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6" r:id="rId3"/>
    <p:sldId id="257" r:id="rId4"/>
    <p:sldId id="258" r:id="rId5"/>
    <p:sldId id="259" r:id="rId6"/>
    <p:sldId id="268" r:id="rId7"/>
    <p:sldId id="264" r:id="rId8"/>
    <p:sldId id="272" r:id="rId9"/>
    <p:sldId id="261" r:id="rId10"/>
    <p:sldId id="262" r:id="rId11"/>
    <p:sldId id="263" r:id="rId12"/>
    <p:sldId id="266" r:id="rId13"/>
    <p:sldId id="267" r:id="rId14"/>
    <p:sldId id="269" r:id="rId15"/>
    <p:sldId id="265" r:id="rId16"/>
    <p:sldId id="270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A5578-D3EE-4EFA-8F48-4B091FAF2109}" type="doc">
      <dgm:prSet loTypeId="urn:microsoft.com/office/officeart/2005/8/layout/matrix3" loCatId="matrix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06612AE-08B4-4AD4-BF71-7208F454043D}">
      <dgm:prSet/>
      <dgm:spPr>
        <a:solidFill>
          <a:srgbClr val="00B0F0"/>
        </a:solidFill>
      </dgm:spPr>
      <dgm:t>
        <a:bodyPr/>
        <a:lstStyle/>
        <a:p>
          <a:r>
            <a:rPr lang="el-GR" dirty="0"/>
            <a:t>Νερό</a:t>
          </a:r>
          <a:endParaRPr lang="en-US" dirty="0"/>
        </a:p>
      </dgm:t>
    </dgm:pt>
    <dgm:pt modelId="{6CBAC1AF-B01E-4C33-A7A5-FF67612F6CD4}" type="parTrans" cxnId="{719838F8-1C96-4B78-9594-EC32735FB8A0}">
      <dgm:prSet/>
      <dgm:spPr/>
      <dgm:t>
        <a:bodyPr/>
        <a:lstStyle/>
        <a:p>
          <a:endParaRPr lang="en-US"/>
        </a:p>
      </dgm:t>
    </dgm:pt>
    <dgm:pt modelId="{6622806E-EAFB-4FDA-AEE0-446E7BE39763}" type="sibTrans" cxnId="{719838F8-1C96-4B78-9594-EC32735FB8A0}">
      <dgm:prSet phldrT="1"/>
      <dgm:spPr/>
      <dgm:t>
        <a:bodyPr/>
        <a:lstStyle/>
        <a:p>
          <a:endParaRPr lang="el-GR"/>
        </a:p>
      </dgm:t>
    </dgm:pt>
    <dgm:pt modelId="{22048952-9813-464D-BBDF-ECAF70B41AA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/>
            <a:t>Αναψυκτικό</a:t>
          </a:r>
          <a:endParaRPr lang="en-US" dirty="0"/>
        </a:p>
      </dgm:t>
    </dgm:pt>
    <dgm:pt modelId="{2B9A3E55-C59B-4753-A82B-2A3C94CF097E}" type="parTrans" cxnId="{63D3D70C-C797-4F3E-90F3-0E86C5ACED45}">
      <dgm:prSet/>
      <dgm:spPr/>
      <dgm:t>
        <a:bodyPr/>
        <a:lstStyle/>
        <a:p>
          <a:endParaRPr lang="en-US"/>
        </a:p>
      </dgm:t>
    </dgm:pt>
    <dgm:pt modelId="{2A1CF821-5C6D-4FCE-938D-B742184BEAF4}" type="sibTrans" cxnId="{63D3D70C-C797-4F3E-90F3-0E86C5ACED45}">
      <dgm:prSet phldrT="4"/>
      <dgm:spPr/>
      <dgm:t>
        <a:bodyPr/>
        <a:lstStyle/>
        <a:p>
          <a:endParaRPr lang="el-GR"/>
        </a:p>
      </dgm:t>
    </dgm:pt>
    <dgm:pt modelId="{B36B102C-74B4-40EF-8D02-A4620D57B340}">
      <dgm:prSet/>
      <dgm:spPr>
        <a:solidFill>
          <a:srgbClr val="F87508"/>
        </a:solidFill>
      </dgm:spPr>
      <dgm:t>
        <a:bodyPr/>
        <a:lstStyle/>
        <a:p>
          <a:r>
            <a:rPr lang="el-GR" dirty="0"/>
            <a:t>Χυμό</a:t>
          </a:r>
          <a:endParaRPr lang="en-US" dirty="0"/>
        </a:p>
      </dgm:t>
    </dgm:pt>
    <dgm:pt modelId="{D38C63BA-686A-455D-9A02-EF817C44432C}" type="parTrans" cxnId="{4616DACE-85A6-45A5-B39C-D840C0D00D5D}">
      <dgm:prSet/>
      <dgm:spPr/>
      <dgm:t>
        <a:bodyPr/>
        <a:lstStyle/>
        <a:p>
          <a:endParaRPr lang="el-GR"/>
        </a:p>
      </dgm:t>
    </dgm:pt>
    <dgm:pt modelId="{35D42BD8-81EA-4E8F-AE9E-462DA2B80443}" type="sibTrans" cxnId="{4616DACE-85A6-45A5-B39C-D840C0D00D5D}">
      <dgm:prSet phldrT="3"/>
      <dgm:spPr/>
      <dgm:t>
        <a:bodyPr/>
        <a:lstStyle/>
        <a:p>
          <a:endParaRPr lang="el-GR"/>
        </a:p>
      </dgm:t>
    </dgm:pt>
    <dgm:pt modelId="{4023CEEC-742E-45C3-82D1-08AD4B3A464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Γάλα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9AD94-6FE7-4A6A-BA30-CD7A922618C8}" type="parTrans" cxnId="{94BC9FA8-0078-4B7C-AEB9-9C9B8D150B68}">
      <dgm:prSet/>
      <dgm:spPr/>
      <dgm:t>
        <a:bodyPr/>
        <a:lstStyle/>
        <a:p>
          <a:endParaRPr lang="el-GR"/>
        </a:p>
      </dgm:t>
    </dgm:pt>
    <dgm:pt modelId="{6E4BD2DE-54F0-4804-944F-0FC10E2A8A08}" type="sibTrans" cxnId="{94BC9FA8-0078-4B7C-AEB9-9C9B8D150B68}">
      <dgm:prSet phldrT="2"/>
      <dgm:spPr/>
      <dgm:t>
        <a:bodyPr/>
        <a:lstStyle/>
        <a:p>
          <a:endParaRPr lang="el-GR"/>
        </a:p>
      </dgm:t>
    </dgm:pt>
    <dgm:pt modelId="{9758492B-BA98-4AB8-8EE3-87C39AAE8A92}" type="pres">
      <dgm:prSet presAssocID="{DFCA5578-D3EE-4EFA-8F48-4B091FAF21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1DB9D6-B4EA-49CF-945A-8CD2BFE0F5D7}" type="pres">
      <dgm:prSet presAssocID="{DFCA5578-D3EE-4EFA-8F48-4B091FAF2109}" presName="diamond" presStyleLbl="bgShp" presStyleIdx="0" presStyleCnt="1"/>
      <dgm:spPr>
        <a:solidFill>
          <a:schemeClr val="tx1">
            <a:lumMod val="50000"/>
            <a:lumOff val="50000"/>
          </a:schemeClr>
        </a:solidFill>
      </dgm:spPr>
    </dgm:pt>
    <dgm:pt modelId="{868AB8A0-B880-4719-B78C-07FBC43556FA}" type="pres">
      <dgm:prSet presAssocID="{DFCA5578-D3EE-4EFA-8F48-4B091FAF21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CAD94-903D-4DAD-8F47-D1C0CB4E6752}" type="pres">
      <dgm:prSet presAssocID="{DFCA5578-D3EE-4EFA-8F48-4B091FAF21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9109-E355-4D91-9F1E-43A77A165E4C}" type="pres">
      <dgm:prSet presAssocID="{DFCA5578-D3EE-4EFA-8F48-4B091FAF2109}" presName="quad3" presStyleLbl="node1" presStyleIdx="2" presStyleCnt="4" custLinFactX="9404" custLinFactNeighborX="100000" custLinFactNeighborY="4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83F18-21F8-471C-AF38-5A2E3109126D}" type="pres">
      <dgm:prSet presAssocID="{DFCA5578-D3EE-4EFA-8F48-4B091FAF2109}" presName="quad4" presStyleLbl="node1" presStyleIdx="3" presStyleCnt="4" custLinFactX="-7894" custLinFactNeighborX="-100000" custLinFactNeighborY="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EE8ED-23C8-474B-BF7C-873B416303BD}" type="presOf" srcId="{B06612AE-08B4-4AD4-BF71-7208F454043D}" destId="{868AB8A0-B880-4719-B78C-07FBC43556FA}" srcOrd="0" destOrd="0" presId="urn:microsoft.com/office/officeart/2005/8/layout/matrix3"/>
    <dgm:cxn modelId="{BDA883ED-08D4-49D4-8EA9-4EECC031CACA}" type="presOf" srcId="{4023CEEC-742E-45C3-82D1-08AD4B3A464A}" destId="{3F7CAD94-903D-4DAD-8F47-D1C0CB4E6752}" srcOrd="0" destOrd="0" presId="urn:microsoft.com/office/officeart/2005/8/layout/matrix3"/>
    <dgm:cxn modelId="{4616DACE-85A6-45A5-B39C-D840C0D00D5D}" srcId="{DFCA5578-D3EE-4EFA-8F48-4B091FAF2109}" destId="{B36B102C-74B4-40EF-8D02-A4620D57B340}" srcOrd="2" destOrd="0" parTransId="{D38C63BA-686A-455D-9A02-EF817C44432C}" sibTransId="{35D42BD8-81EA-4E8F-AE9E-462DA2B80443}"/>
    <dgm:cxn modelId="{719838F8-1C96-4B78-9594-EC32735FB8A0}" srcId="{DFCA5578-D3EE-4EFA-8F48-4B091FAF2109}" destId="{B06612AE-08B4-4AD4-BF71-7208F454043D}" srcOrd="0" destOrd="0" parTransId="{6CBAC1AF-B01E-4C33-A7A5-FF67612F6CD4}" sibTransId="{6622806E-EAFB-4FDA-AEE0-446E7BE39763}"/>
    <dgm:cxn modelId="{63D3D70C-C797-4F3E-90F3-0E86C5ACED45}" srcId="{DFCA5578-D3EE-4EFA-8F48-4B091FAF2109}" destId="{22048952-9813-464D-BBDF-ECAF70B41AA5}" srcOrd="3" destOrd="0" parTransId="{2B9A3E55-C59B-4753-A82B-2A3C94CF097E}" sibTransId="{2A1CF821-5C6D-4FCE-938D-B742184BEAF4}"/>
    <dgm:cxn modelId="{94BC9FA8-0078-4B7C-AEB9-9C9B8D150B68}" srcId="{DFCA5578-D3EE-4EFA-8F48-4B091FAF2109}" destId="{4023CEEC-742E-45C3-82D1-08AD4B3A464A}" srcOrd="1" destOrd="0" parTransId="{2C79AD94-6FE7-4A6A-BA30-CD7A922618C8}" sibTransId="{6E4BD2DE-54F0-4804-944F-0FC10E2A8A08}"/>
    <dgm:cxn modelId="{014573A7-CAE2-4B6F-AA5D-59881C741CDF}" type="presOf" srcId="{DFCA5578-D3EE-4EFA-8F48-4B091FAF2109}" destId="{9758492B-BA98-4AB8-8EE3-87C39AAE8A92}" srcOrd="0" destOrd="0" presId="urn:microsoft.com/office/officeart/2005/8/layout/matrix3"/>
    <dgm:cxn modelId="{A3005B4B-FBA6-4390-8F06-21B5BC4DAA3B}" type="presOf" srcId="{22048952-9813-464D-BBDF-ECAF70B41AA5}" destId="{57283F18-21F8-471C-AF38-5A2E3109126D}" srcOrd="0" destOrd="0" presId="urn:microsoft.com/office/officeart/2005/8/layout/matrix3"/>
    <dgm:cxn modelId="{FE250B95-6BB5-41A4-939F-44594DC3F230}" type="presOf" srcId="{B36B102C-74B4-40EF-8D02-A4620D57B340}" destId="{CE409109-E355-4D91-9F1E-43A77A165E4C}" srcOrd="0" destOrd="0" presId="urn:microsoft.com/office/officeart/2005/8/layout/matrix3"/>
    <dgm:cxn modelId="{FEE40329-B64D-4C17-A5DA-92C831606025}" type="presParOf" srcId="{9758492B-BA98-4AB8-8EE3-87C39AAE8A92}" destId="{E41DB9D6-B4EA-49CF-945A-8CD2BFE0F5D7}" srcOrd="0" destOrd="0" presId="urn:microsoft.com/office/officeart/2005/8/layout/matrix3"/>
    <dgm:cxn modelId="{49CF7331-908E-4D30-825B-0AACADBADEB6}" type="presParOf" srcId="{9758492B-BA98-4AB8-8EE3-87C39AAE8A92}" destId="{868AB8A0-B880-4719-B78C-07FBC43556FA}" srcOrd="1" destOrd="0" presId="urn:microsoft.com/office/officeart/2005/8/layout/matrix3"/>
    <dgm:cxn modelId="{7326D646-8B3A-4A3A-BCB0-F2EC00EE9FB5}" type="presParOf" srcId="{9758492B-BA98-4AB8-8EE3-87C39AAE8A92}" destId="{3F7CAD94-903D-4DAD-8F47-D1C0CB4E6752}" srcOrd="2" destOrd="0" presId="urn:microsoft.com/office/officeart/2005/8/layout/matrix3"/>
    <dgm:cxn modelId="{0B45A792-A357-4E65-BF92-87932C54FC82}" type="presParOf" srcId="{9758492B-BA98-4AB8-8EE3-87C39AAE8A92}" destId="{CE409109-E355-4D91-9F1E-43A77A165E4C}" srcOrd="3" destOrd="0" presId="urn:microsoft.com/office/officeart/2005/8/layout/matrix3"/>
    <dgm:cxn modelId="{826E98DB-E8A9-44B6-A61F-412C34D50D71}" type="presParOf" srcId="{9758492B-BA98-4AB8-8EE3-87C39AAE8A92}" destId="{57283F18-21F8-471C-AF38-5A2E3109126D}" srcOrd="4" destOrd="0" presId="urn:microsoft.com/office/officeart/2005/8/layout/matrix3"/>
  </dgm:cxnLst>
  <dgm:bg>
    <a:solidFill>
      <a:schemeClr val="bg1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46D22F-1DD6-4ABE-9DBF-32404546A3BF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AF1EF4E-B62D-49D5-A902-C3288CCD941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8694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4F57E5-ED1A-421E-918E-66E53D8683F7}" type="slidenum">
              <a:rPr lang="el-GR" altLang="en-US">
                <a:latin typeface="Calibri" panose="020F0502020204030204" pitchFamily="34" charset="0"/>
              </a:rPr>
              <a:pPr/>
              <a:t>2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1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17205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2625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8616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0122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B5C477-FB79-48F2-B1A5-A7D9DB41DFA9}" type="slidenum">
              <a:rPr lang="el-GR" altLang="en-US">
                <a:latin typeface="Calibri" panose="020F0502020204030204" pitchFamily="34" charset="0"/>
              </a:rPr>
              <a:pPr/>
              <a:t>16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92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140B-E5D8-407B-8FBC-09AA83C35D76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EB71-CE9E-4D67-A04C-0AE4CFF299F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418619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33A2-64CE-404B-B5B4-B9299BB7C253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C5A5E-8214-4A46-A1D6-41FE18CAF35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6929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48A3-2CAA-4A87-9196-4164BE04BED6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3B263-D738-4BDE-9DF8-12E5F2EC883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483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DACC-1C61-4752-8A4A-E710BD5E2A63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1C3B-4567-453C-A4CB-D5774A18A84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778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3F3D-D93E-4361-A845-9107D5F46864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8825A-C963-4D5F-A8A2-D5D0A712CF2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10780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82F1-7300-405A-899F-FA2E88DD8691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16C3-E9F3-4F21-B5A4-0E9FC39918C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95513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FA61-0F06-4E49-8ECC-7479A79C4AFA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931-3E3A-4678-B89D-C7DE22EF33D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26063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6820-4E3A-4E6D-B183-FBF7E288F171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DCD6-A425-452F-8929-30339E5F106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39958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4E3D-584C-4F56-82A1-3EFD16418D41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E2255-7188-4E2B-91A1-BF782AEC5EC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8592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7157-7FE3-4EB2-8ECB-B7E39E03882B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5BB49-7BC6-4C2F-A3CD-829BE21F6B2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26313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12CB-AC5F-4B17-B19C-6800391AB84A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41520-1F2E-45FB-B022-1B026736827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60990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l-GR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l-G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055C2-E717-441D-8A41-4ED7DD9A8645}" type="datetimeFigureOut">
              <a:rPr lang="el-GR"/>
              <a:pPr>
                <a:defRPr/>
              </a:pPr>
              <a:t>3/6/2019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1CA732-21D7-4C58-8DEB-26E6DAFB125C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l-GR" sz="1200" dirty="0" smtClean="0"/>
              <a:t> </a:t>
            </a:r>
            <a:r>
              <a:rPr lang="el-GR" sz="1200" b="1" dirty="0" smtClean="0">
                <a:solidFill>
                  <a:srgbClr val="000046"/>
                </a:solidFill>
                <a:latin typeface="Bookman Old Style" panose="02050604050505020204" pitchFamily="18" charset="0"/>
              </a:rPr>
              <a:t>ΕΛΛΗΝΙΚΗ ΟΔΟΝΤΙΑΤΡΙΚΗ </a:t>
            </a:r>
            <a:r>
              <a:rPr lang="el-GR" sz="1200" b="1" dirty="0" smtClean="0">
                <a:solidFill>
                  <a:srgbClr val="000046"/>
                </a:solidFill>
                <a:latin typeface="Bookman Old Style" panose="02050604050505020204" pitchFamily="18" charset="0"/>
              </a:rPr>
              <a:t>ΟΜΟΣΠΟΝΔΙΑ			             ΥΠΟΥΡΓΕΙΟ ΥΓΕΙΑΣ</a:t>
            </a:r>
            <a:endParaRPr lang="el-GR" sz="1200" b="1" dirty="0">
              <a:solidFill>
                <a:srgbClr val="00004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z="1800" b="1" dirty="0" smtClean="0">
              <a:solidFill>
                <a:srgbClr val="000046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l-GR" sz="1800" b="1" dirty="0">
              <a:solidFill>
                <a:srgbClr val="000046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l-GR" sz="1800" b="1" dirty="0" smtClean="0">
              <a:solidFill>
                <a:srgbClr val="000046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l-GR" sz="1800" b="1" dirty="0" smtClean="0">
                <a:solidFill>
                  <a:srgbClr val="000046"/>
                </a:solidFill>
                <a:latin typeface="Bookman Old Style" panose="02050604050505020204" pitchFamily="18" charset="0"/>
              </a:rPr>
              <a:t>ΣΤΟΜΑΤΙΚΗ  </a:t>
            </a:r>
            <a:r>
              <a:rPr lang="el-GR" sz="1800" b="1" dirty="0">
                <a:solidFill>
                  <a:srgbClr val="000046"/>
                </a:solidFill>
                <a:latin typeface="Bookman Old Style" panose="02050604050505020204" pitchFamily="18" charset="0"/>
              </a:rPr>
              <a:t>ΥΓΕΙΑ και ΔΙΑΤΡΟΦΗ</a:t>
            </a:r>
          </a:p>
          <a:p>
            <a:pPr marL="0" indent="0" algn="ctr">
              <a:buNone/>
            </a:pPr>
            <a:r>
              <a:rPr lang="el-GR" sz="1800" b="1" dirty="0">
                <a:solidFill>
                  <a:srgbClr val="000046"/>
                </a:solidFill>
                <a:latin typeface="Bookman Old Style" panose="02050604050505020204" pitchFamily="18" charset="0"/>
              </a:rPr>
              <a:t>Νόσοι δοντιών και διατροφή</a:t>
            </a:r>
          </a:p>
          <a:p>
            <a:pPr marL="0" indent="0" algn="ctr">
              <a:buNone/>
            </a:pPr>
            <a:endParaRPr lang="el-GR" sz="1800" b="1" dirty="0">
              <a:solidFill>
                <a:srgbClr val="000046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l-GR" sz="1800" b="1" dirty="0">
                <a:solidFill>
                  <a:srgbClr val="000046"/>
                </a:solidFill>
                <a:latin typeface="Bookman Old Style" panose="02050604050505020204" pitchFamily="18" charset="0"/>
              </a:rPr>
              <a:t>Ηλικίες </a:t>
            </a:r>
            <a:r>
              <a:rPr lang="el-GR" sz="1800" b="1" dirty="0" smtClean="0">
                <a:solidFill>
                  <a:srgbClr val="000046"/>
                </a:solidFill>
                <a:latin typeface="Bookman Old Style" panose="02050604050505020204" pitchFamily="18" charset="0"/>
              </a:rPr>
              <a:t>13-17 </a:t>
            </a:r>
            <a:r>
              <a:rPr lang="el-GR" sz="1800" b="1" dirty="0">
                <a:solidFill>
                  <a:srgbClr val="000046"/>
                </a:solidFill>
                <a:latin typeface="Bookman Old Style" panose="02050604050505020204" pitchFamily="18" charset="0"/>
              </a:rPr>
              <a:t>ετών</a:t>
            </a:r>
          </a:p>
          <a:p>
            <a:pPr marL="0" indent="0">
              <a:buNone/>
            </a:pPr>
            <a:endParaRPr lang="el-GR" sz="2000" b="1" dirty="0">
              <a:solidFill>
                <a:srgbClr val="000046"/>
              </a:solidFill>
            </a:endParaRPr>
          </a:p>
          <a:p>
            <a:pPr marL="0" indent="0">
              <a:buNone/>
            </a:pPr>
            <a:endParaRPr lang="el-GR" sz="2000" b="1" dirty="0">
              <a:solidFill>
                <a:srgbClr val="000046"/>
              </a:solidFill>
            </a:endParaRPr>
          </a:p>
          <a:p>
            <a:pPr marL="0" indent="0">
              <a:buNone/>
            </a:pPr>
            <a:endParaRPr lang="el-GR" sz="2000" b="1" dirty="0">
              <a:solidFill>
                <a:srgbClr val="000046"/>
              </a:solidFill>
            </a:endParaRPr>
          </a:p>
          <a:p>
            <a:pPr marL="0" indent="0">
              <a:buNone/>
            </a:pPr>
            <a:endParaRPr lang="el-GR" sz="2000" b="1" dirty="0">
              <a:solidFill>
                <a:srgbClr val="000046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000046"/>
                </a:solidFill>
              </a:rPr>
              <a:t>			       </a:t>
            </a:r>
            <a:r>
              <a:rPr lang="el-GR" sz="1200" b="1" dirty="0" smtClean="0">
                <a:solidFill>
                  <a:srgbClr val="000046"/>
                </a:solidFill>
              </a:rPr>
              <a:t> </a:t>
            </a:r>
            <a:r>
              <a:rPr lang="en-US" sz="1200" b="1" dirty="0" smtClean="0">
                <a:solidFill>
                  <a:srgbClr val="000046"/>
                </a:solidFill>
              </a:rPr>
              <a:t>  </a:t>
            </a:r>
            <a:r>
              <a:rPr lang="el-GR" sz="1200" b="1" dirty="0" smtClean="0">
                <a:solidFill>
                  <a:srgbClr val="000046"/>
                </a:solidFill>
              </a:rPr>
              <a:t>    </a:t>
            </a:r>
            <a:r>
              <a:rPr lang="en-US" sz="1200" b="1" dirty="0" smtClean="0">
                <a:solidFill>
                  <a:srgbClr val="000046"/>
                </a:solidFill>
              </a:rPr>
              <a:t> </a:t>
            </a:r>
            <a:r>
              <a:rPr lang="el-GR" sz="1200" b="1" dirty="0" smtClean="0">
                <a:solidFill>
                  <a:srgbClr val="000046"/>
                </a:solidFill>
              </a:rPr>
              <a:t>ΑΓΩΓΗ </a:t>
            </a:r>
            <a:r>
              <a:rPr lang="el-GR" sz="1200" b="1" dirty="0">
                <a:solidFill>
                  <a:srgbClr val="000046"/>
                </a:solidFill>
              </a:rPr>
              <a:t>ΥΓΕΙΑΣ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000046"/>
                </a:solidFill>
              </a:rPr>
              <a:t>			      </a:t>
            </a:r>
            <a:r>
              <a:rPr lang="el-GR" sz="1200" b="1" dirty="0" smtClean="0">
                <a:solidFill>
                  <a:srgbClr val="000046"/>
                </a:solidFill>
              </a:rPr>
              <a:t>     Υπουργείο </a:t>
            </a:r>
            <a:r>
              <a:rPr lang="el-GR" sz="1200" b="1" dirty="0">
                <a:solidFill>
                  <a:srgbClr val="000046"/>
                </a:solidFill>
              </a:rPr>
              <a:t>Υγείας</a:t>
            </a:r>
          </a:p>
          <a:p>
            <a:pPr marL="0" indent="0">
              <a:buNone/>
            </a:pPr>
            <a:r>
              <a:rPr lang="el-GR" sz="1200" b="1" dirty="0" smtClean="0">
                <a:solidFill>
                  <a:srgbClr val="000046"/>
                </a:solidFill>
              </a:rPr>
              <a:t>			               Αθήνα  2019</a:t>
            </a:r>
            <a:endParaRPr lang="el-GR" sz="1200" b="1" dirty="0">
              <a:solidFill>
                <a:srgbClr val="000046"/>
              </a:solidFill>
            </a:endParaRPr>
          </a:p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3925729"/>
              </p:ext>
            </p:extLst>
          </p:nvPr>
        </p:nvGraphicFramePr>
        <p:xfrm>
          <a:off x="251520" y="548680"/>
          <a:ext cx="800100" cy="838200"/>
        </p:xfrm>
        <a:graphic>
          <a:graphicData uri="http://schemas.openxmlformats.org/presentationml/2006/ole">
            <p:oleObj spid="_x0000_s1027" name="Picture" r:id="rId3" imgW="559308" imgH="787908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69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643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Τροφές ή ποτά που είναι όξινα ( και έχουν </a:t>
            </a:r>
            <a:r>
              <a:rPr lang="en-US" altLang="en-US" sz="2800">
                <a:latin typeface="Comic Sans MS" panose="030F0702030302020204" pitchFamily="66" charset="0"/>
              </a:rPr>
              <a:t>pH</a:t>
            </a:r>
            <a:r>
              <a:rPr lang="el-GR" altLang="en-US" sz="2800">
                <a:latin typeface="Comic Sans MS" panose="030F0702030302020204" pitchFamily="66" charset="0"/>
              </a:rPr>
              <a:t> λιγότερο από</a:t>
            </a:r>
            <a:r>
              <a:rPr lang="en-US" altLang="en-US" sz="2800">
                <a:latin typeface="Comic Sans MS" panose="030F0702030302020204" pitchFamily="66" charset="0"/>
              </a:rPr>
              <a:t>  5,5</a:t>
            </a:r>
            <a:r>
              <a:rPr lang="el-GR" altLang="en-US" sz="2800">
                <a:latin typeface="Comic Sans MS" panose="030F0702030302020204" pitchFamily="66" charset="0"/>
              </a:rPr>
              <a:t> ) μπορούν να προκαλέσουν διάβρωση στα δόντια</a:t>
            </a:r>
            <a:endParaRPr lang="el-GR" altLang="en-US" sz="2800">
              <a:latin typeface="Calibri" panose="020F0502020204030204" pitchFamily="34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00063" y="1905000"/>
            <a:ext cx="72866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Λεμόνι </a:t>
            </a:r>
            <a:r>
              <a:rPr lang="en-US" altLang="en-US" sz="2400">
                <a:latin typeface="Comic Sans MS" panose="030F0702030302020204" pitchFamily="66" charset="0"/>
              </a:rPr>
              <a:t>  pH </a:t>
            </a:r>
            <a:r>
              <a:rPr lang="el-GR" altLang="en-US" sz="2400">
                <a:latin typeface="Comic Sans MS" panose="030F0702030302020204" pitchFamily="66" charset="0"/>
              </a:rPr>
              <a:t>2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endParaRPr lang="el-GR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Χυμοί φρούτων </a:t>
            </a:r>
            <a:r>
              <a:rPr lang="en-US" altLang="en-US" sz="2400">
                <a:latin typeface="Comic Sans MS" panose="030F0702030302020204" pitchFamily="66" charset="0"/>
              </a:rPr>
              <a:t>:</a:t>
            </a:r>
            <a:r>
              <a:rPr lang="el-GR" altLang="en-US" sz="2400">
                <a:latin typeface="Comic Sans MS" panose="030F0702030302020204" pitchFamily="66" charset="0"/>
              </a:rPr>
              <a:t>  γκρειπ-φρουτ </a:t>
            </a:r>
            <a:r>
              <a:rPr lang="en-US" altLang="en-US" sz="2400">
                <a:latin typeface="Comic Sans MS" panose="030F0702030302020204" pitchFamily="66" charset="0"/>
              </a:rPr>
              <a:t>pH3,2,</a:t>
            </a:r>
            <a:endParaRPr lang="el-GR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                        </a:t>
            </a:r>
            <a:r>
              <a:rPr lang="en-US" altLang="en-US" sz="2400">
                <a:latin typeface="Comic Sans MS" panose="030F0702030302020204" pitchFamily="66" charset="0"/>
              </a:rPr>
              <a:t>  </a:t>
            </a:r>
            <a:r>
              <a:rPr lang="el-GR" altLang="en-US" sz="2400">
                <a:latin typeface="Comic Sans MS" panose="030F0702030302020204" pitchFamily="66" charset="0"/>
              </a:rPr>
              <a:t> χυμός 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l-GR" altLang="en-US" sz="2400">
                <a:latin typeface="Comic Sans MS" panose="030F0702030302020204" pitchFamily="66" charset="0"/>
              </a:rPr>
              <a:t>μήλου </a:t>
            </a:r>
            <a:r>
              <a:rPr lang="en-US" altLang="en-US" sz="2400">
                <a:latin typeface="Comic Sans MS" panose="030F0702030302020204" pitchFamily="66" charset="0"/>
              </a:rPr>
              <a:t>pH3,3, </a:t>
            </a:r>
            <a:endParaRPr lang="el-GR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                          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l-GR" altLang="en-US" sz="2400">
                <a:latin typeface="Comic Sans MS" panose="030F0702030302020204" pitchFamily="66" charset="0"/>
              </a:rPr>
              <a:t>χυμος πορτοκαλιού </a:t>
            </a:r>
            <a:r>
              <a:rPr lang="en-US" altLang="en-US" sz="2400">
                <a:latin typeface="Comic Sans MS" panose="030F0702030302020204" pitchFamily="66" charset="0"/>
              </a:rPr>
              <a:t>pH3,8</a:t>
            </a:r>
            <a:r>
              <a:rPr lang="el-GR" altLang="en-US" sz="2400">
                <a:latin typeface="Comic Sans MS" panose="030F0702030302020204" pitchFamily="66" charset="0"/>
              </a:rPr>
              <a:t> 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 Ανθρακούχα ποτά </a:t>
            </a:r>
            <a:r>
              <a:rPr lang="en-US" altLang="en-US" sz="2400">
                <a:latin typeface="Comic Sans MS" panose="030F0702030302020204" pitchFamily="66" charset="0"/>
              </a:rPr>
              <a:t>  pH 2-3</a:t>
            </a:r>
            <a:r>
              <a:rPr lang="el-GR" altLang="en-US" sz="2400"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 Ενεργειακά –Αθλητικά ποτά</a:t>
            </a:r>
            <a:r>
              <a:rPr lang="en-US" altLang="en-US" sz="2400">
                <a:latin typeface="Comic Sans MS" panose="030F0702030302020204" pitchFamily="66" charset="0"/>
              </a:rPr>
              <a:t> pH 2-2,5</a:t>
            </a: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endParaRPr lang="el-GR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 Τσάι φρούτων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l-GR" altLang="en-US" sz="2400">
                <a:latin typeface="Comic Sans MS" panose="030F0702030302020204" pitchFamily="66" charset="0"/>
              </a:rPr>
              <a:t>με λεμόνι</a:t>
            </a:r>
            <a:r>
              <a:rPr lang="en-US" altLang="en-US" sz="2400">
                <a:latin typeface="Comic Sans MS" panose="030F0702030302020204" pitchFamily="66" charset="0"/>
              </a:rPr>
              <a:t>  pH</a:t>
            </a:r>
            <a:r>
              <a:rPr lang="el-GR" altLang="en-US" sz="2400"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latin typeface="Comic Sans MS" panose="030F0702030302020204" pitchFamily="66" charset="0"/>
              </a:rPr>
              <a:t>3,</a:t>
            </a:r>
            <a:r>
              <a:rPr lang="el-GR" altLang="en-US" sz="2400">
                <a:latin typeface="Comic Sans MS" panose="030F0702030302020204" pitchFamily="66" charset="0"/>
              </a:rPr>
              <a:t>26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 typeface="Comic Sans MS" panose="030F0702030302020204" pitchFamily="66" charset="0"/>
              <a:buNone/>
            </a:pPr>
            <a:r>
              <a:rPr lang="el-GR" altLang="en-US" sz="2400"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l-GR" altLang="en-US" sz="2400">
                <a:latin typeface="Comic Sans MS" panose="030F0702030302020204" pitchFamily="66" charset="0"/>
              </a:rPr>
              <a:t>Υγρό στομάχου  </a:t>
            </a:r>
            <a:r>
              <a:rPr lang="en-US" altLang="en-US" sz="2400">
                <a:latin typeface="Comic Sans MS" panose="030F0702030302020204" pitchFamily="66" charset="0"/>
              </a:rPr>
              <a:t>pH </a:t>
            </a:r>
            <a:r>
              <a:rPr lang="el-GR" altLang="en-US" sz="2400">
                <a:latin typeface="Comic Sans MS" panose="030F0702030302020204" pitchFamily="66" charset="0"/>
              </a:rPr>
              <a:t>2-2,5</a:t>
            </a:r>
            <a:endParaRPr lang="el-GR" altLang="en-US">
              <a:latin typeface="Calibri" panose="020F0502020204030204" pitchFamily="34" charset="0"/>
            </a:endParaRPr>
          </a:p>
        </p:txBody>
      </p:sp>
      <p:pic>
        <p:nvPicPr>
          <p:cNvPr id="10244" name="Picture 17" descr="teeth, beverages, cavities, dental health, acidity, dental erosion, juice, soda, lemon, vineg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00188"/>
            <a:ext cx="23399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soft-drin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14750"/>
            <a:ext cx="22574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ola3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75431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786063" y="642938"/>
            <a:ext cx="6357937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800">
                <a:latin typeface="Comic Sans MS" panose="030F0702030302020204" pitchFamily="66" charset="0"/>
              </a:rPr>
              <a:t>Τα  </a:t>
            </a:r>
            <a:r>
              <a:rPr lang="el-GR" altLang="en-US" sz="2800" b="1">
                <a:latin typeface="Comic Sans MS" panose="030F0702030302020204" pitchFamily="66" charset="0"/>
              </a:rPr>
              <a:t>ανθρακούχα ποτά </a:t>
            </a:r>
            <a:r>
              <a:rPr lang="en-US" altLang="en-US" sz="2800" b="1">
                <a:latin typeface="Comic Sans MS" panose="030F0702030302020204" pitchFamily="66" charset="0"/>
              </a:rPr>
              <a:t> </a:t>
            </a:r>
            <a:r>
              <a:rPr lang="el-GR" altLang="en-US" sz="2800">
                <a:latin typeface="Comic Sans MS" panose="030F0702030302020204" pitchFamily="66" charset="0"/>
              </a:rPr>
              <a:t>είναι πιο    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όξινα</a:t>
            </a:r>
            <a:r>
              <a:rPr lang="el-GR" altLang="en-US" sz="2800" b="1">
                <a:latin typeface="Comic Sans MS" panose="030F0702030302020204" pitchFamily="66" charset="0"/>
              </a:rPr>
              <a:t> </a:t>
            </a:r>
            <a:r>
              <a:rPr lang="el-GR" altLang="en-US" sz="2800">
                <a:latin typeface="Comic Sans MS" panose="030F0702030302020204" pitchFamily="66" charset="0"/>
              </a:rPr>
              <a:t>από τους χυμούς φρούτων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 (2,2-2,4 </a:t>
            </a:r>
            <a:r>
              <a:rPr lang="en-US" altLang="en-US" sz="2800">
                <a:latin typeface="Comic Sans MS" panose="030F0702030302020204" pitchFamily="66" charset="0"/>
              </a:rPr>
              <a:t>PH)</a:t>
            </a:r>
            <a:endParaRPr lang="el-GR" altLang="en-US" sz="2800">
              <a:latin typeface="Comic Sans MS" panose="030F0702030302020204" pitchFamily="66" charset="0"/>
            </a:endParaRPr>
          </a:p>
          <a:p>
            <a:pPr eaLnBrk="1" hangingPunct="1"/>
            <a:endParaRPr lang="el-GR" altLang="en-US" sz="28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800">
                <a:latin typeface="Comic Sans MS" panose="030F0702030302020204" pitchFamily="66" charset="0"/>
              </a:rPr>
              <a:t>Τα</a:t>
            </a:r>
            <a:r>
              <a:rPr lang="en-US" altLang="en-US" sz="2800">
                <a:latin typeface="Comic Sans MS" panose="030F0702030302020204" pitchFamily="66" charset="0"/>
              </a:rPr>
              <a:t> </a:t>
            </a:r>
            <a:r>
              <a:rPr lang="el-GR" altLang="en-US" sz="2800" b="1">
                <a:latin typeface="Comic Sans MS" panose="030F0702030302020204" pitchFamily="66" charset="0"/>
              </a:rPr>
              <a:t>διαιτητικά ποτά </a:t>
            </a:r>
            <a:r>
              <a:rPr lang="el-GR" altLang="en-US" sz="2800">
                <a:latin typeface="Comic Sans MS" panose="030F0702030302020204" pitchFamily="66" charset="0"/>
              </a:rPr>
              <a:t>με 0% θερμίδες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</a:t>
            </a:r>
            <a:r>
              <a:rPr lang="en-US" altLang="en-US" sz="2800" i="1">
                <a:latin typeface="Comic Sans MS" panose="030F0702030302020204" pitchFamily="66" charset="0"/>
              </a:rPr>
              <a:t>(diet drinks-zero calorie)</a:t>
            </a:r>
            <a:endParaRPr lang="el-GR" altLang="en-US" sz="2800" i="1">
              <a:latin typeface="Comic Sans MS" panose="030F0702030302020204" pitchFamily="66" charset="0"/>
            </a:endParaRP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έχουν  πιο έντονη διαβρωτική        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δράση  στην αδαμαντίνη από ότι 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τα ποτά με ζάχαρη</a:t>
            </a: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/>
            <a:endParaRPr lang="el-GR" altLang="en-US" sz="2800">
              <a:latin typeface="Comic Sans MS" panose="030F0702030302020204" pitchFamily="66" charset="0"/>
            </a:endParaRPr>
          </a:p>
          <a:p>
            <a:pPr eaLnBrk="1" hangingPunct="1">
              <a:buFontTx/>
              <a:buChar char="•"/>
            </a:pPr>
            <a:r>
              <a:rPr lang="el-GR" altLang="en-US" sz="2800">
                <a:latin typeface="Comic Sans MS" panose="030F0702030302020204" pitchFamily="66" charset="0"/>
              </a:rPr>
              <a:t>Τα </a:t>
            </a:r>
            <a:r>
              <a:rPr lang="el-GR" altLang="en-US" sz="2800" b="1">
                <a:latin typeface="Comic Sans MS" panose="030F0702030302020204" pitchFamily="66" charset="0"/>
              </a:rPr>
              <a:t>ενεργειακά ποτά </a:t>
            </a:r>
            <a:r>
              <a:rPr lang="el-GR" altLang="en-US" sz="2800">
                <a:latin typeface="Comic Sans MS" panose="030F0702030302020204" pitchFamily="66" charset="0"/>
              </a:rPr>
              <a:t>έχουν έντονα διαβρωτικό χαρακτήρα</a:t>
            </a:r>
            <a:r>
              <a:rPr lang="en-US" altLang="en-US" sz="2800">
                <a:latin typeface="Comic Sans MS" panose="030F0702030302020204" pitchFamily="66" charset="0"/>
              </a:rPr>
              <a:t> </a:t>
            </a:r>
            <a:r>
              <a:rPr lang="el-GR" altLang="en-US" sz="2800">
                <a:latin typeface="Comic Sans MS" panose="030F0702030302020204" pitchFamily="66" charset="0"/>
              </a:rPr>
              <a:t>γιατί περιέχουν κιτρικό και μηλικό οξύ</a:t>
            </a:r>
            <a:r>
              <a:rPr lang="en-US" altLang="en-US" sz="2800">
                <a:latin typeface="Comic Sans MS" panose="030F0702030302020204" pitchFamily="66" charset="0"/>
              </a:rPr>
              <a:t> </a:t>
            </a:r>
            <a:r>
              <a:rPr lang="el-GR" altLang="en-US" sz="2800">
                <a:latin typeface="Comic Sans MS" panose="030F0702030302020204" pitchFamily="66" charset="0"/>
              </a:rPr>
              <a:t>ως συντηρητικά  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044912F5195BBDC7B0CA6735160B65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4290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4932363" y="620713"/>
            <a:ext cx="33845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2800">
                <a:latin typeface="Times New Roman" panose="02020603050405020304" pitchFamily="18" charset="0"/>
              </a:rPr>
              <a:t>Ενεργειακά ποτά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57188" y="4000500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Περιέχουν καφεΐνη, βιταμίνες του συμπλέγματος Β και άλλα συστατικά, όπως ταυρίνη, τζινσένγκ και γκουαράνα </a:t>
            </a:r>
          </a:p>
          <a:p>
            <a:pPr eaLnBrk="1" hangingPunct="1"/>
            <a:r>
              <a:rPr lang="el-GR" altLang="en-US" sz="2400" i="1">
                <a:latin typeface="Comic Sans MS" panose="030F0702030302020204" pitchFamily="66" charset="0"/>
              </a:rPr>
              <a:t>  </a:t>
            </a:r>
            <a:r>
              <a:rPr lang="en-US" altLang="en-US" sz="2400" i="1">
                <a:latin typeface="Comic Sans MS" panose="030F0702030302020204" pitchFamily="66" charset="0"/>
              </a:rPr>
              <a:t>(1 gr </a:t>
            </a:r>
            <a:r>
              <a:rPr lang="el-GR" altLang="en-US" sz="2400" i="1">
                <a:latin typeface="Comic Sans MS" panose="030F0702030302020204" pitchFamily="66" charset="0"/>
              </a:rPr>
              <a:t> γκουαράνα περιέχει 40 </a:t>
            </a:r>
            <a:r>
              <a:rPr lang="en-US" altLang="en-US" sz="2400" i="1">
                <a:latin typeface="Comic Sans MS" panose="030F0702030302020204" pitchFamily="66" charset="0"/>
              </a:rPr>
              <a:t>mg</a:t>
            </a:r>
            <a:r>
              <a:rPr lang="el-GR" altLang="en-US" sz="2400" i="1">
                <a:latin typeface="Comic Sans MS" panose="030F0702030302020204" pitchFamily="66" charset="0"/>
              </a:rPr>
              <a:t> καφείνης)</a:t>
            </a:r>
            <a:endParaRPr lang="el-GR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85750" y="2143125"/>
            <a:ext cx="85725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 Εκτός όμως από την Τερηδόνα και την Διάβρωση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 η κατανάλωση των ενεργειακών ποτών (λόγω της καφεΐνης    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 που περιέχουν) σχετίζεται με</a:t>
            </a:r>
            <a:r>
              <a:rPr lang="en-US" altLang="en-US" sz="2400">
                <a:latin typeface="Comic Sans MS" panose="030F0702030302020204" pitchFamily="66" charset="0"/>
              </a:rPr>
              <a:t>:</a:t>
            </a: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/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Καρδιολογικά προβλήματα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Προβλήματα Ύπνου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Προβλήματα από το Νευρικό Σύστημα</a:t>
            </a:r>
          </a:p>
          <a:p>
            <a:pPr eaLnBrk="1" hangingPunct="1">
              <a:buFontTx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Διαταράσουν στην Ψυχική  Ύγεία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643063" y="1357313"/>
            <a:ext cx="4935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Επιπτώσεις στην γενική υγεία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2786063" y="285750"/>
            <a:ext cx="33845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2800">
                <a:latin typeface="Times New Roman" panose="02020603050405020304" pitchFamily="18" charset="0"/>
              </a:rPr>
              <a:t>Ενεργειακά ποτά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650" y="5572125"/>
            <a:ext cx="902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Τα συμπτώματα αυξάνονται όταν καταναλώνονται μαζί με αλκοόλ.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 Ο Παγκόσμιος Οργανισμός Υγείας </a:t>
            </a:r>
            <a:r>
              <a:rPr lang="el-GR" altLang="en-US" sz="2400">
                <a:latin typeface="Comic Sans MS" panose="030F0702030302020204" pitchFamily="66" charset="0"/>
              </a:rPr>
              <a:t>χαρακτηρίζει τα ενεργειακά      </a:t>
            </a:r>
          </a:p>
          <a:p>
            <a:pPr algn="ctr" eaLnBrk="1" hangingPunct="1"/>
            <a:r>
              <a:rPr lang="el-GR" altLang="en-US" sz="2400">
                <a:latin typeface="Comic Sans MS" panose="030F0702030302020204" pitchFamily="66" charset="0"/>
              </a:rPr>
              <a:t>       ποτά, ως κίνδυνο για τη δημόσια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l-GR" altLang="en-US" sz="2400">
                <a:solidFill>
                  <a:srgbClr val="F88008"/>
                </a:solidFill>
                <a:latin typeface="Comic Sans MS" panose="030F0702030302020204" pitchFamily="66" charset="0"/>
              </a:rPr>
              <a:t> </a:t>
            </a:r>
            <a:r>
              <a:rPr lang="el-GR" altLang="en-US" sz="2400">
                <a:latin typeface="Comic Sans MS" panose="030F0702030302020204" pitchFamily="66" charset="0"/>
              </a:rPr>
              <a:t>υγε</a:t>
            </a:r>
            <a:r>
              <a:rPr lang="en-US" altLang="en-US" sz="2400">
                <a:latin typeface="Comic Sans MS" panose="030F0702030302020204" pitchFamily="66" charset="0"/>
              </a:rPr>
              <a:t>ia </a:t>
            </a:r>
            <a:r>
              <a:rPr lang="el-GR" altLang="en-US" sz="2400">
                <a:latin typeface="Comic Sans MS" panose="030F0702030302020204" pitchFamily="66" charset="0"/>
              </a:rPr>
              <a:t>, ιδίως όταν αυτά      </a:t>
            </a:r>
          </a:p>
          <a:p>
            <a:pPr algn="ctr" eaLnBrk="1" hangingPunct="1"/>
            <a:r>
              <a:rPr lang="el-GR" altLang="en-US" sz="2400">
                <a:latin typeface="Comic Sans MS" panose="030F0702030302020204" pitchFamily="66" charset="0"/>
              </a:rPr>
              <a:t> καταναλώνονται από </a:t>
            </a:r>
            <a:r>
              <a:rPr lang="el-GR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παιδιά </a:t>
            </a:r>
            <a:r>
              <a:rPr lang="el-GR" altLang="en-US" sz="2400">
                <a:latin typeface="Comic Sans MS" panose="030F0702030302020204" pitchFamily="66" charset="0"/>
              </a:rPr>
              <a:t>και </a:t>
            </a:r>
            <a:r>
              <a:rPr lang="el-GR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νέα άτομα.</a:t>
            </a:r>
            <a:r>
              <a:rPr lang="el-GR" altLang="en-US" sz="2400">
                <a:latin typeface="Comic Sans MS" panose="030F0702030302020204" pitchFamily="66" charset="0"/>
              </a:rPr>
              <a:t/>
            </a:r>
            <a:br>
              <a:rPr lang="el-GR" altLang="en-US" sz="2400">
                <a:latin typeface="Comic Sans MS" panose="030F0702030302020204" pitchFamily="66" charset="0"/>
              </a:rPr>
            </a:br>
            <a:endParaRPr lang="el-GR" altLang="en-US" sz="2400">
              <a:latin typeface="Comic Sans MS" panose="030F0702030302020204" pitchFamily="66" charset="0"/>
            </a:endParaRPr>
          </a:p>
        </p:txBody>
      </p:sp>
      <p:pic>
        <p:nvPicPr>
          <p:cNvPr id="14339" name="Picture 6" descr="96e71bf451e0fade9825c2642c1a4b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57563"/>
            <a:ext cx="5715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50" y="642938"/>
            <a:ext cx="88582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>
                <a:latin typeface="Calibri" panose="020F0502020204030204" pitchFamily="34" charset="0"/>
              </a:rPr>
              <a:t> </a:t>
            </a:r>
            <a:r>
              <a:rPr lang="en-US" altLang="en-US" sz="3200">
                <a:latin typeface="Calibri" panose="020F0502020204030204" pitchFamily="34" charset="0"/>
              </a:rPr>
              <a:t>H </a:t>
            </a:r>
            <a:r>
              <a:rPr lang="el-GR" altLang="en-US" sz="2800">
                <a:latin typeface="Comic Sans MS" panose="030F0702030302020204" pitchFamily="66" charset="0"/>
              </a:rPr>
              <a:t>Διαβρωτική ικανότητα </a:t>
            </a:r>
            <a:r>
              <a:rPr lang="el-GR" altLang="en-US" sz="2400">
                <a:latin typeface="Comic Sans MS" panose="030F0702030302020204" pitchFamily="66" charset="0"/>
              </a:rPr>
              <a:t>των τροφών δεν εξαρτάται μόνο από   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   το </a:t>
            </a:r>
            <a:r>
              <a:rPr lang="en-US" altLang="en-US" sz="2400">
                <a:latin typeface="Comic Sans MS" panose="030F0702030302020204" pitchFamily="66" charset="0"/>
              </a:rPr>
              <a:t>pH</a:t>
            </a:r>
            <a:r>
              <a:rPr lang="el-GR" altLang="en-US" sz="2400">
                <a:latin typeface="Comic Sans MS" panose="030F0702030302020204" pitchFamily="66" charset="0"/>
              </a:rPr>
              <a:t> ,  αλλά και από την 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   Περιεκτικότητα σε </a:t>
            </a:r>
            <a:r>
              <a:rPr lang="en-US" altLang="en-US" sz="2400">
                <a:latin typeface="Comic Sans MS" panose="030F0702030302020204" pitchFamily="66" charset="0"/>
              </a:rPr>
              <a:t>Ca</a:t>
            </a:r>
            <a:r>
              <a:rPr lang="el-GR" altLang="en-US" sz="2400">
                <a:latin typeface="Comic Sans MS" panose="030F0702030302020204" pitchFamily="66" charset="0"/>
              </a:rPr>
              <a:t> ,και την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   Υφή των τροφών ( δυνατότητα  προσκόλλησης στα δόντια)</a:t>
            </a:r>
          </a:p>
          <a:p>
            <a:pPr eaLnBrk="1" hangingPunct="1"/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/>
            <a:endParaRPr lang="el-GR" altLang="en-US" sz="2400">
              <a:solidFill>
                <a:srgbClr val="FAA148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l-GR" altLang="en-US">
              <a:solidFill>
                <a:srgbClr val="FAA148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71625" y="2643188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>
                <a:latin typeface="Calibri" panose="020F0502020204030204" pitchFamily="34" charset="0"/>
              </a:rPr>
              <a:t> </a:t>
            </a:r>
            <a:endParaRPr lang="el-GR" altLang="en-US">
              <a:solidFill>
                <a:srgbClr val="FAA148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14313" y="3143250"/>
            <a:ext cx="6143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i="1">
                <a:latin typeface="Calibri" panose="020F0502020204030204" pitchFamily="34" charset="0"/>
              </a:rPr>
              <a:t> </a:t>
            </a:r>
            <a:r>
              <a:rPr lang="el-GR" altLang="en-US" sz="2400">
                <a:latin typeface="Comic Sans MS" panose="030F0702030302020204" pitchFamily="66" charset="0"/>
              </a:rPr>
              <a:t>Για παράδειγμ</a:t>
            </a:r>
            <a:r>
              <a:rPr lang="en-US" altLang="en-US" sz="2400">
                <a:latin typeface="Comic Sans MS" panose="030F0702030302020204" pitchFamily="66" charset="0"/>
              </a:rPr>
              <a:t>a</a:t>
            </a:r>
            <a:r>
              <a:rPr lang="el-GR" altLang="en-US" sz="2400"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latin typeface="Comic Sans MS" panose="030F0702030302020204" pitchFamily="66" charset="0"/>
              </a:rPr>
              <a:t>:</a:t>
            </a:r>
          </a:p>
          <a:p>
            <a:pPr eaLnBrk="1" hangingPunct="1"/>
            <a:r>
              <a:rPr lang="el-GR" altLang="en-US" sz="2400" i="1">
                <a:latin typeface="Comic Sans MS" panose="030F0702030302020204" pitchFamily="66" charset="0"/>
              </a:rPr>
              <a:t>Το φυσικό γιαούρτι έχει </a:t>
            </a:r>
            <a:r>
              <a:rPr lang="en-US" altLang="en-US" sz="2400" i="1">
                <a:latin typeface="Comic Sans MS" panose="030F0702030302020204" pitchFamily="66" charset="0"/>
              </a:rPr>
              <a:t>pH</a:t>
            </a:r>
            <a:r>
              <a:rPr lang="el-GR" altLang="en-US" sz="2400" i="1">
                <a:latin typeface="Comic Sans MS" panose="030F0702030302020204" pitchFamily="66" charset="0"/>
              </a:rPr>
              <a:t> 4  αλλά δεν έχει διαβρωτικό χαρακτήρα  διότι περιέχει υψηλά ποσοστά </a:t>
            </a:r>
            <a:r>
              <a:rPr lang="en-US" altLang="en-US" sz="2400" i="1">
                <a:latin typeface="Comic Sans MS" panose="030F0702030302020204" pitchFamily="66" charset="0"/>
              </a:rPr>
              <a:t>Ca</a:t>
            </a:r>
            <a:endParaRPr lang="el-GR" altLang="en-US" sz="2400" i="1">
              <a:latin typeface="Comic Sans MS" panose="030F0702030302020204" pitchFamily="66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57250" y="5572125"/>
            <a:ext cx="714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i="1">
                <a:latin typeface="Calibri" panose="020F0502020204030204" pitchFamily="34" charset="0"/>
              </a:rPr>
              <a:t> </a:t>
            </a:r>
            <a:r>
              <a:rPr lang="el-GR" altLang="en-US" sz="2400" i="1">
                <a:solidFill>
                  <a:srgbClr val="FF0000"/>
                </a:solidFill>
                <a:latin typeface="Comic Sans MS" panose="030F0702030302020204" pitchFamily="66" charset="0"/>
              </a:rPr>
              <a:t>Η κατανάλωση γάλακτος και γιαουρτιού έδειξε ότι μειώνει την πιθανότητα εμφάνισης Διαβρώσεων.</a:t>
            </a:r>
            <a:endParaRPr lang="el-GR" altLang="en-US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commons/thumb/b/b8/Joghurt.jpg/320px-Joghu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071813"/>
            <a:ext cx="2124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57188" y="714375"/>
            <a:ext cx="828675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     </a:t>
            </a:r>
            <a:r>
              <a:rPr lang="el-GR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Οδηγίες για την αποφυγή Διάβρωσης</a:t>
            </a:r>
          </a:p>
          <a:p>
            <a:pPr eaLnBrk="1" hangingPunct="1"/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Εάν επιθυμείτε, πίνετε ένα αναψυκτικό μαζί με το φαγητό και όχι μεταξύ των γευμάτων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Πίνετε με καλαμάκι το αναψυκτικό ή τον χυμό φρούτων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Ξεπλένετε το στόμα σας με νερό πολλές φορές, μετά από την κατανάλωση χυμού φρούτων ή αναψυκτικού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Πλύνετε τα δόντια σας τουλάχιστον μια ώρα μετά την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κατανάλωση χυμού φρούτων ή αναψυκτικού</a:t>
            </a:r>
          </a:p>
          <a:p>
            <a:pPr eaLnBrk="1" hangingPunct="1"/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Εάν κάνετε πολλούς εμέτους ζητήστε βοήθεια γιατρού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/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/>
            <a:endParaRPr lang="el-GR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1238"/>
            <a:ext cx="2562225" cy="4795837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Διψάσεις Σκέψου</a:t>
            </a:r>
            <a:br>
              <a:rPr lang="el-G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Θα Πιείς</a:t>
            </a:r>
          </a:p>
        </p:txBody>
      </p:sp>
      <p:graphicFrame>
        <p:nvGraphicFramePr>
          <p:cNvPr id="10" name="Content Placeholder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Down Arrow 4"/>
          <p:cNvSpPr/>
          <p:nvPr/>
        </p:nvSpPr>
        <p:spPr>
          <a:xfrm rot="3946730">
            <a:off x="5073651" y="1985962"/>
            <a:ext cx="2519362" cy="1465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867400" y="2924175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795963" y="486886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/>
              <a:t>4</a:t>
            </a:r>
            <a:endParaRPr lang="el-GR" altLang="el-GR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885113" y="28527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/>
              <a:t>2</a:t>
            </a:r>
            <a:endParaRPr lang="el-GR" altLang="el-GR"/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7885113" y="494188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/>
              <a:t>3</a:t>
            </a: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30238" y="1131888"/>
            <a:ext cx="7886700" cy="993775"/>
          </a:xfrm>
        </p:spPr>
        <p:txBody>
          <a:bodyPr/>
          <a:lstStyle/>
          <a:p>
            <a:r>
              <a:rPr lang="el-GR" altLang="el-GR" smtClean="0">
                <a:solidFill>
                  <a:srgbClr val="0070C0"/>
                </a:solidFill>
              </a:rPr>
              <a:t>Τι τρώω ανάμεσα στα γεύματα; </a:t>
            </a:r>
            <a:endParaRPr lang="en-US" altLang="el-GR" smtClean="0">
              <a:solidFill>
                <a:srgbClr val="0070C0"/>
              </a:solidFill>
            </a:endParaRPr>
          </a:p>
        </p:txBody>
      </p:sp>
      <p:sp>
        <p:nvSpPr>
          <p:cNvPr id="18435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236788"/>
            <a:ext cx="3887788" cy="3262312"/>
          </a:xfrm>
        </p:spPr>
        <p:txBody>
          <a:bodyPr/>
          <a:lstStyle/>
          <a:p>
            <a:r>
              <a:rPr lang="el-GR" altLang="el-GR" b="1" smtClean="0">
                <a:solidFill>
                  <a:srgbClr val="0070C0"/>
                </a:solidFill>
              </a:rPr>
              <a:t>Φρούτα </a:t>
            </a:r>
          </a:p>
          <a:p>
            <a:r>
              <a:rPr lang="el-GR" altLang="el-GR" b="1" smtClean="0">
                <a:solidFill>
                  <a:srgbClr val="0070C0"/>
                </a:solidFill>
              </a:rPr>
              <a:t>Λαχανικά </a:t>
            </a:r>
          </a:p>
          <a:p>
            <a:r>
              <a:rPr lang="el-GR" altLang="el-GR" b="1" smtClean="0">
                <a:solidFill>
                  <a:srgbClr val="0070C0"/>
                </a:solidFill>
              </a:rPr>
              <a:t>Τοστ </a:t>
            </a:r>
          </a:p>
          <a:p>
            <a:r>
              <a:rPr lang="el-GR" altLang="el-GR" b="1" smtClean="0">
                <a:solidFill>
                  <a:srgbClr val="0070C0"/>
                </a:solidFill>
              </a:rPr>
              <a:t>Γιαούρτι άσπρο</a:t>
            </a:r>
          </a:p>
          <a:p>
            <a:r>
              <a:rPr lang="el-GR" altLang="el-GR" b="1" smtClean="0">
                <a:solidFill>
                  <a:srgbClr val="0070C0"/>
                </a:solidFill>
              </a:rPr>
              <a:t>Τυρί</a:t>
            </a:r>
          </a:p>
          <a:p>
            <a:r>
              <a:rPr lang="el-GR" altLang="el-GR" b="1" smtClean="0">
                <a:solidFill>
                  <a:srgbClr val="0070C0"/>
                </a:solidFill>
              </a:rPr>
              <a:t>Κουλούρι </a:t>
            </a:r>
          </a:p>
        </p:txBody>
      </p:sp>
      <p:pic>
        <p:nvPicPr>
          <p:cNvPr id="18436" name="Picture 4" descr="http://www.somethingfishy.ie/resources/image_resources/image_food_pyra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00250"/>
            <a:ext cx="385127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428875" y="214313"/>
            <a:ext cx="43275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3200">
                <a:latin typeface="Comic Sans MS" panose="030F0702030302020204" pitchFamily="66" charset="0"/>
              </a:rPr>
              <a:t>Γερά δόντια σημαίνουν</a:t>
            </a:r>
          </a:p>
          <a:p>
            <a:pPr algn="ctr" eaLnBrk="1" hangingPunct="1"/>
            <a:endParaRPr lang="el-GR" altLang="en-US" sz="320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l-G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Υγεία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l-G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Ευεξία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l-G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Δροσερή αναπνοή  </a:t>
            </a:r>
            <a:r>
              <a:rPr lang="el-GR" altLang="en-US" sz="320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l-G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Φωτεινό Χαμόγελο</a:t>
            </a:r>
          </a:p>
          <a:p>
            <a:pPr algn="ctr" eaLnBrk="1" hangingPunct="1"/>
            <a:endParaRPr lang="el-GR" altLang="en-US">
              <a:solidFill>
                <a:srgbClr val="FF0000"/>
              </a:solidFill>
            </a:endParaRPr>
          </a:p>
        </p:txBody>
      </p:sp>
      <p:pic>
        <p:nvPicPr>
          <p:cNvPr id="19459" name="Picture 2" descr="IMG_09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3" t="23882" r="18686" b="20433"/>
          <a:stretch>
            <a:fillRect/>
          </a:stretch>
        </p:blipFill>
        <p:spPr bwMode="auto">
          <a:xfrm>
            <a:off x="357188" y="3714750"/>
            <a:ext cx="4071937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3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86" r="797"/>
          <a:stretch>
            <a:fillRect/>
          </a:stretch>
        </p:blipFill>
        <p:spPr bwMode="auto">
          <a:xfrm>
            <a:off x="4929188" y="4286250"/>
            <a:ext cx="3833812" cy="22923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428750" y="1857375"/>
            <a:ext cx="5661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 dirty="0">
                <a:latin typeface="Comic Sans MS" panose="030F0702030302020204" pitchFamily="66" charset="0"/>
              </a:rPr>
              <a:t>        Νόσοι των Δοντιών</a:t>
            </a:r>
          </a:p>
          <a:p>
            <a:pPr eaLnBrk="1" hangingPunct="1"/>
            <a:r>
              <a:rPr lang="el-GR" altLang="en-US" sz="3200" dirty="0">
                <a:latin typeface="Comic Sans MS" panose="030F0702030302020204" pitchFamily="66" charset="0"/>
              </a:rPr>
              <a:t> που σχετίζονται με Διατροφή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500313" y="428625"/>
            <a:ext cx="394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Ηλικιακή ομάδα 13-17 ετών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286125" y="3786188"/>
            <a:ext cx="2216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3200">
                <a:latin typeface="Comic Sans MS" panose="030F0702030302020204" pitchFamily="66" charset="0"/>
              </a:rPr>
              <a:t>Τερηδόνα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3200">
                <a:latin typeface="Comic Sans MS" panose="030F0702030302020204" pitchFamily="66" charset="0"/>
              </a:rPr>
              <a:t>Διάβρωση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785813"/>
            <a:ext cx="9286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 Η  </a:t>
            </a:r>
            <a:r>
              <a:rPr lang="el-GR" altLang="en-US" sz="2800" b="1">
                <a:latin typeface="Comic Sans MS" panose="030F0702030302020204" pitchFamily="66" charset="0"/>
              </a:rPr>
              <a:t>Τερηδόνα </a:t>
            </a:r>
            <a:r>
              <a:rPr lang="el-GR" altLang="en-US" sz="2800">
                <a:latin typeface="Comic Sans MS" panose="030F0702030302020204" pitchFamily="66" charset="0"/>
              </a:rPr>
              <a:t>είναι βλάβη που εμφανίζεται στα δόντια 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και δημιουργείται από την δράση μικροβίων και ζάχαρης.</a:t>
            </a:r>
          </a:p>
          <a:p>
            <a:pPr eaLnBrk="1" hangingPunct="1"/>
            <a:endParaRPr lang="el-GR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Η επίδραση μικροβίων και ζάχαρης έχει σαν αποτέλεσμα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   την παραγωγή οξέων που είναι υπεύθυνα για την </a:t>
            </a:r>
          </a:p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                       καταστροφή των δοντιών</a:t>
            </a:r>
          </a:p>
        </p:txBody>
      </p:sp>
      <p:pic>
        <p:nvPicPr>
          <p:cNvPr id="3" name="Picture 8" descr="90531C73"/>
          <p:cNvPicPr>
            <a:picLocks noChangeAspect="1" noChangeArrowheads="1"/>
          </p:cNvPicPr>
          <p:nvPr/>
        </p:nvPicPr>
        <p:blipFill>
          <a:blip r:embed="rId2" cstate="print">
            <a:lum bright="6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71938"/>
            <a:ext cx="29622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AFD0BE33"/>
          <p:cNvPicPr>
            <a:picLocks noChangeAspect="1" noChangeArrowheads="1"/>
          </p:cNvPicPr>
          <p:nvPr/>
        </p:nvPicPr>
        <p:blipFill>
          <a:blip r:embed="rId3" cstate="print">
            <a:lum bright="12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886325"/>
            <a:ext cx="27146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35"/>
          <a:stretch>
            <a:fillRect/>
          </a:stretch>
        </p:blipFill>
        <p:spPr bwMode="auto">
          <a:xfrm>
            <a:off x="357188" y="3571875"/>
            <a:ext cx="3038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28625" y="357188"/>
            <a:ext cx="549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Τροφές που προκαλούν τερηδόνα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            </a:t>
            </a:r>
          </a:p>
        </p:txBody>
      </p:sp>
      <p:pic>
        <p:nvPicPr>
          <p:cNvPr id="4099" name="Picture 2" descr="https://www.onmed.gr/Assets/Article/2014/3/31055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71938"/>
            <a:ext cx="259238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s://www.oneman.gr/news-of-the-brands/article4474313.ece/BINARY/w620/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85875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https://www.oneman.gr/keimena/diabasma/listes/article4471366.ece/BINARY/w620/c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43313"/>
            <a:ext cx="261143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6" descr="ÎÏÎ¿ÏÎ­Î»ÎµÏÎ¼Î± ÎµÎ¹ÎºÏÎ½Î±Ï Î³Î¹Î± Î¶Î±ÏÎ±ÏÎ· ÏÎµ ÏÏÎ¿ÏÎµÏ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3" name="AutoShape 18" descr="ÎÏÎ¿ÏÎ­Î»ÎµÏÎ¼Î± ÎµÎ¹ÎºÏÎ½Î±Ï Î³Î¹Î± Î¶Î±ÏÎ±ÏÎ· ÏÎµ ÏÏÎ¿ÏÎµÏ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4104" name="Picture 20" descr="ÎÏÎ¿ÏÎ­Î»ÎµÏÎ¼Î± ÎµÎ¹ÎºÏÎ½Î±Ï Î³Î¹Î± Î¶Î±ÏÎ±ÏÎ· ÏÎµ ÏÏÎ¿ÏÎµÏ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27019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 descr="ÎÎ½Î±ÏÏÎºÏÎ¹ÎºÎ¬: ÎÎ­ÎµÏ ÎµÏÎ¹Î»Î¿Î³Î­Ï ÎºÎ±Î¹ Î±ÏÏ ÎµÎ»Î»Î·Î½Î¹ÎºÎ­Ï ÎµÏÎ¹ÎºÎ­ÏÎµÏ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143375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s://www.oneman.gr/keimena/diabasma/listes/article4471338.ece/BINARY/w620/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86125"/>
            <a:ext cx="21431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https://www.oneman.gr/memo/article4472153.ece/BINARY/w620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857250"/>
            <a:ext cx="2166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Î¶Î¬ÏÎ±ÏÎ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57563"/>
            <a:ext cx="2286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000250" y="0"/>
            <a:ext cx="486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600">
                <a:latin typeface="Comic Sans MS" panose="030F0702030302020204" pitchFamily="66" charset="0"/>
              </a:rPr>
              <a:t>Κρυμμένη ζάχαρη !!!!!!!!!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5500688"/>
            <a:ext cx="9144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b="1">
                <a:latin typeface="Comic Sans MS" panose="030F0702030302020204" pitchFamily="66" charset="0"/>
              </a:rPr>
              <a:t>   Τα παιδιά ηλικίας </a:t>
            </a:r>
            <a:r>
              <a:rPr lang="en-US" altLang="en-US" sz="2000" b="1">
                <a:latin typeface="Comic Sans MS" panose="030F0702030302020204" pitchFamily="66" charset="0"/>
              </a:rPr>
              <a:t>13</a:t>
            </a:r>
            <a:r>
              <a:rPr lang="el-GR" altLang="en-US" sz="2000" b="1">
                <a:latin typeface="Comic Sans MS" panose="030F0702030302020204" pitchFamily="66" charset="0"/>
              </a:rPr>
              <a:t> έως 18 ετών δεν πρέπει να καταναλώνουν  </a:t>
            </a:r>
            <a:r>
              <a:rPr lang="en-US" altLang="en-US" sz="2000" b="1">
                <a:latin typeface="Comic Sans MS" panose="030F0702030302020204" pitchFamily="66" charset="0"/>
              </a:rPr>
              <a:t>  </a:t>
            </a:r>
          </a:p>
          <a:p>
            <a:pPr eaLnBrk="1" hangingPunct="1"/>
            <a:r>
              <a:rPr lang="en-US" altLang="en-US" sz="2000" b="1">
                <a:latin typeface="Comic Sans MS" panose="030F0702030302020204" pitchFamily="66" charset="0"/>
              </a:rPr>
              <a:t>     </a:t>
            </a:r>
            <a:r>
              <a:rPr lang="el-GR" altLang="en-US" sz="2000" b="1">
                <a:latin typeface="Comic Sans MS" panose="030F0702030302020204" pitchFamily="66" charset="0"/>
              </a:rPr>
              <a:t>περισσότερα από 6 κουταλάκια του γλυκού ζάχαρης την ημέρα</a:t>
            </a:r>
            <a:r>
              <a:rPr lang="el-GR" altLang="en-US" sz="200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el-GR" altLang="en-US">
                <a:solidFill>
                  <a:srgbClr val="FF0000"/>
                </a:solidFill>
                <a:latin typeface="Calibri" panose="020F0502020204030204" pitchFamily="34" charset="0"/>
              </a:rPr>
              <a:t>      </a:t>
            </a:r>
            <a:r>
              <a:rPr lang="el-GR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Η ποσότητα αυτή αντιστοιχεί περίπου σε 25 γραμμάρια ζάχαρης </a:t>
            </a:r>
          </a:p>
          <a:p>
            <a:pPr eaLnBrk="1" hangingPunct="1"/>
            <a:endParaRPr lang="el-GR" altLang="en-US" b="1" i="1">
              <a:latin typeface="Calibri" panose="020F0502020204030204" pitchFamily="34" charset="0"/>
            </a:endParaRPr>
          </a:p>
          <a:p>
            <a:pPr eaLnBrk="1" hangingPunct="1"/>
            <a:r>
              <a:rPr lang="el-GR" altLang="en-US" b="1" i="1">
                <a:latin typeface="Calibri" panose="020F0502020204030204" pitchFamily="34" charset="0"/>
              </a:rPr>
              <a:t>                                                                             </a:t>
            </a:r>
          </a:p>
          <a:p>
            <a:pPr eaLnBrk="1" hangingPunct="1"/>
            <a:endParaRPr lang="el-GR" altLang="en-US">
              <a:latin typeface="Calibri" panose="020F0502020204030204" pitchFamily="34" charset="0"/>
            </a:endParaRPr>
          </a:p>
        </p:txBody>
      </p:sp>
      <p:pic>
        <p:nvPicPr>
          <p:cNvPr id="5127" name="Picture 5" descr="044912F5195BBDC7B0CA6735160B65A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286125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0" y="2571750"/>
            <a:ext cx="314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1 κουταλάκι σάλτσα ντομάτας τύπου </a:t>
            </a:r>
            <a:r>
              <a:rPr lang="en-US" altLang="en-US">
                <a:latin typeface="Calibri" panose="020F0502020204030204" pitchFamily="34" charset="0"/>
              </a:rPr>
              <a:t>ketchup 1</a:t>
            </a:r>
            <a:r>
              <a:rPr lang="el-GR" altLang="en-US">
                <a:latin typeface="Calibri" panose="020F0502020204030204" pitchFamily="34" charset="0"/>
              </a:rPr>
              <a:t>0 </a:t>
            </a:r>
            <a:r>
              <a:rPr lang="en-US" altLang="en-US">
                <a:latin typeface="Calibri" panose="020F0502020204030204" pitchFamily="34" charset="0"/>
              </a:rPr>
              <a:t>gr </a:t>
            </a:r>
            <a:r>
              <a:rPr lang="el-GR" altLang="en-US">
                <a:latin typeface="Calibri" panose="020F0502020204030204" pitchFamily="34" charset="0"/>
              </a:rPr>
              <a:t>ζάχαρη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572250" y="2071688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Δημητριακά ολικής άλεσης </a:t>
            </a:r>
          </a:p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18 </a:t>
            </a:r>
            <a:r>
              <a:rPr lang="en-US" altLang="en-US">
                <a:latin typeface="Calibri" panose="020F0502020204030204" pitchFamily="34" charset="0"/>
              </a:rPr>
              <a:t>gr </a:t>
            </a:r>
            <a:r>
              <a:rPr lang="el-GR" altLang="en-US">
                <a:latin typeface="Calibri" panose="020F0502020204030204" pitchFamily="34" charset="0"/>
              </a:rPr>
              <a:t>ζαχαρη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0" y="4643438"/>
            <a:ext cx="318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Ενεργειακή μπάρα 22 </a:t>
            </a:r>
            <a:r>
              <a:rPr lang="en-US" altLang="en-US">
                <a:latin typeface="Calibri" panose="020F0502020204030204" pitchFamily="34" charset="0"/>
              </a:rPr>
              <a:t>gr</a:t>
            </a:r>
            <a:r>
              <a:rPr lang="el-GR" altLang="en-US">
                <a:latin typeface="Calibri" panose="020F0502020204030204" pitchFamily="34" charset="0"/>
              </a:rPr>
              <a:t> ζάχαρη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5940425" y="4724400"/>
            <a:ext cx="300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Ενεργειακό ποτό 32</a:t>
            </a:r>
            <a:r>
              <a:rPr lang="en-US" altLang="en-US">
                <a:latin typeface="Calibri" panose="020F0502020204030204" pitchFamily="34" charset="0"/>
              </a:rPr>
              <a:t> gr</a:t>
            </a:r>
            <a:r>
              <a:rPr lang="el-GR" altLang="en-US">
                <a:latin typeface="Calibri" panose="020F0502020204030204" pitchFamily="34" charset="0"/>
              </a:rPr>
              <a:t> ζαχαρη</a:t>
            </a:r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3500438" y="4643438"/>
            <a:ext cx="2125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1 φέτα ασπρο ψωμί </a:t>
            </a:r>
          </a:p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gr</a:t>
            </a:r>
            <a:r>
              <a:rPr lang="el-GR" altLang="en-US">
                <a:latin typeface="Calibri" panose="020F0502020204030204" pitchFamily="34" charset="0"/>
              </a:rPr>
              <a:t> ζάχαρη</a:t>
            </a:r>
          </a:p>
        </p:txBody>
      </p:sp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3500438" y="2286000"/>
            <a:ext cx="214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>
                <a:latin typeface="Calibri" panose="020F0502020204030204" pitchFamily="34" charset="0"/>
              </a:rPr>
              <a:t>Επιδόρπιο γιαούρτι  150</a:t>
            </a:r>
            <a:r>
              <a:rPr lang="en-US" altLang="en-US" sz="1600">
                <a:latin typeface="Calibri" panose="020F0502020204030204" pitchFamily="34" charset="0"/>
              </a:rPr>
              <a:t>gr</a:t>
            </a:r>
            <a:r>
              <a:rPr lang="el-GR" altLang="en-US" sz="1600">
                <a:latin typeface="Calibri" panose="020F0502020204030204" pitchFamily="34" charset="0"/>
              </a:rPr>
              <a:t> με 0% λιπαρά εχει 20 </a:t>
            </a:r>
            <a:r>
              <a:rPr lang="en-US" altLang="en-US" sz="1600">
                <a:latin typeface="Calibri" panose="020F0502020204030204" pitchFamily="34" charset="0"/>
              </a:rPr>
              <a:t>gr</a:t>
            </a:r>
            <a:r>
              <a:rPr lang="el-GR" altLang="en-US" sz="1600">
                <a:latin typeface="Calibri" panose="020F0502020204030204" pitchFamily="34" charset="0"/>
              </a:rPr>
              <a:t> ζάχαρη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  <a:r>
              <a:rPr lang="el-GR" altLang="en-US" sz="160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134" name="Picture 10" descr="https://www.oneman.gr/keimena/diabasma/listes/article4471353.ece/BINARY/w620/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9" t="27240" r="63708" b="21288"/>
          <a:stretch>
            <a:fillRect/>
          </a:stretch>
        </p:blipFill>
        <p:spPr bwMode="auto">
          <a:xfrm>
            <a:off x="214313" y="1143000"/>
            <a:ext cx="13335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0" descr="https://www.oneman.gr/keimena/diabasma/listes/article4471353.ece/BINARY/w620/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98" t="27438" r="2319" b="19363"/>
          <a:stretch>
            <a:fillRect/>
          </a:stretch>
        </p:blipFill>
        <p:spPr bwMode="auto">
          <a:xfrm>
            <a:off x="1835150" y="1125538"/>
            <a:ext cx="13795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0" y="785813"/>
            <a:ext cx="356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1 κουταλάκι μαγιονέζας 4 </a:t>
            </a:r>
            <a:r>
              <a:rPr lang="en-US" altLang="en-US">
                <a:latin typeface="Calibri" panose="020F0502020204030204" pitchFamily="34" charset="0"/>
              </a:rPr>
              <a:t>gr</a:t>
            </a:r>
            <a:r>
              <a:rPr lang="el-GR" altLang="en-US">
                <a:latin typeface="Calibri" panose="020F0502020204030204" pitchFamily="34" charset="0"/>
              </a:rPr>
              <a:t> ζαχαρη</a:t>
            </a:r>
            <a:endParaRPr lang="el-GR" altLang="en-US"/>
          </a:p>
        </p:txBody>
      </p:sp>
      <p:pic>
        <p:nvPicPr>
          <p:cNvPr id="5137" name="Picture 18" descr="ÎÏÎ¿ÏÎ­Î»ÎµÏÎ¼Î± ÎµÎ¹ÎºÏÎ½Î±Ï Î³Î¹Î± fresh yogurt in gha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43000"/>
            <a:ext cx="16430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portsDrinksC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5543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33400" y="4143375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Μέση περιεκτικότητα σε ζάχαρη, ανά μπουκάλι, 37 </a:t>
            </a:r>
            <a:r>
              <a:rPr lang="en-US" altLang="en-US" sz="2400">
                <a:latin typeface="Comic Sans MS" panose="030F0702030302020204" pitchFamily="66" charset="0"/>
              </a:rPr>
              <a:t>gr.</a:t>
            </a: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  </a:t>
            </a:r>
            <a:r>
              <a:rPr lang="el-GR" altLang="en-US" sz="2400">
                <a:latin typeface="Comic Sans MS" panose="030F0702030302020204" pitchFamily="66" charset="0"/>
              </a:rPr>
              <a:t>                     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                   Υπερβαίνει  τις συστάσεις του 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                «Παγκόσμιου Οργανισμού Υγείας»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             για μέγιστη ημερήσια πρόσληψη ζάχαρης.</a:t>
            </a:r>
          </a:p>
          <a:p>
            <a:pPr eaLnBrk="1" hangingPunct="1"/>
            <a:r>
              <a:rPr lang="en-US" altLang="en-US" sz="2400" i="1">
                <a:solidFill>
                  <a:srgbClr val="FAA148"/>
                </a:solidFill>
                <a:latin typeface="Comic Sans MS" panose="030F0702030302020204" pitchFamily="66" charset="0"/>
              </a:rPr>
              <a:t>                                                </a:t>
            </a:r>
            <a:endParaRPr lang="el-GR" altLang="en-US" sz="2400" i="1">
              <a:solidFill>
                <a:srgbClr val="FAA148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928938" y="3571875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latin typeface="Comic Sans MS" panose="030F0702030302020204" pitchFamily="66" charset="0"/>
              </a:rPr>
              <a:t>Αθλητικά Ποτά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01638" y="1643063"/>
            <a:ext cx="87423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>
                <a:latin typeface="Comic Sans MS" panose="030F0702030302020204" pitchFamily="66" charset="0"/>
              </a:rPr>
              <a:t>Η </a:t>
            </a:r>
            <a:r>
              <a:rPr lang="el-GR" altLang="en-US" sz="3200" b="1">
                <a:latin typeface="Comic Sans MS" panose="030F0702030302020204" pitchFamily="66" charset="0"/>
              </a:rPr>
              <a:t>ζάχαρη</a:t>
            </a:r>
            <a:r>
              <a:rPr lang="el-GR" altLang="en-US" sz="3200">
                <a:latin typeface="Comic Sans MS" panose="030F0702030302020204" pitchFamily="66" charset="0"/>
              </a:rPr>
              <a:t> εκτός από την </a:t>
            </a:r>
            <a:r>
              <a:rPr lang="el-GR" altLang="en-US" sz="3200" b="1">
                <a:latin typeface="Comic Sans MS" panose="030F0702030302020204" pitchFamily="66" charset="0"/>
              </a:rPr>
              <a:t>Τερηδόνα</a:t>
            </a:r>
            <a:r>
              <a:rPr lang="el-GR" altLang="en-US" sz="3200">
                <a:latin typeface="Comic Sans MS" panose="030F0702030302020204" pitchFamily="66" charset="0"/>
              </a:rPr>
              <a:t> στα δόντια </a:t>
            </a:r>
          </a:p>
          <a:p>
            <a:pPr eaLnBrk="1" hangingPunct="1"/>
            <a:r>
              <a:rPr lang="el-GR" altLang="en-US" sz="3200">
                <a:latin typeface="Comic Sans MS" panose="030F0702030302020204" pitchFamily="66" charset="0"/>
              </a:rPr>
              <a:t>ευθύνεται και για την εμφάνιση</a:t>
            </a:r>
          </a:p>
          <a:p>
            <a:pPr eaLnBrk="1" hangingPunct="1"/>
            <a:endParaRPr lang="el-GR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l-GR" altLang="en-US" sz="3200">
                <a:latin typeface="Comic Sans MS" panose="030F0702030302020204" pitchFamily="66" charset="0"/>
              </a:rPr>
              <a:t>                    </a:t>
            </a:r>
            <a:r>
              <a:rPr lang="el-GR" altLang="en-US" sz="3200" b="1">
                <a:latin typeface="Comic Sans MS" panose="030F0702030302020204" pitchFamily="66" charset="0"/>
              </a:rPr>
              <a:t>Παχυσαρκία</a:t>
            </a:r>
            <a:r>
              <a:rPr lang="el-GR" altLang="en-US" sz="3200">
                <a:latin typeface="Comic Sans MS" panose="030F0702030302020204" pitchFamily="66" charset="0"/>
              </a:rPr>
              <a:t>ς</a:t>
            </a:r>
          </a:p>
          <a:p>
            <a:pPr eaLnBrk="1" hangingPunct="1"/>
            <a:r>
              <a:rPr lang="el-GR" altLang="en-US" sz="3200">
                <a:latin typeface="Comic Sans MS" panose="030F0702030302020204" pitchFamily="66" charset="0"/>
              </a:rPr>
              <a:t>                    </a:t>
            </a:r>
            <a:r>
              <a:rPr lang="el-GR" altLang="en-US" sz="3200" b="1">
                <a:latin typeface="Comic Sans MS" panose="030F0702030302020204" pitchFamily="66" charset="0"/>
              </a:rPr>
              <a:t>Διαβήτη </a:t>
            </a:r>
            <a:r>
              <a:rPr lang="el-GR" altLang="en-US" sz="3200">
                <a:latin typeface="Comic Sans MS" panose="030F0702030302020204" pitchFamily="66" charset="0"/>
              </a:rPr>
              <a:t> και</a:t>
            </a:r>
          </a:p>
          <a:p>
            <a:pPr eaLnBrk="1" hangingPunct="1"/>
            <a:r>
              <a:rPr lang="el-GR" altLang="en-US" sz="3200">
                <a:latin typeface="Comic Sans MS" panose="030F0702030302020204" pitchFamily="66" charset="0"/>
              </a:rPr>
              <a:t>                    </a:t>
            </a:r>
            <a:r>
              <a:rPr lang="el-GR" altLang="en-US" sz="3200" b="1">
                <a:latin typeface="Comic Sans MS" panose="030F0702030302020204" pitchFamily="66" charset="0"/>
              </a:rPr>
              <a:t>Καρδιοπάθειας</a:t>
            </a:r>
          </a:p>
          <a:p>
            <a:pPr eaLnBrk="1" hangingPunct="1"/>
            <a:r>
              <a:rPr lang="el-GR" altLang="en-US" sz="32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00188" y="1000125"/>
            <a:ext cx="593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Οδηγίες για την αποφυγή τερηδόνας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2071688"/>
            <a:ext cx="948213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Εάν θέλεις να πιείς αναψυκτικό, κάντο μαζί με το κύριο γεύμα.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Μη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l-GR" altLang="en-US" sz="2400">
                <a:latin typeface="Comic Sans MS" panose="030F0702030302020204" pitchFamily="66" charset="0"/>
              </a:rPr>
              <a:t>καταναλώνεις μεταξύ των γευμάτων τροφές ή ποτά με ζάχαρη.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Τελείωσε το φαγητό σου τρώγοντας τυρί ή πίνοντας γάλα.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Βούρτσισε τα δόντια σου, μετά από κάθε κύριο γεύμα.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sz="2400">
                <a:latin typeface="Comic Sans MS" panose="030F0702030302020204" pitchFamily="66" charset="0"/>
              </a:rPr>
              <a:t>Επισκέψου για έλεγχο τον Οδοντίατρο, τουλάχιστον 1 φορά το </a:t>
            </a:r>
            <a:r>
              <a:rPr lang="en-US" altLang="en-US" sz="2400">
                <a:latin typeface="Comic Sans MS" panose="030F0702030302020204" pitchFamily="66" charset="0"/>
              </a:rPr>
              <a:t>   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   </a:t>
            </a:r>
            <a:r>
              <a:rPr lang="el-GR" altLang="en-US" sz="2400">
                <a:latin typeface="Comic Sans MS" panose="030F0702030302020204" pitchFamily="66" charset="0"/>
              </a:rPr>
              <a:t>χρόνο.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l-GR" altLang="en-US" sz="2400">
              <a:latin typeface="Comic Sans MS" panose="030F0702030302020204" pitchFamily="66" charset="0"/>
            </a:endParaRPr>
          </a:p>
          <a:p>
            <a:pPr eaLnBrk="1" hangingPunct="1"/>
            <a:endParaRPr lang="el-GR" altLang="en-US" sz="2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500063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 b="1">
                <a:latin typeface="Comic Sans MS" panose="030F0702030302020204" pitchFamily="66" charset="0"/>
              </a:rPr>
              <a:t>Διάβρωση</a:t>
            </a:r>
            <a:r>
              <a:rPr lang="el-GR" altLang="en-US" sz="2400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είναι βλάβη που εμφανίζεται στα δόντια και προέρχεται από  οξέα που περιέχουν τα τρόφιμα και τα ποτά ,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αλλά και  από οξέα που προέρχονται από το στομάχι και έρχονται στο στόμα με τον έμετο.</a:t>
            </a:r>
          </a:p>
        </p:txBody>
      </p:sp>
      <p:pic>
        <p:nvPicPr>
          <p:cNvPr id="9219" name="Picture 6" descr="Διαβρωση Δοντιω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64"/>
          <a:stretch>
            <a:fillRect/>
          </a:stretch>
        </p:blipFill>
        <p:spPr bwMode="auto">
          <a:xfrm>
            <a:off x="285750" y="2643188"/>
            <a:ext cx="31750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ει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9" t="2866" r="5469" b="80006"/>
          <a:stretch>
            <a:fillRect/>
          </a:stretch>
        </p:blipFill>
        <p:spPr bwMode="auto">
          <a:xfrm>
            <a:off x="4286250" y="2428875"/>
            <a:ext cx="39687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ει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8" t="57292" r="4250" b="7513"/>
          <a:stretch>
            <a:fillRect/>
          </a:stretch>
        </p:blipFill>
        <p:spPr bwMode="auto">
          <a:xfrm>
            <a:off x="3929063" y="4714875"/>
            <a:ext cx="392906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429250"/>
            <a:ext cx="3792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Προκαλεί  ευαισθησία 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και πόνο σε ψυχρά, θερμά </a:t>
            </a:r>
          </a:p>
          <a:p>
            <a:pPr eaLnBrk="1" hangingPunct="1"/>
            <a:r>
              <a:rPr lang="el-GR" altLang="en-US" sz="2400">
                <a:latin typeface="Comic Sans MS" panose="030F0702030302020204" pitchFamily="66" charset="0"/>
              </a:rPr>
              <a:t>ή γλυκά ερεθίσματα.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734</Words>
  <Application>Microsoft Office PowerPoint</Application>
  <PresentationFormat>Προβολή στην οθόνη (4:3)</PresentationFormat>
  <Paragraphs>163</Paragraphs>
  <Slides>19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Office Theme</vt:lpstr>
      <vt:lpstr>Picture</vt:lpstr>
      <vt:lpstr> ΕΛΛΗΝΙΚΗ ΟΔΟΝΤΙΑΤΡΙΚΗ ΟΜΟΣΠΟΝΔΙΑ                ΥΠΟΥΡΓΕΙΟ ΥΓΕΙΑΣ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Όταν Διψάσεις Σκέψου Τι Θα Πιείς</vt:lpstr>
      <vt:lpstr>Τι τρώω ανάμεσα στα γεύματα; 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</dc:creator>
  <cp:lastModifiedBy>chatzicharalampouse</cp:lastModifiedBy>
  <cp:revision>19</cp:revision>
  <dcterms:created xsi:type="dcterms:W3CDTF">2019-04-21T09:11:12Z</dcterms:created>
  <dcterms:modified xsi:type="dcterms:W3CDTF">2019-06-03T10:30:22Z</dcterms:modified>
</cp:coreProperties>
</file>