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4"/>
  </p:notesMasterIdLst>
  <p:sldIdLst>
    <p:sldId id="308" r:id="rId2"/>
    <p:sldId id="331" r:id="rId3"/>
    <p:sldId id="330" r:id="rId4"/>
    <p:sldId id="333" r:id="rId5"/>
    <p:sldId id="334" r:id="rId6"/>
    <p:sldId id="314" r:id="rId7"/>
    <p:sldId id="313" r:id="rId8"/>
    <p:sldId id="315" r:id="rId9"/>
    <p:sldId id="316" r:id="rId10"/>
    <p:sldId id="317" r:id="rId11"/>
    <p:sldId id="335" r:id="rId12"/>
    <p:sldId id="321" r:id="rId13"/>
    <p:sldId id="324" r:id="rId14"/>
    <p:sldId id="323" r:id="rId15"/>
    <p:sldId id="325" r:id="rId16"/>
    <p:sldId id="322" r:id="rId17"/>
    <p:sldId id="326" r:id="rId18"/>
    <p:sldId id="336" r:id="rId19"/>
    <p:sldId id="337" r:id="rId20"/>
    <p:sldId id="338" r:id="rId21"/>
    <p:sldId id="327" r:id="rId22"/>
    <p:sldId id="328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3300"/>
    <a:srgbClr val="FC620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4660"/>
  </p:normalViewPr>
  <p:slideViewPr>
    <p:cSldViewPr>
      <p:cViewPr>
        <p:scale>
          <a:sx n="100" d="100"/>
          <a:sy n="100" d="100"/>
        </p:scale>
        <p:origin x="-24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5238E-884C-4545-8E80-B85289C371CF}" type="datetimeFigureOut">
              <a:rPr lang="el-GR" smtClean="0"/>
              <a:pPr/>
              <a:t>30/5/2018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024D0-FC54-4742-A237-1BE40790CC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3512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605A61-D145-443E-9C08-FBE87F85495B}" type="datetimeFigureOut">
              <a:rPr lang="el-GR" smtClean="0"/>
              <a:pPr/>
              <a:t>30/5/2018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A49E2-EE55-4ABA-96A0-0BA10F80735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4605A61-D145-443E-9C08-FBE87F85495B}" type="datetimeFigureOut">
              <a:rPr lang="el-GR" smtClean="0"/>
              <a:pPr/>
              <a:t>30/5/2018</a:t>
            </a:fld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CA49E2-EE55-4ABA-96A0-0BA10F80735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  <p:sldLayoutId id="2147483684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656184"/>
          </a:xfrm>
        </p:spPr>
        <p:txBody>
          <a:bodyPr/>
          <a:lstStyle/>
          <a:p>
            <a:r>
              <a:rPr lang="el-GR" sz="4800" b="1" dirty="0" smtClean="0">
                <a:solidFill>
                  <a:srgbClr val="C00000"/>
                </a:solidFill>
              </a:rPr>
              <a:t> ΣΤΕΚΟΜΑΙ</a:t>
            </a:r>
            <a:r>
              <a:rPr lang="en-US" sz="4800" b="1" smtClean="0">
                <a:solidFill>
                  <a:srgbClr val="C00000"/>
                </a:solidFill>
              </a:rPr>
              <a:t> </a:t>
            </a:r>
            <a:r>
              <a:rPr lang="el-GR" sz="4800" b="1" smtClean="0">
                <a:solidFill>
                  <a:srgbClr val="C00000"/>
                </a:solidFill>
              </a:rPr>
              <a:t>ΣΩΣΤΑ </a:t>
            </a:r>
            <a:r>
              <a:rPr lang="el-GR" sz="4800" b="1" dirty="0" smtClean="0">
                <a:solidFill>
                  <a:srgbClr val="C00000"/>
                </a:solidFill>
              </a:rPr>
              <a:t>&amp; ΑΣΚΟΥΜΑΙ</a:t>
            </a:r>
            <a:r>
              <a:rPr lang="en-US" sz="54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en-US" sz="54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l-GR" sz="5400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endParaRPr lang="el-GR" sz="5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4077072"/>
            <a:ext cx="8229600" cy="1080121"/>
          </a:xfrm>
        </p:spPr>
        <p:txBody>
          <a:bodyPr/>
          <a:lstStyle/>
          <a:p>
            <a:pPr algn="ctr">
              <a:buNone/>
            </a:pPr>
            <a:r>
              <a:rPr lang="el-GR" dirty="0" smtClean="0">
                <a:latin typeface="+mj-lt"/>
              </a:rPr>
              <a:t>Για μαθητές/</a:t>
            </a:r>
            <a:r>
              <a:rPr lang="el-GR" dirty="0" err="1" smtClean="0">
                <a:latin typeface="+mj-lt"/>
              </a:rPr>
              <a:t>τριες</a:t>
            </a:r>
            <a:r>
              <a:rPr lang="el-GR" dirty="0" smtClean="0">
                <a:latin typeface="+mj-lt"/>
              </a:rPr>
              <a:t> Β΄- </a:t>
            </a:r>
            <a:r>
              <a:rPr lang="el-GR" dirty="0" err="1" smtClean="0">
                <a:latin typeface="+mj-lt"/>
              </a:rPr>
              <a:t>ΣΤ΄Δημοτικού</a:t>
            </a:r>
            <a:endParaRPr lang="el-GR" dirty="0" smtClean="0">
              <a:latin typeface="+mj-lt"/>
            </a:endParaRPr>
          </a:p>
          <a:p>
            <a:pPr>
              <a:buNone/>
            </a:pPr>
            <a:endParaRPr lang="el-GR" sz="36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7984" y="594927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el-GR" sz="2000" b="1" dirty="0"/>
              <a:t>ΑΓΩΓΗ ΥΓΕΙΑΣ </a:t>
            </a:r>
          </a:p>
          <a:p>
            <a:pPr algn="r">
              <a:buNone/>
            </a:pPr>
            <a:r>
              <a:rPr lang="el-GR" sz="2000" b="1"/>
              <a:t>ΥΠΟΥΡΓΕΙΟ </a:t>
            </a:r>
            <a:r>
              <a:rPr lang="el-GR" sz="2000" b="1" smtClean="0"/>
              <a:t>ΥΓΕΙΑΣ </a:t>
            </a:r>
            <a:r>
              <a:rPr lang="el-GR" sz="2000" b="1" dirty="0"/>
              <a:t>2018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44475" y="260648"/>
            <a:ext cx="1511300" cy="151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el-GR" sz="3800" b="1" dirty="0" smtClean="0"/>
              <a:t>Η πυραμίδα της άσκησης</a:t>
            </a:r>
            <a:endParaRPr lang="el-GR" sz="3800" b="1" dirty="0"/>
          </a:p>
        </p:txBody>
      </p:sp>
      <p:pic>
        <p:nvPicPr>
          <p:cNvPr id="4098" name="Picture 2" descr="C:\Users\Persefoni\Desktop\πυραμίδα άσκηση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548680"/>
            <a:ext cx="6258441" cy="468052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3491880" y="5013176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https://www.newsbeast.gr/health/arthro/274254/i-puramida-tis-askisis-gia-ta-paidia</a:t>
            </a:r>
            <a:endParaRPr lang="el-GR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-31547"/>
            <a:ext cx="8229600" cy="1143000"/>
          </a:xfrm>
        </p:spPr>
        <p:txBody>
          <a:bodyPr/>
          <a:lstStyle/>
          <a:p>
            <a:pPr algn="l"/>
            <a:r>
              <a:rPr lang="el-GR" sz="3800" b="1" dirty="0" smtClean="0"/>
              <a:t>Πρέπει να θυμάμαι….</a:t>
            </a:r>
            <a:endParaRPr lang="el-GR" sz="38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275" t="33423" r="4325" b="24554"/>
          <a:stretch>
            <a:fillRect/>
          </a:stretch>
        </p:blipFill>
        <p:spPr bwMode="auto">
          <a:xfrm>
            <a:off x="4427984" y="2481645"/>
            <a:ext cx="4104455" cy="262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359532" y="1412776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Τουλάχιστον 1 ώρα σωματική δραστηριότητα</a:t>
            </a:r>
            <a:r>
              <a:rPr lang="en-US" sz="2000" dirty="0" smtClean="0"/>
              <a:t> </a:t>
            </a:r>
            <a:r>
              <a:rPr lang="el-GR" sz="2000" dirty="0" smtClean="0"/>
              <a:t>/</a:t>
            </a:r>
            <a:r>
              <a:rPr lang="en-US" sz="2000" dirty="0" smtClean="0"/>
              <a:t> </a:t>
            </a:r>
            <a:r>
              <a:rPr lang="el-GR" sz="2000" dirty="0" smtClean="0"/>
              <a:t>κίνηση κάθε μέρα</a:t>
            </a:r>
            <a:endParaRPr lang="el-GR" sz="2000" dirty="0"/>
          </a:p>
        </p:txBody>
      </p:sp>
      <p:sp>
        <p:nvSpPr>
          <p:cNvPr id="6" name="5 - TextBox"/>
          <p:cNvSpPr txBox="1"/>
          <p:nvPr/>
        </p:nvSpPr>
        <p:spPr>
          <a:xfrm>
            <a:off x="4427984" y="141277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Λιγότερο από 1 ώρα καθιστική  δραστηριότητα κάθε μέρα</a:t>
            </a:r>
            <a:endParaRPr lang="el-GR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9838" t="33423" r="63387" b="21439"/>
          <a:stretch>
            <a:fillRect/>
          </a:stretch>
        </p:blipFill>
        <p:spPr bwMode="auto">
          <a:xfrm>
            <a:off x="827584" y="2552063"/>
            <a:ext cx="2808312" cy="249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107504" y="0"/>
            <a:ext cx="8790587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l-GR" sz="3600" b="1" dirty="0"/>
              <a:t>Προσέχω την Σπονδυλική μου Στήλη…</a:t>
            </a:r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32448" cy="576064"/>
          </a:xfrm>
        </p:spPr>
        <p:txBody>
          <a:bodyPr>
            <a:noAutofit/>
          </a:bodyPr>
          <a:lstStyle/>
          <a:p>
            <a:pPr algn="ctr"/>
            <a:r>
              <a:rPr lang="el-GR" b="0" dirty="0" smtClean="0">
                <a:solidFill>
                  <a:schemeClr val="tx2"/>
                </a:solidFill>
                <a:latin typeface="+mj-lt"/>
              </a:rPr>
              <a:t>..όταν διαβάζω</a:t>
            </a:r>
            <a:endParaRPr lang="el-GR" b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122" name="Picture 2" descr="C:\Users\Persefoni\Desktop\okBonne position EL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2276872"/>
            <a:ext cx="4265565" cy="2352042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395536" y="4581128"/>
            <a:ext cx="47342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https://www.bickids.com</a:t>
            </a:r>
            <a:endParaRPr lang="el-GR" sz="900" dirty="0"/>
          </a:p>
        </p:txBody>
      </p:sp>
      <p:pic>
        <p:nvPicPr>
          <p:cNvPr id="6" name="5 - Εικόνα" descr="C:\Users\Sony Vaio\Desktop\ΦΥΛΛΑΔΙΟ ΥΠΟΥΡΓΕΙΟΥ\correct sitting postur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76872"/>
            <a:ext cx="39604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6012160" y="1772816"/>
            <a:ext cx="1932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400" dirty="0" smtClean="0">
                <a:solidFill>
                  <a:schemeClr val="tx2"/>
                </a:solidFill>
              </a:rPr>
              <a:t>..</a:t>
            </a:r>
            <a:r>
              <a:rPr lang="el-GR" sz="2400" dirty="0" smtClean="0">
                <a:solidFill>
                  <a:schemeClr val="tx2"/>
                </a:solidFill>
              </a:rPr>
              <a:t>όταν γράφω</a:t>
            </a:r>
            <a:endParaRPr lang="el-GR" sz="2400" dirty="0">
              <a:solidFill>
                <a:schemeClr val="tx2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804248" y="4581128"/>
            <a:ext cx="50943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00" dirty="0" smtClean="0"/>
              <a:t>http://www.studyright.ie/the-idea</a:t>
            </a:r>
            <a:endParaRPr lang="el-G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Θέση κειμένου"/>
          <p:cNvSpPr>
            <a:spLocks noGrp="1"/>
          </p:cNvSpPr>
          <p:nvPr>
            <p:ph type="body" sz="quarter" idx="4294967295"/>
          </p:nvPr>
        </p:nvSpPr>
        <p:spPr>
          <a:xfrm>
            <a:off x="467544" y="1052513"/>
            <a:ext cx="7272808" cy="5042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endParaRPr lang="el-GR" sz="3600" dirty="0" smtClean="0">
              <a:solidFill>
                <a:srgbClr val="FFFF00"/>
              </a:solidFill>
            </a:endParaRPr>
          </a:p>
          <a:p>
            <a:pPr algn="ctr"/>
            <a:endParaRPr lang="el-GR" sz="36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.</a:t>
            </a:r>
            <a:r>
              <a:rPr lang="el-GR" sz="2400" dirty="0" smtClean="0">
                <a:solidFill>
                  <a:schemeClr val="tx2"/>
                </a:solidFill>
                <a:latin typeface="+mj-lt"/>
              </a:rPr>
              <a:t>..όταν κάθομαι στον υπολογιστή</a:t>
            </a:r>
            <a:endParaRPr lang="el-GR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580112" y="5013176"/>
            <a:ext cx="50943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00" dirty="0" smtClean="0"/>
              <a:t>                        </a:t>
            </a:r>
            <a:r>
              <a:rPr lang="en-US" sz="900" dirty="0" smtClean="0"/>
              <a:t>https://www.physiopolis.gr</a:t>
            </a:r>
            <a:endParaRPr lang="el-GR" sz="900" dirty="0"/>
          </a:p>
        </p:txBody>
      </p:sp>
      <p:sp>
        <p:nvSpPr>
          <p:cNvPr id="6" name="6 - Τίτλος"/>
          <p:cNvSpPr txBox="1">
            <a:spLocks/>
          </p:cNvSpPr>
          <p:nvPr/>
        </p:nvSpPr>
        <p:spPr>
          <a:xfrm>
            <a:off x="107504" y="0"/>
            <a:ext cx="87905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l-GR" sz="3600" b="1" kern="0" smtClean="0"/>
              <a:t>Προσέχω την Σπονδυλική μου Στήλη…</a:t>
            </a:r>
            <a:endParaRPr lang="el-GR" sz="3600" b="1" kern="0" dirty="0"/>
          </a:p>
        </p:txBody>
      </p:sp>
      <p:pic>
        <p:nvPicPr>
          <p:cNvPr id="9" name="Picture 2" descr="C:\Users\Persefoni\Desktop\ad015b992487bd0e9b272deaf8c489cb_ergonomia2-1-1156-577-c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9592" y="1628800"/>
            <a:ext cx="6843504" cy="3415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Θέση κειμένου"/>
          <p:cNvSpPr>
            <a:spLocks noGrp="1"/>
          </p:cNvSpPr>
          <p:nvPr>
            <p:ph type="body" idx="4294967295"/>
          </p:nvPr>
        </p:nvSpPr>
        <p:spPr>
          <a:xfrm>
            <a:off x="287773" y="1484784"/>
            <a:ext cx="4040188" cy="639762"/>
          </a:xfrm>
        </p:spPr>
        <p:txBody>
          <a:bodyPr/>
          <a:lstStyle/>
          <a:p>
            <a:pPr>
              <a:buNone/>
            </a:pPr>
            <a:r>
              <a:rPr lang="el-GR" sz="2800" dirty="0" smtClean="0">
                <a:solidFill>
                  <a:schemeClr val="tx2"/>
                </a:solidFill>
                <a:latin typeface="+mj-lt"/>
              </a:rPr>
              <a:t>….όταν κάθομαι</a:t>
            </a:r>
            <a:endParaRPr lang="el-GR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4294967295"/>
          </p:nvPr>
        </p:nvSpPr>
        <p:spPr>
          <a:xfrm>
            <a:off x="4572000" y="1484784"/>
            <a:ext cx="4041775" cy="10302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l-GR" sz="2800" dirty="0">
                <a:solidFill>
                  <a:schemeClr val="tx2"/>
                </a:solidFill>
                <a:latin typeface="+mj-lt"/>
              </a:rPr>
              <a:t>...όταν μεταφέρω </a:t>
            </a:r>
            <a:r>
              <a:rPr lang="el-GR" sz="2800" dirty="0" smtClean="0">
                <a:solidFill>
                  <a:schemeClr val="tx2"/>
                </a:solidFill>
                <a:latin typeface="+mj-lt"/>
              </a:rPr>
              <a:t>βάρος</a:t>
            </a:r>
          </a:p>
        </p:txBody>
      </p:sp>
      <p:pic>
        <p:nvPicPr>
          <p:cNvPr id="4098" name="Picture 2" descr="C:\Users\Persefoni\Desktop\αρχείο λήψης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884" y="2648281"/>
            <a:ext cx="3460044" cy="2148870"/>
          </a:xfrm>
          <a:prstGeom prst="rect">
            <a:avLst/>
          </a:prstGeom>
          <a:noFill/>
        </p:spPr>
      </p:pic>
      <p:sp>
        <p:nvSpPr>
          <p:cNvPr id="13" name="12 - Ορθογώνιο"/>
          <p:cNvSpPr/>
          <p:nvPr/>
        </p:nvSpPr>
        <p:spPr>
          <a:xfrm>
            <a:off x="6012160" y="486916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https://www.wridgways.com.au/safety-corner-2/</a:t>
            </a:r>
            <a:endParaRPr lang="el-GR" sz="900" dirty="0"/>
          </a:p>
        </p:txBody>
      </p:sp>
      <p:pic>
        <p:nvPicPr>
          <p:cNvPr id="4099" name="Picture 3" descr="C:\Users\Persefoni\Desktop\lifting-postur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 b="18919"/>
          <a:stretch>
            <a:fillRect/>
          </a:stretch>
        </p:blipFill>
        <p:spPr bwMode="auto">
          <a:xfrm>
            <a:off x="4572000" y="2708920"/>
            <a:ext cx="4499014" cy="2016223"/>
          </a:xfrm>
          <a:prstGeom prst="rect">
            <a:avLst/>
          </a:prstGeom>
          <a:noFill/>
        </p:spPr>
      </p:pic>
      <p:sp>
        <p:nvSpPr>
          <p:cNvPr id="14" name="13 - TextBox"/>
          <p:cNvSpPr txBox="1"/>
          <p:nvPr/>
        </p:nvSpPr>
        <p:spPr>
          <a:xfrm>
            <a:off x="5292080" y="27089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C6204"/>
                </a:solidFill>
              </a:rPr>
              <a:t>V</a:t>
            </a:r>
            <a:endParaRPr lang="el-GR" sz="2400" dirty="0">
              <a:solidFill>
                <a:srgbClr val="FC6204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7740352" y="278092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C6204"/>
                </a:solidFill>
              </a:rPr>
              <a:t>X</a:t>
            </a:r>
            <a:endParaRPr lang="el-GR" sz="2400" dirty="0">
              <a:solidFill>
                <a:srgbClr val="FC6204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0" y="4797152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http://www3.g-pra.com/webboard/show.php?Category=healthcare&amp;No=536028</a:t>
            </a:r>
            <a:endParaRPr lang="el-GR" sz="900" dirty="0"/>
          </a:p>
        </p:txBody>
      </p:sp>
      <p:sp>
        <p:nvSpPr>
          <p:cNvPr id="18" name="6 - Τίτλος"/>
          <p:cNvSpPr txBox="1">
            <a:spLocks/>
          </p:cNvSpPr>
          <p:nvPr/>
        </p:nvSpPr>
        <p:spPr>
          <a:xfrm>
            <a:off x="107504" y="0"/>
            <a:ext cx="87905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l-GR" sz="3600" b="1" kern="0" smtClean="0"/>
              <a:t>Προσέχω την Σπονδυλική μου Στήλη…</a:t>
            </a:r>
            <a:endParaRPr lang="el-GR" sz="36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4294967295"/>
          </p:nvPr>
        </p:nvSpPr>
        <p:spPr>
          <a:xfrm>
            <a:off x="539552" y="1484784"/>
            <a:ext cx="4040188" cy="43204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l-GR" sz="2800" dirty="0">
                <a:solidFill>
                  <a:schemeClr val="tx2"/>
                </a:solidFill>
                <a:latin typeface="+mj-lt"/>
              </a:rPr>
              <a:t>  ..όταν ξαπλώνω</a:t>
            </a:r>
          </a:p>
        </p:txBody>
      </p:sp>
      <p:sp>
        <p:nvSpPr>
          <p:cNvPr id="8" name="11 - TextBox"/>
          <p:cNvSpPr txBox="1">
            <a:spLocks noGrp="1" noChangeArrowheads="1"/>
          </p:cNvSpPr>
          <p:nvPr>
            <p:ph type="body" sz="quarter" idx="4294967295"/>
          </p:nvPr>
        </p:nvSpPr>
        <p:spPr bwMode="auto">
          <a:xfrm>
            <a:off x="4306302" y="1268760"/>
            <a:ext cx="483769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l-GR" sz="2400" dirty="0">
                <a:solidFill>
                  <a:schemeClr val="tx2"/>
                </a:solidFill>
                <a:latin typeface="+mj-lt"/>
              </a:rPr>
              <a:t>..όταν τρέφομαι σωστά και διατηρώ φυσιολογικό βάρος</a:t>
            </a:r>
          </a:p>
        </p:txBody>
      </p:sp>
      <p:pic>
        <p:nvPicPr>
          <p:cNvPr id="4" name="Picture 2" descr="C:\Users\Persefoni\Desktop\kidsfun.gr-gia-goneis-photo-diatrofi-kai-anaptuksi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76872"/>
            <a:ext cx="2880320" cy="2881797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5508104" y="5085184"/>
            <a:ext cx="4464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http://kidsfun.gr/goneis-gia-to-paidi-mou/</a:t>
            </a:r>
            <a:endParaRPr lang="el-GR" sz="900" dirty="0"/>
          </a:p>
        </p:txBody>
      </p:sp>
      <p:pic>
        <p:nvPicPr>
          <p:cNvPr id="3074" name="Picture 2" descr="C:\Users\Persefoni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4054782" cy="2808312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251520" y="5013176"/>
            <a:ext cx="457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http://fanpage.gr</a:t>
            </a:r>
            <a:endParaRPr lang="el-GR" sz="1000" dirty="0"/>
          </a:p>
        </p:txBody>
      </p:sp>
      <p:sp>
        <p:nvSpPr>
          <p:cNvPr id="9" name="6 - Τίτλος"/>
          <p:cNvSpPr txBox="1">
            <a:spLocks/>
          </p:cNvSpPr>
          <p:nvPr/>
        </p:nvSpPr>
        <p:spPr>
          <a:xfrm>
            <a:off x="107504" y="0"/>
            <a:ext cx="87905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l-GR" sz="3600" b="1" kern="0" smtClean="0"/>
              <a:t>Προσέχω την Σπονδυλική μου Στήλη…</a:t>
            </a:r>
            <a:endParaRPr lang="el-GR" sz="36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4294967295"/>
          </p:nvPr>
        </p:nvSpPr>
        <p:spPr>
          <a:xfrm>
            <a:off x="0" y="1412875"/>
            <a:ext cx="4040188" cy="936625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l-GR" dirty="0" smtClean="0">
              <a:solidFill>
                <a:srgbClr val="FFC000"/>
              </a:solidFill>
            </a:endParaRPr>
          </a:p>
          <a:p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8" name="11 - TextBox"/>
          <p:cNvSpPr txBox="1">
            <a:spLocks noGrp="1" noChangeArrowheads="1"/>
          </p:cNvSpPr>
          <p:nvPr>
            <p:ph type="body" sz="quarter" idx="4294967295"/>
          </p:nvPr>
        </p:nvSpPr>
        <p:spPr bwMode="auto">
          <a:xfrm>
            <a:off x="251520" y="1344613"/>
            <a:ext cx="856895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l-GR" sz="2400" dirty="0">
                <a:solidFill>
                  <a:schemeClr val="tx2"/>
                </a:solidFill>
                <a:latin typeface="+mj-lt"/>
              </a:rPr>
              <a:t>Τα </a:t>
            </a:r>
            <a:r>
              <a:rPr lang="el-GR" sz="2400" dirty="0" err="1">
                <a:solidFill>
                  <a:schemeClr val="tx2"/>
                </a:solidFill>
                <a:latin typeface="+mj-lt"/>
              </a:rPr>
              <a:t>τάμπλετ</a:t>
            </a:r>
            <a:r>
              <a:rPr lang="el-GR" sz="2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l-GR" sz="2400" dirty="0">
                <a:solidFill>
                  <a:schemeClr val="tx2"/>
                </a:solidFill>
                <a:latin typeface="+mj-lt"/>
              </a:rPr>
              <a:t>και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l-GR" sz="2400" dirty="0">
                <a:solidFill>
                  <a:schemeClr val="tx2"/>
                </a:solidFill>
                <a:latin typeface="+mj-lt"/>
              </a:rPr>
              <a:t>τα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l-GR" sz="2400" dirty="0">
                <a:solidFill>
                  <a:schemeClr val="tx2"/>
                </a:solidFill>
                <a:latin typeface="+mj-lt"/>
              </a:rPr>
              <a:t>κινητά τηλέφωνα επηρεάζουν τη </a:t>
            </a:r>
            <a:r>
              <a:rPr lang="el-GR" sz="2400" dirty="0" err="1">
                <a:solidFill>
                  <a:schemeClr val="tx2"/>
                </a:solidFill>
                <a:latin typeface="+mj-lt"/>
              </a:rPr>
              <a:t>μυοσκελετική</a:t>
            </a:r>
            <a:r>
              <a:rPr lang="el-GR" sz="2400" dirty="0">
                <a:solidFill>
                  <a:schemeClr val="tx2"/>
                </a:solidFill>
                <a:latin typeface="+mj-lt"/>
              </a:rPr>
              <a:t> υγεία των παιδιών</a:t>
            </a:r>
          </a:p>
        </p:txBody>
      </p:sp>
      <p:pic>
        <p:nvPicPr>
          <p:cNvPr id="2050" name="Picture 2" descr="C:\Users\Persefoni\Desktop\Untitled+desig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609" b="25025"/>
          <a:stretch>
            <a:fillRect/>
          </a:stretch>
        </p:blipFill>
        <p:spPr bwMode="auto">
          <a:xfrm>
            <a:off x="467544" y="2276872"/>
            <a:ext cx="7920880" cy="2880320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5436096" y="4941168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https://www.newport-beach-chiropractic.com/2017/10/text-neck</a:t>
            </a:r>
            <a:r>
              <a:rPr lang="en-US" dirty="0" smtClean="0"/>
              <a:t>/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1043608" y="22048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300" b="1" dirty="0" smtClean="0">
                <a:solidFill>
                  <a:srgbClr val="FF0000"/>
                </a:solidFill>
              </a:rPr>
              <a:t>Χ</a:t>
            </a:r>
            <a:endParaRPr lang="el-GR" sz="2300" b="1" dirty="0">
              <a:solidFill>
                <a:srgbClr val="FF0000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4499992" y="2276872"/>
            <a:ext cx="38183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300" b="1" dirty="0" smtClean="0">
                <a:solidFill>
                  <a:srgbClr val="FF0000"/>
                </a:solidFill>
              </a:rPr>
              <a:t>Χ</a:t>
            </a:r>
            <a:endParaRPr lang="el-GR" sz="2300" b="1" dirty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339752" y="2204864"/>
            <a:ext cx="38183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rgbClr val="00B050"/>
                </a:solidFill>
              </a:rPr>
              <a:t>V</a:t>
            </a:r>
            <a:endParaRPr lang="el-GR" sz="2300" b="1" dirty="0">
              <a:solidFill>
                <a:srgbClr val="00B05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6876256" y="2276872"/>
            <a:ext cx="38183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rgbClr val="00B050"/>
                </a:solidFill>
              </a:rPr>
              <a:t>V</a:t>
            </a:r>
            <a:endParaRPr lang="el-GR" sz="2300" b="1" dirty="0">
              <a:solidFill>
                <a:srgbClr val="00B050"/>
              </a:solidFill>
            </a:endParaRPr>
          </a:p>
        </p:txBody>
      </p:sp>
      <p:sp>
        <p:nvSpPr>
          <p:cNvPr id="12" name="6 - Τίτλος"/>
          <p:cNvSpPr txBox="1">
            <a:spLocks/>
          </p:cNvSpPr>
          <p:nvPr/>
        </p:nvSpPr>
        <p:spPr>
          <a:xfrm>
            <a:off x="107504" y="0"/>
            <a:ext cx="87905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l-GR" sz="3600" b="1" kern="0" smtClean="0"/>
              <a:t>Προσέχω την Σπονδυλική μου Στήλη…</a:t>
            </a:r>
            <a:endParaRPr lang="el-GR" sz="36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ersefoni\Desktop\855ea676fd53128a0fe894eccf215963_saka-1156-577-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2022" b="4439"/>
          <a:stretch>
            <a:fillRect/>
          </a:stretch>
        </p:blipFill>
        <p:spPr bwMode="auto">
          <a:xfrm>
            <a:off x="899592" y="3429000"/>
            <a:ext cx="7632848" cy="2427288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925852" y="2852936"/>
            <a:ext cx="3083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Φοράτε και τους δύο ιμάντες</a:t>
            </a:r>
          </a:p>
          <a:p>
            <a:pPr algn="r"/>
            <a:r>
              <a:rPr lang="el-GR" dirty="0" smtClean="0"/>
              <a:t>«ανοιχτοί» ιμάντες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4932040" y="2852936"/>
            <a:ext cx="368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Οι ώμοι δεν πρέπει να είναι κυρτοί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6858000" y="5805264"/>
            <a:ext cx="4572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https://www.physiopolis.gr</a:t>
            </a:r>
            <a:endParaRPr lang="el-GR" sz="900" dirty="0"/>
          </a:p>
        </p:txBody>
      </p:sp>
      <p:sp>
        <p:nvSpPr>
          <p:cNvPr id="3" name="Rectangle 2"/>
          <p:cNvSpPr/>
          <p:nvPr/>
        </p:nvSpPr>
        <p:spPr>
          <a:xfrm>
            <a:off x="495357" y="1340768"/>
            <a:ext cx="814839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l-GR" sz="2400" dirty="0" smtClean="0">
                <a:solidFill>
                  <a:schemeClr val="tx2"/>
                </a:solidFill>
                <a:latin typeface="+mj-lt"/>
              </a:rPr>
              <a:t>Μεταφέρω </a:t>
            </a:r>
            <a:r>
              <a:rPr lang="el-GR" sz="2400" dirty="0">
                <a:solidFill>
                  <a:schemeClr val="tx2"/>
                </a:solidFill>
                <a:latin typeface="+mj-lt"/>
              </a:rPr>
              <a:t>σωστά την τσάντα </a:t>
            </a:r>
            <a:r>
              <a:rPr lang="el-GR" sz="2400" dirty="0" smtClean="0">
                <a:solidFill>
                  <a:schemeClr val="tx2"/>
                </a:solidFill>
                <a:latin typeface="+mj-lt"/>
              </a:rPr>
              <a:t>μου!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/>
            </a:r>
            <a:br>
              <a:rPr lang="en-US" sz="2400" dirty="0">
                <a:solidFill>
                  <a:schemeClr val="tx2"/>
                </a:solidFill>
                <a:latin typeface="+mj-lt"/>
              </a:rPr>
            </a:br>
            <a:r>
              <a:rPr lang="el-GR" sz="2400" dirty="0">
                <a:solidFill>
                  <a:schemeClr val="tx2"/>
                </a:solidFill>
                <a:latin typeface="+mj-lt"/>
              </a:rPr>
              <a:t>Το επιθυμητό βάρος της τσάντας  δεν πρέπει να ξεπερνά το 10% του βάρους του </a:t>
            </a:r>
            <a:r>
              <a:rPr lang="el-GR" sz="2400" dirty="0" smtClean="0">
                <a:solidFill>
                  <a:schemeClr val="tx2"/>
                </a:solidFill>
                <a:latin typeface="+mj-lt"/>
              </a:rPr>
              <a:t>μαθητή.</a:t>
            </a:r>
            <a:endParaRPr lang="el-GR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6 - Τίτλος"/>
          <p:cNvSpPr>
            <a:spLocks noGrp="1"/>
          </p:cNvSpPr>
          <p:nvPr>
            <p:ph type="title"/>
          </p:nvPr>
        </p:nvSpPr>
        <p:spPr>
          <a:xfrm>
            <a:off x="107504" y="0"/>
            <a:ext cx="8790587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l-GR" sz="3600" b="1" dirty="0"/>
              <a:t>Προσέχω την Σπονδυλική μου Στήλη…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sz="3600" b="1" dirty="0" smtClean="0"/>
              <a:t>Βαδίζω σωστά…</a:t>
            </a:r>
            <a:endParaRPr lang="el-GR" sz="3600" dirty="0"/>
          </a:p>
        </p:txBody>
      </p:sp>
      <p:pic>
        <p:nvPicPr>
          <p:cNvPr id="1026" name="Picture 2" descr="C:\Users\Persefoni\Desktop\los-niños-agrupan-caminar-van-con-la-comunicación-colorida-del-social-de-la-caja-de-la-charla-665591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75743"/>
            <a:ext cx="6413600" cy="3609441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1259632" y="5013176"/>
            <a:ext cx="6408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https://www.dreamstime.com/stock-illustration-children-group-walking-go-colorful-chat-box-social-communication-flat-vector-illustration-image66559194</a:t>
            </a:r>
            <a:endParaRPr lang="el-GR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sz="3600" b="1" dirty="0" smtClean="0"/>
              <a:t>Η βάδιση…</a:t>
            </a:r>
            <a:endParaRPr lang="el-GR" sz="3600" b="1" dirty="0"/>
          </a:p>
        </p:txBody>
      </p:sp>
      <p:pic>
        <p:nvPicPr>
          <p:cNvPr id="2051" name="Picture 3" descr="C:\Users\Persefoni\Desktop\4276-810x4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333" r="15068" b="3945"/>
          <a:stretch>
            <a:fillRect/>
          </a:stretch>
        </p:blipFill>
        <p:spPr bwMode="auto">
          <a:xfrm>
            <a:off x="467544" y="1340768"/>
            <a:ext cx="3672408" cy="3744416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>
            <a:off x="4211960" y="14127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….ξεκινάει από τη στιγμή που το ένα πόδι θα αφήσει το έδαφος και τελειώνει όταν το ίδιο πόδι θα έρθει και πάλι στο σημείο που θα αφήσει το έδαφος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4851" y="188640"/>
            <a:ext cx="7704856" cy="670396"/>
          </a:xfrm>
        </p:spPr>
        <p:txBody>
          <a:bodyPr>
            <a:noAutofit/>
          </a:bodyPr>
          <a:lstStyle/>
          <a:p>
            <a:pPr algn="ctr"/>
            <a:r>
              <a:rPr lang="el-GR" sz="3800" dirty="0" smtClean="0"/>
              <a:t>Σπονδυλική στήλη</a:t>
            </a:r>
            <a:endParaRPr lang="el-GR" sz="38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7544" y="1052737"/>
            <a:ext cx="3240360" cy="4176463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3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Αυχενικοί</a:t>
            </a:r>
            <a:endParaRPr lang="en-US" sz="30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el-GR" sz="30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l-GR" sz="3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Θωρακικοί</a:t>
            </a:r>
            <a:endParaRPr lang="en-US" sz="30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r>
              <a:rPr lang="el-GR" sz="3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l-GR" sz="3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Οσφυϊκοί</a:t>
            </a:r>
            <a:endParaRPr lang="en-US" sz="30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el-GR" sz="30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l-GR" sz="3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Ιεροί</a:t>
            </a:r>
            <a:endParaRPr lang="en-US" sz="30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el-GR" sz="30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l-GR" sz="3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Κοκκυγικοί</a:t>
            </a:r>
          </a:p>
          <a:p>
            <a:endParaRPr lang="el-GR" sz="18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www.e-algos.com/gr/wp-content/uploads/2011/01/%CE%A7%CF%89%CF%81%CE%AF%CF%82-%CF%84%CE%AF%CF%84%CE%BB%CE%BF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100" y="1196752"/>
            <a:ext cx="3040953" cy="3888432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6372200" y="5013176"/>
            <a:ext cx="21602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https://orthopaidikos4u.gr</a:t>
            </a:r>
            <a:endParaRPr lang="el-GR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sz="3600" b="1" dirty="0" smtClean="0"/>
              <a:t>Τα οφέλη της βάδισης…</a:t>
            </a:r>
            <a:endParaRPr lang="el-GR" sz="3600" dirty="0"/>
          </a:p>
        </p:txBody>
      </p:sp>
      <p:pic>
        <p:nvPicPr>
          <p:cNvPr id="3075" name="Picture 3" descr="C:\Users\Persefoni\Desktop\4276-810x4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000" r="20134" b="3945"/>
          <a:stretch>
            <a:fillRect/>
          </a:stretch>
        </p:blipFill>
        <p:spPr bwMode="auto">
          <a:xfrm>
            <a:off x="683568" y="1124744"/>
            <a:ext cx="3528392" cy="3888432"/>
          </a:xfrm>
          <a:prstGeom prst="rect">
            <a:avLst/>
          </a:prstGeom>
          <a:noFill/>
        </p:spPr>
      </p:pic>
      <p:sp>
        <p:nvSpPr>
          <p:cNvPr id="9" name="8 - Δεξιό βέλος"/>
          <p:cNvSpPr/>
          <p:nvPr/>
        </p:nvSpPr>
        <p:spPr>
          <a:xfrm>
            <a:off x="4211960" y="1340768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Δεξιό βέλος"/>
          <p:cNvSpPr/>
          <p:nvPr/>
        </p:nvSpPr>
        <p:spPr>
          <a:xfrm>
            <a:off x="4211960" y="1916832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Δεξιό βέλος"/>
          <p:cNvSpPr/>
          <p:nvPr/>
        </p:nvSpPr>
        <p:spPr>
          <a:xfrm>
            <a:off x="4211960" y="2492896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Δεξιό βέλος"/>
          <p:cNvSpPr/>
          <p:nvPr/>
        </p:nvSpPr>
        <p:spPr>
          <a:xfrm>
            <a:off x="4211960" y="3284984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Δεξιό βέλος"/>
          <p:cNvSpPr/>
          <p:nvPr/>
        </p:nvSpPr>
        <p:spPr>
          <a:xfrm>
            <a:off x="4211960" y="4077072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Ορθογώνιο"/>
          <p:cNvSpPr/>
          <p:nvPr/>
        </p:nvSpPr>
        <p:spPr>
          <a:xfrm>
            <a:off x="4211960" y="1268760"/>
            <a:ext cx="46805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l-GR" dirty="0" smtClean="0">
                <a:solidFill>
                  <a:srgbClr val="FF0000"/>
                </a:solidFill>
              </a:rPr>
              <a:t>Καλή φυσική κατάσταση</a:t>
            </a:r>
          </a:p>
          <a:p>
            <a:pPr lvl="1" algn="just"/>
            <a:endParaRPr lang="en-GB" dirty="0" smtClean="0">
              <a:solidFill>
                <a:srgbClr val="FF0000"/>
              </a:solidFill>
            </a:endParaRPr>
          </a:p>
          <a:p>
            <a:pPr lvl="1" algn="just"/>
            <a:r>
              <a:rPr lang="el-GR" dirty="0" smtClean="0">
                <a:solidFill>
                  <a:srgbClr val="FF0000"/>
                </a:solidFill>
              </a:rPr>
              <a:t>Καλό σωματικό βάρος</a:t>
            </a:r>
          </a:p>
          <a:p>
            <a:pPr lvl="1" algn="just"/>
            <a:endParaRPr lang="en-GB" dirty="0" smtClean="0">
              <a:solidFill>
                <a:srgbClr val="FF0000"/>
              </a:solidFill>
            </a:endParaRPr>
          </a:p>
          <a:p>
            <a:pPr lvl="1" algn="just"/>
            <a:r>
              <a:rPr lang="el-GR" dirty="0" smtClean="0">
                <a:solidFill>
                  <a:srgbClr val="FF0000"/>
                </a:solidFill>
              </a:rPr>
              <a:t>Μειώνεται ο κίνδυνος για καρδιακά προβλήματα </a:t>
            </a:r>
          </a:p>
          <a:p>
            <a:pPr lvl="1" algn="just"/>
            <a:endParaRPr lang="en-GB" dirty="0" smtClean="0">
              <a:solidFill>
                <a:srgbClr val="FF0000"/>
              </a:solidFill>
            </a:endParaRPr>
          </a:p>
          <a:p>
            <a:pPr lvl="1" algn="just"/>
            <a:r>
              <a:rPr lang="el-GR" dirty="0" smtClean="0">
                <a:solidFill>
                  <a:srgbClr val="FF0000"/>
                </a:solidFill>
              </a:rPr>
              <a:t>Βελτιώνει την αναπνευστική μας λειτουργία</a:t>
            </a:r>
          </a:p>
          <a:p>
            <a:pPr lvl="1" algn="just"/>
            <a:endParaRPr lang="en-GB" dirty="0" smtClean="0">
              <a:solidFill>
                <a:srgbClr val="FF0000"/>
              </a:solidFill>
            </a:endParaRPr>
          </a:p>
          <a:p>
            <a:pPr lvl="1" algn="just"/>
            <a:r>
              <a:rPr lang="el-GR" dirty="0" smtClean="0">
                <a:solidFill>
                  <a:srgbClr val="FF0000"/>
                </a:solidFill>
              </a:rPr>
              <a:t>Βοηθά στη ρύθμιση του σακχάρου και της χοληστερίνης στο αίμα μας</a:t>
            </a:r>
          </a:p>
          <a:p>
            <a:pPr lvl="1" algn="just"/>
            <a:endParaRPr lang="en-GB" dirty="0" smtClean="0">
              <a:solidFill>
                <a:srgbClr val="FF0000"/>
              </a:solidFill>
            </a:endParaRPr>
          </a:p>
          <a:p>
            <a:pPr lvl="1" algn="just"/>
            <a:r>
              <a:rPr lang="el-GR" dirty="0" smtClean="0">
                <a:solidFill>
                  <a:srgbClr val="FF0000"/>
                </a:solidFill>
              </a:rPr>
              <a:t>Βελτιώνει τη διάθεσή μας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6" name="15 - Δεξιό βέλος"/>
          <p:cNvSpPr/>
          <p:nvPr/>
        </p:nvSpPr>
        <p:spPr>
          <a:xfrm>
            <a:off x="4211960" y="4869160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Ορθογώνιο"/>
          <p:cNvSpPr/>
          <p:nvPr/>
        </p:nvSpPr>
        <p:spPr>
          <a:xfrm>
            <a:off x="611560" y="5013176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 smtClean="0"/>
              <a:t>http://fanpage.gr/life/igia/metamorfoste-to-soma-sas-me-15-lepta-perpatima-kathimerina/</a:t>
            </a:r>
            <a:endParaRPr lang="el-GR" sz="7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Persefoni\Desktop\image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63"/>
          <a:stretch>
            <a:fillRect/>
          </a:stretch>
        </p:blipFill>
        <p:spPr bwMode="auto">
          <a:xfrm>
            <a:off x="179512" y="404664"/>
            <a:ext cx="4464496" cy="3168352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sz="half" idx="2"/>
          </p:nvPr>
        </p:nvSpPr>
        <p:spPr>
          <a:xfrm>
            <a:off x="323528" y="620688"/>
            <a:ext cx="3456384" cy="1152127"/>
          </a:xfrm>
        </p:spPr>
        <p:txBody>
          <a:bodyPr/>
          <a:lstStyle/>
          <a:p>
            <a:pPr>
              <a:buNone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Σήμερα μάθαμε πολλά  </a:t>
            </a:r>
            <a:endParaRPr lang="en-US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μυστικά για την υγείας</a:t>
            </a:r>
          </a:p>
          <a:p>
            <a:pPr>
              <a:buNone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μας..</a:t>
            </a:r>
            <a:endParaRPr lang="el-G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76" t="32150" r="15350" b="11151"/>
          <a:stretch>
            <a:fillRect/>
          </a:stretch>
        </p:blipFill>
        <p:spPr bwMode="auto">
          <a:xfrm>
            <a:off x="4499992" y="2636912"/>
            <a:ext cx="3672408" cy="220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6516216" y="4653136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http://44dim-laris.lar.sch.gr</a:t>
            </a:r>
            <a:endParaRPr lang="el-GR" sz="900" dirty="0"/>
          </a:p>
        </p:txBody>
      </p:sp>
      <p:sp>
        <p:nvSpPr>
          <p:cNvPr id="7" name="6 - Επεξήγηση με σύννεφο"/>
          <p:cNvSpPr/>
          <p:nvPr/>
        </p:nvSpPr>
        <p:spPr>
          <a:xfrm>
            <a:off x="4716016" y="404664"/>
            <a:ext cx="3888432" cy="1656184"/>
          </a:xfrm>
          <a:prstGeom prst="cloudCallout">
            <a:avLst>
              <a:gd name="adj1" fmla="val -21477"/>
              <a:gd name="adj2" fmla="val 814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5148064" y="764704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C6204"/>
                </a:solidFill>
              </a:rPr>
              <a:t>Άρα το σημαντικό είναι να είμαστε υγιείς!</a:t>
            </a:r>
            <a:endParaRPr lang="el-GR" sz="2400" dirty="0">
              <a:solidFill>
                <a:srgbClr val="FC6204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971600" y="2060848"/>
            <a:ext cx="6905625" cy="115212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883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l-GR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 pitchFamily="66" charset="0"/>
              </a:rPr>
              <a:t>Ευχαριστώ για την προσοχή σας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rsefoni\Desktop\27994503_10215090142905166_720385202_n.jpg"/>
          <p:cNvPicPr>
            <a:picLocks noChangeAspect="1" noChangeArrowheads="1"/>
          </p:cNvPicPr>
          <p:nvPr/>
        </p:nvPicPr>
        <p:blipFill>
          <a:blip r:embed="rId2" cstate="print"/>
          <a:srcRect l="28302" t="13193" b="22039"/>
          <a:stretch>
            <a:fillRect/>
          </a:stretch>
        </p:blipFill>
        <p:spPr bwMode="auto">
          <a:xfrm>
            <a:off x="3707904" y="1380561"/>
            <a:ext cx="4464496" cy="3172142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827584" y="908720"/>
            <a:ext cx="189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Φυσιολογική</a:t>
            </a:r>
            <a:endParaRPr lang="el-GR" sz="2400" dirty="0"/>
          </a:p>
        </p:txBody>
      </p:sp>
      <p:sp>
        <p:nvSpPr>
          <p:cNvPr id="8" name="7 - TextBox"/>
          <p:cNvSpPr txBox="1"/>
          <p:nvPr/>
        </p:nvSpPr>
        <p:spPr>
          <a:xfrm>
            <a:off x="3635896" y="908720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Λόρδωση</a:t>
            </a:r>
            <a:endParaRPr lang="el-GR" sz="2400" dirty="0"/>
          </a:p>
        </p:txBody>
      </p:sp>
      <p:sp>
        <p:nvSpPr>
          <p:cNvPr id="9" name="8 - TextBox"/>
          <p:cNvSpPr txBox="1"/>
          <p:nvPr/>
        </p:nvSpPr>
        <p:spPr>
          <a:xfrm>
            <a:off x="5148064" y="908720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Κύφωση</a:t>
            </a:r>
            <a:endParaRPr lang="el-GR" sz="2400" dirty="0"/>
          </a:p>
        </p:txBody>
      </p:sp>
      <p:sp>
        <p:nvSpPr>
          <p:cNvPr id="10" name="9 - TextBox"/>
          <p:cNvSpPr txBox="1"/>
          <p:nvPr/>
        </p:nvSpPr>
        <p:spPr>
          <a:xfrm>
            <a:off x="6732240" y="908720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Σκολίωση</a:t>
            </a:r>
            <a:endParaRPr lang="el-GR" sz="2400" dirty="0"/>
          </a:p>
        </p:txBody>
      </p:sp>
      <p:sp>
        <p:nvSpPr>
          <p:cNvPr id="7" name="6 - Ορθογώνιο"/>
          <p:cNvSpPr/>
          <p:nvPr/>
        </p:nvSpPr>
        <p:spPr>
          <a:xfrm>
            <a:off x="5004048" y="4581128"/>
            <a:ext cx="7920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https://www.braceability.com/back-problems-injuries/curved-spine</a:t>
            </a:r>
            <a:endParaRPr lang="el-GR" sz="900" dirty="0"/>
          </a:p>
        </p:txBody>
      </p:sp>
      <p:pic>
        <p:nvPicPr>
          <p:cNvPr id="12" name="Picture 2" descr="C:\Users\Persefoni\Desktop\27994503_10215090142905166_720385202_n.jpg"/>
          <p:cNvPicPr>
            <a:picLocks noChangeAspect="1" noChangeArrowheads="1"/>
          </p:cNvPicPr>
          <p:nvPr/>
        </p:nvPicPr>
        <p:blipFill>
          <a:blip r:embed="rId2" cstate="print"/>
          <a:srcRect t="13193" r="71698" b="22039"/>
          <a:stretch>
            <a:fillRect/>
          </a:stretch>
        </p:blipFill>
        <p:spPr bwMode="auto">
          <a:xfrm>
            <a:off x="899593" y="1340768"/>
            <a:ext cx="1619216" cy="3153950"/>
          </a:xfrm>
          <a:prstGeom prst="rect">
            <a:avLst/>
          </a:prstGeom>
          <a:noFill/>
        </p:spPr>
      </p:pic>
      <p:sp>
        <p:nvSpPr>
          <p:cNvPr id="13" name="12 - TextBox"/>
          <p:cNvSpPr txBox="1"/>
          <p:nvPr/>
        </p:nvSpPr>
        <p:spPr>
          <a:xfrm>
            <a:off x="2483768" y="2276872"/>
            <a:ext cx="10892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500" i="1" dirty="0" smtClean="0">
                <a:solidFill>
                  <a:srgbClr val="FF0000"/>
                </a:solidFill>
              </a:rPr>
              <a:t>Ίσια πλάτη</a:t>
            </a:r>
            <a:endParaRPr lang="el-GR" sz="1500" i="1" dirty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483768" y="1772816"/>
            <a:ext cx="14401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i="1" dirty="0" smtClean="0">
                <a:solidFill>
                  <a:srgbClr val="FF0000"/>
                </a:solidFill>
              </a:rPr>
              <a:t>Ώμοι πίσω</a:t>
            </a:r>
            <a:endParaRPr lang="el-GR" sz="1500" i="1" dirty="0">
              <a:solidFill>
                <a:srgbClr val="FF000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2483768" y="2996952"/>
            <a:ext cx="16561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i="1" dirty="0" smtClean="0">
                <a:solidFill>
                  <a:srgbClr val="FF0000"/>
                </a:solidFill>
              </a:rPr>
              <a:t>Πόδια στο πλάτος</a:t>
            </a:r>
          </a:p>
          <a:p>
            <a:r>
              <a:rPr lang="el-GR" sz="1500" i="1" dirty="0" smtClean="0">
                <a:solidFill>
                  <a:srgbClr val="FF0000"/>
                </a:solidFill>
              </a:rPr>
              <a:t> των ώμων</a:t>
            </a:r>
            <a:endParaRPr lang="el-GR" sz="1500" i="1" dirty="0">
              <a:solidFill>
                <a:srgbClr val="FF0000"/>
              </a:solidFill>
            </a:endParaRPr>
          </a:p>
        </p:txBody>
      </p:sp>
      <p:sp>
        <p:nvSpPr>
          <p:cNvPr id="16" name="15 - Δεξιό βέλος"/>
          <p:cNvSpPr/>
          <p:nvPr/>
        </p:nvSpPr>
        <p:spPr>
          <a:xfrm>
            <a:off x="2051720" y="191683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Δεξιό βέλος"/>
          <p:cNvSpPr/>
          <p:nvPr/>
        </p:nvSpPr>
        <p:spPr>
          <a:xfrm>
            <a:off x="2051720" y="234888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Δεξιό βέλος"/>
          <p:cNvSpPr/>
          <p:nvPr/>
        </p:nvSpPr>
        <p:spPr>
          <a:xfrm>
            <a:off x="1979712" y="328498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/>
          <a:lstStyle/>
          <a:p>
            <a:pPr algn="l"/>
            <a:r>
              <a:rPr lang="el-GR" sz="3800" b="1" dirty="0" smtClean="0"/>
              <a:t>Άσκηση….</a:t>
            </a:r>
            <a:endParaRPr lang="el-GR" sz="3800" b="1" dirty="0"/>
          </a:p>
        </p:txBody>
      </p:sp>
      <p:pic>
        <p:nvPicPr>
          <p:cNvPr id="2050" name="Picture 2" descr="C:\Users\Persefoni\Downloads\27939465_10215090245627734_1641256307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1412776"/>
            <a:ext cx="5400601" cy="360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7160" y="0"/>
            <a:ext cx="8229600" cy="1143000"/>
          </a:xfrm>
        </p:spPr>
        <p:txBody>
          <a:bodyPr/>
          <a:lstStyle/>
          <a:p>
            <a:pPr algn="l"/>
            <a:r>
              <a:rPr lang="el-GR" sz="3800" b="1" dirty="0" smtClean="0"/>
              <a:t>Άσκηση σημαίνει….</a:t>
            </a:r>
            <a:endParaRPr lang="el-GR" sz="38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4262" b="5499"/>
          <a:stretch>
            <a:fillRect/>
          </a:stretch>
        </p:blipFill>
        <p:spPr bwMode="auto">
          <a:xfrm>
            <a:off x="1115616" y="1412776"/>
            <a:ext cx="697858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4211960" y="494116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https://www.slideshare.net/savvaskalenis/presentation-teens-eyzhn-76638420</a:t>
            </a:r>
            <a:endParaRPr lang="el-GR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107504" y="0"/>
            <a:ext cx="8136904" cy="1143000"/>
          </a:xfrm>
        </p:spPr>
        <p:txBody>
          <a:bodyPr/>
          <a:lstStyle/>
          <a:p>
            <a:pPr algn="l"/>
            <a:r>
              <a:rPr lang="el-GR" sz="3800" b="1" dirty="0" smtClean="0"/>
              <a:t>Άρα, άσκηση είναι…</a:t>
            </a:r>
            <a:endParaRPr lang="el-GR" sz="3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2201" t="27950" r="52362" b="25850"/>
          <a:stretch>
            <a:fillRect/>
          </a:stretch>
        </p:blipFill>
        <p:spPr bwMode="auto">
          <a:xfrm>
            <a:off x="918969" y="1916832"/>
            <a:ext cx="324036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899390" y="1346284"/>
            <a:ext cx="12795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Παιχνίδι</a:t>
            </a:r>
          </a:p>
          <a:p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5904148" y="135711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Άσκηση</a:t>
            </a:r>
            <a:endParaRPr lang="el-GR" sz="2400" dirty="0"/>
          </a:p>
        </p:txBody>
      </p:sp>
      <p:pic>
        <p:nvPicPr>
          <p:cNvPr id="1026" name="Picture 2" descr="C:\Users\Persefoni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2"/>
            <a:ext cx="3528392" cy="3120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107504" y="32405"/>
            <a:ext cx="7834064" cy="1143000"/>
          </a:xfrm>
        </p:spPr>
        <p:txBody>
          <a:bodyPr/>
          <a:lstStyle/>
          <a:p>
            <a:pPr algn="l"/>
            <a:r>
              <a:rPr lang="el-GR" sz="3800" b="1" dirty="0" smtClean="0"/>
              <a:t>Άρα, άσκηση είναι…</a:t>
            </a:r>
            <a:endParaRPr lang="el-GR" sz="3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76" t="32150" r="6688" b="23751"/>
          <a:stretch>
            <a:fillRect/>
          </a:stretch>
        </p:blipFill>
        <p:spPr bwMode="auto">
          <a:xfrm>
            <a:off x="611560" y="1988840"/>
            <a:ext cx="78488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755576" y="1628800"/>
            <a:ext cx="1532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Αθλήματα</a:t>
            </a:r>
            <a:endParaRPr lang="el-GR" sz="2400" dirty="0"/>
          </a:p>
        </p:txBody>
      </p:sp>
      <p:sp>
        <p:nvSpPr>
          <p:cNvPr id="7" name="6 - TextBox"/>
          <p:cNvSpPr txBox="1"/>
          <p:nvPr/>
        </p:nvSpPr>
        <p:spPr>
          <a:xfrm>
            <a:off x="3635896" y="162880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Πολεμικές τέχνες</a:t>
            </a:r>
            <a:endParaRPr lang="el-GR" sz="2400" dirty="0"/>
          </a:p>
        </p:txBody>
      </p:sp>
      <p:sp>
        <p:nvSpPr>
          <p:cNvPr id="8" name="7 - TextBox"/>
          <p:cNvSpPr txBox="1"/>
          <p:nvPr/>
        </p:nvSpPr>
        <p:spPr>
          <a:xfrm>
            <a:off x="7164288" y="162880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Χορός</a:t>
            </a:r>
            <a:endParaRPr lang="el-G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114908" y="27296"/>
            <a:ext cx="7906072" cy="1143000"/>
          </a:xfrm>
        </p:spPr>
        <p:txBody>
          <a:bodyPr/>
          <a:lstStyle/>
          <a:p>
            <a:pPr algn="l"/>
            <a:r>
              <a:rPr lang="el-GR" sz="3800" b="1" dirty="0" smtClean="0"/>
              <a:t>Αλλά και…</a:t>
            </a:r>
            <a:endParaRPr lang="el-GR" sz="3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4" t="31500" r="61279" b="28601"/>
          <a:stretch>
            <a:fillRect/>
          </a:stretch>
        </p:blipFill>
        <p:spPr bwMode="auto">
          <a:xfrm>
            <a:off x="755576" y="1988840"/>
            <a:ext cx="2664296" cy="22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683568" y="155679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Δουλειές στο σπίτι</a:t>
            </a:r>
            <a:endParaRPr lang="el-GR" sz="2400" dirty="0"/>
          </a:p>
        </p:txBody>
      </p:sp>
      <p:pic>
        <p:nvPicPr>
          <p:cNvPr id="6146" name="Picture 2" descr="C:\Users\Persefoni\Desktop\run-kids-set-school-place-text-holding-blank-sign-you-can-add-as-4443662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806" t="48448" r="6295"/>
          <a:stretch>
            <a:fillRect/>
          </a:stretch>
        </p:blipFill>
        <p:spPr bwMode="auto">
          <a:xfrm>
            <a:off x="3707904" y="1988840"/>
            <a:ext cx="2368263" cy="2304256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4067944" y="155679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Τρέξιμο</a:t>
            </a:r>
            <a:endParaRPr lang="el-GR" sz="2400" dirty="0"/>
          </a:p>
        </p:txBody>
      </p:sp>
      <p:pic>
        <p:nvPicPr>
          <p:cNvPr id="6147" name="Picture 3" descr="C:\Users\Persefoni\Desktop\depositphotos_86261062-stock-illustration-children-kids-walking-to-schoo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8954" y="1988840"/>
            <a:ext cx="1943351" cy="2304256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6876256" y="1556792"/>
            <a:ext cx="1750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Περπάτημα</a:t>
            </a:r>
            <a:endParaRPr lang="el-G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188640"/>
            <a:ext cx="9433048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l-GR" sz="3800" b="1" dirty="0"/>
              <a:t>Άραγε πόση ώρα πρέπει να ασκούμαι και κάθε πότε; </a:t>
            </a:r>
          </a:p>
        </p:txBody>
      </p:sp>
      <p:pic>
        <p:nvPicPr>
          <p:cNvPr id="3074" name="Picture 2" descr="C:\Users\Persefoni\Desktop\αρχείο λήψη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562"/>
          <a:stretch>
            <a:fillRect/>
          </a:stretch>
        </p:blipFill>
        <p:spPr bwMode="auto">
          <a:xfrm>
            <a:off x="2699792" y="1484784"/>
            <a:ext cx="3816424" cy="3524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4987</TotalTime>
  <Words>364</Words>
  <Application>Microsoft Office PowerPoint</Application>
  <PresentationFormat>Προβολή στην οθόνη (4:3)</PresentationFormat>
  <Paragraphs>102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3_Diseño predeterminado</vt:lpstr>
      <vt:lpstr> ΣΤΕΚΟΜΑΙ ΣΩΣΤΑ &amp; ΑΣΚΟΥΜΑΙ   </vt:lpstr>
      <vt:lpstr>Σπονδυλική στήλη</vt:lpstr>
      <vt:lpstr>Διαφάνεια 3</vt:lpstr>
      <vt:lpstr>Άσκηση….</vt:lpstr>
      <vt:lpstr>Άσκηση σημαίνει….</vt:lpstr>
      <vt:lpstr>Άρα, άσκηση είναι…</vt:lpstr>
      <vt:lpstr>Άρα, άσκηση είναι…</vt:lpstr>
      <vt:lpstr>Αλλά και…</vt:lpstr>
      <vt:lpstr>Άραγε πόση ώρα πρέπει να ασκούμαι και κάθε πότε; </vt:lpstr>
      <vt:lpstr>Η πυραμίδα της άσκησης</vt:lpstr>
      <vt:lpstr>Πρέπει να θυμάμαι….</vt:lpstr>
      <vt:lpstr>Προσέχω την Σπονδυλική μου Στήλη…</vt:lpstr>
      <vt:lpstr>Διαφάνεια 13</vt:lpstr>
      <vt:lpstr>Διαφάνεια 14</vt:lpstr>
      <vt:lpstr>Διαφάνεια 15</vt:lpstr>
      <vt:lpstr>Διαφάνεια 16</vt:lpstr>
      <vt:lpstr>Προσέχω την Σπονδυλική μου Στήλη…</vt:lpstr>
      <vt:lpstr>Βαδίζω σωστά…</vt:lpstr>
      <vt:lpstr>Η βάδιση…</vt:lpstr>
      <vt:lpstr>Τα οφέλη της βάδισης…</vt:lpstr>
      <vt:lpstr>Διαφάνεια 21</vt:lpstr>
      <vt:lpstr>Διαφάνεια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Στεκομαι Σωστα και Ασκουμαι</dc:title>
  <dc:creator>user;Germeni Persefoni</dc:creator>
  <cp:lastModifiedBy>chatzicharalampouse</cp:lastModifiedBy>
  <cp:revision>380</cp:revision>
  <dcterms:created xsi:type="dcterms:W3CDTF">2017-01-25T09:55:29Z</dcterms:created>
  <dcterms:modified xsi:type="dcterms:W3CDTF">2018-05-30T09:00:09Z</dcterms:modified>
</cp:coreProperties>
</file>