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31"/>
  </p:handoutMasterIdLst>
  <p:sldIdLst>
    <p:sldId id="256" r:id="rId2"/>
    <p:sldId id="297" r:id="rId3"/>
    <p:sldId id="296" r:id="rId4"/>
    <p:sldId id="260" r:id="rId5"/>
    <p:sldId id="287" r:id="rId6"/>
    <p:sldId id="288" r:id="rId7"/>
    <p:sldId id="264" r:id="rId8"/>
    <p:sldId id="265" r:id="rId9"/>
    <p:sldId id="291" r:id="rId10"/>
    <p:sldId id="263" r:id="rId11"/>
    <p:sldId id="267" r:id="rId12"/>
    <p:sldId id="284" r:id="rId13"/>
    <p:sldId id="268" r:id="rId14"/>
    <p:sldId id="269" r:id="rId15"/>
    <p:sldId id="285" r:id="rId16"/>
    <p:sldId id="271" r:id="rId17"/>
    <p:sldId id="272" r:id="rId18"/>
    <p:sldId id="289" r:id="rId19"/>
    <p:sldId id="273" r:id="rId20"/>
    <p:sldId id="274" r:id="rId21"/>
    <p:sldId id="275" r:id="rId22"/>
    <p:sldId id="276" r:id="rId23"/>
    <p:sldId id="277" r:id="rId24"/>
    <p:sldId id="292" r:id="rId25"/>
    <p:sldId id="279" r:id="rId26"/>
    <p:sldId id="280" r:id="rId27"/>
    <p:sldId id="281" r:id="rId28"/>
    <p:sldId id="282" r:id="rId29"/>
    <p:sldId id="290" r:id="rId30"/>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66FF"/>
    <a:srgbClr val="33CC33"/>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2BE8377-7189-4FA6-8346-88DE4F940120}" type="datetimeFigureOut">
              <a:rPr lang="el-GR" smtClean="0"/>
              <a:pPr/>
              <a:t>9/5/2018</a:t>
            </a:fld>
            <a:endParaRPr lang="el-GR"/>
          </a:p>
        </p:txBody>
      </p:sp>
      <p:sp>
        <p:nvSpPr>
          <p:cNvPr id="4" name="3 - Θέση υποσέλιδου"/>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026CC6-146F-471F-81B2-2AE0A7BE1F04}"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9/5/2018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pcsteps.gr/143"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60648"/>
            <a:ext cx="8134672" cy="1800200"/>
          </a:xfrm>
        </p:spPr>
        <p:txBody>
          <a:bodyPr>
            <a:normAutofit fontScale="90000"/>
          </a:bodyPr>
          <a:lstStyle/>
          <a:p>
            <a:r>
              <a:rPr lang="el-GR" sz="2200" dirty="0" smtClean="0">
                <a:solidFill>
                  <a:srgbClr val="0070C0"/>
                </a:solidFill>
              </a:rPr>
              <a:t>ΕΘΝΙΚΗ ΣΧΟΛΗ ΔΗΜΟΣΙΑΣ</a:t>
            </a:r>
            <a:r>
              <a:rPr lang="en-US" sz="2200" dirty="0" smtClean="0">
                <a:solidFill>
                  <a:srgbClr val="0070C0"/>
                </a:solidFill>
              </a:rPr>
              <a:t> </a:t>
            </a:r>
            <a:r>
              <a:rPr lang="el-GR" sz="2200" dirty="0" smtClean="0">
                <a:solidFill>
                  <a:srgbClr val="0070C0"/>
                </a:solidFill>
              </a:rPr>
              <a:t> ΥΓΕΙΑΣ</a:t>
            </a:r>
            <a:r>
              <a:rPr lang="en-US" sz="2200" dirty="0" smtClean="0">
                <a:solidFill>
                  <a:srgbClr val="0070C0"/>
                </a:solidFill>
              </a:rPr>
              <a:t>-</a:t>
            </a:r>
            <a:r>
              <a:rPr lang="el-GR" sz="2200" dirty="0" smtClean="0">
                <a:solidFill>
                  <a:srgbClr val="0070C0"/>
                </a:solidFill>
                <a:latin typeface="Calibri" pitchFamily="34" charset="0"/>
              </a:rPr>
              <a:t>Τομέας Δημόσιας &amp; Διοικητικής Υγιεινής</a:t>
            </a:r>
            <a:r>
              <a:rPr lang="en-US" sz="2200" dirty="0" smtClean="0">
                <a:solidFill>
                  <a:srgbClr val="0070C0"/>
                </a:solidFill>
                <a:latin typeface="Calibri" pitchFamily="34" charset="0"/>
              </a:rPr>
              <a:t/>
            </a:r>
            <a:br>
              <a:rPr lang="en-US" sz="2200" dirty="0" smtClean="0">
                <a:solidFill>
                  <a:srgbClr val="0070C0"/>
                </a:solidFill>
                <a:latin typeface="Calibri" pitchFamily="34" charset="0"/>
              </a:rPr>
            </a:br>
            <a:r>
              <a:rPr lang="el-GR" sz="2200" dirty="0" smtClean="0">
                <a:solidFill>
                  <a:srgbClr val="0070C0"/>
                </a:solidFill>
              </a:rPr>
              <a:t> ΥΠΟΥΡΓΕΙΟ ΥΓΕΙΑΣ </a:t>
            </a:r>
            <a:r>
              <a:rPr lang="el-GR" sz="2200" dirty="0" smtClean="0">
                <a:solidFill>
                  <a:srgbClr val="0070C0"/>
                </a:solidFill>
                <a:latin typeface="Calibri" pitchFamily="34" charset="0"/>
              </a:rPr>
              <a:t/>
            </a:r>
            <a:br>
              <a:rPr lang="el-GR" sz="2200" dirty="0" smtClean="0">
                <a:solidFill>
                  <a:srgbClr val="0070C0"/>
                </a:solidFill>
                <a:latin typeface="Calibri" pitchFamily="34" charset="0"/>
              </a:rPr>
            </a:br>
            <a:r>
              <a:rPr lang="en-US" sz="2200" dirty="0" smtClean="0">
                <a:solidFill>
                  <a:srgbClr val="0070C0"/>
                </a:solidFill>
                <a:latin typeface="Calibri" pitchFamily="34" charset="0"/>
              </a:rPr>
              <a:t/>
            </a:r>
            <a:br>
              <a:rPr lang="en-US" sz="2200" dirty="0" smtClean="0">
                <a:solidFill>
                  <a:srgbClr val="0070C0"/>
                </a:solidFill>
                <a:latin typeface="Calibri" pitchFamily="34" charset="0"/>
              </a:rPr>
            </a:br>
            <a:r>
              <a:rPr lang="el-GR" sz="1800" dirty="0" smtClean="0">
                <a:solidFill>
                  <a:srgbClr val="0070C0"/>
                </a:solidFill>
                <a:latin typeface="Calibri" pitchFamily="34" charset="0"/>
              </a:rPr>
              <a:t/>
            </a:r>
            <a:br>
              <a:rPr lang="el-GR" sz="1800" dirty="0" smtClean="0">
                <a:solidFill>
                  <a:srgbClr val="0070C0"/>
                </a:solidFill>
                <a:latin typeface="Calibri" pitchFamily="34" charset="0"/>
              </a:rPr>
            </a:br>
            <a:r>
              <a:rPr lang="el-GR" sz="3200" b="1" dirty="0" smtClean="0">
                <a:solidFill>
                  <a:srgbClr val="00B050"/>
                </a:solidFill>
              </a:rPr>
              <a:t>ΤΕΧΝΙΚΕΣ ΧΑΛΑΡΩΣΗΣ ΓΙΑ ΤΗΝ ΠΡΟΛΗΨΗ ΚΑΙ ΤΟΝ ΕΛΕΓΧΟ ΤΟΥ ΣΤΡΕΣ</a:t>
            </a:r>
            <a:endParaRPr lang="el-GR" sz="3200" b="1" dirty="0">
              <a:solidFill>
                <a:srgbClr val="00B050"/>
              </a:solidFill>
            </a:endParaRPr>
          </a:p>
        </p:txBody>
      </p:sp>
      <p:sp>
        <p:nvSpPr>
          <p:cNvPr id="3" name="2 - Υπότιτλος"/>
          <p:cNvSpPr>
            <a:spLocks noGrp="1"/>
          </p:cNvSpPr>
          <p:nvPr>
            <p:ph type="subTitle" idx="1"/>
          </p:nvPr>
        </p:nvSpPr>
        <p:spPr>
          <a:xfrm>
            <a:off x="1371600" y="5661248"/>
            <a:ext cx="6400800" cy="864096"/>
          </a:xfrm>
        </p:spPr>
        <p:txBody>
          <a:bodyPr>
            <a:normAutofit/>
          </a:bodyPr>
          <a:lstStyle/>
          <a:p>
            <a:r>
              <a:rPr lang="el-GR" sz="1800" dirty="0" smtClean="0">
                <a:solidFill>
                  <a:srgbClr val="0070C0"/>
                </a:solidFill>
                <a:latin typeface="Calibri" pitchFamily="34" charset="0"/>
              </a:rPr>
              <a:t>Για μαθητές/</a:t>
            </a:r>
            <a:r>
              <a:rPr lang="el-GR" sz="1800" dirty="0" err="1" smtClean="0">
                <a:solidFill>
                  <a:srgbClr val="0070C0"/>
                </a:solidFill>
                <a:latin typeface="Calibri" pitchFamily="34" charset="0"/>
              </a:rPr>
              <a:t>τριες</a:t>
            </a:r>
            <a:r>
              <a:rPr lang="el-GR" sz="1800" dirty="0" smtClean="0">
                <a:solidFill>
                  <a:srgbClr val="0070C0"/>
                </a:solidFill>
                <a:latin typeface="Calibri" pitchFamily="34" charset="0"/>
              </a:rPr>
              <a:t> Γυμνασίου &amp; Λυκείου</a:t>
            </a:r>
          </a:p>
          <a:p>
            <a:r>
              <a:rPr lang="el-GR" sz="1800" dirty="0" smtClean="0">
                <a:solidFill>
                  <a:srgbClr val="0070C0"/>
                </a:solidFill>
                <a:latin typeface="Calibri" pitchFamily="34" charset="0"/>
              </a:rPr>
              <a:t>ΑΓΩΓΗ ΥΓΕΙΑΣ 2018</a:t>
            </a:r>
            <a:endParaRPr lang="el-GR" sz="1800" dirty="0">
              <a:solidFill>
                <a:srgbClr val="0070C0"/>
              </a:solidFill>
              <a:latin typeface="Calibri" pitchFamily="34" charset="0"/>
            </a:endParaRPr>
          </a:p>
        </p:txBody>
      </p:sp>
      <p:pic>
        <p:nvPicPr>
          <p:cNvPr id="6146" name="Picture 2" descr="C:\Users\kmerakou\Documents\ΥΠΟΥΡΓΕΙΟ ΥΓΕΙΑΣ-ΧΑΤΖΗΧΑΡΑΛΑΜΠΟΥΣ\ΘΕΜΑΤΑ 2018\ΦΩΤΟΓΡΑΦΙΕΣ\STRES FREE ZONE.jpg"/>
          <p:cNvPicPr>
            <a:picLocks noChangeAspect="1" noChangeArrowheads="1"/>
          </p:cNvPicPr>
          <p:nvPr/>
        </p:nvPicPr>
        <p:blipFill>
          <a:blip r:embed="rId2" cstate="print"/>
          <a:srcRect/>
          <a:stretch>
            <a:fillRect/>
          </a:stretch>
        </p:blipFill>
        <p:spPr bwMode="auto">
          <a:xfrm>
            <a:off x="2051720" y="2276872"/>
            <a:ext cx="4896544" cy="30963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64704"/>
          </a:xfrm>
        </p:spPr>
        <p:txBody>
          <a:bodyPr>
            <a:normAutofit fontScale="90000"/>
          </a:bodyPr>
          <a:lstStyle/>
          <a:p>
            <a:pPr algn="ctr"/>
            <a:r>
              <a:rPr lang="el-GR" sz="2700" b="1" dirty="0" smtClean="0">
                <a:solidFill>
                  <a:srgbClr val="FF0000"/>
                </a:solidFill>
              </a:rPr>
              <a:t>ΤΡΟΠΟΙ ΠΡΟΛΗΨΗΣ ΚΑΙ ΔΙΑΧΕΙΡΙΣΗΣ ΤΟΥ ΣΤΡΕΣ</a:t>
            </a:r>
            <a:r>
              <a:rPr lang="el-GR" sz="2200" dirty="0" smtClean="0"/>
              <a:t/>
            </a:r>
            <a:br>
              <a:rPr lang="el-GR" sz="2200" dirty="0" smtClean="0"/>
            </a:br>
            <a:endParaRPr lang="el-GR" sz="2800" dirty="0"/>
          </a:p>
        </p:txBody>
      </p:sp>
      <p:graphicFrame>
        <p:nvGraphicFramePr>
          <p:cNvPr id="4" name="3 - Θέση περιεχομένου"/>
          <p:cNvGraphicFramePr>
            <a:graphicFrameLocks noGrp="1"/>
          </p:cNvGraphicFramePr>
          <p:nvPr>
            <p:ph idx="1"/>
          </p:nvPr>
        </p:nvGraphicFramePr>
        <p:xfrm>
          <a:off x="359024" y="620688"/>
          <a:ext cx="8784976" cy="5896867"/>
        </p:xfrm>
        <a:graphic>
          <a:graphicData uri="http://schemas.openxmlformats.org/drawingml/2006/table">
            <a:tbl>
              <a:tblPr firstRow="1" bandRow="1">
                <a:tableStyleId>{5C22544A-7EE6-4342-B048-85BDC9FD1C3A}</a:tableStyleId>
              </a:tblPr>
              <a:tblGrid>
                <a:gridCol w="5929858"/>
                <a:gridCol w="1171330"/>
                <a:gridCol w="1683788"/>
              </a:tblGrid>
              <a:tr h="369002">
                <a:tc>
                  <a:txBody>
                    <a:bodyPr/>
                    <a:lstStyle/>
                    <a:p>
                      <a:r>
                        <a:rPr lang="el-GR" dirty="0" smtClean="0"/>
                        <a:t>  ΤΡΟΠΟΙ</a:t>
                      </a:r>
                      <a:endParaRPr lang="el-GR" dirty="0"/>
                    </a:p>
                  </a:txBody>
                  <a:tcPr/>
                </a:tc>
                <a:tc>
                  <a:txBody>
                    <a:bodyPr/>
                    <a:lstStyle/>
                    <a:p>
                      <a:pPr algn="ctr"/>
                      <a:endParaRPr lang="el-GR" dirty="0"/>
                    </a:p>
                  </a:txBody>
                  <a:tcPr/>
                </a:tc>
                <a:tc>
                  <a:txBody>
                    <a:bodyPr/>
                    <a:lstStyle/>
                    <a:p>
                      <a:pPr algn="ctr"/>
                      <a:endParaRPr lang="el-GR" dirty="0"/>
                    </a:p>
                  </a:txBody>
                  <a:tcPr/>
                </a:tc>
              </a:tr>
              <a:tr h="461253">
                <a:tc>
                  <a:txBody>
                    <a:bodyPr/>
                    <a:lstStyle/>
                    <a:p>
                      <a:pPr>
                        <a:lnSpc>
                          <a:spcPct val="150000"/>
                        </a:lnSpc>
                        <a:spcAft>
                          <a:spcPts val="0"/>
                        </a:spcAft>
                      </a:pPr>
                      <a:r>
                        <a:rPr lang="el-GR" sz="2000" dirty="0">
                          <a:latin typeface="Calibri"/>
                          <a:ea typeface="Times New Roman"/>
                          <a:cs typeface="Times New Roman"/>
                        </a:rPr>
                        <a:t>Υγιεινή διατροφή</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977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l-GR" sz="2000" dirty="0" smtClean="0">
                          <a:latin typeface="Calibri"/>
                          <a:ea typeface="Times New Roman"/>
                          <a:cs typeface="Times New Roman"/>
                        </a:rPr>
                        <a:t>Σωματική</a:t>
                      </a:r>
                      <a:r>
                        <a:rPr lang="el-GR" sz="2000" baseline="0" dirty="0" smtClean="0">
                          <a:latin typeface="Calibri"/>
                          <a:ea typeface="Times New Roman"/>
                          <a:cs typeface="Times New Roman"/>
                        </a:rPr>
                        <a:t> ά</a:t>
                      </a:r>
                      <a:r>
                        <a:rPr lang="el-GR" sz="2000" dirty="0" smtClean="0">
                          <a:latin typeface="Calibri"/>
                          <a:ea typeface="Times New Roman"/>
                          <a:cs typeface="Times New Roman"/>
                        </a:rPr>
                        <a:t>σκηση, ο</a:t>
                      </a:r>
                      <a:r>
                        <a:rPr lang="el-GR" sz="2000" dirty="0" smtClean="0">
                          <a:latin typeface="+mn-lt"/>
                          <a:ea typeface="Times New Roman"/>
                          <a:cs typeface="Times New Roman"/>
                        </a:rPr>
                        <a:t>μαδικά παιχνίδια,</a:t>
                      </a:r>
                      <a:r>
                        <a:rPr lang="el-GR" sz="2000" baseline="0" dirty="0" smtClean="0">
                          <a:latin typeface="+mn-lt"/>
                          <a:ea typeface="Times New Roman"/>
                          <a:cs typeface="Times New Roman"/>
                        </a:rPr>
                        <a:t> </a:t>
                      </a:r>
                      <a:r>
                        <a:rPr lang="el-GR" sz="2000" dirty="0" smtClean="0">
                          <a:latin typeface="+mn-lt"/>
                          <a:ea typeface="Times New Roman"/>
                          <a:cs typeface="Times New Roman"/>
                        </a:rPr>
                        <a:t>σπορ</a:t>
                      </a:r>
                      <a:endParaRPr lang="el-GR" sz="2000" dirty="0" smtClean="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dirty="0">
                        <a:latin typeface="Calibri"/>
                        <a:ea typeface="Times New Roman"/>
                        <a:cs typeface="Times New Roman"/>
                      </a:endParaRPr>
                    </a:p>
                  </a:txBody>
                  <a:tcPr marL="68580" marR="68580" marT="0" marB="0"/>
                </a:tc>
                <a:tc>
                  <a:txBody>
                    <a:bodyPr/>
                    <a:lstStyle/>
                    <a:p>
                      <a:endParaRPr lang="el-GR" dirty="0"/>
                    </a:p>
                  </a:txBody>
                  <a:tcPr/>
                </a:tc>
              </a:tr>
              <a:tr h="4977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l-GR" sz="2000" dirty="0" smtClean="0">
                          <a:latin typeface="+mn-lt"/>
                          <a:ea typeface="Times New Roman"/>
                          <a:cs typeface="Times New Roman"/>
                        </a:rPr>
                        <a:t>Περπάτημα, τρέξιμο</a:t>
                      </a: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381080">
                <a:tc>
                  <a:txBody>
                    <a:bodyPr/>
                    <a:lstStyle/>
                    <a:p>
                      <a:r>
                        <a:rPr lang="el-GR" sz="2000" dirty="0" smtClean="0">
                          <a:latin typeface="+mn-lt"/>
                          <a:ea typeface="Times New Roman"/>
                          <a:cs typeface="Times New Roman"/>
                        </a:rPr>
                        <a:t>Παρέα με φίλους</a:t>
                      </a:r>
                      <a:endParaRPr lang="el-GR" sz="2000" dirty="0"/>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61253">
                <a:tc>
                  <a:txBody>
                    <a:bodyPr/>
                    <a:lstStyle/>
                    <a:p>
                      <a:pPr>
                        <a:lnSpc>
                          <a:spcPct val="150000"/>
                        </a:lnSpc>
                        <a:spcAft>
                          <a:spcPts val="0"/>
                        </a:spcAft>
                      </a:pPr>
                      <a:r>
                        <a:rPr lang="el-GR" sz="2000" dirty="0" smtClean="0">
                          <a:latin typeface="+mn-lt"/>
                          <a:ea typeface="Times New Roman"/>
                          <a:cs typeface="Times New Roman"/>
                        </a:rPr>
                        <a:t>Δραστηριότητες ελεύθερου χρόνου</a:t>
                      </a:r>
                      <a:endParaRPr lang="el-GR" sz="2000" dirty="0">
                        <a:latin typeface="+mn-lt"/>
                        <a:ea typeface="Times New Roman"/>
                        <a:cs typeface="Times New Roman"/>
                      </a:endParaRPr>
                    </a:p>
                  </a:txBody>
                  <a:tcPr marL="68580" marR="68580" marT="0" marB="0"/>
                </a:tc>
                <a:tc>
                  <a:txBody>
                    <a:bodyPr/>
                    <a:lstStyle/>
                    <a:p>
                      <a:pPr algn="ctr">
                        <a:lnSpc>
                          <a:spcPct val="150000"/>
                        </a:lnSpc>
                        <a:spcAft>
                          <a:spcPts val="0"/>
                        </a:spcAft>
                      </a:pPr>
                      <a:endParaRPr lang="el-GR" sz="1200" dirty="0">
                        <a:latin typeface="Calibri"/>
                        <a:ea typeface="Times New Roman"/>
                        <a:cs typeface="Times New Roman"/>
                      </a:endParaRPr>
                    </a:p>
                  </a:txBody>
                  <a:tcPr marL="68580" marR="68580" marT="0" marB="0"/>
                </a:tc>
                <a:tc>
                  <a:txBody>
                    <a:bodyPr/>
                    <a:lstStyle/>
                    <a:p>
                      <a:endParaRPr lang="el-GR"/>
                    </a:p>
                  </a:txBody>
                  <a:tcPr/>
                </a:tc>
              </a:tr>
              <a:tr h="461253">
                <a:tc>
                  <a:txBody>
                    <a:bodyPr/>
                    <a:lstStyle/>
                    <a:p>
                      <a:pPr>
                        <a:lnSpc>
                          <a:spcPct val="150000"/>
                        </a:lnSpc>
                        <a:spcAft>
                          <a:spcPts val="0"/>
                        </a:spcAft>
                        <a:buFont typeface="Wingdings" pitchFamily="2" charset="2"/>
                        <a:buChar char="v"/>
                      </a:pPr>
                      <a:r>
                        <a:rPr lang="el-GR" sz="2000" dirty="0" smtClean="0">
                          <a:latin typeface="Calibri"/>
                          <a:ea typeface="Times New Roman"/>
                          <a:cs typeface="Times New Roman"/>
                        </a:rPr>
                        <a:t> Μουσική</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a:p>
                  </a:txBody>
                  <a:tcPr/>
                </a:tc>
              </a:tr>
              <a:tr h="461253">
                <a:tc>
                  <a:txBody>
                    <a:bodyPr/>
                    <a:lstStyle/>
                    <a:p>
                      <a:pPr>
                        <a:lnSpc>
                          <a:spcPct val="150000"/>
                        </a:lnSpc>
                        <a:spcAft>
                          <a:spcPts val="0"/>
                        </a:spcAft>
                        <a:buFont typeface="Wingdings" pitchFamily="2" charset="2"/>
                        <a:buChar char="v"/>
                      </a:pPr>
                      <a:r>
                        <a:rPr lang="el-GR" sz="2000" dirty="0" smtClean="0">
                          <a:latin typeface="Calibri"/>
                          <a:ea typeface="Times New Roman"/>
                          <a:cs typeface="Times New Roman"/>
                        </a:rPr>
                        <a:t> Διασκέδαση</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a:p>
                  </a:txBody>
                  <a:tcPr/>
                </a:tc>
              </a:tr>
              <a:tr h="461253">
                <a:tc>
                  <a:txBody>
                    <a:bodyPr/>
                    <a:lstStyle/>
                    <a:p>
                      <a:pPr>
                        <a:lnSpc>
                          <a:spcPct val="150000"/>
                        </a:lnSpc>
                        <a:spcAft>
                          <a:spcPts val="0"/>
                        </a:spcAft>
                        <a:buFont typeface="Wingdings" pitchFamily="2" charset="2"/>
                        <a:buChar char="v"/>
                      </a:pPr>
                      <a:r>
                        <a:rPr lang="el-GR" sz="2000" dirty="0" smtClean="0">
                          <a:latin typeface="Calibri"/>
                          <a:ea typeface="Times New Roman"/>
                          <a:cs typeface="Times New Roman"/>
                        </a:rPr>
                        <a:t> Διάβασμα </a:t>
                      </a:r>
                      <a:r>
                        <a:rPr lang="el-GR" sz="2000" dirty="0">
                          <a:latin typeface="Calibri"/>
                          <a:ea typeface="Times New Roman"/>
                          <a:cs typeface="Times New Roman"/>
                        </a:rPr>
                        <a:t>βιβλίων</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61253">
                <a:tc>
                  <a:txBody>
                    <a:bodyPr/>
                    <a:lstStyle/>
                    <a:p>
                      <a:pPr>
                        <a:lnSpc>
                          <a:spcPct val="150000"/>
                        </a:lnSpc>
                        <a:spcAft>
                          <a:spcPts val="0"/>
                        </a:spcAft>
                        <a:buFont typeface="Wingdings" pitchFamily="2" charset="2"/>
                        <a:buChar char="v"/>
                      </a:pPr>
                      <a:r>
                        <a:rPr lang="el-GR" sz="2000" dirty="0" smtClean="0">
                          <a:latin typeface="Calibri"/>
                          <a:ea typeface="Times New Roman"/>
                          <a:cs typeface="Times New Roman"/>
                        </a:rPr>
                        <a:t> Ζωγραφική </a:t>
                      </a:r>
                      <a:r>
                        <a:rPr lang="el-GR" sz="2000" dirty="0">
                          <a:latin typeface="Calibri"/>
                          <a:ea typeface="Times New Roman"/>
                          <a:cs typeface="Times New Roman"/>
                        </a:rPr>
                        <a:t>/ σχέδιο</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61253">
                <a:tc>
                  <a:txBody>
                    <a:bodyPr/>
                    <a:lstStyle/>
                    <a:p>
                      <a:pPr>
                        <a:lnSpc>
                          <a:spcPct val="150000"/>
                        </a:lnSpc>
                        <a:spcAft>
                          <a:spcPts val="0"/>
                        </a:spcAft>
                        <a:buFont typeface="Wingdings" pitchFamily="2" charset="2"/>
                        <a:buChar char="v"/>
                      </a:pPr>
                      <a:r>
                        <a:rPr lang="el-GR" sz="2000" dirty="0" smtClean="0">
                          <a:latin typeface="Calibri"/>
                          <a:ea typeface="Times New Roman"/>
                          <a:cs typeface="Times New Roman"/>
                        </a:rPr>
                        <a:t>  Γράψιμο </a:t>
                      </a:r>
                      <a:r>
                        <a:rPr lang="el-GR" sz="2000" dirty="0">
                          <a:latin typeface="Calibri"/>
                          <a:ea typeface="Times New Roman"/>
                          <a:cs typeface="Times New Roman"/>
                        </a:rPr>
                        <a:t>ιστοριών / ποιημάτων</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61253">
                <a:tc>
                  <a:txBody>
                    <a:bodyPr/>
                    <a:lstStyle/>
                    <a:p>
                      <a:pPr>
                        <a:lnSpc>
                          <a:spcPct val="150000"/>
                        </a:lnSpc>
                        <a:spcAft>
                          <a:spcPts val="0"/>
                        </a:spcAft>
                        <a:buFont typeface="Wingdings" pitchFamily="2" charset="2"/>
                        <a:buChar char="v"/>
                      </a:pPr>
                      <a:r>
                        <a:rPr lang="el-GR" sz="2000" dirty="0" smtClean="0">
                          <a:latin typeface="+mn-lt"/>
                          <a:ea typeface="Times New Roman"/>
                          <a:cs typeface="Times New Roman"/>
                        </a:rPr>
                        <a:t>  Χόμπι</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61253">
                <a:tc>
                  <a:txBody>
                    <a:bodyPr/>
                    <a:lstStyle/>
                    <a:p>
                      <a:pPr>
                        <a:lnSpc>
                          <a:spcPct val="150000"/>
                        </a:lnSpc>
                        <a:spcAft>
                          <a:spcPts val="0"/>
                        </a:spcAft>
                        <a:buFont typeface="Wingdings" pitchFamily="2" charset="2"/>
                        <a:buChar char="v"/>
                      </a:pPr>
                      <a:r>
                        <a:rPr lang="el-GR" sz="2000" dirty="0" smtClean="0">
                          <a:latin typeface="+mn-lt"/>
                          <a:ea typeface="Times New Roman"/>
                          <a:cs typeface="Times New Roman"/>
                        </a:rPr>
                        <a:t>  Άλλο</a:t>
                      </a:r>
                      <a:endParaRPr lang="el-GR" sz="2000" dirty="0">
                        <a:latin typeface="+mn-lt"/>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bl>
          </a:graphicData>
        </a:graphic>
      </p:graphicFrame>
      <p:pic>
        <p:nvPicPr>
          <p:cNvPr id="6" name="Picture 2" descr="C:\Users\kmerakou\Desktop\headphone-dog.jpg"/>
          <p:cNvPicPr>
            <a:picLocks noChangeAspect="1" noChangeArrowheads="1"/>
          </p:cNvPicPr>
          <p:nvPr/>
        </p:nvPicPr>
        <p:blipFill>
          <a:blip r:embed="rId2" cstate="print"/>
          <a:srcRect/>
          <a:stretch>
            <a:fillRect/>
          </a:stretch>
        </p:blipFill>
        <p:spPr bwMode="auto">
          <a:xfrm>
            <a:off x="4932041" y="3212976"/>
            <a:ext cx="4211959" cy="36450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229600" cy="648072"/>
          </a:xfrm>
        </p:spPr>
        <p:txBody>
          <a:bodyPr>
            <a:normAutofit fontScale="90000"/>
          </a:bodyPr>
          <a:lstStyle/>
          <a:p>
            <a:pPr algn="ctr"/>
            <a:r>
              <a:rPr lang="el-GR" sz="2700" b="1" dirty="0" smtClean="0">
                <a:solidFill>
                  <a:srgbClr val="FF0000"/>
                </a:solidFill>
              </a:rPr>
              <a:t>ΤΕΧΝΙΚΕΣ ΠΡΟΛΗΨΗΣ ΚΑΙ ΔΙΑΧΕΙΡΙΣΗΣ ΤΟΥ ΣΤΡΕΣ</a:t>
            </a:r>
            <a:r>
              <a:rPr lang="el-GR" sz="2200" dirty="0" smtClean="0"/>
              <a:t/>
            </a:r>
            <a:br>
              <a:rPr lang="el-GR" sz="2200" dirty="0" smtClean="0"/>
            </a:br>
            <a:r>
              <a:rPr lang="el-GR" sz="2800" dirty="0" smtClean="0"/>
              <a:t/>
            </a:r>
            <a:br>
              <a:rPr lang="el-GR" sz="2800" dirty="0" smtClean="0"/>
            </a:br>
            <a:endParaRPr lang="el-GR" sz="2800" dirty="0"/>
          </a:p>
        </p:txBody>
      </p:sp>
      <p:graphicFrame>
        <p:nvGraphicFramePr>
          <p:cNvPr id="4" name="3 - Θέση περιεχομένου"/>
          <p:cNvGraphicFramePr>
            <a:graphicFrameLocks noGrp="1"/>
          </p:cNvGraphicFramePr>
          <p:nvPr>
            <p:ph idx="1"/>
          </p:nvPr>
        </p:nvGraphicFramePr>
        <p:xfrm>
          <a:off x="179512" y="692692"/>
          <a:ext cx="8640960" cy="6027801"/>
        </p:xfrm>
        <a:graphic>
          <a:graphicData uri="http://schemas.openxmlformats.org/drawingml/2006/table">
            <a:tbl>
              <a:tblPr firstRow="1" bandRow="1">
                <a:tableStyleId>{5C22544A-7EE6-4342-B048-85BDC9FD1C3A}</a:tableStyleId>
              </a:tblPr>
              <a:tblGrid>
                <a:gridCol w="5184576"/>
                <a:gridCol w="1584176"/>
                <a:gridCol w="1872208"/>
              </a:tblGrid>
              <a:tr h="430756">
                <a:tc>
                  <a:txBody>
                    <a:bodyPr/>
                    <a:lstStyle/>
                    <a:p>
                      <a:r>
                        <a:rPr lang="el-GR" dirty="0" smtClean="0"/>
                        <a:t>ΤΕΧΝΙΚΕΣ</a:t>
                      </a:r>
                      <a:endParaRPr lang="el-GR" dirty="0"/>
                    </a:p>
                  </a:txBody>
                  <a:tcPr/>
                </a:tc>
                <a:tc>
                  <a:txBody>
                    <a:bodyPr/>
                    <a:lstStyle/>
                    <a:p>
                      <a:pPr algn="ctr"/>
                      <a:endParaRPr lang="el-GR" dirty="0"/>
                    </a:p>
                  </a:txBody>
                  <a:tcPr/>
                </a:tc>
                <a:tc>
                  <a:txBody>
                    <a:bodyPr/>
                    <a:lstStyle/>
                    <a:p>
                      <a:pPr algn="ctr"/>
                      <a:endParaRPr lang="el-GR" dirty="0"/>
                    </a:p>
                  </a:txBody>
                  <a:tcPr/>
                </a:tc>
              </a:tr>
              <a:tr h="512277">
                <a:tc>
                  <a:txBody>
                    <a:bodyPr/>
                    <a:lstStyle/>
                    <a:p>
                      <a:pPr>
                        <a:lnSpc>
                          <a:spcPct val="150000"/>
                        </a:lnSpc>
                        <a:spcAft>
                          <a:spcPts val="0"/>
                        </a:spcAft>
                      </a:pPr>
                      <a:r>
                        <a:rPr lang="el-GR" sz="2000" dirty="0">
                          <a:latin typeface="Calibri"/>
                          <a:ea typeface="Times New Roman"/>
                          <a:cs typeface="Times New Roman"/>
                        </a:rPr>
                        <a:t>Καλή διαχείριση του χρόνου</a:t>
                      </a:r>
                      <a:endParaRPr lang="el-GR" sz="2000" dirty="0">
                        <a:latin typeface="Times New Roman"/>
                        <a:ea typeface="Times New Roman"/>
                        <a:cs typeface="Times New Roman"/>
                      </a:endParaRPr>
                    </a:p>
                  </a:txBody>
                  <a:tcPr marL="68580" marR="68580" marT="0" marB="0"/>
                </a:tc>
                <a:tc>
                  <a:txBody>
                    <a:bodyPr/>
                    <a:lstStyle/>
                    <a:p>
                      <a:pPr algn="ctr"/>
                      <a:endParaRPr lang="el-GR" dirty="0"/>
                    </a:p>
                  </a:txBody>
                  <a:tcPr/>
                </a:tc>
                <a:tc>
                  <a:txBody>
                    <a:bodyPr/>
                    <a:lstStyle/>
                    <a:p>
                      <a:pPr algn="ctr"/>
                      <a:endParaRPr lang="el-GR" dirty="0"/>
                    </a:p>
                  </a:txBody>
                  <a:tcPr/>
                </a:tc>
              </a:tr>
              <a:tr h="512277">
                <a:tc>
                  <a:txBody>
                    <a:bodyPr/>
                    <a:lstStyle/>
                    <a:p>
                      <a:pPr>
                        <a:lnSpc>
                          <a:spcPct val="150000"/>
                        </a:lnSpc>
                        <a:spcAft>
                          <a:spcPts val="0"/>
                        </a:spcAft>
                      </a:pPr>
                      <a:r>
                        <a:rPr lang="el-GR" sz="2000" dirty="0">
                          <a:latin typeface="Calibri"/>
                          <a:ea typeface="Times New Roman"/>
                          <a:cs typeface="Times New Roman"/>
                        </a:rPr>
                        <a:t>Θέσπιση στόχων</a:t>
                      </a:r>
                      <a:endParaRPr lang="el-GR" sz="2000" dirty="0">
                        <a:latin typeface="Times New Roman"/>
                        <a:ea typeface="Times New Roman"/>
                        <a:cs typeface="Times New Roman"/>
                      </a:endParaRPr>
                    </a:p>
                  </a:txBody>
                  <a:tcPr marL="68580" marR="68580" marT="0" marB="0"/>
                </a:tc>
                <a:tc>
                  <a:txBody>
                    <a:bodyPr/>
                    <a:lstStyle/>
                    <a:p>
                      <a:pPr algn="ctr"/>
                      <a:endParaRPr lang="el-GR" dirty="0"/>
                    </a:p>
                  </a:txBody>
                  <a:tcPr/>
                </a:tc>
                <a:tc>
                  <a:txBody>
                    <a:bodyPr/>
                    <a:lstStyle/>
                    <a:p>
                      <a:pPr algn="ctr"/>
                      <a:endParaRPr lang="el-GR" dirty="0"/>
                    </a:p>
                  </a:txBody>
                  <a:tcPr/>
                </a:tc>
              </a:tr>
              <a:tr h="512277">
                <a:tc>
                  <a:txBody>
                    <a:bodyPr/>
                    <a:lstStyle/>
                    <a:p>
                      <a:pPr>
                        <a:lnSpc>
                          <a:spcPct val="150000"/>
                        </a:lnSpc>
                        <a:spcAft>
                          <a:spcPts val="0"/>
                        </a:spcAft>
                      </a:pPr>
                      <a:r>
                        <a:rPr lang="el-GR" sz="2000" dirty="0" smtClean="0">
                          <a:latin typeface="Calibri"/>
                          <a:ea typeface="Times New Roman"/>
                          <a:cs typeface="Times New Roman"/>
                        </a:rPr>
                        <a:t>Βαθιές </a:t>
                      </a:r>
                      <a:r>
                        <a:rPr lang="el-GR" sz="2000" dirty="0">
                          <a:latin typeface="Calibri"/>
                          <a:ea typeface="Times New Roman"/>
                          <a:cs typeface="Times New Roman"/>
                        </a:rPr>
                        <a:t>αναπνοές</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a:p>
                  </a:txBody>
                  <a:tcPr/>
                </a:tc>
              </a:tr>
              <a:tr h="512277">
                <a:tc>
                  <a:txBody>
                    <a:bodyPr/>
                    <a:lstStyle/>
                    <a:p>
                      <a:pPr>
                        <a:lnSpc>
                          <a:spcPct val="150000"/>
                        </a:lnSpc>
                        <a:spcAft>
                          <a:spcPts val="0"/>
                        </a:spcAft>
                      </a:pPr>
                      <a:r>
                        <a:rPr lang="el-GR" sz="2000" dirty="0">
                          <a:latin typeface="Calibri"/>
                          <a:ea typeface="Times New Roman"/>
                          <a:cs typeface="Times New Roman"/>
                        </a:rPr>
                        <a:t>Ασκήσεις χαλάρωσης των μυών</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a:p>
                  </a:txBody>
                  <a:tcPr/>
                </a:tc>
              </a:tr>
              <a:tr h="512277">
                <a:tc>
                  <a:txBody>
                    <a:bodyPr/>
                    <a:lstStyle/>
                    <a:p>
                      <a:pPr>
                        <a:lnSpc>
                          <a:spcPct val="150000"/>
                        </a:lnSpc>
                        <a:spcAft>
                          <a:spcPts val="0"/>
                        </a:spcAft>
                      </a:pPr>
                      <a:r>
                        <a:rPr lang="el-GR" sz="2000" dirty="0" smtClean="0">
                          <a:latin typeface="Calibri" pitchFamily="34" charset="0"/>
                          <a:ea typeface="Times New Roman"/>
                          <a:cs typeface="Times New Roman"/>
                        </a:rPr>
                        <a:t>Ζεστό</a:t>
                      </a:r>
                      <a:r>
                        <a:rPr lang="el-GR" sz="2000" baseline="0" dirty="0" smtClean="0">
                          <a:latin typeface="Calibri" pitchFamily="34" charset="0"/>
                          <a:ea typeface="Times New Roman"/>
                          <a:cs typeface="Times New Roman"/>
                        </a:rPr>
                        <a:t> μπάνιο ή ντους</a:t>
                      </a:r>
                      <a:endParaRPr lang="el-GR" sz="2000" dirty="0">
                        <a:latin typeface="Calibri" pitchFamily="34" charset="0"/>
                        <a:ea typeface="Times New Roman"/>
                        <a:cs typeface="Times New Roman"/>
                      </a:endParaRPr>
                    </a:p>
                  </a:txBody>
                  <a:tcPr marL="68580" marR="68580" marT="0" marB="0"/>
                </a:tc>
                <a:tc>
                  <a:txBody>
                    <a:bodyPr/>
                    <a:lstStyle/>
                    <a:p>
                      <a:pPr algn="ctr">
                        <a:lnSpc>
                          <a:spcPct val="150000"/>
                        </a:lnSpc>
                        <a:spcAft>
                          <a:spcPts val="0"/>
                        </a:spcAft>
                      </a:pPr>
                      <a:endParaRPr lang="el-GR" sz="1200" dirty="0">
                        <a:latin typeface="Calibri"/>
                        <a:ea typeface="Times New Roman"/>
                        <a:cs typeface="Times New Roman"/>
                      </a:endParaRPr>
                    </a:p>
                  </a:txBody>
                  <a:tcPr marL="68580" marR="68580" marT="0" marB="0"/>
                </a:tc>
                <a:tc>
                  <a:txBody>
                    <a:bodyPr/>
                    <a:lstStyle/>
                    <a:p>
                      <a:endParaRPr lang="el-GR" dirty="0"/>
                    </a:p>
                  </a:txBody>
                  <a:tcPr/>
                </a:tc>
              </a:tr>
              <a:tr h="512277">
                <a:tc>
                  <a:txBody>
                    <a:bodyPr/>
                    <a:lstStyle/>
                    <a:p>
                      <a:pPr>
                        <a:lnSpc>
                          <a:spcPct val="150000"/>
                        </a:lnSpc>
                        <a:spcAft>
                          <a:spcPts val="0"/>
                        </a:spcAft>
                      </a:pPr>
                      <a:r>
                        <a:rPr lang="el-GR" sz="2000" dirty="0">
                          <a:latin typeface="Calibri"/>
                          <a:ea typeface="Times New Roman"/>
                          <a:cs typeface="Times New Roman"/>
                        </a:rPr>
                        <a:t>Θετική σκέψη</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512277">
                <a:tc>
                  <a:txBody>
                    <a:bodyPr/>
                    <a:lstStyle/>
                    <a:p>
                      <a:pPr>
                        <a:lnSpc>
                          <a:spcPct val="150000"/>
                        </a:lnSpc>
                        <a:spcAft>
                          <a:spcPts val="0"/>
                        </a:spcAft>
                      </a:pPr>
                      <a:r>
                        <a:rPr lang="el-GR" sz="2000" dirty="0" err="1">
                          <a:latin typeface="Calibri"/>
                          <a:ea typeface="Times New Roman"/>
                          <a:cs typeface="Times New Roman"/>
                        </a:rPr>
                        <a:t>Επαναδόμηση</a:t>
                      </a:r>
                      <a:r>
                        <a:rPr lang="el-GR" sz="2000" dirty="0">
                          <a:latin typeface="Calibri"/>
                          <a:ea typeface="Times New Roman"/>
                          <a:cs typeface="Times New Roman"/>
                        </a:rPr>
                        <a:t> των σκέψεων</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512277">
                <a:tc>
                  <a:txBody>
                    <a:bodyPr/>
                    <a:lstStyle/>
                    <a:p>
                      <a:pPr>
                        <a:lnSpc>
                          <a:spcPct val="150000"/>
                        </a:lnSpc>
                        <a:spcAft>
                          <a:spcPts val="0"/>
                        </a:spcAft>
                      </a:pPr>
                      <a:r>
                        <a:rPr lang="el-GR" sz="2000" dirty="0">
                          <a:latin typeface="Calibri"/>
                          <a:ea typeface="Times New Roman"/>
                          <a:cs typeface="Times New Roman"/>
                        </a:rPr>
                        <a:t>Διαλογισμός (έλεγχος του νου)</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dirty="0">
                        <a:latin typeface="Calibri"/>
                        <a:ea typeface="Times New Roman"/>
                        <a:cs typeface="Times New Roman"/>
                      </a:endParaRPr>
                    </a:p>
                  </a:txBody>
                  <a:tcPr marL="68580" marR="68580" marT="0" marB="0"/>
                </a:tc>
                <a:tc>
                  <a:txBody>
                    <a:bodyPr/>
                    <a:lstStyle/>
                    <a:p>
                      <a:endParaRPr lang="el-GR"/>
                    </a:p>
                  </a:txBody>
                  <a:tcPr/>
                </a:tc>
              </a:tr>
              <a:tr h="512277">
                <a:tc>
                  <a:txBody>
                    <a:bodyPr/>
                    <a:lstStyle/>
                    <a:p>
                      <a:pPr>
                        <a:lnSpc>
                          <a:spcPct val="150000"/>
                        </a:lnSpc>
                        <a:spcAft>
                          <a:spcPts val="0"/>
                        </a:spcAft>
                      </a:pPr>
                      <a:r>
                        <a:rPr lang="el-GR" sz="2000" dirty="0">
                          <a:latin typeface="Calibri"/>
                          <a:ea typeface="Times New Roman"/>
                          <a:cs typeface="Times New Roman"/>
                        </a:rPr>
                        <a:t>Προσευχή</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dirty="0">
                        <a:latin typeface="Calibri"/>
                        <a:ea typeface="Times New Roman"/>
                        <a:cs typeface="Times New Roman"/>
                      </a:endParaRPr>
                    </a:p>
                  </a:txBody>
                  <a:tcPr marL="68580" marR="68580" marT="0" marB="0"/>
                </a:tc>
                <a:tc>
                  <a:txBody>
                    <a:bodyPr/>
                    <a:lstStyle/>
                    <a:p>
                      <a:endParaRPr lang="el-GR" dirty="0"/>
                    </a:p>
                  </a:txBody>
                  <a:tcPr/>
                </a:tc>
              </a:tr>
              <a:tr h="512277">
                <a:tc>
                  <a:txBody>
                    <a:bodyPr/>
                    <a:lstStyle/>
                    <a:p>
                      <a:pPr>
                        <a:lnSpc>
                          <a:spcPct val="150000"/>
                        </a:lnSpc>
                        <a:spcAft>
                          <a:spcPts val="0"/>
                        </a:spcAft>
                      </a:pPr>
                      <a:r>
                        <a:rPr lang="el-GR" sz="2000" dirty="0">
                          <a:latin typeface="Calibri"/>
                          <a:ea typeface="Times New Roman"/>
                          <a:cs typeface="Times New Roman"/>
                        </a:rPr>
                        <a:t>Νοερή απεικόνιση</a:t>
                      </a:r>
                      <a:endParaRPr lang="el-GR" sz="2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r h="474275">
                <a:tc>
                  <a:txBody>
                    <a:bodyPr/>
                    <a:lstStyle/>
                    <a:p>
                      <a:r>
                        <a:rPr lang="el-GR" sz="2000" dirty="0" smtClean="0"/>
                        <a:t>Άλλο</a:t>
                      </a:r>
                      <a:endParaRPr lang="el-GR" sz="2000" dirty="0"/>
                    </a:p>
                  </a:txBody>
                  <a:tcPr marL="68580" marR="68580" marT="0" marB="0"/>
                </a:tc>
                <a:tc>
                  <a:txBody>
                    <a:bodyPr/>
                    <a:lstStyle/>
                    <a:p>
                      <a:pPr algn="ctr">
                        <a:lnSpc>
                          <a:spcPct val="150000"/>
                        </a:lnSpc>
                        <a:spcAft>
                          <a:spcPts val="0"/>
                        </a:spcAft>
                      </a:pPr>
                      <a:endParaRPr lang="el-GR" sz="1200">
                        <a:latin typeface="Calibri"/>
                        <a:ea typeface="Times New Roman"/>
                        <a:cs typeface="Times New Roman"/>
                      </a:endParaRPr>
                    </a:p>
                  </a:txBody>
                  <a:tcPr marL="68580" marR="68580" marT="0" marB="0"/>
                </a:tc>
                <a:tc>
                  <a:txBody>
                    <a:bodyPr/>
                    <a:lstStyle/>
                    <a:p>
                      <a:endParaRPr lang="el-GR" dirty="0"/>
                    </a:p>
                  </a:txBody>
                  <a:tcPr/>
                </a:tc>
              </a:tr>
            </a:tbl>
          </a:graphicData>
        </a:graphic>
      </p:graphicFrame>
      <p:pic>
        <p:nvPicPr>
          <p:cNvPr id="5" name="Picture 2" descr="C:\Users\kmerakou\Desktop\yoga-kitten-z0WB.jpg"/>
          <p:cNvPicPr>
            <a:picLocks noChangeAspect="1" noChangeArrowheads="1"/>
          </p:cNvPicPr>
          <p:nvPr/>
        </p:nvPicPr>
        <p:blipFill>
          <a:blip r:embed="rId2" cstate="print"/>
          <a:srcRect/>
          <a:stretch>
            <a:fillRect/>
          </a:stretch>
        </p:blipFill>
        <p:spPr bwMode="auto">
          <a:xfrm>
            <a:off x="4211960" y="3212976"/>
            <a:ext cx="4355976" cy="3645024"/>
          </a:xfrm>
          <a:prstGeom prst="rect">
            <a:avLst/>
          </a:prstGeom>
          <a:noFill/>
        </p:spPr>
      </p:pic>
      <p:pic>
        <p:nvPicPr>
          <p:cNvPr id="6" name="Picture 2" descr="C:\Users\kmerakou\Desktop\depositphotos_102210402-stock-illustration-thought-bubble-cartoon-determined-woman.jpg"/>
          <p:cNvPicPr>
            <a:picLocks noChangeAspect="1" noChangeArrowheads="1"/>
          </p:cNvPicPr>
          <p:nvPr/>
        </p:nvPicPr>
        <p:blipFill>
          <a:blip r:embed="rId3" cstate="print"/>
          <a:srcRect/>
          <a:stretch>
            <a:fillRect/>
          </a:stretch>
        </p:blipFill>
        <p:spPr bwMode="auto">
          <a:xfrm>
            <a:off x="6084168" y="764704"/>
            <a:ext cx="2880320" cy="23488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1143000"/>
          </a:xfrm>
        </p:spPr>
        <p:txBody>
          <a:bodyPr>
            <a:normAutofit/>
          </a:bodyPr>
          <a:lstStyle/>
          <a:p>
            <a:r>
              <a:rPr lang="el-GR" sz="2800" dirty="0" smtClean="0"/>
              <a:t>Τι κάνεις; …… </a:t>
            </a:r>
            <a:r>
              <a:rPr lang="el-GR" sz="2800" dirty="0" err="1" smtClean="0"/>
              <a:t>Χαλαρώνωωωωωωω</a:t>
            </a:r>
            <a:endParaRPr lang="el-GR" sz="2800" dirty="0"/>
          </a:p>
        </p:txBody>
      </p:sp>
      <p:sp>
        <p:nvSpPr>
          <p:cNvPr id="6" name="5 - Ορθογώνιο"/>
          <p:cNvSpPr/>
          <p:nvPr/>
        </p:nvSpPr>
        <p:spPr>
          <a:xfrm>
            <a:off x="3995936" y="6309320"/>
            <a:ext cx="2489063" cy="230832"/>
          </a:xfrm>
          <a:prstGeom prst="rect">
            <a:avLst/>
          </a:prstGeom>
        </p:spPr>
        <p:txBody>
          <a:bodyPr wrap="square">
            <a:spAutoFit/>
          </a:bodyPr>
          <a:lstStyle/>
          <a:p>
            <a:r>
              <a:rPr lang="en-GB" sz="900" dirty="0" smtClean="0">
                <a:hlinkClick r:id="rId2"/>
              </a:rPr>
              <a:t>https://www.pcsteps.gr/143</a:t>
            </a:r>
            <a:r>
              <a:rPr lang="el-GR" sz="900" dirty="0" smtClean="0"/>
              <a:t> </a:t>
            </a:r>
            <a:endParaRPr lang="el-GR" sz="900" dirty="0"/>
          </a:p>
        </p:txBody>
      </p:sp>
      <p:pic>
        <p:nvPicPr>
          <p:cNvPr id="2051" name="Picture 3" descr="C:\Users\kmerakou\Desktop\20-hilarious-animals-behaving-like-humans-5.jpg"/>
          <p:cNvPicPr>
            <a:picLocks noChangeAspect="1" noChangeArrowheads="1"/>
          </p:cNvPicPr>
          <p:nvPr/>
        </p:nvPicPr>
        <p:blipFill>
          <a:blip r:embed="rId3" cstate="print"/>
          <a:srcRect/>
          <a:stretch>
            <a:fillRect/>
          </a:stretch>
        </p:blipFill>
        <p:spPr bwMode="auto">
          <a:xfrm>
            <a:off x="323528" y="1268760"/>
            <a:ext cx="4104456" cy="5184576"/>
          </a:xfrm>
          <a:prstGeom prst="rect">
            <a:avLst/>
          </a:prstGeom>
          <a:noFill/>
        </p:spPr>
      </p:pic>
      <p:pic>
        <p:nvPicPr>
          <p:cNvPr id="2054" name="Picture 6" descr="C:\Users\kmerakou\Desktop\Funny-Dog-Image.jpg"/>
          <p:cNvPicPr>
            <a:picLocks noGrp="1" noChangeAspect="1" noChangeArrowheads="1"/>
          </p:cNvPicPr>
          <p:nvPr>
            <p:ph idx="1"/>
          </p:nvPr>
        </p:nvPicPr>
        <p:blipFill>
          <a:blip r:embed="rId4" cstate="print"/>
          <a:srcRect/>
          <a:stretch>
            <a:fillRect/>
          </a:stretch>
        </p:blipFill>
        <p:spPr bwMode="auto">
          <a:xfrm>
            <a:off x="4644008" y="1484784"/>
            <a:ext cx="4206999" cy="47525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896144"/>
          </a:xfrm>
        </p:spPr>
        <p:txBody>
          <a:bodyPr>
            <a:normAutofit/>
          </a:bodyPr>
          <a:lstStyle/>
          <a:p>
            <a:r>
              <a:rPr lang="el-GR" sz="2400" b="1" dirty="0" smtClean="0">
                <a:solidFill>
                  <a:srgbClr val="00B050"/>
                </a:solidFill>
                <a:latin typeface="Calibri" pitchFamily="34" charset="0"/>
                <a:cs typeface="Aparajita" pitchFamily="34" charset="0"/>
              </a:rPr>
              <a:t>ΕΙΔΙΚΕΣ ΤΕΧΝΙΚΕΣ ΠΡΟΛΗΨΗΣ ΚΑΙ ΔΙΑΧΕΙΡΗΣΗΣ ΤΟΥ ΣΤΡΕΣ </a:t>
            </a:r>
            <a:endParaRPr lang="el-GR" sz="2400" b="1" dirty="0">
              <a:solidFill>
                <a:srgbClr val="00B050"/>
              </a:solidFill>
              <a:latin typeface="Calibri" pitchFamily="34" charset="0"/>
              <a:cs typeface="Aparajita" pitchFamily="34" charset="0"/>
            </a:endParaRPr>
          </a:p>
        </p:txBody>
      </p:sp>
      <p:sp>
        <p:nvSpPr>
          <p:cNvPr id="3" name="2 - Θέση περιεχομένου"/>
          <p:cNvSpPr>
            <a:spLocks noGrp="1"/>
          </p:cNvSpPr>
          <p:nvPr>
            <p:ph idx="1"/>
          </p:nvPr>
        </p:nvSpPr>
        <p:spPr>
          <a:xfrm>
            <a:off x="457200" y="1268760"/>
            <a:ext cx="8229600" cy="4857403"/>
          </a:xfrm>
        </p:spPr>
        <p:txBody>
          <a:bodyPr>
            <a:normAutofit/>
          </a:bodyPr>
          <a:lstStyle/>
          <a:p>
            <a:pPr algn="just"/>
            <a:r>
              <a:rPr lang="el-GR" sz="2400" dirty="0" smtClean="0">
                <a:latin typeface="Calibri" pitchFamily="34" charset="0"/>
                <a:cs typeface="Aparajita" pitchFamily="34" charset="0"/>
              </a:rPr>
              <a:t>Υπάρχουν επίσης ειδικές, απλές, εύκολες και ακίνδυνες τεχνικές που μπορούμε να χρησιμοποιούμε στην καθημερινότητα .</a:t>
            </a:r>
          </a:p>
          <a:p>
            <a:pPr algn="just"/>
            <a:endParaRPr lang="el-GR" sz="2400" dirty="0" smtClean="0">
              <a:latin typeface="Calibri" pitchFamily="34" charset="0"/>
              <a:cs typeface="Aparajita" pitchFamily="34" charset="0"/>
            </a:endParaRPr>
          </a:p>
          <a:p>
            <a:pPr algn="just"/>
            <a:r>
              <a:rPr lang="el-GR" sz="2400" dirty="0" smtClean="0">
                <a:latin typeface="Calibri" pitchFamily="34" charset="0"/>
              </a:rPr>
              <a:t>Δεν υπάρχει μια τεχνική κατάλληλη για όλους. Ο καθένας, αφού τις δοκιμάσει, μπορεί  να εφαρμόζει την τεχνική / τις τεχνικές που του ταιριάζουν.</a:t>
            </a:r>
          </a:p>
          <a:p>
            <a:pPr algn="just"/>
            <a:endParaRPr lang="el-GR" sz="2400" dirty="0" smtClean="0">
              <a:latin typeface="Calibri" pitchFamily="34" charset="0"/>
            </a:endParaRPr>
          </a:p>
          <a:p>
            <a:pPr algn="just"/>
            <a:r>
              <a:rPr lang="el-GR" sz="2400" dirty="0" smtClean="0">
                <a:latin typeface="Calibri" pitchFamily="34" charset="0"/>
              </a:rPr>
              <a:t>Είναι σημαντικό οι τεχνικές που επιλέγουμε να είναι ευχάριστες, εύκολες στην εφαρμογή και αποτελεσματικές ως προς τον έλεγχο του στρες.</a:t>
            </a:r>
          </a:p>
          <a:p>
            <a:endParaRPr lang="el-G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2800" b="1" dirty="0" smtClean="0">
                <a:solidFill>
                  <a:srgbClr val="0066FF"/>
                </a:solidFill>
              </a:rPr>
              <a:t>Α) ΤΕΧΝΙΚΗ ΤΗΣ ΔΙΑΦΡΑΓΜΑΤΙΚΗΣ ΑΝΑΠΝΟΗΣ</a:t>
            </a:r>
            <a:endParaRPr lang="el-GR" sz="2800" b="1" dirty="0">
              <a:solidFill>
                <a:srgbClr val="0066FF"/>
              </a:solidFill>
            </a:endParaRPr>
          </a:p>
        </p:txBody>
      </p:sp>
      <p:sp>
        <p:nvSpPr>
          <p:cNvPr id="3" name="2 - Θέση περιεχομένου"/>
          <p:cNvSpPr>
            <a:spLocks noGrp="1"/>
          </p:cNvSpPr>
          <p:nvPr>
            <p:ph idx="1"/>
          </p:nvPr>
        </p:nvSpPr>
        <p:spPr>
          <a:xfrm>
            <a:off x="251520" y="980728"/>
            <a:ext cx="8640960" cy="5688632"/>
          </a:xfrm>
        </p:spPr>
        <p:txBody>
          <a:bodyPr>
            <a:normAutofit fontScale="92500" lnSpcReduction="10000"/>
          </a:bodyPr>
          <a:lstStyle/>
          <a:p>
            <a:pPr lvl="0" algn="just">
              <a:lnSpc>
                <a:spcPct val="150000"/>
              </a:lnSpc>
            </a:pPr>
            <a:r>
              <a:rPr lang="el-GR" sz="2400" dirty="0" smtClean="0">
                <a:latin typeface="Calibri" pitchFamily="34" charset="0"/>
              </a:rPr>
              <a:t>Η τεχνική της διαφραγματικής αναπνοής είναι μια τεχνική που χρησιμοποιείται για χαλάρωση από τα πανάρχαια χρόνια και ξεκίνησε από τους Ανατολικούς πολιτισμούς. Σήμερα εφαρμόζεται ευρέως, σε πολλά πλαίσια (ατομικά, ομάδες, σχολεία, ασθενείς), προκειμένου να βοηθήσει τα άτομα να χαλαρώνουν.  Για να διαπιστώσει όμως κάποιος τα μακροπρόθεσμα </a:t>
            </a:r>
          </a:p>
          <a:p>
            <a:pPr lvl="0" algn="just">
              <a:lnSpc>
                <a:spcPct val="150000"/>
              </a:lnSpc>
              <a:buNone/>
            </a:pPr>
            <a:r>
              <a:rPr lang="el-GR" sz="2400" dirty="0" smtClean="0">
                <a:latin typeface="Calibri" pitchFamily="34" charset="0"/>
              </a:rPr>
              <a:t>    ευεργετικά οφέλη της τεχνικής, </a:t>
            </a:r>
          </a:p>
          <a:p>
            <a:pPr lvl="0" algn="just">
              <a:lnSpc>
                <a:spcPct val="150000"/>
              </a:lnSpc>
              <a:buNone/>
            </a:pPr>
            <a:r>
              <a:rPr lang="el-GR" sz="2400" dirty="0" smtClean="0">
                <a:latin typeface="Calibri" pitchFamily="34" charset="0"/>
              </a:rPr>
              <a:t>    θα πρέπει να την </a:t>
            </a:r>
          </a:p>
          <a:p>
            <a:pPr lvl="0" algn="just">
              <a:lnSpc>
                <a:spcPct val="150000"/>
              </a:lnSpc>
              <a:buNone/>
            </a:pPr>
            <a:r>
              <a:rPr lang="el-GR" sz="2400" dirty="0" smtClean="0">
                <a:latin typeface="Calibri" pitchFamily="34" charset="0"/>
              </a:rPr>
              <a:t>    εφαρμόζει μία με δύο φορές </a:t>
            </a:r>
          </a:p>
          <a:p>
            <a:pPr lvl="0" algn="just">
              <a:lnSpc>
                <a:spcPct val="150000"/>
              </a:lnSpc>
              <a:buNone/>
            </a:pPr>
            <a:r>
              <a:rPr lang="el-GR" sz="2400" dirty="0" smtClean="0">
                <a:latin typeface="Calibri" pitchFamily="34" charset="0"/>
              </a:rPr>
              <a:t>    την ημέρα για αρκετό χρονικό </a:t>
            </a:r>
          </a:p>
          <a:p>
            <a:pPr lvl="0" algn="just">
              <a:lnSpc>
                <a:spcPct val="150000"/>
              </a:lnSpc>
              <a:buNone/>
            </a:pPr>
            <a:r>
              <a:rPr lang="el-GR" sz="2400" dirty="0" smtClean="0">
                <a:latin typeface="Calibri" pitchFamily="34" charset="0"/>
              </a:rPr>
              <a:t>    διάστημα.</a:t>
            </a:r>
          </a:p>
          <a:p>
            <a:endParaRPr lang="el-GR" sz="2400" dirty="0">
              <a:latin typeface="Calibri" pitchFamily="34" charset="0"/>
            </a:endParaRPr>
          </a:p>
        </p:txBody>
      </p:sp>
      <p:pic>
        <p:nvPicPr>
          <p:cNvPr id="4" name="Picture 2" descr="C:\Users\kmerakou\Documents\ΥΠΟΥΡΓΕΙΟ ΥΓΕΙΑΣ-ΧΑΤΖΗΧΑΡΑΛΑΜΠΟΥΣ\ΘΕΜΑΤΑ 2018\ΦΩΤΟΓΡΑΦΙΕΣ\ΑΝΑΠΝΟΕΣ.jpg"/>
          <p:cNvPicPr>
            <a:picLocks noChangeAspect="1" noChangeArrowheads="1"/>
          </p:cNvPicPr>
          <p:nvPr/>
        </p:nvPicPr>
        <p:blipFill>
          <a:blip r:embed="rId2" cstate="print"/>
          <a:srcRect/>
          <a:stretch>
            <a:fillRect/>
          </a:stretch>
        </p:blipFill>
        <p:spPr bwMode="auto">
          <a:xfrm>
            <a:off x="4355976" y="3429000"/>
            <a:ext cx="4788024" cy="32403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634082"/>
          </a:xfrm>
        </p:spPr>
        <p:txBody>
          <a:bodyPr>
            <a:normAutofit/>
          </a:bodyPr>
          <a:lstStyle/>
          <a:p>
            <a:r>
              <a:rPr lang="el-GR" sz="2800" b="1" dirty="0" smtClean="0">
                <a:solidFill>
                  <a:srgbClr val="0066FF"/>
                </a:solidFill>
              </a:rPr>
              <a:t>ΤΕΧΝΙΚΗ ΤΗΣ ΔΙΑΦΡΑΓΜΑΤΙΚΗΣ ΑΝΑΠΝΟΗΣ</a:t>
            </a:r>
            <a:endParaRPr lang="el-GR" sz="2800" dirty="0"/>
          </a:p>
        </p:txBody>
      </p:sp>
      <p:sp>
        <p:nvSpPr>
          <p:cNvPr id="5" name="4 - Θέση περιεχομένου"/>
          <p:cNvSpPr>
            <a:spLocks noGrp="1"/>
          </p:cNvSpPr>
          <p:nvPr>
            <p:ph sz="half" idx="1"/>
          </p:nvPr>
        </p:nvSpPr>
        <p:spPr>
          <a:xfrm>
            <a:off x="457200" y="908720"/>
            <a:ext cx="4258816" cy="5688632"/>
          </a:xfrm>
        </p:spPr>
        <p:txBody>
          <a:bodyPr>
            <a:normAutofit fontScale="92500" lnSpcReduction="20000"/>
          </a:bodyPr>
          <a:lstStyle/>
          <a:p>
            <a:pPr lvl="0" algn="just" fontAlgn="t">
              <a:buNone/>
            </a:pPr>
            <a:r>
              <a:rPr lang="el-GR" sz="2400" u="sng" dirty="0" smtClean="0"/>
              <a:t>ΒΑΣΙΚΕΣ ΑΡΧΕΣ ΤΗΣ ΤΕΧΝΙΚΗΣ</a:t>
            </a:r>
          </a:p>
          <a:p>
            <a:pPr lvl="0" algn="just" fontAlgn="t"/>
            <a:r>
              <a:rPr lang="el-GR" sz="2400" dirty="0" smtClean="0"/>
              <a:t>Εισπνέουμε αέρα ρουφώντας από τη μύτη, βαθιά και αργά, φουσκώνοντας την κοιλιά μας προς τα έξω (η κοιλιά φουσκώνει επειδή το διάφραγμα  μετακινείται προς τα κάτω και πιέζει το στομάχι μας)</a:t>
            </a:r>
          </a:p>
          <a:p>
            <a:pPr lvl="0" algn="just" fontAlgn="t"/>
            <a:r>
              <a:rPr lang="el-GR" sz="2400" dirty="0" smtClean="0"/>
              <a:t>Κρατάμε για λίγο τον αέρα</a:t>
            </a:r>
          </a:p>
          <a:p>
            <a:pPr lvl="0" algn="just" fontAlgn="t"/>
            <a:r>
              <a:rPr lang="el-GR" sz="2400" dirty="0" smtClean="0"/>
              <a:t>Στη συνέχεια εκπνέουμε αργά, από το στόμα. Η εκπνοή πρέπει να κρατάει λίγο πάρα πάνω από την εκπνοή.</a:t>
            </a:r>
          </a:p>
          <a:p>
            <a:pPr lvl="0" algn="just" fontAlgn="t"/>
            <a:r>
              <a:rPr lang="el-GR" sz="2400" dirty="0" smtClean="0"/>
              <a:t>Ποτέ δεν πρέπει να ζορίζετε την αναπνοή σας. Αναπνέετε τόσο αργά και βαθιά όσο νιώθετε άνετα και ευχάριστα.</a:t>
            </a:r>
          </a:p>
          <a:p>
            <a:endParaRPr lang="el-GR" sz="2400" dirty="0"/>
          </a:p>
        </p:txBody>
      </p:sp>
      <p:pic>
        <p:nvPicPr>
          <p:cNvPr id="7" name="Picture 4" descr="C:\Users\kmerakou\Documents\ΥΠΟΥΡΓΕΙΟ ΥΓΕΙΑΣ-ΧΑΤΖΗΧΑΡΑΛΑΜΠΟΥΣ\ΘΕΜΑΤΑ 2018\ΦΩΤΟΓΡΑΦΙΕΣ\exhale3 (1).jpg"/>
          <p:cNvPicPr>
            <a:picLocks noGrp="1" noChangeAspect="1" noChangeArrowheads="1"/>
          </p:cNvPicPr>
          <p:nvPr>
            <p:ph sz="half" idx="2"/>
          </p:nvPr>
        </p:nvPicPr>
        <p:blipFill>
          <a:blip r:embed="rId2" cstate="print"/>
          <a:srcRect/>
          <a:stretch>
            <a:fillRect/>
          </a:stretch>
        </p:blipFill>
        <p:spPr bwMode="auto">
          <a:xfrm>
            <a:off x="5004048" y="1556792"/>
            <a:ext cx="3744416" cy="4752528"/>
          </a:xfrm>
          <a:prstGeom prst="rect">
            <a:avLst/>
          </a:prstGeom>
          <a:noFill/>
        </p:spPr>
      </p:pic>
      <p:sp>
        <p:nvSpPr>
          <p:cNvPr id="8" name="7 - Ορθογώνιο"/>
          <p:cNvSpPr/>
          <p:nvPr/>
        </p:nvSpPr>
        <p:spPr>
          <a:xfrm>
            <a:off x="5470750" y="6581001"/>
            <a:ext cx="3673250" cy="230832"/>
          </a:xfrm>
          <a:prstGeom prst="rect">
            <a:avLst/>
          </a:prstGeom>
        </p:spPr>
        <p:txBody>
          <a:bodyPr wrap="square">
            <a:spAutoFit/>
          </a:bodyPr>
          <a:lstStyle/>
          <a:p>
            <a:r>
              <a:rPr lang="en-GB" sz="900" dirty="0" smtClean="0"/>
              <a:t>http://www.yogahouse.gr/exhalation</a:t>
            </a:r>
            <a:endParaRPr lang="el-GR"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normAutofit fontScale="90000"/>
          </a:bodyPr>
          <a:lstStyle/>
          <a:p>
            <a:r>
              <a:rPr lang="el-GR" sz="2800" b="1" dirty="0" smtClean="0">
                <a:solidFill>
                  <a:srgbClr val="0066FF"/>
                </a:solidFill>
              </a:rPr>
              <a:t>ΤΕΧΝΙΚΗ ΤΗΣ ΔΙΑΦΡΑΓΜΑΤΙΚΗΣ ΑΝΑΠΝΟΗΣ- ΟΔΗΓΙΕΣ</a:t>
            </a:r>
            <a:endParaRPr lang="el-GR" sz="2800" dirty="0"/>
          </a:p>
        </p:txBody>
      </p:sp>
      <p:sp>
        <p:nvSpPr>
          <p:cNvPr id="3" name="2 - Θέση περιεχομένου"/>
          <p:cNvSpPr>
            <a:spLocks noGrp="1"/>
          </p:cNvSpPr>
          <p:nvPr>
            <p:ph idx="1"/>
          </p:nvPr>
        </p:nvSpPr>
        <p:spPr>
          <a:xfrm>
            <a:off x="179512" y="476672"/>
            <a:ext cx="8640960" cy="6381328"/>
          </a:xfrm>
        </p:spPr>
        <p:txBody>
          <a:bodyPr>
            <a:normAutofit fontScale="70000" lnSpcReduction="20000"/>
          </a:bodyPr>
          <a:lstStyle/>
          <a:p>
            <a:pPr lvl="0">
              <a:buNone/>
            </a:pPr>
            <a:endParaRPr lang="el-GR" sz="2400" dirty="0" smtClean="0"/>
          </a:p>
          <a:p>
            <a:pPr algn="just" fontAlgn="t">
              <a:lnSpc>
                <a:spcPct val="170000"/>
              </a:lnSpc>
            </a:pPr>
            <a:r>
              <a:rPr lang="el-GR" dirty="0" smtClean="0"/>
              <a:t>Καθίστε στις θέσεις σας όσο πιο χαλαρά και αναπαυτικά μπορείτε και κλείστε για λίγο τα μάτια σας. </a:t>
            </a:r>
          </a:p>
          <a:p>
            <a:pPr lvl="0" algn="just" fontAlgn="t">
              <a:lnSpc>
                <a:spcPct val="170000"/>
              </a:lnSpc>
            </a:pPr>
            <a:r>
              <a:rPr lang="el-GR" dirty="0" smtClean="0"/>
              <a:t>Ακουμπήστε τις παλάμες σας πάνω στο στομάχι σας, λίγο πάνω από τον αφαλό σας, έτσι που να καταλαβαίνετε το διάφραγμα σας που ανεβοκατεβαίνει με κάθε σας εισπνοή και εκπνοή.</a:t>
            </a:r>
          </a:p>
          <a:p>
            <a:pPr lvl="0" algn="just" fontAlgn="t">
              <a:lnSpc>
                <a:spcPct val="170000"/>
              </a:lnSpc>
            </a:pPr>
            <a:r>
              <a:rPr lang="el-GR" dirty="0" smtClean="0"/>
              <a:t>Χαλαρώστε.</a:t>
            </a:r>
          </a:p>
          <a:p>
            <a:pPr lvl="0" algn="just" fontAlgn="t">
              <a:lnSpc>
                <a:spcPct val="170000"/>
              </a:lnSpc>
            </a:pPr>
            <a:r>
              <a:rPr lang="el-GR" dirty="0" smtClean="0"/>
              <a:t>Εισπνεύστε αέρα ρουφώντας από τη μύτη, βαθιά και αργά, φουσκώνοντας την κοιλιά σας προς τα έξω (Αν θέλετε μπορείτε να μετρήσετε αργά  μέχρι το 4).</a:t>
            </a:r>
          </a:p>
          <a:p>
            <a:pPr lvl="0" fontAlgn="t">
              <a:lnSpc>
                <a:spcPct val="170000"/>
              </a:lnSpc>
              <a:buNone/>
            </a:pPr>
            <a:r>
              <a:rPr lang="el-GR" dirty="0" smtClean="0"/>
              <a:t> </a:t>
            </a:r>
            <a:endParaRPr lang="el-GR" sz="2400" dirty="0" smtClean="0"/>
          </a:p>
        </p:txBody>
      </p:sp>
      <p:pic>
        <p:nvPicPr>
          <p:cNvPr id="4098" name="Picture 2" descr="C:\Users\kmerakou\Desktop\αρχείο λήψης (1).jpg"/>
          <p:cNvPicPr>
            <a:picLocks noChangeAspect="1" noChangeArrowheads="1"/>
          </p:cNvPicPr>
          <p:nvPr/>
        </p:nvPicPr>
        <p:blipFill>
          <a:blip r:embed="rId2" cstate="print"/>
          <a:srcRect/>
          <a:stretch>
            <a:fillRect/>
          </a:stretch>
        </p:blipFill>
        <p:spPr bwMode="auto">
          <a:xfrm>
            <a:off x="4067944" y="5085184"/>
            <a:ext cx="2520280" cy="17728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2800" b="1" dirty="0" smtClean="0">
                <a:solidFill>
                  <a:srgbClr val="0066FF"/>
                </a:solidFill>
              </a:rPr>
              <a:t>ΤΕΧΝΙΚΗ ΤΗΣ ΔΙΑΦΡΑΓΜΑΤΙΚΗΣ ΑΝΑΠΝΟΗΣ-ΟΔΗΓΙΕΣ</a:t>
            </a:r>
            <a:endParaRPr lang="el-GR" sz="2800" dirty="0"/>
          </a:p>
        </p:txBody>
      </p:sp>
      <p:sp>
        <p:nvSpPr>
          <p:cNvPr id="3" name="2 - Θέση περιεχομένου"/>
          <p:cNvSpPr>
            <a:spLocks noGrp="1"/>
          </p:cNvSpPr>
          <p:nvPr>
            <p:ph idx="1"/>
          </p:nvPr>
        </p:nvSpPr>
        <p:spPr>
          <a:xfrm>
            <a:off x="251520" y="692696"/>
            <a:ext cx="8640960" cy="6336704"/>
          </a:xfrm>
        </p:spPr>
        <p:txBody>
          <a:bodyPr>
            <a:normAutofit/>
          </a:bodyPr>
          <a:lstStyle/>
          <a:p>
            <a:pPr lvl="0" fontAlgn="t">
              <a:lnSpc>
                <a:spcPct val="170000"/>
              </a:lnSpc>
            </a:pPr>
            <a:r>
              <a:rPr lang="el-GR" sz="2200" dirty="0" smtClean="0"/>
              <a:t>Κρατήστε για λίγο τον αέρα (Μπορείτε να μετρήσετε αργά μέχρι το 2).</a:t>
            </a:r>
          </a:p>
          <a:p>
            <a:pPr lvl="0" fontAlgn="t">
              <a:lnSpc>
                <a:spcPct val="170000"/>
              </a:lnSpc>
            </a:pPr>
            <a:r>
              <a:rPr lang="el-GR" sz="2200" dirty="0" smtClean="0"/>
              <a:t>Εκπνεύστε αργά, από το στόμα, βγάζοντας τον αέρα πρώτα από την κοιλιά (Μετρήστε αργά μέχρι το 6).</a:t>
            </a:r>
          </a:p>
          <a:p>
            <a:pPr lvl="0" fontAlgn="t">
              <a:lnSpc>
                <a:spcPct val="170000"/>
              </a:lnSpc>
            </a:pPr>
            <a:r>
              <a:rPr lang="el-GR" sz="2200" dirty="0" smtClean="0"/>
              <a:t>Επαναλαμβάνουμε τα παραπάνω βήματα </a:t>
            </a:r>
            <a:r>
              <a:rPr lang="el-GR" sz="2200" dirty="0" smtClean="0">
                <a:latin typeface="Calibri" pitchFamily="34" charset="0"/>
              </a:rPr>
              <a:t>5 φορές.</a:t>
            </a:r>
          </a:p>
          <a:p>
            <a:pPr lvl="0" algn="just" fontAlgn="t">
              <a:lnSpc>
                <a:spcPct val="160000"/>
              </a:lnSpc>
            </a:pPr>
            <a:r>
              <a:rPr lang="el-GR" sz="2200" dirty="0" smtClean="0">
                <a:latin typeface="Calibri" pitchFamily="34" charset="0"/>
              </a:rPr>
              <a:t>Μετά τις 5 επαναλήψεις, χαλαρώνουμε για ένα-δύο λεπτά και κατόπιν τεντωνόμαστε  αργά, για να επιστρέψουμε σιγά-σιγά στην εγρήγορση.</a:t>
            </a:r>
          </a:p>
          <a:p>
            <a:endParaRPr lang="el-GR" dirty="0"/>
          </a:p>
        </p:txBody>
      </p:sp>
      <p:pic>
        <p:nvPicPr>
          <p:cNvPr id="5122" name="Picture 2" descr="C:\Users\kmerakou\Desktop\homme-d-afro-se-réveillant-dans-le-lit-et-étirant-ses-bras-35029762.jpg"/>
          <p:cNvPicPr>
            <a:picLocks noChangeAspect="1" noChangeArrowheads="1"/>
          </p:cNvPicPr>
          <p:nvPr/>
        </p:nvPicPr>
        <p:blipFill>
          <a:blip r:embed="rId2" cstate="print"/>
          <a:srcRect/>
          <a:stretch>
            <a:fillRect/>
          </a:stretch>
        </p:blipFill>
        <p:spPr bwMode="auto">
          <a:xfrm>
            <a:off x="6372200" y="4509120"/>
            <a:ext cx="2771800" cy="2348880"/>
          </a:xfrm>
          <a:prstGeom prst="rect">
            <a:avLst/>
          </a:prstGeom>
          <a:noFill/>
        </p:spPr>
      </p:pic>
      <p:pic>
        <p:nvPicPr>
          <p:cNvPr id="5123" name="Picture 3" descr="C:\Users\kmerakou\Desktop\cat-2100306_960_720.jpg"/>
          <p:cNvPicPr>
            <a:picLocks noChangeAspect="1" noChangeArrowheads="1"/>
          </p:cNvPicPr>
          <p:nvPr/>
        </p:nvPicPr>
        <p:blipFill>
          <a:blip r:embed="rId3" cstate="print"/>
          <a:srcRect/>
          <a:stretch>
            <a:fillRect/>
          </a:stretch>
        </p:blipFill>
        <p:spPr bwMode="auto">
          <a:xfrm flipH="1">
            <a:off x="0" y="4653136"/>
            <a:ext cx="2771800" cy="2204864"/>
          </a:xfrm>
          <a:prstGeom prst="rect">
            <a:avLst/>
          </a:prstGeom>
          <a:noFill/>
        </p:spPr>
      </p:pic>
      <p:pic>
        <p:nvPicPr>
          <p:cNvPr id="5125" name="Picture 5" descr="C:\Users\kmerakou\Desktop\gettyimages-173291589-nila-aye-opener.jpg"/>
          <p:cNvPicPr>
            <a:picLocks noChangeAspect="1" noChangeArrowheads="1"/>
          </p:cNvPicPr>
          <p:nvPr/>
        </p:nvPicPr>
        <p:blipFill>
          <a:blip r:embed="rId4" cstate="print"/>
          <a:srcRect/>
          <a:stretch>
            <a:fillRect/>
          </a:stretch>
        </p:blipFill>
        <p:spPr bwMode="auto">
          <a:xfrm>
            <a:off x="3131840" y="4509120"/>
            <a:ext cx="2952328" cy="23488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sz="2800" b="1" dirty="0" smtClean="0">
                <a:solidFill>
                  <a:srgbClr val="0066FF"/>
                </a:solidFill>
              </a:rPr>
              <a:t>ΤΕΧΝΙΚΗ ΤΗΣ ΔΙΑΦΡΑΓΜΑΤΙΚΗΣ ΑΝΑΠΝΟΗΣ</a:t>
            </a:r>
            <a:endParaRPr lang="el-GR" sz="2800" dirty="0"/>
          </a:p>
        </p:txBody>
      </p:sp>
      <p:sp>
        <p:nvSpPr>
          <p:cNvPr id="3" name="2 - Θέση περιεχομένου"/>
          <p:cNvSpPr>
            <a:spLocks noGrp="1"/>
          </p:cNvSpPr>
          <p:nvPr>
            <p:ph idx="1"/>
          </p:nvPr>
        </p:nvSpPr>
        <p:spPr>
          <a:xfrm>
            <a:off x="457200" y="1196752"/>
            <a:ext cx="8229600" cy="4929411"/>
          </a:xfrm>
        </p:spPr>
        <p:txBody>
          <a:bodyPr>
            <a:normAutofit/>
          </a:bodyPr>
          <a:lstStyle/>
          <a:p>
            <a:pPr lvl="0" algn="just">
              <a:lnSpc>
                <a:spcPct val="160000"/>
              </a:lnSpc>
            </a:pPr>
            <a:r>
              <a:rPr lang="el-GR" sz="2400" dirty="0" smtClean="0">
                <a:latin typeface="Calibri" pitchFamily="34" charset="0"/>
              </a:rPr>
              <a:t>Η τεχνική αυτή είναι χρήσιμο να γίνεται τουλάχιστον δύο φορές την ημέρα κάνοντας 5 αναπνοές. Μπορείτε προοδευτικά να αυξήσετε τον αριθμό των αναπνοών. </a:t>
            </a:r>
          </a:p>
          <a:p>
            <a:pPr lvl="0" algn="just">
              <a:lnSpc>
                <a:spcPct val="160000"/>
              </a:lnSpc>
            </a:pPr>
            <a:r>
              <a:rPr lang="el-GR" sz="2400" dirty="0" smtClean="0">
                <a:latin typeface="Calibri" pitchFamily="34" charset="0"/>
              </a:rPr>
              <a:t>Μπορείτε να κάνετε την τεχνική και ξαπλωμένοι.</a:t>
            </a:r>
          </a:p>
          <a:p>
            <a:pPr lvl="0" algn="just">
              <a:lnSpc>
                <a:spcPct val="160000"/>
              </a:lnSpc>
            </a:pPr>
            <a:endParaRPr lang="el-GR" sz="2400" dirty="0" smtClean="0">
              <a:latin typeface="Calibri" pitchFamily="34" charset="0"/>
            </a:endParaRPr>
          </a:p>
        </p:txBody>
      </p:sp>
      <p:pic>
        <p:nvPicPr>
          <p:cNvPr id="6146" name="Picture 2" descr="C:\Users\kmerakou\Desktop\relax_animals_funny_01.jpg"/>
          <p:cNvPicPr>
            <a:picLocks noChangeAspect="1" noChangeArrowheads="1"/>
          </p:cNvPicPr>
          <p:nvPr/>
        </p:nvPicPr>
        <p:blipFill>
          <a:blip r:embed="rId2" cstate="print"/>
          <a:srcRect/>
          <a:stretch>
            <a:fillRect/>
          </a:stretch>
        </p:blipFill>
        <p:spPr bwMode="auto">
          <a:xfrm>
            <a:off x="539552" y="3861048"/>
            <a:ext cx="4572000" cy="2780928"/>
          </a:xfrm>
          <a:prstGeom prst="rect">
            <a:avLst/>
          </a:prstGeom>
          <a:noFill/>
        </p:spPr>
      </p:pic>
      <p:pic>
        <p:nvPicPr>
          <p:cNvPr id="6147" name="Picture 3" descr="C:\Users\kmerakou\Desktop\panda-chillin_2349947k.jpg"/>
          <p:cNvPicPr>
            <a:picLocks noChangeAspect="1" noChangeArrowheads="1"/>
          </p:cNvPicPr>
          <p:nvPr/>
        </p:nvPicPr>
        <p:blipFill>
          <a:blip r:embed="rId3" cstate="print"/>
          <a:srcRect/>
          <a:stretch>
            <a:fillRect/>
          </a:stretch>
        </p:blipFill>
        <p:spPr bwMode="auto">
          <a:xfrm>
            <a:off x="5364088" y="3861048"/>
            <a:ext cx="3456384" cy="27600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360040"/>
          </a:xfrm>
        </p:spPr>
        <p:txBody>
          <a:bodyPr>
            <a:noAutofit/>
          </a:bodyPr>
          <a:lstStyle/>
          <a:p>
            <a:r>
              <a:rPr lang="el-GR" sz="2800" b="1" dirty="0" smtClean="0">
                <a:solidFill>
                  <a:srgbClr val="FF00FF"/>
                </a:solidFill>
              </a:rPr>
              <a:t>Β) ΤΕΧΝΙΚΗ ΤΗΣ ΠΡΟΟΔΕΥΤΙΚΗΣ ΝΕΥΡΟΜΥΪΚΗΣ ΧΑΛΑΡΩΣΗΣ</a:t>
            </a:r>
            <a:endParaRPr lang="el-GR" sz="2800" b="1" dirty="0">
              <a:solidFill>
                <a:srgbClr val="FF00FF"/>
              </a:solidFill>
            </a:endParaRPr>
          </a:p>
        </p:txBody>
      </p:sp>
      <p:sp>
        <p:nvSpPr>
          <p:cNvPr id="3" name="2 - Θέση περιεχομένου"/>
          <p:cNvSpPr>
            <a:spLocks noGrp="1"/>
          </p:cNvSpPr>
          <p:nvPr>
            <p:ph idx="1"/>
          </p:nvPr>
        </p:nvSpPr>
        <p:spPr>
          <a:xfrm>
            <a:off x="457200" y="260648"/>
            <a:ext cx="8229600" cy="7488832"/>
          </a:xfrm>
        </p:spPr>
        <p:txBody>
          <a:bodyPr>
            <a:normAutofit/>
          </a:bodyPr>
          <a:lstStyle/>
          <a:p>
            <a:endParaRPr lang="el-GR" sz="2200" dirty="0" smtClean="0">
              <a:latin typeface="Calibri" pitchFamily="34" charset="0"/>
            </a:endParaRPr>
          </a:p>
          <a:p>
            <a:pPr lvl="0" algn="just">
              <a:lnSpc>
                <a:spcPct val="150000"/>
              </a:lnSpc>
            </a:pPr>
            <a:r>
              <a:rPr lang="el-GR" sz="2000" dirty="0" smtClean="0">
                <a:latin typeface="Calibri" pitchFamily="34" charset="0"/>
              </a:rPr>
              <a:t>Είναι μια τεχνική που χρησιμοποιείται για την επίτευξη βαθιάς χαλάρωσης. Πρωτοεμφανίστηκε το 1930 και από τότε εφαρμόζεται ευρέως σε πολλά πλαίσια (ατομικά, ομάδες, σχολεία, ασθενείς) με ευεργετικά αποτελέσματα. Περιλαμβάνει σφίξιμο και χαλάρωση, διαδοχικά, σε διαφορετικές μυϊκές ομάδες του σώματος. Δεν υπάρχουν περιορισμοί ή απαγορεύσεις στην άσκηση της Προοδευτικής </a:t>
            </a:r>
            <a:r>
              <a:rPr lang="el-GR" sz="2000" dirty="0" err="1" smtClean="0">
                <a:latin typeface="Calibri" pitchFamily="34" charset="0"/>
              </a:rPr>
              <a:t>Νευρομυϊκής</a:t>
            </a:r>
            <a:r>
              <a:rPr lang="el-GR" sz="2000" dirty="0" smtClean="0">
                <a:latin typeface="Calibri" pitchFamily="34" charset="0"/>
              </a:rPr>
              <a:t> Χαλάρωσης, εκτός από την περίπτωση που οι μυϊκές ομάδες έχουν τραυματιστεί. </a:t>
            </a:r>
          </a:p>
          <a:p>
            <a:endParaRPr lang="el-GR" sz="2200" dirty="0">
              <a:latin typeface="Calibri" pitchFamily="34" charset="0"/>
            </a:endParaRPr>
          </a:p>
        </p:txBody>
      </p:sp>
      <p:pic>
        <p:nvPicPr>
          <p:cNvPr id="11266" name="Picture 2" descr="C:\Users\kmerakou\Desktop\ProgressiveMuscleRel_27-09-2016_10-45-42-AM.jpg"/>
          <p:cNvPicPr>
            <a:picLocks noChangeAspect="1" noChangeArrowheads="1"/>
          </p:cNvPicPr>
          <p:nvPr/>
        </p:nvPicPr>
        <p:blipFill>
          <a:blip r:embed="rId2" cstate="print"/>
          <a:srcRect/>
          <a:stretch>
            <a:fillRect/>
          </a:stretch>
        </p:blipFill>
        <p:spPr bwMode="auto">
          <a:xfrm>
            <a:off x="4067944" y="3933056"/>
            <a:ext cx="4896544" cy="29249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Autofit/>
          </a:bodyPr>
          <a:lstStyle/>
          <a:p>
            <a:r>
              <a:rPr lang="el-GR" sz="2800" dirty="0" smtClean="0"/>
              <a:t>ΕΝΟΤΗΤΕΣ</a:t>
            </a:r>
            <a:endParaRPr lang="el-GR" sz="2800" dirty="0"/>
          </a:p>
        </p:txBody>
      </p:sp>
      <p:sp>
        <p:nvSpPr>
          <p:cNvPr id="3" name="2 - Θέση περιεχομένου"/>
          <p:cNvSpPr>
            <a:spLocks noGrp="1"/>
          </p:cNvSpPr>
          <p:nvPr>
            <p:ph idx="1"/>
          </p:nvPr>
        </p:nvSpPr>
        <p:spPr>
          <a:xfrm>
            <a:off x="457200" y="836712"/>
            <a:ext cx="8229600" cy="5289451"/>
          </a:xfrm>
        </p:spPr>
        <p:txBody>
          <a:bodyPr>
            <a:normAutofit/>
          </a:bodyPr>
          <a:lstStyle/>
          <a:p>
            <a:r>
              <a:rPr lang="el-GR" sz="2400" dirty="0" smtClean="0"/>
              <a:t>Τι είναι το στρες;</a:t>
            </a:r>
          </a:p>
          <a:p>
            <a:r>
              <a:rPr lang="el-GR" sz="2400" dirty="0" smtClean="0"/>
              <a:t>Δημιουργικό και παθολογικό στρες</a:t>
            </a:r>
          </a:p>
          <a:p>
            <a:r>
              <a:rPr lang="el-GR" sz="2400" dirty="0" smtClean="0"/>
              <a:t>Συμπτώματα του στρες</a:t>
            </a:r>
          </a:p>
          <a:p>
            <a:r>
              <a:rPr lang="el-GR" sz="2400" dirty="0" smtClean="0"/>
              <a:t>Καταστάσεις/συμπεριφορές που μπορεί να κρύβουν στρες</a:t>
            </a:r>
          </a:p>
          <a:p>
            <a:r>
              <a:rPr lang="el-GR" sz="2400" dirty="0" smtClean="0"/>
              <a:t>Τρόποι και τεχνικές διαχείρισης του στρες </a:t>
            </a:r>
          </a:p>
          <a:p>
            <a:r>
              <a:rPr lang="el-GR" sz="2400" dirty="0" smtClean="0"/>
              <a:t>Ειδικές τεχνικές πρόληψης και διαχείρισης του στρες</a:t>
            </a:r>
          </a:p>
          <a:p>
            <a:pPr>
              <a:buNone/>
            </a:pPr>
            <a:r>
              <a:rPr lang="el-GR" sz="2400" dirty="0" smtClean="0"/>
              <a:t>      - Διαφραγματική Αναπνοή</a:t>
            </a:r>
          </a:p>
          <a:p>
            <a:pPr>
              <a:buNone/>
            </a:pPr>
            <a:r>
              <a:rPr lang="el-GR" sz="2400" dirty="0" smtClean="0"/>
              <a:t>      - Προοδευτική </a:t>
            </a:r>
            <a:r>
              <a:rPr lang="el-GR" sz="2400" dirty="0" err="1" smtClean="0"/>
              <a:t>Νευρομυϊκή</a:t>
            </a:r>
            <a:r>
              <a:rPr lang="el-GR" sz="2400" dirty="0" smtClean="0"/>
              <a:t> Χαλάρωση</a:t>
            </a:r>
          </a:p>
          <a:p>
            <a:pPr>
              <a:buNone/>
            </a:pPr>
            <a:r>
              <a:rPr lang="el-GR" sz="2400" dirty="0" smtClean="0"/>
              <a:t>      - Νοερή απεικόνιση</a:t>
            </a:r>
          </a:p>
          <a:p>
            <a:endParaRPr lang="el-GR" sz="2400" dirty="0"/>
          </a:p>
        </p:txBody>
      </p:sp>
      <p:pic>
        <p:nvPicPr>
          <p:cNvPr id="1026" name="Picture 2" descr="C:\Users\kmerakou\Documents\ΥΠΟΥΡΓΕΙΟ ΥΓΕΙΑΣ-ΧΑΤΖΗΧΑΡΑΛΑΜΠΟΥΣ\ΘΕΜΑΤΑ 2018\ΨΥΧΙΚΗ ΥΓΕΙΑ ΠΑΙΔΙΩΝ-ΠΑΙΔΙΚΗ ΚΑΚΟΠΟΙΗΣΗ\ΨΥΧΙΚΗ ΥΓΕΙΑ ΠΑΙΔΙΩΝ\MIT-Bad-Decisions_0.jpg"/>
          <p:cNvPicPr>
            <a:picLocks noChangeAspect="1" noChangeArrowheads="1"/>
          </p:cNvPicPr>
          <p:nvPr/>
        </p:nvPicPr>
        <p:blipFill>
          <a:blip r:embed="rId2" cstate="print"/>
          <a:srcRect/>
          <a:stretch>
            <a:fillRect/>
          </a:stretch>
        </p:blipFill>
        <p:spPr bwMode="auto">
          <a:xfrm>
            <a:off x="179512" y="5085184"/>
            <a:ext cx="2592288" cy="1772816"/>
          </a:xfrm>
          <a:prstGeom prst="rect">
            <a:avLst/>
          </a:prstGeom>
          <a:noFill/>
        </p:spPr>
      </p:pic>
      <p:pic>
        <p:nvPicPr>
          <p:cNvPr id="1027" name="Picture 3" descr="C:\Users\kmerakou\Documents\ΥΠΟΥΡΓΕΙΟ ΥΓΕΙΑΣ-ΧΑΤΖΗΧΑΡΑΛΑΜΠΟΥΣ\ΘΕΜΑΤΑ 2018\ΨΥΧΙΚΗ ΥΓΕΙΑ ΠΑΙΔΙΩΝ-ΠΑΙΔΙΚΗ ΚΑΚΟΠΟΙΗΣΗ\ΨΥΧΙΚΗ ΥΓΕΙΑ ΠΑΙΔΙΩΝ\SMS-Briefcase-Boy-No-Backgrd-or-tie-300x281.png"/>
          <p:cNvPicPr>
            <a:picLocks noChangeAspect="1" noChangeArrowheads="1"/>
          </p:cNvPicPr>
          <p:nvPr/>
        </p:nvPicPr>
        <p:blipFill>
          <a:blip r:embed="rId3" cstate="print"/>
          <a:srcRect/>
          <a:stretch>
            <a:fillRect/>
          </a:stretch>
        </p:blipFill>
        <p:spPr bwMode="auto">
          <a:xfrm>
            <a:off x="5796136" y="-243408"/>
            <a:ext cx="2857500" cy="2676525"/>
          </a:xfrm>
          <a:prstGeom prst="rect">
            <a:avLst/>
          </a:prstGeom>
          <a:noFill/>
        </p:spPr>
      </p:pic>
      <p:pic>
        <p:nvPicPr>
          <p:cNvPr id="1028" name="Picture 4" descr="C:\Users\kmerakou\Documents\ΥΠΟΥΡΓΕΙΟ ΥΓΕΙΑΣ-ΧΑΤΖΗΧΑΡΑΛΑΜΠΟΥΣ\ΘΕΜΑΤΑ 2018\ΨΥΧΙΚΗ ΥΓΕΙΑ ΠΑΙΔΙΩΝ-ΠΑΙΔΙΚΗ ΚΑΚΟΠΟΙΗΣΗ\ΨΥΧΙΚΗ ΥΓΕΙΑ ΠΑΙΔΙΩΝ\stress.png"/>
          <p:cNvPicPr>
            <a:picLocks noChangeAspect="1" noChangeArrowheads="1"/>
          </p:cNvPicPr>
          <p:nvPr/>
        </p:nvPicPr>
        <p:blipFill>
          <a:blip r:embed="rId4" cstate="print"/>
          <a:srcRect/>
          <a:stretch>
            <a:fillRect/>
          </a:stretch>
        </p:blipFill>
        <p:spPr bwMode="auto">
          <a:xfrm>
            <a:off x="5868144" y="4365104"/>
            <a:ext cx="3275856" cy="2297832"/>
          </a:xfrm>
          <a:prstGeom prst="rect">
            <a:avLst/>
          </a:prstGeom>
          <a:noFill/>
        </p:spPr>
      </p:pic>
      <p:pic>
        <p:nvPicPr>
          <p:cNvPr id="1030" name="Picture 6" descr="ÎÏÎ¿ÏÎ­Î»ÎµÏÎ¼Î± ÎµÎ¹ÎºÏÎ½Î±Ï Î³Î¹Î± flowers"/>
          <p:cNvPicPr>
            <a:picLocks noChangeAspect="1" noChangeArrowheads="1"/>
          </p:cNvPicPr>
          <p:nvPr/>
        </p:nvPicPr>
        <p:blipFill>
          <a:blip r:embed="rId5" cstate="print"/>
          <a:srcRect/>
          <a:stretch>
            <a:fillRect/>
          </a:stretch>
        </p:blipFill>
        <p:spPr bwMode="auto">
          <a:xfrm>
            <a:off x="3563888" y="5013176"/>
            <a:ext cx="2736304" cy="18448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2800" b="1" dirty="0" smtClean="0">
                <a:solidFill>
                  <a:srgbClr val="FF00FF"/>
                </a:solidFill>
              </a:rPr>
              <a:t>ΤΕΧΝΙΚΗ ΤΗΣ ΠΡΟΟΔΕΥΤΙΚΗΣ ΝΕΥΡΟΜΥΪΚΗΣ ΧΑΛΑΡΩΣΗΣ</a:t>
            </a:r>
            <a:endParaRPr lang="el-GR" sz="2800" b="1" dirty="0"/>
          </a:p>
        </p:txBody>
      </p:sp>
      <p:sp>
        <p:nvSpPr>
          <p:cNvPr id="3" name="2 - Θέση περιεχομένου"/>
          <p:cNvSpPr>
            <a:spLocks noGrp="1"/>
          </p:cNvSpPr>
          <p:nvPr>
            <p:ph idx="1"/>
          </p:nvPr>
        </p:nvSpPr>
        <p:spPr>
          <a:xfrm>
            <a:off x="457200" y="1052736"/>
            <a:ext cx="8229600" cy="5544616"/>
          </a:xfrm>
        </p:spPr>
        <p:txBody>
          <a:bodyPr>
            <a:normAutofit/>
          </a:bodyPr>
          <a:lstStyle/>
          <a:p>
            <a:pPr algn="ctr">
              <a:spcBef>
                <a:spcPts val="0"/>
              </a:spcBef>
              <a:buNone/>
            </a:pPr>
            <a:r>
              <a:rPr lang="el-GR" sz="3000" b="1" dirty="0" smtClean="0">
                <a:solidFill>
                  <a:srgbClr val="0066FF"/>
                </a:solidFill>
              </a:rPr>
              <a:t>ΟΔΗΓΙΕΣ</a:t>
            </a:r>
          </a:p>
          <a:p>
            <a:pPr algn="ctr">
              <a:spcBef>
                <a:spcPts val="0"/>
              </a:spcBef>
              <a:buNone/>
            </a:pPr>
            <a:endParaRPr lang="el-GR" sz="3000" b="1" dirty="0" smtClean="0">
              <a:solidFill>
                <a:srgbClr val="0066FF"/>
              </a:solidFill>
            </a:endParaRPr>
          </a:p>
          <a:p>
            <a:pPr marL="457200" lvl="0" indent="-457200" algn="just" fontAlgn="t">
              <a:spcBef>
                <a:spcPts val="0"/>
              </a:spcBef>
              <a:buFont typeface="+mj-lt"/>
              <a:buAutoNum type="arabicPeriod"/>
            </a:pPr>
            <a:r>
              <a:rPr lang="el-GR" sz="2200" dirty="0" smtClean="0">
                <a:latin typeface="Calibri" pitchFamily="34" charset="0"/>
              </a:rPr>
              <a:t>Καθίστε όσο πιο χαλαρά και αναπαυτικά μπορείτε. </a:t>
            </a:r>
          </a:p>
          <a:p>
            <a:pPr marL="457200" lvl="0" indent="-457200" algn="just" fontAlgn="t">
              <a:buFont typeface="+mj-lt"/>
              <a:buAutoNum type="arabicPeriod"/>
            </a:pPr>
            <a:r>
              <a:rPr lang="el-GR" sz="2200" dirty="0" smtClean="0">
                <a:latin typeface="Calibri" pitchFamily="34" charset="0"/>
              </a:rPr>
              <a:t>Χαλαρώστε</a:t>
            </a:r>
          </a:p>
          <a:p>
            <a:pPr marL="457200" lvl="0" indent="-457200" algn="just" fontAlgn="t">
              <a:buFont typeface="+mj-lt"/>
              <a:buAutoNum type="arabicPeriod"/>
            </a:pPr>
            <a:r>
              <a:rPr lang="el-GR" sz="2200" dirty="0" smtClean="0">
                <a:latin typeface="Calibri" pitchFamily="34" charset="0"/>
              </a:rPr>
              <a:t>Σπρώξτε τις πατούσες σας προς τα κάτω σφίγγοντας τα πόδια σας. Πιο δυνατά, κρατήστε το σφίξιμο (μετρήστε αργά από μέσα σας μέχρι το 5 και μετά χαλαρώστε). Επαναλάβετε άλλη μια φορά και χαλαρώστε.</a:t>
            </a:r>
          </a:p>
          <a:p>
            <a:pPr marL="457200" lvl="0" indent="-457200" algn="just" fontAlgn="t">
              <a:buFont typeface="+mj-lt"/>
              <a:buAutoNum type="arabicPeriod"/>
            </a:pPr>
            <a:r>
              <a:rPr lang="el-GR" sz="2200" dirty="0" smtClean="0">
                <a:latin typeface="Calibri" pitchFamily="34" charset="0"/>
              </a:rPr>
              <a:t>Σπρώξτε τους μηρούς σας (τα πόδια πάνω από τα γόνατα) προς τα μέσα ακουμπώντας με δύναμη τα πόδια μεταξύ τους και σφίξτε. Πιο δυνατά, κρατήστε το σφίξιμο (μετρήστε αργά από μέσα σας μέχρι το 5 και μετά χαλαρώστε). Επαναλάβετε άλλη μια φορά και χαλαρώστε.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2400" b="1" dirty="0" smtClean="0">
                <a:solidFill>
                  <a:srgbClr val="FF00FF"/>
                </a:solidFill>
              </a:rPr>
              <a:t>ΤΕΧΝΙΚΗ ΤΗΣ ΠΡΟΟΔΕΥΤΙΚΗΣ ΝΕΥΡΟΜΥΪΚΗΣ ΧΑΛΑΡΩ</a:t>
            </a:r>
            <a:r>
              <a:rPr lang="el-GR" sz="2400" dirty="0" smtClean="0">
                <a:solidFill>
                  <a:srgbClr val="FF00FF"/>
                </a:solidFill>
              </a:rPr>
              <a:t>ΣΗΣ</a:t>
            </a:r>
            <a:endParaRPr lang="el-GR" sz="2500" dirty="0"/>
          </a:p>
        </p:txBody>
      </p:sp>
      <p:sp>
        <p:nvSpPr>
          <p:cNvPr id="3" name="2 - Θέση περιεχομένου"/>
          <p:cNvSpPr>
            <a:spLocks noGrp="1"/>
          </p:cNvSpPr>
          <p:nvPr>
            <p:ph idx="1"/>
          </p:nvPr>
        </p:nvSpPr>
        <p:spPr>
          <a:xfrm>
            <a:off x="457200" y="1052736"/>
            <a:ext cx="8229600" cy="5400600"/>
          </a:xfrm>
        </p:spPr>
        <p:txBody>
          <a:bodyPr>
            <a:normAutofit/>
          </a:bodyPr>
          <a:lstStyle/>
          <a:p>
            <a:pPr marL="514350" lvl="0" indent="-514350" fontAlgn="t">
              <a:buNone/>
            </a:pPr>
            <a:r>
              <a:rPr lang="el-GR" sz="2200" i="1" dirty="0" smtClean="0"/>
              <a:t>8.  </a:t>
            </a:r>
            <a:r>
              <a:rPr lang="el-GR" sz="2200" dirty="0" smtClean="0"/>
              <a:t>Σπρώξτε τους μυς της κοιλιάς, σαν να τη φουσκώνετε προς τα έξω και σφίξτε. Πιο δυνατά, κρατήστε το σφίξιμο (μετρήστε αργά από μέσα σας μέχρι το 5 και μετά χαλαρώστε).</a:t>
            </a:r>
            <a:r>
              <a:rPr lang="el-GR" sz="2200" dirty="0" smtClean="0">
                <a:latin typeface="Calibri" pitchFamily="34" charset="0"/>
              </a:rPr>
              <a:t> Επαναλάβετε άλλη μια φορά και χαλαρώστε.</a:t>
            </a:r>
          </a:p>
          <a:p>
            <a:pPr marL="514350" lvl="0" indent="-514350" fontAlgn="t">
              <a:buNone/>
            </a:pPr>
            <a:endParaRPr lang="el-GR" sz="2200" dirty="0" smtClean="0"/>
          </a:p>
          <a:p>
            <a:pPr marL="514350" lvl="0" indent="-514350" algn="just" fontAlgn="t">
              <a:buNone/>
            </a:pPr>
            <a:r>
              <a:rPr lang="el-GR" sz="2200" dirty="0" smtClean="0"/>
              <a:t>9. Σφίξτε τις γροθιές σας και τεντώστε τα χέρια σας. Σφίξτε περισσότερο και κρατήστε το σφίξιμο (μετρήστε αργά από μέσα σας μέχρι το 5 και μετά χαλαρώστε).</a:t>
            </a:r>
            <a:r>
              <a:rPr lang="el-GR" sz="2200" dirty="0" smtClean="0">
                <a:latin typeface="Calibri" pitchFamily="34" charset="0"/>
              </a:rPr>
              <a:t> Επαναλάβετε άλλη μια φορά και χαλαρώστε.</a:t>
            </a:r>
            <a:endParaRPr lang="el-GR" sz="2200" dirty="0" smtClean="0"/>
          </a:p>
          <a:p>
            <a:pPr>
              <a:buNone/>
            </a:pPr>
            <a:endParaRPr lang="el-GR" dirty="0"/>
          </a:p>
        </p:txBody>
      </p:sp>
      <p:pic>
        <p:nvPicPr>
          <p:cNvPr id="7171" name="Picture 3" descr="C:\Users\kmerakou\Desktop\dceff__8ac3a320f242a8fe296c3e9600cea36e_M1-404x227.jpg"/>
          <p:cNvPicPr>
            <a:picLocks noChangeAspect="1" noChangeArrowheads="1"/>
          </p:cNvPicPr>
          <p:nvPr/>
        </p:nvPicPr>
        <p:blipFill>
          <a:blip r:embed="rId2" cstate="print"/>
          <a:srcRect/>
          <a:stretch>
            <a:fillRect/>
          </a:stretch>
        </p:blipFill>
        <p:spPr bwMode="auto">
          <a:xfrm>
            <a:off x="3131840" y="4509120"/>
            <a:ext cx="3848100" cy="21621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640960" cy="980728"/>
          </a:xfrm>
        </p:spPr>
        <p:txBody>
          <a:bodyPr>
            <a:normAutofit/>
          </a:bodyPr>
          <a:lstStyle/>
          <a:p>
            <a:r>
              <a:rPr lang="el-GR" sz="2400" b="1" dirty="0" smtClean="0">
                <a:solidFill>
                  <a:srgbClr val="FF00FF"/>
                </a:solidFill>
              </a:rPr>
              <a:t>ΤΕΧΝΙΚΗ ΤΗΣ ΠΡΟΟΔΕΥΤΙΚΗΣ ΝΕΥΡΟΜΥΪΚΗΣ ΧΑΛΑΡΩΣΗΣ</a:t>
            </a:r>
            <a:endParaRPr lang="el-GR" sz="2400" b="1" dirty="0"/>
          </a:p>
        </p:txBody>
      </p:sp>
      <p:sp>
        <p:nvSpPr>
          <p:cNvPr id="3" name="2 - Θέση περιεχομένου"/>
          <p:cNvSpPr>
            <a:spLocks noGrp="1"/>
          </p:cNvSpPr>
          <p:nvPr>
            <p:ph idx="1"/>
          </p:nvPr>
        </p:nvSpPr>
        <p:spPr>
          <a:xfrm>
            <a:off x="0" y="1196752"/>
            <a:ext cx="9144000" cy="5661248"/>
          </a:xfrm>
        </p:spPr>
        <p:txBody>
          <a:bodyPr>
            <a:normAutofit fontScale="40000" lnSpcReduction="20000"/>
          </a:bodyPr>
          <a:lstStyle/>
          <a:p>
            <a:pPr algn="just" fontAlgn="t">
              <a:lnSpc>
                <a:spcPct val="120000"/>
              </a:lnSpc>
              <a:buNone/>
            </a:pPr>
            <a:r>
              <a:rPr lang="el-GR" sz="5500" dirty="0" smtClean="0">
                <a:latin typeface="Calibri" pitchFamily="34" charset="0"/>
              </a:rPr>
              <a:t>9. Τεντώστε την πλάτη σας ώστε να πάρει τη μορφή τόξου και κρατήστε το τέντωμα (μετρήστε αργά από μέσα σας μέχρι το 5 και μετά χαλαρώστε). Επαναλάβετε άλλη μια φορά και χαλαρώστε.</a:t>
            </a:r>
          </a:p>
          <a:p>
            <a:pPr lvl="0" algn="just" fontAlgn="t">
              <a:lnSpc>
                <a:spcPct val="120000"/>
              </a:lnSpc>
              <a:buNone/>
            </a:pPr>
            <a:endParaRPr lang="el-GR" sz="5500" dirty="0" smtClean="0">
              <a:latin typeface="Calibri" pitchFamily="34" charset="0"/>
            </a:endParaRPr>
          </a:p>
          <a:p>
            <a:pPr algn="just" fontAlgn="t">
              <a:lnSpc>
                <a:spcPct val="120000"/>
              </a:lnSpc>
              <a:buNone/>
            </a:pPr>
            <a:r>
              <a:rPr lang="el-GR" sz="5500" dirty="0" smtClean="0">
                <a:latin typeface="Calibri" pitchFamily="34" charset="0"/>
              </a:rPr>
              <a:t>10. Ανασηκώστε τους ώμους σας προς τα πάνω και σφίξτε τους. Σφίξτε  περισσότερο και κρατήστε το σφίξιμο (μετρήστε αργά από μέσα σας μέχρι το 5 και μετά χαλαρώστε). Επαναλάβετε άλλη μια φορά και χαλαρώστε.</a:t>
            </a:r>
          </a:p>
          <a:p>
            <a:pPr lvl="0" algn="just" fontAlgn="t">
              <a:lnSpc>
                <a:spcPct val="120000"/>
              </a:lnSpc>
              <a:buNone/>
            </a:pPr>
            <a:endParaRPr lang="el-GR" sz="5500" dirty="0" smtClean="0">
              <a:latin typeface="Calibri" pitchFamily="34" charset="0"/>
            </a:endParaRPr>
          </a:p>
          <a:p>
            <a:pPr marL="514350" indent="-514350" algn="just" fontAlgn="t">
              <a:lnSpc>
                <a:spcPct val="120000"/>
              </a:lnSpc>
              <a:buNone/>
            </a:pPr>
            <a:r>
              <a:rPr lang="el-GR" sz="5500" dirty="0" smtClean="0">
                <a:latin typeface="Calibri" pitchFamily="34" charset="0"/>
              </a:rPr>
              <a:t>11. Σπρώξτε το κεφάλι σας προς τα πίσω ακουμπώντας στην πλάτη της καρέκλας και σφίγγοντας τους μυς του λαιμού. Σφίξτε περισσότερο και κρατήστε το σφίξιμο (μετρήστε αργά από μέσα σας μέχρι το 5 και μετά χαλαρώστε). Επαναλάβετε άλλη μια φορά και χαλαρώστε.</a:t>
            </a:r>
          </a:p>
          <a:p>
            <a:pPr marL="514350" lvl="0" indent="-514350" algn="just" fontAlgn="t">
              <a:lnSpc>
                <a:spcPct val="120000"/>
              </a:lnSpc>
              <a:buAutoNum type="arabicPeriod" startAt="18"/>
            </a:pPr>
            <a:endParaRPr lang="el-GR" sz="6200" dirty="0" smtClean="0">
              <a:latin typeface="Calibri" pitchFamily="34" charset="0"/>
            </a:endParaRP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76672"/>
          </a:xfrm>
        </p:spPr>
        <p:txBody>
          <a:bodyPr>
            <a:normAutofit fontScale="90000"/>
          </a:bodyPr>
          <a:lstStyle/>
          <a:p>
            <a:r>
              <a:rPr lang="el-GR" sz="2800" b="1" dirty="0" smtClean="0">
                <a:solidFill>
                  <a:srgbClr val="FF00FF"/>
                </a:solidFill>
              </a:rPr>
              <a:t>ΤΕΧΝΙΚΗ ΤΗΣ ΠΡΟΟΔΕΥΤΙΚΗΣ ΝΕΥΡΟΜΥΪΚΗΣ ΧΑΛΑΡΩΣΗΣ</a:t>
            </a:r>
            <a:endParaRPr lang="el-GR" sz="2800" b="1" dirty="0"/>
          </a:p>
        </p:txBody>
      </p:sp>
      <p:sp>
        <p:nvSpPr>
          <p:cNvPr id="3" name="2 - Θέση περιεχομένου"/>
          <p:cNvSpPr>
            <a:spLocks noGrp="1"/>
          </p:cNvSpPr>
          <p:nvPr>
            <p:ph idx="1"/>
          </p:nvPr>
        </p:nvSpPr>
        <p:spPr>
          <a:xfrm>
            <a:off x="251520" y="620688"/>
            <a:ext cx="8712968" cy="6237312"/>
          </a:xfrm>
        </p:spPr>
        <p:txBody>
          <a:bodyPr>
            <a:normAutofit fontScale="92500" lnSpcReduction="10000"/>
          </a:bodyPr>
          <a:lstStyle/>
          <a:p>
            <a:pPr marL="457200" indent="-457200" algn="just" fontAlgn="t">
              <a:buNone/>
            </a:pPr>
            <a:r>
              <a:rPr lang="el-GR" sz="2400" dirty="0" smtClean="0"/>
              <a:t>12. Σουφρώστε το πρόσωπό σας, κλείστε σφιχτά τα μάτια σας και σφίξτε τα χείλη σας. Σφίξτε περισσότερο τους μυς του προσώπου σας και κρατήστε το σφίξιμο (μετρήστε αργά από μέσα σας μέχρι το 5 και μετά χαλαρώστε). </a:t>
            </a:r>
            <a:r>
              <a:rPr lang="el-GR" sz="2400" dirty="0" smtClean="0">
                <a:latin typeface="Calibri" pitchFamily="34" charset="0"/>
              </a:rPr>
              <a:t>Επαναλάβετε άλλη μια φορά και χαλαρώστε.</a:t>
            </a:r>
          </a:p>
          <a:p>
            <a:pPr marL="457200" lvl="0" indent="-457200" algn="just" fontAlgn="t">
              <a:buNone/>
            </a:pPr>
            <a:endParaRPr lang="el-GR" sz="2400" dirty="0"/>
          </a:p>
          <a:p>
            <a:pPr marL="457200" lvl="0" indent="-457200" algn="just" fontAlgn="t">
              <a:buNone/>
            </a:pPr>
            <a:r>
              <a:rPr lang="el-GR" sz="2400" dirty="0" smtClean="0"/>
              <a:t>13. Σφίξτε ολόκληρο το σώμα σας (πόδια, κοιλιά χέρια, πλάτη ώμους, κεφάλι, πρόσωπο). Σφίξτε περισσότερο και κρατήστε το σφίξιμο (μετρήστε αργά από μέσα σας μέχρι το 5 και μετά χαλαρώστε).</a:t>
            </a:r>
          </a:p>
          <a:p>
            <a:pPr marL="457200" lvl="0" indent="-457200" algn="just" fontAlgn="t">
              <a:buNone/>
            </a:pPr>
            <a:endParaRPr lang="el-GR" sz="2400" dirty="0" smtClean="0"/>
          </a:p>
          <a:p>
            <a:pPr marL="457200" lvl="0" indent="-457200" algn="just" fontAlgn="t">
              <a:buAutoNum type="arabicPeriod" startAt="14"/>
            </a:pPr>
            <a:r>
              <a:rPr lang="el-GR" sz="2400" dirty="0" smtClean="0"/>
              <a:t>Χαλαρώστε για λίγα λεπτά. Τεντωθείτε αργά για να επιστρέψετε σιγά-σιγά στην εγρήγορση.</a:t>
            </a:r>
          </a:p>
          <a:p>
            <a:pPr marL="457200" lvl="0" indent="-457200" fontAlgn="t">
              <a:buNone/>
            </a:pPr>
            <a:endParaRPr lang="el-GR" sz="2400" dirty="0" smtClean="0"/>
          </a:p>
          <a:p>
            <a:pPr marL="457200" lvl="0" indent="-457200" fontAlgn="t">
              <a:buNone/>
            </a:pPr>
            <a:endParaRPr lang="el-GR" sz="2400" dirty="0"/>
          </a:p>
          <a:p>
            <a:pPr marL="457200" indent="-457200" fontAlgn="t"/>
            <a:endParaRPr lang="el-GR" sz="2400" dirty="0" smtClean="0"/>
          </a:p>
          <a:p>
            <a:pPr marL="457200" indent="-457200" fontAlgn="t"/>
            <a:endParaRPr lang="el-GR" sz="2400" dirty="0" smtClean="0"/>
          </a:p>
          <a:p>
            <a:pPr marL="457200" indent="-457200" fontAlgn="t">
              <a:buNone/>
            </a:pPr>
            <a:r>
              <a:rPr lang="el-GR" sz="2400" dirty="0" smtClean="0"/>
              <a:t>                                         </a:t>
            </a:r>
          </a:p>
          <a:p>
            <a:pPr marL="457200" indent="-457200" fontAlgn="t">
              <a:buNone/>
            </a:pPr>
            <a:r>
              <a:rPr lang="el-GR" sz="2400" dirty="0" smtClean="0"/>
              <a:t> </a:t>
            </a:r>
            <a:endParaRPr lang="el-GR" sz="2200" dirty="0">
              <a:latin typeface="Calibri" pitchFamily="34" charset="0"/>
            </a:endParaRPr>
          </a:p>
        </p:txBody>
      </p:sp>
      <p:pic>
        <p:nvPicPr>
          <p:cNvPr id="13314" name="Picture 2" descr="C:\Users\kmerakou\Desktop\adorable-animals-stretching-dog.jpg"/>
          <p:cNvPicPr>
            <a:picLocks noChangeAspect="1" noChangeArrowheads="1"/>
          </p:cNvPicPr>
          <p:nvPr/>
        </p:nvPicPr>
        <p:blipFill>
          <a:blip r:embed="rId2" cstate="print"/>
          <a:srcRect/>
          <a:stretch>
            <a:fillRect/>
          </a:stretch>
        </p:blipFill>
        <p:spPr bwMode="auto">
          <a:xfrm>
            <a:off x="3707904" y="4265712"/>
            <a:ext cx="4608512" cy="2592288"/>
          </a:xfrm>
          <a:prstGeom prst="rect">
            <a:avLst/>
          </a:prstGeom>
          <a:noFill/>
        </p:spPr>
      </p:pic>
      <p:pic>
        <p:nvPicPr>
          <p:cNvPr id="13315" name="Picture 3" descr="C:\Users\kmerakou\Desktop\00031832_medium.jpeg"/>
          <p:cNvPicPr>
            <a:picLocks noChangeAspect="1" noChangeArrowheads="1"/>
          </p:cNvPicPr>
          <p:nvPr/>
        </p:nvPicPr>
        <p:blipFill>
          <a:blip r:embed="rId3" cstate="print"/>
          <a:srcRect/>
          <a:stretch>
            <a:fillRect/>
          </a:stretch>
        </p:blipFill>
        <p:spPr bwMode="auto">
          <a:xfrm>
            <a:off x="899592" y="4437112"/>
            <a:ext cx="2088232" cy="22357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l-GR" sz="2400" b="1" dirty="0" smtClean="0">
                <a:solidFill>
                  <a:srgbClr val="FF00FF"/>
                </a:solidFill>
              </a:rPr>
              <a:t>ΤΕΧΝΙΚΗ ΤΗΣ ΠΡΟΟΔΕΥΤΙΚΗΣ ΝΕΥΡΟΜΥΪΚΗΣ ΧΑΛΑΡΩΣΗΣ</a:t>
            </a:r>
            <a:endParaRPr lang="el-GR" sz="2400" dirty="0"/>
          </a:p>
        </p:txBody>
      </p:sp>
      <p:sp>
        <p:nvSpPr>
          <p:cNvPr id="3" name="2 - Θέση περιεχομένου"/>
          <p:cNvSpPr>
            <a:spLocks noGrp="1"/>
          </p:cNvSpPr>
          <p:nvPr>
            <p:ph idx="1"/>
          </p:nvPr>
        </p:nvSpPr>
        <p:spPr>
          <a:xfrm>
            <a:off x="457200" y="1196752"/>
            <a:ext cx="8229600" cy="4929411"/>
          </a:xfrm>
        </p:spPr>
        <p:txBody>
          <a:bodyPr/>
          <a:lstStyle/>
          <a:p>
            <a:pPr marL="457200" indent="-457200" algn="just" fontAlgn="t"/>
            <a:r>
              <a:rPr lang="el-GR" sz="2200" dirty="0" smtClean="0"/>
              <a:t>Η τεχνική είναι χρήσιμο να γίνεται στο σπίτι,                   τουλάχιστον δύο φορές καθημερινά.</a:t>
            </a:r>
          </a:p>
          <a:p>
            <a:pPr marL="457200" indent="-457200" algn="just" fontAlgn="t">
              <a:buNone/>
            </a:pPr>
            <a:endParaRPr lang="el-GR" sz="2200" dirty="0" smtClean="0"/>
          </a:p>
          <a:p>
            <a:pPr marL="457200" indent="-457200" algn="just" fontAlgn="t"/>
            <a:r>
              <a:rPr lang="el-GR" sz="2200" dirty="0" smtClean="0"/>
              <a:t>Όταν νιώθουμε στρες και χρειαζόμαστε γρήγορη χαλάρωση μπορούμε να σφίξουμε ολόκληρο το σώμα μας μαζί και να χαλαρώσουμε οπουδήποτε και αν βρισκόμαστε. </a:t>
            </a:r>
          </a:p>
          <a:p>
            <a:pPr algn="just"/>
            <a:endParaRPr lang="el-GR" dirty="0"/>
          </a:p>
        </p:txBody>
      </p:sp>
      <p:pic>
        <p:nvPicPr>
          <p:cNvPr id="14339" name="Picture 3" descr="C:\Users\kmerakou\Desktop\images.jpg"/>
          <p:cNvPicPr>
            <a:picLocks noChangeAspect="1" noChangeArrowheads="1"/>
          </p:cNvPicPr>
          <p:nvPr/>
        </p:nvPicPr>
        <p:blipFill>
          <a:blip r:embed="rId2" cstate="print"/>
          <a:srcRect/>
          <a:stretch>
            <a:fillRect/>
          </a:stretch>
        </p:blipFill>
        <p:spPr bwMode="auto">
          <a:xfrm>
            <a:off x="2123728" y="3717032"/>
            <a:ext cx="5328592" cy="28803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200" b="1" dirty="0" smtClean="0">
                <a:solidFill>
                  <a:srgbClr val="33CC33"/>
                </a:solidFill>
                <a:latin typeface="Calibri" pitchFamily="34" charset="0"/>
              </a:rPr>
              <a:t>Γ) ΤΕΧΝΙΚΗ ΤΗΣ ΝΟΕΡΗΣ ΑΠΕΙΚΟΝΙΣΗΣ</a:t>
            </a:r>
            <a:endParaRPr lang="el-GR" sz="3200" b="1" dirty="0">
              <a:solidFill>
                <a:srgbClr val="33CC33"/>
              </a:solidFill>
              <a:latin typeface="Calibri" pitchFamily="34" charset="0"/>
            </a:endParaRPr>
          </a:p>
        </p:txBody>
      </p:sp>
      <p:sp>
        <p:nvSpPr>
          <p:cNvPr id="3" name="2 - Θέση περιεχομένου"/>
          <p:cNvSpPr>
            <a:spLocks noGrp="1"/>
          </p:cNvSpPr>
          <p:nvPr>
            <p:ph idx="1"/>
          </p:nvPr>
        </p:nvSpPr>
        <p:spPr>
          <a:xfrm>
            <a:off x="179512" y="1124744"/>
            <a:ext cx="8712968" cy="5733256"/>
          </a:xfrm>
        </p:spPr>
        <p:txBody>
          <a:bodyPr>
            <a:normAutofit/>
          </a:bodyPr>
          <a:lstStyle/>
          <a:p>
            <a:pPr lvl="0" algn="just"/>
            <a:r>
              <a:rPr lang="el-GR" sz="2200" dirty="0" smtClean="0"/>
              <a:t>Σ’ αυτή την τεχνική, φανταζόμαστε μια σκηνή/εικόνα στην οποία νιώθουμε γαλήνη και τη ζούμε με όλες μας τις αισθήσεις. </a:t>
            </a:r>
          </a:p>
          <a:p>
            <a:pPr lvl="0" algn="just"/>
            <a:r>
              <a:rPr lang="el-GR" sz="2200" dirty="0" smtClean="0"/>
              <a:t>Μπορούμε να φανταστούμε ότι βρισκόμαστε σε ένα  χώρο που έχουμε βιώσει την ηρεμία και τη γαλήνη (πραγματικό μέρος, π.χ. μια όμορφη παραλία, ένα τοπίο της παιδικής μας ηλικίας, ένα πράσινο τοπίο, κλπ). Εάν δεν έχουμε κάποια πραγματική χαλαρωτική εικόνα στο μυαλό μας μπορούμε να χρησιμοποιήσουμε μια φανταστική εικόνα.</a:t>
            </a:r>
          </a:p>
          <a:p>
            <a:pPr lvl="0" algn="just"/>
            <a:r>
              <a:rPr lang="el-GR" sz="2200" dirty="0" smtClean="0"/>
              <a:t>Εκεί θα πρέπει να φανταζόμαστε τον εαυτό μας </a:t>
            </a:r>
            <a:r>
              <a:rPr lang="el-GR" sz="2200" u="sng" dirty="0" smtClean="0"/>
              <a:t>μόνο του</a:t>
            </a:r>
            <a:r>
              <a:rPr lang="el-GR" sz="2200" dirty="0" smtClean="0"/>
              <a:t> και όχι με άλλα πρόσωπα γιατί εάν τύχει να έρθουμε σε διαφωνία ή ρήξη με το άτομο αυτό στο μέλλον, είναι πιθανό να αποσυντονίζεται η χαλάρωση μας.</a:t>
            </a:r>
          </a:p>
          <a:p>
            <a:pPr algn="just"/>
            <a:r>
              <a:rPr lang="el-GR" sz="2200" dirty="0" smtClean="0"/>
              <a:t>Καλό είναι να χρησιμοποιούμε πάντα την ίδια εικόνα για τη χαλάρωση μας, όταν βρούμε ποια είναι η κατάλληλη για μας.</a:t>
            </a:r>
          </a:p>
          <a:p>
            <a:pPr lvl="0" algn="just"/>
            <a:endParaRPr lang="el-GR" sz="2400" dirty="0" smtClean="0"/>
          </a:p>
          <a:p>
            <a:pPr>
              <a:buNone/>
            </a:pPr>
            <a:endParaRPr lang="el-GR" sz="2200"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432048"/>
          </a:xfrm>
        </p:spPr>
        <p:txBody>
          <a:bodyPr>
            <a:normAutofit fontScale="90000"/>
          </a:bodyPr>
          <a:lstStyle/>
          <a:p>
            <a:r>
              <a:rPr lang="el-GR" sz="3200" b="1" dirty="0" smtClean="0">
                <a:solidFill>
                  <a:srgbClr val="33CC33"/>
                </a:solidFill>
                <a:latin typeface="Calibri" pitchFamily="34" charset="0"/>
              </a:rPr>
              <a:t>ΤΕΧΝΙΚΗ ΤΗΣ ΝΟΕΡΗΣ ΑΠΕΙΚΟΝΙΣΗΣ</a:t>
            </a:r>
            <a:endParaRPr lang="el-GR" sz="3200" dirty="0"/>
          </a:p>
        </p:txBody>
      </p:sp>
      <p:sp>
        <p:nvSpPr>
          <p:cNvPr id="3" name="2 - Θέση περιεχομένου"/>
          <p:cNvSpPr>
            <a:spLocks noGrp="1"/>
          </p:cNvSpPr>
          <p:nvPr>
            <p:ph idx="1"/>
          </p:nvPr>
        </p:nvSpPr>
        <p:spPr>
          <a:xfrm>
            <a:off x="301752" y="764704"/>
            <a:ext cx="8842248" cy="6093296"/>
          </a:xfrm>
        </p:spPr>
        <p:txBody>
          <a:bodyPr>
            <a:normAutofit fontScale="77500" lnSpcReduction="20000"/>
          </a:bodyPr>
          <a:lstStyle/>
          <a:p>
            <a:pPr>
              <a:buNone/>
            </a:pPr>
            <a:r>
              <a:rPr lang="el-GR" sz="2800" b="1" u="sng" dirty="0" smtClean="0">
                <a:latin typeface="Calibri" pitchFamily="34" charset="0"/>
              </a:rPr>
              <a:t>ΟΔΗΓΙΕΣ:</a:t>
            </a:r>
          </a:p>
          <a:p>
            <a:pPr lvl="0">
              <a:buNone/>
            </a:pPr>
            <a:r>
              <a:rPr lang="el-GR" sz="2800" dirty="0" smtClean="0">
                <a:latin typeface="Calibri" pitchFamily="34" charset="0"/>
              </a:rPr>
              <a:t>Εδώ θα χρησιμοποιήσουμε για παράδειγμα νοερής απεικόνισης μια παραλία. Όμως ο καθένας μπορεί να βρει τη δική του προσωπική εικόνα (πραγματική ή φανταστική).</a:t>
            </a:r>
          </a:p>
          <a:p>
            <a:pPr lvl="0">
              <a:buNone/>
            </a:pPr>
            <a:endParaRPr lang="el-GR" sz="2800" dirty="0" smtClean="0">
              <a:latin typeface="Calibri" pitchFamily="34" charset="0"/>
            </a:endParaRPr>
          </a:p>
          <a:p>
            <a:pPr lvl="0"/>
            <a:r>
              <a:rPr lang="el-GR" sz="2800" dirty="0" smtClean="0">
                <a:latin typeface="Calibri" pitchFamily="34" charset="0"/>
              </a:rPr>
              <a:t>Μπορούμε να κάνουμε την τεχνική καθιστοί ή ξαπλωμένοι.</a:t>
            </a:r>
          </a:p>
          <a:p>
            <a:pPr lvl="0"/>
            <a:r>
              <a:rPr lang="el-GR" sz="2800" i="1" dirty="0" smtClean="0">
                <a:latin typeface="Calibri" pitchFamily="34" charset="0"/>
              </a:rPr>
              <a:t>Κλείνουμε τα μάτια μας και αφήνουμε τις σκέψεις που έχουμε  να πετάξουν μακριά. </a:t>
            </a:r>
            <a:endParaRPr lang="el-GR" sz="2800" dirty="0" smtClean="0">
              <a:latin typeface="Calibri" pitchFamily="34" charset="0"/>
            </a:endParaRPr>
          </a:p>
          <a:p>
            <a:pPr lvl="0"/>
            <a:r>
              <a:rPr lang="el-GR" sz="2800" i="1" dirty="0" smtClean="0">
                <a:latin typeface="Calibri" pitchFamily="34" charset="0"/>
              </a:rPr>
              <a:t>Φανταζόμαστε μια αγαπημένη μας </a:t>
            </a:r>
          </a:p>
          <a:p>
            <a:pPr lvl="0">
              <a:buNone/>
            </a:pPr>
            <a:r>
              <a:rPr lang="el-GR" sz="2800" i="1" dirty="0" smtClean="0">
                <a:latin typeface="Calibri" pitchFamily="34" charset="0"/>
              </a:rPr>
              <a:t>     παραλία και χαλαρώνουμε. </a:t>
            </a:r>
            <a:endParaRPr lang="el-GR" sz="2800" dirty="0" smtClean="0">
              <a:latin typeface="Calibri" pitchFamily="34" charset="0"/>
            </a:endParaRPr>
          </a:p>
          <a:p>
            <a:pPr lvl="0"/>
            <a:r>
              <a:rPr lang="el-GR" sz="2800" i="1" dirty="0" smtClean="0">
                <a:latin typeface="Calibri" pitchFamily="34" charset="0"/>
              </a:rPr>
              <a:t>Περπατάμε αργά στην αμμουδιά </a:t>
            </a:r>
            <a:endParaRPr lang="el-GR" sz="2800" dirty="0" smtClean="0">
              <a:latin typeface="Calibri" pitchFamily="34" charset="0"/>
            </a:endParaRPr>
          </a:p>
          <a:p>
            <a:pPr lvl="0"/>
            <a:r>
              <a:rPr lang="el-GR" sz="2800" i="1" dirty="0" smtClean="0">
                <a:latin typeface="Calibri" pitchFamily="34" charset="0"/>
              </a:rPr>
              <a:t>Τα πόδια μας βουλιάζουν στη </a:t>
            </a:r>
          </a:p>
          <a:p>
            <a:pPr lvl="0">
              <a:buNone/>
            </a:pPr>
            <a:r>
              <a:rPr lang="el-GR" sz="2800" i="1" dirty="0">
                <a:latin typeface="Calibri" pitchFamily="34" charset="0"/>
              </a:rPr>
              <a:t> </a:t>
            </a:r>
            <a:r>
              <a:rPr lang="el-GR" sz="2800" i="1" dirty="0" smtClean="0">
                <a:latin typeface="Calibri" pitchFamily="34" charset="0"/>
              </a:rPr>
              <a:t>     ζεστή άμμο.</a:t>
            </a:r>
            <a:endParaRPr lang="el-GR" sz="2800" dirty="0" smtClean="0">
              <a:latin typeface="Calibri" pitchFamily="34" charset="0"/>
            </a:endParaRPr>
          </a:p>
          <a:p>
            <a:pPr lvl="0"/>
            <a:r>
              <a:rPr lang="el-GR" sz="2800" i="1" dirty="0" smtClean="0">
                <a:latin typeface="Calibri" pitchFamily="34" charset="0"/>
              </a:rPr>
              <a:t>Παρατηρούμε το τοπίο γύρω μας.</a:t>
            </a:r>
            <a:endParaRPr lang="el-GR" sz="2800" dirty="0" smtClean="0">
              <a:latin typeface="Calibri" pitchFamily="34" charset="0"/>
            </a:endParaRPr>
          </a:p>
          <a:p>
            <a:pPr lvl="0"/>
            <a:r>
              <a:rPr lang="el-GR" sz="2800" i="1" dirty="0" smtClean="0">
                <a:latin typeface="Calibri" pitchFamily="34" charset="0"/>
              </a:rPr>
              <a:t>Παρατηρούμε τα χρώματα γύρω μας.</a:t>
            </a:r>
            <a:endParaRPr lang="el-GR" sz="2800" dirty="0" smtClean="0">
              <a:latin typeface="Calibri" pitchFamily="34" charset="0"/>
            </a:endParaRPr>
          </a:p>
          <a:p>
            <a:pPr lvl="0"/>
            <a:r>
              <a:rPr lang="el-GR" sz="2800" i="1" dirty="0" smtClean="0">
                <a:latin typeface="Calibri" pitchFamily="34" charset="0"/>
              </a:rPr>
              <a:t>Ατενίζουμε το ηλιοβασίλεμα στο βάθος της θάλασσας </a:t>
            </a:r>
            <a:endParaRPr lang="el-GR" sz="2800" dirty="0" smtClean="0">
              <a:latin typeface="Calibri" pitchFamily="34" charset="0"/>
            </a:endParaRPr>
          </a:p>
          <a:p>
            <a:pPr lvl="0"/>
            <a:r>
              <a:rPr lang="el-GR" sz="2800" i="1" dirty="0" smtClean="0">
                <a:latin typeface="Calibri" pitchFamily="34" charset="0"/>
              </a:rPr>
              <a:t>Παρατηρούμε  τα χρώματα του ορίζοντα καθώς δύει ο ήλιος</a:t>
            </a:r>
            <a:endParaRPr lang="el-GR" sz="2800" dirty="0" smtClean="0">
              <a:latin typeface="Calibri" pitchFamily="34" charset="0"/>
            </a:endParaRPr>
          </a:p>
          <a:p>
            <a:pPr lvl="0"/>
            <a:r>
              <a:rPr lang="el-GR" sz="2800" i="1" dirty="0" smtClean="0">
                <a:latin typeface="Calibri" pitchFamily="34" charset="0"/>
              </a:rPr>
              <a:t>Ακούμε τον παφλασμό των κυμάτων στην παραλία</a:t>
            </a:r>
            <a:endParaRPr lang="el-GR" sz="2800" dirty="0" smtClean="0">
              <a:latin typeface="Calibri" pitchFamily="34" charset="0"/>
            </a:endParaRPr>
          </a:p>
          <a:p>
            <a:pPr>
              <a:buNone/>
            </a:pPr>
            <a:endParaRPr lang="el-GR" sz="2200" dirty="0">
              <a:latin typeface="Calibri" pitchFamily="34" charset="0"/>
            </a:endParaRPr>
          </a:p>
        </p:txBody>
      </p:sp>
      <p:pic>
        <p:nvPicPr>
          <p:cNvPr id="1026" name="Picture 2" descr="C:\Users\kmerakou\Documents\ΥΠΟΥΡΓΕΙΟ ΥΓΕΙΑΣ-ΧΑΤΖΗΧΑΡΑΛΑΜΠΟΥΣ\ΘΕΜΑΤΑ 2018\ΦΩΤΟΓΡΑΦΙΕΣ\ΒΑΡΚΟΥΛΑ ΣΤΗ ΘΑΛΑΣΣΑ.jpg"/>
          <p:cNvPicPr>
            <a:picLocks noChangeAspect="1" noChangeArrowheads="1"/>
          </p:cNvPicPr>
          <p:nvPr/>
        </p:nvPicPr>
        <p:blipFill>
          <a:blip r:embed="rId2" cstate="print"/>
          <a:srcRect/>
          <a:stretch>
            <a:fillRect/>
          </a:stretch>
        </p:blipFill>
        <p:spPr bwMode="auto">
          <a:xfrm>
            <a:off x="5004048" y="2924944"/>
            <a:ext cx="4139952" cy="27363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200" b="1" dirty="0" smtClean="0">
                <a:solidFill>
                  <a:srgbClr val="33CC33"/>
                </a:solidFill>
                <a:latin typeface="Calibri" pitchFamily="34" charset="0"/>
              </a:rPr>
              <a:t>ΤΕΧΝΙΚΗ ΤΗΣ ΝΟΕΡΗΣ ΑΠΕΙΚΟΝΙΣΗΣ</a:t>
            </a:r>
            <a:endParaRPr lang="el-GR" sz="3200" dirty="0"/>
          </a:p>
        </p:txBody>
      </p:sp>
      <p:sp>
        <p:nvSpPr>
          <p:cNvPr id="3" name="2 - Θέση περιεχομένου"/>
          <p:cNvSpPr>
            <a:spLocks noGrp="1"/>
          </p:cNvSpPr>
          <p:nvPr>
            <p:ph idx="1"/>
          </p:nvPr>
        </p:nvSpPr>
        <p:spPr>
          <a:xfrm>
            <a:off x="301752" y="980728"/>
            <a:ext cx="8503920" cy="5688632"/>
          </a:xfrm>
        </p:spPr>
        <p:txBody>
          <a:bodyPr>
            <a:normAutofit lnSpcReduction="10000"/>
          </a:bodyPr>
          <a:lstStyle/>
          <a:p>
            <a:pPr lvl="0"/>
            <a:r>
              <a:rPr lang="el-GR" sz="2200" i="1" dirty="0" smtClean="0">
                <a:latin typeface="Calibri" pitchFamily="34" charset="0"/>
              </a:rPr>
              <a:t>Μυρίζουμε τη μυρωδιά της θάλασσας</a:t>
            </a:r>
          </a:p>
          <a:p>
            <a:pPr lvl="0"/>
            <a:r>
              <a:rPr lang="el-GR" sz="2200" i="1" dirty="0" smtClean="0">
                <a:latin typeface="Calibri" pitchFamily="34" charset="0"/>
              </a:rPr>
              <a:t>Βλέπουμε τους γλάρους να πετάνε</a:t>
            </a:r>
            <a:endParaRPr lang="el-GR" sz="2200" dirty="0" smtClean="0">
              <a:latin typeface="Calibri" pitchFamily="34" charset="0"/>
            </a:endParaRPr>
          </a:p>
          <a:p>
            <a:pPr lvl="0"/>
            <a:r>
              <a:rPr lang="el-GR" sz="2200" i="1" dirty="0" smtClean="0">
                <a:latin typeface="Calibri" pitchFamily="34" charset="0"/>
              </a:rPr>
              <a:t>Νιώθουμε το δροσερό νερό στα πόδια μας</a:t>
            </a:r>
            <a:endParaRPr lang="el-GR" sz="2200" dirty="0" smtClean="0">
              <a:latin typeface="Calibri" pitchFamily="34" charset="0"/>
            </a:endParaRPr>
          </a:p>
          <a:p>
            <a:pPr lvl="0"/>
            <a:r>
              <a:rPr lang="el-GR" sz="2200" i="1" dirty="0" smtClean="0">
                <a:latin typeface="Calibri" pitchFamily="34" charset="0"/>
              </a:rPr>
              <a:t>Αναπνέουμε το φρέσκο, καθαρό αέρα</a:t>
            </a:r>
            <a:endParaRPr lang="el-GR" sz="2200" dirty="0" smtClean="0">
              <a:latin typeface="Calibri" pitchFamily="34" charset="0"/>
            </a:endParaRPr>
          </a:p>
          <a:p>
            <a:pPr lvl="0"/>
            <a:r>
              <a:rPr lang="el-GR" sz="2200" i="1" dirty="0" smtClean="0">
                <a:latin typeface="Calibri" pitchFamily="34" charset="0"/>
              </a:rPr>
              <a:t>Νιώθουμε την αύρα του αέρα στο δέρμα μας </a:t>
            </a:r>
            <a:endParaRPr lang="el-GR" sz="2200" dirty="0" smtClean="0">
              <a:latin typeface="Calibri" pitchFamily="34" charset="0"/>
            </a:endParaRPr>
          </a:p>
          <a:p>
            <a:pPr lvl="0"/>
            <a:r>
              <a:rPr lang="el-GR" sz="2200" i="1" dirty="0" smtClean="0">
                <a:latin typeface="Calibri" pitchFamily="34" charset="0"/>
              </a:rPr>
              <a:t>Νιώθουμε την αύρα του αέρα στα μαλλιά μας</a:t>
            </a:r>
          </a:p>
          <a:p>
            <a:pPr lvl="0"/>
            <a:r>
              <a:rPr lang="el-GR" sz="2200" i="1" dirty="0" smtClean="0">
                <a:latin typeface="Calibri" pitchFamily="34" charset="0"/>
              </a:rPr>
              <a:t>Ακούμε τον ήχο του αέρα ανάμεσα στα δέντρα.</a:t>
            </a:r>
            <a:endParaRPr lang="el-GR" sz="2200" dirty="0" smtClean="0">
              <a:latin typeface="Calibri" pitchFamily="34" charset="0"/>
            </a:endParaRPr>
          </a:p>
          <a:p>
            <a:pPr lvl="0"/>
            <a:r>
              <a:rPr lang="el-GR" sz="2200" i="1" dirty="0" smtClean="0">
                <a:latin typeface="Calibri" pitchFamily="34" charset="0"/>
              </a:rPr>
              <a:t>Ξαπλώνουμε για λίγο σ’ αυτό το υπέροχο μέρος. Νιώθουμε απέραντη γαλήνη. </a:t>
            </a:r>
            <a:endParaRPr lang="el-GR" sz="2200" dirty="0" smtClean="0">
              <a:latin typeface="Calibri" pitchFamily="34" charset="0"/>
            </a:endParaRPr>
          </a:p>
          <a:p>
            <a:pPr lvl="0"/>
            <a:r>
              <a:rPr lang="el-GR" sz="2200" i="1" dirty="0" smtClean="0">
                <a:latin typeface="Calibri" pitchFamily="34" charset="0"/>
              </a:rPr>
              <a:t>Απολαμβάνουμε το αίσθημα της βαθιάς χαλάρωσης που νιώθουμε</a:t>
            </a:r>
            <a:endParaRPr lang="el-GR" sz="2200" dirty="0" smtClean="0">
              <a:latin typeface="Calibri" pitchFamily="34" charset="0"/>
            </a:endParaRPr>
          </a:p>
          <a:p>
            <a:pPr lvl="0"/>
            <a:r>
              <a:rPr lang="el-GR" sz="2200" i="1" dirty="0" smtClean="0">
                <a:latin typeface="Calibri" pitchFamily="34" charset="0"/>
              </a:rPr>
              <a:t>Χαλαρώνουμε ακόμα περισσότερο.</a:t>
            </a:r>
            <a:endParaRPr lang="el-GR" sz="2200" dirty="0" smtClean="0">
              <a:latin typeface="Calibri" pitchFamily="34" charset="0"/>
            </a:endParaRPr>
          </a:p>
          <a:p>
            <a:pPr lvl="0"/>
            <a:r>
              <a:rPr lang="el-GR" sz="2200" i="1" dirty="0" smtClean="0">
                <a:latin typeface="Calibri" pitchFamily="34" charset="0"/>
              </a:rPr>
              <a:t>Χαλαρώνουμε ακόμα πιο πολύ</a:t>
            </a:r>
            <a:endParaRPr lang="el-GR" sz="2200" dirty="0" smtClean="0">
              <a:latin typeface="Calibri" pitchFamily="34" charset="0"/>
            </a:endParaRPr>
          </a:p>
          <a:p>
            <a:pPr lvl="0"/>
            <a:r>
              <a:rPr lang="el-GR" sz="2200" i="1" dirty="0" smtClean="0">
                <a:latin typeface="Calibri" pitchFamily="34" charset="0"/>
              </a:rPr>
              <a:t>Νιώθουμε απέραντη γαλήνη. </a:t>
            </a:r>
            <a:endParaRPr lang="el-GR" sz="2200" dirty="0" smtClean="0">
              <a:latin typeface="Calibri" pitchFamily="34" charset="0"/>
            </a:endParaRPr>
          </a:p>
          <a:p>
            <a:pPr lvl="0"/>
            <a:r>
              <a:rPr lang="el-GR" sz="2200" i="1" dirty="0" smtClean="0">
                <a:latin typeface="Calibri" pitchFamily="34" charset="0"/>
              </a:rPr>
              <a:t>Όταν είμαστε έτοιμοι, τεντωνόμαστε, ανοίγουμε απαλά τα μάτια μας και επιστρέφουμε σιγά σιγά στην εγρήγορση.</a:t>
            </a:r>
            <a:endParaRPr lang="el-GR" sz="2200" dirty="0" smtClean="0">
              <a:latin typeface="Calibri" pitchFamily="34" charset="0"/>
            </a:endParaRPr>
          </a:p>
          <a:p>
            <a:endParaRPr lang="el-GR" dirty="0"/>
          </a:p>
        </p:txBody>
      </p:sp>
      <p:pic>
        <p:nvPicPr>
          <p:cNvPr id="15362" name="Picture 2" descr="C:\Users\kmerakou\Desktop\Seagulls2B3.jpg"/>
          <p:cNvPicPr>
            <a:picLocks noChangeAspect="1" noChangeArrowheads="1"/>
          </p:cNvPicPr>
          <p:nvPr/>
        </p:nvPicPr>
        <p:blipFill>
          <a:blip r:embed="rId2" cstate="print"/>
          <a:srcRect/>
          <a:stretch>
            <a:fillRect/>
          </a:stretch>
        </p:blipFill>
        <p:spPr bwMode="auto">
          <a:xfrm>
            <a:off x="6228184" y="908720"/>
            <a:ext cx="2915816" cy="208823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sz="2800" b="1" dirty="0" smtClean="0">
                <a:solidFill>
                  <a:srgbClr val="00B050"/>
                </a:solidFill>
              </a:rPr>
              <a:t>ΟΙ ΤΕΧΝΙΚΕΣ ΧΑΛΑΡΩΣΗΣ</a:t>
            </a:r>
            <a:endParaRPr lang="el-GR" sz="2800" b="1" dirty="0">
              <a:solidFill>
                <a:srgbClr val="00B050"/>
              </a:solidFill>
            </a:endParaRPr>
          </a:p>
        </p:txBody>
      </p:sp>
      <p:sp>
        <p:nvSpPr>
          <p:cNvPr id="3" name="2 - Θέση περιεχομένου"/>
          <p:cNvSpPr>
            <a:spLocks noGrp="1"/>
          </p:cNvSpPr>
          <p:nvPr>
            <p:ph idx="1"/>
          </p:nvPr>
        </p:nvSpPr>
        <p:spPr>
          <a:xfrm>
            <a:off x="457200" y="908720"/>
            <a:ext cx="8229600" cy="5217443"/>
          </a:xfrm>
        </p:spPr>
        <p:txBody>
          <a:bodyPr>
            <a:normAutofit/>
          </a:bodyPr>
          <a:lstStyle/>
          <a:p>
            <a:pPr lvl="0"/>
            <a:r>
              <a:rPr lang="el-GR" sz="2400" dirty="0" smtClean="0">
                <a:latin typeface="Calibri" pitchFamily="34" charset="0"/>
              </a:rPr>
              <a:t>Είναι χρήσιμο να διαλέγει ο καθένας την τεχνική που του ταιριάζει και τον ηρεμεί.</a:t>
            </a:r>
          </a:p>
          <a:p>
            <a:pPr lvl="0"/>
            <a:r>
              <a:rPr lang="el-GR" sz="2400" dirty="0" smtClean="0">
                <a:latin typeface="Calibri" pitchFamily="34" charset="0"/>
              </a:rPr>
              <a:t>Μπορούμε να κάνουμε τις τεχνικές χαλάρωσης με τη συνοδεία απαλής μουσικής που μας χαλαρώνει.</a:t>
            </a:r>
          </a:p>
          <a:p>
            <a:pPr lvl="0"/>
            <a:r>
              <a:rPr lang="el-GR" sz="2400" dirty="0" smtClean="0">
                <a:latin typeface="Calibri" pitchFamily="34" charset="0"/>
              </a:rPr>
              <a:t>Οι περισσότερες τεχνικές είναι αποτελεσματικές όταν εφαρμόζονται τουλάχιστον δύο φορές την ημέρα. </a:t>
            </a:r>
          </a:p>
          <a:p>
            <a:pPr lvl="0"/>
            <a:r>
              <a:rPr lang="el-GR" sz="2400" dirty="0" smtClean="0">
                <a:latin typeface="Calibri" pitchFamily="34" charset="0"/>
              </a:rPr>
              <a:t>Υπάρχουν αρκετές έρευνες που αποδεικνύουν την ευεργετική επίδραση των παραπάνω τεχνικών, στην πρόληψη και αντιμετώπιση του στρες.</a:t>
            </a:r>
          </a:p>
          <a:p>
            <a:endParaRPr lang="el-GR" dirty="0"/>
          </a:p>
        </p:txBody>
      </p:sp>
      <p:pic>
        <p:nvPicPr>
          <p:cNvPr id="1026" name="Picture 2" descr="C:\Users\kmerakou\Desktop\119.jpg"/>
          <p:cNvPicPr>
            <a:picLocks noChangeAspect="1" noChangeArrowheads="1"/>
          </p:cNvPicPr>
          <p:nvPr/>
        </p:nvPicPr>
        <p:blipFill>
          <a:blip r:embed="rId2" cstate="print"/>
          <a:srcRect/>
          <a:stretch>
            <a:fillRect/>
          </a:stretch>
        </p:blipFill>
        <p:spPr bwMode="auto">
          <a:xfrm>
            <a:off x="5076056" y="4365104"/>
            <a:ext cx="3816425" cy="2492896"/>
          </a:xfrm>
          <a:prstGeom prst="rect">
            <a:avLst/>
          </a:prstGeom>
          <a:noFill/>
        </p:spPr>
      </p:pic>
      <p:pic>
        <p:nvPicPr>
          <p:cNvPr id="16387" name="Picture 3" descr="C:\Users\kmerakou\Desktop\naturalthumb200.jpg"/>
          <p:cNvPicPr>
            <a:picLocks noChangeAspect="1" noChangeArrowheads="1"/>
          </p:cNvPicPr>
          <p:nvPr/>
        </p:nvPicPr>
        <p:blipFill>
          <a:blip r:embed="rId3" cstate="print"/>
          <a:srcRect/>
          <a:stretch>
            <a:fillRect/>
          </a:stretch>
        </p:blipFill>
        <p:spPr bwMode="auto">
          <a:xfrm>
            <a:off x="755576" y="4509120"/>
            <a:ext cx="3528392" cy="23488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219" name="Picture 3" descr="C:\Users\kmerakou\Desktop\Leaf-on-water-600x346.png"/>
          <p:cNvPicPr>
            <a:picLocks noGrp="1" noChangeAspect="1" noChangeArrowheads="1"/>
          </p:cNvPicPr>
          <p:nvPr>
            <p:ph idx="1"/>
          </p:nvPr>
        </p:nvPicPr>
        <p:blipFill>
          <a:blip r:embed="rId2" cstate="print"/>
          <a:srcRect/>
          <a:stretch>
            <a:fillRect/>
          </a:stretch>
        </p:blipFill>
        <p:spPr bwMode="auto">
          <a:xfrm>
            <a:off x="179512" y="188640"/>
            <a:ext cx="8784976" cy="64087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sz="3200" dirty="0" smtClean="0">
                <a:solidFill>
                  <a:srgbClr val="FF0000"/>
                </a:solidFill>
              </a:rPr>
              <a:t>Τι είναι το στρες;</a:t>
            </a:r>
            <a:endParaRPr lang="el-GR" sz="3200" dirty="0">
              <a:solidFill>
                <a:srgbClr val="FF0000"/>
              </a:solidFill>
            </a:endParaRPr>
          </a:p>
        </p:txBody>
      </p:sp>
      <p:sp>
        <p:nvSpPr>
          <p:cNvPr id="3" name="2 - Θέση περιεχομένου"/>
          <p:cNvSpPr>
            <a:spLocks noGrp="1"/>
          </p:cNvSpPr>
          <p:nvPr>
            <p:ph idx="1"/>
          </p:nvPr>
        </p:nvSpPr>
        <p:spPr>
          <a:xfrm>
            <a:off x="395536" y="692696"/>
            <a:ext cx="8568952" cy="6480720"/>
          </a:xfrm>
        </p:spPr>
        <p:txBody>
          <a:bodyPr>
            <a:normAutofit fontScale="70000" lnSpcReduction="20000"/>
          </a:bodyPr>
          <a:lstStyle/>
          <a:p>
            <a:pPr algn="just">
              <a:lnSpc>
                <a:spcPct val="170000"/>
              </a:lnSpc>
              <a:buFont typeface="Wingdings" pitchFamily="2" charset="2"/>
              <a:buChar char="q"/>
            </a:pPr>
            <a:r>
              <a:rPr lang="el-GR" sz="2900" dirty="0" smtClean="0"/>
              <a:t>Το στρες, παρόλο που είναι δυσάρεστο συναίσθημα, αποτελεί μια φυσιολογική σωματική και ψυχική αντίδραση του οργανισμού μπροστά σε μια απειλή ή σε </a:t>
            </a:r>
            <a:r>
              <a:rPr lang="el-GR" sz="2900" dirty="0" err="1" smtClean="0"/>
              <a:t>ψυχοπιεστικά</a:t>
            </a:r>
            <a:r>
              <a:rPr lang="el-GR" sz="2900" dirty="0" smtClean="0"/>
              <a:t> γεγονότα της ζωής μας. </a:t>
            </a:r>
            <a:endParaRPr lang="en-US" sz="2900" dirty="0" smtClean="0"/>
          </a:p>
          <a:p>
            <a:pPr algn="just">
              <a:lnSpc>
                <a:spcPct val="170000"/>
              </a:lnSpc>
              <a:buFont typeface="Wingdings" pitchFamily="2" charset="2"/>
              <a:buChar char="q"/>
            </a:pPr>
            <a:r>
              <a:rPr lang="el-GR" sz="2900" dirty="0" smtClean="0"/>
              <a:t>Στην ουσία, το στρες είναι μία κατάσταση που νιώθουμε (χαρούμενη ή στενάχωρη)  επειδή "διαταράσσεται η ησυχία μας" και θα πρέπει να είμαστε στην "τσίτα".</a:t>
            </a:r>
            <a:endParaRPr lang="en-US" sz="2900" dirty="0" smtClean="0"/>
          </a:p>
          <a:p>
            <a:pPr algn="just">
              <a:lnSpc>
                <a:spcPct val="170000"/>
              </a:lnSpc>
              <a:buFont typeface="Wingdings" pitchFamily="2" charset="2"/>
              <a:buChar char="q"/>
            </a:pPr>
            <a:r>
              <a:rPr lang="el-GR" sz="2900" dirty="0" smtClean="0"/>
              <a:t>Συχνά χρησιμοποιείται και ο όρος άγχος αντί για στρες. Η αλήθεια είναι ότι οι δύο αυτοί όροι χρησιμοποιούνται εναλλακτικά στην καθημερινή ζωή.</a:t>
            </a:r>
          </a:p>
          <a:p>
            <a:pPr algn="just">
              <a:lnSpc>
                <a:spcPct val="170000"/>
              </a:lnSpc>
              <a:buFont typeface="Wingdings" pitchFamily="2" charset="2"/>
              <a:buChar char="q"/>
            </a:pPr>
            <a:r>
              <a:rPr lang="el-GR" sz="2900" dirty="0" smtClean="0"/>
              <a:t>Η διαφορά τους είναι ότι το άγχος είναι εσωτερικό συναίσθημα και μοιάζει περισσότερο με το αίσθημα του φόβου και της ανασφάλειας για το τι μπορεί να συμβεί, ενώ το στρες προκαλείται από εξωτερικούς </a:t>
            </a:r>
            <a:r>
              <a:rPr lang="el-GR" sz="2900" dirty="0" err="1" smtClean="0"/>
              <a:t>ψυχοπιεστικούς</a:t>
            </a:r>
            <a:r>
              <a:rPr lang="el-GR" sz="2900" dirty="0" smtClean="0"/>
              <a:t> παράγοντες (π.χ., μία απώλεια, ένα φυσικό φαινόμενο, η απόδοση στο σχολείο, </a:t>
            </a:r>
            <a:r>
              <a:rPr lang="el-GR" sz="2400" dirty="0" smtClean="0"/>
              <a:t>κλπ).</a:t>
            </a:r>
            <a:r>
              <a:rPr lang="el-GR" sz="2900" dirty="0" smtClean="0"/>
              <a:t> </a:t>
            </a:r>
            <a:endParaRPr lang="en-US" sz="29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0" y="0"/>
            <a:ext cx="8229600" cy="692150"/>
          </a:xfrm>
        </p:spPr>
        <p:txBody>
          <a:bodyPr>
            <a:normAutofit/>
          </a:bodyPr>
          <a:lstStyle/>
          <a:p>
            <a:pPr algn="ctr"/>
            <a:r>
              <a:rPr lang="el-GR" sz="3200" dirty="0" smtClean="0">
                <a:solidFill>
                  <a:srgbClr val="00B050"/>
                </a:solidFill>
              </a:rPr>
              <a:t>Δημιουργικό στρες</a:t>
            </a:r>
            <a:r>
              <a:rPr lang="en-US" sz="3200" dirty="0" smtClean="0">
                <a:solidFill>
                  <a:srgbClr val="00B050"/>
                </a:solidFill>
              </a:rPr>
              <a:t> </a:t>
            </a:r>
            <a:r>
              <a:rPr lang="el-GR" sz="3200" dirty="0" smtClean="0">
                <a:solidFill>
                  <a:srgbClr val="00B050"/>
                </a:solidFill>
              </a:rPr>
              <a:t>και Παθολογικό στρες</a:t>
            </a:r>
            <a:endParaRPr lang="en-US" sz="3200" dirty="0">
              <a:solidFill>
                <a:srgbClr val="00B050"/>
              </a:solidFill>
            </a:endParaRPr>
          </a:p>
        </p:txBody>
      </p:sp>
      <p:sp>
        <p:nvSpPr>
          <p:cNvPr id="137220" name="Rectangle 4"/>
          <p:cNvSpPr>
            <a:spLocks noChangeArrowheads="1"/>
          </p:cNvSpPr>
          <p:nvPr/>
        </p:nvSpPr>
        <p:spPr bwMode="auto">
          <a:xfrm>
            <a:off x="3995936" y="476672"/>
            <a:ext cx="4767064" cy="6100131"/>
          </a:xfrm>
          <a:prstGeom prst="rect">
            <a:avLst/>
          </a:prstGeom>
          <a:noFill/>
          <a:ln w="9525">
            <a:noFill/>
            <a:miter lim="800000"/>
            <a:headEnd/>
            <a:tailEnd/>
          </a:ln>
          <a:effectLst/>
        </p:spPr>
        <p:txBody>
          <a:bodyPr wrap="square">
            <a:spAutoFit/>
          </a:bodyPr>
          <a:lstStyle/>
          <a:p>
            <a:pPr>
              <a:lnSpc>
                <a:spcPct val="110000"/>
              </a:lnSpc>
              <a:spcBef>
                <a:spcPct val="20000"/>
              </a:spcBef>
              <a:buClr>
                <a:schemeClr val="folHlink"/>
              </a:buClr>
              <a:buSzPct val="60000"/>
              <a:buFont typeface="Wingdings" pitchFamily="2" charset="2"/>
              <a:buNone/>
            </a:pPr>
            <a:endParaRPr lang="el-GR" sz="2400" b="1" dirty="0" smtClean="0"/>
          </a:p>
          <a:p>
            <a:pPr algn="just">
              <a:lnSpc>
                <a:spcPct val="110000"/>
              </a:lnSpc>
              <a:spcBef>
                <a:spcPct val="20000"/>
              </a:spcBef>
              <a:buClr>
                <a:schemeClr val="folHlink"/>
              </a:buClr>
              <a:buSzPct val="60000"/>
              <a:buFont typeface="Wingdings" pitchFamily="2" charset="2"/>
              <a:buNone/>
            </a:pPr>
            <a:r>
              <a:rPr lang="el-GR" sz="2000" b="1" dirty="0" smtClean="0"/>
              <a:t>Το στρες άλλοτε είναι δημιουργικό και άλλοτε πολύ έντονο που γίνεται παθολογικό. </a:t>
            </a:r>
          </a:p>
          <a:p>
            <a:pPr algn="just">
              <a:lnSpc>
                <a:spcPct val="110000"/>
              </a:lnSpc>
              <a:spcBef>
                <a:spcPct val="20000"/>
              </a:spcBef>
              <a:buClr>
                <a:schemeClr val="folHlink"/>
              </a:buClr>
              <a:buSzPct val="60000"/>
              <a:buFont typeface="Wingdings" pitchFamily="2" charset="2"/>
              <a:buNone/>
            </a:pPr>
            <a:r>
              <a:rPr lang="el-GR" sz="2000" b="1" dirty="0" smtClean="0"/>
              <a:t>Το δημιουργικό στρες </a:t>
            </a:r>
            <a:r>
              <a:rPr lang="el-GR" sz="2000" dirty="0" smtClean="0"/>
              <a:t>μας διευκολύνει να αντιμετωπίσουμε τις δύσκολες καταστάσεις της ζωής θέτοντας τον οργανισμό μας σε κατάσταση ετοιμότητας. </a:t>
            </a:r>
          </a:p>
          <a:p>
            <a:pPr algn="just">
              <a:lnSpc>
                <a:spcPct val="110000"/>
              </a:lnSpc>
              <a:spcBef>
                <a:spcPct val="20000"/>
              </a:spcBef>
              <a:buClr>
                <a:schemeClr val="folHlink"/>
              </a:buClr>
              <a:buSzPct val="60000"/>
              <a:buFont typeface="Wingdings" pitchFamily="2" charset="2"/>
              <a:buNone/>
            </a:pPr>
            <a:r>
              <a:rPr lang="el-GR" sz="2000" b="1" dirty="0" smtClean="0"/>
              <a:t>Το παθολογικό στρες </a:t>
            </a:r>
            <a:r>
              <a:rPr lang="el-GR" sz="2000" dirty="0" smtClean="0"/>
              <a:t>είναι υπερβολικό σε ένταση σε σχέση με το ερέθισμα, διαρκεί πολύ χρόνο, εμφανίζεται σε καταστάσεις οι οποίες αντικειμενικά δεν εμπεριέχουν κίνδυνο ή απειλή. Το παθολογικό στρες είναι βασανιστικό για το άτομο και συνοδεύεται από σωματικά, ψυχολογικά και </a:t>
            </a:r>
            <a:r>
              <a:rPr lang="el-GR" sz="2000" dirty="0" err="1" smtClean="0"/>
              <a:t>συμπεριφορικά</a:t>
            </a:r>
            <a:r>
              <a:rPr lang="el-GR" sz="2000" dirty="0" smtClean="0"/>
              <a:t>  συμπτώματα, όπως φαίνεται στην επόμενη διαφάνεια.</a:t>
            </a:r>
            <a:endParaRPr lang="el-GR" sz="2000" b="1" dirty="0" smtClean="0"/>
          </a:p>
        </p:txBody>
      </p:sp>
      <p:sp>
        <p:nvSpPr>
          <p:cNvPr id="11" name="10 - Ορθογώνιο"/>
          <p:cNvSpPr/>
          <p:nvPr/>
        </p:nvSpPr>
        <p:spPr>
          <a:xfrm>
            <a:off x="323528" y="3140968"/>
            <a:ext cx="3240360" cy="369332"/>
          </a:xfrm>
          <a:prstGeom prst="rect">
            <a:avLst/>
          </a:prstGeom>
        </p:spPr>
        <p:txBody>
          <a:bodyPr wrap="square">
            <a:spAutoFit/>
          </a:bodyPr>
          <a:lstStyle/>
          <a:p>
            <a:r>
              <a:rPr lang="en-GB" sz="900" dirty="0" smtClean="0"/>
              <a:t>http://www.stresssociety.gr/el/stress-management/healthy/paidia-efiboi.html</a:t>
            </a:r>
            <a:endParaRPr lang="el-GR" sz="900" dirty="0"/>
          </a:p>
        </p:txBody>
      </p:sp>
      <p:pic>
        <p:nvPicPr>
          <p:cNvPr id="10242" name="Picture 2" descr="C:\Users\kmerakou\Desktop\images.jpg"/>
          <p:cNvPicPr>
            <a:picLocks noChangeAspect="1" noChangeArrowheads="1"/>
          </p:cNvPicPr>
          <p:nvPr/>
        </p:nvPicPr>
        <p:blipFill>
          <a:blip r:embed="rId2" cstate="print"/>
          <a:srcRect/>
          <a:stretch>
            <a:fillRect/>
          </a:stretch>
        </p:blipFill>
        <p:spPr bwMode="auto">
          <a:xfrm>
            <a:off x="323528" y="3717032"/>
            <a:ext cx="3024336" cy="2880320"/>
          </a:xfrm>
          <a:prstGeom prst="rect">
            <a:avLst/>
          </a:prstGeom>
          <a:noFill/>
        </p:spPr>
      </p:pic>
      <p:pic>
        <p:nvPicPr>
          <p:cNvPr id="10243" name="Picture 3" descr="C:\Users\kmerakou\Desktop\αρχείο λήψης.jpg"/>
          <p:cNvPicPr>
            <a:picLocks noChangeAspect="1" noChangeArrowheads="1"/>
          </p:cNvPicPr>
          <p:nvPr/>
        </p:nvPicPr>
        <p:blipFill>
          <a:blip r:embed="rId3" cstate="print"/>
          <a:srcRect/>
          <a:stretch>
            <a:fillRect/>
          </a:stretch>
        </p:blipFill>
        <p:spPr bwMode="auto">
          <a:xfrm>
            <a:off x="323528" y="836712"/>
            <a:ext cx="2952328" cy="22322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0"/>
            <a:ext cx="8229600" cy="620688"/>
          </a:xfrm>
        </p:spPr>
        <p:txBody>
          <a:bodyPr>
            <a:noAutofit/>
          </a:bodyPr>
          <a:lstStyle/>
          <a:p>
            <a:r>
              <a:rPr lang="el-GR" sz="2800" dirty="0" smtClean="0"/>
              <a:t>ΣΥΝΗΘΗ ΣΥΜΠΤΩΜΑΤΑ ΣΤΡΕΣ</a:t>
            </a:r>
            <a:endParaRPr lang="el-GR" sz="2800" dirty="0"/>
          </a:p>
        </p:txBody>
      </p:sp>
      <p:graphicFrame>
        <p:nvGraphicFramePr>
          <p:cNvPr id="7" name="6 - Θέση περιεχομένου"/>
          <p:cNvGraphicFramePr>
            <a:graphicFrameLocks noGrp="1"/>
          </p:cNvGraphicFramePr>
          <p:nvPr>
            <p:ph idx="1"/>
          </p:nvPr>
        </p:nvGraphicFramePr>
        <p:xfrm>
          <a:off x="0" y="0"/>
          <a:ext cx="9144000" cy="7680960"/>
        </p:xfrm>
        <a:graphic>
          <a:graphicData uri="http://schemas.openxmlformats.org/drawingml/2006/table">
            <a:tbl>
              <a:tblPr firstRow="1" bandRow="1">
                <a:tableStyleId>{5C22544A-7EE6-4342-B048-85BDC9FD1C3A}</a:tableStyleId>
              </a:tblPr>
              <a:tblGrid>
                <a:gridCol w="3048000"/>
                <a:gridCol w="3048000"/>
                <a:gridCol w="3048000"/>
              </a:tblGrid>
              <a:tr h="561549">
                <a:tc>
                  <a:txBody>
                    <a:bodyPr/>
                    <a:lstStyle/>
                    <a:p>
                      <a:pPr algn="ctr"/>
                      <a:r>
                        <a:rPr lang="el-GR" dirty="0" smtClean="0"/>
                        <a:t>ΣΩΜΑΤΙΚΑ ΣΥΜΠΤΩΜΑΤΑ</a:t>
                      </a:r>
                    </a:p>
                    <a:p>
                      <a:pPr algn="ctr"/>
                      <a:r>
                        <a:rPr lang="el-GR" dirty="0" smtClean="0"/>
                        <a:t>Παθολογικού στρες</a:t>
                      </a:r>
                      <a:endParaRPr lang="el-GR" dirty="0"/>
                    </a:p>
                  </a:txBody>
                  <a:tcPr/>
                </a:tc>
                <a:tc>
                  <a:txBody>
                    <a:bodyPr/>
                    <a:lstStyle/>
                    <a:p>
                      <a:pPr algn="ctr"/>
                      <a:r>
                        <a:rPr lang="el-GR" dirty="0" smtClean="0"/>
                        <a:t>ΨΥΧΟΛΟΓΙΚΑ ΣΥΜΠΤΩΜΑΤΑ</a:t>
                      </a:r>
                    </a:p>
                    <a:p>
                      <a:pPr algn="ctr"/>
                      <a:r>
                        <a:rPr lang="el-GR" dirty="0" smtClean="0"/>
                        <a:t>Παθολογικού στρες</a:t>
                      </a:r>
                      <a:endParaRPr lang="el-GR" dirty="0"/>
                    </a:p>
                  </a:txBody>
                  <a:tcPr/>
                </a:tc>
                <a:tc>
                  <a:txBody>
                    <a:bodyPr/>
                    <a:lstStyle/>
                    <a:p>
                      <a:pPr algn="ctr"/>
                      <a:r>
                        <a:rPr lang="el-GR" dirty="0" smtClean="0"/>
                        <a:t>ΣΥΜΠΤΩΜΑΤΑ ΣΥΜΠΕΡΙΦΟΡΑΣ</a:t>
                      </a:r>
                    </a:p>
                    <a:p>
                      <a:pPr algn="ctr"/>
                      <a:r>
                        <a:rPr lang="el-GR" dirty="0" smtClean="0"/>
                        <a:t>Παθολογικού στρες</a:t>
                      </a:r>
                      <a:endParaRPr lang="el-GR" dirty="0"/>
                    </a:p>
                  </a:txBody>
                  <a:tcPr/>
                </a:tc>
              </a:tr>
              <a:tr h="561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Εφίδρωση</a:t>
                      </a:r>
                    </a:p>
                    <a:p>
                      <a:endParaRPr lang="el-GR" dirty="0"/>
                    </a:p>
                  </a:txBody>
                  <a:tcPr/>
                </a:tc>
                <a:tc>
                  <a:txBody>
                    <a:bodyPr/>
                    <a:lstStyle/>
                    <a:p>
                      <a:r>
                        <a:rPr lang="el-GR" dirty="0" smtClean="0"/>
                        <a:t>Στενοχώρια</a:t>
                      </a:r>
                      <a:endParaRPr lang="el-GR" dirty="0"/>
                    </a:p>
                  </a:txBody>
                  <a:tcPr/>
                </a:tc>
                <a:tc>
                  <a:txBody>
                    <a:bodyPr/>
                    <a:lstStyle/>
                    <a:p>
                      <a:r>
                        <a:rPr lang="el-GR" sz="1800" b="0" i="0" kern="1200" dirty="0" smtClean="0">
                          <a:solidFill>
                            <a:schemeClr val="dk1"/>
                          </a:solidFill>
                          <a:latin typeface="+mn-lt"/>
                          <a:ea typeface="+mn-ea"/>
                          <a:cs typeface="+mn-cs"/>
                        </a:rPr>
                        <a:t>Παρορμητικότητα</a:t>
                      </a:r>
                      <a:endParaRPr lang="el-GR" dirty="0"/>
                    </a:p>
                  </a:txBody>
                  <a:tcPr/>
                </a:tc>
              </a:tr>
              <a:tr h="561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Τρέμουλο χεριών</a:t>
                      </a:r>
                    </a:p>
                    <a:p>
                      <a:endParaRPr lang="el-GR" dirty="0"/>
                    </a:p>
                  </a:txBody>
                  <a:tcPr/>
                </a:tc>
                <a:tc>
                  <a:txBody>
                    <a:bodyPr/>
                    <a:lstStyle/>
                    <a:p>
                      <a:r>
                        <a:rPr lang="el-GR" dirty="0" smtClean="0"/>
                        <a:t>Ανησυχία</a:t>
                      </a:r>
                      <a:endParaRPr lang="el-GR" dirty="0"/>
                    </a:p>
                  </a:txBody>
                  <a:tcPr/>
                </a:tc>
                <a:tc>
                  <a:txBody>
                    <a:bodyPr/>
                    <a:lstStyle/>
                    <a:p>
                      <a:r>
                        <a:rPr lang="el-GR" sz="1800" b="0" i="0" kern="1200" dirty="0" smtClean="0">
                          <a:solidFill>
                            <a:schemeClr val="dk1"/>
                          </a:solidFill>
                          <a:latin typeface="+mn-lt"/>
                          <a:ea typeface="+mn-ea"/>
                          <a:cs typeface="+mn-cs"/>
                        </a:rPr>
                        <a:t>Αναποφασιστικότητα</a:t>
                      </a:r>
                      <a:endParaRPr lang="el-GR" dirty="0"/>
                    </a:p>
                  </a:txBody>
                  <a:tcPr/>
                </a:tc>
              </a:tr>
              <a:tr h="561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Σφιγμένοι μύες</a:t>
                      </a:r>
                    </a:p>
                    <a:p>
                      <a:endParaRPr lang="el-GR" dirty="0"/>
                    </a:p>
                  </a:txBody>
                  <a:tcPr/>
                </a:tc>
                <a:tc>
                  <a:txBody>
                    <a:bodyPr/>
                    <a:lstStyle/>
                    <a:p>
                      <a:r>
                        <a:rPr lang="el-GR" dirty="0" smtClean="0"/>
                        <a:t>Ενοχές</a:t>
                      </a:r>
                      <a:endParaRPr lang="el-GR" dirty="0"/>
                    </a:p>
                  </a:txBody>
                  <a:tcPr/>
                </a:tc>
                <a:tc>
                  <a:txBody>
                    <a:bodyPr/>
                    <a:lstStyle/>
                    <a:p>
                      <a:r>
                        <a:rPr lang="el-GR" sz="1800" b="0" i="0" kern="1200" dirty="0" smtClean="0">
                          <a:solidFill>
                            <a:schemeClr val="dk1"/>
                          </a:solidFill>
                          <a:latin typeface="+mn-lt"/>
                          <a:ea typeface="+mn-ea"/>
                          <a:cs typeface="+mn-cs"/>
                        </a:rPr>
                        <a:t>Τρίξιμο δοντιών και δάγκωμα νυχιών</a:t>
                      </a:r>
                      <a:endParaRPr lang="el-GR" dirty="0"/>
                    </a:p>
                  </a:txBody>
                  <a:tcPr/>
                </a:tc>
              </a:tr>
              <a:tr h="320885">
                <a:tc>
                  <a:txBody>
                    <a:bodyPr/>
                    <a:lstStyle/>
                    <a:p>
                      <a:r>
                        <a:rPr lang="el-GR" dirty="0" smtClean="0"/>
                        <a:t>Συχνουρία/διάρροια</a:t>
                      </a:r>
                      <a:endParaRPr lang="el-GR" dirty="0"/>
                    </a:p>
                  </a:txBody>
                  <a:tcPr/>
                </a:tc>
                <a:tc>
                  <a:txBody>
                    <a:bodyPr/>
                    <a:lstStyle/>
                    <a:p>
                      <a:r>
                        <a:rPr lang="el-GR" dirty="0" smtClean="0"/>
                        <a:t>Εκνευρισμός</a:t>
                      </a:r>
                      <a:endParaRPr lang="el-GR" dirty="0"/>
                    </a:p>
                  </a:txBody>
                  <a:tcPr/>
                </a:tc>
                <a:tc>
                  <a:txBody>
                    <a:bodyPr/>
                    <a:lstStyle/>
                    <a:p>
                      <a:r>
                        <a:rPr lang="el-GR" sz="1800" b="0" i="0" kern="1200" dirty="0" smtClean="0">
                          <a:solidFill>
                            <a:schemeClr val="dk1"/>
                          </a:solidFill>
                          <a:latin typeface="+mn-lt"/>
                          <a:ea typeface="+mn-ea"/>
                          <a:cs typeface="+mn-cs"/>
                        </a:rPr>
                        <a:t>Απώλεια χιούμορ</a:t>
                      </a:r>
                      <a:endParaRPr lang="el-GR" dirty="0"/>
                    </a:p>
                  </a:txBody>
                  <a:tcPr/>
                </a:tc>
              </a:tr>
              <a:tr h="561549">
                <a:tc>
                  <a:txBody>
                    <a:bodyPr/>
                    <a:lstStyle/>
                    <a:p>
                      <a:endParaRPr lang="el-GR" dirty="0" smtClean="0"/>
                    </a:p>
                    <a:p>
                      <a:r>
                        <a:rPr lang="el-GR" dirty="0" smtClean="0"/>
                        <a:t>Ξηροστομία</a:t>
                      </a:r>
                      <a:endParaRPr lang="el-GR" dirty="0"/>
                    </a:p>
                  </a:txBody>
                  <a:tcPr/>
                </a:tc>
                <a:tc>
                  <a:txBody>
                    <a:bodyPr/>
                    <a:lstStyle/>
                    <a:p>
                      <a:endParaRPr lang="el-GR" dirty="0" smtClean="0"/>
                    </a:p>
                    <a:p>
                      <a:r>
                        <a:rPr lang="el-GR" dirty="0" smtClean="0"/>
                        <a:t>Θλίψη</a:t>
                      </a:r>
                      <a:endParaRPr lang="el-GR" dirty="0"/>
                    </a:p>
                  </a:txBody>
                  <a:tcPr/>
                </a:tc>
                <a:tc>
                  <a:txBody>
                    <a:bodyPr/>
                    <a:lstStyle/>
                    <a:p>
                      <a:endParaRPr lang="el-GR" sz="1800" b="0" i="0" kern="1200" dirty="0" smtClean="0">
                        <a:solidFill>
                          <a:schemeClr val="dk1"/>
                        </a:solidFill>
                        <a:latin typeface="+mn-lt"/>
                        <a:ea typeface="+mn-ea"/>
                        <a:cs typeface="+mn-cs"/>
                      </a:endParaRPr>
                    </a:p>
                    <a:p>
                      <a:r>
                        <a:rPr lang="el-GR" sz="1800" b="0" i="0" kern="1200" dirty="0" smtClean="0">
                          <a:solidFill>
                            <a:schemeClr val="dk1"/>
                          </a:solidFill>
                          <a:latin typeface="+mn-lt"/>
                          <a:ea typeface="+mn-ea"/>
                          <a:cs typeface="+mn-cs"/>
                        </a:rPr>
                        <a:t>Επιθετικότητα</a:t>
                      </a:r>
                      <a:endParaRPr lang="el-GR" dirty="0"/>
                    </a:p>
                  </a:txBody>
                  <a:tcPr/>
                </a:tc>
              </a:tr>
              <a:tr h="802212">
                <a:tc>
                  <a:txBody>
                    <a:bodyPr/>
                    <a:lstStyle/>
                    <a:p>
                      <a:endParaRPr lang="el-GR" dirty="0" smtClean="0"/>
                    </a:p>
                    <a:p>
                      <a:r>
                        <a:rPr lang="el-GR" dirty="0" smtClean="0"/>
                        <a:t>Δυσκολία στον ύπνο</a:t>
                      </a:r>
                      <a:endParaRPr lang="el-GR" dirty="0"/>
                    </a:p>
                  </a:txBody>
                  <a:tcPr/>
                </a:tc>
                <a:tc>
                  <a:txBody>
                    <a:bodyPr/>
                    <a:lstStyle/>
                    <a:p>
                      <a:endParaRPr lang="el-GR" dirty="0" smtClean="0"/>
                    </a:p>
                    <a:p>
                      <a:r>
                        <a:rPr lang="el-GR" dirty="0" smtClean="0"/>
                        <a:t>Σύγχυση</a:t>
                      </a:r>
                      <a:endParaRPr lang="el-GR" dirty="0"/>
                    </a:p>
                  </a:txBody>
                  <a:tcPr/>
                </a:tc>
                <a:tc>
                  <a:txBody>
                    <a:bodyPr/>
                    <a:lstStyle/>
                    <a:p>
                      <a:r>
                        <a:rPr lang="el-GR" sz="1800" b="0" i="0" kern="1200" dirty="0" smtClean="0">
                          <a:solidFill>
                            <a:schemeClr val="dk1"/>
                          </a:solidFill>
                          <a:latin typeface="+mn-lt"/>
                          <a:ea typeface="+mn-ea"/>
                          <a:cs typeface="+mn-cs"/>
                        </a:rPr>
                        <a:t>Όχι</a:t>
                      </a:r>
                      <a:r>
                        <a:rPr lang="el-GR" sz="1800" b="0" i="0" kern="1200" baseline="0" dirty="0" smtClean="0">
                          <a:solidFill>
                            <a:schemeClr val="dk1"/>
                          </a:solidFill>
                          <a:latin typeface="+mn-lt"/>
                          <a:ea typeface="+mn-ea"/>
                          <a:cs typeface="+mn-cs"/>
                        </a:rPr>
                        <a:t> απόλαυση από </a:t>
                      </a:r>
                      <a:r>
                        <a:rPr lang="el-GR" sz="1800" b="0" i="0" kern="1200" dirty="0" smtClean="0">
                          <a:solidFill>
                            <a:schemeClr val="dk1"/>
                          </a:solidFill>
                          <a:latin typeface="+mn-lt"/>
                          <a:ea typeface="+mn-ea"/>
                          <a:cs typeface="+mn-cs"/>
                        </a:rPr>
                        <a:t>πράγματα που απολαμβάναμε παλιότερα</a:t>
                      </a:r>
                      <a:endParaRPr lang="el-GR" dirty="0"/>
                    </a:p>
                  </a:txBody>
                  <a:tcPr/>
                </a:tc>
              </a:tr>
              <a:tr h="561549">
                <a:tc>
                  <a:txBody>
                    <a:bodyPr/>
                    <a:lstStyle/>
                    <a:p>
                      <a:r>
                        <a:rPr lang="el-GR" dirty="0" smtClean="0"/>
                        <a:t>Πονοκέφαλος</a:t>
                      </a:r>
                      <a:endParaRPr lang="el-GR" dirty="0"/>
                    </a:p>
                  </a:txBody>
                  <a:tcPr/>
                </a:tc>
                <a:tc>
                  <a:txBody>
                    <a:bodyPr/>
                    <a:lstStyle/>
                    <a:p>
                      <a:r>
                        <a:rPr lang="el-GR" dirty="0" smtClean="0"/>
                        <a:t>Θυμός</a:t>
                      </a:r>
                      <a:endParaRPr lang="el-GR" dirty="0"/>
                    </a:p>
                  </a:txBody>
                  <a:tcPr/>
                </a:tc>
                <a:tc>
                  <a:txBody>
                    <a:bodyPr/>
                    <a:lstStyle/>
                    <a:p>
                      <a:r>
                        <a:rPr lang="el-GR" sz="1800" b="0" i="0" kern="1200" dirty="0" smtClean="0">
                          <a:solidFill>
                            <a:schemeClr val="dk1"/>
                          </a:solidFill>
                          <a:latin typeface="+mn-lt"/>
                          <a:ea typeface="+mn-ea"/>
                          <a:cs typeface="+mn-cs"/>
                        </a:rPr>
                        <a:t>Αποφυγή καθηκόντων που προκαλούν άγχος</a:t>
                      </a:r>
                      <a:endParaRPr lang="el-GR" dirty="0"/>
                    </a:p>
                  </a:txBody>
                  <a:tcPr/>
                </a:tc>
              </a:tr>
              <a:tr h="561549">
                <a:tc>
                  <a:txBody>
                    <a:bodyPr/>
                    <a:lstStyle/>
                    <a:p>
                      <a:r>
                        <a:rPr lang="el-GR" dirty="0" smtClean="0"/>
                        <a:t>Διαρκές</a:t>
                      </a:r>
                      <a:r>
                        <a:rPr lang="el-GR" baseline="0" dirty="0" smtClean="0"/>
                        <a:t> αίσθημα κούρασης</a:t>
                      </a:r>
                      <a:endParaRPr lang="el-GR" dirty="0"/>
                    </a:p>
                  </a:txBody>
                  <a:tcPr/>
                </a:tc>
                <a:tc>
                  <a:txBody>
                    <a:bodyPr/>
                    <a:lstStyle/>
                    <a:p>
                      <a:r>
                        <a:rPr lang="el-GR" dirty="0" smtClean="0"/>
                        <a:t>Γρήγορη</a:t>
                      </a:r>
                      <a:r>
                        <a:rPr lang="el-GR" baseline="0" dirty="0" smtClean="0"/>
                        <a:t> εναλλαγή συναισθημάτων</a:t>
                      </a:r>
                      <a:endParaRPr lang="el-GR" dirty="0"/>
                    </a:p>
                  </a:txBody>
                  <a:tcPr/>
                </a:tc>
                <a:tc>
                  <a:txBody>
                    <a:bodyPr/>
                    <a:lstStyle/>
                    <a:p>
                      <a:r>
                        <a:rPr lang="el-GR" sz="1800" b="0" i="0" kern="1200" dirty="0" smtClean="0">
                          <a:solidFill>
                            <a:schemeClr val="dk1"/>
                          </a:solidFill>
                          <a:latin typeface="+mn-lt"/>
                          <a:ea typeface="+mn-ea"/>
                          <a:cs typeface="+mn-cs"/>
                        </a:rPr>
                        <a:t>Έλλειψη οργάνωσης</a:t>
                      </a:r>
                      <a:endParaRPr lang="el-GR" dirty="0"/>
                    </a:p>
                  </a:txBody>
                  <a:tcPr/>
                </a:tc>
              </a:tr>
              <a:tr h="561549">
                <a:tc>
                  <a:txBody>
                    <a:bodyPr/>
                    <a:lstStyle/>
                    <a:p>
                      <a:r>
                        <a:rPr lang="el-GR" dirty="0" smtClean="0"/>
                        <a:t>Αίσθηση</a:t>
                      </a:r>
                      <a:r>
                        <a:rPr lang="el-GR" baseline="0" dirty="0" smtClean="0"/>
                        <a:t> δυσκολίας στην αναπνοή</a:t>
                      </a:r>
                      <a:endParaRPr lang="el-GR" dirty="0"/>
                    </a:p>
                  </a:txBody>
                  <a:tcPr/>
                </a:tc>
                <a:tc>
                  <a:txBody>
                    <a:bodyPr/>
                    <a:lstStyle/>
                    <a:p>
                      <a:r>
                        <a:rPr lang="el-GR" dirty="0" smtClean="0"/>
                        <a:t>Έντονη ανησυχία</a:t>
                      </a:r>
                      <a:r>
                        <a:rPr lang="el-GR" baseline="0" dirty="0" smtClean="0"/>
                        <a:t> για το μέλλον</a:t>
                      </a:r>
                      <a:endParaRPr lang="el-GR" dirty="0"/>
                    </a:p>
                  </a:txBody>
                  <a:tcPr/>
                </a:tc>
                <a:tc>
                  <a:txBody>
                    <a:bodyPr/>
                    <a:lstStyle/>
                    <a:p>
                      <a:r>
                        <a:rPr lang="el-GR" sz="1800" b="0" i="0" kern="1200" dirty="0" smtClean="0">
                          <a:solidFill>
                            <a:schemeClr val="dk1"/>
                          </a:solidFill>
                          <a:latin typeface="+mn-lt"/>
                          <a:ea typeface="+mn-ea"/>
                          <a:cs typeface="+mn-cs"/>
                        </a:rPr>
                        <a:t>Υπερβολικές απαιτήσεις από τους άλλους</a:t>
                      </a:r>
                      <a:endParaRPr lang="el-GR" dirty="0"/>
                    </a:p>
                  </a:txBody>
                  <a:tcPr/>
                </a:tc>
              </a:tr>
              <a:tr h="561549">
                <a:tc>
                  <a:txBody>
                    <a:bodyPr/>
                    <a:lstStyle/>
                    <a:p>
                      <a:r>
                        <a:rPr lang="el-GR" dirty="0" smtClean="0"/>
                        <a:t>Ταχυπαλμία</a:t>
                      </a:r>
                      <a:endParaRPr lang="el-GR" dirty="0"/>
                    </a:p>
                  </a:txBody>
                  <a:tcPr/>
                </a:tc>
                <a:tc>
                  <a:txBody>
                    <a:bodyPr/>
                    <a:lstStyle/>
                    <a:p>
                      <a:endParaRPr lang="el-GR" dirty="0"/>
                    </a:p>
                  </a:txBody>
                  <a:tcPr/>
                </a:tc>
                <a:tc>
                  <a:txBody>
                    <a:bodyPr/>
                    <a:lstStyle/>
                    <a:p>
                      <a:r>
                        <a:rPr lang="el-GR" sz="1800" b="0" i="0" kern="1200" dirty="0" smtClean="0">
                          <a:solidFill>
                            <a:schemeClr val="dk1"/>
                          </a:solidFill>
                          <a:latin typeface="+mn-lt"/>
                          <a:ea typeface="+mn-ea"/>
                          <a:cs typeface="+mn-cs"/>
                        </a:rPr>
                        <a:t>Απρόβλεπτες ή υπερβολικές αντιδράσεις</a:t>
                      </a:r>
                      <a:endParaRPr lang="el-GR" dirty="0"/>
                    </a:p>
                  </a:txBody>
                  <a:tcPr/>
                </a:tc>
              </a:tr>
              <a:tr h="320885">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018458"/>
          </a:xfrm>
        </p:spPr>
        <p:txBody>
          <a:bodyPr>
            <a:normAutofit/>
          </a:bodyPr>
          <a:lstStyle/>
          <a:p>
            <a:endParaRPr lang="el-GR" sz="2400" dirty="0"/>
          </a:p>
        </p:txBody>
      </p:sp>
      <p:sp>
        <p:nvSpPr>
          <p:cNvPr id="3" name="2 - Θέση περιεχομένου"/>
          <p:cNvSpPr>
            <a:spLocks noGrp="1"/>
          </p:cNvSpPr>
          <p:nvPr>
            <p:ph idx="1"/>
          </p:nvPr>
        </p:nvSpPr>
        <p:spPr>
          <a:xfrm>
            <a:off x="457200" y="4941168"/>
            <a:ext cx="8229600" cy="1512168"/>
          </a:xfrm>
        </p:spPr>
        <p:txBody>
          <a:bodyPr>
            <a:normAutofit/>
          </a:bodyPr>
          <a:lstStyle/>
          <a:p>
            <a:pPr algn="ctr"/>
            <a:r>
              <a:rPr lang="el-GR" sz="2400" dirty="0" smtClean="0">
                <a:solidFill>
                  <a:srgbClr val="C00000"/>
                </a:solidFill>
              </a:rPr>
              <a:t>Εσάς παιδιά τι σας δημιουργεί στρες;</a:t>
            </a:r>
          </a:p>
          <a:p>
            <a:pPr algn="ctr"/>
            <a:endParaRPr lang="el-GR" sz="2400" dirty="0" smtClean="0">
              <a:solidFill>
                <a:srgbClr val="C00000"/>
              </a:solidFill>
            </a:endParaRPr>
          </a:p>
          <a:p>
            <a:pPr algn="ctr">
              <a:buNone/>
            </a:pPr>
            <a:r>
              <a:rPr lang="el-GR" sz="2400" dirty="0" smtClean="0">
                <a:solidFill>
                  <a:srgbClr val="00B050"/>
                </a:solidFill>
              </a:rPr>
              <a:t>Απαντήσεις</a:t>
            </a:r>
            <a:endParaRPr lang="el-GR" sz="2400" dirty="0">
              <a:solidFill>
                <a:srgbClr val="00B050"/>
              </a:solidFill>
            </a:endParaRPr>
          </a:p>
        </p:txBody>
      </p:sp>
      <p:pic>
        <p:nvPicPr>
          <p:cNvPr id="1026" name="Picture 2" descr="C:\Users\kmerakou\Desktop\Coping_with_exam_stress_1.png"/>
          <p:cNvPicPr>
            <a:picLocks noChangeAspect="1" noChangeArrowheads="1"/>
          </p:cNvPicPr>
          <p:nvPr/>
        </p:nvPicPr>
        <p:blipFill>
          <a:blip r:embed="rId2" cstate="print"/>
          <a:srcRect/>
          <a:stretch>
            <a:fillRect/>
          </a:stretch>
        </p:blipFill>
        <p:spPr bwMode="auto">
          <a:xfrm>
            <a:off x="1691680" y="188640"/>
            <a:ext cx="5688632" cy="46085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ChangeArrowheads="1"/>
          </p:cNvSpPr>
          <p:nvPr/>
        </p:nvSpPr>
        <p:spPr bwMode="auto">
          <a:xfrm>
            <a:off x="0" y="0"/>
            <a:ext cx="9144000" cy="836712"/>
          </a:xfrm>
          <a:prstGeom prst="rect">
            <a:avLst/>
          </a:prstGeom>
          <a:noFill/>
          <a:ln w="9525">
            <a:noFill/>
            <a:miter lim="800000"/>
            <a:headEnd/>
            <a:tailEnd/>
          </a:ln>
        </p:spPr>
        <p:txBody>
          <a:bodyPr anchor="b"/>
          <a:lstStyle/>
          <a:p>
            <a:pPr marL="319088" indent="-319088" algn="ctr">
              <a:buFont typeface="Georgia" pitchFamily="18" charset="0"/>
              <a:buNone/>
            </a:pPr>
            <a:r>
              <a:rPr lang="el-GR" sz="2800" dirty="0" smtClean="0">
                <a:solidFill>
                  <a:srgbClr val="CC0000"/>
                </a:solidFill>
                <a:latin typeface="Arial" charset="0"/>
              </a:rPr>
              <a:t>Καταστάσεις/συμπεριφορές που μπορεί να κρύβουν στρες</a:t>
            </a:r>
            <a:endParaRPr lang="en-US" sz="2800" dirty="0">
              <a:solidFill>
                <a:srgbClr val="CC0000"/>
              </a:solidFill>
              <a:latin typeface="Arial" charset="0"/>
            </a:endParaRPr>
          </a:p>
        </p:txBody>
      </p:sp>
      <p:sp>
        <p:nvSpPr>
          <p:cNvPr id="17415" name="Rectangle 3"/>
          <p:cNvSpPr>
            <a:spLocks noChangeArrowheads="1"/>
          </p:cNvSpPr>
          <p:nvPr/>
        </p:nvSpPr>
        <p:spPr bwMode="auto">
          <a:xfrm>
            <a:off x="228600" y="1124744"/>
            <a:ext cx="8915400" cy="5733256"/>
          </a:xfrm>
          <a:prstGeom prst="rect">
            <a:avLst/>
          </a:prstGeom>
          <a:noFill/>
          <a:ln w="9525">
            <a:noFill/>
            <a:miter lim="800000"/>
            <a:headEnd/>
            <a:tailEnd/>
          </a:ln>
        </p:spPr>
        <p:txBody>
          <a:bodyPr/>
          <a:lstStyle/>
          <a:p>
            <a:pPr marL="228600" indent="-182563">
              <a:lnSpc>
                <a:spcPct val="150000"/>
              </a:lnSpc>
              <a:spcBef>
                <a:spcPct val="20000"/>
              </a:spcBef>
              <a:spcAft>
                <a:spcPts val="300"/>
              </a:spcAft>
              <a:buSzPct val="130000"/>
              <a:buFont typeface="Arial" pitchFamily="34" charset="0"/>
              <a:buChar char="•"/>
            </a:pPr>
            <a:r>
              <a:rPr lang="el-GR" sz="2200" dirty="0" smtClean="0"/>
              <a:t>Υπερβολικός χρόνος στην οθόνη </a:t>
            </a:r>
            <a:endParaRPr lang="en-US" sz="2200" dirty="0" smtClean="0"/>
          </a:p>
          <a:p>
            <a:pPr marL="228600" indent="-182563">
              <a:lnSpc>
                <a:spcPct val="150000"/>
              </a:lnSpc>
              <a:spcBef>
                <a:spcPct val="20000"/>
              </a:spcBef>
              <a:spcAft>
                <a:spcPts val="300"/>
              </a:spcAft>
              <a:buSzPct val="130000"/>
            </a:pPr>
            <a:r>
              <a:rPr lang="en-US" sz="2200" dirty="0" smtClean="0"/>
              <a:t>  </a:t>
            </a:r>
            <a:r>
              <a:rPr lang="el-GR" sz="2200" dirty="0" smtClean="0"/>
              <a:t>(τηλεόραση, κινητό, </a:t>
            </a:r>
            <a:r>
              <a:rPr lang="en-US" sz="2200" dirty="0" smtClean="0"/>
              <a:t>tablets</a:t>
            </a:r>
            <a:r>
              <a:rPr lang="el-GR" sz="2200" dirty="0" smtClean="0"/>
              <a:t>, κλπ)</a:t>
            </a:r>
            <a:endParaRPr lang="en-US" sz="2200" dirty="0"/>
          </a:p>
          <a:p>
            <a:pPr marL="228600" indent="-182563">
              <a:lnSpc>
                <a:spcPct val="150000"/>
              </a:lnSpc>
              <a:spcBef>
                <a:spcPct val="20000"/>
              </a:spcBef>
              <a:spcAft>
                <a:spcPts val="300"/>
              </a:spcAft>
              <a:buSzPct val="130000"/>
              <a:buFont typeface="Arial" pitchFamily="34" charset="0"/>
              <a:buChar char="•"/>
            </a:pPr>
            <a:r>
              <a:rPr lang="el-GR" sz="2200" dirty="0" smtClean="0"/>
              <a:t>Υπερβολική </a:t>
            </a:r>
            <a:r>
              <a:rPr lang="el-GR" sz="2200" dirty="0"/>
              <a:t>ή ελλιπής </a:t>
            </a:r>
            <a:r>
              <a:rPr lang="el-GR" sz="2200" dirty="0" smtClean="0"/>
              <a:t>κατανάλωση τροφής</a:t>
            </a:r>
            <a:endParaRPr lang="el-GR" sz="2200" dirty="0"/>
          </a:p>
          <a:p>
            <a:pPr marL="228600" indent="-182563">
              <a:lnSpc>
                <a:spcPct val="150000"/>
              </a:lnSpc>
              <a:spcBef>
                <a:spcPct val="20000"/>
              </a:spcBef>
              <a:spcAft>
                <a:spcPts val="300"/>
              </a:spcAft>
              <a:buSzPct val="130000"/>
              <a:buFont typeface="Arial" pitchFamily="34" charset="0"/>
              <a:buChar char="•"/>
            </a:pPr>
            <a:r>
              <a:rPr lang="el-GR" sz="2200" dirty="0"/>
              <a:t>Κατανάλωση τροφών με υψηλά λιπαρά </a:t>
            </a:r>
            <a:endParaRPr lang="en-US" sz="2200" dirty="0"/>
          </a:p>
          <a:p>
            <a:pPr marL="228600" indent="-182563">
              <a:lnSpc>
                <a:spcPct val="150000"/>
              </a:lnSpc>
              <a:spcBef>
                <a:spcPct val="20000"/>
              </a:spcBef>
              <a:spcAft>
                <a:spcPts val="300"/>
              </a:spcAft>
              <a:buSzPct val="130000"/>
              <a:buFont typeface="Arial" pitchFamily="34" charset="0"/>
              <a:buChar char="•"/>
            </a:pPr>
            <a:r>
              <a:rPr lang="el-GR" sz="2200" dirty="0"/>
              <a:t>Ύπνος </a:t>
            </a:r>
            <a:r>
              <a:rPr lang="en-US" sz="2200" dirty="0" err="1"/>
              <a:t>περισσότερο</a:t>
            </a:r>
            <a:r>
              <a:rPr lang="en-US" sz="2200" dirty="0"/>
              <a:t> </a:t>
            </a:r>
            <a:r>
              <a:rPr lang="el-GR" sz="2200" dirty="0" smtClean="0"/>
              <a:t>ή λιγότερο </a:t>
            </a:r>
            <a:r>
              <a:rPr lang="en-US" sz="2200" dirty="0" smtClean="0"/>
              <a:t>του </a:t>
            </a:r>
            <a:endParaRPr lang="el-GR" sz="2200" dirty="0" smtClean="0"/>
          </a:p>
          <a:p>
            <a:pPr marL="228600" indent="-182563">
              <a:lnSpc>
                <a:spcPct val="150000"/>
              </a:lnSpc>
              <a:spcBef>
                <a:spcPct val="20000"/>
              </a:spcBef>
              <a:spcAft>
                <a:spcPts val="300"/>
              </a:spcAft>
              <a:buSzPct val="130000"/>
            </a:pPr>
            <a:r>
              <a:rPr lang="el-GR" sz="2200" dirty="0" smtClean="0"/>
              <a:t>   </a:t>
            </a:r>
            <a:r>
              <a:rPr lang="en-US" sz="2200" dirty="0" err="1" smtClean="0"/>
              <a:t>κανονικού</a:t>
            </a:r>
            <a:endParaRPr lang="el-GR" sz="2200" dirty="0" smtClean="0"/>
          </a:p>
          <a:p>
            <a:pPr marL="228600" indent="-182563">
              <a:lnSpc>
                <a:spcPct val="150000"/>
              </a:lnSpc>
              <a:spcBef>
                <a:spcPct val="20000"/>
              </a:spcBef>
              <a:spcAft>
                <a:spcPts val="300"/>
              </a:spcAft>
              <a:buSzPct val="130000"/>
              <a:buFont typeface="Arial" pitchFamily="34" charset="0"/>
              <a:buChar char="•"/>
            </a:pPr>
            <a:r>
              <a:rPr lang="en-US" sz="2200" dirty="0" err="1" smtClean="0"/>
              <a:t>Απομ</a:t>
            </a:r>
            <a:r>
              <a:rPr lang="el-GR" sz="2200" dirty="0" err="1" smtClean="0"/>
              <a:t>άκρυνση</a:t>
            </a:r>
            <a:r>
              <a:rPr lang="en-US" sz="2200" dirty="0" smtClean="0"/>
              <a:t> </a:t>
            </a:r>
            <a:r>
              <a:rPr lang="en-US" sz="2200" dirty="0" err="1" smtClean="0"/>
              <a:t>από</a:t>
            </a:r>
            <a:r>
              <a:rPr lang="en-US" sz="2200" dirty="0" smtClean="0"/>
              <a:t> </a:t>
            </a:r>
            <a:r>
              <a:rPr lang="en-US" sz="2200" dirty="0" err="1" smtClean="0"/>
              <a:t>φίλους</a:t>
            </a:r>
            <a:r>
              <a:rPr lang="en-US" sz="2200" dirty="0" smtClean="0"/>
              <a:t>  </a:t>
            </a:r>
            <a:endParaRPr lang="el-GR" sz="2200" dirty="0" smtClean="0"/>
          </a:p>
          <a:p>
            <a:pPr marL="228600" indent="-182563">
              <a:lnSpc>
                <a:spcPct val="150000"/>
              </a:lnSpc>
              <a:spcBef>
                <a:spcPct val="20000"/>
              </a:spcBef>
              <a:spcAft>
                <a:spcPts val="300"/>
              </a:spcAft>
              <a:buSzPct val="130000"/>
              <a:buFont typeface="Arial" pitchFamily="34" charset="0"/>
              <a:buChar char="•"/>
            </a:pPr>
            <a:r>
              <a:rPr lang="el-GR" sz="2200" dirty="0" smtClean="0"/>
              <a:t>Αποφυγή </a:t>
            </a:r>
            <a:r>
              <a:rPr lang="en-US" sz="2200" dirty="0" err="1" smtClean="0"/>
              <a:t>επίλυση</a:t>
            </a:r>
            <a:r>
              <a:rPr lang="el-GR" sz="2200" dirty="0" smtClean="0"/>
              <a:t>ς</a:t>
            </a:r>
            <a:r>
              <a:rPr lang="en-US" sz="2200" dirty="0" smtClean="0"/>
              <a:t> </a:t>
            </a:r>
            <a:r>
              <a:rPr lang="en-US" sz="2200" dirty="0" err="1" smtClean="0"/>
              <a:t>των</a:t>
            </a:r>
            <a:r>
              <a:rPr lang="en-US" sz="2200" dirty="0" smtClean="0"/>
              <a:t> </a:t>
            </a:r>
            <a:r>
              <a:rPr lang="en-US" sz="2200" dirty="0" err="1" smtClean="0"/>
              <a:t>προβλημάτων</a:t>
            </a:r>
            <a:endParaRPr lang="en-US" sz="2200" dirty="0" smtClean="0"/>
          </a:p>
          <a:p>
            <a:pPr marL="228600" indent="-182563">
              <a:lnSpc>
                <a:spcPct val="150000"/>
              </a:lnSpc>
              <a:spcBef>
                <a:spcPct val="20000"/>
              </a:spcBef>
              <a:spcAft>
                <a:spcPts val="300"/>
              </a:spcAft>
              <a:buSzPct val="130000"/>
              <a:buFont typeface="Arial" pitchFamily="34" charset="0"/>
              <a:buChar char="•"/>
            </a:pPr>
            <a:r>
              <a:rPr lang="el-GR" sz="2200" dirty="0" err="1" smtClean="0"/>
              <a:t>Πρώϊμη</a:t>
            </a:r>
            <a:r>
              <a:rPr lang="el-GR" sz="2200" dirty="0" smtClean="0"/>
              <a:t> έναρξη σεξουαλικών σχέσεων</a:t>
            </a:r>
          </a:p>
          <a:p>
            <a:pPr marL="228600" indent="-182563" algn="r">
              <a:lnSpc>
                <a:spcPct val="150000"/>
              </a:lnSpc>
              <a:spcBef>
                <a:spcPct val="20000"/>
              </a:spcBef>
              <a:spcAft>
                <a:spcPts val="300"/>
              </a:spcAft>
              <a:buSzPct val="130000"/>
            </a:pPr>
            <a:r>
              <a:rPr lang="en-GB" sz="900" dirty="0" smtClean="0"/>
              <a:t>http://www.matrix24.gr/2015/02/</a:t>
            </a:r>
            <a:endParaRPr lang="el-GR" sz="900" dirty="0"/>
          </a:p>
        </p:txBody>
      </p:sp>
      <p:pic>
        <p:nvPicPr>
          <p:cNvPr id="4" name="Picture 2" descr="C:\Users\kmerakou\Documents\ΥΠΟΥΡΓΕΙΟ ΥΓΕΙΑΣ-ΧΑΤΖΗΧΑΡΑΛΑΜΠΟΥΣ\ΘΕΜΑΤΑ 2018\ΦΩΤΟΓΡΑΦΙΕΣ\ευτυχείς-έφηβοι-που-παίζουν-με-τα-κινητά-τη-έφωνα-82404125.jpg"/>
          <p:cNvPicPr>
            <a:picLocks noChangeAspect="1" noChangeArrowheads="1"/>
          </p:cNvPicPr>
          <p:nvPr/>
        </p:nvPicPr>
        <p:blipFill>
          <a:blip r:embed="rId2" cstate="print"/>
          <a:srcRect/>
          <a:stretch>
            <a:fillRect/>
          </a:stretch>
        </p:blipFill>
        <p:spPr bwMode="auto">
          <a:xfrm>
            <a:off x="5580112" y="836712"/>
            <a:ext cx="3563888" cy="2880320"/>
          </a:xfrm>
          <a:prstGeom prst="rect">
            <a:avLst/>
          </a:prstGeom>
          <a:noFill/>
        </p:spPr>
      </p:pic>
      <p:pic>
        <p:nvPicPr>
          <p:cNvPr id="1026" name="Picture 2" descr="C:\Users\kmerakou\Documents\ΥΠΟΥΡΓΕΙΟ ΥΓΕΙΑΣ-ΧΑΤΖΗΧΑΡΑΛΑΜΠΟΥΣ\ΘΕΜΑΤΑ 2018\ΦΩΤΟΓΡΑΦΙΕΣ\ΥΠΝΟΣ.jpg"/>
          <p:cNvPicPr>
            <a:picLocks noChangeAspect="1" noChangeArrowheads="1"/>
          </p:cNvPicPr>
          <p:nvPr/>
        </p:nvPicPr>
        <p:blipFill>
          <a:blip r:embed="rId3" cstate="print"/>
          <a:srcRect/>
          <a:stretch>
            <a:fillRect/>
          </a:stretch>
        </p:blipFill>
        <p:spPr bwMode="auto">
          <a:xfrm>
            <a:off x="5364088" y="3861048"/>
            <a:ext cx="3779912" cy="28083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836712"/>
          </a:xfrm>
          <a:prstGeom prst="rect">
            <a:avLst/>
          </a:prstGeom>
          <a:noFill/>
          <a:ln w="9525">
            <a:noFill/>
            <a:miter lim="800000"/>
            <a:headEnd/>
            <a:tailEnd/>
          </a:ln>
        </p:spPr>
        <p:txBody>
          <a:bodyPr anchor="b"/>
          <a:lstStyle/>
          <a:p>
            <a:pPr marL="319088" indent="-319088" algn="ctr"/>
            <a:endParaRPr lang="el-GR" sz="2800" dirty="0" smtClean="0">
              <a:solidFill>
                <a:srgbClr val="CC0000"/>
              </a:solidFill>
              <a:latin typeface="Arial" charset="0"/>
            </a:endParaRPr>
          </a:p>
          <a:p>
            <a:pPr marL="319088" indent="-319088" algn="ctr"/>
            <a:endParaRPr lang="el-GR" sz="2800" dirty="0" smtClean="0">
              <a:solidFill>
                <a:srgbClr val="CC0000"/>
              </a:solidFill>
              <a:latin typeface="Arial" charset="0"/>
            </a:endParaRPr>
          </a:p>
          <a:p>
            <a:pPr marL="319088" indent="-319088" algn="ctr"/>
            <a:r>
              <a:rPr lang="el-GR" sz="2800" dirty="0" smtClean="0">
                <a:solidFill>
                  <a:srgbClr val="CC0000"/>
                </a:solidFill>
                <a:latin typeface="Arial" charset="0"/>
              </a:rPr>
              <a:t>Καταστάσεις/συμπεριφορές που μπορεί να κρύβουν στρες</a:t>
            </a:r>
            <a:endParaRPr lang="en-US" sz="2800" dirty="0" smtClean="0">
              <a:solidFill>
                <a:srgbClr val="CC0000"/>
              </a:solidFill>
              <a:latin typeface="Arial" charset="0"/>
            </a:endParaRPr>
          </a:p>
        </p:txBody>
      </p:sp>
      <p:sp>
        <p:nvSpPr>
          <p:cNvPr id="21507" name="Rectangle 3"/>
          <p:cNvSpPr>
            <a:spLocks noChangeArrowheads="1"/>
          </p:cNvSpPr>
          <p:nvPr/>
        </p:nvSpPr>
        <p:spPr bwMode="auto">
          <a:xfrm>
            <a:off x="228600" y="2133600"/>
            <a:ext cx="8726488" cy="4419600"/>
          </a:xfrm>
          <a:prstGeom prst="rect">
            <a:avLst/>
          </a:prstGeom>
          <a:noFill/>
          <a:ln w="9525">
            <a:noFill/>
            <a:miter lim="800000"/>
            <a:headEnd/>
            <a:tailEnd/>
          </a:ln>
        </p:spPr>
        <p:txBody>
          <a:bodyPr/>
          <a:lstStyle/>
          <a:p>
            <a:pPr marL="228600" indent="-182563">
              <a:lnSpc>
                <a:spcPct val="110000"/>
              </a:lnSpc>
              <a:spcBef>
                <a:spcPct val="20000"/>
              </a:spcBef>
              <a:spcAft>
                <a:spcPts val="300"/>
              </a:spcAft>
              <a:buSzPct val="130000"/>
            </a:pPr>
            <a:endParaRPr lang="en-US" sz="2400">
              <a:solidFill>
                <a:srgbClr val="404040"/>
              </a:solidFill>
              <a:latin typeface="Arial" charset="0"/>
            </a:endParaRPr>
          </a:p>
        </p:txBody>
      </p:sp>
      <p:sp>
        <p:nvSpPr>
          <p:cNvPr id="21509" name="Rectangle 3"/>
          <p:cNvSpPr>
            <a:spLocks noChangeArrowheads="1"/>
          </p:cNvSpPr>
          <p:nvPr/>
        </p:nvSpPr>
        <p:spPr bwMode="auto">
          <a:xfrm>
            <a:off x="0" y="1052736"/>
            <a:ext cx="8726488" cy="5559772"/>
          </a:xfrm>
          <a:prstGeom prst="rect">
            <a:avLst/>
          </a:prstGeom>
          <a:noFill/>
          <a:ln w="9525">
            <a:noFill/>
            <a:miter lim="800000"/>
            <a:headEnd/>
            <a:tailEnd/>
          </a:ln>
        </p:spPr>
        <p:txBody>
          <a:bodyPr/>
          <a:lstStyle/>
          <a:p>
            <a:pPr marL="228600" indent="-182563">
              <a:lnSpc>
                <a:spcPct val="110000"/>
              </a:lnSpc>
              <a:spcBef>
                <a:spcPct val="20000"/>
              </a:spcBef>
              <a:spcAft>
                <a:spcPts val="300"/>
              </a:spcAft>
              <a:buSzPct val="130000"/>
              <a:buFont typeface="Arial" pitchFamily="34" charset="0"/>
              <a:buChar char="•"/>
            </a:pPr>
            <a:r>
              <a:rPr lang="el-GR" sz="2400" dirty="0">
                <a:solidFill>
                  <a:srgbClr val="404040"/>
                </a:solidFill>
              </a:rPr>
              <a:t>Ξέσπασμα σε άλλους </a:t>
            </a:r>
          </a:p>
          <a:p>
            <a:pPr marL="228600" indent="-182563">
              <a:lnSpc>
                <a:spcPct val="110000"/>
              </a:lnSpc>
              <a:spcBef>
                <a:spcPct val="20000"/>
              </a:spcBef>
              <a:spcAft>
                <a:spcPts val="300"/>
              </a:spcAft>
              <a:buSzPct val="130000"/>
              <a:buFont typeface="Arial" pitchFamily="34" charset="0"/>
              <a:buChar char="•"/>
            </a:pPr>
            <a:r>
              <a:rPr lang="el-GR" sz="2400" dirty="0">
                <a:solidFill>
                  <a:srgbClr val="404040"/>
                </a:solidFill>
              </a:rPr>
              <a:t>Βίαιες συναισθηματικές αντιδράσεις</a:t>
            </a:r>
          </a:p>
          <a:p>
            <a:pPr marL="228600" indent="-182563">
              <a:lnSpc>
                <a:spcPct val="110000"/>
              </a:lnSpc>
              <a:spcBef>
                <a:spcPct val="20000"/>
              </a:spcBef>
              <a:spcAft>
                <a:spcPts val="300"/>
              </a:spcAft>
              <a:buSzPct val="130000"/>
              <a:buFont typeface="Arial" pitchFamily="34" charset="0"/>
              <a:buChar char="•"/>
            </a:pPr>
            <a:r>
              <a:rPr lang="el-GR" sz="2400" dirty="0">
                <a:solidFill>
                  <a:srgbClr val="404040"/>
                </a:solidFill>
              </a:rPr>
              <a:t>Έναρξη ή αύξηση καπνίσματος </a:t>
            </a:r>
            <a:endParaRPr lang="en-US" sz="2400" dirty="0">
              <a:solidFill>
                <a:srgbClr val="404040"/>
              </a:solidFill>
            </a:endParaRPr>
          </a:p>
          <a:p>
            <a:pPr marL="228600" indent="-182563">
              <a:lnSpc>
                <a:spcPct val="110000"/>
              </a:lnSpc>
              <a:spcBef>
                <a:spcPct val="20000"/>
              </a:spcBef>
              <a:spcAft>
                <a:spcPts val="300"/>
              </a:spcAft>
              <a:buSzPct val="130000"/>
              <a:buFont typeface="Arial" pitchFamily="34" charset="0"/>
              <a:buChar char="•"/>
            </a:pPr>
            <a:r>
              <a:rPr lang="el-GR" sz="2400" dirty="0" smtClean="0">
                <a:solidFill>
                  <a:srgbClr val="404040"/>
                </a:solidFill>
              </a:rPr>
              <a:t>Κατανάλωση </a:t>
            </a:r>
            <a:r>
              <a:rPr lang="el-GR" sz="2400" dirty="0">
                <a:solidFill>
                  <a:srgbClr val="404040"/>
                </a:solidFill>
              </a:rPr>
              <a:t>αλκοόλ</a:t>
            </a:r>
          </a:p>
          <a:p>
            <a:pPr marL="228600" indent="-182563">
              <a:lnSpc>
                <a:spcPct val="110000"/>
              </a:lnSpc>
              <a:spcBef>
                <a:spcPct val="20000"/>
              </a:spcBef>
              <a:spcAft>
                <a:spcPts val="300"/>
              </a:spcAft>
              <a:buSzPct val="130000"/>
              <a:buFont typeface="Arial" pitchFamily="34" charset="0"/>
              <a:buChar char="•"/>
            </a:pPr>
            <a:r>
              <a:rPr lang="el-GR" sz="2400" dirty="0" smtClean="0">
                <a:solidFill>
                  <a:srgbClr val="404040"/>
                </a:solidFill>
              </a:rPr>
              <a:t>Χρήση </a:t>
            </a:r>
            <a:r>
              <a:rPr lang="el-GR" sz="2400" dirty="0">
                <a:solidFill>
                  <a:srgbClr val="404040"/>
                </a:solidFill>
              </a:rPr>
              <a:t>ναρκωτικών ουσιών</a:t>
            </a:r>
          </a:p>
        </p:txBody>
      </p:sp>
      <p:pic>
        <p:nvPicPr>
          <p:cNvPr id="5123" name="Picture 3" descr="C:\Users\kmerakou\Documents\ΥΠΟΥΡΓΕΙΟ ΥΓΕΙΑΣ-ΧΑΤΖΗΧΑΡΑΛΑΜΠΟΥΣ\ΘΕΜΑΤΑ 2018\ΦΩΤΟΓΡΑΦΙΕΣ\ALKOOL.jpg"/>
          <p:cNvPicPr>
            <a:picLocks noChangeAspect="1" noChangeArrowheads="1"/>
          </p:cNvPicPr>
          <p:nvPr/>
        </p:nvPicPr>
        <p:blipFill>
          <a:blip r:embed="rId2" cstate="print"/>
          <a:srcRect/>
          <a:stretch>
            <a:fillRect/>
          </a:stretch>
        </p:blipFill>
        <p:spPr bwMode="auto">
          <a:xfrm>
            <a:off x="5652120" y="3573016"/>
            <a:ext cx="3312368" cy="2664296"/>
          </a:xfrm>
          <a:prstGeom prst="rect">
            <a:avLst/>
          </a:prstGeom>
          <a:noFill/>
        </p:spPr>
      </p:pic>
      <p:sp>
        <p:nvSpPr>
          <p:cNvPr id="9" name="8 - Ορθογώνιο"/>
          <p:cNvSpPr/>
          <p:nvPr/>
        </p:nvSpPr>
        <p:spPr>
          <a:xfrm>
            <a:off x="5796136" y="5445224"/>
            <a:ext cx="3024336" cy="969496"/>
          </a:xfrm>
          <a:prstGeom prst="rect">
            <a:avLst/>
          </a:prstGeom>
        </p:spPr>
        <p:txBody>
          <a:bodyPr wrap="square">
            <a:spAutoFit/>
          </a:bodyPr>
          <a:lstStyle/>
          <a:p>
            <a:endParaRPr lang="el-GR" sz="1200" dirty="0" smtClean="0"/>
          </a:p>
          <a:p>
            <a:endParaRPr lang="el-GR" sz="1200" dirty="0" smtClean="0"/>
          </a:p>
          <a:p>
            <a:endParaRPr lang="el-GR" sz="1200" dirty="0" smtClean="0"/>
          </a:p>
          <a:p>
            <a:endParaRPr lang="el-GR" sz="1200" dirty="0" smtClean="0"/>
          </a:p>
          <a:p>
            <a:r>
              <a:rPr lang="en-GB" sz="900" dirty="0" smtClean="0"/>
              <a:t>http://www.limnosfm100.gr/ugeia</a:t>
            </a:r>
            <a:endParaRPr lang="el-GR" sz="900" dirty="0"/>
          </a:p>
        </p:txBody>
      </p:sp>
      <p:pic>
        <p:nvPicPr>
          <p:cNvPr id="5124" name="Picture 4" descr="C:\Users\kmerakou\Documents\ΥΠΟΥΡΓΕΙΟ ΥΓΕΙΑΣ-ΧΑΤΖΗΧΑΡΑΛΑΜΠΟΥΣ\ΘΕΜΑΤΑ 2018\ΦΩΤΟΓΡΑΦΙΕΣ\ΚΑΠΝΙΣΜΑ.jpg"/>
          <p:cNvPicPr>
            <a:picLocks noChangeAspect="1" noChangeArrowheads="1"/>
          </p:cNvPicPr>
          <p:nvPr/>
        </p:nvPicPr>
        <p:blipFill>
          <a:blip r:embed="rId3" cstate="print"/>
          <a:srcRect/>
          <a:stretch>
            <a:fillRect/>
          </a:stretch>
        </p:blipFill>
        <p:spPr bwMode="auto">
          <a:xfrm>
            <a:off x="395536" y="4005064"/>
            <a:ext cx="4824536" cy="2088232"/>
          </a:xfrm>
          <a:prstGeom prst="rect">
            <a:avLst/>
          </a:prstGeom>
          <a:noFill/>
        </p:spPr>
      </p:pic>
      <p:sp>
        <p:nvSpPr>
          <p:cNvPr id="12" name="11 - Ορθογώνιο"/>
          <p:cNvSpPr/>
          <p:nvPr/>
        </p:nvSpPr>
        <p:spPr>
          <a:xfrm>
            <a:off x="323528" y="6165304"/>
            <a:ext cx="4248472" cy="230832"/>
          </a:xfrm>
          <a:prstGeom prst="rect">
            <a:avLst/>
          </a:prstGeom>
        </p:spPr>
        <p:txBody>
          <a:bodyPr wrap="square">
            <a:spAutoFit/>
          </a:bodyPr>
          <a:lstStyle/>
          <a:p>
            <a:r>
              <a:rPr lang="en-GB" sz="900" dirty="0" smtClean="0"/>
              <a:t>http://www.pathfinder.gr/stories/4231417/kapnisma</a:t>
            </a:r>
            <a:endParaRPr lang="el-GR" sz="900" dirty="0"/>
          </a:p>
        </p:txBody>
      </p:sp>
      <p:pic>
        <p:nvPicPr>
          <p:cNvPr id="2050" name="Picture 2" descr="C:\Users\kmerakou\Documents\ΥΠΟΥΡΓΕΙΟ ΥΓΕΙΑΣ-ΧΑΤΖΗΧΑΡΑΛΑΜΠΟΥΣ\ΘΕΜΑΤΑ 2018\ΦΩΤΟΓΡΑΦΙΕΣ\ΘΥΜΟΣ.jpg"/>
          <p:cNvPicPr>
            <a:picLocks noChangeAspect="1" noChangeArrowheads="1"/>
          </p:cNvPicPr>
          <p:nvPr/>
        </p:nvPicPr>
        <p:blipFill>
          <a:blip r:embed="rId4" cstate="print"/>
          <a:srcRect/>
          <a:stretch>
            <a:fillRect/>
          </a:stretch>
        </p:blipFill>
        <p:spPr bwMode="auto">
          <a:xfrm>
            <a:off x="5220072" y="836712"/>
            <a:ext cx="3744416" cy="2304256"/>
          </a:xfrm>
          <a:prstGeom prst="rect">
            <a:avLst/>
          </a:prstGeom>
          <a:noFill/>
        </p:spPr>
      </p:pic>
      <p:sp>
        <p:nvSpPr>
          <p:cNvPr id="13" name="12 - Ορθογώνιο"/>
          <p:cNvSpPr/>
          <p:nvPr/>
        </p:nvSpPr>
        <p:spPr>
          <a:xfrm>
            <a:off x="7308304" y="3140968"/>
            <a:ext cx="1584176" cy="230832"/>
          </a:xfrm>
          <a:prstGeom prst="rect">
            <a:avLst/>
          </a:prstGeom>
        </p:spPr>
        <p:txBody>
          <a:bodyPr wrap="square">
            <a:spAutoFit/>
          </a:bodyPr>
          <a:lstStyle/>
          <a:p>
            <a:r>
              <a:rPr lang="en-GB" sz="900" dirty="0" smtClean="0"/>
              <a:t>http://www.psy-therapy.gr/</a:t>
            </a:r>
            <a:endParaRPr lang="el-GR"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06490"/>
          </a:xfrm>
        </p:spPr>
        <p:txBody>
          <a:bodyPr/>
          <a:lstStyle/>
          <a:p>
            <a:endParaRPr lang="el-GR" dirty="0"/>
          </a:p>
        </p:txBody>
      </p:sp>
      <p:sp>
        <p:nvSpPr>
          <p:cNvPr id="5" name="4 - Θέση περιεχομένου"/>
          <p:cNvSpPr>
            <a:spLocks noGrp="1"/>
          </p:cNvSpPr>
          <p:nvPr>
            <p:ph idx="1"/>
          </p:nvPr>
        </p:nvSpPr>
        <p:spPr>
          <a:xfrm>
            <a:off x="457200" y="5301208"/>
            <a:ext cx="8229600" cy="1008112"/>
          </a:xfrm>
        </p:spPr>
        <p:txBody>
          <a:bodyPr/>
          <a:lstStyle/>
          <a:p>
            <a:pPr algn="ctr">
              <a:buNone/>
            </a:pPr>
            <a:r>
              <a:rPr lang="el-GR" b="1" dirty="0" smtClean="0">
                <a:solidFill>
                  <a:srgbClr val="FF00FF"/>
                </a:solidFill>
              </a:rPr>
              <a:t>Εσείς τι κατεύθυνση θα ακολουθήσετε;</a:t>
            </a:r>
            <a:endParaRPr lang="el-GR" b="1" dirty="0">
              <a:solidFill>
                <a:srgbClr val="FF00FF"/>
              </a:solidFill>
            </a:endParaRPr>
          </a:p>
        </p:txBody>
      </p:sp>
      <p:pic>
        <p:nvPicPr>
          <p:cNvPr id="6" name="Picture 2" descr="C:\Users\kmerakou\Desktop\images (1).jpg"/>
          <p:cNvPicPr>
            <a:picLocks noGrp="1" noChangeAspect="1" noChangeArrowheads="1"/>
          </p:cNvPicPr>
          <p:nvPr>
            <p:ph idx="1"/>
          </p:nvPr>
        </p:nvPicPr>
        <p:blipFill>
          <a:blip r:embed="rId2" cstate="print"/>
          <a:srcRect/>
          <a:stretch>
            <a:fillRect/>
          </a:stretch>
        </p:blipFill>
        <p:spPr bwMode="auto">
          <a:xfrm>
            <a:off x="1259632" y="332656"/>
            <a:ext cx="6624736" cy="40324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TotalTime>
  <Words>1989</Words>
  <Application>Microsoft Office PowerPoint</Application>
  <PresentationFormat>Προβολή στην οθόνη (4:3)</PresentationFormat>
  <Paragraphs>235</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ΕΘΝΙΚΗ ΣΧΟΛΗ ΔΗΜΟΣΙΑΣ  ΥΓΕΙΑΣ-Τομέας Δημόσιας &amp; Διοικητικής Υγιεινής  ΥΠΟΥΡΓΕΙΟ ΥΓΕΙΑΣ    ΤΕΧΝΙΚΕΣ ΧΑΛΑΡΩΣΗΣ ΓΙΑ ΤΗΝ ΠΡΟΛΗΨΗ ΚΑΙ ΤΟΝ ΕΛΕΓΧΟ ΤΟΥ ΣΤΡΕΣ</vt:lpstr>
      <vt:lpstr>ΕΝΟΤΗΤΕΣ</vt:lpstr>
      <vt:lpstr>Τι είναι το στρες;</vt:lpstr>
      <vt:lpstr>Δημιουργικό στρες και Παθολογικό στρες</vt:lpstr>
      <vt:lpstr>ΣΥΝΗΘΗ ΣΥΜΠΤΩΜΑΤΑ ΣΤΡΕΣ</vt:lpstr>
      <vt:lpstr>Διαφάνεια 6</vt:lpstr>
      <vt:lpstr>Διαφάνεια 7</vt:lpstr>
      <vt:lpstr>Διαφάνεια 8</vt:lpstr>
      <vt:lpstr>Διαφάνεια 9</vt:lpstr>
      <vt:lpstr>ΤΡΟΠΟΙ ΠΡΟΛΗΨΗΣ ΚΑΙ ΔΙΑΧΕΙΡΙΣΗΣ ΤΟΥ ΣΤΡΕΣ </vt:lpstr>
      <vt:lpstr>ΤΕΧΝΙΚΕΣ ΠΡΟΛΗΨΗΣ ΚΑΙ ΔΙΑΧΕΙΡΙΣΗΣ ΤΟΥ ΣΤΡΕΣ  </vt:lpstr>
      <vt:lpstr>Τι κάνεις; …… Χαλαρώνωωωωωωω</vt:lpstr>
      <vt:lpstr>ΕΙΔΙΚΕΣ ΤΕΧΝΙΚΕΣ ΠΡΟΛΗΨΗΣ ΚΑΙ ΔΙΑΧΕΙΡΗΣΗΣ ΤΟΥ ΣΤΡΕΣ </vt:lpstr>
      <vt:lpstr>Α) ΤΕΧΝΙΚΗ ΤΗΣ ΔΙΑΦΡΑΓΜΑΤΙΚΗΣ ΑΝΑΠΝΟΗΣ</vt:lpstr>
      <vt:lpstr>ΤΕΧΝΙΚΗ ΤΗΣ ΔΙΑΦΡΑΓΜΑΤΙΚΗΣ ΑΝΑΠΝΟΗΣ</vt:lpstr>
      <vt:lpstr>ΤΕΧΝΙΚΗ ΤΗΣ ΔΙΑΦΡΑΓΜΑΤΙΚΗΣ ΑΝΑΠΝΟΗΣ- ΟΔΗΓΙΕΣ</vt:lpstr>
      <vt:lpstr>ΤΕΧΝΙΚΗ ΤΗΣ ΔΙΑΦΡΑΓΜΑΤΙΚΗΣ ΑΝΑΠΝΟΗΣ-ΟΔΗΓΙΕΣ</vt:lpstr>
      <vt:lpstr>ΤΕΧΝΙΚΗ ΤΗΣ ΔΙΑΦΡΑΓΜΑΤΙΚΗΣ ΑΝΑΠΝΟΗΣ</vt:lpstr>
      <vt:lpstr>Β) ΤΕΧΝΙΚΗ ΤΗΣ ΠΡΟΟΔΕΥΤΙΚΗΣ ΝΕΥΡΟΜΥΪΚΗΣ ΧΑΛΑΡΩΣΗΣ</vt:lpstr>
      <vt:lpstr>ΤΕΧΝΙΚΗ ΤΗΣ ΠΡΟΟΔΕΥΤΙΚΗΣ ΝΕΥΡΟΜΥΪΚΗΣ ΧΑΛΑΡΩΣΗΣ</vt:lpstr>
      <vt:lpstr>ΤΕΧΝΙΚΗ ΤΗΣ ΠΡΟΟΔΕΥΤΙΚΗΣ ΝΕΥΡΟΜΥΪΚΗΣ ΧΑΛΑΡΩΣΗΣ</vt:lpstr>
      <vt:lpstr>ΤΕΧΝΙΚΗ ΤΗΣ ΠΡΟΟΔΕΥΤΙΚΗΣ ΝΕΥΡΟΜΥΪΚΗΣ ΧΑΛΑΡΩΣΗΣ</vt:lpstr>
      <vt:lpstr>ΤΕΧΝΙΚΗ ΤΗΣ ΠΡΟΟΔΕΥΤΙΚΗΣ ΝΕΥΡΟΜΥΪΚΗΣ ΧΑΛΑΡΩΣΗΣ</vt:lpstr>
      <vt:lpstr>ΤΕΧΝΙΚΗ ΤΗΣ ΠΡΟΟΔΕΥΤΙΚΗΣ ΝΕΥΡΟΜΥΪΚΗΣ ΧΑΛΑΡΩΣΗΣ</vt:lpstr>
      <vt:lpstr>Γ) ΤΕΧΝΙΚΗ ΤΗΣ ΝΟΕΡΗΣ ΑΠΕΙΚΟΝΙΣΗΣ</vt:lpstr>
      <vt:lpstr>ΤΕΧΝΙΚΗ ΤΗΣ ΝΟΕΡΗΣ ΑΠΕΙΚΟΝΙΣΗΣ</vt:lpstr>
      <vt:lpstr>ΤΕΧΝΙΚΗ ΤΗΣ ΝΟΕΡΗΣ ΑΠΕΙΚΟΝΙΣΗΣ</vt:lpstr>
      <vt:lpstr>ΟΙ ΤΕΧΝΙΚΕΣ ΧΑΛΑΡΩΣΗΣ</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Κούλα Μεράκου</dc:creator>
  <cp:lastModifiedBy>kmerakou</cp:lastModifiedBy>
  <cp:revision>233</cp:revision>
  <dcterms:created xsi:type="dcterms:W3CDTF">2018-02-08T10:39:35Z</dcterms:created>
  <dcterms:modified xsi:type="dcterms:W3CDTF">2018-05-09T09:46:48Z</dcterms:modified>
</cp:coreProperties>
</file>