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3C4E370B-23E4-4FF7-93A0-C1C730A65137}" type="datetimeFigureOut">
              <a:rPr lang="el-GR" smtClean="0"/>
              <a:t>28/4/2020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D1D66FC-0EA6-4F2B-9E3C-D4F29503AB8A}"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3C4E370B-23E4-4FF7-93A0-C1C730A65137}" type="datetimeFigureOut">
              <a:rPr lang="el-GR" smtClean="0"/>
              <a:t>28/4/2020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D1D66FC-0EA6-4F2B-9E3C-D4F29503AB8A}"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3C4E370B-23E4-4FF7-93A0-C1C730A65137}" type="datetimeFigureOut">
              <a:rPr lang="el-GR" smtClean="0"/>
              <a:t>28/4/2020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D1D66FC-0EA6-4F2B-9E3C-D4F29503AB8A}"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3C4E370B-23E4-4FF7-93A0-C1C730A65137}" type="datetimeFigureOut">
              <a:rPr lang="el-GR" smtClean="0"/>
              <a:t>28/4/2020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D1D66FC-0EA6-4F2B-9E3C-D4F29503AB8A}"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4E370B-23E4-4FF7-93A0-C1C730A65137}" type="datetimeFigureOut">
              <a:rPr lang="el-GR" smtClean="0"/>
              <a:t>28/4/2020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D1D66FC-0EA6-4F2B-9E3C-D4F29503AB8A}"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3C4E370B-23E4-4FF7-93A0-C1C730A65137}" type="datetimeFigureOut">
              <a:rPr lang="el-GR" smtClean="0"/>
              <a:t>28/4/2020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D1D66FC-0EA6-4F2B-9E3C-D4F29503AB8A}"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3C4E370B-23E4-4FF7-93A0-C1C730A65137}" type="datetimeFigureOut">
              <a:rPr lang="el-GR" smtClean="0"/>
              <a:t>28/4/2020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D1D66FC-0EA6-4F2B-9E3C-D4F29503AB8A}"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3C4E370B-23E4-4FF7-93A0-C1C730A65137}" type="datetimeFigureOut">
              <a:rPr lang="el-GR" smtClean="0"/>
              <a:t>28/4/2020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D1D66FC-0EA6-4F2B-9E3C-D4F29503AB8A}"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4E370B-23E4-4FF7-93A0-C1C730A65137}" type="datetimeFigureOut">
              <a:rPr lang="el-GR" smtClean="0"/>
              <a:t>28/4/2020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D1D66FC-0EA6-4F2B-9E3C-D4F29503AB8A}"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4E370B-23E4-4FF7-93A0-C1C730A65137}" type="datetimeFigureOut">
              <a:rPr lang="el-GR" smtClean="0"/>
              <a:t>28/4/2020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D1D66FC-0EA6-4F2B-9E3C-D4F29503AB8A}"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4E370B-23E4-4FF7-93A0-C1C730A65137}" type="datetimeFigureOut">
              <a:rPr lang="el-GR" smtClean="0"/>
              <a:t>28/4/2020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D1D66FC-0EA6-4F2B-9E3C-D4F29503AB8A}"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4E370B-23E4-4FF7-93A0-C1C730A65137}" type="datetimeFigureOut">
              <a:rPr lang="el-GR" smtClean="0"/>
              <a:t>28/4/2020</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1D66FC-0EA6-4F2B-9E3C-D4F29503AB8A}"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ΠΑΡΑΔΕΙΓΜΑ ΠΕΡΙΛΗΨΗΣ </a:t>
            </a:r>
            <a:endParaRPr lang="el-GR" dirty="0"/>
          </a:p>
        </p:txBody>
      </p:sp>
      <p:sp>
        <p:nvSpPr>
          <p:cNvPr id="3" name="Subtitle 2"/>
          <p:cNvSpPr>
            <a:spLocks noGrp="1"/>
          </p:cNvSpPr>
          <p:nvPr>
            <p:ph sz="half" idx="1"/>
          </p:nvPr>
        </p:nvSpPr>
        <p:spPr/>
        <p:txBody>
          <a:bodyPr/>
          <a:lstStyle/>
          <a:p>
            <a:pPr>
              <a:buNone/>
            </a:pPr>
            <a:r>
              <a:rPr lang="el-GR" dirty="0" smtClean="0"/>
              <a:t>    ΚΕΙΜΕΝΟ: ΕΡΓΑΣΙΑ ΚΑΙ                 ΕΠΑΓΓΕΛΜΑ</a:t>
            </a:r>
            <a:endParaRPr lang="el-GR" dirty="0"/>
          </a:p>
        </p:txBody>
      </p:sp>
      <p:pic>
        <p:nvPicPr>
          <p:cNvPr id="14338" name="Picture 2" descr="C:\Users\Antonia\Desktop\ΔΟΥΛ.jpg"/>
          <p:cNvPicPr>
            <a:picLocks noGrp="1" noChangeAspect="1" noChangeArrowheads="1"/>
          </p:cNvPicPr>
          <p:nvPr>
            <p:ph sz="half" idx="2"/>
          </p:nvPr>
        </p:nvPicPr>
        <p:blipFill>
          <a:blip r:embed="rId2" cstate="print"/>
          <a:srcRect/>
          <a:stretch>
            <a:fillRect/>
          </a:stretch>
        </p:blipFill>
        <p:spPr bwMode="auto">
          <a:xfrm>
            <a:off x="3635896" y="2564904"/>
            <a:ext cx="4038600" cy="302895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dirty="0" smtClean="0"/>
              <a:t>7</a:t>
            </a:r>
            <a:r>
              <a:rPr lang="el-GR" baseline="30000" dirty="0" smtClean="0"/>
              <a:t>η</a:t>
            </a:r>
            <a:r>
              <a:rPr lang="el-GR" dirty="0" smtClean="0"/>
              <a:t> ΠΑΡΑΓΡΑΦΟΣ</a:t>
            </a:r>
            <a:endParaRPr lang="el-GR" dirty="0"/>
          </a:p>
        </p:txBody>
      </p:sp>
      <p:sp>
        <p:nvSpPr>
          <p:cNvPr id="10" name="Content Placeholder 9"/>
          <p:cNvSpPr>
            <a:spLocks noGrp="1"/>
          </p:cNvSpPr>
          <p:nvPr>
            <p:ph sz="half" idx="2"/>
          </p:nvPr>
        </p:nvSpPr>
        <p:spPr>
          <a:solidFill>
            <a:schemeClr val="accent2">
              <a:lumMod val="60000"/>
              <a:lumOff val="40000"/>
            </a:schemeClr>
          </a:solidFill>
        </p:spPr>
        <p:txBody>
          <a:bodyPr>
            <a:normAutofit fontScale="40000" lnSpcReduction="20000"/>
          </a:bodyPr>
          <a:lstStyle/>
          <a:p>
            <a:pPr>
              <a:buNone/>
            </a:pPr>
            <a:r>
              <a:rPr lang="el-GR" sz="4000" dirty="0" smtClean="0"/>
              <a:t>       7</a:t>
            </a:r>
            <a:r>
              <a:rPr lang="el-GR" sz="4000" baseline="30000" dirty="0" smtClean="0"/>
              <a:t>ος</a:t>
            </a:r>
            <a:r>
              <a:rPr lang="el-GR" sz="4000" dirty="0" smtClean="0"/>
              <a:t> ΠΛΑΓΙΟΤΙΤΛΟΣ</a:t>
            </a:r>
          </a:p>
          <a:p>
            <a:pPr>
              <a:buNone/>
            </a:pPr>
            <a:endParaRPr lang="el-GR" sz="4000" dirty="0"/>
          </a:p>
          <a:p>
            <a:pPr>
              <a:buNone/>
            </a:pPr>
            <a:r>
              <a:rPr lang="el-GR" sz="4000" dirty="0" smtClean="0"/>
              <a:t>        Η ΑΠΟΦΑΣΗ ΤΗΣ ΕΠΙΛΟΓΗΣ ΤΟΥ ΕΠΑΓΓΕΛΜΑΤΟΣ ΕΊΝΑΙ ΑΠΟΦΑΣΗ ΖΩΗΣ , ΓΙ ΑΥΤΟ ΘΑ ΠΡΕΠΕΙ ΝΑ ΛΑΜΒΑΝΕΤΑΙ ΜΕ ΣΟΒΑΡΟΤΗΤΑ ΚΑΙ ΥΠΕΥΘΥΝΟΤΗΤΑ</a:t>
            </a:r>
            <a:endParaRPr lang="el-GR" sz="4000" dirty="0"/>
          </a:p>
        </p:txBody>
      </p:sp>
      <p:sp>
        <p:nvSpPr>
          <p:cNvPr id="11" name="Content Placeholder 2"/>
          <p:cNvSpPr>
            <a:spLocks noGrp="1"/>
          </p:cNvSpPr>
          <p:nvPr>
            <p:ph sz="half" idx="1"/>
          </p:nvPr>
        </p:nvSpPr>
        <p:spPr/>
        <p:txBody>
          <a:bodyPr>
            <a:normAutofit fontScale="40000" lnSpcReduction="20000"/>
          </a:bodyPr>
          <a:lstStyle/>
          <a:p>
            <a:pPr algn="just">
              <a:buNone/>
            </a:pPr>
            <a:r>
              <a:rPr lang="el-GR" sz="4400" dirty="0" smtClean="0"/>
              <a:t>                     </a:t>
            </a:r>
            <a:r>
              <a:rPr lang="el-GR" sz="5000" b="1" u="sng" dirty="0" smtClean="0"/>
              <a:t>Συνοψίζοντας</a:t>
            </a:r>
            <a:r>
              <a:rPr lang="el-GR" sz="5000" dirty="0" smtClean="0"/>
              <a:t>, έχουμε παρακολουθήσει την </a:t>
            </a:r>
            <a:r>
              <a:rPr lang="el-GR" sz="5000" b="1" u="sng" dirty="0" smtClean="0"/>
              <a:t>οδό</a:t>
            </a:r>
            <a:r>
              <a:rPr lang="el-GR" sz="5000" dirty="0" smtClean="0"/>
              <a:t> μέσα από την οποία ένας νέος πρέπει να πορευθεί, για να πάρει </a:t>
            </a:r>
            <a:r>
              <a:rPr lang="el-GR" sz="5000" b="1" u="sng" dirty="0" smtClean="0"/>
              <a:t>μια από τις σημαντικότερες αποφάσεις της ζωής του</a:t>
            </a:r>
            <a:r>
              <a:rPr lang="el-GR" sz="5000" dirty="0" smtClean="0"/>
              <a:t>. Αυτή η επιλογή θα μας ακολουθεί μια ζωή, </a:t>
            </a:r>
            <a:r>
              <a:rPr lang="el-GR" sz="5000" u="sng" dirty="0" err="1" smtClean="0"/>
              <a:t>γι΄</a:t>
            </a:r>
            <a:r>
              <a:rPr lang="el-GR" sz="5000" u="sng" dirty="0" smtClean="0"/>
              <a:t> αυτό </a:t>
            </a:r>
            <a:r>
              <a:rPr lang="el-GR" sz="5000" dirty="0" smtClean="0"/>
              <a:t>η απόφαση πρέπει να ληφθεί με </a:t>
            </a:r>
            <a:r>
              <a:rPr lang="el-GR" sz="5000" b="1" u="sng" dirty="0" smtClean="0"/>
              <a:t>σοβαρότητα</a:t>
            </a:r>
            <a:r>
              <a:rPr lang="el-GR" sz="5000" dirty="0" smtClean="0"/>
              <a:t>, </a:t>
            </a:r>
            <a:r>
              <a:rPr lang="el-GR" sz="5000" b="1" u="sng" dirty="0" smtClean="0"/>
              <a:t>υπευθυνότητα</a:t>
            </a:r>
            <a:r>
              <a:rPr lang="el-GR" sz="5000" dirty="0" smtClean="0"/>
              <a:t> και με τα σωστά κριτήρια. Τέλος, πρέπει να τονιστεί ότι επαγγέλματα υπάρχουν πολλά. Το ζήτημα είναι </a:t>
            </a:r>
            <a:r>
              <a:rPr lang="el-GR" sz="5000" b="1" u="sng" dirty="0" smtClean="0"/>
              <a:t>ανάμεσα στην πληθώρα αυτή να γίνει η κατάλληλη επιλογή που θα μας κάνει να πηγαίνουμε στην εργασία μας κάθε πρωί χαμογελώντας.</a:t>
            </a:r>
            <a:r>
              <a:rPr lang="el-GR" sz="5000" u="sng" dirty="0" smtClean="0"/>
              <a:t> </a:t>
            </a:r>
          </a:p>
          <a:p>
            <a:endParaRPr lang="el-GR" sz="4400" dirty="0" smtClean="0"/>
          </a:p>
          <a:p>
            <a:pPr>
              <a:buNone/>
            </a:pP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400" dirty="0" smtClean="0"/>
              <a:t>ΒΑΖΟΥΜΕ ΤΟΥΣ ΠΛΑΓΙΟΤΙΤΛΟΥΣ ΤΟΝ  ΕΝΑΝ ΚΑΤΩ ΑΠΟ ΤΟΝ ΑΛΛΟΝ ΚΑΙ ΦΤΙΑΧΝΟΥΜΕ ΕΤΣΙ ΤΟ ΣΧΕΔΙΑΓΡΑΜΜΑ ΤΟΥ ΚΕΙΜΕΝΟΥ</a:t>
            </a:r>
            <a:endParaRPr lang="el-GR" sz="2400" dirty="0"/>
          </a:p>
        </p:txBody>
      </p:sp>
      <p:sp>
        <p:nvSpPr>
          <p:cNvPr id="5" name="Content Placeholder 4"/>
          <p:cNvSpPr>
            <a:spLocks noGrp="1"/>
          </p:cNvSpPr>
          <p:nvPr>
            <p:ph idx="1"/>
          </p:nvPr>
        </p:nvSpPr>
        <p:spPr/>
        <p:txBody>
          <a:bodyPr>
            <a:normAutofit fontScale="55000" lnSpcReduction="20000"/>
          </a:bodyPr>
          <a:lstStyle/>
          <a:p>
            <a:pPr algn="just">
              <a:buNone/>
            </a:pPr>
            <a:r>
              <a:rPr lang="el-GR" dirty="0" smtClean="0">
                <a:solidFill>
                  <a:schemeClr val="tx1">
                    <a:lumMod val="85000"/>
                    <a:lumOff val="15000"/>
                  </a:schemeClr>
                </a:solidFill>
              </a:rPr>
              <a:t>  </a:t>
            </a:r>
            <a:r>
              <a:rPr lang="el-GR" dirty="0" smtClean="0">
                <a:solidFill>
                  <a:schemeClr val="tx2">
                    <a:lumMod val="75000"/>
                  </a:schemeClr>
                </a:solidFill>
              </a:rPr>
              <a:t>1. ΤΑ ΟΦΕΛΗ ΠΟΥ ΠΡΟΚΥΠΤΟΥΝ ΑΠΟ ΤΗΝ ΕΡΓΑΣΙΑ</a:t>
            </a:r>
          </a:p>
          <a:p>
            <a:pPr>
              <a:buNone/>
            </a:pPr>
            <a:r>
              <a:rPr lang="el-GR" dirty="0" smtClean="0">
                <a:solidFill>
                  <a:schemeClr val="tx2">
                    <a:lumMod val="75000"/>
                  </a:schemeClr>
                </a:solidFill>
              </a:rPr>
              <a:t>  2. ΑΝΑΓΚΗ  ΝΑ ΕΠΙΛΕΓΕΤΑΙ ΤΟ ΚΑΤΑΛΛΗΛΟ ΕΠΑΓΓΕΛΜΑ </a:t>
            </a:r>
          </a:p>
          <a:p>
            <a:pPr>
              <a:buNone/>
            </a:pPr>
            <a:r>
              <a:rPr lang="el-GR" dirty="0">
                <a:solidFill>
                  <a:schemeClr val="tx2">
                    <a:lumMod val="75000"/>
                  </a:schemeClr>
                </a:solidFill>
              </a:rPr>
              <a:t> </a:t>
            </a:r>
            <a:r>
              <a:rPr lang="el-GR" dirty="0" smtClean="0">
                <a:solidFill>
                  <a:schemeClr val="tx2">
                    <a:lumMod val="75000"/>
                  </a:schemeClr>
                </a:solidFill>
              </a:rPr>
              <a:t> 3.</a:t>
            </a:r>
            <a:r>
              <a:rPr lang="el-GR" dirty="0" smtClean="0">
                <a:solidFill>
                  <a:schemeClr val="tx2">
                    <a:lumMod val="75000"/>
                  </a:schemeClr>
                </a:solidFill>
              </a:rPr>
              <a:t> 1</a:t>
            </a:r>
            <a:r>
              <a:rPr lang="el-GR" baseline="30000" dirty="0" smtClean="0">
                <a:solidFill>
                  <a:schemeClr val="tx2">
                    <a:lumMod val="75000"/>
                  </a:schemeClr>
                </a:solidFill>
              </a:rPr>
              <a:t>ο</a:t>
            </a:r>
            <a:r>
              <a:rPr lang="el-GR" dirty="0" smtClean="0">
                <a:solidFill>
                  <a:schemeClr val="tx2">
                    <a:lumMod val="75000"/>
                  </a:schemeClr>
                </a:solidFill>
              </a:rPr>
              <a:t> ΚΡΙΤΗΡΙΟ ΕΠΙΛΟΓΗΣ ΕΠΑΓΓΕΛΜΑΤΟΣ</a:t>
            </a:r>
          </a:p>
          <a:p>
            <a:pPr>
              <a:buNone/>
            </a:pPr>
            <a:r>
              <a:rPr lang="el-GR" dirty="0" smtClean="0">
                <a:solidFill>
                  <a:schemeClr val="tx2">
                    <a:lumMod val="75000"/>
                  </a:schemeClr>
                </a:solidFill>
              </a:rPr>
              <a:t>       ΟΙ ΚΛΙΣΕΙΣ ΚΑΙ ΟΙ ΔΕΞΙΟΤΗΤΕΣ</a:t>
            </a:r>
          </a:p>
          <a:p>
            <a:pPr>
              <a:buNone/>
            </a:pPr>
            <a:r>
              <a:rPr lang="el-GR" dirty="0">
                <a:solidFill>
                  <a:schemeClr val="tx2">
                    <a:lumMod val="75000"/>
                  </a:schemeClr>
                </a:solidFill>
              </a:rPr>
              <a:t> </a:t>
            </a:r>
            <a:r>
              <a:rPr lang="el-GR" dirty="0" smtClean="0">
                <a:solidFill>
                  <a:schemeClr val="tx2">
                    <a:lumMod val="75000"/>
                  </a:schemeClr>
                </a:solidFill>
              </a:rPr>
              <a:t> 4.</a:t>
            </a:r>
            <a:r>
              <a:rPr lang="el-GR" dirty="0" smtClean="0">
                <a:solidFill>
                  <a:schemeClr val="tx2">
                    <a:lumMod val="75000"/>
                  </a:schemeClr>
                </a:solidFill>
              </a:rPr>
              <a:t> 2</a:t>
            </a:r>
            <a:r>
              <a:rPr lang="el-GR" baseline="30000" dirty="0" smtClean="0">
                <a:solidFill>
                  <a:schemeClr val="tx2">
                    <a:lumMod val="75000"/>
                  </a:schemeClr>
                </a:solidFill>
              </a:rPr>
              <a:t>ο</a:t>
            </a:r>
            <a:r>
              <a:rPr lang="el-GR" dirty="0" smtClean="0">
                <a:solidFill>
                  <a:schemeClr val="tx2">
                    <a:lumMod val="75000"/>
                  </a:schemeClr>
                </a:solidFill>
              </a:rPr>
              <a:t> ΚΡΙΤΗΡΙΟ Η ΕΞΑΣΦΑΛΙΣΗ ΤΟΥ ΒΙΟΠΟΡΙΣΜΟΥ</a:t>
            </a:r>
          </a:p>
          <a:p>
            <a:pPr>
              <a:buNone/>
            </a:pPr>
            <a:r>
              <a:rPr lang="el-GR" dirty="0">
                <a:solidFill>
                  <a:schemeClr val="tx2">
                    <a:lumMod val="75000"/>
                  </a:schemeClr>
                </a:solidFill>
              </a:rPr>
              <a:t> </a:t>
            </a:r>
            <a:r>
              <a:rPr lang="el-GR" dirty="0" smtClean="0">
                <a:solidFill>
                  <a:schemeClr val="tx2">
                    <a:lumMod val="75000"/>
                  </a:schemeClr>
                </a:solidFill>
              </a:rPr>
              <a:t>     </a:t>
            </a:r>
            <a:r>
              <a:rPr lang="el-GR" dirty="0" smtClean="0">
                <a:solidFill>
                  <a:schemeClr val="tx2">
                    <a:lumMod val="75000"/>
                  </a:schemeClr>
                </a:solidFill>
              </a:rPr>
              <a:t>ΣΕ       ΣΥΝΔΥΑΣΜΟ ΜΕ ΤΙΣ ΠΡΟΟΠΤΙΚΕΣ </a:t>
            </a:r>
          </a:p>
          <a:p>
            <a:pPr>
              <a:buNone/>
            </a:pPr>
            <a:r>
              <a:rPr lang="el-GR" dirty="0">
                <a:solidFill>
                  <a:schemeClr val="tx2">
                    <a:lumMod val="75000"/>
                  </a:schemeClr>
                </a:solidFill>
              </a:rPr>
              <a:t> </a:t>
            </a:r>
            <a:r>
              <a:rPr lang="el-GR" dirty="0" smtClean="0">
                <a:solidFill>
                  <a:schemeClr val="tx2">
                    <a:lumMod val="75000"/>
                  </a:schemeClr>
                </a:solidFill>
              </a:rPr>
              <a:t>     </a:t>
            </a:r>
            <a:r>
              <a:rPr lang="el-GR" dirty="0" smtClean="0">
                <a:solidFill>
                  <a:schemeClr val="tx2">
                    <a:lumMod val="75000"/>
                  </a:schemeClr>
                </a:solidFill>
              </a:rPr>
              <a:t>ΤΟΥ ΕΠΑΓΓΕΛΜΑΤΟΣ</a:t>
            </a:r>
          </a:p>
          <a:p>
            <a:pPr>
              <a:buNone/>
            </a:pPr>
            <a:r>
              <a:rPr lang="el-GR" dirty="0" smtClean="0">
                <a:solidFill>
                  <a:schemeClr val="tx2">
                    <a:lumMod val="75000"/>
                  </a:schemeClr>
                </a:solidFill>
              </a:rPr>
              <a:t>  5. </a:t>
            </a:r>
            <a:r>
              <a:rPr lang="el-GR" dirty="0" smtClean="0">
                <a:solidFill>
                  <a:schemeClr val="tx2">
                    <a:lumMod val="75000"/>
                  </a:schemeClr>
                </a:solidFill>
              </a:rPr>
              <a:t>3</a:t>
            </a:r>
            <a:r>
              <a:rPr lang="el-GR" baseline="30000" dirty="0" smtClean="0">
                <a:solidFill>
                  <a:schemeClr val="tx2">
                    <a:lumMod val="75000"/>
                  </a:schemeClr>
                </a:solidFill>
              </a:rPr>
              <a:t>ο</a:t>
            </a:r>
            <a:r>
              <a:rPr lang="el-GR" dirty="0" smtClean="0">
                <a:solidFill>
                  <a:schemeClr val="tx2">
                    <a:lumMod val="75000"/>
                  </a:schemeClr>
                </a:solidFill>
              </a:rPr>
              <a:t> ΚΡΙΤΗΡΙΟ ΑΠΟΤΕΛΕΙ Η ΙΔΙΑ Η ΠΡΟΣΩΠΙΚΟΤΗΤΑ ΤΟΥ ΑΤΟΜΟΥ Η ΟΠΟΙΑ ΘΑ ΠΡΕΠΕΙ ΝΑ ΤΑΙΡΙΑΖΕΙ ΜΕ ΤΗ ΦΥΣΗ ΤΟΥ ΕΠΑΓΓΕΛΜΑΤΟΣ</a:t>
            </a:r>
          </a:p>
          <a:p>
            <a:pPr>
              <a:buNone/>
            </a:pPr>
            <a:r>
              <a:rPr lang="el-GR" dirty="0">
                <a:solidFill>
                  <a:schemeClr val="tx2">
                    <a:lumMod val="75000"/>
                  </a:schemeClr>
                </a:solidFill>
              </a:rPr>
              <a:t> </a:t>
            </a:r>
            <a:r>
              <a:rPr lang="el-GR" dirty="0" smtClean="0">
                <a:solidFill>
                  <a:schemeClr val="tx2">
                    <a:lumMod val="75000"/>
                  </a:schemeClr>
                </a:solidFill>
              </a:rPr>
              <a:t> 6. </a:t>
            </a:r>
            <a:r>
              <a:rPr lang="el-GR" dirty="0" smtClean="0">
                <a:solidFill>
                  <a:schemeClr val="tx2">
                    <a:lumMod val="75000"/>
                  </a:schemeClr>
                </a:solidFill>
              </a:rPr>
              <a:t>ΟΙ ΓΟΝΕΙΣ , ΟΙ ΦΙΛΟΙ, ΟΙ ΣΥΜΒΟΥΛΟΙ ΣΠΟΥΔΩΝ ΚΑΙ ΓΕΝΙΚΑ Ο ΚΟΙΝΩΝΙΚΟΣ ΠΕΡΙΓΥΡΟΣ  ΑΠΟΤΕΛΟΥΝ ΣΗΜΑΝΤΙΚΟΥΣ ΠΑΡΑΓΟΝΤΕΣ ΕΠΙΛΟΓΗΣ ΤΟΥ ΕΠΑΓΓΕΛΜΑΤΟΣ </a:t>
            </a:r>
          </a:p>
          <a:p>
            <a:pPr>
              <a:buNone/>
            </a:pPr>
            <a:r>
              <a:rPr lang="el-GR" dirty="0">
                <a:solidFill>
                  <a:schemeClr val="tx2">
                    <a:lumMod val="75000"/>
                  </a:schemeClr>
                </a:solidFill>
              </a:rPr>
              <a:t> </a:t>
            </a:r>
            <a:r>
              <a:rPr lang="el-GR" dirty="0" smtClean="0">
                <a:solidFill>
                  <a:schemeClr val="tx2">
                    <a:lumMod val="75000"/>
                  </a:schemeClr>
                </a:solidFill>
              </a:rPr>
              <a:t> 7.</a:t>
            </a:r>
            <a:r>
              <a:rPr lang="el-GR" dirty="0" smtClean="0">
                <a:solidFill>
                  <a:schemeClr val="tx2">
                    <a:lumMod val="75000"/>
                  </a:schemeClr>
                </a:solidFill>
              </a:rPr>
              <a:t> Η ΑΠΟΦΑΣΗ ΤΗΣ ΕΠΙΛΟΓΗΣ ΤΟΥ ΕΠΑΓΓΕΛΜΑΤΟΣ ΕΙΝΑΙ ΑΠΟΦΑΣΗ ΖΩΗΣ , ΓΙ ΑΥΤΟ ΘΑΠΡΕΠΕΙ ΝΑ ΛΑΜΒΑΝΕΤΑΙ ΜΕ ΣΟΒΑΡΟΤΗΤΑ ΚΑΙ ΥΠΕΥΘΥΝΟΤΗΤΑ</a:t>
            </a:r>
          </a:p>
          <a:p>
            <a:pPr marL="514350" indent="-514350">
              <a:buFont typeface="+mj-lt"/>
              <a:buAutoNum type="arabicPeriod"/>
            </a:pPr>
            <a:endParaRPr lang="el-GR" dirty="0" smtClean="0">
              <a:solidFill>
                <a:schemeClr val="tx2">
                  <a:lumMod val="75000"/>
                </a:schemeClr>
              </a:solidFill>
            </a:endParaRPr>
          </a:p>
          <a:p>
            <a:pPr>
              <a:buNone/>
            </a:pPr>
            <a:r>
              <a:rPr lang="el-GR" dirty="0" smtClean="0">
                <a:solidFill>
                  <a:schemeClr val="tx2">
                    <a:lumMod val="75000"/>
                  </a:schemeClr>
                </a:solidFill>
              </a:rPr>
              <a:t>      </a:t>
            </a:r>
          </a:p>
          <a:p>
            <a:pPr algn="just">
              <a:buNone/>
            </a:pPr>
            <a:r>
              <a:rPr lang="el-GR" dirty="0" smtClean="0"/>
              <a:t>           </a:t>
            </a:r>
          </a:p>
          <a:p>
            <a:pPr marL="514350" indent="-514350">
              <a:buFont typeface="+mj-lt"/>
              <a:buAutoNum type="arabicPeriod"/>
            </a:pP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rmAutofit fontScale="90000"/>
          </a:bodyPr>
          <a:lstStyle/>
          <a:p>
            <a:r>
              <a:rPr lang="el-GR" sz="2400" dirty="0" smtClean="0"/>
              <a:t>   ΕΝΩΝΟΥΜΕ  ΤΟΥΣ  ΠΛΑΓΙΟΤΙΤΛΟΥΣ  ΜΕ ΤΙΣ ΚΑΤΑΛΛΗΛΕΣ ΣΥΝΔΕΤΙΚΕΣ  ΛΕΞΕΙΣ  Ή ΦΡΑΣΕΙΣ και Η ΠΕΡΙΛΗΨΗ ΜΑΣ ΕΙΝΑΙ ΕΤΟΙΜΗ</a:t>
            </a:r>
            <a:endParaRPr lang="el-GR" sz="2400" dirty="0"/>
          </a:p>
        </p:txBody>
      </p:sp>
      <p:sp>
        <p:nvSpPr>
          <p:cNvPr id="5" name="Content Placeholder 4"/>
          <p:cNvSpPr>
            <a:spLocks noGrp="1"/>
          </p:cNvSpPr>
          <p:nvPr>
            <p:ph idx="4294967295"/>
          </p:nvPr>
        </p:nvSpPr>
        <p:spPr>
          <a:xfrm>
            <a:off x="0" y="1600200"/>
            <a:ext cx="8229600" cy="4525963"/>
          </a:xfrm>
        </p:spPr>
        <p:txBody>
          <a:bodyPr>
            <a:normAutofit fontScale="77500" lnSpcReduction="20000"/>
          </a:bodyPr>
          <a:lstStyle/>
          <a:p>
            <a:pPr algn="just">
              <a:buNone/>
            </a:pPr>
            <a:r>
              <a:rPr lang="el-GR" dirty="0" smtClean="0">
                <a:solidFill>
                  <a:schemeClr val="tx2">
                    <a:lumMod val="75000"/>
                  </a:schemeClr>
                </a:solidFill>
              </a:rPr>
              <a:t>              </a:t>
            </a:r>
            <a:r>
              <a:rPr lang="el-GR" b="1" u="sng" dirty="0" smtClean="0">
                <a:solidFill>
                  <a:schemeClr val="tx2">
                    <a:lumMod val="75000"/>
                  </a:schemeClr>
                </a:solidFill>
              </a:rPr>
              <a:t>Το κείμενο αναφέρεται </a:t>
            </a:r>
            <a:r>
              <a:rPr lang="el-GR" dirty="0" smtClean="0">
                <a:solidFill>
                  <a:schemeClr val="tx2">
                    <a:lumMod val="75000"/>
                  </a:schemeClr>
                </a:solidFill>
              </a:rPr>
              <a:t>στα οφέλη που προκύπτουν από την εργασία και τονίζεται η   ανάγκη  να επιλέγεται το κατάλληλο επάγγελμα</a:t>
            </a:r>
            <a:r>
              <a:rPr lang="el-GR" dirty="0" smtClean="0">
                <a:solidFill>
                  <a:schemeClr val="tx2">
                    <a:lumMod val="75000"/>
                  </a:schemeClr>
                </a:solidFill>
              </a:rPr>
              <a:t> . </a:t>
            </a:r>
            <a:r>
              <a:rPr lang="el-GR" b="1" u="sng" dirty="0">
                <a:solidFill>
                  <a:schemeClr val="tx2">
                    <a:lumMod val="75000"/>
                  </a:schemeClr>
                </a:solidFill>
              </a:rPr>
              <a:t>Τ</a:t>
            </a:r>
            <a:r>
              <a:rPr lang="el-GR" b="1" u="sng" dirty="0" smtClean="0">
                <a:solidFill>
                  <a:schemeClr val="tx2">
                    <a:lumMod val="75000"/>
                  </a:schemeClr>
                </a:solidFill>
              </a:rPr>
              <a:t>α κριτήρια</a:t>
            </a:r>
            <a:r>
              <a:rPr lang="el-GR" dirty="0" smtClean="0">
                <a:solidFill>
                  <a:schemeClr val="tx2">
                    <a:lumMod val="75000"/>
                  </a:schemeClr>
                </a:solidFill>
              </a:rPr>
              <a:t> επιλογής του επαγγέλματος </a:t>
            </a:r>
            <a:r>
              <a:rPr lang="el-GR" b="1" u="sng" dirty="0" smtClean="0">
                <a:solidFill>
                  <a:schemeClr val="tx2">
                    <a:lumMod val="75000"/>
                  </a:schemeClr>
                </a:solidFill>
              </a:rPr>
              <a:t>είναι τα εξής</a:t>
            </a:r>
            <a:r>
              <a:rPr lang="el-GR" dirty="0" smtClean="0">
                <a:solidFill>
                  <a:schemeClr val="tx2">
                    <a:lumMod val="75000"/>
                  </a:schemeClr>
                </a:solidFill>
              </a:rPr>
              <a:t>:</a:t>
            </a:r>
            <a:r>
              <a:rPr lang="el-GR" dirty="0" smtClean="0">
                <a:solidFill>
                  <a:schemeClr val="tx2">
                    <a:lumMod val="75000"/>
                  </a:schemeClr>
                </a:solidFill>
              </a:rPr>
              <a:t> οι κλίσεις και οι δεξιότητες,</a:t>
            </a:r>
            <a:r>
              <a:rPr lang="el-GR" dirty="0" smtClean="0">
                <a:solidFill>
                  <a:schemeClr val="tx2">
                    <a:lumMod val="75000"/>
                  </a:schemeClr>
                </a:solidFill>
              </a:rPr>
              <a:t> </a:t>
            </a:r>
            <a:r>
              <a:rPr lang="el-GR" dirty="0" smtClean="0">
                <a:solidFill>
                  <a:schemeClr val="tx2">
                    <a:lumMod val="75000"/>
                  </a:schemeClr>
                </a:solidFill>
              </a:rPr>
              <a:t>η εξασφάλιση του βιοπορισμού</a:t>
            </a:r>
            <a:r>
              <a:rPr lang="el-GR" dirty="0" smtClean="0">
                <a:solidFill>
                  <a:schemeClr val="tx2">
                    <a:lumMod val="75000"/>
                  </a:schemeClr>
                </a:solidFill>
              </a:rPr>
              <a:t> </a:t>
            </a:r>
            <a:r>
              <a:rPr lang="el-GR" dirty="0" smtClean="0">
                <a:solidFill>
                  <a:schemeClr val="tx2">
                    <a:lumMod val="75000"/>
                  </a:schemeClr>
                </a:solidFill>
              </a:rPr>
              <a:t>σε  συνδυασμό με τις προοπτικές του επαγγέλματος, η ίδια η προσωπικότητα του ατόμου η οποία θα πρέπει να ταιριάζει με τη φύση του επαγγέλματος. </a:t>
            </a:r>
            <a:r>
              <a:rPr lang="el-GR" b="1" u="sng" dirty="0" smtClean="0">
                <a:solidFill>
                  <a:schemeClr val="tx2">
                    <a:lumMod val="75000"/>
                  </a:schemeClr>
                </a:solidFill>
              </a:rPr>
              <a:t>Επιπλέον επισημαίνεται ότι </a:t>
            </a:r>
            <a:r>
              <a:rPr lang="el-GR" dirty="0" smtClean="0">
                <a:solidFill>
                  <a:schemeClr val="tx2">
                    <a:lumMod val="75000"/>
                  </a:schemeClr>
                </a:solidFill>
              </a:rPr>
              <a:t>οι γονείς , οι φίλοι , οι σύμβουλοι σπουδών και γενικά ο κοινωνικός περίγυρος  αποτελούν σημαντικούς παράγοντες επιλογής του επαγγέλματος. </a:t>
            </a:r>
            <a:r>
              <a:rPr lang="el-GR" b="1" u="sng" dirty="0" smtClean="0">
                <a:solidFill>
                  <a:schemeClr val="tx2">
                    <a:lumMod val="75000"/>
                  </a:schemeClr>
                </a:solidFill>
              </a:rPr>
              <a:t>Ο συγγραφέας καταλήγει με τη διατύπωση της άποψης ότι</a:t>
            </a:r>
            <a:r>
              <a:rPr lang="el-GR" dirty="0" smtClean="0">
                <a:solidFill>
                  <a:schemeClr val="tx2">
                    <a:lumMod val="75000"/>
                  </a:schemeClr>
                </a:solidFill>
              </a:rPr>
              <a:t> η απόφαση της επιλογής του επαγγέλματος είναι απόφαση ζωής , γι αυτό θα πρέπει να λαμβάνεται με σοβαρότητα και υπευθυνότητα.</a:t>
            </a:r>
          </a:p>
          <a:p>
            <a:pPr>
              <a:buNone/>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Α. ΔΙΑΒΑΖΟΥΜΕ ΠΟΛΥ ΚΑΛΑ ΤΟ ΚΕΙΜΕΝΟ ΓΙΑ ΝΑ ΤΟ ΚΑΤΑΝΟΗΣΟΥΜΕ</a:t>
            </a:r>
            <a:endParaRPr lang="el-GR" dirty="0"/>
          </a:p>
        </p:txBody>
      </p:sp>
      <p:sp>
        <p:nvSpPr>
          <p:cNvPr id="3" name="Content Placeholder 2"/>
          <p:cNvSpPr>
            <a:spLocks noGrp="1"/>
          </p:cNvSpPr>
          <p:nvPr>
            <p:ph sz="half" idx="1"/>
          </p:nvPr>
        </p:nvSpPr>
        <p:spPr/>
        <p:txBody>
          <a:bodyPr>
            <a:normAutofit fontScale="25000" lnSpcReduction="20000"/>
          </a:bodyPr>
          <a:lstStyle/>
          <a:p>
            <a:pPr>
              <a:buNone/>
            </a:pPr>
            <a:r>
              <a:rPr lang="el-GR" b="1" dirty="0" smtClean="0"/>
              <a:t>           </a:t>
            </a:r>
            <a:r>
              <a:rPr lang="el-GR" sz="4800" b="1" dirty="0" smtClean="0"/>
              <a:t>Κείμενο </a:t>
            </a:r>
            <a:r>
              <a:rPr lang="el-GR" sz="4800" b="1" dirty="0"/>
              <a:t>για την εργασία και το επάγγελμα(από το διαδίκτυο)</a:t>
            </a:r>
            <a:endParaRPr lang="el-GR" sz="4800" dirty="0"/>
          </a:p>
          <a:p>
            <a:pPr>
              <a:buNone/>
            </a:pPr>
            <a:r>
              <a:rPr lang="el-GR" dirty="0"/>
              <a:t> </a:t>
            </a:r>
          </a:p>
          <a:p>
            <a:pPr algn="just">
              <a:buNone/>
            </a:pPr>
            <a:r>
              <a:rPr lang="el-GR" dirty="0"/>
              <a:t>             </a:t>
            </a:r>
            <a:r>
              <a:rPr lang="el-GR" sz="4400" dirty="0"/>
              <a:t>   </a:t>
            </a:r>
            <a:r>
              <a:rPr lang="el-GR" sz="4400" dirty="0" smtClean="0"/>
              <a:t>         Είναι </a:t>
            </a:r>
            <a:r>
              <a:rPr lang="el-GR" sz="4400" dirty="0"/>
              <a:t>αδιαμφισβήτητο ότι η αξία της εργασίας-επαγγέλματος είναι μεγάλη. Από τη μία πλευρά προσφέρει τα απαραίτητα </a:t>
            </a:r>
            <a:r>
              <a:rPr lang="el-GR" sz="4400" b="1" dirty="0"/>
              <a:t>οικονομικά μέσα</a:t>
            </a:r>
            <a:r>
              <a:rPr lang="el-GR" sz="4400" dirty="0"/>
              <a:t>, ώστε να εξασφαλίσουμε μια </a:t>
            </a:r>
            <a:r>
              <a:rPr lang="el-GR" sz="4400" b="1" dirty="0"/>
              <a:t>άνετη ζωή</a:t>
            </a:r>
            <a:r>
              <a:rPr lang="el-GR" sz="4400" dirty="0"/>
              <a:t>, κερδίζοντας συγχρόνως την </a:t>
            </a:r>
            <a:r>
              <a:rPr lang="el-GR" sz="4400" b="1" dirty="0"/>
              <a:t>αυτονομία</a:t>
            </a:r>
            <a:r>
              <a:rPr lang="el-GR" sz="4400" dirty="0"/>
              <a:t> και την </a:t>
            </a:r>
            <a:r>
              <a:rPr lang="el-GR" sz="4400" b="1" dirty="0"/>
              <a:t>ελευθερία </a:t>
            </a:r>
            <a:r>
              <a:rPr lang="el-GR" sz="4400" dirty="0"/>
              <a:t>μας. Χωρίς τα χρήματα, τα οποία προέρχονται από την εργασία, ο άνθρωπος δυσκολεύεται σε οτιδήποτε στη ζωή του. Από την άλλη πλευρά, το γεγονός ότι κάποιοι άνθρωποι, ενώ δεν έχουν ανάγκη τα χρήματα, πάλι εργάζονται, αποδεικνύει ότι το επάγγελμα προσφέρει κάτι περισσότερο από χρηματικά αγαθά.  </a:t>
            </a:r>
            <a:r>
              <a:rPr lang="el-GR" sz="4400" b="1" dirty="0"/>
              <a:t>Παρέχει την δυνατότητα στον άνθρωπο να εργαστεί και να δημιουργήσει</a:t>
            </a:r>
            <a:r>
              <a:rPr lang="el-GR" sz="4400" dirty="0"/>
              <a:t>. Του επιτρέπει </a:t>
            </a:r>
            <a:r>
              <a:rPr lang="el-GR" sz="4400" b="1" dirty="0"/>
              <a:t>να εκφραστεί και να καλλιεργήσει διάφορες δεξιότητές του</a:t>
            </a:r>
            <a:r>
              <a:rPr lang="el-GR" sz="4400" dirty="0"/>
              <a:t>. Είναι ο χώρος όπου μπορεί </a:t>
            </a:r>
            <a:r>
              <a:rPr lang="el-GR" sz="4400" b="1" dirty="0"/>
              <a:t>να καλλιεργήσει το πνεύμα και την προσωπικότητά του.</a:t>
            </a:r>
            <a:r>
              <a:rPr lang="el-GR" sz="4400" dirty="0"/>
              <a:t> Τέλος, η εργασία είναι ο χώρος που προσφέρεται για </a:t>
            </a:r>
            <a:r>
              <a:rPr lang="el-GR" sz="4400" b="1" dirty="0"/>
              <a:t>κοινωνικές συναναστροφές και γνωριμίες.</a:t>
            </a:r>
            <a:r>
              <a:rPr lang="el-GR" sz="4400" dirty="0"/>
              <a:t> Με άλλα λόγια είναι ο χώρος, όπου ο άνθρωπος μπορεί να ολοκληρωθεί τόσο απέναντι στον εαυτό του όσο και απέναντι στους άλλους. Συνεπώς η εργασία και το κάθε επάγγελμα ξεχωριστά στηρίζει το κοινωνικό σύνολο και τους μηχανισμούς του</a:t>
            </a:r>
            <a:r>
              <a:rPr lang="el-GR" sz="4400" dirty="0" smtClean="0"/>
              <a:t>.</a:t>
            </a:r>
          </a:p>
          <a:p>
            <a:pPr algn="just">
              <a:buNone/>
            </a:pPr>
            <a:r>
              <a:rPr lang="el-GR" sz="4400" dirty="0"/>
              <a:t> </a:t>
            </a:r>
            <a:r>
              <a:rPr lang="el-GR" sz="4400" dirty="0" smtClean="0"/>
              <a:t>                              </a:t>
            </a:r>
          </a:p>
          <a:p>
            <a:pPr algn="just">
              <a:buNone/>
            </a:pPr>
            <a:r>
              <a:rPr lang="el-GR" sz="4400" dirty="0"/>
              <a:t> </a:t>
            </a:r>
            <a:r>
              <a:rPr lang="el-GR" sz="4400" dirty="0" smtClean="0"/>
              <a:t>                             </a:t>
            </a:r>
            <a:r>
              <a:rPr lang="el-GR" sz="4400" dirty="0" smtClean="0"/>
              <a:t> </a:t>
            </a:r>
            <a:r>
              <a:rPr lang="el-GR" sz="800" dirty="0" smtClean="0"/>
              <a:t>    </a:t>
            </a:r>
            <a:r>
              <a:rPr lang="el-GR" sz="4400" dirty="0" smtClean="0"/>
              <a:t>Βέβαια, για να μπορούν να υπάρξουν τα ευεργετικά αποτελέσματα της εργασίας, ο καθένας πρέπει να επιλέξει </a:t>
            </a:r>
            <a:r>
              <a:rPr lang="el-GR" sz="4400" b="1" dirty="0" smtClean="0"/>
              <a:t>το κατάλληλο επάγγελμα</a:t>
            </a:r>
            <a:r>
              <a:rPr lang="el-GR" sz="4400" dirty="0" smtClean="0"/>
              <a:t> για τον ίδιο. Και είναι μεγίστης σημασίας, αφού το επάγγελμα που επιλέγουμε θα μας ακολουθεί μια ζωή. Η επιλογή είναι καθοριστική και τις περισσότερες φορές δεν αλλάζει. Με ποια όμως κριτήρια πρέπει να γίνει αυτή η επιλογή;</a:t>
            </a:r>
            <a:br>
              <a:rPr lang="el-GR" sz="4400" dirty="0" smtClean="0"/>
            </a:br>
            <a:endParaRPr lang="el-GR" sz="4400" dirty="0"/>
          </a:p>
        </p:txBody>
      </p:sp>
      <p:sp>
        <p:nvSpPr>
          <p:cNvPr id="4" name="Content Placeholder 3"/>
          <p:cNvSpPr>
            <a:spLocks noGrp="1"/>
          </p:cNvSpPr>
          <p:nvPr>
            <p:ph sz="half" idx="2"/>
          </p:nvPr>
        </p:nvSpPr>
        <p:spPr/>
        <p:txBody>
          <a:bodyPr>
            <a:normAutofit fontScale="25000" lnSpcReduction="20000"/>
          </a:bodyPr>
          <a:lstStyle/>
          <a:p>
            <a:pPr algn="just">
              <a:buNone/>
            </a:pPr>
            <a:r>
              <a:rPr lang="el-GR" sz="4400" dirty="0"/>
              <a:t>              </a:t>
            </a:r>
            <a:r>
              <a:rPr lang="el-GR" sz="4400" dirty="0" smtClean="0"/>
              <a:t>           </a:t>
            </a:r>
            <a:r>
              <a:rPr lang="el-GR" sz="4400" dirty="0"/>
              <a:t>  Αυτό που πρέπει να λαμβάνει ο καθένας πρωτίστως </a:t>
            </a:r>
            <a:r>
              <a:rPr lang="el-GR" sz="4400" dirty="0" err="1"/>
              <a:t>υπόψιν</a:t>
            </a:r>
            <a:r>
              <a:rPr lang="el-GR" sz="4400" dirty="0"/>
              <a:t> είναι οι </a:t>
            </a:r>
            <a:r>
              <a:rPr lang="el-GR" sz="4400" b="1" dirty="0"/>
              <a:t>κλίσεις</a:t>
            </a:r>
            <a:r>
              <a:rPr lang="el-GR" sz="4400" dirty="0"/>
              <a:t> του. Πρέπει να δει τι τον ενδιαφέρει, ποια είναι τα πράγματα, με τα οποία του αρέσει να ασχολείται και σε ποιους τομείς έχει ιδιαίτερες δεξιότητες.  Δηλαδή, το πρώτο πράγμα που πρέπει να σκεφτεί κάποιος είναι τι του αρέσει να κάνει, μιας και αν ασχοληθεί με ένα επάγγελμα που δεν του αρέσει, η ζωή του θα είναι  μίζερη και καταθλιπτική. Αν σκεφτούμε τι μας ευχαριστεί, τότε θα βρούμε σίγουρα τη σωστή κατεύθυνση προς το καταλληλότερο επάγγελμα για μας</a:t>
            </a:r>
            <a:r>
              <a:rPr lang="el-GR" sz="4400" dirty="0" smtClean="0"/>
              <a:t>.</a:t>
            </a:r>
          </a:p>
          <a:p>
            <a:pPr algn="just">
              <a:buNone/>
            </a:pPr>
            <a:r>
              <a:rPr lang="el-GR" sz="4400" dirty="0" smtClean="0"/>
              <a:t>                            </a:t>
            </a:r>
          </a:p>
          <a:p>
            <a:pPr algn="just">
              <a:buNone/>
            </a:pPr>
            <a:r>
              <a:rPr lang="el-GR" sz="4400" dirty="0"/>
              <a:t> </a:t>
            </a:r>
            <a:r>
              <a:rPr lang="el-GR" sz="4400" dirty="0" smtClean="0"/>
              <a:t>                          Επειδή </a:t>
            </a:r>
            <a:r>
              <a:rPr lang="el-GR" sz="4400" dirty="0"/>
              <a:t>,όμως, υπάρχουν πολλοί που δεν γνωρίζουν ακόμα ποια είναι η προσωπική τους κλίση ή είναι μπερδεμένοι, πρέπει να σκεφτούμε και άλλα κριτήρια, για να μην αφήσουμε στην τύχη την επαγγελματική μας σταδιοδρομία. Πολύ συχνά αυτό που μας αρέσει μπορεί να μην είναι προσοδοφόρο. Επομένως, άλλο κριτήριο που πρέπει να έχει ένας νέος προτού επιλέξει ένα επάγγελμα είναι το οικονομικό. </a:t>
            </a:r>
            <a:r>
              <a:rPr lang="el-GR" sz="4400" b="1" dirty="0"/>
              <a:t>Κατά πόσο δηλαδή θα του εξασφαλίζει το βιοπορισμό του</a:t>
            </a:r>
            <a:r>
              <a:rPr lang="el-GR" sz="4400" dirty="0"/>
              <a:t>, θα του προσφέρει μια άνετη ζωή, μέσα στην οποία θα μπορέσει να δημιουργήσει μια οικογένεια με σταθερότητα και ασφάλεια. Γι’ αυτό,  πρέπει να σκεφτόμαστε ποιες είναι οι προοπτικές εργασίας, η σχέση προσφοράς και ζήτησης στην αγορά εργασίας, αν ένα επάγγελμα είναι κορεσμένο ή όχι αλλά και τι είδους μισθός, σταδιοδρομία, δυνατότητες ανέλιξης, ή γενικά κέρδος μπορεί να προέλθει από το επάγγελμα που θα </a:t>
            </a:r>
            <a:r>
              <a:rPr lang="el-GR" sz="4400" dirty="0" smtClean="0"/>
              <a:t>επιλέξουμε.</a:t>
            </a:r>
            <a:endParaRPr lang="el-GR" sz="4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smtClean="0"/>
              <a:t>ΔΙΑΒΑΖΟΥΜΕ ΚΑΛΑ ΚΑΙ ΤΙΣ ΕΠΟΜΕΝΕΣ ΠΑΡΑΓΡΑΦΟΥΣ, ΔΕΝ ΑΦΗΝΟΥΜΕ ΤΟ ΚΕΙΜΕΝΟ ΣΤΗ ΜΕΣΗ</a:t>
            </a:r>
            <a:endParaRPr lang="el-GR" sz="2800" dirty="0"/>
          </a:p>
        </p:txBody>
      </p:sp>
      <p:sp>
        <p:nvSpPr>
          <p:cNvPr id="3" name="Content Placeholder 2"/>
          <p:cNvSpPr>
            <a:spLocks noGrp="1"/>
          </p:cNvSpPr>
          <p:nvPr>
            <p:ph sz="half" idx="1"/>
          </p:nvPr>
        </p:nvSpPr>
        <p:spPr/>
        <p:txBody>
          <a:bodyPr>
            <a:normAutofit fontScale="25000" lnSpcReduction="20000"/>
          </a:bodyPr>
          <a:lstStyle/>
          <a:p>
            <a:pPr algn="just">
              <a:buNone/>
            </a:pPr>
            <a:r>
              <a:rPr lang="el-GR" sz="4400" dirty="0" smtClean="0"/>
              <a:t>                        Εξάλλου</a:t>
            </a:r>
            <a:r>
              <a:rPr lang="el-GR" sz="4400" dirty="0"/>
              <a:t>, δεν είναι μόνο αυτά. Άλλος σοβαρός παράγοντας που πρέπει να επηρεάζει την επιλογή του επαγγέλματός μας είναι </a:t>
            </a:r>
            <a:r>
              <a:rPr lang="el-GR" sz="4400" b="1" dirty="0"/>
              <a:t>η προσωπικότητά μας και οι αδυναμίες ή ικανότητές μας</a:t>
            </a:r>
            <a:r>
              <a:rPr lang="el-GR" sz="4400" dirty="0"/>
              <a:t>. Με άλλα </a:t>
            </a:r>
            <a:r>
              <a:rPr lang="el-GR" sz="4400" dirty="0" err="1"/>
              <a:t>άλλα</a:t>
            </a:r>
            <a:r>
              <a:rPr lang="el-GR" sz="4400" dirty="0"/>
              <a:t> λόγια πρέπει να δούμε το χαρακτήρα μας, αν ταιριάζει στη φύση ενός επαγγέλματος, το σώμα μας επίσης, αλλά και τις επιδόσεις μας στα μαθήματά μας. Έτσι, ένας που είναι καχεκτικός στο σώμα δεν μπορεί να γίνει αθλητής. Άλλος πάλι που είναι αγχώδης δεν πρέπει να επιδιώκει επάγγελμα το οποίο να έχει πίεση. Τέλος, πώς γίνεται κάποιος  μαθητής με χαμηλές επιδόσεις  να επιθυμεί να ακολουθήσει ένα επάγγελμα  που απαιτεί υψηλή βαθμολογία για την εισαγωγή π.χ. σε μια πανεπιστημιακή σχολή;  Όλα αυτά είναι βέβαια δεν είναι ακατόρθωτα, αλλά στην πορεία, αν γίνει μια τέτοια επιλογή θα βρεθούν πολλά εμπόδια.</a:t>
            </a:r>
            <a:br>
              <a:rPr lang="el-GR" sz="4400" dirty="0"/>
            </a:br>
            <a:r>
              <a:rPr lang="el-GR" sz="4400" dirty="0"/>
              <a:t>              </a:t>
            </a:r>
            <a:endParaRPr lang="el-GR" sz="4400" dirty="0" smtClean="0"/>
          </a:p>
          <a:p>
            <a:pPr algn="just">
              <a:buNone/>
            </a:pPr>
            <a:r>
              <a:rPr lang="el-GR" sz="4400" dirty="0"/>
              <a:t> </a:t>
            </a:r>
            <a:r>
              <a:rPr lang="el-GR" sz="4400" dirty="0" smtClean="0"/>
              <a:t>                      </a:t>
            </a:r>
            <a:r>
              <a:rPr lang="el-GR" sz="4400" dirty="0"/>
              <a:t>   Έχουμε, λοιπόν, πραγματευτεί τη σημασία και τα κριτήρια με τα οποία πρέπει να επιλέγεται ένα επάγγελμα. Είναι όμως αξιοσημείωτο να αναφερθεί πως κι άλλοι παράγοντες επηρεάζουν και μάλιστα σε μεγάλο βαθμό την επιλογή επαγγέλματος. Αυτοί είναι </a:t>
            </a:r>
            <a:r>
              <a:rPr lang="el-GR" sz="4400" b="1" dirty="0"/>
              <a:t>οι γονείς</a:t>
            </a:r>
            <a:r>
              <a:rPr lang="el-GR" sz="4400" dirty="0"/>
              <a:t>, που πολλές φορές καθοδηγούν τα παιδιά τους με βάση τις δικές τους επιθυμίες.  Άλλοι είναι </a:t>
            </a:r>
            <a:r>
              <a:rPr lang="el-GR" sz="4400" b="1" dirty="0"/>
              <a:t>οι φίλοι, οι εκπαιδευτικοί, οι σύμβουλοι σπουδών και γενικά ο κοινωνικός μας περίγυρος</a:t>
            </a:r>
            <a:r>
              <a:rPr lang="el-GR" sz="4400" dirty="0"/>
              <a:t>. Όλοι αυτοί όμως πρέπει να συμβουλεύουν λαμβάνοντας </a:t>
            </a:r>
            <a:r>
              <a:rPr lang="el-GR" sz="4400" dirty="0" err="1"/>
              <a:t>υπόψιν</a:t>
            </a:r>
            <a:r>
              <a:rPr lang="el-GR" sz="4400" dirty="0"/>
              <a:t> τα όσα κριτήρια έχουν προαναφερθεί</a:t>
            </a:r>
            <a:r>
              <a:rPr lang="el-GR" sz="4400" dirty="0" smtClean="0"/>
              <a:t>.</a:t>
            </a:r>
          </a:p>
          <a:p>
            <a:pPr algn="just">
              <a:buNone/>
            </a:pPr>
            <a:r>
              <a:rPr lang="el-GR" sz="4400" dirty="0" smtClean="0"/>
              <a:t>                        </a:t>
            </a:r>
          </a:p>
          <a:p>
            <a:pPr algn="just">
              <a:buNone/>
            </a:pPr>
            <a:r>
              <a:rPr lang="el-GR" sz="4400" dirty="0"/>
              <a:t> </a:t>
            </a:r>
            <a:r>
              <a:rPr lang="el-GR" sz="4400" dirty="0" smtClean="0"/>
              <a:t>                        </a:t>
            </a:r>
            <a:r>
              <a:rPr lang="el-GR" sz="4400" dirty="0" smtClean="0"/>
              <a:t>  Συνοψίζοντας, έχουμε παρακολουθήσει την οδό μέσα από την οποία ένας νέος πρέπει να πορευθεί, για να πάρει μια από τις σημαντικότερες αποφάσεις της ζωής του. Αυτή η επιλογή θα μας ακολουθεί μια ζωή, </a:t>
            </a:r>
            <a:r>
              <a:rPr lang="el-GR" sz="4400" dirty="0" err="1" smtClean="0"/>
              <a:t>γι΄αυτό</a:t>
            </a:r>
            <a:r>
              <a:rPr lang="el-GR" sz="4400" dirty="0" smtClean="0"/>
              <a:t> η απόφαση πρέπει να παρθεί με σοβαρότητα, υπευθυνότητα και με τα σωστά κριτήρια. Τέλος, πρέπει να τονιστεί ότι επαγγέλματα υπάρχουν πολλά. Το ζήτημα είναι </a:t>
            </a:r>
            <a:r>
              <a:rPr lang="el-GR" sz="4400" b="1" dirty="0" smtClean="0"/>
              <a:t>ανάμεσα στην πληθώρα αυτή να γίνει η κατάλληλη επιλογή που θα μας κάνει να πηγαίνουμε στην εργασία μας κάθε πρωί χαμογελώντας.</a:t>
            </a:r>
            <a:r>
              <a:rPr lang="el-GR" sz="4400" dirty="0" smtClean="0"/>
              <a:t> </a:t>
            </a:r>
          </a:p>
          <a:p>
            <a:endParaRPr lang="el-GR" sz="4400" dirty="0" smtClean="0"/>
          </a:p>
          <a:p>
            <a:pPr>
              <a:buNone/>
            </a:pPr>
            <a:endParaRPr lang="el-GR" dirty="0"/>
          </a:p>
        </p:txBody>
      </p:sp>
      <p:pic>
        <p:nvPicPr>
          <p:cNvPr id="16386" name="Picture 2" descr="C:\Users\Antonia\Desktop\images.jpg"/>
          <p:cNvPicPr>
            <a:picLocks noGrp="1" noChangeAspect="1" noChangeArrowheads="1"/>
          </p:cNvPicPr>
          <p:nvPr>
            <p:ph sz="half" idx="2"/>
          </p:nvPr>
        </p:nvPicPr>
        <p:blipFill>
          <a:blip r:embed="rId2" cstate="print"/>
          <a:srcRect/>
          <a:stretch>
            <a:fillRect/>
          </a:stretch>
        </p:blipFill>
        <p:spPr bwMode="auto">
          <a:xfrm>
            <a:off x="5220073" y="2132856"/>
            <a:ext cx="3384376" cy="352839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1143000"/>
          </a:xfrm>
        </p:spPr>
        <p:txBody>
          <a:bodyPr>
            <a:noAutofit/>
          </a:bodyPr>
          <a:lstStyle/>
          <a:p>
            <a:r>
              <a:rPr lang="el-GR" sz="3200" b="1" dirty="0" smtClean="0"/>
              <a:t>ΥΠΟΓΡΑΜΜΙΖΟΥΜΕ ΣΤΗΝ ΚΑΘΕ ΠΑΡΑΓΡΑΦΟ ΤΙΣ ΛΕΞΕΙΣ –ΚΛΕΙΔΙΑ και ΓΡΑΦΟΥΜΕ ΤΟΥΣ ΠΛΑΓΙΟΤΙΤΛΟΥΣ</a:t>
            </a:r>
            <a:endParaRPr lang="el-GR" sz="3200" b="1" dirty="0"/>
          </a:p>
        </p:txBody>
      </p:sp>
      <p:sp>
        <p:nvSpPr>
          <p:cNvPr id="6" name="Content Placeholder 5"/>
          <p:cNvSpPr>
            <a:spLocks noGrp="1"/>
          </p:cNvSpPr>
          <p:nvPr>
            <p:ph sz="half" idx="1"/>
          </p:nvPr>
        </p:nvSpPr>
        <p:spPr>
          <a:ln>
            <a:solidFill>
              <a:srgbClr val="7030A0"/>
            </a:solidFill>
          </a:ln>
        </p:spPr>
        <p:txBody>
          <a:bodyPr>
            <a:normAutofit fontScale="25000" lnSpcReduction="20000"/>
          </a:bodyPr>
          <a:lstStyle/>
          <a:p>
            <a:pPr>
              <a:buNone/>
            </a:pPr>
            <a:r>
              <a:rPr lang="el-GR" dirty="0" smtClean="0"/>
              <a:t>                       </a:t>
            </a:r>
            <a:r>
              <a:rPr lang="el-GR" sz="4800" b="1" dirty="0" smtClean="0"/>
              <a:t>1</a:t>
            </a:r>
            <a:r>
              <a:rPr lang="el-GR" sz="4800" b="1" baseline="30000" dirty="0" smtClean="0"/>
              <a:t>η</a:t>
            </a:r>
            <a:r>
              <a:rPr lang="el-GR" sz="4800" b="1" dirty="0" smtClean="0"/>
              <a:t> ΠΑΡΑΓΡΑΦΟΣ:</a:t>
            </a:r>
          </a:p>
          <a:p>
            <a:pPr algn="just">
              <a:buNone/>
            </a:pPr>
            <a:r>
              <a:rPr lang="el-GR" dirty="0" smtClean="0"/>
              <a:t>                   </a:t>
            </a:r>
            <a:r>
              <a:rPr lang="el-GR" sz="5600" dirty="0" smtClean="0"/>
              <a:t>Είναι </a:t>
            </a:r>
            <a:r>
              <a:rPr lang="el-GR" sz="5600" dirty="0"/>
              <a:t>αδιαμφισβήτητο ότι η </a:t>
            </a:r>
            <a:r>
              <a:rPr lang="el-GR" sz="5600" b="1" u="sng" dirty="0">
                <a:solidFill>
                  <a:schemeClr val="accent2">
                    <a:lumMod val="50000"/>
                  </a:schemeClr>
                </a:solidFill>
              </a:rPr>
              <a:t>αξία</a:t>
            </a:r>
            <a:r>
              <a:rPr lang="el-GR" sz="5600" u="sng" dirty="0">
                <a:solidFill>
                  <a:schemeClr val="accent3">
                    <a:lumMod val="50000"/>
                  </a:schemeClr>
                </a:solidFill>
              </a:rPr>
              <a:t> </a:t>
            </a:r>
            <a:r>
              <a:rPr lang="el-GR" sz="5600" dirty="0"/>
              <a:t>της εργασίας-επαγγέλματος είναι μεγάλη. Από τη μία πλευρά προσφέρει τα απαραίτητα </a:t>
            </a:r>
            <a:r>
              <a:rPr lang="el-GR" sz="5600" b="1" u="sng" dirty="0"/>
              <a:t>οικονομικά μέσα</a:t>
            </a:r>
            <a:r>
              <a:rPr lang="el-GR" sz="5600" dirty="0"/>
              <a:t>, ώστε να εξασφαλίσουμε μια </a:t>
            </a:r>
            <a:r>
              <a:rPr lang="el-GR" sz="5600" b="1" u="sng" dirty="0"/>
              <a:t>άνετη ζωή</a:t>
            </a:r>
            <a:r>
              <a:rPr lang="el-GR" sz="5600" dirty="0"/>
              <a:t>, κερδίζοντας συγχρόνως την </a:t>
            </a:r>
            <a:r>
              <a:rPr lang="el-GR" sz="5600" b="1" u="sng" dirty="0"/>
              <a:t>αυτονομία</a:t>
            </a:r>
            <a:r>
              <a:rPr lang="el-GR" sz="5600" dirty="0"/>
              <a:t> και την </a:t>
            </a:r>
            <a:r>
              <a:rPr lang="el-GR" sz="5600" b="1" u="sng" dirty="0"/>
              <a:t>ελευθερία</a:t>
            </a:r>
            <a:r>
              <a:rPr lang="el-GR" sz="5600" b="1" dirty="0"/>
              <a:t> </a:t>
            </a:r>
            <a:r>
              <a:rPr lang="el-GR" sz="5600" dirty="0"/>
              <a:t>μας. Χωρίς τα χρήματα, τα οποία προέρχονται από την εργασία, ο άνθρωπος δυσκολεύεται σε οτιδήποτε στη ζωή του. Από την άλλη πλευρά, το γεγονός ότι κάποιοι άνθρωποι, ενώ δεν έχουν ανάγκη τα χρήματα, πάλι εργάζονται, αποδεικνύει ότι το επάγγελμα προσφέρει κάτι περισσότερο από χρηματικά αγαθά.  </a:t>
            </a:r>
            <a:r>
              <a:rPr lang="el-GR" sz="5600" b="1" u="sng" dirty="0"/>
              <a:t>Παρέχει την δυνατότητα στον άνθρωπο να εργαστεί και να δημιουργήσει</a:t>
            </a:r>
            <a:r>
              <a:rPr lang="el-GR" sz="5600" u="sng" dirty="0"/>
              <a:t>.</a:t>
            </a:r>
            <a:r>
              <a:rPr lang="el-GR" sz="5600" dirty="0"/>
              <a:t> Του επιτρέπει </a:t>
            </a:r>
            <a:r>
              <a:rPr lang="el-GR" sz="5600" b="1" u="sng" dirty="0"/>
              <a:t>να εκφραστεί και να καλλιεργήσει διάφορες δεξιότητές</a:t>
            </a:r>
            <a:r>
              <a:rPr lang="el-GR" sz="5600" b="1" dirty="0"/>
              <a:t> του</a:t>
            </a:r>
            <a:r>
              <a:rPr lang="el-GR" sz="5600" dirty="0"/>
              <a:t>. Είναι ο χώρος όπου μπορεί </a:t>
            </a:r>
            <a:r>
              <a:rPr lang="el-GR" sz="5600" b="1" u="sng" dirty="0"/>
              <a:t>να καλλιεργήσει το πνεύμα και την προσωπικότητά του.</a:t>
            </a:r>
            <a:r>
              <a:rPr lang="el-GR" sz="5600" dirty="0"/>
              <a:t> Τέλος, η εργασία είναι ο χώρος που προσφέρεται για </a:t>
            </a:r>
            <a:r>
              <a:rPr lang="el-GR" sz="5600" b="1" u="sng" dirty="0"/>
              <a:t>κοινωνικές συναναστροφές και γνωριμίες</a:t>
            </a:r>
            <a:r>
              <a:rPr lang="el-GR" sz="5600" b="1" dirty="0"/>
              <a:t>.</a:t>
            </a:r>
            <a:r>
              <a:rPr lang="el-GR" sz="5600" dirty="0"/>
              <a:t> Με άλλα λόγια είναι ο χώρος, όπου ο άνθρωπος μπορεί να ολοκληρωθεί τόσο απέναντι στον εαυτό του όσο και απέναντι στους άλλους. Συνεπώς η εργασία και το κάθε επάγγελμα ξεχωριστά στηρίζει το κοινωνικό σύνολο και τους μηχανισμούς του.</a:t>
            </a:r>
            <a:br>
              <a:rPr lang="el-GR" sz="5600" dirty="0"/>
            </a:br>
            <a:r>
              <a:rPr lang="el-GR" sz="5600" dirty="0"/>
              <a:t/>
            </a:r>
            <a:br>
              <a:rPr lang="el-GR" sz="5600" dirty="0"/>
            </a:br>
            <a:endParaRPr lang="el-GR" sz="5600" dirty="0"/>
          </a:p>
        </p:txBody>
      </p:sp>
      <p:sp>
        <p:nvSpPr>
          <p:cNvPr id="8" name="Content Placeholder 2"/>
          <p:cNvSpPr>
            <a:spLocks noGrp="1"/>
          </p:cNvSpPr>
          <p:nvPr>
            <p:ph sz="half" idx="2"/>
          </p:nvPr>
        </p:nvSpPr>
        <p:spPr>
          <a:solidFill>
            <a:schemeClr val="accent2">
              <a:lumMod val="60000"/>
              <a:lumOff val="40000"/>
            </a:schemeClr>
          </a:solidFill>
        </p:spPr>
        <p:txBody>
          <a:bodyPr>
            <a:normAutofit fontScale="25000" lnSpcReduction="20000"/>
          </a:bodyPr>
          <a:lstStyle/>
          <a:p>
            <a:pPr algn="just">
              <a:buNone/>
            </a:pPr>
            <a:r>
              <a:rPr lang="el-GR" sz="6000" dirty="0" smtClean="0">
                <a:solidFill>
                  <a:schemeClr val="accent4">
                    <a:lumMod val="50000"/>
                  </a:schemeClr>
                </a:solidFill>
              </a:rPr>
              <a:t>       </a:t>
            </a:r>
          </a:p>
          <a:p>
            <a:pPr algn="just">
              <a:buNone/>
            </a:pPr>
            <a:r>
              <a:rPr lang="el-GR" sz="6000" dirty="0">
                <a:solidFill>
                  <a:schemeClr val="accent4">
                    <a:lumMod val="50000"/>
                  </a:schemeClr>
                </a:solidFill>
              </a:rPr>
              <a:t> </a:t>
            </a:r>
            <a:r>
              <a:rPr lang="el-GR" sz="6000" dirty="0" smtClean="0">
                <a:solidFill>
                  <a:schemeClr val="accent4">
                    <a:lumMod val="50000"/>
                  </a:schemeClr>
                </a:solidFill>
              </a:rPr>
              <a:t>        </a:t>
            </a:r>
            <a:r>
              <a:rPr lang="el-GR" sz="8000" dirty="0" smtClean="0">
                <a:solidFill>
                  <a:schemeClr val="tx1">
                    <a:lumMod val="95000"/>
                    <a:lumOff val="5000"/>
                  </a:schemeClr>
                </a:solidFill>
              </a:rPr>
              <a:t>1</a:t>
            </a:r>
            <a:r>
              <a:rPr lang="el-GR" sz="8000" baseline="30000" dirty="0" smtClean="0">
                <a:solidFill>
                  <a:schemeClr val="tx1">
                    <a:lumMod val="95000"/>
                    <a:lumOff val="5000"/>
                  </a:schemeClr>
                </a:solidFill>
              </a:rPr>
              <a:t>ος</a:t>
            </a:r>
            <a:r>
              <a:rPr lang="el-GR" sz="8000" dirty="0" smtClean="0">
                <a:solidFill>
                  <a:schemeClr val="tx1">
                    <a:lumMod val="95000"/>
                    <a:lumOff val="5000"/>
                  </a:schemeClr>
                </a:solidFill>
              </a:rPr>
              <a:t> ΠΛΑΓΙΟΤΙΤΛΟΣ  : </a:t>
            </a:r>
          </a:p>
          <a:p>
            <a:pPr algn="just">
              <a:buNone/>
            </a:pPr>
            <a:endParaRPr lang="el-GR" sz="8000" dirty="0">
              <a:solidFill>
                <a:schemeClr val="tx1">
                  <a:lumMod val="95000"/>
                  <a:lumOff val="5000"/>
                </a:schemeClr>
              </a:solidFill>
            </a:endParaRPr>
          </a:p>
          <a:p>
            <a:pPr algn="just">
              <a:buNone/>
            </a:pPr>
            <a:r>
              <a:rPr lang="el-GR" sz="8000" dirty="0" smtClean="0">
                <a:solidFill>
                  <a:schemeClr val="tx1">
                    <a:lumMod val="95000"/>
                    <a:lumOff val="5000"/>
                  </a:schemeClr>
                </a:solidFill>
              </a:rPr>
              <a:t>      ΤΑ ΟΦΕΛΗ ΠΟΥ ΠΡΟΚΥΠΤΟΥΝ ΑΠΟ ΤΗΝ ΕΡΓΑΣΙΑ</a:t>
            </a:r>
          </a:p>
          <a:p>
            <a:pPr algn="just">
              <a:buNone/>
            </a:pPr>
            <a:r>
              <a:rPr lang="el-GR" sz="8000" dirty="0" smtClean="0">
                <a:solidFill>
                  <a:schemeClr val="tx1">
                    <a:lumMod val="95000"/>
                    <a:lumOff val="5000"/>
                  </a:schemeClr>
                </a:solidFill>
              </a:rPr>
              <a:t>             </a:t>
            </a:r>
            <a:endParaRPr lang="el-GR" sz="8000" dirty="0">
              <a:solidFill>
                <a:schemeClr val="tx1">
                  <a:lumMod val="95000"/>
                  <a:lumOff val="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2</a:t>
            </a:r>
            <a:r>
              <a:rPr lang="el-GR" baseline="30000" dirty="0" smtClean="0"/>
              <a:t>η</a:t>
            </a:r>
            <a:r>
              <a:rPr lang="el-GR" dirty="0" smtClean="0"/>
              <a:t> ΠΑΡΑΓΡΑΦΟΣ</a:t>
            </a:r>
            <a:endParaRPr lang="el-GR" dirty="0"/>
          </a:p>
        </p:txBody>
      </p:sp>
      <p:sp>
        <p:nvSpPr>
          <p:cNvPr id="6" name="Content Placeholder 5"/>
          <p:cNvSpPr>
            <a:spLocks noGrp="1"/>
          </p:cNvSpPr>
          <p:nvPr>
            <p:ph sz="half" idx="1"/>
          </p:nvPr>
        </p:nvSpPr>
        <p:spPr/>
        <p:txBody>
          <a:bodyPr>
            <a:normAutofit fontScale="77500" lnSpcReduction="20000"/>
          </a:bodyPr>
          <a:lstStyle/>
          <a:p>
            <a:pPr algn="just">
              <a:buNone/>
            </a:pPr>
            <a:r>
              <a:rPr lang="el-GR" dirty="0" smtClean="0"/>
              <a:t>                   Βέβαια, για να μπορούν να υπάρξουν τα </a:t>
            </a:r>
            <a:r>
              <a:rPr lang="el-GR" b="1" u="sng" dirty="0" smtClean="0"/>
              <a:t>ευεργετικά αποτελέσματα της εργασίας</a:t>
            </a:r>
            <a:r>
              <a:rPr lang="el-GR" dirty="0" smtClean="0"/>
              <a:t>, ο καθένας πρέπει να επιλέξει </a:t>
            </a:r>
            <a:r>
              <a:rPr lang="el-GR" b="1" u="sng" dirty="0" smtClean="0"/>
              <a:t>το κατάλληλο επάγγελμα</a:t>
            </a:r>
            <a:r>
              <a:rPr lang="el-GR" dirty="0" smtClean="0"/>
              <a:t> για τον ίδιο. Και είναι μεγίστης σημασίας, αφού το επάγγελμα που επιλέγουμε θα μας ακολουθεί μια ζωή. Η </a:t>
            </a:r>
            <a:r>
              <a:rPr lang="el-GR" b="1" u="sng" dirty="0" smtClean="0"/>
              <a:t>επιλογή</a:t>
            </a:r>
            <a:r>
              <a:rPr lang="el-GR" dirty="0" smtClean="0"/>
              <a:t> είναι </a:t>
            </a:r>
            <a:r>
              <a:rPr lang="el-GR" b="1" u="sng" dirty="0" smtClean="0"/>
              <a:t>καθοριστική</a:t>
            </a:r>
            <a:r>
              <a:rPr lang="el-GR" dirty="0" smtClean="0"/>
              <a:t> και τις περισσότερες φορές δεν αλλάζει. Με ποια όμως </a:t>
            </a:r>
            <a:r>
              <a:rPr lang="el-GR" b="1" u="sng" dirty="0" smtClean="0"/>
              <a:t>κριτήρια</a:t>
            </a:r>
            <a:r>
              <a:rPr lang="el-GR" dirty="0" smtClean="0"/>
              <a:t> πρέπει να γίνει αυτή η επιλογή;</a:t>
            </a:r>
            <a:br>
              <a:rPr lang="el-GR" dirty="0" smtClean="0"/>
            </a:br>
            <a:endParaRPr lang="el-GR" dirty="0"/>
          </a:p>
        </p:txBody>
      </p:sp>
      <p:sp>
        <p:nvSpPr>
          <p:cNvPr id="7" name="Content Placeholder 6"/>
          <p:cNvSpPr>
            <a:spLocks noGrp="1"/>
          </p:cNvSpPr>
          <p:nvPr>
            <p:ph sz="half" idx="2"/>
          </p:nvPr>
        </p:nvSpPr>
        <p:spPr>
          <a:solidFill>
            <a:schemeClr val="accent2">
              <a:lumMod val="60000"/>
              <a:lumOff val="40000"/>
            </a:schemeClr>
          </a:solidFill>
        </p:spPr>
        <p:txBody>
          <a:bodyPr>
            <a:normAutofit fontScale="77500" lnSpcReduction="20000"/>
          </a:bodyPr>
          <a:lstStyle/>
          <a:p>
            <a:pPr>
              <a:buNone/>
            </a:pPr>
            <a:r>
              <a:rPr lang="el-GR" dirty="0" smtClean="0"/>
              <a:t>     </a:t>
            </a:r>
          </a:p>
          <a:p>
            <a:pPr>
              <a:buNone/>
            </a:pPr>
            <a:r>
              <a:rPr lang="el-GR" dirty="0"/>
              <a:t> </a:t>
            </a:r>
            <a:r>
              <a:rPr lang="el-GR" dirty="0" smtClean="0"/>
              <a:t>    2</a:t>
            </a:r>
            <a:r>
              <a:rPr lang="el-GR" baseline="30000" dirty="0" smtClean="0"/>
              <a:t>ος</a:t>
            </a:r>
            <a:r>
              <a:rPr lang="el-GR" dirty="0" smtClean="0"/>
              <a:t>  ΠΛΑΓΙΟΤΙΤΛΟΣ</a:t>
            </a:r>
          </a:p>
          <a:p>
            <a:pPr>
              <a:buNone/>
            </a:pPr>
            <a:endParaRPr lang="el-GR" dirty="0" smtClean="0"/>
          </a:p>
          <a:p>
            <a:pPr>
              <a:buNone/>
            </a:pPr>
            <a:r>
              <a:rPr lang="el-GR" dirty="0"/>
              <a:t> </a:t>
            </a:r>
            <a:r>
              <a:rPr lang="el-GR" dirty="0" smtClean="0"/>
              <a:t>    ΑΝΑΓΚΗ  ΝΑ ΕΠΙΛΕΓΕΤΑΙ ΤΟ ΚΑΤΑΛΛΗΛΟ ΕΠΑΓΓΕΛΜΑ </a:t>
            </a:r>
          </a:p>
          <a:p>
            <a:pPr>
              <a:buNone/>
            </a:pPr>
            <a:r>
              <a:rPr lang="el-GR" dirty="0"/>
              <a:t> </a:t>
            </a:r>
            <a:r>
              <a:rPr lang="el-GR" dirty="0" smtClean="0"/>
              <a:t>     </a:t>
            </a:r>
          </a:p>
          <a:p>
            <a:pPr>
              <a:buNone/>
            </a:pPr>
            <a:r>
              <a:rPr lang="el-GR" dirty="0"/>
              <a:t> </a:t>
            </a:r>
            <a:r>
              <a:rPr lang="el-GR" dirty="0" smtClean="0"/>
              <a:t>      </a:t>
            </a:r>
            <a:endParaRPr lang="el-GR" dirty="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3</a:t>
            </a:r>
            <a:r>
              <a:rPr lang="el-GR" baseline="30000" dirty="0" smtClean="0"/>
              <a:t>η</a:t>
            </a:r>
            <a:r>
              <a:rPr lang="el-GR" dirty="0" smtClean="0"/>
              <a:t> ΠΑΡΑΓΡΑΦΟΣ</a:t>
            </a:r>
            <a:endParaRPr lang="el-GR" dirty="0"/>
          </a:p>
        </p:txBody>
      </p:sp>
      <p:sp>
        <p:nvSpPr>
          <p:cNvPr id="5" name="Content Placeholder 4"/>
          <p:cNvSpPr>
            <a:spLocks noGrp="1"/>
          </p:cNvSpPr>
          <p:nvPr>
            <p:ph sz="half" idx="1"/>
          </p:nvPr>
        </p:nvSpPr>
        <p:spPr>
          <a:xfrm>
            <a:off x="539552" y="1628800"/>
            <a:ext cx="4038600" cy="4525963"/>
          </a:xfrm>
        </p:spPr>
        <p:txBody>
          <a:bodyPr>
            <a:normAutofit fontScale="62500" lnSpcReduction="20000"/>
          </a:bodyPr>
          <a:lstStyle/>
          <a:p>
            <a:pPr>
              <a:buNone/>
            </a:pPr>
            <a:r>
              <a:rPr lang="el-GR" dirty="0" smtClean="0"/>
              <a:t>                  Αυτό που πρέπει να λαμβάνει ο καθένας πρωτίστως </a:t>
            </a:r>
            <a:r>
              <a:rPr lang="el-GR" dirty="0" err="1" smtClean="0"/>
              <a:t>υπόψιν</a:t>
            </a:r>
            <a:r>
              <a:rPr lang="el-GR" dirty="0" smtClean="0"/>
              <a:t> είναι οι </a:t>
            </a:r>
            <a:r>
              <a:rPr lang="el-GR" b="1" u="sng" dirty="0" smtClean="0"/>
              <a:t>κλίσεις</a:t>
            </a:r>
            <a:r>
              <a:rPr lang="el-GR" dirty="0" smtClean="0"/>
              <a:t> του. Πρέπει να δει </a:t>
            </a:r>
            <a:r>
              <a:rPr lang="el-GR" b="1" u="sng" dirty="0" smtClean="0"/>
              <a:t>τι τον ενδιαφέρει</a:t>
            </a:r>
            <a:r>
              <a:rPr lang="el-GR" dirty="0" smtClean="0"/>
              <a:t>, ποια είναι τα πράγματα, με τα οποία του αρέσει να ασχολείται και σε ποιους </a:t>
            </a:r>
            <a:r>
              <a:rPr lang="el-GR" b="1" u="sng" dirty="0" smtClean="0"/>
              <a:t>τομείς</a:t>
            </a:r>
            <a:r>
              <a:rPr lang="el-GR" dirty="0" smtClean="0"/>
              <a:t> έχει </a:t>
            </a:r>
            <a:r>
              <a:rPr lang="el-GR" b="1" u="sng" dirty="0" smtClean="0"/>
              <a:t>ιδιαίτερες δεξιότητες</a:t>
            </a:r>
            <a:r>
              <a:rPr lang="el-GR" dirty="0" smtClean="0"/>
              <a:t>.  Δηλαδή, το πρώτο πράγμα που πρέπει να σκεφτεί κάποιος είναι </a:t>
            </a:r>
            <a:r>
              <a:rPr lang="el-GR" b="1" u="sng" dirty="0" smtClean="0"/>
              <a:t>τι του αρέσει </a:t>
            </a:r>
            <a:r>
              <a:rPr lang="el-GR" dirty="0" smtClean="0"/>
              <a:t>να κάνει, μιας και αν ασχοληθεί με ένα επάγγελμα που δεν του αρέσει, η </a:t>
            </a:r>
            <a:r>
              <a:rPr lang="el-GR" b="1" u="sng" dirty="0" smtClean="0"/>
              <a:t>ζωή</a:t>
            </a:r>
            <a:r>
              <a:rPr lang="el-GR" dirty="0" smtClean="0"/>
              <a:t> του θα είναι  </a:t>
            </a:r>
            <a:r>
              <a:rPr lang="el-GR" b="1" u="sng" dirty="0" smtClean="0"/>
              <a:t>μίζερη</a:t>
            </a:r>
            <a:r>
              <a:rPr lang="el-GR" dirty="0" smtClean="0"/>
              <a:t> και </a:t>
            </a:r>
            <a:r>
              <a:rPr lang="el-GR" b="1" u="sng" dirty="0" smtClean="0"/>
              <a:t>καταθλιπτική</a:t>
            </a:r>
            <a:r>
              <a:rPr lang="el-GR" dirty="0" smtClean="0"/>
              <a:t>. Αν σκεφτούμε </a:t>
            </a:r>
            <a:r>
              <a:rPr lang="el-GR" b="1" u="sng" dirty="0" smtClean="0"/>
              <a:t>τι μας ευχαριστεί</a:t>
            </a:r>
            <a:r>
              <a:rPr lang="el-GR" dirty="0" smtClean="0"/>
              <a:t>, τότε θα βρούμε σίγουρα τη σωστή κατεύθυνση προς το καταλληλότερο επάγγελμα για μας.</a:t>
            </a:r>
            <a:endParaRPr lang="el-GR" dirty="0"/>
          </a:p>
        </p:txBody>
      </p:sp>
      <p:sp>
        <p:nvSpPr>
          <p:cNvPr id="6" name="Content Placeholder 5"/>
          <p:cNvSpPr>
            <a:spLocks noGrp="1"/>
          </p:cNvSpPr>
          <p:nvPr>
            <p:ph sz="half" idx="2"/>
          </p:nvPr>
        </p:nvSpPr>
        <p:spPr>
          <a:solidFill>
            <a:schemeClr val="accent2">
              <a:lumMod val="60000"/>
              <a:lumOff val="40000"/>
            </a:schemeClr>
          </a:solidFill>
        </p:spPr>
        <p:txBody>
          <a:bodyPr>
            <a:normAutofit fontScale="62500" lnSpcReduction="20000"/>
          </a:bodyPr>
          <a:lstStyle/>
          <a:p>
            <a:pPr>
              <a:buNone/>
            </a:pPr>
            <a:r>
              <a:rPr lang="el-GR" dirty="0" smtClean="0"/>
              <a:t> 3</a:t>
            </a:r>
            <a:r>
              <a:rPr lang="el-GR" baseline="30000" dirty="0" smtClean="0"/>
              <a:t>ος</a:t>
            </a:r>
            <a:r>
              <a:rPr lang="el-GR" dirty="0" smtClean="0"/>
              <a:t> ΠΛΑΓΙΟΤΙΤΛΟΣ</a:t>
            </a:r>
          </a:p>
          <a:p>
            <a:pPr>
              <a:buNone/>
            </a:pPr>
            <a:endParaRPr lang="el-GR" dirty="0" smtClean="0"/>
          </a:p>
          <a:p>
            <a:pPr>
              <a:buNone/>
            </a:pPr>
            <a:r>
              <a:rPr lang="el-GR" dirty="0"/>
              <a:t> </a:t>
            </a:r>
            <a:r>
              <a:rPr lang="el-GR" dirty="0" smtClean="0"/>
              <a:t> 1</a:t>
            </a:r>
            <a:r>
              <a:rPr lang="el-GR" baseline="30000" dirty="0" smtClean="0"/>
              <a:t>ο</a:t>
            </a:r>
            <a:r>
              <a:rPr lang="el-GR" dirty="0" smtClean="0"/>
              <a:t> ΚΡΙΤΗΡΙΟ ΕΠΙΛΟΓΗΣ ΕΠΑΓΓΕΛΜΑΤΟΣ</a:t>
            </a:r>
          </a:p>
          <a:p>
            <a:pPr>
              <a:buNone/>
            </a:pPr>
            <a:r>
              <a:rPr lang="el-GR" dirty="0"/>
              <a:t> </a:t>
            </a:r>
            <a:r>
              <a:rPr lang="el-GR" dirty="0" smtClean="0"/>
              <a:t>  ΟΙ ΚΛΙΣΕΙΣ ΚΑΙ ΟΙ ΔΕΞΙΟΤΗΤΕΣ.</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4</a:t>
            </a:r>
            <a:r>
              <a:rPr lang="el-GR" baseline="30000" dirty="0" smtClean="0"/>
              <a:t>η</a:t>
            </a:r>
            <a:r>
              <a:rPr lang="el-GR" dirty="0" smtClean="0"/>
              <a:t> ΠΑΡΑΓΡΑΦΟΣ</a:t>
            </a:r>
            <a:endParaRPr lang="el-GR" dirty="0"/>
          </a:p>
        </p:txBody>
      </p:sp>
      <p:sp>
        <p:nvSpPr>
          <p:cNvPr id="6" name="Content Placeholder 5"/>
          <p:cNvSpPr>
            <a:spLocks noGrp="1"/>
          </p:cNvSpPr>
          <p:nvPr>
            <p:ph sz="half" idx="1"/>
          </p:nvPr>
        </p:nvSpPr>
        <p:spPr/>
        <p:txBody>
          <a:bodyPr>
            <a:normAutofit fontScale="55000" lnSpcReduction="20000"/>
          </a:bodyPr>
          <a:lstStyle/>
          <a:p>
            <a:pPr algn="just">
              <a:buNone/>
            </a:pPr>
            <a:r>
              <a:rPr lang="el-GR" dirty="0" smtClean="0"/>
              <a:t>                     Επειδή ,όμως, υπάρχουν πολλοί που δεν γνωρίζουν ακόμα ποια είναι η προσωπική τους κλίση ή είναι μπερδεμένοι, πρέπει να σκεφτούμε </a:t>
            </a:r>
            <a:r>
              <a:rPr lang="el-GR" b="1" u="sng" dirty="0" smtClean="0"/>
              <a:t>και άλλα κριτήρια</a:t>
            </a:r>
            <a:r>
              <a:rPr lang="el-GR" dirty="0" smtClean="0"/>
              <a:t>, για να μην αφήσουμε στην τύχη την επαγγελματική μας σταδιοδρομία. Πολύ συχνά αυτό που μας αρέσει μπορεί να μην είναι προσοδοφόρο. Επομένως, άλλο </a:t>
            </a:r>
            <a:r>
              <a:rPr lang="el-GR" b="1" u="sng" dirty="0" smtClean="0"/>
              <a:t>κριτήριο</a:t>
            </a:r>
            <a:r>
              <a:rPr lang="el-GR" dirty="0" smtClean="0"/>
              <a:t> που πρέπει να έχει ένας νέος προτού επιλέξει ένα επάγγελμα είναι το </a:t>
            </a:r>
            <a:r>
              <a:rPr lang="el-GR" b="1" u="sng" dirty="0" smtClean="0"/>
              <a:t>οικονομικό.</a:t>
            </a:r>
            <a:r>
              <a:rPr lang="el-GR" dirty="0" smtClean="0"/>
              <a:t> </a:t>
            </a:r>
            <a:r>
              <a:rPr lang="el-GR" b="1" dirty="0" smtClean="0"/>
              <a:t>Κατά πόσο δηλαδή θα του εξασφαλίζει το βιοπορισμό του</a:t>
            </a:r>
            <a:r>
              <a:rPr lang="el-GR" dirty="0" smtClean="0"/>
              <a:t>, θα του προσφέρει </a:t>
            </a:r>
            <a:r>
              <a:rPr lang="el-GR" b="1" u="sng" dirty="0" smtClean="0"/>
              <a:t>μια άνετη ζωή</a:t>
            </a:r>
            <a:r>
              <a:rPr lang="el-GR" dirty="0" smtClean="0"/>
              <a:t>, μέσα στην οποία θα μπορέσει να δημιουργήσει μια </a:t>
            </a:r>
            <a:r>
              <a:rPr lang="el-GR" b="1" u="sng" dirty="0" smtClean="0"/>
              <a:t>οικογένεια με σταθερότητα και ασφάλεια.</a:t>
            </a:r>
            <a:r>
              <a:rPr lang="el-GR" dirty="0" smtClean="0"/>
              <a:t> Γι’ αυτό,  πρέπει να σκεφτόμαστε ποιες είναι οι </a:t>
            </a:r>
            <a:r>
              <a:rPr lang="el-GR" b="1" u="sng" dirty="0" smtClean="0"/>
              <a:t>προοπτικές εργασίας</a:t>
            </a:r>
            <a:r>
              <a:rPr lang="el-GR" dirty="0" smtClean="0"/>
              <a:t>, η </a:t>
            </a:r>
            <a:r>
              <a:rPr lang="el-GR" b="1" u="sng" dirty="0" smtClean="0"/>
              <a:t>σχέση προσφοράς και ζήτησης στην αγορά εργασίας</a:t>
            </a:r>
            <a:r>
              <a:rPr lang="el-GR" dirty="0" smtClean="0"/>
              <a:t>, αν ένα επάγγελμα είναι </a:t>
            </a:r>
            <a:r>
              <a:rPr lang="el-GR" b="1" u="sng" dirty="0" smtClean="0"/>
              <a:t>κορεσμένο </a:t>
            </a:r>
            <a:r>
              <a:rPr lang="el-GR" dirty="0" smtClean="0"/>
              <a:t>ή όχι αλλά και τι είδους </a:t>
            </a:r>
            <a:r>
              <a:rPr lang="el-GR" b="1" u="sng" dirty="0" smtClean="0"/>
              <a:t>μισθός</a:t>
            </a:r>
            <a:r>
              <a:rPr lang="el-GR" dirty="0" smtClean="0"/>
              <a:t>, </a:t>
            </a:r>
            <a:r>
              <a:rPr lang="el-GR" b="1" u="sng" dirty="0" smtClean="0"/>
              <a:t>σταδιοδρομία</a:t>
            </a:r>
            <a:r>
              <a:rPr lang="el-GR" dirty="0" smtClean="0"/>
              <a:t>, </a:t>
            </a:r>
            <a:r>
              <a:rPr lang="el-GR" b="1" u="sng" dirty="0" smtClean="0"/>
              <a:t>δυνατότητες ανέλιξης</a:t>
            </a:r>
            <a:r>
              <a:rPr lang="el-GR" dirty="0" smtClean="0"/>
              <a:t>, ή γενικά </a:t>
            </a:r>
            <a:r>
              <a:rPr lang="el-GR" b="1" u="sng" dirty="0" smtClean="0"/>
              <a:t>κέρδος</a:t>
            </a:r>
            <a:r>
              <a:rPr lang="el-GR" dirty="0" smtClean="0"/>
              <a:t> μπορεί να προέλθει από το επάγγελμα που θα επιλέξουμε</a:t>
            </a:r>
            <a:endParaRPr lang="el-GR" dirty="0"/>
          </a:p>
        </p:txBody>
      </p:sp>
      <p:sp>
        <p:nvSpPr>
          <p:cNvPr id="7" name="Content Placeholder 6"/>
          <p:cNvSpPr>
            <a:spLocks noGrp="1"/>
          </p:cNvSpPr>
          <p:nvPr>
            <p:ph sz="half" idx="2"/>
          </p:nvPr>
        </p:nvSpPr>
        <p:spPr>
          <a:solidFill>
            <a:schemeClr val="accent2">
              <a:lumMod val="60000"/>
              <a:lumOff val="40000"/>
            </a:schemeClr>
          </a:solidFill>
          <a:ln>
            <a:solidFill>
              <a:schemeClr val="accent2">
                <a:lumMod val="40000"/>
                <a:lumOff val="60000"/>
              </a:schemeClr>
            </a:solidFill>
          </a:ln>
        </p:spPr>
        <p:txBody>
          <a:bodyPr>
            <a:normAutofit fontScale="55000" lnSpcReduction="20000"/>
          </a:bodyPr>
          <a:lstStyle/>
          <a:p>
            <a:pPr>
              <a:buNone/>
            </a:pPr>
            <a:r>
              <a:rPr lang="el-GR" dirty="0" smtClean="0"/>
              <a:t>        </a:t>
            </a:r>
            <a:r>
              <a:rPr lang="el-GR" sz="3300" dirty="0" smtClean="0"/>
              <a:t>4</a:t>
            </a:r>
            <a:r>
              <a:rPr lang="el-GR" sz="3300" baseline="30000" dirty="0" smtClean="0"/>
              <a:t>ος</a:t>
            </a:r>
            <a:r>
              <a:rPr lang="el-GR" sz="3300" dirty="0" smtClean="0"/>
              <a:t>   ΠΛΑΓΙΟΤΙΤΛΟΣ</a:t>
            </a:r>
          </a:p>
          <a:p>
            <a:pPr>
              <a:buNone/>
            </a:pPr>
            <a:endParaRPr lang="el-GR" sz="2900" dirty="0">
              <a:solidFill>
                <a:schemeClr val="accent2">
                  <a:lumMod val="40000"/>
                  <a:lumOff val="60000"/>
                </a:schemeClr>
              </a:solidFill>
            </a:endParaRPr>
          </a:p>
          <a:p>
            <a:pPr>
              <a:buNone/>
            </a:pPr>
            <a:r>
              <a:rPr lang="el-GR" sz="3300" dirty="0" smtClean="0"/>
              <a:t>       2</a:t>
            </a:r>
            <a:r>
              <a:rPr lang="el-GR" sz="3300" baseline="30000" dirty="0" smtClean="0"/>
              <a:t>ο</a:t>
            </a:r>
            <a:r>
              <a:rPr lang="el-GR" sz="3300" dirty="0" smtClean="0"/>
              <a:t> ΚΡΙΤΗΡΙΟ Η ΕΞΑΣΦΑΛΙΣΗ ΤΟΥ ΒΙΟΠΟΡΙΣΜΟΥ  ΣΕ ΣΥΝΔΥΑΣΜΟ ΜΕ ΤΙΣ ΠΡΟΟΠΤΙΚΕΣ ΤΟΥ </a:t>
            </a:r>
            <a:r>
              <a:rPr lang="el-GR" sz="3300" dirty="0"/>
              <a:t>ΕΠΑΓΓΕΛΑΜΑΤΟΣ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5</a:t>
            </a:r>
            <a:r>
              <a:rPr lang="el-GR" baseline="30000" dirty="0" smtClean="0"/>
              <a:t>η</a:t>
            </a:r>
            <a:r>
              <a:rPr lang="el-GR" dirty="0" smtClean="0"/>
              <a:t> ΠΑΡΑΓΡΑΦΟΣ</a:t>
            </a:r>
            <a:endParaRPr lang="el-GR" dirty="0"/>
          </a:p>
        </p:txBody>
      </p:sp>
      <p:sp>
        <p:nvSpPr>
          <p:cNvPr id="5" name="Content Placeholder 4"/>
          <p:cNvSpPr>
            <a:spLocks noGrp="1"/>
          </p:cNvSpPr>
          <p:nvPr>
            <p:ph sz="half" idx="1"/>
          </p:nvPr>
        </p:nvSpPr>
        <p:spPr/>
        <p:txBody>
          <a:bodyPr>
            <a:normAutofit fontScale="55000" lnSpcReduction="20000"/>
          </a:bodyPr>
          <a:lstStyle/>
          <a:p>
            <a:pPr algn="just">
              <a:buNone/>
            </a:pPr>
            <a:r>
              <a:rPr lang="el-GR" dirty="0" smtClean="0"/>
              <a:t>                     Εξάλλου, δεν είναι μόνο αυτά. Άλλος σοβαρός </a:t>
            </a:r>
            <a:r>
              <a:rPr lang="el-GR" b="1" u="sng" dirty="0" smtClean="0"/>
              <a:t>παράγοντας</a:t>
            </a:r>
            <a:r>
              <a:rPr lang="el-GR" dirty="0" smtClean="0"/>
              <a:t> που πρέπει να </a:t>
            </a:r>
            <a:r>
              <a:rPr lang="el-GR" b="1" u="sng" dirty="0" smtClean="0"/>
              <a:t>επηρεάζει την επιλογή </a:t>
            </a:r>
            <a:r>
              <a:rPr lang="el-GR" dirty="0" smtClean="0"/>
              <a:t>του επαγγέλματός μας είναι </a:t>
            </a:r>
            <a:r>
              <a:rPr lang="el-GR" b="1" dirty="0" smtClean="0"/>
              <a:t>η προσωπικότητά μας και οι αδυναμίες ή ικανότητές μας</a:t>
            </a:r>
            <a:r>
              <a:rPr lang="el-GR" dirty="0" smtClean="0"/>
              <a:t>. Με άλλα </a:t>
            </a:r>
            <a:r>
              <a:rPr lang="el-GR" dirty="0" err="1" smtClean="0"/>
              <a:t>άλλα</a:t>
            </a:r>
            <a:r>
              <a:rPr lang="el-GR" dirty="0" smtClean="0"/>
              <a:t> λόγια πρέπει να δούμε το </a:t>
            </a:r>
            <a:r>
              <a:rPr lang="el-GR" b="1" u="sng" dirty="0" smtClean="0"/>
              <a:t>χαρακτήρα μας</a:t>
            </a:r>
            <a:r>
              <a:rPr lang="el-GR" dirty="0" smtClean="0"/>
              <a:t>, αν ταιριάζει στη </a:t>
            </a:r>
            <a:r>
              <a:rPr lang="el-GR" b="1" u="sng" dirty="0" smtClean="0"/>
              <a:t>φύση ενός επαγγέλματος</a:t>
            </a:r>
            <a:r>
              <a:rPr lang="el-GR" dirty="0" smtClean="0"/>
              <a:t>, το σώμα μας επίσης, αλλά και τις επιδόσεις μας στα μαθήματά μας. Έτσι, ένας που είναι καχεκτικός στο σώμα δεν μπορεί να γίνει αθλητής. Άλλος πάλι που είναι αγχώδης δεν πρέπει να επιδιώκει επάγγελμα το οποίο να έχει πίεση. Τέλος, πώς γίνεται κάποιος  μαθητής με χαμηλές επιδόσεις  να επιθυμεί να ακολουθήσει ένα επάγγελμα  που απαιτεί υψηλή βαθμολογία για την εισαγωγή π.χ. σε μια πανεπιστημιακή σχολή;  Όλα αυτά είναι βέβαια δεν είναι ακατόρθωτα, αλλά στην πορεία, αν γίνει μια τέτοια επιλογή θα βρεθούν πολλά </a:t>
            </a:r>
            <a:r>
              <a:rPr lang="el-GR" b="1" u="sng" dirty="0" smtClean="0"/>
              <a:t>εμπόδια.</a:t>
            </a:r>
            <a:br>
              <a:rPr lang="el-GR" b="1" u="sng" dirty="0" smtClean="0"/>
            </a:br>
            <a:r>
              <a:rPr lang="el-GR" dirty="0" smtClean="0"/>
              <a:t>              </a:t>
            </a:r>
            <a:endParaRPr lang="el-GR" dirty="0"/>
          </a:p>
        </p:txBody>
      </p:sp>
      <p:sp>
        <p:nvSpPr>
          <p:cNvPr id="6" name="Content Placeholder 5"/>
          <p:cNvSpPr>
            <a:spLocks noGrp="1"/>
          </p:cNvSpPr>
          <p:nvPr>
            <p:ph sz="half" idx="2"/>
          </p:nvPr>
        </p:nvSpPr>
        <p:spPr>
          <a:solidFill>
            <a:schemeClr val="accent2">
              <a:lumMod val="60000"/>
              <a:lumOff val="40000"/>
            </a:schemeClr>
          </a:solidFill>
        </p:spPr>
        <p:txBody>
          <a:bodyPr>
            <a:normAutofit fontScale="55000" lnSpcReduction="20000"/>
          </a:bodyPr>
          <a:lstStyle/>
          <a:p>
            <a:pPr>
              <a:buNone/>
            </a:pPr>
            <a:r>
              <a:rPr lang="el-GR" sz="3300" dirty="0" smtClean="0"/>
              <a:t>         5</a:t>
            </a:r>
            <a:r>
              <a:rPr lang="el-GR" sz="3300" baseline="30000" dirty="0" smtClean="0"/>
              <a:t>ος</a:t>
            </a:r>
            <a:r>
              <a:rPr lang="el-GR" sz="3300" dirty="0" smtClean="0"/>
              <a:t>   ΠΛΑΓΙΟΤΙΤΛΟΣ</a:t>
            </a:r>
          </a:p>
          <a:p>
            <a:pPr>
              <a:buNone/>
            </a:pPr>
            <a:endParaRPr lang="el-GR" sz="3300" dirty="0"/>
          </a:p>
          <a:p>
            <a:pPr>
              <a:buNone/>
            </a:pPr>
            <a:r>
              <a:rPr lang="el-GR" sz="3300" dirty="0" smtClean="0"/>
              <a:t>       3</a:t>
            </a:r>
            <a:r>
              <a:rPr lang="el-GR" sz="3300" baseline="30000" dirty="0" smtClean="0"/>
              <a:t>ο</a:t>
            </a:r>
            <a:r>
              <a:rPr lang="el-GR" sz="3300" dirty="0" smtClean="0"/>
              <a:t> ΚΡΙΤΗΡΙΟ ΑΠΟΤΕΛΕΙ Η ΙΔΙΑ Η ΠΡΟΣΩΠΙΚΟΤΗΤΑ ΤΟΥ ΑΤΟΜΟΥ Η ΟΠΟΙΑ ΘΑ ΠΡΕΠΕΙ ΝΑ ΤΑΙΡΙΑΖΕΙ ΜΕ ΤΗ ΦΥΣΗ ΤΟΥ ΕΠΑΓΓΕΛΜΑΤΟΣ</a:t>
            </a:r>
            <a:endParaRPr lang="el-GR" sz="33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6</a:t>
            </a:r>
            <a:r>
              <a:rPr lang="el-GR" baseline="30000" dirty="0" smtClean="0"/>
              <a:t>η</a:t>
            </a:r>
            <a:r>
              <a:rPr lang="el-GR" dirty="0" smtClean="0"/>
              <a:t>  ΠΑΡΑΓΡΑΦΟΣ</a:t>
            </a:r>
            <a:endParaRPr lang="el-GR" dirty="0"/>
          </a:p>
        </p:txBody>
      </p:sp>
      <p:sp>
        <p:nvSpPr>
          <p:cNvPr id="5" name="Content Placeholder 4"/>
          <p:cNvSpPr>
            <a:spLocks noGrp="1"/>
          </p:cNvSpPr>
          <p:nvPr>
            <p:ph sz="half" idx="1"/>
          </p:nvPr>
        </p:nvSpPr>
        <p:spPr/>
        <p:txBody>
          <a:bodyPr>
            <a:normAutofit fontScale="62500" lnSpcReduction="20000"/>
          </a:bodyPr>
          <a:lstStyle/>
          <a:p>
            <a:pPr algn="just">
              <a:buNone/>
            </a:pPr>
            <a:r>
              <a:rPr lang="el-GR" dirty="0" smtClean="0"/>
              <a:t>                  Έχουμε, λοιπόν, πραγματευτεί τη σημασία και τα κριτήρια με τα οποία πρέπει να επιλέγεται ένα επάγγελμα. Είναι όμως αξιοσημείωτο να αναφερθεί πως </a:t>
            </a:r>
            <a:r>
              <a:rPr lang="el-GR" b="1" u="sng" dirty="0" smtClean="0"/>
              <a:t>κι άλλοι παράγοντες </a:t>
            </a:r>
            <a:r>
              <a:rPr lang="el-GR" dirty="0" smtClean="0"/>
              <a:t>επηρεάζουν και μάλιστα σε μεγάλο βαθμό την επιλογή επαγγέλματος. Αυτοί είναι </a:t>
            </a:r>
            <a:r>
              <a:rPr lang="el-GR" b="1" u="sng" dirty="0" smtClean="0"/>
              <a:t>οι γονείς</a:t>
            </a:r>
            <a:r>
              <a:rPr lang="el-GR" dirty="0" smtClean="0"/>
              <a:t>, που πολλές φορές καθοδηγούν τα παιδιά τους με βάση τις δικές τους επιθυμίες.  Άλλοι είναι </a:t>
            </a:r>
            <a:r>
              <a:rPr lang="el-GR" b="1" dirty="0" smtClean="0"/>
              <a:t>οι </a:t>
            </a:r>
            <a:r>
              <a:rPr lang="el-GR" b="1" u="sng" dirty="0" smtClean="0"/>
              <a:t>φίλοι</a:t>
            </a:r>
            <a:r>
              <a:rPr lang="el-GR" b="1" dirty="0" smtClean="0"/>
              <a:t>, οι </a:t>
            </a:r>
            <a:r>
              <a:rPr lang="el-GR" b="1" u="sng" dirty="0" smtClean="0"/>
              <a:t>εκπαιδευτικοί</a:t>
            </a:r>
            <a:r>
              <a:rPr lang="el-GR" b="1" dirty="0" smtClean="0"/>
              <a:t>, οι </a:t>
            </a:r>
            <a:r>
              <a:rPr lang="el-GR" b="1" u="sng" dirty="0" smtClean="0"/>
              <a:t>σύμβουλοι σπουδών </a:t>
            </a:r>
            <a:r>
              <a:rPr lang="el-GR" b="1" dirty="0" smtClean="0"/>
              <a:t>και </a:t>
            </a:r>
            <a:r>
              <a:rPr lang="el-GR" b="1" u="sng" dirty="0" smtClean="0"/>
              <a:t>γενικά ο κοινωνικός μας περίγυρος</a:t>
            </a:r>
            <a:r>
              <a:rPr lang="el-GR" dirty="0" smtClean="0"/>
              <a:t>. Όλοι αυτοί όμως πρέπει να </a:t>
            </a:r>
            <a:r>
              <a:rPr lang="el-GR" b="1" u="sng" dirty="0" smtClean="0"/>
              <a:t>συμβουλεύουν </a:t>
            </a:r>
            <a:r>
              <a:rPr lang="el-GR" dirty="0" smtClean="0"/>
              <a:t>λαμβάνοντας </a:t>
            </a:r>
            <a:r>
              <a:rPr lang="el-GR" dirty="0" err="1" smtClean="0"/>
              <a:t>υπόψιν</a:t>
            </a:r>
            <a:r>
              <a:rPr lang="el-GR" dirty="0" smtClean="0"/>
              <a:t> τα όσα κριτήρια έχουν προαναφερθεί</a:t>
            </a:r>
            <a:endParaRPr lang="el-GR" dirty="0"/>
          </a:p>
        </p:txBody>
      </p:sp>
      <p:sp>
        <p:nvSpPr>
          <p:cNvPr id="6" name="Content Placeholder 5"/>
          <p:cNvSpPr>
            <a:spLocks noGrp="1"/>
          </p:cNvSpPr>
          <p:nvPr>
            <p:ph sz="half" idx="2"/>
          </p:nvPr>
        </p:nvSpPr>
        <p:spPr>
          <a:solidFill>
            <a:schemeClr val="accent2">
              <a:lumMod val="60000"/>
              <a:lumOff val="40000"/>
            </a:schemeClr>
          </a:solidFill>
        </p:spPr>
        <p:style>
          <a:lnRef idx="1">
            <a:schemeClr val="accent2"/>
          </a:lnRef>
          <a:fillRef idx="2">
            <a:schemeClr val="accent2"/>
          </a:fillRef>
          <a:effectRef idx="1">
            <a:schemeClr val="accent2"/>
          </a:effectRef>
          <a:fontRef idx="minor">
            <a:schemeClr val="dk1"/>
          </a:fontRef>
        </p:style>
        <p:txBody>
          <a:bodyPr>
            <a:normAutofit fontScale="62500" lnSpcReduction="20000"/>
          </a:bodyPr>
          <a:lstStyle/>
          <a:p>
            <a:pPr>
              <a:buNone/>
            </a:pPr>
            <a:r>
              <a:rPr lang="el-GR" dirty="0" smtClean="0"/>
              <a:t>       </a:t>
            </a:r>
          </a:p>
          <a:p>
            <a:pPr>
              <a:buNone/>
            </a:pPr>
            <a:r>
              <a:rPr lang="el-GR" dirty="0"/>
              <a:t> </a:t>
            </a:r>
            <a:r>
              <a:rPr lang="el-GR" dirty="0" smtClean="0"/>
              <a:t>     6</a:t>
            </a:r>
            <a:r>
              <a:rPr lang="el-GR" baseline="30000" dirty="0" smtClean="0"/>
              <a:t>ος</a:t>
            </a:r>
            <a:r>
              <a:rPr lang="el-GR" dirty="0" smtClean="0"/>
              <a:t> ΠΛΑΓΙΟΤΙΤΛΟΣ</a:t>
            </a:r>
          </a:p>
          <a:p>
            <a:pPr>
              <a:buNone/>
            </a:pPr>
            <a:endParaRPr lang="el-GR" dirty="0"/>
          </a:p>
          <a:p>
            <a:pPr>
              <a:buNone/>
            </a:pPr>
            <a:r>
              <a:rPr lang="el-GR" dirty="0" smtClean="0"/>
              <a:t>       4</a:t>
            </a:r>
            <a:r>
              <a:rPr lang="el-GR" baseline="30000" dirty="0" smtClean="0"/>
              <a:t>ο</a:t>
            </a:r>
            <a:r>
              <a:rPr lang="el-GR" dirty="0" smtClean="0"/>
              <a:t> Κριτήριο:  ΟΙ ΓΟΝΕΙΣ , ΟΙ ΦΙΛΟΙ, ΟΙ ΣΥΜΒΟΥΛΟΙ ΣΠΟΥΔΩΝ ΚΑΙ ΓΕΝΙΚΑ Ο ΚΟΙΝΩΝΙΚΟΣ ΠΕΡΙΓΥΡΟΣ  ΑΠΟΤΕΛΟΥΝ ΣΗΜΑΝΤΙΚΟΥΣ ΠΑΡΑΓΟΝΤΕΣ ΕΠΙΛΟΓΗΣ ΤΟΥ ΕΠΑΓΓΕΛΜΑΤΟΣ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1698</TotalTime>
  <Words>1154</Words>
  <Application>Microsoft Office PowerPoint</Application>
  <PresentationFormat>On-screen Show (4:3)</PresentationFormat>
  <Paragraphs>75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ΠΑΡΑΔΕΙΓΜΑ ΠΕΡΙΛΗΨΗΣ </vt:lpstr>
      <vt:lpstr>Α. ΔΙΑΒΑΖΟΥΜΕ ΠΟΛΥ ΚΑΛΑ ΤΟ ΚΕΙΜΕΝΟ ΓΙΑ ΝΑ ΤΟ ΚΑΤΑΝΟΗΣΟΥΜΕ</vt:lpstr>
      <vt:lpstr>ΔΙΑΒΑΖΟΥΜΕ ΚΑΛΑ ΚΑΙ ΤΙΣ ΕΠΟΜΕΝΕΣ ΠΑΡΑΓΡΑΦΟΥΣ, ΔΕΝ ΑΦΗΝΟΥΜΕ ΤΟ ΚΕΙΜΕΝΟ ΣΤΗ ΜΕΣΗ</vt:lpstr>
      <vt:lpstr>ΥΠΟΓΡΑΜΜΙΖΟΥΜΕ ΣΤΗΝ ΚΑΘΕ ΠΑΡΑΓΡΑΦΟ ΤΙΣ ΛΕΞΕΙΣ –ΚΛΕΙΔΙΑ και ΓΡΑΦΟΥΜΕ ΤΟΥΣ ΠΛΑΓΙΟΤΙΤΛΟΥΣ</vt:lpstr>
      <vt:lpstr>2η ΠΑΡΑΓΡΑΦΟΣ</vt:lpstr>
      <vt:lpstr>3η ΠΑΡΑΓΡΑΦΟΣ</vt:lpstr>
      <vt:lpstr>4η ΠΑΡΑΓΡΑΦΟΣ</vt:lpstr>
      <vt:lpstr>5η ΠΑΡΑΓΡΑΦΟΣ</vt:lpstr>
      <vt:lpstr>6η  ΠΑΡΑΓΡΑΦΟΣ</vt:lpstr>
      <vt:lpstr>7η ΠΑΡΑΓΡΑΦΟΣ</vt:lpstr>
      <vt:lpstr>ΒΑΖΟΥΜΕ ΤΟΥΣ ΠΛΑΓΙΟΤΙΤΛΟΥΣ ΤΟΝ  ΕΝΑΝ ΚΑΤΩ ΑΠΟ ΤΟΝ ΑΛΛΟΝ ΚΑΙ ΦΤΙΑΧΝΟΥΜΕ ΕΤΣΙ ΤΟ ΣΧΕΔΙΑΓΡΑΜΜΑ ΤΟΥ ΚΕΙΜΕΝΟΥ</vt:lpstr>
      <vt:lpstr>   ΕΝΩΝΟΥΜΕ  ΤΟΥΣ  ΠΛΑΓΙΟΤΙΤΛΟΥΣ  ΜΕ ΤΙΣ ΚΑΤΑΛΛΗΛΕΣ ΣΥΝΔΕΤΙΚΕΣ  ΛΕΞΕΙΣ  Ή ΦΡΑΣΕΙΣ και Η ΠΕΡΙΛΗΨΗ ΜΑΣ ΕΙΝΑΙ ΕΤΟΙΜΗ</vt:lpstr>
    </vt:vector>
  </TitlesOfParts>
  <Company>OTE 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ΠΑΡΑΔΕΙΓΜΑ ΠΕΡΙΛΗΨΗΣ </dc:title>
  <dc:creator>A</dc:creator>
  <cp:lastModifiedBy>A</cp:lastModifiedBy>
  <cp:revision>47</cp:revision>
  <dcterms:created xsi:type="dcterms:W3CDTF">2020-04-28T16:58:25Z</dcterms:created>
  <dcterms:modified xsi:type="dcterms:W3CDTF">2020-04-29T21:17:24Z</dcterms:modified>
</cp:coreProperties>
</file>