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32A62-AD9D-443C-AE4F-7B5F8BFBD19B}" type="datetimeFigureOut">
              <a:rPr lang="el-GR" smtClean="0"/>
              <a:pPr/>
              <a:t>4/3/2021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B3B41-5C44-4AB9-BEDB-75852427EF7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48B5534-4A54-413A-848C-CFEB3E36E49E}" type="slidenum">
              <a:rPr lang="el-GR" smtClean="0"/>
              <a:pPr/>
              <a:t>1</a:t>
            </a:fld>
            <a:endParaRPr lang="el-G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lnSpc>
                <a:spcPct val="110000"/>
              </a:lnSpc>
            </a:pPr>
            <a:endParaRPr lang="en-GB" smtClean="0">
              <a:solidFill>
                <a:srgbClr val="000066"/>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8EF821B-EB93-49AB-9C53-1716290D3861}" type="datetimeFigureOut">
              <a:rPr lang="el-GR" smtClean="0"/>
              <a:pPr/>
              <a:t>4/3/2021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83C3F5D-6355-4AA1-9158-086DA7EEC3F4}"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F821B-EB93-49AB-9C53-1716290D3861}" type="datetimeFigureOut">
              <a:rPr lang="el-GR" smtClean="0"/>
              <a:pPr/>
              <a:t>4/3/2021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C3F5D-6355-4AA1-9158-086DA7EEC3F4}"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tanea.gr/2012/07/26/lifearts/culture/to-kokkino-elafi/" TargetMode="External"/><Relationship Id="rId3" Type="http://schemas.openxmlformats.org/officeDocument/2006/relationships/hyperlink" Target="https://el.wikipedia.org/wiki/%CE%93%CE%BA%CF%81%CE%AF%CE%B6%CE%BF%CF%82_%CE%BB%CF%8D%CE%BA%CE%BF%CF%82" TargetMode="External"/><Relationship Id="rId7" Type="http://schemas.openxmlformats.org/officeDocument/2006/relationships/hyperlink" Target="https://el.wikipedia.org/wiki/%CE%91%CE%B3%CF%81%CE%B9%CF%8C%CE%B3%CE%B9%CE%B4%CE%BF" TargetMode="External"/><Relationship Id="rId2" Type="http://schemas.openxmlformats.org/officeDocument/2006/relationships/hyperlink" Target="https://savepirus.gr/the-bear-of-pindos" TargetMode="External"/><Relationship Id="rId1" Type="http://schemas.openxmlformats.org/officeDocument/2006/relationships/slideLayout" Target="../slideLayouts/slideLayout2.xml"/><Relationship Id="rId6" Type="http://schemas.openxmlformats.org/officeDocument/2006/relationships/hyperlink" Target="https://el.wikipedia.org/wiki/%CE%9C%CE%B1%CF%85%CF%81%CF%8C%CE%B3%CF%85%CF%80%CE%B1%CF%82" TargetMode="External"/><Relationship Id="rId11" Type="http://schemas.openxmlformats.org/officeDocument/2006/relationships/hyperlink" Target="http://users.sch.gr/mstamati/DELFINI/DELFINI_2.html" TargetMode="External"/><Relationship Id="rId5" Type="http://schemas.openxmlformats.org/officeDocument/2006/relationships/hyperlink" Target="https://dasarxeio.com/2013/02/15/1972/" TargetMode="External"/><Relationship Id="rId10" Type="http://schemas.openxmlformats.org/officeDocument/2006/relationships/hyperlink" Target="https://schoolpress.sch.gr/nspalladio/?p=174" TargetMode="External"/><Relationship Id="rId4" Type="http://schemas.openxmlformats.org/officeDocument/2006/relationships/hyperlink" Target="https://www.newsit.gr/gogreen/ligotera-apo-1-000-tsakalia-zoyn-pleon-stin-xora-mas/2117812/" TargetMode="External"/><Relationship Id="rId9" Type="http://schemas.openxmlformats.org/officeDocument/2006/relationships/hyperlink" Target="https://mylittlepet.gr/2020/04/28/%CE%B3%CE%BD%CF%89%CF%81%CE%AF%CF%83%CF%84%CE%B5-%CF%84%CE%BF-%CF%80%CE%B9%CE%BF-%CE%B1%CF%81%CF%81%CF%89%CF%83%CF%84%CE%B7%CE%BC%CE%AD%CE%BD%CE%BF-%CE%B6%CF%8E%CE%BF-%CF%83%CF%84%CE%BF%CE%BD-%CF%8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1800" y="3357563"/>
            <a:ext cx="8277225" cy="3357562"/>
          </a:xfrm>
          <a:prstGeom prst="rect">
            <a:avLst/>
          </a:prstGeom>
          <a:noFill/>
          <a:ln w="9525">
            <a:noFill/>
            <a:miter lim="800000"/>
            <a:headEnd/>
            <a:tailEnd/>
          </a:ln>
        </p:spPr>
        <p:txBody>
          <a:bodyPr anchor="ctr"/>
          <a:lstStyle/>
          <a:p>
            <a:pPr algn="ctr"/>
            <a:r>
              <a:rPr lang="el-GR" sz="3200" dirty="0" smtClean="0"/>
              <a:t>Είδη υπό εξαφάνιση</a:t>
            </a:r>
            <a:r>
              <a:rPr lang="el-GR" sz="1000" b="1" dirty="0">
                <a:solidFill>
                  <a:srgbClr val="0000FF"/>
                </a:solidFill>
              </a:rPr>
              <a:t/>
            </a:r>
            <a:br>
              <a:rPr lang="el-GR" sz="1000" b="1" dirty="0">
                <a:solidFill>
                  <a:srgbClr val="0000FF"/>
                </a:solidFill>
              </a:rPr>
            </a:br>
            <a:r>
              <a:rPr lang="el-GR" sz="2600" b="1" dirty="0">
                <a:solidFill>
                  <a:srgbClr val="0000FF"/>
                </a:solidFill>
              </a:rPr>
              <a:t> </a:t>
            </a:r>
            <a:r>
              <a:rPr lang="el-GR" sz="2200" b="1" dirty="0">
                <a:solidFill>
                  <a:schemeClr val="tx2"/>
                </a:solidFill>
              </a:rPr>
              <a:t>ΒΑΣΙΛΑΚΟΠΟΥΛΟΥ </a:t>
            </a:r>
            <a:r>
              <a:rPr lang="el-GR" sz="2200" b="1" dirty="0" smtClean="0">
                <a:solidFill>
                  <a:schemeClr val="tx2"/>
                </a:solidFill>
              </a:rPr>
              <a:t>ΒΑΣΙΑ</a:t>
            </a:r>
            <a:r>
              <a:rPr lang="en-US" sz="2200" b="1" dirty="0" smtClean="0">
                <a:solidFill>
                  <a:schemeClr val="tx2"/>
                </a:solidFill>
              </a:rPr>
              <a:t> </a:t>
            </a:r>
            <a:r>
              <a:rPr lang="el-GR" sz="2200" b="1" dirty="0">
                <a:solidFill>
                  <a:schemeClr val="tx2"/>
                </a:solidFill>
              </a:rPr>
              <a:t>Α</a:t>
            </a:r>
            <a:r>
              <a:rPr lang="el-GR" sz="2200" b="1" baseline="-25000" dirty="0">
                <a:solidFill>
                  <a:schemeClr val="tx2"/>
                </a:solidFill>
              </a:rPr>
              <a:t>1</a:t>
            </a:r>
            <a:r>
              <a:rPr lang="el-GR" sz="2600" b="1" dirty="0">
                <a:solidFill>
                  <a:srgbClr val="0000FF"/>
                </a:solidFill>
              </a:rPr>
              <a:t/>
            </a:r>
            <a:br>
              <a:rPr lang="el-GR" sz="2600" b="1" dirty="0">
                <a:solidFill>
                  <a:srgbClr val="0000FF"/>
                </a:solidFill>
              </a:rPr>
            </a:br>
            <a:endParaRPr lang="el-GR" sz="1000" b="1" dirty="0">
              <a:solidFill>
                <a:srgbClr val="0000FF"/>
              </a:solidFill>
            </a:endParaRPr>
          </a:p>
          <a:p>
            <a:pPr algn="ctr"/>
            <a:r>
              <a:rPr lang="el-GR" sz="2600" b="1" dirty="0" smtClean="0"/>
              <a:t>ΛΟΓΟΤΕΧΝΙΑ</a:t>
            </a:r>
            <a:endParaRPr lang="en-US" sz="2600" b="1" dirty="0"/>
          </a:p>
          <a:p>
            <a:pPr algn="ctr"/>
            <a:r>
              <a:rPr lang="el-GR" sz="2000" b="1" dirty="0"/>
              <a:t>ΚΑΘΗΓΗΤΡΙΑ</a:t>
            </a:r>
            <a:r>
              <a:rPr lang="el-GR" sz="2000" b="1" dirty="0" smtClean="0"/>
              <a:t>: Αντωνία Ζηργάνου</a:t>
            </a:r>
            <a:endParaRPr lang="el-GR" sz="2000" b="1" dirty="0"/>
          </a:p>
          <a:p>
            <a:pPr algn="ctr"/>
            <a:endParaRPr lang="en-US" sz="2000" b="1" dirty="0"/>
          </a:p>
          <a:p>
            <a:pPr algn="ctr"/>
            <a:r>
              <a:rPr lang="el-GR" sz="1600" b="1" dirty="0">
                <a:solidFill>
                  <a:srgbClr val="800000"/>
                </a:solidFill>
              </a:rPr>
              <a:t>ΣΧΟΛΙΚΟ ΕΤΟΣ 2020-2021</a:t>
            </a:r>
          </a:p>
        </p:txBody>
      </p:sp>
      <p:sp>
        <p:nvSpPr>
          <p:cNvPr id="2051" name="Rectangle 3"/>
          <p:cNvSpPr>
            <a:spLocks noChangeArrowheads="1"/>
          </p:cNvSpPr>
          <p:nvPr/>
        </p:nvSpPr>
        <p:spPr bwMode="auto">
          <a:xfrm>
            <a:off x="1714500" y="142875"/>
            <a:ext cx="5786438" cy="428625"/>
          </a:xfrm>
          <a:prstGeom prst="rect">
            <a:avLst/>
          </a:prstGeom>
          <a:noFill/>
          <a:ln w="9525">
            <a:noFill/>
            <a:miter lim="800000"/>
            <a:headEnd/>
            <a:tailEnd/>
          </a:ln>
        </p:spPr>
        <p:txBody>
          <a:bodyPr/>
          <a:lstStyle/>
          <a:p>
            <a:pPr marL="342900" indent="-342900" algn="ctr">
              <a:spcBef>
                <a:spcPct val="20000"/>
              </a:spcBef>
            </a:pPr>
            <a:r>
              <a:rPr lang="el-GR" b="1" dirty="0"/>
              <a:t>5</a:t>
            </a:r>
            <a:r>
              <a:rPr lang="el-GR" b="1" baseline="30000" dirty="0"/>
              <a:t>ο</a:t>
            </a:r>
            <a:r>
              <a:rPr lang="el-GR" b="1" dirty="0"/>
              <a:t> ΗΜΕΡΗΣΙΟ ΓΥΜΝΑΣΙΟ ΓΛΥΦΑΔΑΣ</a:t>
            </a:r>
          </a:p>
        </p:txBody>
      </p:sp>
      <p:pic>
        <p:nvPicPr>
          <p:cNvPr id="3078" name="Picture 6" descr="Ανθρώπινη δραστηριότητα και είδη ζώων απειλούμενων με εξαφάνιση στην Ελλάδα  | offlinepost"/>
          <p:cNvPicPr>
            <a:picLocks noChangeAspect="1" noChangeArrowheads="1"/>
          </p:cNvPicPr>
          <p:nvPr/>
        </p:nvPicPr>
        <p:blipFill>
          <a:blip r:embed="rId3"/>
          <a:srcRect/>
          <a:stretch>
            <a:fillRect/>
          </a:stretch>
        </p:blipFill>
        <p:spPr bwMode="auto">
          <a:xfrm>
            <a:off x="1785918" y="500042"/>
            <a:ext cx="6008068" cy="339723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200" b="1" dirty="0" smtClean="0"/>
              <a:t/>
            </a:r>
            <a:br>
              <a:rPr lang="el-GR" sz="1200" b="1" dirty="0" smtClean="0"/>
            </a:br>
            <a:r>
              <a:rPr lang="el-GR" sz="1300" b="1" dirty="0" smtClean="0"/>
              <a:t>9</a:t>
            </a:r>
            <a:r>
              <a:rPr lang="el-GR" sz="1300" b="1" dirty="0"/>
              <a:t>. Φώκια (</a:t>
            </a:r>
            <a:r>
              <a:rPr lang="en-US" sz="1300" b="1" dirty="0"/>
              <a:t>Monachus monachus</a:t>
            </a:r>
            <a:r>
              <a:rPr lang="el-GR" sz="1300" b="1" dirty="0"/>
              <a:t>)</a:t>
            </a:r>
            <a:r>
              <a:rPr lang="el-GR" sz="1300" dirty="0"/>
              <a:t/>
            </a:r>
            <a:br>
              <a:rPr lang="el-GR" sz="1300" dirty="0"/>
            </a:br>
            <a:r>
              <a:rPr lang="el-GR" sz="1300" dirty="0"/>
              <a:t>Η μεσογειακή φώκια είναι ένα θαλάσσιο θηλαστικό, που τρέφεται κυρίως από ψάρια, χταπόδια, καλαμάρια κ.ά</a:t>
            </a:r>
            <a:r>
              <a:rPr lang="el-GR" sz="1300" dirty="0" smtClean="0"/>
              <a:t>. </a:t>
            </a:r>
            <a:r>
              <a:rPr lang="el-GR" sz="1300" dirty="0"/>
              <a:t>Στην Ελλάδα ζούνε περίπου 250 με 300 άτομα και είναι ένα ακόμα είδος που απειλείται με εξαφάνιση.</a:t>
            </a:r>
            <a:br>
              <a:rPr lang="el-GR" sz="1300" dirty="0"/>
            </a:br>
            <a:r>
              <a:rPr lang="el-GR" sz="1300" dirty="0"/>
              <a:t>Το είδος υπάρχει σχεδόν σε όλη την παράκτια και νησιωτική Ελλάδα εκτός από τον Αμβρακικό και τον Κορινθιακό κόλπο. Κυριότερες απειλές είναι η υπεραλίευση, άρα λιγότερη τροφή για να ζήσουν, ή η τυχαία παγίδευσή τους σε δίχτυα. Φυσικά η κλιματική αλλαγή με την ολοένα και συνεχόμενη άνοδο της στάθμης της θάλασσας θα εξαφανίσει πολλές από τις σπηλιές οπού ζούνε. Τέλος η ηχορύπανση από σκάφη και ταχύπλοα ή πιθανή ρύπανση από πετρελαιοπηγές είναι επίσης μεγάλοι κίνδυνοι για τις φώκιες άλλα και για άλλα ζώα της θάλασσας.</a:t>
            </a:r>
            <a:br>
              <a:rPr lang="el-GR" sz="1300" dirty="0"/>
            </a:br>
            <a:endParaRPr lang="el-GR" sz="1300" dirty="0"/>
          </a:p>
        </p:txBody>
      </p:sp>
      <p:pic>
        <p:nvPicPr>
          <p:cNvPr id="4098" name="Picture 2" descr="ΜΙΚΡΟΙ ΙΧΝΗΛΑΤΕΣ » Η φώκια μονάχους – μονάχους!"/>
          <p:cNvPicPr>
            <a:picLocks noChangeAspect="1" noChangeArrowheads="1"/>
          </p:cNvPicPr>
          <p:nvPr/>
        </p:nvPicPr>
        <p:blipFill>
          <a:blip r:embed="rId2"/>
          <a:srcRect/>
          <a:stretch>
            <a:fillRect/>
          </a:stretch>
        </p:blipFill>
        <p:spPr bwMode="auto">
          <a:xfrm>
            <a:off x="1357290" y="2571744"/>
            <a:ext cx="6798236" cy="3143272"/>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229600" cy="1143000"/>
          </a:xfrm>
        </p:spPr>
        <p:txBody>
          <a:bodyPr>
            <a:noAutofit/>
          </a:bodyPr>
          <a:lstStyle/>
          <a:p>
            <a:r>
              <a:rPr lang="el-GR" sz="1200" b="1" dirty="0" smtClean="0"/>
              <a:t/>
            </a:r>
            <a:br>
              <a:rPr lang="el-GR" sz="1200" b="1" dirty="0" smtClean="0"/>
            </a:br>
            <a:r>
              <a:rPr lang="el-GR" sz="1200" b="1" dirty="0"/>
              <a:t/>
            </a:r>
            <a:br>
              <a:rPr lang="el-GR" sz="1200" b="1" dirty="0"/>
            </a:br>
            <a:r>
              <a:rPr lang="el-GR" sz="1200" b="1" dirty="0" smtClean="0"/>
              <a:t/>
            </a:r>
            <a:br>
              <a:rPr lang="el-GR" sz="1200" b="1" dirty="0" smtClean="0"/>
            </a:br>
            <a:r>
              <a:rPr lang="el-GR" sz="1200" b="1" dirty="0"/>
              <a:t/>
            </a:r>
            <a:br>
              <a:rPr lang="el-GR" sz="1200" b="1" dirty="0"/>
            </a:br>
            <a:r>
              <a:rPr lang="el-GR" sz="1200" b="1" dirty="0" smtClean="0"/>
              <a:t/>
            </a:r>
            <a:br>
              <a:rPr lang="el-GR" sz="1200" b="1" dirty="0" smtClean="0"/>
            </a:br>
            <a:r>
              <a:rPr lang="el-GR" sz="1200" b="1" dirty="0"/>
              <a:t/>
            </a:r>
            <a:br>
              <a:rPr lang="el-GR" sz="1200" b="1" dirty="0"/>
            </a:br>
            <a:r>
              <a:rPr lang="el-GR" sz="1200" b="1" dirty="0" smtClean="0"/>
              <a:t/>
            </a:r>
            <a:br>
              <a:rPr lang="el-GR" sz="1200" b="1" dirty="0" smtClean="0"/>
            </a:br>
            <a:r>
              <a:rPr lang="el-GR" sz="1200" b="1" dirty="0"/>
              <a:t/>
            </a:r>
            <a:br>
              <a:rPr lang="el-GR" sz="1200" b="1" dirty="0"/>
            </a:br>
            <a:r>
              <a:rPr lang="el-GR" sz="1200" b="1" dirty="0" smtClean="0"/>
              <a:t/>
            </a:r>
            <a:br>
              <a:rPr lang="el-GR" sz="1200" b="1" dirty="0" smtClean="0"/>
            </a:br>
            <a:r>
              <a:rPr lang="el-GR" sz="1200" b="1" dirty="0"/>
              <a:t/>
            </a:r>
            <a:br>
              <a:rPr lang="el-GR" sz="1200" b="1" dirty="0"/>
            </a:br>
            <a:r>
              <a:rPr lang="el-GR" sz="1200" b="1" dirty="0" smtClean="0"/>
              <a:t/>
            </a:r>
            <a:br>
              <a:rPr lang="el-GR" sz="1200" b="1" dirty="0" smtClean="0"/>
            </a:br>
            <a:r>
              <a:rPr lang="el-GR" sz="1200" b="1" dirty="0" smtClean="0"/>
              <a:t/>
            </a:r>
            <a:br>
              <a:rPr lang="el-GR" sz="1200" b="1" dirty="0" smtClean="0"/>
            </a:br>
            <a:r>
              <a:rPr lang="el-GR" sz="1200" b="1" dirty="0" smtClean="0"/>
              <a:t>10</a:t>
            </a:r>
            <a:r>
              <a:rPr lang="el-GR" sz="1200" b="1" dirty="0"/>
              <a:t>. Δελφίνι</a:t>
            </a:r>
            <a:r>
              <a:rPr lang="el-GR" sz="1200" dirty="0"/>
              <a:t/>
            </a:r>
            <a:br>
              <a:rPr lang="el-GR" sz="1200" dirty="0"/>
            </a:br>
            <a:r>
              <a:rPr lang="el-GR" sz="1200" dirty="0"/>
              <a:t>Τα δελφίνια που κατοικούν στην Ελλάδα είναι τεσσάρων ειδών. Το ρινοδέλφινο, το </a:t>
            </a:r>
            <a:r>
              <a:rPr lang="el-GR" sz="1200" dirty="0" smtClean="0"/>
              <a:t>σταχτοδέλφινο, </a:t>
            </a:r>
            <a:r>
              <a:rPr lang="el-GR" sz="1200" dirty="0"/>
              <a:t>το κοινό </a:t>
            </a:r>
            <a:r>
              <a:rPr lang="el-GR" sz="1200" dirty="0" smtClean="0"/>
              <a:t>δελφίνι </a:t>
            </a:r>
            <a:r>
              <a:rPr lang="el-GR" sz="1200" dirty="0"/>
              <a:t>και το ζωνοδέλφινο). Το ρινοδέλφινο είναι το δεύτερο πιο κοινό δελφίνι που συναντά κανείς στις ελληνικές θάλασσες αφού κατοικεί σχεδόν σε όλες τις ελληνικές θαλάσσιες περιοχές και είναι το μοναδικό κήτος που ζει στον Αμβρακικό κόλπο. Το σταχτοδέλφινο είναι το μεγαλύτερο δελφίνι στις ελληνικές θάλασσες και ξεχωρίζει καθώς δεν έχει μακρύ ρύγχος. Είναι το σπανιότερο από τα τέσσερα είδη που υπάρχουν στην Ελλάδα και βρίσκεται κυρίως στις Βόρειες Σποράδες, στη Χαλκιδική, στα Κύθηρα, στο Μυρτώο πέλαγος και στη νοτιοδυτική Κρήτη.</a:t>
            </a:r>
            <a:br>
              <a:rPr lang="el-GR" sz="1200" dirty="0"/>
            </a:br>
            <a:r>
              <a:rPr lang="el-GR" sz="1200" dirty="0"/>
              <a:t>Το κοινό δελφίνι είναι αυτό που κινδυνεύει ιδιαίτερα να εξαφανιστεί από τις ελληνικές θάλασσες. Συνήθως το συναντάμε στο Θρακικό πέλαγος και σπάνια στο Βόρειο Ιόνιο πέλαγος, στον Σαρωνικό και Κορινθιακό κόλπο καθώς επίσης και στα Δωδεκάνησα, στις Κυκλάδες και στον Βόρειο Ευβοϊκό και Παγασητικό κόλπο. Τα ζωνοδέλφινα τα συναντάμε στον Κορινθιακό κόλπο και είναι το μικρότερο είδος δελφινιού.</a:t>
            </a:r>
            <a:br>
              <a:rPr lang="el-GR" sz="1200" dirty="0"/>
            </a:br>
            <a:r>
              <a:rPr lang="el-GR" sz="1200" dirty="0"/>
              <a:t>Στον Κορινθιακό κόλπο υπάρχει ένα μοναδικό φαινόμενο. Ζωνοδέλφινα, σταχτοδέλφινα και κοινά δελφίνια συνυπάρχουν σε κοινές ομάδες.</a:t>
            </a:r>
            <a:br>
              <a:rPr lang="el-GR" sz="1200" dirty="0"/>
            </a:br>
            <a:r>
              <a:rPr lang="el-GR" sz="1200" dirty="0"/>
              <a:t>Δυστυχώς όμως όλα τους είναι υπό εξαφάνιση. Τυχαίες και μη παγιδεύσεις κατά το ψάρεμα, υπεραλίευση της τροφής τους, μόλυνση από χημικές ουσίες, σκουπίδια, ηχορύπανση από ταχύπλοα και άλλα σκάφη είναι κάποιες από τις βασικές απειλές που </a:t>
            </a:r>
            <a:r>
              <a:rPr lang="el-GR" sz="1200" dirty="0" smtClean="0"/>
              <a:t>δέχονται </a:t>
            </a:r>
            <a:r>
              <a:rPr lang="el-GR" sz="1200" dirty="0"/>
              <a:t>καθημερινά αυτά τα ζώα</a:t>
            </a:r>
            <a:r>
              <a:rPr lang="el-GR" sz="1200" dirty="0" smtClean="0"/>
              <a:t>.</a:t>
            </a:r>
            <a:br>
              <a:rPr lang="el-GR" sz="1200" dirty="0" smtClean="0"/>
            </a:br>
            <a:r>
              <a:rPr lang="el-GR" sz="1200" dirty="0"/>
              <a:t/>
            </a:r>
            <a:br>
              <a:rPr lang="el-GR" sz="1200" dirty="0"/>
            </a:br>
            <a:r>
              <a:rPr lang="el-GR" sz="1200" dirty="0" smtClean="0"/>
              <a:t/>
            </a:r>
            <a:br>
              <a:rPr lang="el-GR" sz="1200" dirty="0" smtClean="0"/>
            </a:br>
            <a:r>
              <a:rPr lang="el-GR" sz="1200" dirty="0"/>
              <a:t/>
            </a:r>
            <a:br>
              <a:rPr lang="el-GR" sz="1200" dirty="0"/>
            </a:br>
            <a:r>
              <a:rPr lang="el-GR" sz="1200" dirty="0" smtClean="0"/>
              <a:t/>
            </a:r>
            <a:br>
              <a:rPr lang="el-GR" sz="1200" dirty="0" smtClean="0"/>
            </a:br>
            <a:r>
              <a:rPr lang="el-GR" sz="1200" dirty="0"/>
              <a:t/>
            </a:r>
            <a:br>
              <a:rPr lang="el-GR" sz="1200" dirty="0"/>
            </a:br>
            <a:r>
              <a:rPr lang="el-GR" sz="1200" dirty="0" smtClean="0"/>
              <a:t>Ρινοδέλφινο</a:t>
            </a:r>
            <a:br>
              <a:rPr lang="el-GR" sz="1200" dirty="0" smtClean="0"/>
            </a:br>
            <a:r>
              <a:rPr lang="el-GR" sz="1200" dirty="0"/>
              <a:t/>
            </a:r>
            <a:br>
              <a:rPr lang="el-GR" sz="1200" dirty="0"/>
            </a:br>
            <a:r>
              <a:rPr lang="el-GR" sz="1200" dirty="0" smtClean="0"/>
              <a:t/>
            </a:r>
            <a:br>
              <a:rPr lang="el-GR" sz="1200" dirty="0" smtClean="0"/>
            </a:br>
            <a:r>
              <a:rPr lang="el-GR" sz="1200" dirty="0"/>
              <a:t/>
            </a:r>
            <a:br>
              <a:rPr lang="el-GR" sz="1200" dirty="0"/>
            </a:br>
            <a:r>
              <a:rPr lang="el-GR" sz="1200" dirty="0"/>
              <a:t/>
            </a:r>
            <a:br>
              <a:rPr lang="el-GR" sz="1200" dirty="0"/>
            </a:br>
            <a:endParaRPr lang="el-GR" sz="1200" dirty="0"/>
          </a:p>
        </p:txBody>
      </p:sp>
      <p:pic>
        <p:nvPicPr>
          <p:cNvPr id="23554" name="Picture 2" descr="ΔΕΛΦΙΝΙ 2η ΣΕΛΙΔΑ"/>
          <p:cNvPicPr>
            <a:picLocks noChangeAspect="1" noChangeArrowheads="1"/>
          </p:cNvPicPr>
          <p:nvPr/>
        </p:nvPicPr>
        <p:blipFill>
          <a:blip r:embed="rId2"/>
          <a:srcRect/>
          <a:stretch>
            <a:fillRect/>
          </a:stretch>
        </p:blipFill>
        <p:spPr bwMode="auto">
          <a:xfrm>
            <a:off x="2857488" y="4357694"/>
            <a:ext cx="4214842" cy="2173092"/>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200" b="1" dirty="0" smtClean="0"/>
              <a:t>Άνθρωποι και είδη υπό εξαφάνιση</a:t>
            </a:r>
            <a:endParaRPr lang="el-GR" sz="1200" b="1" dirty="0"/>
          </a:p>
        </p:txBody>
      </p:sp>
      <p:sp>
        <p:nvSpPr>
          <p:cNvPr id="3" name="2 - Θέση περιεχομένου"/>
          <p:cNvSpPr>
            <a:spLocks noGrp="1"/>
          </p:cNvSpPr>
          <p:nvPr>
            <p:ph idx="1"/>
          </p:nvPr>
        </p:nvSpPr>
        <p:spPr>
          <a:xfrm>
            <a:off x="571472" y="1428736"/>
            <a:ext cx="8229600" cy="4525963"/>
          </a:xfrm>
        </p:spPr>
        <p:txBody>
          <a:bodyPr>
            <a:normAutofit/>
          </a:bodyPr>
          <a:lstStyle/>
          <a:p>
            <a:r>
              <a:rPr lang="el-GR" sz="1200" dirty="0" smtClean="0"/>
              <a:t>Η κυριότερη αιτία για την οποία αυτά τα ζώα εξαφανίζονται είναι η ανθρώπινη επέμβαση στη ζωή τους. Ποτέ δεν είναι αργά να αλλάξουμε τον τρόπο που ενεργούμε. </a:t>
            </a:r>
          </a:p>
          <a:p>
            <a:endParaRPr lang="el-GR" sz="1200" b="1" dirty="0"/>
          </a:p>
          <a:p>
            <a:endParaRPr lang="el-GR" sz="1200" b="1" dirty="0" smtClean="0"/>
          </a:p>
          <a:p>
            <a:endParaRPr lang="el-GR" sz="1200" b="1" dirty="0"/>
          </a:p>
          <a:p>
            <a:pPr algn="ctr"/>
            <a:r>
              <a:rPr lang="el-GR" sz="2800" b="1" dirty="0" smtClean="0"/>
              <a:t>Ποτέ δεν είναι αργά να κάνουμε μία καλή πράξη!!!!!</a:t>
            </a: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buNone/>
            </a:pPr>
            <a:endParaRPr lang="el-GR" sz="1200" b="1" dirty="0" smtClean="0"/>
          </a:p>
          <a:p>
            <a:pPr algn="ctr"/>
            <a:endParaRPr lang="el-GR" sz="2800" b="1" dirty="0" smtClean="0"/>
          </a:p>
          <a:p>
            <a:pPr algn="ctr"/>
            <a:endParaRPr lang="el-GR" sz="2800" b="1" dirty="0" smtClean="0"/>
          </a:p>
          <a:p>
            <a:endParaRPr lang="el-GR" sz="1200" dirty="0" smtClean="0"/>
          </a:p>
          <a:p>
            <a:endParaRPr lang="el-GR" sz="1200" dirty="0" smtClean="0"/>
          </a:p>
          <a:p>
            <a:endParaRPr lang="el-GR" sz="1200" dirty="0" smtClean="0"/>
          </a:p>
          <a:p>
            <a:endParaRPr lang="el-GR" sz="1200" dirty="0" smtClean="0"/>
          </a:p>
          <a:p>
            <a:endParaRPr lang="el-G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Πηγές</a:t>
            </a:r>
            <a:endParaRPr lang="el-GR" b="1" dirty="0"/>
          </a:p>
        </p:txBody>
      </p:sp>
      <p:sp>
        <p:nvSpPr>
          <p:cNvPr id="3" name="2 - Θέση περιεχομένου"/>
          <p:cNvSpPr>
            <a:spLocks noGrp="1"/>
          </p:cNvSpPr>
          <p:nvPr>
            <p:ph idx="1"/>
          </p:nvPr>
        </p:nvSpPr>
        <p:spPr/>
        <p:txBody>
          <a:bodyPr>
            <a:normAutofit/>
          </a:bodyPr>
          <a:lstStyle/>
          <a:p>
            <a:r>
              <a:rPr lang="en-US" sz="1200" dirty="0" smtClean="0">
                <a:hlinkClick r:id="rId2"/>
              </a:rPr>
              <a:t>https://www.maxmag.gr/perivallon/ellada-10-eidi-zoon-poy-einai-ypo-exafanisi/</a:t>
            </a:r>
            <a:endParaRPr lang="el-GR" sz="1200" dirty="0" smtClean="0">
              <a:hlinkClick r:id="rId2"/>
            </a:endParaRPr>
          </a:p>
          <a:p>
            <a:r>
              <a:rPr lang="en-US" sz="1200" dirty="0" smtClean="0">
                <a:hlinkClick r:id="rId2"/>
              </a:rPr>
              <a:t>https://savepirus.gr/the-bear-of-pindos</a:t>
            </a:r>
            <a:endParaRPr lang="el-GR" sz="1200" dirty="0" smtClean="0"/>
          </a:p>
          <a:p>
            <a:r>
              <a:rPr lang="en-US" sz="1200" dirty="0" smtClean="0">
                <a:hlinkClick r:id="rId3"/>
              </a:rPr>
              <a:t>https://el.wikipedia.org/wiki/%CE%93%CE%BA%CF%81%CE%AF%CE%B6%CE%BF%CF%82_%CE%BB%CF%8D%CE%BA%CE%BF%CF%82</a:t>
            </a:r>
            <a:endParaRPr lang="el-GR" sz="1200" dirty="0" smtClean="0"/>
          </a:p>
          <a:p>
            <a:r>
              <a:rPr lang="en-US" sz="1200" dirty="0" smtClean="0">
                <a:hlinkClick r:id="rId4"/>
              </a:rPr>
              <a:t>https://www.newsit.gr/gogreen/ligotera-apo-1-000-tsakalia-zoyn-pleon-stin-xora-mas/2117812/</a:t>
            </a:r>
            <a:endParaRPr lang="el-GR" sz="1200" dirty="0" smtClean="0"/>
          </a:p>
          <a:p>
            <a:r>
              <a:rPr lang="en-US" sz="1200" dirty="0" smtClean="0">
                <a:hlinkClick r:id="rId5"/>
              </a:rPr>
              <a:t>https://dasarxeio.com/2013/02/15/1972/</a:t>
            </a:r>
            <a:endParaRPr lang="el-GR" sz="1200" dirty="0" smtClean="0"/>
          </a:p>
          <a:p>
            <a:r>
              <a:rPr lang="en-US" sz="1200" dirty="0" smtClean="0">
                <a:hlinkClick r:id="rId6"/>
              </a:rPr>
              <a:t>https://el.wikipedia.org/wiki/%CE%9C%CE%B1%CF%85%CF%81%CF%8C%CE%B3%CF%85%CF%80%CE%B1%CF%82</a:t>
            </a:r>
            <a:endParaRPr lang="el-GR" sz="1200" dirty="0" smtClean="0"/>
          </a:p>
          <a:p>
            <a:r>
              <a:rPr lang="en-US" sz="1200" dirty="0" smtClean="0">
                <a:hlinkClick r:id="rId7"/>
              </a:rPr>
              <a:t>https://el.wikipedia.org/wiki/%CE%91%CE%B3%CF%81%CE%B9%CF%8C%CE%B3%CE%B9%CE%B4%CE%BF</a:t>
            </a:r>
            <a:endParaRPr lang="el-GR" sz="1200" dirty="0" smtClean="0"/>
          </a:p>
          <a:p>
            <a:r>
              <a:rPr lang="en-US" sz="1200" dirty="0" smtClean="0">
                <a:hlinkClick r:id="rId8"/>
              </a:rPr>
              <a:t>https://www.tanea.gr/2012/07/26/lifearts/culture/to-kokkino-elafi/</a:t>
            </a:r>
            <a:endParaRPr lang="el-GR" sz="1200" dirty="0" smtClean="0"/>
          </a:p>
          <a:p>
            <a:r>
              <a:rPr lang="en-US" sz="1200" dirty="0" smtClean="0">
                <a:hlinkClick r:id="rId9"/>
              </a:rPr>
              <a:t>https://mylittlepet.gr/2020/04/28/%CE%B3%CE%BD%CF%89%CF%81%CE%AF%CF%83%CF%84%CE%B5-%CF%84%CE%BF-%CF%80%CE%B9%CE%BF-%CE%B1%CF%81%CF%81%CF%89%CF%83%CF%84%CE%B7%CE%BC%CE%AD%CE%BD%CE%BF-%CE%B6%CF%8E%CE%BF-%CF%83%CF%84%CE%BF%CE%BD-%CF%80/</a:t>
            </a:r>
            <a:endParaRPr lang="el-GR" sz="1200" dirty="0" smtClean="0"/>
          </a:p>
          <a:p>
            <a:r>
              <a:rPr lang="en-US" sz="1200" dirty="0" smtClean="0">
                <a:hlinkClick r:id="rId10"/>
              </a:rPr>
              <a:t>https://schoolpress.sch.gr/nspalladio/?p=174</a:t>
            </a:r>
            <a:endParaRPr lang="el-GR" sz="1200" dirty="0" smtClean="0"/>
          </a:p>
          <a:p>
            <a:r>
              <a:rPr lang="en-US" sz="1200" dirty="0" smtClean="0">
                <a:hlinkClick r:id="rId11"/>
              </a:rPr>
              <a:t>http://users.sch.gr/mstamati/DELFINI/DELFINI_2.html</a:t>
            </a:r>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200" b="1" dirty="0" smtClean="0"/>
              <a:t>1. Η </a:t>
            </a:r>
            <a:r>
              <a:rPr lang="el-GR" sz="1200" b="1" dirty="0"/>
              <a:t>καφέ αρκούδα</a:t>
            </a:r>
            <a:r>
              <a:rPr lang="el-GR" sz="1200" dirty="0"/>
              <a:t/>
            </a:r>
            <a:br>
              <a:rPr lang="el-GR" sz="1200" dirty="0"/>
            </a:br>
            <a:r>
              <a:rPr lang="el-GR" sz="1200" dirty="0"/>
              <a:t>Ο αριθμός των καφέ αρκούδων στην Ελλάδα είναι 450 ζώα σύμφωνα με την τελευταία έρευνα του 2019. Τα περισσότερα ζώα κατοικούν στην οροσειρά της Πίνδου και στην οροσειρά της Ροδόπης καθώς προτιμούν δάση δρυός, οξιάς και κωνοφόρων. Ο πιο σημαντικός κίνδυνος που διατρέχουν οι αρκούδες, είναι ο κατακερματισμός των </a:t>
            </a:r>
            <a:r>
              <a:rPr lang="el-GR" sz="1200" dirty="0" smtClean="0"/>
              <a:t>οικότοπων </a:t>
            </a:r>
            <a:r>
              <a:rPr lang="el-GR" sz="1200" dirty="0"/>
              <a:t>τους κυρίως λόγω κατασκευής οδικών έργων ή λόγω της υπερβολικής, παράνομης, υλοτομίας. Άλλες απειλές είναι οι πυρκαγιές, η τοποθέτηση ανεμογεννητριών και η δημιουργία άλλων κατασκευαστικών έργων όπως για παράδειγμα φράγματα. Μεγάλη απειλή είναι και η λαθροθηρία ή η θανάτωσή τους από κτηνοτρόφους.</a:t>
            </a:r>
            <a:br>
              <a:rPr lang="el-GR" sz="1200" dirty="0"/>
            </a:br>
            <a:endParaRPr lang="el-GR" sz="1200" dirty="0"/>
          </a:p>
        </p:txBody>
      </p:sp>
      <p:pic>
        <p:nvPicPr>
          <p:cNvPr id="1026" name="Picture 2" descr="Η αρκούδα του… Πίνδου | Save Epirus"/>
          <p:cNvPicPr>
            <a:picLocks noChangeAspect="1" noChangeArrowheads="1"/>
          </p:cNvPicPr>
          <p:nvPr/>
        </p:nvPicPr>
        <p:blipFill>
          <a:blip r:embed="rId2"/>
          <a:srcRect/>
          <a:stretch>
            <a:fillRect/>
          </a:stretch>
        </p:blipFill>
        <p:spPr bwMode="auto">
          <a:xfrm>
            <a:off x="1285852" y="1785926"/>
            <a:ext cx="6215106" cy="4143404"/>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2285984"/>
          </a:xfrm>
        </p:spPr>
        <p:txBody>
          <a:bodyPr>
            <a:normAutofit/>
          </a:bodyPr>
          <a:lstStyle/>
          <a:p>
            <a:r>
              <a:rPr lang="el-GR" sz="1300" b="1" dirty="0" smtClean="0"/>
              <a:t>2. Γκρίζος Λύκος </a:t>
            </a:r>
            <a:r>
              <a:rPr lang="el-GR" sz="1300" dirty="0" smtClean="0"/>
              <a:t/>
            </a:r>
            <a:br>
              <a:rPr lang="el-GR" sz="1300" dirty="0" smtClean="0"/>
            </a:br>
            <a:r>
              <a:rPr lang="el-GR" sz="1300" dirty="0" smtClean="0"/>
              <a:t>Άλλο ένα είδος υπό εξαφάνιση που συναντάμε στην Ελλάδα είναι ο γκρίζος λύκος. Πιο συγκεκριμένα στην Ελλάδα τον συναντάμε σε όλο σχεδόν το ηπειρωτικό τμήμα της, βόρεια της Βοιωτίας. Υπολογίζονται περίπου 700 άτομα διαχωρισμένα σε μικρές αγέλες</a:t>
            </a:r>
            <a:r>
              <a:rPr lang="el-GR" sz="1300" dirty="0"/>
              <a:t>. Όταν δεν υπάρχει αρκετή φυσική λεία ο λύκος συνηθίζει να βρίσκεται σε περιοχές όπου υπάρχει κτηνοτροφία οπληφόρων ζώων (πρόβατα, κατσίκια κ.λ.π.). Πλέον έχει εξελιχθεί και μπορεί να κυνηγήσει άλλα μικρά ζώα ή να τραφεί ακόμα και με σκουπίδια κοντά σε ανθρώπινους οικισμούς.</a:t>
            </a:r>
            <a:br>
              <a:rPr lang="el-GR" sz="1300" dirty="0"/>
            </a:br>
            <a:r>
              <a:rPr lang="el-GR" sz="1300" dirty="0"/>
              <a:t>Λόγω των συχνών κτηνοτροφικών καταστροφών από λύκους, πολλές φορές χρησιμοποιούνται δηλητηριασμένα δολώματα με σκοπό την προστασία των κοπαδιών. Έτσι ένας μεγάλος παράγοντας θνησιμότητας του λύκου είναι αυτός. Όπως και στην αρκούδα η καταστροφή του φυσικού περιβάλλοντός του έχει σαν αποτέλεσμα να εμφανίζεται κοντά σε ανθρώπινους οικισμούς κάτι που οδηγεί πολλές φορές στον θάνατο.</a:t>
            </a:r>
            <a:br>
              <a:rPr lang="el-GR" sz="1300" dirty="0"/>
            </a:br>
            <a:endParaRPr lang="el-GR" sz="1300" dirty="0"/>
          </a:p>
        </p:txBody>
      </p:sp>
      <p:sp>
        <p:nvSpPr>
          <p:cNvPr id="15363" name="AutoShape 3" descr="Γκρίζος λύκος - Βικιπαίδεια"/>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5365" name="Picture 5" descr="Γκρίζος λύκος - Βικιπαίδεια"/>
          <p:cNvPicPr>
            <a:picLocks noChangeAspect="1" noChangeArrowheads="1"/>
          </p:cNvPicPr>
          <p:nvPr/>
        </p:nvPicPr>
        <p:blipFill>
          <a:blip r:embed="rId2"/>
          <a:srcRect/>
          <a:stretch>
            <a:fillRect/>
          </a:stretch>
        </p:blipFill>
        <p:spPr bwMode="auto">
          <a:xfrm>
            <a:off x="1571604" y="2500306"/>
            <a:ext cx="5238750" cy="3486151"/>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300" b="1" dirty="0" smtClean="0"/>
              <a:t/>
            </a:r>
            <a:br>
              <a:rPr lang="el-GR" sz="1300" b="1" dirty="0" smtClean="0"/>
            </a:br>
            <a:r>
              <a:rPr lang="el-GR" sz="1300" b="1" dirty="0" smtClean="0"/>
              <a:t>3.Τσακάλι </a:t>
            </a:r>
            <a:r>
              <a:rPr lang="el-GR" sz="1300" dirty="0"/>
              <a:t/>
            </a:r>
            <a:br>
              <a:rPr lang="el-GR" sz="1300" dirty="0"/>
            </a:br>
            <a:r>
              <a:rPr lang="el-GR" sz="1300" dirty="0"/>
              <a:t>Το τσακάλι τρέφεται κυρίως με φυτά και φρούτα ή με νεκρά ζώα. Το κυνήγι του θα περιοριστεί κυρίως σε ψάρια, αμφίβια, έντομα, πτηνά, τρωκτικά και ίσως αιγοπρόβατα. Στην Ελλάδα υπολογίζονται περίπου 1.500 τσακάλια διεσπαρμένα στην Ανατολική Μακεδονία και Θράκη, στην Πελοπόννησο, στη Χαλκιδική, στη Φωκίδα και στη Σάμο. Έχουν εντοπιστεί κάποια και </a:t>
            </a:r>
            <a:r>
              <a:rPr lang="el-GR" sz="1300" dirty="0" smtClean="0"/>
              <a:t>στην Κερκίνη και </a:t>
            </a:r>
            <a:r>
              <a:rPr lang="el-GR" sz="1300" dirty="0"/>
              <a:t>στον Αξιό. Εκτός από την καταστροφή των περιοχών που ζει από τον άνθρωπο, η θνησιμότητα του οφείλεται ιδιαίτερα και στο κυνήγι του.</a:t>
            </a:r>
            <a:r>
              <a:rPr lang="el-GR" dirty="0"/>
              <a:t/>
            </a:r>
            <a:br>
              <a:rPr lang="el-GR" dirty="0"/>
            </a:br>
            <a:endParaRPr lang="el-GR" dirty="0"/>
          </a:p>
        </p:txBody>
      </p:sp>
      <p:pic>
        <p:nvPicPr>
          <p:cNvPr id="16386" name="Picture 2" descr="Λιγότερα από 1.000 τσακάλια ζούν πλέον στην χώρα μας..."/>
          <p:cNvPicPr>
            <a:picLocks noChangeAspect="1" noChangeArrowheads="1"/>
          </p:cNvPicPr>
          <p:nvPr/>
        </p:nvPicPr>
        <p:blipFill>
          <a:blip r:embed="rId2"/>
          <a:srcRect/>
          <a:stretch>
            <a:fillRect/>
          </a:stretch>
        </p:blipFill>
        <p:spPr bwMode="auto">
          <a:xfrm>
            <a:off x="1928794" y="1643050"/>
            <a:ext cx="5429288" cy="4071966"/>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300" b="1" dirty="0" smtClean="0"/>
              <a:t/>
            </a:r>
            <a:br>
              <a:rPr lang="el-GR" sz="1300" b="1" dirty="0" smtClean="0"/>
            </a:br>
            <a:r>
              <a:rPr lang="el-GR" sz="1300" b="1" dirty="0"/>
              <a:t/>
            </a:r>
            <a:br>
              <a:rPr lang="el-GR" sz="1300" b="1" dirty="0"/>
            </a:br>
            <a:r>
              <a:rPr lang="el-GR" sz="1300" b="1" dirty="0" smtClean="0"/>
              <a:t>4</a:t>
            </a:r>
            <a:r>
              <a:rPr lang="el-GR" sz="1300" b="1" dirty="0"/>
              <a:t>. Ευρασιατικός </a:t>
            </a:r>
            <a:r>
              <a:rPr lang="el-GR" sz="1300" b="1" dirty="0" smtClean="0"/>
              <a:t>λίγκας </a:t>
            </a:r>
            <a:r>
              <a:rPr lang="el-GR" sz="1300" dirty="0"/>
              <a:t/>
            </a:r>
            <a:br>
              <a:rPr lang="el-GR" sz="1300" dirty="0"/>
            </a:br>
            <a:r>
              <a:rPr lang="el-GR" sz="1300" dirty="0"/>
              <a:t>Το ιδιαίτερο αυτό αιλουροειδές είναι φυσικά σαρκοφάγο και αποτελεί ένα ακόμη είδος υπό εξαφάνιση. Στην Ελλάδα μάλιστα έχει σχεδόν εξαφανιστεί.</a:t>
            </a:r>
            <a:br>
              <a:rPr lang="el-GR" sz="1300" dirty="0"/>
            </a:br>
            <a:r>
              <a:rPr lang="el-GR" sz="1300" dirty="0"/>
              <a:t>Επίσης μπορεί να βρεθεί στα σύνορα της Ελλάδας με την Αλβανία, τη Βουλγαρία και τη Βόρεια Μακεδονία.</a:t>
            </a:r>
            <a:br>
              <a:rPr lang="el-GR" sz="1300" dirty="0"/>
            </a:br>
            <a:r>
              <a:rPr lang="el-GR" sz="1300" dirty="0"/>
              <a:t>Στην Ελλάδα λοιπόν, τα ελάχιστα άτομα που υπάρχουν, βρίσκονται κυρίως βόρεια κοντά στα σύνορα (Βόρεια Πίνδο και όρος </a:t>
            </a:r>
            <a:r>
              <a:rPr lang="el-GR" sz="1300" dirty="0" smtClean="0"/>
              <a:t>Βοράς</a:t>
            </a:r>
            <a:r>
              <a:rPr lang="en-US" sz="1300" dirty="0" smtClean="0"/>
              <a:t>)</a:t>
            </a:r>
            <a:r>
              <a:rPr lang="el-GR" sz="1300" dirty="0" smtClean="0"/>
              <a:t>. Λαθροθηρία</a:t>
            </a:r>
            <a:r>
              <a:rPr lang="el-GR" sz="1300" dirty="0"/>
              <a:t>, κυνήγι, πυκνό δασικό οδικό δίκτυο και απαλλοτριώσεις στα δάση είναι μερικοί από τους πιο σημαντικούς ανθρώπινους παράγοντες που κατέστησαν τον </a:t>
            </a:r>
            <a:r>
              <a:rPr lang="el-GR" sz="1300" dirty="0" smtClean="0"/>
              <a:t>Λίγκα </a:t>
            </a:r>
            <a:r>
              <a:rPr lang="el-GR" sz="1300" dirty="0"/>
              <a:t>ένα είδος υπό εξαφάνιση.</a:t>
            </a:r>
            <a:r>
              <a:rPr lang="el-GR" dirty="0"/>
              <a:t/>
            </a:r>
            <a:br>
              <a:rPr lang="el-GR" dirty="0"/>
            </a:br>
            <a:endParaRPr lang="el-GR" dirty="0"/>
          </a:p>
        </p:txBody>
      </p:sp>
      <p:pic>
        <p:nvPicPr>
          <p:cNvPr id="17410" name="Picture 2" descr="Λύγκας (Lynx lynx) – dasarxeio.com"/>
          <p:cNvPicPr>
            <a:picLocks noChangeAspect="1" noChangeArrowheads="1"/>
          </p:cNvPicPr>
          <p:nvPr/>
        </p:nvPicPr>
        <p:blipFill>
          <a:blip r:embed="rId2"/>
          <a:srcRect/>
          <a:stretch>
            <a:fillRect/>
          </a:stretch>
        </p:blipFill>
        <p:spPr bwMode="auto">
          <a:xfrm>
            <a:off x="2071670" y="1643050"/>
            <a:ext cx="4786346" cy="4786346"/>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1143000"/>
          </a:xfrm>
        </p:spPr>
        <p:txBody>
          <a:bodyPr>
            <a:normAutofit fontScale="90000"/>
          </a:bodyPr>
          <a:lstStyle/>
          <a:p>
            <a:r>
              <a:rPr lang="el-GR" sz="1300" b="1" dirty="0" smtClean="0"/>
              <a:t>5</a:t>
            </a:r>
            <a:r>
              <a:rPr lang="el-GR" sz="1300" b="1" dirty="0"/>
              <a:t>. Μαυρόγυπας </a:t>
            </a:r>
            <a:r>
              <a:rPr lang="el-GR" sz="1300" dirty="0"/>
              <a:t/>
            </a:r>
            <a:br>
              <a:rPr lang="el-GR" sz="1300" dirty="0"/>
            </a:br>
            <a:r>
              <a:rPr lang="el-GR" sz="1300" dirty="0"/>
              <a:t>Το μεγάλο αυτό πτηνό ζευγαρώνει δια βίου και τρέφεται κυρίως με πτώματα θηλαστικών ζώων. Πλέον στην Ελλάδα θα τον συναντήσουμε μόνο στον Έβρο και ο αριθμός τους φτάνει περίπου τα 100 άτομα, εκ των οποίων τα αναπαραγωγικά ζευγάρια είναι περίπου </a:t>
            </a:r>
            <a:r>
              <a:rPr lang="el-GR" sz="1300" dirty="0" smtClean="0"/>
              <a:t>20</a:t>
            </a:r>
            <a:r>
              <a:rPr lang="en-US" sz="1300" dirty="0" smtClean="0"/>
              <a:t>. </a:t>
            </a:r>
            <a:r>
              <a:rPr lang="el-GR" sz="1300" dirty="0" smtClean="0"/>
              <a:t>Δυστυχώς </a:t>
            </a:r>
            <a:r>
              <a:rPr lang="el-GR" sz="1300" dirty="0"/>
              <a:t>ο μαυρόγυπας είναι ένα παγκοσμίως απειλούμενο με εξαφάνιση είδος και όχι μόνο στην Ελλάδα. Κάποιοι σημαντικοί ανθρώπινοι παράγοντες που προκάλεσαν την μείωση του πληθυσμού του είναι η χρήση δηλητηριασμένων δολωμάτων που χρησιμοποιούνται για την εξάλειψη των σαρκοφάγων ζώων όπως ο λύκος, το τσακάλι, η αλεπού και άλλα ζώα που θεωρούνταν στο παρελθόν επιβλαβή για την κτηνοτροφική παραγωγή. Επίσης το κόψιμο δέντρων στα οποία φωλιάζει ο μαυρόγυπας τον δυσκολεύει πλέον πάρα πολύ στο να μπορέσει να βρει ένα ασφαλές μέρος έτσι ώστε να μπορέσει να ζήσει και να γεννήσει.</a:t>
            </a:r>
            <a:r>
              <a:rPr lang="el-GR" dirty="0"/>
              <a:t/>
            </a:r>
            <a:br>
              <a:rPr lang="el-GR" dirty="0"/>
            </a:br>
            <a:endParaRPr lang="el-GR" dirty="0"/>
          </a:p>
        </p:txBody>
      </p:sp>
      <p:pic>
        <p:nvPicPr>
          <p:cNvPr id="18434" name="Picture 2" descr="Μαυρόγυπας - Βικιπαίδεια"/>
          <p:cNvPicPr>
            <a:picLocks noChangeAspect="1" noChangeArrowheads="1"/>
          </p:cNvPicPr>
          <p:nvPr/>
        </p:nvPicPr>
        <p:blipFill>
          <a:blip r:embed="rId2"/>
          <a:srcRect/>
          <a:stretch>
            <a:fillRect/>
          </a:stretch>
        </p:blipFill>
        <p:spPr bwMode="auto">
          <a:xfrm>
            <a:off x="2214546" y="2428868"/>
            <a:ext cx="4940652" cy="371477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500042"/>
            <a:ext cx="8229600" cy="1143000"/>
          </a:xfrm>
        </p:spPr>
        <p:txBody>
          <a:bodyPr>
            <a:normAutofit fontScale="90000"/>
          </a:bodyPr>
          <a:lstStyle/>
          <a:p>
            <a:r>
              <a:rPr lang="el-GR" sz="1300" b="1" dirty="0" smtClean="0"/>
              <a:t>6</a:t>
            </a:r>
            <a:r>
              <a:rPr lang="el-GR" sz="1300" b="1" dirty="0"/>
              <a:t>. Αγριόγιδο </a:t>
            </a:r>
            <a:r>
              <a:rPr lang="el-GR" sz="1300" dirty="0"/>
              <a:t/>
            </a:r>
            <a:br>
              <a:rPr lang="el-GR" sz="1300" dirty="0"/>
            </a:br>
            <a:r>
              <a:rPr lang="el-GR" sz="1300" dirty="0"/>
              <a:t>Στην Ελλάδα το αγριόγιδο ζει κυρίως στην Πίνδο, στη Ροδόπη, στη Στερεά Ελλάδα και στον Όλυμπο. Ο συνολικός αριθμός των αγριόγιδων στη χώρα είναι περίπου 700 άτομα. </a:t>
            </a:r>
            <a:r>
              <a:rPr lang="el-GR" sz="1300" dirty="0" smtClean="0"/>
              <a:t>Διαφέρει </a:t>
            </a:r>
            <a:r>
              <a:rPr lang="el-GR" sz="1300" dirty="0"/>
              <a:t>από το γνωστό κρι-κρι ή τη </a:t>
            </a:r>
            <a:r>
              <a:rPr lang="el-GR" sz="1300" dirty="0" smtClean="0"/>
              <a:t>γίδα. </a:t>
            </a:r>
            <a:r>
              <a:rPr lang="el-GR" sz="1300" dirty="0"/>
              <a:t/>
            </a:r>
            <a:br>
              <a:rPr lang="el-GR" sz="1300" dirty="0"/>
            </a:br>
            <a:r>
              <a:rPr lang="el-GR" sz="1300" dirty="0"/>
              <a:t>Η </a:t>
            </a:r>
            <a:r>
              <a:rPr lang="el-GR" sz="1300" dirty="0" smtClean="0"/>
              <a:t>λαθροθηρία καθώς </a:t>
            </a:r>
            <a:r>
              <a:rPr lang="el-GR" sz="1300" dirty="0"/>
              <a:t>επίσης και η μείωση των </a:t>
            </a:r>
            <a:r>
              <a:rPr lang="el-GR" sz="1300" dirty="0" smtClean="0"/>
              <a:t>βοσκότοπων </a:t>
            </a:r>
            <a:r>
              <a:rPr lang="el-GR" sz="1300" dirty="0"/>
              <a:t>του αγριόγιδου είναι οι σημαντικότεροι παράγοντες συρρίκνωσης του πληθυσμού του η οποία οδηγεί σε γενετική αποδυνάμωση του είδους.</a:t>
            </a:r>
            <a:r>
              <a:rPr lang="el-GR" dirty="0"/>
              <a:t/>
            </a:r>
            <a:br>
              <a:rPr lang="el-GR" dirty="0"/>
            </a:br>
            <a:endParaRPr lang="el-GR" dirty="0"/>
          </a:p>
        </p:txBody>
      </p:sp>
      <p:pic>
        <p:nvPicPr>
          <p:cNvPr id="19458" name="Picture 2" descr="Αγριόγιδο - Βικιπαίδεια"/>
          <p:cNvPicPr>
            <a:picLocks noChangeAspect="1" noChangeArrowheads="1"/>
          </p:cNvPicPr>
          <p:nvPr/>
        </p:nvPicPr>
        <p:blipFill>
          <a:blip r:embed="rId2"/>
          <a:srcRect/>
          <a:stretch>
            <a:fillRect/>
          </a:stretch>
        </p:blipFill>
        <p:spPr bwMode="auto">
          <a:xfrm>
            <a:off x="1785918" y="1571612"/>
            <a:ext cx="5072098" cy="4356404"/>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300" b="1" dirty="0" smtClean="0"/>
              <a:t/>
            </a:r>
            <a:br>
              <a:rPr lang="el-GR" sz="1300" b="1" dirty="0" smtClean="0"/>
            </a:br>
            <a:r>
              <a:rPr lang="el-GR" sz="1300" b="1" dirty="0" smtClean="0"/>
              <a:t>7</a:t>
            </a:r>
            <a:r>
              <a:rPr lang="el-GR" sz="1300" b="1" dirty="0"/>
              <a:t>. Κόκκινο ελάφι </a:t>
            </a:r>
            <a:r>
              <a:rPr lang="el-GR" sz="1300" dirty="0"/>
              <a:t/>
            </a:r>
            <a:br>
              <a:rPr lang="el-GR" sz="1300" dirty="0"/>
            </a:br>
            <a:r>
              <a:rPr lang="el-GR" sz="1300" dirty="0"/>
              <a:t>Στην Ελλάδα το κόκκινο ελάφι θα το συναντήσουμε δυστυχώς πια μόνο στην Πάρνηθα και μερικά άτομα στην </a:t>
            </a:r>
            <a:r>
              <a:rPr lang="el-GR" sz="1300" dirty="0" smtClean="0"/>
              <a:t> Ήπειρο και </a:t>
            </a:r>
            <a:r>
              <a:rPr lang="el-GR" sz="1300" dirty="0"/>
              <a:t>στη Ροδόπη. Είναι το μεγαλύτερο φυτοφάγο θηλαστικό της Ελλάδας και πλέον τα άτομα που ζουν στη χώρα μας είναι περίπου 600.</a:t>
            </a:r>
            <a:br>
              <a:rPr lang="el-GR" sz="1300" dirty="0"/>
            </a:br>
            <a:r>
              <a:rPr lang="el-GR" sz="1300" dirty="0"/>
              <a:t>Το παράνομο κυνήγι είναι η πιο βασική του απειλή για το κόκκινο ελάφι καθώς επίσης και οι πυρκαγιές και η μείωση των </a:t>
            </a:r>
            <a:r>
              <a:rPr lang="el-GR" sz="1300" dirty="0" smtClean="0"/>
              <a:t>οικότοπών </a:t>
            </a:r>
            <a:r>
              <a:rPr lang="el-GR" sz="1300" dirty="0"/>
              <a:t>του εξαιτίας της παρεμβολής του ανθρώπου σε αυτούς.</a:t>
            </a:r>
            <a:r>
              <a:rPr lang="el-GR" dirty="0"/>
              <a:t/>
            </a:r>
            <a:br>
              <a:rPr lang="el-GR" dirty="0"/>
            </a:br>
            <a:endParaRPr lang="el-GR" dirty="0"/>
          </a:p>
        </p:txBody>
      </p:sp>
      <p:pic>
        <p:nvPicPr>
          <p:cNvPr id="20482" name="Picture 2" descr="Το κόκκινο ελάφι - ΤΑ ΝΕΑ"/>
          <p:cNvPicPr>
            <a:picLocks noChangeAspect="1" noChangeArrowheads="1"/>
          </p:cNvPicPr>
          <p:nvPr/>
        </p:nvPicPr>
        <p:blipFill>
          <a:blip r:embed="rId2"/>
          <a:srcRect/>
          <a:stretch>
            <a:fillRect/>
          </a:stretch>
        </p:blipFill>
        <p:spPr bwMode="auto">
          <a:xfrm>
            <a:off x="1643042" y="1643050"/>
            <a:ext cx="6096000" cy="405765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200" b="1" dirty="0" smtClean="0"/>
              <a:t/>
            </a:r>
            <a:br>
              <a:rPr lang="el-GR" sz="1200" b="1" dirty="0" smtClean="0"/>
            </a:br>
            <a:r>
              <a:rPr lang="el-GR" sz="1200" b="1" dirty="0" smtClean="0"/>
              <a:t>8</a:t>
            </a:r>
            <a:r>
              <a:rPr lang="el-GR" sz="1200" b="1" dirty="0"/>
              <a:t>. Βίδρα </a:t>
            </a:r>
            <a:r>
              <a:rPr lang="el-GR" sz="1200" dirty="0"/>
              <a:t/>
            </a:r>
            <a:br>
              <a:rPr lang="el-GR" sz="1200" dirty="0"/>
            </a:br>
            <a:r>
              <a:rPr lang="el-GR" sz="1200" dirty="0"/>
              <a:t>Η ευρασιατική βίδρα, είναι ένα μικρόσωμο θηλαστικό, το οποίο στη χώρα μας συναντιέται κυρίως στη Στερεά Ελλάδα στην Κέρκυρα και στην Εύβοια. Κατοικεί σε όχθες ποταμών και λιμνών με προϋπόθεση να είναι πολύ καθαρά τα νερά. Τρέφεται κυρίως με ψάρια αλλά μπορεί να τραφεί και με αμφίβια, νερόφιδα, πτηνά και άλλα μικρά θηλαστικά.</a:t>
            </a:r>
            <a:br>
              <a:rPr lang="el-GR" sz="1200" dirty="0"/>
            </a:br>
            <a:r>
              <a:rPr lang="el-GR" sz="1200" dirty="0"/>
              <a:t>Οι κυριότερες απειλές προέρχονται φυσικά και πάλι από τον άνθρωπο. Η ρύπανση του νερού, η αποξήρανση λιμνών και ποταμών, η καταστροφή παρόχθιας βλάστησης και άλλα πολλά οδήγησαν στην μείωση του πληθυσμού της και απειλείται πλέον με εξαφάνιση.</a:t>
            </a:r>
            <a:br>
              <a:rPr lang="el-GR" sz="1200" dirty="0"/>
            </a:br>
            <a:endParaRPr lang="el-GR" sz="1200" dirty="0"/>
          </a:p>
        </p:txBody>
      </p:sp>
      <p:sp>
        <p:nvSpPr>
          <p:cNvPr id="21506" name="AutoShape 2" descr="Απειλούμενο είδος: Βίδρα | Pawfinder.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08" name="AutoShape 4" descr="https://www.pawfinder.gr/wp-content/uploads/2018/01/Post_Danger_Otter-716x42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0" name="Picture 6" descr="Γνωρίστε το πιο αρρωστημένο ζώο στον πλανήτη - MyLittlePet.gr"/>
          <p:cNvPicPr>
            <a:picLocks noChangeAspect="1" noChangeArrowheads="1"/>
          </p:cNvPicPr>
          <p:nvPr/>
        </p:nvPicPr>
        <p:blipFill>
          <a:blip r:embed="rId2" cstate="print"/>
          <a:srcRect/>
          <a:stretch>
            <a:fillRect/>
          </a:stretch>
        </p:blipFill>
        <p:spPr bwMode="auto">
          <a:xfrm>
            <a:off x="1643042" y="2143116"/>
            <a:ext cx="6219965" cy="4143404"/>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130</Words>
  <Application>Microsoft Office PowerPoint</Application>
  <PresentationFormat>Προβολή στην οθόνη (4:3)</PresentationFormat>
  <Paragraphs>52</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Διαφάνεια 1</vt:lpstr>
      <vt:lpstr>1. Η καφέ αρκούδα Ο αριθμός των καφέ αρκούδων στην Ελλάδα είναι 450 ζώα σύμφωνα με την τελευταία έρευνα του 2019. Τα περισσότερα ζώα κατοικούν στην οροσειρά της Πίνδου και στην οροσειρά της Ροδόπης καθώς προτιμούν δάση δρυός, οξιάς και κωνοφόρων. Ο πιο σημαντικός κίνδυνος που διατρέχουν οι αρκούδες, είναι ο κατακερματισμός των οικότοπων τους κυρίως λόγω κατασκευής οδικών έργων ή λόγω της υπερβολικής, παράνομης, υλοτομίας. Άλλες απειλές είναι οι πυρκαγιές, η τοποθέτηση ανεμογεννητριών και η δημιουργία άλλων κατασκευαστικών έργων όπως για παράδειγμα φράγματα. Μεγάλη απειλή είναι και η λαθροθηρία ή η θανάτωσή τους από κτηνοτρόφους. </vt:lpstr>
      <vt:lpstr>2. Γκρίζος Λύκος  Άλλο ένα είδος υπό εξαφάνιση που συναντάμε στην Ελλάδα είναι ο γκρίζος λύκος. Πιο συγκεκριμένα στην Ελλάδα τον συναντάμε σε όλο σχεδόν το ηπειρωτικό τμήμα της, βόρεια της Βοιωτίας. Υπολογίζονται περίπου 700 άτομα διαχωρισμένα σε μικρές αγέλες. Όταν δεν υπάρχει αρκετή φυσική λεία ο λύκος συνηθίζει να βρίσκεται σε περιοχές όπου υπάρχει κτηνοτροφία οπληφόρων ζώων (πρόβατα, κατσίκια κ.λ.π.). Πλέον έχει εξελιχθεί και μπορεί να κυνηγήσει άλλα μικρά ζώα ή να τραφεί ακόμα και με σκουπίδια κοντά σε ανθρώπινους οικισμούς. Λόγω των συχνών κτηνοτροφικών καταστροφών από λύκους, πολλές φορές χρησιμοποιούνται δηλητηριασμένα δολώματα με σκοπό την προστασία των κοπαδιών. Έτσι ένας μεγάλος παράγοντας θνησιμότητας του λύκου είναι αυτός. Όπως και στην αρκούδα η καταστροφή του φυσικού περιβάλλοντός του έχει σαν αποτέλεσμα να εμφανίζεται κοντά σε ανθρώπινους οικισμούς κάτι που οδηγεί πολλές φορές στον θάνατο. </vt:lpstr>
      <vt:lpstr> 3.Τσακάλι  Το τσακάλι τρέφεται κυρίως με φυτά και φρούτα ή με νεκρά ζώα. Το κυνήγι του θα περιοριστεί κυρίως σε ψάρια, αμφίβια, έντομα, πτηνά, τρωκτικά και ίσως αιγοπρόβατα. Στην Ελλάδα υπολογίζονται περίπου 1.500 τσακάλια διεσπαρμένα στην Ανατολική Μακεδονία και Θράκη, στην Πελοπόννησο, στη Χαλκιδική, στη Φωκίδα και στη Σάμο. Έχουν εντοπιστεί κάποια και στην Κερκίνη και στον Αξιό. Εκτός από την καταστροφή των περιοχών που ζει από τον άνθρωπο, η θνησιμότητα του οφείλεται ιδιαίτερα και στο κυνήγι του. </vt:lpstr>
      <vt:lpstr>  4. Ευρασιατικός λίγκας  Το ιδιαίτερο αυτό αιλουροειδές είναι φυσικά σαρκοφάγο και αποτελεί ένα ακόμη είδος υπό εξαφάνιση. Στην Ελλάδα μάλιστα έχει σχεδόν εξαφανιστεί. Επίσης μπορεί να βρεθεί στα σύνορα της Ελλάδας με την Αλβανία, τη Βουλγαρία και τη Βόρεια Μακεδονία. Στην Ελλάδα λοιπόν, τα ελάχιστα άτομα που υπάρχουν, βρίσκονται κυρίως βόρεια κοντά στα σύνορα (Βόρεια Πίνδο και όρος Βοράς). Λαθροθηρία, κυνήγι, πυκνό δασικό οδικό δίκτυο και απαλλοτριώσεις στα δάση είναι μερικοί από τους πιο σημαντικούς ανθρώπινους παράγοντες που κατέστησαν τον Λίγκα ένα είδος υπό εξαφάνιση. </vt:lpstr>
      <vt:lpstr>5. Μαυρόγυπας  Το μεγάλο αυτό πτηνό ζευγαρώνει δια βίου και τρέφεται κυρίως με πτώματα θηλαστικών ζώων. Πλέον στην Ελλάδα θα τον συναντήσουμε μόνο στον Έβρο και ο αριθμός τους φτάνει περίπου τα 100 άτομα, εκ των οποίων τα αναπαραγωγικά ζευγάρια είναι περίπου 20. Δυστυχώς ο μαυρόγυπας είναι ένα παγκοσμίως απειλούμενο με εξαφάνιση είδος και όχι μόνο στην Ελλάδα. Κάποιοι σημαντικοί ανθρώπινοι παράγοντες που προκάλεσαν την μείωση του πληθυσμού του είναι η χρήση δηλητηριασμένων δολωμάτων που χρησιμοποιούνται για την εξάλειψη των σαρκοφάγων ζώων όπως ο λύκος, το τσακάλι, η αλεπού και άλλα ζώα που θεωρούνταν στο παρελθόν επιβλαβή για την κτηνοτροφική παραγωγή. Επίσης το κόψιμο δέντρων στα οποία φωλιάζει ο μαυρόγυπας τον δυσκολεύει πλέον πάρα πολύ στο να μπορέσει να βρει ένα ασφαλές μέρος έτσι ώστε να μπορέσει να ζήσει και να γεννήσει. </vt:lpstr>
      <vt:lpstr>6. Αγριόγιδο  Στην Ελλάδα το αγριόγιδο ζει κυρίως στην Πίνδο, στη Ροδόπη, στη Στερεά Ελλάδα και στον Όλυμπο. Ο συνολικός αριθμός των αγριόγιδων στη χώρα είναι περίπου 700 άτομα. Διαφέρει από το γνωστό κρι-κρι ή τη γίδα.  Η λαθροθηρία καθώς επίσης και η μείωση των βοσκότοπων του αγριόγιδου είναι οι σημαντικότεροι παράγοντες συρρίκνωσης του πληθυσμού του η οποία οδηγεί σε γενετική αποδυνάμωση του είδους. </vt:lpstr>
      <vt:lpstr> 7. Κόκκινο ελάφι  Στην Ελλάδα το κόκκινο ελάφι θα το συναντήσουμε δυστυχώς πια μόνο στην Πάρνηθα και μερικά άτομα στην  Ήπειρο και στη Ροδόπη. Είναι το μεγαλύτερο φυτοφάγο θηλαστικό της Ελλάδας και πλέον τα άτομα που ζουν στη χώρα μας είναι περίπου 600. Το παράνομο κυνήγι είναι η πιο βασική του απειλή για το κόκκινο ελάφι καθώς επίσης και οι πυρκαγιές και η μείωση των οικότοπών του εξαιτίας της παρεμβολής του ανθρώπου σε αυτούς. </vt:lpstr>
      <vt:lpstr> 8. Βίδρα  Η ευρασιατική βίδρα, είναι ένα μικρόσωμο θηλαστικό, το οποίο στη χώρα μας συναντιέται κυρίως στη Στερεά Ελλάδα στην Κέρκυρα και στην Εύβοια. Κατοικεί σε όχθες ποταμών και λιμνών με προϋπόθεση να είναι πολύ καθαρά τα νερά. Τρέφεται κυρίως με ψάρια αλλά μπορεί να τραφεί και με αμφίβια, νερόφιδα, πτηνά και άλλα μικρά θηλαστικά. Οι κυριότερες απειλές προέρχονται φυσικά και πάλι από τον άνθρωπο. Η ρύπανση του νερού, η αποξήρανση λιμνών και ποταμών, η καταστροφή παρόχθιας βλάστησης και άλλα πολλά οδήγησαν στην μείωση του πληθυσμού της και απειλείται πλέον με εξαφάνιση. </vt:lpstr>
      <vt:lpstr> 9. Φώκια (Monachus monachus) Η μεσογειακή φώκια είναι ένα θαλάσσιο θηλαστικό, που τρέφεται κυρίως από ψάρια, χταπόδια, καλαμάρια κ.ά. Στην Ελλάδα ζούνε περίπου 250 με 300 άτομα και είναι ένα ακόμα είδος που απειλείται με εξαφάνιση. Το είδος υπάρχει σχεδόν σε όλη την παράκτια και νησιωτική Ελλάδα εκτός από τον Αμβρακικό και τον Κορινθιακό κόλπο. Κυριότερες απειλές είναι η υπεραλίευση, άρα λιγότερη τροφή για να ζήσουν, ή η τυχαία παγίδευσή τους σε δίχτυα. Φυσικά η κλιματική αλλαγή με την ολοένα και συνεχόμενη άνοδο της στάθμης της θάλασσας θα εξαφανίσει πολλές από τις σπηλιές οπού ζούνε. Τέλος η ηχορύπανση από σκάφη και ταχύπλοα ή πιθανή ρύπανση από πετρελαιοπηγές είναι επίσης μεγάλοι κίνδυνοι για τις φώκιες άλλα και για άλλα ζώα της θάλασσας. </vt:lpstr>
      <vt:lpstr>            10. Δελφίνι Τα δελφίνια που κατοικούν στην Ελλάδα είναι τεσσάρων ειδών. Το ρινοδέλφινο, το σταχτοδέλφινο, το κοινό δελφίνι και το ζωνοδέλφινο). Το ρινοδέλφινο είναι το δεύτερο πιο κοινό δελφίνι που συναντά κανείς στις ελληνικές θάλασσες αφού κατοικεί σχεδόν σε όλες τις ελληνικές θαλάσσιες περιοχές και είναι το μοναδικό κήτος που ζει στον Αμβρακικό κόλπο. Το σταχτοδέλφινο είναι το μεγαλύτερο δελφίνι στις ελληνικές θάλασσες και ξεχωρίζει καθώς δεν έχει μακρύ ρύγχος. Είναι το σπανιότερο από τα τέσσερα είδη που υπάρχουν στην Ελλάδα και βρίσκεται κυρίως στις Βόρειες Σποράδες, στη Χαλκιδική, στα Κύθηρα, στο Μυρτώο πέλαγος και στη νοτιοδυτική Κρήτη. Το κοινό δελφίνι είναι αυτό που κινδυνεύει ιδιαίτερα να εξαφανιστεί από τις ελληνικές θάλασσες. Συνήθως το συναντάμε στο Θρακικό πέλαγος και σπάνια στο Βόρειο Ιόνιο πέλαγος, στον Σαρωνικό και Κορινθιακό κόλπο καθώς επίσης και στα Δωδεκάνησα, στις Κυκλάδες και στον Βόρειο Ευβοϊκό και Παγασητικό κόλπο. Τα ζωνοδέλφινα τα συναντάμε στον Κορινθιακό κόλπο και είναι το μικρότερο είδος δελφινιού. Στον Κορινθιακό κόλπο υπάρχει ένα μοναδικό φαινόμενο. Ζωνοδέλφινα, σταχτοδέλφινα και κοινά δελφίνια συνυπάρχουν σε κοινές ομάδες. Δυστυχώς όμως όλα τους είναι υπό εξαφάνιση. Τυχαίες και μη παγιδεύσεις κατά το ψάρεμα, υπεραλίευση της τροφής τους, μόλυνση από χημικές ουσίες, σκουπίδια, ηχορύπανση από ταχύπλοα και άλλα σκάφη είναι κάποιες από τις βασικές απειλές που δέχονται καθημερινά αυτά τα ζώα.      Ρινοδέλφινο     </vt:lpstr>
      <vt:lpstr>Άνθρωποι και είδη υπό εξαφάνιση</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Είδη υπό εξαφάνιση</dc:title>
  <dc:creator>Dimitris</dc:creator>
  <cp:lastModifiedBy>Dimitris</cp:lastModifiedBy>
  <cp:revision>18</cp:revision>
  <dcterms:created xsi:type="dcterms:W3CDTF">2021-03-04T11:27:50Z</dcterms:created>
  <dcterms:modified xsi:type="dcterms:W3CDTF">2021-03-04T18:15:39Z</dcterms:modified>
</cp:coreProperties>
</file>