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43694D85-5DC6-41ED-B9A5-9B9FA985D21C}" type="datetimeFigureOut">
              <a:rPr lang="el-GR" smtClean="0"/>
              <a:t>4/3/2021</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7E176AEB-7FA0-499A-A92E-FE6D2F075BF8}"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3694D85-5DC6-41ED-B9A5-9B9FA985D21C}" type="datetimeFigureOut">
              <a:rPr lang="el-GR" smtClean="0"/>
              <a:t>4/3/2021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E176AEB-7FA0-499A-A92E-FE6D2F075BF8}"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3694D85-5DC6-41ED-B9A5-9B9FA985D21C}" type="datetimeFigureOut">
              <a:rPr lang="el-GR" smtClean="0"/>
              <a:t>4/3/2021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E176AEB-7FA0-499A-A92E-FE6D2F075BF8}"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3694D85-5DC6-41ED-B9A5-9B9FA985D21C}" type="datetimeFigureOut">
              <a:rPr lang="el-GR" smtClean="0"/>
              <a:t>4/3/2021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E176AEB-7FA0-499A-A92E-FE6D2F075BF8}"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3694D85-5DC6-41ED-B9A5-9B9FA985D21C}" type="datetimeFigureOut">
              <a:rPr lang="el-GR" smtClean="0"/>
              <a:t>4/3/2021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E176AEB-7FA0-499A-A92E-FE6D2F075BF8}"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3694D85-5DC6-41ED-B9A5-9B9FA985D21C}" type="datetimeFigureOut">
              <a:rPr lang="el-GR" smtClean="0"/>
              <a:t>4/3/2021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E176AEB-7FA0-499A-A92E-FE6D2F075BF8}"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43694D85-5DC6-41ED-B9A5-9B9FA985D21C}" type="datetimeFigureOut">
              <a:rPr lang="el-GR" smtClean="0"/>
              <a:t>4/3/2021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E176AEB-7FA0-499A-A92E-FE6D2F075BF8}"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3694D85-5DC6-41ED-B9A5-9B9FA985D21C}" type="datetimeFigureOut">
              <a:rPr lang="el-GR" smtClean="0"/>
              <a:t>4/3/2021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E176AEB-7FA0-499A-A92E-FE6D2F075BF8}"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3694D85-5DC6-41ED-B9A5-9B9FA985D21C}" type="datetimeFigureOut">
              <a:rPr lang="el-GR" smtClean="0"/>
              <a:t>4/3/2021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E176AEB-7FA0-499A-A92E-FE6D2F075BF8}"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3694D85-5DC6-41ED-B9A5-9B9FA985D21C}" type="datetimeFigureOut">
              <a:rPr lang="el-GR" smtClean="0"/>
              <a:t>4/3/2021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E176AEB-7FA0-499A-A92E-FE6D2F075BF8}"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3694D85-5DC6-41ED-B9A5-9B9FA985D21C}" type="datetimeFigureOut">
              <a:rPr lang="el-GR" smtClean="0"/>
              <a:t>4/3/2021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7E176AEB-7FA0-499A-A92E-FE6D2F075BF8}" type="slidenum">
              <a:rPr lang="el-GR" smtClean="0"/>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3694D85-5DC6-41ED-B9A5-9B9FA985D21C}" type="datetimeFigureOut">
              <a:rPr lang="el-GR" smtClean="0"/>
              <a:t>4/3/2021</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E176AEB-7FA0-499A-A92E-FE6D2F075BF8}" type="slidenum">
              <a:rPr lang="el-GR" smtClean="0"/>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51520" y="1700808"/>
            <a:ext cx="8458200" cy="1222375"/>
          </a:xfrm>
        </p:spPr>
        <p:txBody>
          <a:bodyPr>
            <a:normAutofit/>
          </a:bodyPr>
          <a:lstStyle/>
          <a:p>
            <a:r>
              <a:rPr lang="el-GR" sz="4000" dirty="0" smtClean="0">
                <a:solidFill>
                  <a:schemeClr val="accent3">
                    <a:lumMod val="40000"/>
                    <a:lumOff val="60000"/>
                  </a:schemeClr>
                </a:solidFill>
              </a:rPr>
              <a:t>ΖΩΑ ΥΠΟ ΕΞΑΦΑΝΙΣΗ ΣΤΗΝ ΕΛΛΑΔΑ</a:t>
            </a:r>
            <a:endParaRPr lang="el-GR" sz="4000" dirty="0">
              <a:solidFill>
                <a:schemeClr val="accent3">
                  <a:lumMod val="40000"/>
                  <a:lumOff val="60000"/>
                </a:schemeClr>
              </a:solidFill>
            </a:endParaRPr>
          </a:p>
        </p:txBody>
      </p:sp>
      <p:sp>
        <p:nvSpPr>
          <p:cNvPr id="3" name="2 - Υπότιτλος"/>
          <p:cNvSpPr>
            <a:spLocks noGrp="1"/>
          </p:cNvSpPr>
          <p:nvPr>
            <p:ph type="subTitle" idx="1"/>
          </p:nvPr>
        </p:nvSpPr>
        <p:spPr>
          <a:xfrm>
            <a:off x="395536" y="5229200"/>
            <a:ext cx="8458200" cy="914400"/>
          </a:xfrm>
        </p:spPr>
        <p:txBody>
          <a:bodyPr/>
          <a:lstStyle/>
          <a:p>
            <a:r>
              <a:rPr lang="el-GR" b="1" dirty="0" smtClean="0">
                <a:solidFill>
                  <a:schemeClr val="accent3">
                    <a:lumMod val="40000"/>
                    <a:lumOff val="60000"/>
                  </a:schemeClr>
                </a:solidFill>
              </a:rPr>
              <a:t>ΣΤΑΥΡΟΥΛΑ ΓΕΡΟΝΤΑΚΗ Α1</a:t>
            </a:r>
            <a:endParaRPr lang="el-GR" b="1" dirty="0">
              <a:solidFill>
                <a:schemeClr val="accent3">
                  <a:lumMod val="40000"/>
                  <a:lumOff val="6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428768"/>
          </a:xfrm>
        </p:spPr>
        <p:txBody>
          <a:bodyPr>
            <a:normAutofit/>
          </a:bodyPr>
          <a:lstStyle/>
          <a:p>
            <a:r>
              <a:rPr lang="el-GR" sz="3200" b="1" dirty="0" smtClean="0">
                <a:latin typeface="Arial" pitchFamily="34" charset="0"/>
                <a:cs typeface="Arial" pitchFamily="34" charset="0"/>
              </a:rPr>
              <a:t>ΚΟΚΚΙΝΟ ΕΛΑΦΙ:</a:t>
            </a:r>
            <a:r>
              <a:rPr lang="el-GR" sz="2400" b="1" dirty="0" smtClean="0">
                <a:latin typeface="Arial" pitchFamily="34" charset="0"/>
                <a:cs typeface="Arial" pitchFamily="34" charset="0"/>
              </a:rPr>
              <a:t> Ζει στην Πάρνηθα, στην Ήπειρο και στην Ροδόπη. Απειλείται από το κυνήγι, τις πυρκαγιές και τη μείωση των οικοτόπων.</a:t>
            </a:r>
            <a:endParaRPr lang="el-GR" sz="3200" b="1" dirty="0">
              <a:latin typeface="Arial" pitchFamily="34" charset="0"/>
              <a:cs typeface="Arial" pitchFamily="34" charset="0"/>
            </a:endParaRPr>
          </a:p>
        </p:txBody>
      </p:sp>
      <p:pic>
        <p:nvPicPr>
          <p:cNvPr id="4" name="3 - Θέση περιεχομένου" descr="ΕΛΑΦΙ.jpg"/>
          <p:cNvPicPr>
            <a:picLocks noGrp="1" noChangeAspect="1"/>
          </p:cNvPicPr>
          <p:nvPr>
            <p:ph idx="1"/>
          </p:nvPr>
        </p:nvPicPr>
        <p:blipFill>
          <a:blip r:embed="rId2" cstate="print"/>
          <a:stretch>
            <a:fillRect/>
          </a:stretch>
        </p:blipFill>
        <p:spPr>
          <a:xfrm>
            <a:off x="899592" y="2348880"/>
            <a:ext cx="7560840" cy="4032448"/>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572784"/>
          </a:xfrm>
        </p:spPr>
        <p:txBody>
          <a:bodyPr>
            <a:normAutofit/>
          </a:bodyPr>
          <a:lstStyle/>
          <a:p>
            <a:r>
              <a:rPr lang="el-GR" sz="3200" b="1" dirty="0" smtClean="0">
                <a:latin typeface="Arial" pitchFamily="34" charset="0"/>
                <a:cs typeface="Arial" pitchFamily="34" charset="0"/>
              </a:rPr>
              <a:t>ΦΩΚΙΑ:</a:t>
            </a:r>
            <a:r>
              <a:rPr lang="el-GR" sz="2400" b="1" dirty="0" smtClean="0">
                <a:latin typeface="Arial" pitchFamily="34" charset="0"/>
                <a:cs typeface="Arial" pitchFamily="34" charset="0"/>
              </a:rPr>
              <a:t> Στην Ελλάδα ζουν 300 φώκιες. Κινδυνεύουν από τη θαλάσσια ρύπανση, την ηχορύπανση από σκάφη και την παγίδευση τους σε δίχτυα.</a:t>
            </a:r>
            <a:endParaRPr lang="el-GR" sz="3200" b="1" dirty="0">
              <a:latin typeface="Arial" pitchFamily="34" charset="0"/>
              <a:cs typeface="Arial" pitchFamily="34" charset="0"/>
            </a:endParaRPr>
          </a:p>
        </p:txBody>
      </p:sp>
      <p:pic>
        <p:nvPicPr>
          <p:cNvPr id="4" name="3 - Θέση περιεχομένου" descr="ΦΩΚΙΑ.jpg"/>
          <p:cNvPicPr>
            <a:picLocks noGrp="1" noChangeAspect="1"/>
          </p:cNvPicPr>
          <p:nvPr>
            <p:ph idx="1"/>
          </p:nvPr>
        </p:nvPicPr>
        <p:blipFill>
          <a:blip r:embed="rId2" cstate="print"/>
          <a:stretch>
            <a:fillRect/>
          </a:stretch>
        </p:blipFill>
        <p:spPr>
          <a:xfrm>
            <a:off x="457200" y="2420888"/>
            <a:ext cx="8229600" cy="3869262"/>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788808"/>
          </a:xfrm>
        </p:spPr>
        <p:txBody>
          <a:bodyPr>
            <a:normAutofit/>
          </a:bodyPr>
          <a:lstStyle/>
          <a:p>
            <a:r>
              <a:rPr lang="el-GR" sz="3200" b="1" dirty="0" smtClean="0">
                <a:latin typeface="Arial" pitchFamily="34" charset="0"/>
                <a:cs typeface="Arial" pitchFamily="34" charset="0"/>
              </a:rPr>
              <a:t>ΔΕΛΦΙΝΙ : </a:t>
            </a:r>
            <a:r>
              <a:rPr lang="el-GR" sz="2400" b="1" dirty="0" smtClean="0">
                <a:latin typeface="Arial" pitchFamily="34" charset="0"/>
                <a:cs typeface="Arial" pitchFamily="34" charset="0"/>
              </a:rPr>
              <a:t>Κινδυνεύει από την υπεραλίευση της τροφής του, την μόλυνση των θαλασσών, την ηχορύπανση από τα σκάφη και την παγίδευση τους σε δίχτυα.</a:t>
            </a:r>
            <a:endParaRPr lang="el-GR" sz="3200" b="1" dirty="0">
              <a:latin typeface="Arial" pitchFamily="34" charset="0"/>
              <a:cs typeface="Arial" pitchFamily="34" charset="0"/>
            </a:endParaRPr>
          </a:p>
        </p:txBody>
      </p:sp>
      <p:pic>
        <p:nvPicPr>
          <p:cNvPr id="4" name="3 - Θέση περιεχομένου" descr="delfini.jpg"/>
          <p:cNvPicPr>
            <a:picLocks noGrp="1" noChangeAspect="1"/>
          </p:cNvPicPr>
          <p:nvPr>
            <p:ph idx="1"/>
          </p:nvPr>
        </p:nvPicPr>
        <p:blipFill>
          <a:blip r:embed="rId2" cstate="print"/>
          <a:stretch>
            <a:fillRect/>
          </a:stretch>
        </p:blipFill>
        <p:spPr>
          <a:xfrm>
            <a:off x="762000" y="2708920"/>
            <a:ext cx="7620000" cy="3559324"/>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816120"/>
          </a:xfrm>
        </p:spPr>
        <p:txBody>
          <a:bodyPr/>
          <a:lstStyle/>
          <a:p>
            <a:r>
              <a:rPr lang="el-GR" sz="3200" dirty="0" smtClean="0"/>
              <a:t>                         </a:t>
            </a:r>
            <a:r>
              <a:rPr lang="el-GR" sz="3200" dirty="0" smtClean="0">
                <a:solidFill>
                  <a:schemeClr val="accent3">
                    <a:lumMod val="40000"/>
                    <a:lumOff val="60000"/>
                  </a:schemeClr>
                </a:solidFill>
              </a:rPr>
              <a:t>ΖΩΑ ΥΠΟ ΕΞΑΦΑΝΙΣΗ</a:t>
            </a:r>
            <a:endParaRPr lang="el-GR" sz="3200" dirty="0">
              <a:solidFill>
                <a:schemeClr val="accent3">
                  <a:lumMod val="40000"/>
                  <a:lumOff val="60000"/>
                </a:schemeClr>
              </a:solidFill>
            </a:endParaRPr>
          </a:p>
        </p:txBody>
      </p:sp>
      <p:sp>
        <p:nvSpPr>
          <p:cNvPr id="3" name="2 - Θέση κειμένου"/>
          <p:cNvSpPr>
            <a:spLocks noGrp="1"/>
          </p:cNvSpPr>
          <p:nvPr>
            <p:ph type="body" idx="1"/>
          </p:nvPr>
        </p:nvSpPr>
        <p:spPr>
          <a:xfrm>
            <a:off x="530352" y="2420888"/>
            <a:ext cx="7772400" cy="3960440"/>
          </a:xfrm>
        </p:spPr>
        <p:txBody>
          <a:bodyPr>
            <a:normAutofit/>
          </a:bodyPr>
          <a:lstStyle/>
          <a:p>
            <a:r>
              <a:rPr lang="el-GR" sz="2400" b="1" dirty="0" smtClean="0">
                <a:solidFill>
                  <a:schemeClr val="accent3">
                    <a:lumMod val="40000"/>
                    <a:lumOff val="60000"/>
                  </a:schemeClr>
                </a:solidFill>
                <a:latin typeface="Arial" pitchFamily="34" charset="0"/>
                <a:cs typeface="Arial" pitchFamily="34" charset="0"/>
              </a:rPr>
              <a:t>Στην Ελλάδα  τα  ζώα  υπό εξαφάνιση δυστυχώς είναι αρκετά. Οι απειλές που δέχονται καθημερινά τα ζώα είναι πολλές και συνεχώς αυξάνονται. Αυτές οι απειλές προέρχονται κυρίως από τον άνθρωπο, κάτι που σημαίνει πως είναι στο χέρι μας να τις εξαλείψουμε ή να τις ελαττώσουμε. Μερικά από τα ζώα που απειλούνται με εξαφάνιση είναι η καφέ αρκούδα, ο λύκος, το τσακάλι, ο ευρασιατικός λύγκας, ο μαυρόγυπας, το αγριόγυδο, το κόκκινο ελάφι, η βίδρα, η φώκια και το δελφίνι.</a:t>
            </a:r>
            <a:endParaRPr lang="el-GR" sz="2400" b="1" dirty="0">
              <a:solidFill>
                <a:schemeClr val="accent3">
                  <a:lumMod val="40000"/>
                  <a:lumOff val="60000"/>
                </a:schemeClr>
              </a:solidFill>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2364872"/>
          </a:xfrm>
        </p:spPr>
        <p:txBody>
          <a:bodyPr>
            <a:normAutofit fontScale="90000"/>
          </a:bodyPr>
          <a:lstStyle/>
          <a:p>
            <a:r>
              <a:rPr lang="el-GR" sz="3600" b="1" dirty="0" smtClean="0">
                <a:solidFill>
                  <a:schemeClr val="accent1">
                    <a:lumMod val="75000"/>
                  </a:schemeClr>
                </a:solidFill>
                <a:latin typeface="Arial" pitchFamily="34" charset="0"/>
                <a:cs typeface="Arial" pitchFamily="34" charset="0"/>
              </a:rPr>
              <a:t>ΚΑΦΕ ΑΡΚΟΥΔΑ: </a:t>
            </a:r>
            <a:r>
              <a:rPr lang="el-GR" sz="2800" b="1" dirty="0" smtClean="0">
                <a:solidFill>
                  <a:schemeClr val="accent1">
                    <a:lumMod val="75000"/>
                  </a:schemeClr>
                </a:solidFill>
                <a:latin typeface="Arial" pitchFamily="34" charset="0"/>
                <a:cs typeface="Arial" pitchFamily="34" charset="0"/>
              </a:rPr>
              <a:t>Στην Ελλάδα ζουν  450 αρκούδες στην Πίνδο και στην οροσειρά της Ροδόπης. Απειλούνται από τη λαθροθηρία, τις  πυρκαγιές , τον κατακερματισμό των οικοτόπων, την παράνομη υλοτομία και την τοποθέτηση ανεμογεννητριών.</a:t>
            </a:r>
            <a:endParaRPr lang="el-GR" sz="2800" b="1" dirty="0">
              <a:solidFill>
                <a:schemeClr val="accent1">
                  <a:lumMod val="75000"/>
                </a:schemeClr>
              </a:solidFill>
              <a:latin typeface="Arial" pitchFamily="34" charset="0"/>
              <a:cs typeface="Arial" pitchFamily="34" charset="0"/>
            </a:endParaRPr>
          </a:p>
        </p:txBody>
      </p:sp>
      <p:pic>
        <p:nvPicPr>
          <p:cNvPr id="4" name="3 - Θέση περιεχομένου" descr="ΑΡΚΟΥΔΑ.jpg"/>
          <p:cNvPicPr>
            <a:picLocks noGrp="1" noChangeAspect="1"/>
          </p:cNvPicPr>
          <p:nvPr>
            <p:ph idx="1"/>
          </p:nvPr>
        </p:nvPicPr>
        <p:blipFill>
          <a:blip r:embed="rId2" cstate="print"/>
          <a:stretch>
            <a:fillRect/>
          </a:stretch>
        </p:blipFill>
        <p:spPr>
          <a:xfrm>
            <a:off x="971600" y="3284984"/>
            <a:ext cx="6768752" cy="2808312"/>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2004832"/>
          </a:xfrm>
        </p:spPr>
        <p:txBody>
          <a:bodyPr>
            <a:noAutofit/>
          </a:bodyPr>
          <a:lstStyle/>
          <a:p>
            <a:r>
              <a:rPr lang="el-GR" sz="3200" b="1" dirty="0" smtClean="0">
                <a:solidFill>
                  <a:schemeClr val="accent1">
                    <a:lumMod val="75000"/>
                  </a:schemeClr>
                </a:solidFill>
              </a:rPr>
              <a:t>ΛΥΚΟΣ: </a:t>
            </a:r>
            <a:r>
              <a:rPr lang="el-GR" sz="2400" b="1" dirty="0" smtClean="0">
                <a:solidFill>
                  <a:schemeClr val="accent1">
                    <a:lumMod val="75000"/>
                  </a:schemeClr>
                </a:solidFill>
                <a:latin typeface="Arial" pitchFamily="34" charset="0"/>
                <a:cs typeface="Arial" pitchFamily="34" charset="0"/>
              </a:rPr>
              <a:t>Γύρω στους 700 λύκους ζουν στην Βοιωτία. Κινδυνεύουν από την καταστροφή του φυσικού περιβάλλοντος αλλά και από τους κτηνοτρόφους που τους δηλητηριάζουν επειδή επιτίθενται στα κοπάδια τους.</a:t>
            </a:r>
            <a:endParaRPr lang="el-GR" sz="3200" b="1" dirty="0">
              <a:solidFill>
                <a:schemeClr val="accent1">
                  <a:lumMod val="75000"/>
                </a:schemeClr>
              </a:solidFill>
            </a:endParaRPr>
          </a:p>
        </p:txBody>
      </p:sp>
      <p:pic>
        <p:nvPicPr>
          <p:cNvPr id="4" name="3 - Θέση περιεχομένου" descr="ΛΥΚΟΣ.jpg"/>
          <p:cNvPicPr>
            <a:picLocks noGrp="1" noChangeAspect="1"/>
          </p:cNvPicPr>
          <p:nvPr>
            <p:ph idx="1"/>
          </p:nvPr>
        </p:nvPicPr>
        <p:blipFill>
          <a:blip r:embed="rId2" cstate="print"/>
          <a:stretch>
            <a:fillRect/>
          </a:stretch>
        </p:blipFill>
        <p:spPr>
          <a:xfrm>
            <a:off x="899592" y="2996952"/>
            <a:ext cx="7560840" cy="3061742"/>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8229600" cy="2304256"/>
          </a:xfrm>
        </p:spPr>
        <p:txBody>
          <a:bodyPr>
            <a:normAutofit/>
          </a:bodyPr>
          <a:lstStyle/>
          <a:p>
            <a:r>
              <a:rPr lang="el-GR" sz="3200" b="1" dirty="0" smtClean="0">
                <a:solidFill>
                  <a:schemeClr val="accent1">
                    <a:lumMod val="75000"/>
                  </a:schemeClr>
                </a:solidFill>
                <a:latin typeface="Arial" pitchFamily="34" charset="0"/>
                <a:cs typeface="Arial" pitchFamily="34" charset="0"/>
              </a:rPr>
              <a:t>ΤΣΑΚΑΛΙ: </a:t>
            </a:r>
            <a:r>
              <a:rPr lang="el-GR" sz="2400" b="1" dirty="0" smtClean="0">
                <a:solidFill>
                  <a:schemeClr val="accent1">
                    <a:lumMod val="75000"/>
                  </a:schemeClr>
                </a:solidFill>
                <a:latin typeface="Arial" pitchFamily="34" charset="0"/>
                <a:cs typeface="Arial" pitchFamily="34" charset="0"/>
              </a:rPr>
              <a:t>1.500 τσακάλια  είναι διεσπαρμένα στην Μακεδονία, Θράκη, Πελοπόννησο, Χαλκιδική, Φωκίδα και Σάμο. Εκτός από την καταστροφή των περιοχών που ζουν από τον άνθρωπο, η θνησιμότητα του οφείλεται στο κυνήγι του.</a:t>
            </a:r>
            <a:endParaRPr lang="el-GR" sz="2700" b="1" dirty="0">
              <a:solidFill>
                <a:schemeClr val="accent1">
                  <a:lumMod val="75000"/>
                </a:schemeClr>
              </a:solidFill>
              <a:latin typeface="Arial" pitchFamily="34" charset="0"/>
              <a:cs typeface="Arial" pitchFamily="34" charset="0"/>
            </a:endParaRPr>
          </a:p>
        </p:txBody>
      </p:sp>
      <p:pic>
        <p:nvPicPr>
          <p:cNvPr id="4" name="3 - Θέση περιεχομένου" descr="tsakali1.jpg"/>
          <p:cNvPicPr>
            <a:picLocks noGrp="1" noChangeAspect="1"/>
          </p:cNvPicPr>
          <p:nvPr>
            <p:ph idx="1"/>
          </p:nvPr>
        </p:nvPicPr>
        <p:blipFill>
          <a:blip r:embed="rId2" cstate="print"/>
          <a:stretch>
            <a:fillRect/>
          </a:stretch>
        </p:blipFill>
        <p:spPr>
          <a:xfrm>
            <a:off x="827584" y="2924944"/>
            <a:ext cx="6912768" cy="3399656"/>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356760"/>
          </a:xfrm>
        </p:spPr>
        <p:txBody>
          <a:bodyPr>
            <a:normAutofit/>
          </a:bodyPr>
          <a:lstStyle/>
          <a:p>
            <a:r>
              <a:rPr lang="el-GR" sz="3200" b="1" dirty="0" smtClean="0">
                <a:solidFill>
                  <a:schemeClr val="accent1">
                    <a:lumMod val="75000"/>
                  </a:schemeClr>
                </a:solidFill>
                <a:latin typeface="Arial" pitchFamily="34" charset="0"/>
                <a:cs typeface="Arial" pitchFamily="34" charset="0"/>
              </a:rPr>
              <a:t>ΕΥΡΑΣΙΑΤΙΚΟΣ ΛΥΓΚΑΣ:</a:t>
            </a:r>
            <a:r>
              <a:rPr lang="el-GR" sz="2400" b="1" dirty="0" smtClean="0">
                <a:solidFill>
                  <a:schemeClr val="accent1">
                    <a:lumMod val="75000"/>
                  </a:schemeClr>
                </a:solidFill>
                <a:latin typeface="Arial" pitchFamily="34" charset="0"/>
                <a:cs typeface="Arial" pitchFamily="34" charset="0"/>
              </a:rPr>
              <a:t> Στην Ελλάδα έχει σχεδόν εξαφανιστεί αυτό το αιλουροειδές. Κινδυνεύει από τη λαθροθηρία και την απαλλοτρίωση των δασών. </a:t>
            </a:r>
            <a:endParaRPr lang="el-GR" sz="3200" b="1" dirty="0">
              <a:solidFill>
                <a:schemeClr val="accent1">
                  <a:lumMod val="75000"/>
                </a:schemeClr>
              </a:solidFill>
              <a:latin typeface="Arial" pitchFamily="34" charset="0"/>
              <a:cs typeface="Arial" pitchFamily="34" charset="0"/>
            </a:endParaRPr>
          </a:p>
        </p:txBody>
      </p:sp>
      <p:pic>
        <p:nvPicPr>
          <p:cNvPr id="4" name="3 - Θέση περιεχομένου" descr="lynx.jpg"/>
          <p:cNvPicPr>
            <a:picLocks noGrp="1" noChangeAspect="1"/>
          </p:cNvPicPr>
          <p:nvPr>
            <p:ph idx="1"/>
          </p:nvPr>
        </p:nvPicPr>
        <p:blipFill>
          <a:blip r:embed="rId2" cstate="print"/>
          <a:stretch>
            <a:fillRect/>
          </a:stretch>
        </p:blipFill>
        <p:spPr>
          <a:xfrm>
            <a:off x="683568" y="2348880"/>
            <a:ext cx="7488832" cy="397572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2220856"/>
          </a:xfrm>
        </p:spPr>
        <p:txBody>
          <a:bodyPr>
            <a:normAutofit/>
          </a:bodyPr>
          <a:lstStyle/>
          <a:p>
            <a:r>
              <a:rPr lang="el-GR" sz="3200" b="1" dirty="0" smtClean="0">
                <a:solidFill>
                  <a:schemeClr val="accent1">
                    <a:lumMod val="75000"/>
                  </a:schemeClr>
                </a:solidFill>
                <a:latin typeface="Arial" pitchFamily="34" charset="0"/>
                <a:cs typeface="Arial" pitchFamily="34" charset="0"/>
              </a:rPr>
              <a:t>ΜΑΥΡΟΓΥΠΑΣ:</a:t>
            </a:r>
            <a:r>
              <a:rPr lang="el-GR" sz="2400" b="1" dirty="0" smtClean="0">
                <a:solidFill>
                  <a:schemeClr val="accent1">
                    <a:lumMod val="75000"/>
                  </a:schemeClr>
                </a:solidFill>
                <a:latin typeface="Arial" pitchFamily="34" charset="0"/>
                <a:cs typeface="Arial" pitchFamily="34" charset="0"/>
              </a:rPr>
              <a:t> Στην Ελλάδα ζουν 100 μαυρόγυπες στον Έβρο. Απειλείται από την υλοτομία και τη χρήση δηλητηριασμένων δολωμάτων που χρησιμοποιούν οι άνθρωποι για να εξαλείψουν σαρκοφάγα ζώα όπως ο λύκος και το τσακάλι.</a:t>
            </a:r>
            <a:endParaRPr lang="el-GR" sz="3200" b="1" dirty="0">
              <a:solidFill>
                <a:schemeClr val="accent1">
                  <a:lumMod val="75000"/>
                </a:schemeClr>
              </a:solidFill>
              <a:latin typeface="Arial" pitchFamily="34" charset="0"/>
              <a:cs typeface="Arial" pitchFamily="34" charset="0"/>
            </a:endParaRPr>
          </a:p>
        </p:txBody>
      </p:sp>
      <p:pic>
        <p:nvPicPr>
          <p:cNvPr id="4" name="3 - Θέση περιεχομένου" descr="ΜΑΥΡΟΓΥΠΑΣ.jpg"/>
          <p:cNvPicPr>
            <a:picLocks noGrp="1" noChangeAspect="1"/>
          </p:cNvPicPr>
          <p:nvPr>
            <p:ph idx="1"/>
          </p:nvPr>
        </p:nvPicPr>
        <p:blipFill>
          <a:blip r:embed="rId2" cstate="print"/>
          <a:stretch>
            <a:fillRect/>
          </a:stretch>
        </p:blipFill>
        <p:spPr>
          <a:xfrm>
            <a:off x="1331640" y="3282156"/>
            <a:ext cx="6336704" cy="2379092"/>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500776"/>
          </a:xfrm>
        </p:spPr>
        <p:txBody>
          <a:bodyPr>
            <a:normAutofit/>
          </a:bodyPr>
          <a:lstStyle/>
          <a:p>
            <a:r>
              <a:rPr lang="el-GR" sz="3200" b="1" dirty="0" smtClean="0">
                <a:solidFill>
                  <a:schemeClr val="accent1">
                    <a:lumMod val="75000"/>
                  </a:schemeClr>
                </a:solidFill>
                <a:latin typeface="Arial" pitchFamily="34" charset="0"/>
                <a:cs typeface="Arial" pitchFamily="34" charset="0"/>
              </a:rPr>
              <a:t>ΑΓΡΙΟΓΙΔΟ:</a:t>
            </a:r>
            <a:r>
              <a:rPr lang="el-GR" sz="2400" b="1" dirty="0" smtClean="0">
                <a:solidFill>
                  <a:schemeClr val="accent1">
                    <a:lumMod val="75000"/>
                  </a:schemeClr>
                </a:solidFill>
                <a:latin typeface="Arial" pitchFamily="34" charset="0"/>
                <a:cs typeface="Arial" pitchFamily="34" charset="0"/>
              </a:rPr>
              <a:t> Ζει στην Πίνδο, στην Στερεά Ελλάδα στον Όλυμπο και στη Ροδόπη. Κινδυνεύει εξαιτίας της λαθροθηρίας και της μείωσης των βοσκοτόπων.</a:t>
            </a:r>
            <a:endParaRPr lang="el-GR" sz="3200" b="1" dirty="0">
              <a:solidFill>
                <a:schemeClr val="accent1">
                  <a:lumMod val="75000"/>
                </a:schemeClr>
              </a:solidFill>
              <a:latin typeface="Arial" pitchFamily="34" charset="0"/>
              <a:cs typeface="Arial" pitchFamily="34" charset="0"/>
            </a:endParaRPr>
          </a:p>
        </p:txBody>
      </p:sp>
      <p:pic>
        <p:nvPicPr>
          <p:cNvPr id="4" name="3 - Θέση περιεχομένου" descr="ΑΓΡΙΟΓΙΔΟ.JPG"/>
          <p:cNvPicPr>
            <a:picLocks noGrp="1" noChangeAspect="1"/>
          </p:cNvPicPr>
          <p:nvPr>
            <p:ph idx="1"/>
          </p:nvPr>
        </p:nvPicPr>
        <p:blipFill>
          <a:blip r:embed="rId2" cstate="print"/>
          <a:stretch>
            <a:fillRect/>
          </a:stretch>
        </p:blipFill>
        <p:spPr>
          <a:xfrm>
            <a:off x="1115616" y="2420888"/>
            <a:ext cx="6552728" cy="36004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716800"/>
          </a:xfrm>
        </p:spPr>
        <p:txBody>
          <a:bodyPr>
            <a:normAutofit/>
          </a:bodyPr>
          <a:lstStyle/>
          <a:p>
            <a:r>
              <a:rPr lang="el-GR" sz="3200" b="1" dirty="0" smtClean="0">
                <a:latin typeface="Arial" pitchFamily="34" charset="0"/>
                <a:cs typeface="Arial" pitchFamily="34" charset="0"/>
              </a:rPr>
              <a:t>ΒΙΔΡΑ: </a:t>
            </a:r>
            <a:r>
              <a:rPr lang="el-GR" sz="2400" b="1" dirty="0" smtClean="0">
                <a:latin typeface="Arial" pitchFamily="34" charset="0"/>
                <a:cs typeface="Arial" pitchFamily="34" charset="0"/>
              </a:rPr>
              <a:t>Συναντιέται στην Στερεά Ελλάδα, στην Κέρκυρα και στην Εύβοια. Είναι υπό εξαφάνιση εξαιτίας της ρύπανσης του νερού, της αποξήρανσης λιμνών και την καταστροφή της παρόχθιας βλάστησης.</a:t>
            </a:r>
            <a:endParaRPr lang="el-GR" sz="2400" b="1" dirty="0">
              <a:latin typeface="Arial" pitchFamily="34" charset="0"/>
              <a:cs typeface="Arial" pitchFamily="34" charset="0"/>
            </a:endParaRPr>
          </a:p>
        </p:txBody>
      </p:sp>
      <p:pic>
        <p:nvPicPr>
          <p:cNvPr id="4" name="3 - Θέση περιεχομένου" descr="ΒΙΔΡΑ.jpg"/>
          <p:cNvPicPr>
            <a:picLocks noGrp="1" noChangeAspect="1"/>
          </p:cNvPicPr>
          <p:nvPr>
            <p:ph idx="1"/>
          </p:nvPr>
        </p:nvPicPr>
        <p:blipFill>
          <a:blip r:embed="rId2" cstate="print"/>
          <a:stretch>
            <a:fillRect/>
          </a:stretch>
        </p:blipFill>
        <p:spPr>
          <a:xfrm>
            <a:off x="755576" y="2780928"/>
            <a:ext cx="7056783" cy="3168352"/>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72</TotalTime>
  <Words>401</Words>
  <Application>Microsoft Office PowerPoint</Application>
  <PresentationFormat>Προβολή στην οθόνη (4:3)</PresentationFormat>
  <Paragraphs>14</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Ροή</vt:lpstr>
      <vt:lpstr>ΖΩΑ ΥΠΟ ΕΞΑΦΑΝΙΣΗ ΣΤΗΝ ΕΛΛΑΔΑ</vt:lpstr>
      <vt:lpstr>                         ΖΩΑ ΥΠΟ ΕΞΑΦΑΝΙΣΗ</vt:lpstr>
      <vt:lpstr>ΚΑΦΕ ΑΡΚΟΥΔΑ: Στην Ελλάδα ζουν  450 αρκούδες στην Πίνδο και στην οροσειρά της Ροδόπης. Απειλούνται από τη λαθροθηρία, τις  πυρκαγιές , τον κατακερματισμό των οικοτόπων, την παράνομη υλοτομία και την τοποθέτηση ανεμογεννητριών.</vt:lpstr>
      <vt:lpstr>ΛΥΚΟΣ: Γύρω στους 700 λύκους ζουν στην Βοιωτία. Κινδυνεύουν από την καταστροφή του φυσικού περιβάλλοντος αλλά και από τους κτηνοτρόφους που τους δηλητηριάζουν επειδή επιτίθενται στα κοπάδια τους.</vt:lpstr>
      <vt:lpstr>ΤΣΑΚΑΛΙ: 1.500 τσακάλια  είναι διεσπαρμένα στην Μακεδονία, Θράκη, Πελοπόννησο, Χαλκιδική, Φωκίδα και Σάμο. Εκτός από την καταστροφή των περιοχών που ζουν από τον άνθρωπο, η θνησιμότητα του οφείλεται στο κυνήγι του.</vt:lpstr>
      <vt:lpstr>ΕΥΡΑΣΙΑΤΙΚΟΣ ΛΥΓΚΑΣ: Στην Ελλάδα έχει σχεδόν εξαφανιστεί αυτό το αιλουροειδές. Κινδυνεύει από τη λαθροθηρία και την απαλλοτρίωση των δασών. </vt:lpstr>
      <vt:lpstr>ΜΑΥΡΟΓΥΠΑΣ: Στην Ελλάδα ζουν 100 μαυρόγυπες στον Έβρο. Απειλείται από την υλοτομία και τη χρήση δηλητηριασμένων δολωμάτων που χρησιμοποιούν οι άνθρωποι για να εξαλείψουν σαρκοφάγα ζώα όπως ο λύκος και το τσακάλι.</vt:lpstr>
      <vt:lpstr>ΑΓΡΙΟΓΙΔΟ: Ζει στην Πίνδο, στην Στερεά Ελλάδα στον Όλυμπο και στη Ροδόπη. Κινδυνεύει εξαιτίας της λαθροθηρίας και της μείωσης των βοσκοτόπων.</vt:lpstr>
      <vt:lpstr>ΒΙΔΡΑ: Συναντιέται στην Στερεά Ελλάδα, στην Κέρκυρα και στην Εύβοια. Είναι υπό εξαφάνιση εξαιτίας της ρύπανσης του νερού, της αποξήρανσης λιμνών και την καταστροφή της παρόχθιας βλάστησης.</vt:lpstr>
      <vt:lpstr>ΚΟΚΚΙΝΟ ΕΛΑΦΙ: Ζει στην Πάρνηθα, στην Ήπειρο και στην Ροδόπη. Απειλείται από το κυνήγι, τις πυρκαγιές και τη μείωση των οικοτόπων.</vt:lpstr>
      <vt:lpstr>ΦΩΚΙΑ: Στην Ελλάδα ζουν 300 φώκιες. Κινδυνεύουν από τη θαλάσσια ρύπανση, την ηχορύπανση από σκάφη και την παγίδευση τους σε δίχτυα.</vt:lpstr>
      <vt:lpstr>ΔΕΛΦΙΝΙ : Κινδυνεύει από την υπεραλίευση της τροφής του, την μόλυνση των θαλασσών, την ηχορύπανση από τα σκάφη και την παγίδευση τους σε δίχτυα.</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ΖΩΑ ΥΠΟ ΕΞΑΦΑΝΙΣΗ ΣΤΗΝ ΕΛΛΑΔΑ</dc:title>
  <dc:creator>HP</dc:creator>
  <cp:lastModifiedBy>HP</cp:lastModifiedBy>
  <cp:revision>8</cp:revision>
  <dcterms:created xsi:type="dcterms:W3CDTF">2021-03-04T15:39:40Z</dcterms:created>
  <dcterms:modified xsi:type="dcterms:W3CDTF">2021-03-04T16:52:14Z</dcterms:modified>
</cp:coreProperties>
</file>