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139318C-E2B9-44AC-9F56-08A126538B43}" type="datetimeFigureOut">
              <a:rPr lang="el-GR" smtClean="0"/>
              <a:t>26/3/2020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A9194D8-635A-4D74-B7E1-3942F6715AF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828800"/>
          </a:xfrm>
        </p:spPr>
        <p:txBody>
          <a:bodyPr>
            <a:normAutofit/>
          </a:bodyPr>
          <a:lstStyle/>
          <a:p>
            <a:pPr algn="ctr"/>
            <a:r>
              <a:rPr lang="en-US" sz="7200" i="1" dirty="0" err="1" smtClean="0">
                <a:solidFill>
                  <a:schemeClr val="accent4">
                    <a:lumMod val="75000"/>
                  </a:schemeClr>
                </a:solidFill>
                <a:latin typeface="Berlin Sans FB" pitchFamily="34" charset="0"/>
              </a:rPr>
              <a:t>Perfekt</a:t>
            </a:r>
            <a:endParaRPr lang="el-GR" sz="72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3 - Εικόνα" descr="minions-363019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3717032"/>
            <a:ext cx="4295800" cy="2684875"/>
          </a:xfrm>
          <a:prstGeom prst="rect">
            <a:avLst/>
          </a:prstGeom>
        </p:spPr>
      </p:pic>
      <p:sp>
        <p:nvSpPr>
          <p:cNvPr id="5" name="4 - Ελλειψοειδής επεξήγηση"/>
          <p:cNvSpPr/>
          <p:nvPr/>
        </p:nvSpPr>
        <p:spPr>
          <a:xfrm>
            <a:off x="1259632" y="3645024"/>
            <a:ext cx="3240360" cy="1152128"/>
          </a:xfrm>
          <a:prstGeom prst="wedgeEllipseCallout">
            <a:avLst>
              <a:gd name="adj1" fmla="val 44630"/>
              <a:gd name="adj2" fmla="val 54397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Und, was hast du am Wochenende gemacht?</a:t>
            </a:r>
            <a:endParaRPr lang="el-G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5 - Ελλειψοειδής επεξήγηση"/>
          <p:cNvSpPr/>
          <p:nvPr/>
        </p:nvSpPr>
        <p:spPr>
          <a:xfrm>
            <a:off x="5724128" y="3645024"/>
            <a:ext cx="3096344" cy="1152128"/>
          </a:xfrm>
          <a:prstGeom prst="wedgeEllipseCallout">
            <a:avLst>
              <a:gd name="adj1" fmla="val -52484"/>
              <a:gd name="adj2" fmla="val 51537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Ich habe Musik gehört und ein bisschen gelernt?</a:t>
            </a:r>
            <a:endParaRPr lang="el-G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395536" y="260648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dirty="0" smtClean="0">
                <a:solidFill>
                  <a:schemeClr val="accent4">
                    <a:lumMod val="75000"/>
                  </a:schemeClr>
                </a:solidFill>
                <a:latin typeface="Bahnschrift" pitchFamily="34" charset="0"/>
              </a:rPr>
              <a:t>Γιατί υπάρχει ο Παρακείμενος;</a:t>
            </a:r>
            <a:endParaRPr lang="el-GR" sz="4800" dirty="0">
              <a:solidFill>
                <a:schemeClr val="accent4">
                  <a:lumMod val="75000"/>
                </a:schemeClr>
              </a:solidFill>
              <a:latin typeface="Bahnschrift" pitchFamily="34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467544" y="1340768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i="1" dirty="0" smtClean="0">
                <a:solidFill>
                  <a:srgbClr val="00B050"/>
                </a:solidFill>
                <a:latin typeface="Bahnschrift" pitchFamily="34" charset="0"/>
              </a:rPr>
              <a:t>Για να πούμε κάτι που έγινε στο παρελθόν</a:t>
            </a:r>
            <a:r>
              <a:rPr lang="de-DE" sz="4000" i="1" dirty="0" smtClean="0">
                <a:solidFill>
                  <a:srgbClr val="00B050"/>
                </a:solidFill>
                <a:latin typeface="Bahnschrift" pitchFamily="34" charset="0"/>
              </a:rPr>
              <a:t>.</a:t>
            </a:r>
            <a:r>
              <a:rPr lang="el-GR" sz="4000" i="1" dirty="0" smtClean="0">
                <a:solidFill>
                  <a:srgbClr val="00B050"/>
                </a:solidFill>
                <a:latin typeface="Bahnschrift" pitchFamily="34" charset="0"/>
              </a:rPr>
              <a:t> </a:t>
            </a:r>
            <a:endParaRPr lang="el-GR" sz="4000" i="1" dirty="0">
              <a:solidFill>
                <a:srgbClr val="00B050"/>
              </a:solidFill>
              <a:latin typeface="Bahnschrift" pitchFamily="34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323528" y="3429000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i="1" dirty="0" smtClean="0">
                <a:solidFill>
                  <a:srgbClr val="00B050"/>
                </a:solidFill>
                <a:latin typeface="Bahnschrift" pitchFamily="34" charset="0"/>
              </a:rPr>
              <a:t>Στα ελληνικά αντιστοιχεί με παρατατικό, αόριστο ή</a:t>
            </a:r>
            <a:r>
              <a:rPr lang="el-GR" sz="4000" i="1" dirty="0">
                <a:solidFill>
                  <a:srgbClr val="00B050"/>
                </a:solidFill>
                <a:latin typeface="Bahnschrift" pitchFamily="34" charset="0"/>
              </a:rPr>
              <a:t> </a:t>
            </a:r>
            <a:r>
              <a:rPr lang="el-GR" sz="4000" i="1" dirty="0" smtClean="0">
                <a:solidFill>
                  <a:srgbClr val="00B050"/>
                </a:solidFill>
                <a:latin typeface="Bahnschrift" pitchFamily="34" charset="0"/>
              </a:rPr>
              <a:t>παρακείμενο</a:t>
            </a:r>
            <a:r>
              <a:rPr lang="de-DE" sz="4000" i="1" dirty="0" smtClean="0">
                <a:solidFill>
                  <a:srgbClr val="00B050"/>
                </a:solidFill>
                <a:latin typeface="Bahnschrift" pitchFamily="34" charset="0"/>
              </a:rPr>
              <a:t>.</a:t>
            </a:r>
            <a:endParaRPr lang="el-GR" sz="4000" i="1" dirty="0">
              <a:solidFill>
                <a:srgbClr val="00B050"/>
              </a:solidFill>
              <a:latin typeface="Bahnschrif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 rot="20405502">
            <a:off x="298212" y="934082"/>
            <a:ext cx="28216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Δηλαδή:</a:t>
            </a:r>
            <a:endParaRPr lang="el-GR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83568" y="2276872"/>
            <a:ext cx="82109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 smtClean="0">
                <a:latin typeface="Book Antiqua" pitchFamily="18" charset="0"/>
              </a:rPr>
              <a:t>Ενώ στα Ελληνικά λέμε: Εχθές πήγα σινεμά,</a:t>
            </a:r>
            <a:r>
              <a:rPr lang="el-GR" dirty="0" smtClean="0">
                <a:latin typeface="Book Antiqua" pitchFamily="18" charset="0"/>
              </a:rPr>
              <a:t> </a:t>
            </a:r>
            <a:endParaRPr lang="el-GR" dirty="0">
              <a:latin typeface="Book Antiqua" pitchFamily="18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1331640" y="2996952"/>
            <a:ext cx="700063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>
                <a:latin typeface="Book Antiqua" pitchFamily="18" charset="0"/>
              </a:rPr>
              <a:t>σ</a:t>
            </a:r>
            <a:r>
              <a:rPr lang="el-GR" sz="3200" dirty="0" smtClean="0">
                <a:latin typeface="Book Antiqua" pitchFamily="18" charset="0"/>
              </a:rPr>
              <a:t>τα Γερμανικά αυτό λέγεται:</a:t>
            </a:r>
            <a:endParaRPr lang="en-US" sz="3200" dirty="0" smtClean="0">
              <a:latin typeface="Book Antiqua" pitchFamily="18" charset="0"/>
            </a:endParaRPr>
          </a:p>
          <a:p>
            <a:r>
              <a:rPr lang="en-US" sz="3200" dirty="0">
                <a:latin typeface="Book Antiqua" pitchFamily="18" charset="0"/>
              </a:rPr>
              <a:t>	</a:t>
            </a:r>
            <a:r>
              <a:rPr lang="en-US" sz="3200" dirty="0" smtClean="0">
                <a:latin typeface="Book Antiqua" pitchFamily="18" charset="0"/>
              </a:rPr>
              <a:t>		</a:t>
            </a:r>
            <a:r>
              <a:rPr lang="el-GR" sz="3200" dirty="0" smtClean="0">
                <a:latin typeface="Book Antiqua" pitchFamily="18" charset="0"/>
              </a:rPr>
              <a:t> εχθές έχω πάει σινεμά</a:t>
            </a:r>
            <a:endParaRPr lang="el-GR" sz="3200" dirty="0">
              <a:latin typeface="Book Antiqua" pitchFamily="18" charset="0"/>
            </a:endParaRPr>
          </a:p>
        </p:txBody>
      </p:sp>
      <p:pic>
        <p:nvPicPr>
          <p:cNvPr id="6" name="5 - Εικόνα" descr="confus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210" y="4221088"/>
            <a:ext cx="2496277" cy="18722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Δεξιό βέλος"/>
          <p:cNvSpPr/>
          <p:nvPr/>
        </p:nvSpPr>
        <p:spPr>
          <a:xfrm rot="5400000">
            <a:off x="2195736" y="3861048"/>
            <a:ext cx="864096" cy="432048"/>
          </a:xfrm>
          <a:prstGeom prst="rightArrow">
            <a:avLst/>
          </a:prstGeom>
          <a:solidFill>
            <a:srgbClr val="00B050"/>
          </a:solidFill>
          <a:ln w="15875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1 - TextBox"/>
          <p:cNvSpPr txBox="1"/>
          <p:nvPr/>
        </p:nvSpPr>
        <p:spPr>
          <a:xfrm>
            <a:off x="875083" y="715343"/>
            <a:ext cx="7369325" cy="769441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err="1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hnschrift" pitchFamily="34" charset="0"/>
              </a:rPr>
              <a:t>Wie</a:t>
            </a:r>
            <a:r>
              <a:rPr lang="en-US" sz="4400" b="1" dirty="0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hnschrift" pitchFamily="34" charset="0"/>
              </a:rPr>
              <a:t> </a:t>
            </a:r>
            <a:r>
              <a:rPr lang="en-US" sz="4400" b="1" dirty="0" err="1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hnschrift" pitchFamily="34" charset="0"/>
              </a:rPr>
              <a:t>bildet</a:t>
            </a:r>
            <a:r>
              <a:rPr lang="en-US" sz="4400" b="1" dirty="0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hnschrift" pitchFamily="34" charset="0"/>
              </a:rPr>
              <a:t> man das </a:t>
            </a:r>
            <a:r>
              <a:rPr lang="en-US" sz="4400" b="1" dirty="0" err="1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hnschrift" pitchFamily="34" charset="0"/>
              </a:rPr>
              <a:t>Perfekt</a:t>
            </a:r>
            <a:r>
              <a:rPr lang="en-US" sz="4400" b="1" dirty="0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hnschrift" pitchFamily="34" charset="0"/>
              </a:rPr>
              <a:t> ?</a:t>
            </a:r>
            <a:endParaRPr lang="el-GR" sz="4400" b="1" dirty="0">
              <a:ln w="18000">
                <a:solidFill>
                  <a:srgbClr val="92D050"/>
                </a:solidFill>
                <a:prstDash val="solid"/>
                <a:miter lim="800000"/>
              </a:ln>
              <a:solidFill>
                <a:srgbClr val="92D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ahnschrift" pitchFamily="34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2129261" y="2342490"/>
            <a:ext cx="121860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dirty="0" smtClean="0">
                <a:latin typeface="Book Antiqua" pitchFamily="18" charset="0"/>
              </a:rPr>
              <a:t>Εγώ</a:t>
            </a:r>
            <a:endParaRPr lang="en-US" sz="4400" dirty="0" smtClean="0">
              <a:latin typeface="Book Antiqua" pitchFamily="18" charset="0"/>
            </a:endParaRPr>
          </a:p>
          <a:p>
            <a:r>
              <a:rPr lang="en-US" sz="4400" dirty="0" err="1" smtClean="0">
                <a:latin typeface="Book Antiqua" pitchFamily="18" charset="0"/>
              </a:rPr>
              <a:t>Ich</a:t>
            </a:r>
            <a:r>
              <a:rPr lang="en-US" sz="4400" dirty="0" smtClean="0">
                <a:latin typeface="Book Antiqua" pitchFamily="18" charset="0"/>
              </a:rPr>
              <a:t> </a:t>
            </a:r>
            <a:endParaRPr lang="el-GR" sz="4400" dirty="0">
              <a:latin typeface="Book Antiqua" pitchFamily="18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3412072" y="2348880"/>
            <a:ext cx="151996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dirty="0" smtClean="0">
                <a:latin typeface="Book Antiqua" pitchFamily="18" charset="0"/>
              </a:rPr>
              <a:t>έχω</a:t>
            </a:r>
            <a:endParaRPr lang="en-US" sz="4400" dirty="0" smtClean="0">
              <a:latin typeface="Book Antiqua" pitchFamily="18" charset="0"/>
            </a:endParaRPr>
          </a:p>
          <a:p>
            <a:r>
              <a:rPr lang="en-US" sz="4400" dirty="0" err="1" smtClean="0">
                <a:latin typeface="Book Antiqua" pitchFamily="18" charset="0"/>
              </a:rPr>
              <a:t>habe</a:t>
            </a:r>
            <a:r>
              <a:rPr lang="en-US" sz="4400" dirty="0" smtClean="0">
                <a:latin typeface="Book Antiqua" pitchFamily="18" charset="0"/>
              </a:rPr>
              <a:t> </a:t>
            </a:r>
            <a:endParaRPr lang="el-GR" sz="4400" dirty="0">
              <a:latin typeface="Book Antiqua" pitchFamily="18" charset="0"/>
            </a:endParaRPr>
          </a:p>
        </p:txBody>
      </p:sp>
      <p:sp>
        <p:nvSpPr>
          <p:cNvPr id="6" name="5 - Δεξιό βέλος"/>
          <p:cNvSpPr/>
          <p:nvPr/>
        </p:nvSpPr>
        <p:spPr>
          <a:xfrm rot="5400000">
            <a:off x="3347864" y="3933056"/>
            <a:ext cx="1224136" cy="648072"/>
          </a:xfrm>
          <a:prstGeom prst="rightArrow">
            <a:avLst/>
          </a:prstGeom>
          <a:solidFill>
            <a:srgbClr val="00B050"/>
          </a:solidFill>
          <a:ln w="15875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6 - Δεξιό βέλος"/>
          <p:cNvSpPr/>
          <p:nvPr/>
        </p:nvSpPr>
        <p:spPr>
          <a:xfrm rot="5400000">
            <a:off x="5220072" y="4005064"/>
            <a:ext cx="1440160" cy="1008112"/>
          </a:xfrm>
          <a:prstGeom prst="rightArrow">
            <a:avLst/>
          </a:prstGeom>
          <a:solidFill>
            <a:srgbClr val="00B050"/>
          </a:solidFill>
          <a:ln w="15875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907704" y="4365104"/>
            <a:ext cx="1587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latin typeface="Book Antiqua" pitchFamily="18" charset="0"/>
              </a:rPr>
              <a:t>π</a:t>
            </a:r>
            <a:r>
              <a:rPr lang="el-GR" sz="2400" b="1" dirty="0" smtClean="0">
                <a:latin typeface="Book Antiqua" pitchFamily="18" charset="0"/>
              </a:rPr>
              <a:t>ρόσωπο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10" name="9 - TextBox"/>
          <p:cNvSpPr txBox="1"/>
          <p:nvPr/>
        </p:nvSpPr>
        <p:spPr>
          <a:xfrm>
            <a:off x="3347864" y="4941168"/>
            <a:ext cx="17283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latin typeface="Book Antiqua" pitchFamily="18" charset="0"/>
              </a:rPr>
              <a:t>β</a:t>
            </a:r>
            <a:r>
              <a:rPr lang="el-GR" sz="2400" b="1" dirty="0" smtClean="0">
                <a:latin typeface="Book Antiqua" pitchFamily="18" charset="0"/>
              </a:rPr>
              <a:t>οηθητικό </a:t>
            </a:r>
          </a:p>
          <a:p>
            <a:r>
              <a:rPr lang="el-GR" sz="2400" b="1" dirty="0" smtClean="0">
                <a:latin typeface="Book Antiqua" pitchFamily="18" charset="0"/>
              </a:rPr>
              <a:t>   ρήμα </a:t>
            </a:r>
            <a:endParaRPr lang="el-GR" sz="2400" b="1" dirty="0">
              <a:latin typeface="Book Antiqua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4956632" y="5190291"/>
            <a:ext cx="22076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400" b="1" dirty="0" smtClean="0">
                <a:latin typeface="Book Antiqua" pitchFamily="18" charset="0"/>
              </a:rPr>
              <a:t>μετοχή</a:t>
            </a:r>
          </a:p>
          <a:p>
            <a:pPr algn="ctr"/>
            <a:r>
              <a:rPr lang="el-GR" sz="2400" b="1" dirty="0">
                <a:latin typeface="Book Antiqua" pitchFamily="18" charset="0"/>
              </a:rPr>
              <a:t>π</a:t>
            </a:r>
            <a:r>
              <a:rPr lang="el-GR" sz="2400" b="1" dirty="0" smtClean="0">
                <a:latin typeface="Book Antiqua" pitchFamily="18" charset="0"/>
              </a:rPr>
              <a:t>αρακειμένου</a:t>
            </a:r>
            <a:endParaRPr lang="el-GR" sz="2400" b="1" dirty="0">
              <a:latin typeface="Book Antiqua" pitchFamily="18" charset="0"/>
            </a:endParaRPr>
          </a:p>
        </p:txBody>
      </p:sp>
      <p:pic>
        <p:nvPicPr>
          <p:cNvPr id="13" name="12 - Εικόνα" descr="l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695213">
            <a:off x="7103389" y="4364454"/>
            <a:ext cx="1357013" cy="1925695"/>
          </a:xfrm>
          <a:prstGeom prst="rect">
            <a:avLst/>
          </a:prstGeom>
        </p:spPr>
      </p:pic>
      <p:sp>
        <p:nvSpPr>
          <p:cNvPr id="14" name="13 - TextBox"/>
          <p:cNvSpPr txBox="1"/>
          <p:nvPr/>
        </p:nvSpPr>
        <p:spPr>
          <a:xfrm>
            <a:off x="4932040" y="2348880"/>
            <a:ext cx="213071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dirty="0" smtClean="0">
                <a:latin typeface="Book Antiqua" pitchFamily="18" charset="0"/>
              </a:rPr>
              <a:t>παίξει</a:t>
            </a:r>
            <a:endParaRPr lang="en-US" sz="4400" dirty="0" smtClean="0">
              <a:latin typeface="Book Antiqua" pitchFamily="18" charset="0"/>
            </a:endParaRPr>
          </a:p>
          <a:p>
            <a:r>
              <a:rPr lang="en-US" sz="4400" dirty="0" err="1" smtClean="0">
                <a:latin typeface="Book Antiqua" pitchFamily="18" charset="0"/>
              </a:rPr>
              <a:t>gespielt</a:t>
            </a:r>
            <a:endParaRPr lang="en-US" sz="4400" dirty="0" smtClean="0">
              <a:latin typeface="Book Antiqua" pitchFamily="18" charset="0"/>
            </a:endParaRPr>
          </a:p>
        </p:txBody>
      </p:sp>
      <p:sp>
        <p:nvSpPr>
          <p:cNvPr id="15" name="14 - Επεξήγηση με σύννεφο"/>
          <p:cNvSpPr/>
          <p:nvPr/>
        </p:nvSpPr>
        <p:spPr>
          <a:xfrm>
            <a:off x="6732240" y="3645024"/>
            <a:ext cx="1944216" cy="1008112"/>
          </a:xfrm>
          <a:prstGeom prst="cloudCallout">
            <a:avLst>
              <a:gd name="adj1" fmla="val -12509"/>
              <a:gd name="adj2" fmla="val 728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TextBox"/>
          <p:cNvSpPr txBox="1"/>
          <p:nvPr/>
        </p:nvSpPr>
        <p:spPr>
          <a:xfrm>
            <a:off x="6948264" y="391389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18thCentury" pitchFamily="2" charset="0"/>
              </a:rPr>
              <a:t>Was </a:t>
            </a:r>
            <a:r>
              <a:rPr lang="de-DE" sz="2800" dirty="0" smtClean="0">
                <a:latin typeface="18thCentury" pitchFamily="2" charset="0"/>
              </a:rPr>
              <a:t>ist</a:t>
            </a:r>
            <a:r>
              <a:rPr lang="de-DE" sz="2000" dirty="0" smtClean="0">
                <a:latin typeface="18thCentury" pitchFamily="2" charset="0"/>
              </a:rPr>
              <a:t> das?</a:t>
            </a:r>
            <a:r>
              <a:rPr lang="el-GR" sz="2000" dirty="0" smtClean="0"/>
              <a:t> </a:t>
            </a:r>
            <a:endParaRPr lang="el-GR" sz="2000" dirty="0"/>
          </a:p>
        </p:txBody>
      </p:sp>
      <p:cxnSp>
        <p:nvCxnSpPr>
          <p:cNvPr id="18" name="17 - Ευθύγραμμο βέλος σύνδεσης"/>
          <p:cNvCxnSpPr/>
          <p:nvPr/>
        </p:nvCxnSpPr>
        <p:spPr>
          <a:xfrm flipH="1">
            <a:off x="6732240" y="5229200"/>
            <a:ext cx="576064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4" grpId="0"/>
      <p:bldP spid="6" grpId="0" animBg="1"/>
      <p:bldP spid="7" grpId="0" animBg="1"/>
      <p:bldP spid="8" grpId="0"/>
      <p:bldP spid="10" grpId="0"/>
      <p:bldP spid="11" grpId="0"/>
      <p:bldP spid="14" grpId="0"/>
      <p:bldP spid="15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TextBox"/>
          <p:cNvSpPr txBox="1"/>
          <p:nvPr/>
        </p:nvSpPr>
        <p:spPr>
          <a:xfrm>
            <a:off x="3131840" y="4155470"/>
            <a:ext cx="10081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+</a:t>
            </a:r>
            <a:endParaRPr lang="el-GR" sz="8800" dirty="0">
              <a:ln w="18000">
                <a:solidFill>
                  <a:srgbClr val="92D050"/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" name="1 - TextBox"/>
          <p:cNvSpPr txBox="1"/>
          <p:nvPr/>
        </p:nvSpPr>
        <p:spPr>
          <a:xfrm>
            <a:off x="683568" y="476672"/>
            <a:ext cx="767069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 smtClean="0">
                <a:solidFill>
                  <a:srgbClr val="00B050"/>
                </a:solidFill>
                <a:latin typeface="Book Antiqua" pitchFamily="18" charset="0"/>
              </a:rPr>
              <a:t>Partizip </a:t>
            </a:r>
            <a:r>
              <a:rPr lang="en-US" sz="4400" dirty="0">
                <a:solidFill>
                  <a:srgbClr val="00B050"/>
                </a:solidFill>
                <a:latin typeface="Book Antiqua" pitchFamily="18" charset="0"/>
              </a:rPr>
              <a:t>P</a:t>
            </a:r>
            <a:r>
              <a:rPr lang="de-DE" sz="4400" dirty="0" err="1" smtClean="0">
                <a:solidFill>
                  <a:srgbClr val="00B050"/>
                </a:solidFill>
                <a:latin typeface="Book Antiqua" pitchFamily="18" charset="0"/>
              </a:rPr>
              <a:t>erfekt</a:t>
            </a:r>
            <a:r>
              <a:rPr lang="de-DE" sz="4400" dirty="0" smtClean="0">
                <a:solidFill>
                  <a:srgbClr val="00B050"/>
                </a:solidFill>
                <a:latin typeface="Book Antiqua" pitchFamily="18" charset="0"/>
              </a:rPr>
              <a:t> </a:t>
            </a:r>
          </a:p>
          <a:p>
            <a:r>
              <a:rPr lang="en-US" sz="4400" dirty="0" smtClean="0">
                <a:solidFill>
                  <a:srgbClr val="00B050"/>
                </a:solidFill>
                <a:latin typeface="Book Antiqua" pitchFamily="18" charset="0"/>
              </a:rPr>
              <a:t>		</a:t>
            </a:r>
            <a:r>
              <a:rPr lang="el-GR" sz="4400" dirty="0" smtClean="0">
                <a:solidFill>
                  <a:srgbClr val="00B050"/>
                </a:solidFill>
                <a:latin typeface="Book Antiqua" pitchFamily="18" charset="0"/>
              </a:rPr>
              <a:t>Μετοχή παρακειμένου</a:t>
            </a:r>
            <a:endParaRPr lang="el-GR" sz="4400" dirty="0">
              <a:solidFill>
                <a:srgbClr val="00B050"/>
              </a:solidFill>
              <a:latin typeface="Book Antiqua" pitchFamily="18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1907704" y="3047474"/>
            <a:ext cx="133882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ge</a:t>
            </a:r>
            <a:endParaRPr lang="el-GR" sz="6600" b="1" dirty="0">
              <a:ln w="18000">
                <a:solidFill>
                  <a:srgbClr val="92D050"/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3131840" y="2924944"/>
            <a:ext cx="10081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+</a:t>
            </a:r>
            <a:endParaRPr lang="el-GR" sz="8800" dirty="0">
              <a:ln w="18000">
                <a:solidFill>
                  <a:srgbClr val="92D050"/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4144291" y="3075350"/>
            <a:ext cx="28039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</a:t>
            </a:r>
            <a:r>
              <a:rPr lang="en-US" sz="6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pielt</a:t>
            </a:r>
            <a:endParaRPr lang="el-GR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9 - Επεξήγηση με στρογγυλεμένο παραλληλόγραμμο"/>
          <p:cNvSpPr/>
          <p:nvPr/>
        </p:nvSpPr>
        <p:spPr>
          <a:xfrm>
            <a:off x="4139952" y="4299486"/>
            <a:ext cx="3888432" cy="1224136"/>
          </a:xfrm>
          <a:prstGeom prst="wedgeRoundRectCallout">
            <a:avLst>
              <a:gd name="adj1" fmla="val -10823"/>
              <a:gd name="adj2" fmla="val -65884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TextBox"/>
          <p:cNvSpPr txBox="1"/>
          <p:nvPr/>
        </p:nvSpPr>
        <p:spPr>
          <a:xfrm>
            <a:off x="4368852" y="4515510"/>
            <a:ext cx="3371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err="1" smtClean="0">
                <a:latin typeface="Cambria Math" pitchFamily="18" charset="0"/>
                <a:ea typeface="Cambria Math" pitchFamily="18" charset="0"/>
              </a:rPr>
              <a:t>γ΄ενικού</a:t>
            </a:r>
            <a:r>
              <a:rPr lang="el-GR" sz="2400" b="1" dirty="0" smtClean="0">
                <a:latin typeface="Cambria Math" pitchFamily="18" charset="0"/>
                <a:ea typeface="Cambria Math" pitchFamily="18" charset="0"/>
              </a:rPr>
              <a:t> στον ενεστώτα</a:t>
            </a:r>
            <a:endParaRPr lang="el-GR" sz="2400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1979712" y="4299486"/>
            <a:ext cx="133882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ln w="18000">
                  <a:solidFill>
                    <a:srgbClr val="92D050"/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ge</a:t>
            </a:r>
            <a:endParaRPr lang="el-GR" sz="6600" b="1" dirty="0">
              <a:ln w="18000">
                <a:solidFill>
                  <a:srgbClr val="92D050"/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2771800" y="1844824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/>
              <a:t>Ομαλά ρήματα</a:t>
            </a:r>
            <a:endParaRPr lang="el-G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755576" y="620688"/>
            <a:ext cx="2444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chemeClr val="accent3"/>
                </a:solidFill>
              </a:rPr>
              <a:t>Beispiele</a:t>
            </a:r>
            <a:r>
              <a:rPr lang="de-DE" sz="3600" dirty="0" smtClean="0">
                <a:solidFill>
                  <a:schemeClr val="accent3"/>
                </a:solidFill>
              </a:rPr>
              <a:t>:</a:t>
            </a:r>
            <a:endParaRPr lang="el-GR" sz="3600" dirty="0">
              <a:solidFill>
                <a:schemeClr val="accent3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1340768"/>
            <a:ext cx="201622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machen:</a:t>
            </a:r>
          </a:p>
          <a:p>
            <a:r>
              <a:rPr lang="de-DE" sz="2800" dirty="0" smtClean="0"/>
              <a:t>hören:</a:t>
            </a:r>
          </a:p>
          <a:p>
            <a:r>
              <a:rPr lang="de-DE" sz="2800" dirty="0" smtClean="0"/>
              <a:t>lachen:</a:t>
            </a:r>
          </a:p>
          <a:p>
            <a:r>
              <a:rPr lang="de-DE" sz="2800" dirty="0" smtClean="0"/>
              <a:t>turnen:</a:t>
            </a:r>
          </a:p>
          <a:p>
            <a:r>
              <a:rPr lang="de-DE" sz="2800" dirty="0" smtClean="0"/>
              <a:t>kaufen:</a:t>
            </a:r>
          </a:p>
          <a:p>
            <a:r>
              <a:rPr lang="de-DE" sz="2800" dirty="0" smtClean="0"/>
              <a:t>kochen:</a:t>
            </a:r>
          </a:p>
          <a:p>
            <a:r>
              <a:rPr lang="de-DE" sz="2800" dirty="0" smtClean="0"/>
              <a:t>malen:</a:t>
            </a:r>
          </a:p>
          <a:p>
            <a:r>
              <a:rPr lang="de-DE" sz="2800" dirty="0" smtClean="0"/>
              <a:t>lernen:</a:t>
            </a:r>
          </a:p>
          <a:p>
            <a:r>
              <a:rPr lang="de-DE" sz="2800" dirty="0" smtClean="0"/>
              <a:t>wohnen:</a:t>
            </a:r>
          </a:p>
          <a:p>
            <a:r>
              <a:rPr lang="de-DE" sz="2800" dirty="0" smtClean="0"/>
              <a:t>fragen:</a:t>
            </a:r>
          </a:p>
          <a:p>
            <a:r>
              <a:rPr lang="de-DE" sz="2800" dirty="0" smtClean="0"/>
              <a:t>parken:</a:t>
            </a:r>
          </a:p>
          <a:p>
            <a:r>
              <a:rPr lang="de-DE" sz="2800" dirty="0" smtClean="0"/>
              <a:t> </a:t>
            </a:r>
            <a:endParaRPr lang="el-GR" sz="2800" dirty="0"/>
          </a:p>
        </p:txBody>
      </p:sp>
      <p:sp>
        <p:nvSpPr>
          <p:cNvPr id="4" name="3 - TextBox"/>
          <p:cNvSpPr txBox="1"/>
          <p:nvPr/>
        </p:nvSpPr>
        <p:spPr>
          <a:xfrm>
            <a:off x="2123728" y="134076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gemacht</a:t>
            </a:r>
            <a:endParaRPr lang="el-GR" sz="2800" dirty="0"/>
          </a:p>
        </p:txBody>
      </p:sp>
      <p:sp>
        <p:nvSpPr>
          <p:cNvPr id="5" name="4 - TextBox"/>
          <p:cNvSpPr txBox="1"/>
          <p:nvPr/>
        </p:nvSpPr>
        <p:spPr>
          <a:xfrm>
            <a:off x="2123728" y="1753652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gehört</a:t>
            </a:r>
            <a:endParaRPr lang="el-GR" sz="2800" dirty="0"/>
          </a:p>
        </p:txBody>
      </p:sp>
      <p:sp>
        <p:nvSpPr>
          <p:cNvPr id="6" name="5 - TextBox"/>
          <p:cNvSpPr txBox="1"/>
          <p:nvPr/>
        </p:nvSpPr>
        <p:spPr>
          <a:xfrm>
            <a:off x="2123728" y="218570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gelacht</a:t>
            </a:r>
            <a:endParaRPr lang="el-GR" sz="2800" dirty="0"/>
          </a:p>
        </p:txBody>
      </p:sp>
      <p:sp>
        <p:nvSpPr>
          <p:cNvPr id="7" name="6 - TextBox"/>
          <p:cNvSpPr txBox="1"/>
          <p:nvPr/>
        </p:nvSpPr>
        <p:spPr>
          <a:xfrm>
            <a:off x="2123728" y="2636912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geturnt</a:t>
            </a:r>
            <a:endParaRPr lang="el-GR" sz="2800" dirty="0"/>
          </a:p>
        </p:txBody>
      </p:sp>
      <p:sp>
        <p:nvSpPr>
          <p:cNvPr id="8" name="7 - TextBox"/>
          <p:cNvSpPr txBox="1"/>
          <p:nvPr/>
        </p:nvSpPr>
        <p:spPr>
          <a:xfrm>
            <a:off x="2123728" y="3049796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gekauft</a:t>
            </a:r>
            <a:endParaRPr lang="el-GR" sz="2800" dirty="0"/>
          </a:p>
        </p:txBody>
      </p:sp>
      <p:sp>
        <p:nvSpPr>
          <p:cNvPr id="9" name="8 - TextBox"/>
          <p:cNvSpPr txBox="1"/>
          <p:nvPr/>
        </p:nvSpPr>
        <p:spPr>
          <a:xfrm>
            <a:off x="2123728" y="3481844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gekocht</a:t>
            </a:r>
            <a:endParaRPr lang="el-GR" sz="2800" dirty="0"/>
          </a:p>
        </p:txBody>
      </p:sp>
      <p:sp>
        <p:nvSpPr>
          <p:cNvPr id="10" name="9 - TextBox"/>
          <p:cNvSpPr txBox="1"/>
          <p:nvPr/>
        </p:nvSpPr>
        <p:spPr>
          <a:xfrm>
            <a:off x="2123728" y="391389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gemalt</a:t>
            </a:r>
            <a:endParaRPr lang="el-GR" sz="2800" dirty="0"/>
          </a:p>
        </p:txBody>
      </p:sp>
      <p:sp>
        <p:nvSpPr>
          <p:cNvPr id="11" name="10 - TextBox"/>
          <p:cNvSpPr txBox="1"/>
          <p:nvPr/>
        </p:nvSpPr>
        <p:spPr>
          <a:xfrm>
            <a:off x="2123728" y="4345940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gelernt</a:t>
            </a:r>
            <a:endParaRPr lang="el-GR" sz="2800" dirty="0"/>
          </a:p>
        </p:txBody>
      </p:sp>
      <p:sp>
        <p:nvSpPr>
          <p:cNvPr id="12" name="11 - TextBox"/>
          <p:cNvSpPr txBox="1"/>
          <p:nvPr/>
        </p:nvSpPr>
        <p:spPr>
          <a:xfrm>
            <a:off x="2123728" y="477798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gewohnt</a:t>
            </a:r>
            <a:endParaRPr lang="el-GR" sz="2800" dirty="0"/>
          </a:p>
        </p:txBody>
      </p:sp>
      <p:sp>
        <p:nvSpPr>
          <p:cNvPr id="13" name="12 - TextBox"/>
          <p:cNvSpPr txBox="1"/>
          <p:nvPr/>
        </p:nvSpPr>
        <p:spPr>
          <a:xfrm>
            <a:off x="2123728" y="5210036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gefragt</a:t>
            </a:r>
            <a:endParaRPr lang="el-GR" sz="2800" dirty="0"/>
          </a:p>
        </p:txBody>
      </p:sp>
      <p:sp>
        <p:nvSpPr>
          <p:cNvPr id="14" name="13 - TextBox"/>
          <p:cNvSpPr txBox="1"/>
          <p:nvPr/>
        </p:nvSpPr>
        <p:spPr>
          <a:xfrm>
            <a:off x="2123728" y="558924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geparkt</a:t>
            </a:r>
            <a:endParaRPr lang="el-GR" sz="2800" dirty="0"/>
          </a:p>
        </p:txBody>
      </p:sp>
      <p:sp>
        <p:nvSpPr>
          <p:cNvPr id="15" name="14 - TextBox"/>
          <p:cNvSpPr txBox="1"/>
          <p:nvPr/>
        </p:nvSpPr>
        <p:spPr>
          <a:xfrm>
            <a:off x="4092602" y="908720"/>
            <a:ext cx="2351606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schmecken</a:t>
            </a:r>
            <a:r>
              <a:rPr lang="en-US" sz="2800" dirty="0" smtClean="0"/>
              <a:t>:</a:t>
            </a:r>
          </a:p>
          <a:p>
            <a:r>
              <a:rPr lang="en-US" sz="2800" dirty="0" err="1" smtClean="0"/>
              <a:t>antworten</a:t>
            </a:r>
            <a:r>
              <a:rPr lang="en-US" sz="2800" dirty="0" smtClean="0"/>
              <a:t>:</a:t>
            </a:r>
          </a:p>
          <a:p>
            <a:r>
              <a:rPr lang="en-US" sz="2800" dirty="0" err="1" smtClean="0"/>
              <a:t>kosten</a:t>
            </a:r>
            <a:r>
              <a:rPr lang="en-US" sz="2800" dirty="0" smtClean="0"/>
              <a:t>:</a:t>
            </a:r>
          </a:p>
          <a:p>
            <a:r>
              <a:rPr lang="en-US" sz="2800" dirty="0" err="1" smtClean="0"/>
              <a:t>nerven</a:t>
            </a:r>
            <a:r>
              <a:rPr lang="en-US" sz="2800" dirty="0" smtClean="0"/>
              <a:t>:</a:t>
            </a:r>
          </a:p>
          <a:p>
            <a:r>
              <a:rPr lang="en-US" sz="2800" dirty="0" err="1" smtClean="0"/>
              <a:t>reden</a:t>
            </a:r>
            <a:r>
              <a:rPr lang="en-US" sz="2800" dirty="0" smtClean="0"/>
              <a:t>:</a:t>
            </a:r>
          </a:p>
          <a:p>
            <a:r>
              <a:rPr lang="de-DE" sz="2800" dirty="0" smtClean="0"/>
              <a:t>füttern:</a:t>
            </a:r>
          </a:p>
          <a:p>
            <a:r>
              <a:rPr lang="de-DE" sz="2800" dirty="0" smtClean="0"/>
              <a:t>sagen:</a:t>
            </a:r>
          </a:p>
          <a:p>
            <a:r>
              <a:rPr lang="de-DE" sz="2800" dirty="0" smtClean="0"/>
              <a:t>feiern:</a:t>
            </a:r>
          </a:p>
          <a:p>
            <a:r>
              <a:rPr lang="de-DE" sz="2800" dirty="0" smtClean="0"/>
              <a:t>weinen:</a:t>
            </a:r>
          </a:p>
          <a:p>
            <a:r>
              <a:rPr lang="de-DE" sz="2800" dirty="0" smtClean="0"/>
              <a:t>fischen:</a:t>
            </a:r>
          </a:p>
          <a:p>
            <a:r>
              <a:rPr lang="de-DE" sz="2800" dirty="0" smtClean="0"/>
              <a:t>üben:</a:t>
            </a:r>
          </a:p>
          <a:p>
            <a:r>
              <a:rPr lang="de-DE" sz="2800" dirty="0" smtClean="0"/>
              <a:t>suchen:</a:t>
            </a:r>
            <a:endParaRPr lang="el-GR" sz="2800" dirty="0"/>
          </a:p>
        </p:txBody>
      </p:sp>
      <p:sp>
        <p:nvSpPr>
          <p:cNvPr id="16" name="15 - TextBox"/>
          <p:cNvSpPr txBox="1"/>
          <p:nvPr/>
        </p:nvSpPr>
        <p:spPr>
          <a:xfrm>
            <a:off x="6300192" y="889556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geschmeckt</a:t>
            </a:r>
            <a:endParaRPr lang="el-GR" sz="2800" dirty="0"/>
          </a:p>
        </p:txBody>
      </p:sp>
      <p:sp>
        <p:nvSpPr>
          <p:cNvPr id="17" name="16 - TextBox"/>
          <p:cNvSpPr txBox="1"/>
          <p:nvPr/>
        </p:nvSpPr>
        <p:spPr>
          <a:xfrm>
            <a:off x="6300192" y="1321604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geantwortet</a:t>
            </a:r>
            <a:endParaRPr lang="el-GR" sz="2800" dirty="0"/>
          </a:p>
        </p:txBody>
      </p:sp>
      <p:sp>
        <p:nvSpPr>
          <p:cNvPr id="18" name="17 - TextBox"/>
          <p:cNvSpPr txBox="1"/>
          <p:nvPr/>
        </p:nvSpPr>
        <p:spPr>
          <a:xfrm>
            <a:off x="5508104" y="1753652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gekostet</a:t>
            </a:r>
            <a:endParaRPr lang="el-GR" sz="2800" dirty="0"/>
          </a:p>
        </p:txBody>
      </p:sp>
      <p:sp>
        <p:nvSpPr>
          <p:cNvPr id="19" name="18 - TextBox"/>
          <p:cNvSpPr txBox="1"/>
          <p:nvPr/>
        </p:nvSpPr>
        <p:spPr>
          <a:xfrm>
            <a:off x="5580112" y="2185700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genervt</a:t>
            </a:r>
            <a:endParaRPr lang="el-GR" sz="2800" dirty="0"/>
          </a:p>
        </p:txBody>
      </p:sp>
      <p:sp>
        <p:nvSpPr>
          <p:cNvPr id="20" name="19 - TextBox"/>
          <p:cNvSpPr txBox="1"/>
          <p:nvPr/>
        </p:nvSpPr>
        <p:spPr>
          <a:xfrm>
            <a:off x="5364088" y="2617748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geredet</a:t>
            </a:r>
            <a:endParaRPr lang="el-GR" sz="2800" dirty="0"/>
          </a:p>
        </p:txBody>
      </p:sp>
      <p:sp>
        <p:nvSpPr>
          <p:cNvPr id="21" name="20 - TextBox"/>
          <p:cNvSpPr txBox="1"/>
          <p:nvPr/>
        </p:nvSpPr>
        <p:spPr>
          <a:xfrm>
            <a:off x="5580112" y="2996952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gefüttert</a:t>
            </a:r>
            <a:endParaRPr lang="el-GR" sz="2800" dirty="0"/>
          </a:p>
        </p:txBody>
      </p:sp>
      <p:sp>
        <p:nvSpPr>
          <p:cNvPr id="22" name="21 - TextBox"/>
          <p:cNvSpPr txBox="1"/>
          <p:nvPr/>
        </p:nvSpPr>
        <p:spPr>
          <a:xfrm>
            <a:off x="5364088" y="3481844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gesagt</a:t>
            </a:r>
            <a:endParaRPr lang="el-GR" sz="2800" dirty="0"/>
          </a:p>
        </p:txBody>
      </p:sp>
      <p:sp>
        <p:nvSpPr>
          <p:cNvPr id="23" name="22 - TextBox"/>
          <p:cNvSpPr txBox="1"/>
          <p:nvPr/>
        </p:nvSpPr>
        <p:spPr>
          <a:xfrm>
            <a:off x="5364088" y="3861048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gefeiert</a:t>
            </a:r>
            <a:endParaRPr lang="el-GR" sz="2800" dirty="0"/>
          </a:p>
        </p:txBody>
      </p:sp>
      <p:sp>
        <p:nvSpPr>
          <p:cNvPr id="24" name="23 - TextBox"/>
          <p:cNvSpPr txBox="1"/>
          <p:nvPr/>
        </p:nvSpPr>
        <p:spPr>
          <a:xfrm>
            <a:off x="5580112" y="4293096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geweint</a:t>
            </a:r>
            <a:endParaRPr lang="el-GR" sz="2800" dirty="0"/>
          </a:p>
        </p:txBody>
      </p:sp>
      <p:sp>
        <p:nvSpPr>
          <p:cNvPr id="25" name="24 - TextBox"/>
          <p:cNvSpPr txBox="1"/>
          <p:nvPr/>
        </p:nvSpPr>
        <p:spPr>
          <a:xfrm>
            <a:off x="5580112" y="4725144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gefischt</a:t>
            </a:r>
            <a:endParaRPr lang="el-GR" sz="2800" dirty="0"/>
          </a:p>
        </p:txBody>
      </p:sp>
      <p:sp>
        <p:nvSpPr>
          <p:cNvPr id="26" name="25 - TextBox"/>
          <p:cNvSpPr txBox="1"/>
          <p:nvPr/>
        </p:nvSpPr>
        <p:spPr>
          <a:xfrm>
            <a:off x="5220072" y="5157192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geübt</a:t>
            </a:r>
            <a:endParaRPr lang="el-GR" sz="2800" dirty="0"/>
          </a:p>
        </p:txBody>
      </p:sp>
      <p:sp>
        <p:nvSpPr>
          <p:cNvPr id="27" name="26 - TextBox"/>
          <p:cNvSpPr txBox="1"/>
          <p:nvPr/>
        </p:nvSpPr>
        <p:spPr>
          <a:xfrm>
            <a:off x="5580112" y="5589240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gesucht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6" grpId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1331640" y="404664"/>
            <a:ext cx="4788490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Book Antiqua" pitchFamily="18" charset="0"/>
              </a:rPr>
              <a:t>Verbkonjugation</a:t>
            </a:r>
            <a:endParaRPr lang="el-GR" sz="4800" dirty="0">
              <a:latin typeface="Book Antiqua" pitchFamily="18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971600" y="2564904"/>
            <a:ext cx="298190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>
                <a:latin typeface="Book Antiqua" pitchFamily="18" charset="0"/>
              </a:rPr>
              <a:t>έ</a:t>
            </a:r>
            <a:r>
              <a:rPr lang="el-GR" sz="3200" dirty="0" smtClean="0">
                <a:latin typeface="Book Antiqua" pitchFamily="18" charset="0"/>
              </a:rPr>
              <a:t>χω ρωτήσει</a:t>
            </a:r>
          </a:p>
          <a:p>
            <a:r>
              <a:rPr lang="el-GR" sz="3200" dirty="0">
                <a:latin typeface="Book Antiqua" pitchFamily="18" charset="0"/>
              </a:rPr>
              <a:t>έ</a:t>
            </a:r>
            <a:r>
              <a:rPr lang="el-GR" sz="3200" dirty="0" smtClean="0">
                <a:latin typeface="Book Antiqua" pitchFamily="18" charset="0"/>
              </a:rPr>
              <a:t>χεις ρωτήσει</a:t>
            </a:r>
          </a:p>
          <a:p>
            <a:r>
              <a:rPr lang="el-GR" sz="3200" dirty="0">
                <a:latin typeface="Book Antiqua" pitchFamily="18" charset="0"/>
              </a:rPr>
              <a:t>έ</a:t>
            </a:r>
            <a:r>
              <a:rPr lang="el-GR" sz="3200" dirty="0" smtClean="0">
                <a:latin typeface="Book Antiqua" pitchFamily="18" charset="0"/>
              </a:rPr>
              <a:t>χει ρωτήσει</a:t>
            </a:r>
          </a:p>
          <a:p>
            <a:r>
              <a:rPr lang="el-GR" sz="3200" dirty="0">
                <a:latin typeface="Book Antiqua" pitchFamily="18" charset="0"/>
              </a:rPr>
              <a:t>έ</a:t>
            </a:r>
            <a:r>
              <a:rPr lang="el-GR" sz="3200" dirty="0" smtClean="0">
                <a:latin typeface="Book Antiqua" pitchFamily="18" charset="0"/>
              </a:rPr>
              <a:t>χουμε ρωτήσει</a:t>
            </a:r>
          </a:p>
          <a:p>
            <a:r>
              <a:rPr lang="el-GR" sz="3200" dirty="0">
                <a:latin typeface="Book Antiqua" pitchFamily="18" charset="0"/>
              </a:rPr>
              <a:t>έ</a:t>
            </a:r>
            <a:r>
              <a:rPr lang="el-GR" sz="3200" dirty="0" smtClean="0">
                <a:latin typeface="Book Antiqua" pitchFamily="18" charset="0"/>
              </a:rPr>
              <a:t>χετε ρωτήσει </a:t>
            </a:r>
          </a:p>
          <a:p>
            <a:r>
              <a:rPr lang="el-GR" sz="3200" dirty="0">
                <a:latin typeface="Book Antiqua" pitchFamily="18" charset="0"/>
              </a:rPr>
              <a:t>έ</a:t>
            </a:r>
            <a:r>
              <a:rPr lang="el-GR" sz="3200" dirty="0" smtClean="0">
                <a:latin typeface="Book Antiqua" pitchFamily="18" charset="0"/>
              </a:rPr>
              <a:t>χουν ρωτήσει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4243176" y="2852936"/>
            <a:ext cx="296427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Book Antiqua" pitchFamily="18" charset="0"/>
              </a:rPr>
              <a:t>i</a:t>
            </a:r>
            <a:r>
              <a:rPr lang="en-US" sz="2400" dirty="0" err="1" smtClean="0">
                <a:latin typeface="Book Antiqua" pitchFamily="18" charset="0"/>
              </a:rPr>
              <a:t>ch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habe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gefragt</a:t>
            </a:r>
            <a:endParaRPr lang="en-US" sz="2400" dirty="0" smtClean="0">
              <a:latin typeface="Book Antiqua" pitchFamily="18" charset="0"/>
            </a:endParaRPr>
          </a:p>
          <a:p>
            <a:r>
              <a:rPr lang="en-US" sz="2400" dirty="0">
                <a:latin typeface="Book Antiqua" pitchFamily="18" charset="0"/>
              </a:rPr>
              <a:t>d</a:t>
            </a:r>
            <a:r>
              <a:rPr lang="en-US" sz="2400" dirty="0" smtClean="0">
                <a:latin typeface="Book Antiqua" pitchFamily="18" charset="0"/>
              </a:rPr>
              <a:t>u hast </a:t>
            </a:r>
            <a:r>
              <a:rPr lang="en-US" sz="2400" dirty="0" err="1" smtClean="0">
                <a:latin typeface="Book Antiqua" pitchFamily="18" charset="0"/>
              </a:rPr>
              <a:t>gefragt</a:t>
            </a:r>
            <a:endParaRPr lang="en-US" sz="2400" dirty="0">
              <a:latin typeface="Book Antiqua" pitchFamily="18" charset="0"/>
            </a:endParaRPr>
          </a:p>
          <a:p>
            <a:r>
              <a:rPr lang="en-US" sz="2400" dirty="0" err="1" smtClean="0">
                <a:latin typeface="Book Antiqua" pitchFamily="18" charset="0"/>
              </a:rPr>
              <a:t>er</a:t>
            </a:r>
            <a:r>
              <a:rPr lang="en-US" sz="2400" dirty="0" smtClean="0">
                <a:latin typeface="Book Antiqua" pitchFamily="18" charset="0"/>
              </a:rPr>
              <a:t>, </a:t>
            </a:r>
            <a:r>
              <a:rPr lang="en-US" sz="2400" dirty="0" err="1" smtClean="0">
                <a:latin typeface="Book Antiqua" pitchFamily="18" charset="0"/>
              </a:rPr>
              <a:t>sie</a:t>
            </a:r>
            <a:r>
              <a:rPr lang="en-US" sz="2400" dirty="0" smtClean="0">
                <a:latin typeface="Book Antiqua" pitchFamily="18" charset="0"/>
              </a:rPr>
              <a:t>, </a:t>
            </a:r>
            <a:r>
              <a:rPr lang="en-US" sz="2400" dirty="0" err="1" smtClean="0">
                <a:latin typeface="Book Antiqua" pitchFamily="18" charset="0"/>
              </a:rPr>
              <a:t>es</a:t>
            </a:r>
            <a:r>
              <a:rPr lang="en-US" sz="2400" dirty="0" smtClean="0">
                <a:latin typeface="Book Antiqua" pitchFamily="18" charset="0"/>
              </a:rPr>
              <a:t> hat </a:t>
            </a:r>
            <a:r>
              <a:rPr lang="en-US" sz="2400" dirty="0" err="1" smtClean="0">
                <a:latin typeface="Book Antiqua" pitchFamily="18" charset="0"/>
              </a:rPr>
              <a:t>gefragt</a:t>
            </a:r>
            <a:endParaRPr lang="en-US" sz="2400" dirty="0" smtClean="0">
              <a:latin typeface="Book Antiqua" pitchFamily="18" charset="0"/>
            </a:endParaRPr>
          </a:p>
          <a:p>
            <a:r>
              <a:rPr lang="en-US" sz="2400" dirty="0" err="1">
                <a:latin typeface="Book Antiqua" pitchFamily="18" charset="0"/>
              </a:rPr>
              <a:t>w</a:t>
            </a:r>
            <a:r>
              <a:rPr lang="en-US" sz="2400" dirty="0" err="1" smtClean="0">
                <a:latin typeface="Book Antiqua" pitchFamily="18" charset="0"/>
              </a:rPr>
              <a:t>ir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haben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gefragt</a:t>
            </a:r>
            <a:endParaRPr lang="en-US" sz="2400" dirty="0" smtClean="0">
              <a:latin typeface="Book Antiqua" pitchFamily="18" charset="0"/>
            </a:endParaRPr>
          </a:p>
          <a:p>
            <a:r>
              <a:rPr lang="en-US" sz="2400" dirty="0" err="1">
                <a:latin typeface="Book Antiqua" pitchFamily="18" charset="0"/>
              </a:rPr>
              <a:t>i</a:t>
            </a:r>
            <a:r>
              <a:rPr lang="en-US" sz="2400" dirty="0" err="1" smtClean="0">
                <a:latin typeface="Book Antiqua" pitchFamily="18" charset="0"/>
              </a:rPr>
              <a:t>hr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habt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gefragt</a:t>
            </a:r>
            <a:endParaRPr lang="en-US" sz="2400" dirty="0" smtClean="0">
              <a:latin typeface="Book Antiqua" pitchFamily="18" charset="0"/>
            </a:endParaRPr>
          </a:p>
          <a:p>
            <a:r>
              <a:rPr lang="en-US" sz="2400" dirty="0" err="1">
                <a:latin typeface="Book Antiqua" pitchFamily="18" charset="0"/>
              </a:rPr>
              <a:t>s</a:t>
            </a:r>
            <a:r>
              <a:rPr lang="en-US" sz="2400" dirty="0" err="1" smtClean="0">
                <a:latin typeface="Book Antiqua" pitchFamily="18" charset="0"/>
              </a:rPr>
              <a:t>ie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haben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gefragt</a:t>
            </a:r>
            <a:endParaRPr lang="en-US" sz="2400" dirty="0" smtClean="0">
              <a:latin typeface="Book Antiqua" pitchFamily="18" charset="0"/>
            </a:endParaRPr>
          </a:p>
          <a:p>
            <a:r>
              <a:rPr lang="en-US" sz="2400" dirty="0" err="1" smtClean="0">
                <a:latin typeface="Book Antiqua" pitchFamily="18" charset="0"/>
              </a:rPr>
              <a:t>Sie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haben</a:t>
            </a:r>
            <a:r>
              <a:rPr lang="en-US" sz="2400" dirty="0" smtClean="0">
                <a:latin typeface="Book Antiqua" pitchFamily="18" charset="0"/>
              </a:rPr>
              <a:t> </a:t>
            </a:r>
            <a:r>
              <a:rPr lang="en-US" sz="2400" dirty="0" err="1" smtClean="0">
                <a:latin typeface="Book Antiqua" pitchFamily="18" charset="0"/>
              </a:rPr>
              <a:t>gefragt</a:t>
            </a:r>
            <a:endParaRPr lang="en-US" sz="2400" dirty="0" smtClean="0">
              <a:latin typeface="Book Antiqua" pitchFamily="18" charset="0"/>
            </a:endParaRPr>
          </a:p>
        </p:txBody>
      </p:sp>
      <p:pic>
        <p:nvPicPr>
          <p:cNvPr id="8" name="7 - Εικόνα" descr="detective-1424831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2060848"/>
            <a:ext cx="1676138" cy="1692000"/>
          </a:xfrm>
          <a:prstGeom prst="rect">
            <a:avLst/>
          </a:prstGeom>
        </p:spPr>
      </p:pic>
      <p:sp>
        <p:nvSpPr>
          <p:cNvPr id="9" name="8 - Επεξήγηση με σύννεφο"/>
          <p:cNvSpPr/>
          <p:nvPr/>
        </p:nvSpPr>
        <p:spPr>
          <a:xfrm>
            <a:off x="5004048" y="1124744"/>
            <a:ext cx="2304256" cy="1656184"/>
          </a:xfrm>
          <a:prstGeom prst="cloudCallout">
            <a:avLst>
              <a:gd name="adj1" fmla="val 56388"/>
              <a:gd name="adj2" fmla="val 25546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Ποιος ρηματικός τύπος αλλάζει ;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2442217" y="476672"/>
            <a:ext cx="4165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lthazar" pitchFamily="2" charset="0"/>
              </a:rPr>
              <a:t>Wie</a:t>
            </a:r>
            <a:r>
              <a:rPr lang="en-US" sz="3600" b="1" dirty="0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lthazar" pitchFamily="2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lthazar" pitchFamily="2" charset="0"/>
              </a:rPr>
              <a:t>hei</a:t>
            </a:r>
            <a:r>
              <a:rPr lang="de-DE" sz="3600" b="1" dirty="0" err="1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lthazar" pitchFamily="2" charset="0"/>
              </a:rPr>
              <a:t>ßt</a:t>
            </a:r>
            <a:r>
              <a:rPr lang="de-DE" sz="3600" b="1" dirty="0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althazar" pitchFamily="2" charset="0"/>
              </a:rPr>
              <a:t> das Perfekt?</a:t>
            </a:r>
            <a:endParaRPr lang="el-GR" sz="3600" b="1" dirty="0">
              <a:ln w="18000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2195736" y="1196753"/>
            <a:ext cx="27363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e</a:t>
            </a:r>
            <a:r>
              <a:rPr lang="de-DE" sz="2800" dirty="0" smtClean="0"/>
              <a:t>r macht:</a:t>
            </a:r>
          </a:p>
          <a:p>
            <a:r>
              <a:rPr lang="de-DE" sz="2800" dirty="0"/>
              <a:t>i</a:t>
            </a:r>
            <a:r>
              <a:rPr lang="de-DE" sz="2800" dirty="0" smtClean="0"/>
              <a:t>hr hört:</a:t>
            </a:r>
          </a:p>
          <a:p>
            <a:r>
              <a:rPr lang="de-DE" sz="2800" dirty="0"/>
              <a:t>i</a:t>
            </a:r>
            <a:r>
              <a:rPr lang="de-DE" sz="2800" dirty="0" smtClean="0"/>
              <a:t>ch lache:</a:t>
            </a:r>
          </a:p>
          <a:p>
            <a:r>
              <a:rPr lang="de-DE" sz="2800" dirty="0"/>
              <a:t>d</a:t>
            </a:r>
            <a:r>
              <a:rPr lang="de-DE" sz="2800" dirty="0" smtClean="0"/>
              <a:t>u turnst:</a:t>
            </a:r>
          </a:p>
          <a:p>
            <a:r>
              <a:rPr lang="de-DE" sz="2800" dirty="0"/>
              <a:t>w</a:t>
            </a:r>
            <a:r>
              <a:rPr lang="de-DE" sz="2800" dirty="0" smtClean="0"/>
              <a:t>ir kaufen:</a:t>
            </a:r>
          </a:p>
          <a:p>
            <a:r>
              <a:rPr lang="de-DE" sz="2800" dirty="0" smtClean="0"/>
              <a:t>Sie kochen:</a:t>
            </a:r>
          </a:p>
          <a:p>
            <a:r>
              <a:rPr lang="de-DE" sz="2800" dirty="0"/>
              <a:t>s</a:t>
            </a:r>
            <a:r>
              <a:rPr lang="de-DE" sz="2800" dirty="0" smtClean="0"/>
              <a:t>ie malt:</a:t>
            </a:r>
          </a:p>
          <a:p>
            <a:r>
              <a:rPr lang="de-DE" sz="2800" dirty="0"/>
              <a:t>i</a:t>
            </a:r>
            <a:r>
              <a:rPr lang="de-DE" sz="2800" dirty="0" smtClean="0"/>
              <a:t>ch lerne:</a:t>
            </a:r>
          </a:p>
          <a:p>
            <a:r>
              <a:rPr lang="de-DE" sz="2800" dirty="0"/>
              <a:t>d</a:t>
            </a:r>
            <a:r>
              <a:rPr lang="de-DE" sz="2800" dirty="0" smtClean="0"/>
              <a:t>u wohnst:</a:t>
            </a:r>
          </a:p>
          <a:p>
            <a:r>
              <a:rPr lang="de-DE" sz="2800" dirty="0"/>
              <a:t>e</a:t>
            </a:r>
            <a:r>
              <a:rPr lang="de-DE" sz="2800" dirty="0" smtClean="0"/>
              <a:t>r fragt:</a:t>
            </a:r>
          </a:p>
          <a:p>
            <a:r>
              <a:rPr lang="de-DE" sz="2800" dirty="0"/>
              <a:t>i</a:t>
            </a:r>
            <a:r>
              <a:rPr lang="de-DE" sz="2800" dirty="0" smtClean="0"/>
              <a:t>ch parke:</a:t>
            </a:r>
          </a:p>
          <a:p>
            <a:r>
              <a:rPr lang="de-DE" sz="2800" dirty="0" smtClean="0"/>
              <a:t> </a:t>
            </a:r>
            <a:endParaRPr lang="el-GR" sz="2800" dirty="0"/>
          </a:p>
        </p:txBody>
      </p:sp>
      <p:sp>
        <p:nvSpPr>
          <p:cNvPr id="5" name="4 - TextBox"/>
          <p:cNvSpPr txBox="1"/>
          <p:nvPr/>
        </p:nvSpPr>
        <p:spPr>
          <a:xfrm>
            <a:off x="3995936" y="1177588"/>
            <a:ext cx="29498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e</a:t>
            </a:r>
            <a:r>
              <a:rPr lang="de-DE" sz="2800" dirty="0" smtClean="0"/>
              <a:t>r hat gemacht</a:t>
            </a:r>
            <a:endParaRPr lang="el-GR" sz="2800" dirty="0"/>
          </a:p>
        </p:txBody>
      </p:sp>
      <p:sp>
        <p:nvSpPr>
          <p:cNvPr id="6" name="5 - TextBox"/>
          <p:cNvSpPr txBox="1"/>
          <p:nvPr/>
        </p:nvSpPr>
        <p:spPr>
          <a:xfrm>
            <a:off x="3767967" y="1628800"/>
            <a:ext cx="29049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/>
              <a:t>ihr habt gehört</a:t>
            </a:r>
            <a:endParaRPr lang="el-GR" sz="2800" dirty="0"/>
          </a:p>
        </p:txBody>
      </p:sp>
      <p:sp>
        <p:nvSpPr>
          <p:cNvPr id="7" name="6 - TextBox"/>
          <p:cNvSpPr txBox="1"/>
          <p:nvPr/>
        </p:nvSpPr>
        <p:spPr>
          <a:xfrm>
            <a:off x="3923928" y="2060848"/>
            <a:ext cx="3140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i</a:t>
            </a:r>
            <a:r>
              <a:rPr lang="de-DE" sz="2800" dirty="0" smtClean="0"/>
              <a:t>ch habe gelacht</a:t>
            </a:r>
            <a:endParaRPr lang="el-GR" sz="2800" dirty="0"/>
          </a:p>
        </p:txBody>
      </p:sp>
      <p:sp>
        <p:nvSpPr>
          <p:cNvPr id="8" name="7 - TextBox"/>
          <p:cNvSpPr txBox="1"/>
          <p:nvPr/>
        </p:nvSpPr>
        <p:spPr>
          <a:xfrm>
            <a:off x="3995936" y="2473732"/>
            <a:ext cx="2991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d</a:t>
            </a:r>
            <a:r>
              <a:rPr lang="de-DE" sz="2800" dirty="0" smtClean="0"/>
              <a:t>u hast geturnt</a:t>
            </a:r>
            <a:endParaRPr lang="el-GR" sz="2800" dirty="0"/>
          </a:p>
        </p:txBody>
      </p:sp>
      <p:sp>
        <p:nvSpPr>
          <p:cNvPr id="9" name="8 - TextBox"/>
          <p:cNvSpPr txBox="1"/>
          <p:nvPr/>
        </p:nvSpPr>
        <p:spPr>
          <a:xfrm>
            <a:off x="4272023" y="2924944"/>
            <a:ext cx="35814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</a:t>
            </a:r>
            <a:r>
              <a:rPr lang="de-DE" sz="2800" dirty="0" smtClean="0"/>
              <a:t>ir  haben gekauft</a:t>
            </a:r>
            <a:endParaRPr lang="el-GR" sz="2800" dirty="0"/>
          </a:p>
        </p:txBody>
      </p:sp>
      <p:sp>
        <p:nvSpPr>
          <p:cNvPr id="10" name="9 - TextBox"/>
          <p:cNvSpPr txBox="1"/>
          <p:nvPr/>
        </p:nvSpPr>
        <p:spPr>
          <a:xfrm>
            <a:off x="4344031" y="3337828"/>
            <a:ext cx="3651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/>
              <a:t>Sie  haben gekocht</a:t>
            </a:r>
            <a:endParaRPr lang="el-GR" sz="2800" dirty="0"/>
          </a:p>
        </p:txBody>
      </p:sp>
      <p:sp>
        <p:nvSpPr>
          <p:cNvPr id="11" name="10 - TextBox"/>
          <p:cNvSpPr txBox="1"/>
          <p:nvPr/>
        </p:nvSpPr>
        <p:spPr>
          <a:xfrm>
            <a:off x="4200015" y="3769876"/>
            <a:ext cx="27638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</a:t>
            </a:r>
            <a:r>
              <a:rPr lang="de-DE" sz="2800" dirty="0" smtClean="0"/>
              <a:t>ie hat gemalt</a:t>
            </a:r>
            <a:endParaRPr lang="el-GR" sz="2800" dirty="0"/>
          </a:p>
        </p:txBody>
      </p:sp>
      <p:sp>
        <p:nvSpPr>
          <p:cNvPr id="12" name="11 - TextBox"/>
          <p:cNvSpPr txBox="1"/>
          <p:nvPr/>
        </p:nvSpPr>
        <p:spPr>
          <a:xfrm>
            <a:off x="4128007" y="4201924"/>
            <a:ext cx="3103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i</a:t>
            </a:r>
            <a:r>
              <a:rPr lang="de-DE" sz="2800" dirty="0" smtClean="0"/>
              <a:t>ch habe gelernt</a:t>
            </a:r>
            <a:endParaRPr lang="el-GR" sz="2800" dirty="0"/>
          </a:p>
        </p:txBody>
      </p:sp>
      <p:sp>
        <p:nvSpPr>
          <p:cNvPr id="13" name="12 - TextBox"/>
          <p:cNvSpPr txBox="1"/>
          <p:nvPr/>
        </p:nvSpPr>
        <p:spPr>
          <a:xfrm>
            <a:off x="4316399" y="4581128"/>
            <a:ext cx="3207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/>
              <a:t>du hast gewohnt</a:t>
            </a:r>
            <a:endParaRPr lang="el-GR" sz="2800" dirty="0"/>
          </a:p>
        </p:txBody>
      </p:sp>
      <p:sp>
        <p:nvSpPr>
          <p:cNvPr id="14" name="13 - TextBox"/>
          <p:cNvSpPr txBox="1"/>
          <p:nvPr/>
        </p:nvSpPr>
        <p:spPr>
          <a:xfrm>
            <a:off x="3851920" y="5013176"/>
            <a:ext cx="2683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e</a:t>
            </a:r>
            <a:r>
              <a:rPr lang="de-DE" sz="2800" dirty="0" smtClean="0"/>
              <a:t>r hat gefragt</a:t>
            </a:r>
            <a:endParaRPr lang="el-GR" sz="2800" dirty="0"/>
          </a:p>
        </p:txBody>
      </p:sp>
      <p:sp>
        <p:nvSpPr>
          <p:cNvPr id="15" name="14 - TextBox"/>
          <p:cNvSpPr txBox="1"/>
          <p:nvPr/>
        </p:nvSpPr>
        <p:spPr>
          <a:xfrm>
            <a:off x="4200015" y="5445224"/>
            <a:ext cx="3219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/>
              <a:t>ich habe geparkt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itchFamily="18" charset="0"/>
              </a:rPr>
              <a:t>Ende vom Perfekt - Teil 1</a:t>
            </a:r>
            <a:endParaRPr lang="el-GR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itchFamily="18" charset="0"/>
            </a:endParaRPr>
          </a:p>
        </p:txBody>
      </p:sp>
      <p:pic>
        <p:nvPicPr>
          <p:cNvPr id="3" name="2 - Εικόνα" descr="alien-41608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692696"/>
            <a:ext cx="3744416" cy="4680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307</TotalTime>
  <Words>290</Words>
  <Application>Microsoft Office PowerPoint</Application>
  <PresentationFormat>Προβολή στην οθόνη (4:3)</PresentationFormat>
  <Paragraphs>120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Άποψη</vt:lpstr>
      <vt:lpstr>Perfekt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Ende vom Perfekt - Teil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Perfekt</dc:title>
  <dc:creator>asus</dc:creator>
  <cp:lastModifiedBy>asus</cp:lastModifiedBy>
  <cp:revision>36</cp:revision>
  <dcterms:created xsi:type="dcterms:W3CDTF">2020-03-26T18:29:00Z</dcterms:created>
  <dcterms:modified xsi:type="dcterms:W3CDTF">2020-03-26T23:36:24Z</dcterms:modified>
</cp:coreProperties>
</file>