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65" r:id="rId5"/>
    <p:sldId id="259" r:id="rId6"/>
    <p:sldId id="260" r:id="rId7"/>
    <p:sldId id="261" r:id="rId8"/>
    <p:sldId id="262" r:id="rId9"/>
    <p:sldId id="264" r:id="rId10"/>
    <p:sldId id="263" r:id="rId11"/>
    <p:sldId id="266"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31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C69C3275-626C-459B-964A-39065D6DC68E}" type="datetimeFigureOut">
              <a:rPr lang="el-GR" smtClean="0"/>
              <a:t>5/4/2020</a:t>
            </a:fld>
            <a:endParaRPr lang="el-G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l-G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2409553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69C3275-626C-459B-964A-39065D6DC68E}" type="datetimeFigureOut">
              <a:rPr lang="el-GR" smtClean="0"/>
              <a:t>5/4/2020</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504032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69C3275-626C-459B-964A-39065D6DC68E}" type="datetimeFigureOut">
              <a:rPr lang="el-GR" smtClean="0"/>
              <a:t>5/4/2020</a:t>
            </a:fld>
            <a:endParaRPr lang="el-GR"/>
          </a:p>
        </p:txBody>
      </p:sp>
      <p:sp>
        <p:nvSpPr>
          <p:cNvPr id="5" name="Footer Placeholder 4"/>
          <p:cNvSpPr>
            <a:spLocks noGrp="1"/>
          </p:cNvSpPr>
          <p:nvPr>
            <p:ph type="ftr" sz="quarter" idx="11"/>
          </p:nvPr>
        </p:nvSpPr>
        <p:spPr/>
        <p:txBody>
          <a:bodyPr/>
          <a:lstStyle/>
          <a:p>
            <a:endParaRPr lang="el-G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57195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l-GR" smtClean="0"/>
              <a:t>Στυλ κύριου τίτλου</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69C3275-626C-459B-964A-39065D6DC68E}" type="datetimeFigureOut">
              <a:rPr lang="el-GR" smtClean="0"/>
              <a:t>5/4/2020</a:t>
            </a:fld>
            <a:endParaRPr lang="el-GR"/>
          </a:p>
        </p:txBody>
      </p:sp>
      <p:sp>
        <p:nvSpPr>
          <p:cNvPr id="5" name="Footer Placeholder 4"/>
          <p:cNvSpPr>
            <a:spLocks noGrp="1"/>
          </p:cNvSpPr>
          <p:nvPr>
            <p:ph type="ftr" sz="quarter" idx="11"/>
          </p:nvPr>
        </p:nvSpPr>
        <p:spPr/>
        <p:txBody>
          <a:bodyPr/>
          <a:lstStyle/>
          <a:p>
            <a:endParaRPr lang="el-G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409776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69C3275-626C-459B-964A-39065D6DC68E}" type="datetimeFigureOut">
              <a:rPr lang="el-GR" smtClean="0"/>
              <a:t>5/4/2020</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13924334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69C3275-626C-459B-964A-39065D6DC68E}" type="datetimeFigureOut">
              <a:rPr lang="el-GR" smtClean="0"/>
              <a:t>5/4/2020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712025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69C3275-626C-459B-964A-39065D6DC68E}" type="datetimeFigureOut">
              <a:rPr lang="el-GR" smtClean="0"/>
              <a:t>5/4/2020</a:t>
            </a:fld>
            <a:endParaRPr lang="el-GR"/>
          </a:p>
        </p:txBody>
      </p:sp>
      <p:sp>
        <p:nvSpPr>
          <p:cNvPr id="8" name="Footer Placeholder 7"/>
          <p:cNvSpPr>
            <a:spLocks noGrp="1"/>
          </p:cNvSpPr>
          <p:nvPr>
            <p:ph type="ftr" sz="quarter" idx="11"/>
          </p:nvPr>
        </p:nvSpPr>
        <p:spPr>
          <a:xfrm>
            <a:off x="561111" y="6391838"/>
            <a:ext cx="3644282" cy="304801"/>
          </a:xfrm>
        </p:spPr>
        <p:txBody>
          <a:bodyPr/>
          <a:lstStyle/>
          <a:p>
            <a:endParaRPr lang="el-GR"/>
          </a:p>
        </p:txBody>
      </p:sp>
      <p:sp>
        <p:nvSpPr>
          <p:cNvPr id="9" name="Slide Number Placeholder 8"/>
          <p:cNvSpPr>
            <a:spLocks noGrp="1"/>
          </p:cNvSpPr>
          <p:nvPr>
            <p:ph type="sldNum" sz="quarter" idx="12"/>
          </p:nvPr>
        </p:nvSpPr>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10184397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69C3275-626C-459B-964A-39065D6DC68E}" type="datetimeFigureOut">
              <a:rPr lang="el-GR" smtClean="0"/>
              <a:t>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30627313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69C3275-626C-459B-964A-39065D6DC68E}" type="datetimeFigureOut">
              <a:rPr lang="el-GR" smtClean="0"/>
              <a:t>5/4/2020</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1508888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C69C3275-626C-459B-964A-39065D6DC68E}" type="datetimeFigureOut">
              <a:rPr lang="el-GR" smtClean="0"/>
              <a:t>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174286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69C3275-626C-459B-964A-39065D6DC68E}" type="datetimeFigureOut">
              <a:rPr lang="el-GR" smtClean="0"/>
              <a:t>5/4/2020</a:t>
            </a:fld>
            <a:endParaRPr lang="el-GR"/>
          </a:p>
        </p:txBody>
      </p:sp>
      <p:sp>
        <p:nvSpPr>
          <p:cNvPr id="5" name="Footer Placeholder 4"/>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1330926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C69C3275-626C-459B-964A-39065D6DC68E}" type="datetimeFigureOut">
              <a:rPr lang="el-GR" smtClean="0"/>
              <a:t>5/4/2020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4036625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C69C3275-626C-459B-964A-39065D6DC68E}" type="datetimeFigureOut">
              <a:rPr lang="el-GR" smtClean="0"/>
              <a:t>5/4/2020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3702853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C69C3275-626C-459B-964A-39065D6DC68E}" type="datetimeFigureOut">
              <a:rPr lang="el-GR" smtClean="0"/>
              <a:t>5/4/2020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6857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9C3275-626C-459B-964A-39065D6DC68E}" type="datetimeFigureOut">
              <a:rPr lang="el-GR" smtClean="0"/>
              <a:t>5/4/2020</a:t>
            </a:fld>
            <a:endParaRPr lang="el-GR"/>
          </a:p>
        </p:txBody>
      </p:sp>
      <p:sp>
        <p:nvSpPr>
          <p:cNvPr id="3" name="Footer Placeholder 2"/>
          <p:cNvSpPr>
            <a:spLocks noGrp="1"/>
          </p:cNvSpPr>
          <p:nvPr>
            <p:ph type="ftr" sz="quarter" idx="11"/>
          </p:nvPr>
        </p:nvSpPr>
        <p:spPr/>
        <p:txBody>
          <a:bodyPr/>
          <a:lstStyle/>
          <a:p>
            <a:endParaRPr lang="el-G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2546071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69C3275-626C-459B-964A-39065D6DC68E}" type="datetimeFigureOut">
              <a:rPr lang="el-GR" smtClean="0"/>
              <a:t>5/4/2020</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44695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69C3275-626C-459B-964A-39065D6DC68E}" type="datetimeFigureOut">
              <a:rPr lang="el-GR" smtClean="0"/>
              <a:t>5/4/2020</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1C97D18-0A68-4D69-B1EB-1B8F55A740B9}" type="slidenum">
              <a:rPr lang="el-GR" smtClean="0"/>
              <a:t>‹#›</a:t>
            </a:fld>
            <a:endParaRPr lang="el-GR"/>
          </a:p>
        </p:txBody>
      </p:sp>
    </p:spTree>
    <p:extLst>
      <p:ext uri="{BB962C8B-B14F-4D97-AF65-F5344CB8AC3E}">
        <p14:creationId xmlns:p14="http://schemas.microsoft.com/office/powerpoint/2010/main" val="3200008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C69C3275-626C-459B-964A-39065D6DC68E}" type="datetimeFigureOut">
              <a:rPr lang="el-GR" smtClean="0"/>
              <a:t>5/4/2020</a:t>
            </a:fld>
            <a:endParaRPr lang="el-G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l-G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E1C97D18-0A68-4D69-B1EB-1B8F55A740B9}" type="slidenum">
              <a:rPr lang="el-GR" smtClean="0"/>
              <a:t>‹#›</a:t>
            </a:fld>
            <a:endParaRPr lang="el-GR"/>
          </a:p>
        </p:txBody>
      </p:sp>
    </p:spTree>
    <p:extLst>
      <p:ext uri="{BB962C8B-B14F-4D97-AF65-F5344CB8AC3E}">
        <p14:creationId xmlns:p14="http://schemas.microsoft.com/office/powerpoint/2010/main" val="4097163058"/>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 id="2147483748"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aULtUuwDIH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ΣΥΝΔΡΟΜΟ ΑΚΙΝΗΣΙΑΣ</a:t>
            </a:r>
            <a:endParaRPr lang="el-GR" dirty="0"/>
          </a:p>
        </p:txBody>
      </p:sp>
      <p:sp>
        <p:nvSpPr>
          <p:cNvPr id="3" name="Υπότιτλος 2"/>
          <p:cNvSpPr>
            <a:spLocks noGrp="1"/>
          </p:cNvSpPr>
          <p:nvPr>
            <p:ph type="subTitle" idx="1"/>
          </p:nvPr>
        </p:nvSpPr>
        <p:spPr/>
        <p:txBody>
          <a:bodyPr>
            <a:normAutofit fontScale="70000" lnSpcReduction="20000"/>
          </a:bodyPr>
          <a:lstStyle/>
          <a:p>
            <a:r>
              <a:rPr lang="el-GR" sz="3600" dirty="0" smtClean="0"/>
              <a:t> </a:t>
            </a:r>
            <a:r>
              <a:rPr lang="el-GR" sz="4000" dirty="0" err="1" smtClean="0"/>
              <a:t>ΓιΩργος</a:t>
            </a:r>
            <a:r>
              <a:rPr lang="el-GR" sz="4000" dirty="0" smtClean="0"/>
              <a:t> </a:t>
            </a:r>
            <a:r>
              <a:rPr lang="el-GR" sz="4000" dirty="0" err="1" smtClean="0"/>
              <a:t>ΜπΙστας</a:t>
            </a:r>
            <a:r>
              <a:rPr lang="el-GR" sz="4000" dirty="0" smtClean="0"/>
              <a:t> </a:t>
            </a:r>
            <a:endParaRPr lang="el-GR" sz="4000" dirty="0"/>
          </a:p>
          <a:p>
            <a:r>
              <a:rPr lang="el-GR" dirty="0" smtClean="0"/>
              <a:t> </a:t>
            </a:r>
            <a:r>
              <a:rPr lang="el-GR" sz="3200" dirty="0" err="1"/>
              <a:t>Strength</a:t>
            </a:r>
            <a:r>
              <a:rPr lang="el-GR" sz="3200" dirty="0"/>
              <a:t> and </a:t>
            </a:r>
            <a:r>
              <a:rPr lang="el-GR" sz="3200" dirty="0" err="1"/>
              <a:t>Conditioning</a:t>
            </a:r>
            <a:r>
              <a:rPr lang="el-GR" sz="3200" dirty="0"/>
              <a:t> </a:t>
            </a:r>
            <a:r>
              <a:rPr lang="el-GR" sz="3200" dirty="0" err="1"/>
              <a:t>Coach</a:t>
            </a:r>
            <a:r>
              <a:rPr lang="el-GR" sz="3200" dirty="0"/>
              <a:t> </a:t>
            </a:r>
            <a:r>
              <a:rPr lang="el-GR" sz="3200" dirty="0" smtClean="0"/>
              <a:t> </a:t>
            </a:r>
            <a:endParaRPr lang="el-GR" sz="3200" dirty="0"/>
          </a:p>
        </p:txBody>
      </p:sp>
    </p:spTree>
    <p:extLst>
      <p:ext uri="{BB962C8B-B14F-4D97-AF65-F5344CB8AC3E}">
        <p14:creationId xmlns:p14="http://schemas.microsoft.com/office/powerpoint/2010/main" val="2820984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sz="8000" b="1" dirty="0" smtClean="0"/>
              <a:t>ΔΙΑΤΑΣΕΙΣ</a:t>
            </a:r>
            <a:endParaRPr lang="el-GR" sz="8000" b="1"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sz="4400" dirty="0"/>
              <a:t>Π</a:t>
            </a:r>
            <a:r>
              <a:rPr lang="el-GR" sz="4400" dirty="0" smtClean="0"/>
              <a:t>ολύ σημαντικές </a:t>
            </a:r>
            <a:r>
              <a:rPr lang="el-GR" sz="4400" dirty="0"/>
              <a:t>σε περιόδους ακινησίας </a:t>
            </a:r>
            <a:r>
              <a:rPr lang="el-GR" sz="4400" dirty="0" smtClean="0"/>
              <a:t> </a:t>
            </a:r>
            <a:r>
              <a:rPr lang="el-GR" sz="4400" dirty="0"/>
              <a:t>είναι οι </a:t>
            </a:r>
            <a:r>
              <a:rPr lang="el-GR" sz="4400" b="1" dirty="0"/>
              <a:t>διατάσεις</a:t>
            </a:r>
            <a:r>
              <a:rPr lang="el-GR" sz="4400" dirty="0"/>
              <a:t>, </a:t>
            </a:r>
            <a:endParaRPr lang="el-GR" sz="4400" dirty="0" smtClean="0"/>
          </a:p>
          <a:p>
            <a:pPr marL="0" indent="0">
              <a:buNone/>
            </a:pPr>
            <a:r>
              <a:rPr lang="el-GR" sz="4400" dirty="0" smtClean="0"/>
              <a:t>οι </a:t>
            </a:r>
            <a:r>
              <a:rPr lang="el-GR" sz="4400" dirty="0"/>
              <a:t>οποίες </a:t>
            </a:r>
            <a:r>
              <a:rPr lang="el-GR" sz="4400" dirty="0" smtClean="0"/>
              <a:t>συμβάλλουν ουσιαστικά </a:t>
            </a:r>
            <a:r>
              <a:rPr lang="el-GR" sz="4400" dirty="0"/>
              <a:t>σ</a:t>
            </a:r>
            <a:r>
              <a:rPr lang="el-GR" sz="4400" dirty="0" smtClean="0"/>
              <a:t>τη</a:t>
            </a:r>
            <a:r>
              <a:rPr lang="el-GR" sz="4400" dirty="0"/>
              <a:t> διατήρηση του </a:t>
            </a:r>
            <a:r>
              <a:rPr lang="el-GR" sz="4400" b="1" dirty="0"/>
              <a:t>πλήρους εύρους </a:t>
            </a:r>
            <a:r>
              <a:rPr lang="el-GR" sz="4400" dirty="0"/>
              <a:t>κίνησης </a:t>
            </a:r>
            <a:r>
              <a:rPr lang="el-GR" sz="4400" dirty="0" smtClean="0"/>
              <a:t>των αρθρώσεων του </a:t>
            </a:r>
            <a:r>
              <a:rPr lang="el-GR" sz="4400" dirty="0"/>
              <a:t>ανθρώπινου σώματος.</a:t>
            </a:r>
          </a:p>
        </p:txBody>
      </p:sp>
    </p:spTree>
    <p:extLst>
      <p:ext uri="{BB962C8B-B14F-4D97-AF65-F5344CB8AC3E}">
        <p14:creationId xmlns:p14="http://schemas.microsoft.com/office/powerpoint/2010/main" val="7582652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ΜΕΝΟΥΜΕ ΣΠΙΤΙ ΚΑΙ ΚΙΝΟΥΜΑΣΤΕ</a:t>
            </a:r>
            <a:endParaRPr lang="el-GR" dirty="0"/>
          </a:p>
        </p:txBody>
      </p:sp>
      <p:pic>
        <p:nvPicPr>
          <p:cNvPr id="4" name="aULtUuwDIHY"/>
          <p:cNvPicPr>
            <a:picLocks noGrp="1" noRot="1" noChangeAspect="1"/>
          </p:cNvPicPr>
          <p:nvPr>
            <p:ph idx="1"/>
            <a:videoFile r:link="rId1"/>
          </p:nvPr>
        </p:nvPicPr>
        <p:blipFill>
          <a:blip r:embed="rId3"/>
          <a:stretch>
            <a:fillRect/>
          </a:stretch>
        </p:blipFill>
        <p:spPr>
          <a:xfrm>
            <a:off x="3318576" y="3002024"/>
            <a:ext cx="4572000" cy="2571750"/>
          </a:xfrm>
          <a:prstGeom prst="rect">
            <a:avLst/>
          </a:prstGeom>
        </p:spPr>
      </p:pic>
    </p:spTree>
    <p:extLst>
      <p:ext uri="{BB962C8B-B14F-4D97-AF65-F5344CB8AC3E}">
        <p14:creationId xmlns:p14="http://schemas.microsoft.com/office/powerpoint/2010/main" val="1412361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smtClean="0"/>
              <a:t>ΤΙ ΕΙΝΑΙ ΤΟ ΣΥΝΔΡΟΜΟ ΑΚΙΝΗΣΙΑΣ;</a:t>
            </a:r>
            <a:r>
              <a:rPr lang="el-GR" b="1" dirty="0"/>
              <a:t> </a:t>
            </a:r>
            <a:r>
              <a:rPr lang="el-GR" dirty="0"/>
              <a:t/>
            </a:r>
            <a:br>
              <a:rPr lang="el-GR" dirty="0"/>
            </a:br>
            <a:endParaRPr lang="el-GR" dirty="0"/>
          </a:p>
        </p:txBody>
      </p:sp>
      <p:sp>
        <p:nvSpPr>
          <p:cNvPr id="3" name="Θέση περιεχομένου 2"/>
          <p:cNvSpPr>
            <a:spLocks noGrp="1"/>
          </p:cNvSpPr>
          <p:nvPr>
            <p:ph idx="1"/>
          </p:nvPr>
        </p:nvSpPr>
        <p:spPr/>
        <p:txBody>
          <a:bodyPr/>
          <a:lstStyle/>
          <a:p>
            <a:pPr marL="0" indent="0">
              <a:buNone/>
            </a:pPr>
            <a:r>
              <a:rPr lang="el-GR" dirty="0" smtClean="0"/>
              <a:t> </a:t>
            </a:r>
            <a:r>
              <a:rPr lang="el-GR" sz="3600" dirty="0" smtClean="0"/>
              <a:t>Είναι μια σωματική κατάσταση, όπου το άτομο νιώθει </a:t>
            </a:r>
            <a:r>
              <a:rPr lang="el-GR" sz="3600" b="1" dirty="0" smtClean="0"/>
              <a:t>αδυναμία</a:t>
            </a:r>
            <a:r>
              <a:rPr lang="el-GR" sz="3600" dirty="0" smtClean="0"/>
              <a:t> </a:t>
            </a:r>
            <a:r>
              <a:rPr lang="el-GR" sz="3600" dirty="0"/>
              <a:t>και </a:t>
            </a:r>
            <a:r>
              <a:rPr lang="el-GR" sz="3600" b="1" dirty="0"/>
              <a:t>ατροφία</a:t>
            </a:r>
            <a:r>
              <a:rPr lang="el-GR" sz="3600" dirty="0"/>
              <a:t> στους μύες, το οποίο συνεπάγεται με </a:t>
            </a:r>
            <a:r>
              <a:rPr lang="el-GR" sz="3600" b="1" dirty="0"/>
              <a:t>δυσκολία κίνησης </a:t>
            </a:r>
            <a:r>
              <a:rPr lang="el-GR" sz="3600" dirty="0"/>
              <a:t>και </a:t>
            </a:r>
            <a:r>
              <a:rPr lang="el-GR" sz="3600" b="1" dirty="0"/>
              <a:t>κινητικότητας</a:t>
            </a:r>
            <a:r>
              <a:rPr lang="el-GR" sz="3600" dirty="0"/>
              <a:t> μετέπειτα.</a:t>
            </a:r>
          </a:p>
          <a:p>
            <a:pPr marL="0" indent="0">
              <a:buNone/>
            </a:pPr>
            <a:endParaRPr lang="el-GR" dirty="0"/>
          </a:p>
        </p:txBody>
      </p:sp>
    </p:spTree>
    <p:extLst>
      <p:ext uri="{BB962C8B-B14F-4D97-AF65-F5344CB8AC3E}">
        <p14:creationId xmlns:p14="http://schemas.microsoft.com/office/powerpoint/2010/main" val="1534357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smtClean="0"/>
              <a:t>ΣΥΝΕΠΕΙΕΣ ΤΗΣ ΑΚΙΝΗΣΙΑΣ</a:t>
            </a:r>
            <a:r>
              <a:rPr lang="el-GR" dirty="0"/>
              <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pPr lvl="0"/>
            <a:r>
              <a:rPr lang="el-GR" sz="3600" dirty="0"/>
              <a:t>Απώλεια μυϊκής μάζας, δύναμης και κινητικότητας των αρθρώσεων</a:t>
            </a:r>
          </a:p>
          <a:p>
            <a:pPr lvl="0"/>
            <a:r>
              <a:rPr lang="el-GR" sz="3600" dirty="0"/>
              <a:t>Αίσθημα πόνου</a:t>
            </a:r>
          </a:p>
          <a:p>
            <a:pPr lvl="0"/>
            <a:r>
              <a:rPr lang="el-GR" sz="3600" dirty="0"/>
              <a:t>Ανισορροπία</a:t>
            </a:r>
          </a:p>
          <a:p>
            <a:pPr lvl="0"/>
            <a:r>
              <a:rPr lang="el-GR" sz="3600" dirty="0"/>
              <a:t>Οστεοπόρωση</a:t>
            </a:r>
          </a:p>
          <a:p>
            <a:pPr lvl="0"/>
            <a:r>
              <a:rPr lang="el-GR" sz="3600" dirty="0"/>
              <a:t>Μείωση καρδιαγγειακής υγείας</a:t>
            </a:r>
          </a:p>
          <a:p>
            <a:pPr marL="0" indent="0">
              <a:buNone/>
            </a:pPr>
            <a:endParaRPr lang="el-GR" dirty="0"/>
          </a:p>
        </p:txBody>
      </p:sp>
    </p:spTree>
    <p:extLst>
      <p:ext uri="{BB962C8B-B14F-4D97-AF65-F5344CB8AC3E}">
        <p14:creationId xmlns:p14="http://schemas.microsoft.com/office/powerpoint/2010/main" val="2798347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ΣΥΝΕΠΕΙΕΣ ΤΗΣ ΑΚΙΝΗΣΙΑΣ</a:t>
            </a:r>
            <a:r>
              <a:rPr lang="el-GR" dirty="0"/>
              <a:t/>
            </a:r>
            <a:br>
              <a:rPr lang="el-GR" dirty="0"/>
            </a:br>
            <a:endParaRPr lang="el-GR" dirty="0"/>
          </a:p>
        </p:txBody>
      </p:sp>
      <p:sp>
        <p:nvSpPr>
          <p:cNvPr id="3" name="Θέση περιεχομένου 2"/>
          <p:cNvSpPr>
            <a:spLocks noGrp="1"/>
          </p:cNvSpPr>
          <p:nvPr>
            <p:ph idx="1"/>
          </p:nvPr>
        </p:nvSpPr>
        <p:spPr/>
        <p:txBody>
          <a:bodyPr>
            <a:normAutofit fontScale="25000" lnSpcReduction="20000"/>
          </a:bodyPr>
          <a:lstStyle/>
          <a:p>
            <a:pPr lvl="0"/>
            <a:r>
              <a:rPr lang="el-GR" sz="11200" dirty="0"/>
              <a:t>Πιθανότερο το ρίσκο θρόμβωσης αρτηριών, το οποίο συνεπάγεται με επιπλέον προβλήματα τα οποία δημιουργεί η θρόμβωση</a:t>
            </a:r>
          </a:p>
          <a:p>
            <a:pPr lvl="0"/>
            <a:r>
              <a:rPr lang="el-GR" sz="11200" dirty="0"/>
              <a:t>Αίσθημα χαμηλής πίεσης με το που σηκωθείτε από το κρεβάτι ή από την καρέκλα (</a:t>
            </a:r>
            <a:r>
              <a:rPr lang="el-GR" sz="11200" dirty="0" err="1"/>
              <a:t>ορθοστατική</a:t>
            </a:r>
            <a:r>
              <a:rPr lang="el-GR" sz="11200" dirty="0"/>
              <a:t> πίεση).</a:t>
            </a:r>
          </a:p>
          <a:p>
            <a:pPr lvl="0"/>
            <a:r>
              <a:rPr lang="el-GR" sz="11200" dirty="0"/>
              <a:t>Προβλήματα μνήμης</a:t>
            </a:r>
          </a:p>
          <a:p>
            <a:pPr lvl="0"/>
            <a:r>
              <a:rPr lang="el-GR" sz="11200" dirty="0"/>
              <a:t>Ανησυχία και κατάθλιψη</a:t>
            </a:r>
          </a:p>
          <a:p>
            <a:pPr lvl="0"/>
            <a:r>
              <a:rPr lang="el-GR" sz="11200" dirty="0"/>
              <a:t>Προβλήματα στον κύκλο του ύπνου</a:t>
            </a:r>
            <a:r>
              <a:rPr lang="el-GR" sz="5800" dirty="0"/>
              <a:t> </a:t>
            </a:r>
          </a:p>
          <a:p>
            <a:pPr marL="0" indent="0">
              <a:buNone/>
            </a:pPr>
            <a:endParaRPr lang="el-GR" dirty="0"/>
          </a:p>
        </p:txBody>
      </p:sp>
    </p:spTree>
    <p:extLst>
      <p:ext uri="{BB962C8B-B14F-4D97-AF65-F5344CB8AC3E}">
        <p14:creationId xmlns:p14="http://schemas.microsoft.com/office/powerpoint/2010/main" val="3537998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ΑΝΤΙΜΕΤΩΠΙΣΗ</a:t>
            </a:r>
            <a:endParaRPr lang="el-GR" dirty="0"/>
          </a:p>
        </p:txBody>
      </p:sp>
      <p:sp>
        <p:nvSpPr>
          <p:cNvPr id="3" name="Θέση περιεχομένου 2"/>
          <p:cNvSpPr>
            <a:spLocks noGrp="1"/>
          </p:cNvSpPr>
          <p:nvPr>
            <p:ph idx="1"/>
          </p:nvPr>
        </p:nvSpPr>
        <p:spPr/>
        <p:txBody>
          <a:bodyPr>
            <a:normAutofit fontScale="92500"/>
          </a:bodyPr>
          <a:lstStyle/>
          <a:p>
            <a:pPr marL="0" indent="0">
              <a:buNone/>
            </a:pPr>
            <a:r>
              <a:rPr lang="el-GR" sz="2800" dirty="0"/>
              <a:t>Με τα σημερινά δεδομένα και με τα περιοριστικά μέτρα λόγω του </a:t>
            </a:r>
            <a:r>
              <a:rPr lang="el-GR" sz="2800" dirty="0" err="1"/>
              <a:t>κορωνοϊού</a:t>
            </a:r>
            <a:r>
              <a:rPr lang="el-GR" sz="2800" dirty="0"/>
              <a:t>, είμαστε όλοι σε μια </a:t>
            </a:r>
            <a:r>
              <a:rPr lang="el-GR" sz="2800" b="1" dirty="0"/>
              <a:t>καραντίνα</a:t>
            </a:r>
            <a:r>
              <a:rPr lang="el-GR" sz="2800" dirty="0"/>
              <a:t>, κλεισμένοι μέσα στα σπίτια μας. Μπορεί να περπατάμε από δωμάτιο σε δωμάτιο αλλά αυτό δεν αρκεί (ειδικά και για τις πιο μεγάλες ηλικίες) και σίγουρα κάποια στιγμή θα νιώσουμε μια μικρή αδυναμία ή κάποιο πόνο σε κάποιο σημείο του σώματός </a:t>
            </a:r>
            <a:r>
              <a:rPr lang="el-GR" sz="2800" dirty="0" smtClean="0"/>
              <a:t>μας, </a:t>
            </a:r>
            <a:r>
              <a:rPr lang="el-GR" sz="2800" dirty="0"/>
              <a:t>το οποίο θα οφείλεται στην </a:t>
            </a:r>
            <a:r>
              <a:rPr lang="el-GR" sz="2800" b="1" dirty="0"/>
              <a:t>ακινησία</a:t>
            </a:r>
            <a:r>
              <a:rPr lang="el-GR" sz="2800" dirty="0"/>
              <a:t>.</a:t>
            </a:r>
          </a:p>
          <a:p>
            <a:endParaRPr lang="el-GR" dirty="0"/>
          </a:p>
        </p:txBody>
      </p:sp>
    </p:spTree>
    <p:extLst>
      <p:ext uri="{BB962C8B-B14F-4D97-AF65-F5344CB8AC3E}">
        <p14:creationId xmlns:p14="http://schemas.microsoft.com/office/powerpoint/2010/main" val="1398010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ΑΝΤΙΜΕΤΩΠΙΣΗ</a:t>
            </a:r>
            <a:endParaRPr lang="el-GR" dirty="0"/>
          </a:p>
        </p:txBody>
      </p:sp>
      <p:sp>
        <p:nvSpPr>
          <p:cNvPr id="3" name="Θέση περιεχομένου 2"/>
          <p:cNvSpPr>
            <a:spLocks noGrp="1"/>
          </p:cNvSpPr>
          <p:nvPr>
            <p:ph idx="1"/>
          </p:nvPr>
        </p:nvSpPr>
        <p:spPr/>
        <p:txBody>
          <a:bodyPr/>
          <a:lstStyle/>
          <a:p>
            <a:pPr marL="0" indent="0">
              <a:buNone/>
            </a:pPr>
            <a:r>
              <a:rPr lang="el-GR" sz="2400" dirty="0"/>
              <a:t>Αυτό που θα μπορούσαμε να κάνουμε για να αποφύγουμε τα παραπάνω συμπτώματα είναι να αγοράσουμε ένα σκοινάκι και κάποια βαράκια ή </a:t>
            </a:r>
            <a:r>
              <a:rPr lang="el-GR" sz="2400" dirty="0" err="1"/>
              <a:t>kettlebells</a:t>
            </a:r>
            <a:r>
              <a:rPr lang="el-GR" sz="2400" dirty="0"/>
              <a:t> ώστε να γυμναζόμαστε στο σπίτι κατά τη διάρκεια αυτής της πανδημίας. Ακόμη και να μην θέλουμε να πάρουμε κάποια αξεσουάρ γυμναστικής για το σπίτι, θα μπορούσαμε να χρησιμοποιήσουμε το βάρος του σώματός </a:t>
            </a:r>
            <a:r>
              <a:rPr lang="el-GR" sz="2400" dirty="0" smtClean="0"/>
              <a:t>μας, </a:t>
            </a:r>
            <a:r>
              <a:rPr lang="el-GR" sz="2400" dirty="0"/>
              <a:t>που είναι εξίσου αποτελεσματικό στην καταπολέμηση των συμπτωμάτων.</a:t>
            </a:r>
          </a:p>
          <a:p>
            <a:endParaRPr lang="el-GR" dirty="0"/>
          </a:p>
        </p:txBody>
      </p:sp>
    </p:spTree>
    <p:extLst>
      <p:ext uri="{BB962C8B-B14F-4D97-AF65-F5344CB8AC3E}">
        <p14:creationId xmlns:p14="http://schemas.microsoft.com/office/powerpoint/2010/main" val="11900328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smtClean="0"/>
              <a:t>ΑΝΤΙΜΕΤΩΠΙΣΗ</a:t>
            </a:r>
            <a:endParaRPr lang="el-GR" b="1" dirty="0"/>
          </a:p>
        </p:txBody>
      </p:sp>
      <p:sp>
        <p:nvSpPr>
          <p:cNvPr id="3" name="Θέση περιεχομένου 2"/>
          <p:cNvSpPr>
            <a:spLocks noGrp="1"/>
          </p:cNvSpPr>
          <p:nvPr>
            <p:ph idx="1"/>
          </p:nvPr>
        </p:nvSpPr>
        <p:spPr/>
        <p:txBody>
          <a:bodyPr>
            <a:normAutofit lnSpcReduction="10000"/>
          </a:bodyPr>
          <a:lstStyle/>
          <a:p>
            <a:pPr marL="0" indent="0">
              <a:buNone/>
            </a:pPr>
            <a:r>
              <a:rPr lang="el-GR" sz="2400" b="1" dirty="0" smtClean="0"/>
              <a:t>Γιατί όμως να μη βγαίνουμε </a:t>
            </a:r>
            <a:r>
              <a:rPr lang="el-GR" sz="2400" b="1" dirty="0"/>
              <a:t>έ</a:t>
            </a:r>
            <a:r>
              <a:rPr lang="el-GR" sz="2400" b="1" dirty="0" smtClean="0"/>
              <a:t>ξω να τρέχουμε</a:t>
            </a:r>
            <a:r>
              <a:rPr lang="en-US" sz="2400" b="1" dirty="0" smtClean="0"/>
              <a:t>;</a:t>
            </a:r>
          </a:p>
          <a:p>
            <a:pPr marL="0" indent="0">
              <a:buNone/>
            </a:pPr>
            <a:r>
              <a:rPr lang="el-GR" sz="2400" dirty="0" smtClean="0"/>
              <a:t> Το τρέξιμο εκτός σπιτιού είναι </a:t>
            </a:r>
            <a:r>
              <a:rPr lang="el-GR" sz="2400" dirty="0"/>
              <a:t>μία </a:t>
            </a:r>
            <a:r>
              <a:rPr lang="el-GR" sz="2400" b="1" dirty="0"/>
              <a:t>καλή</a:t>
            </a:r>
            <a:r>
              <a:rPr lang="el-GR" sz="2400" dirty="0"/>
              <a:t> επιλογή, </a:t>
            </a:r>
            <a:r>
              <a:rPr lang="el-GR" sz="2400" dirty="0" smtClean="0"/>
              <a:t>αλλά </a:t>
            </a:r>
            <a:r>
              <a:rPr lang="el-GR" sz="2400" dirty="0"/>
              <a:t>δεν είναι </a:t>
            </a:r>
            <a:r>
              <a:rPr lang="el-GR" sz="2400" b="1" dirty="0" smtClean="0"/>
              <a:t>αρκετή</a:t>
            </a:r>
            <a:r>
              <a:rPr lang="el-GR" sz="2400" dirty="0" smtClean="0"/>
              <a:t> </a:t>
            </a:r>
            <a:r>
              <a:rPr lang="el-GR" sz="2400" dirty="0"/>
              <a:t>για την ακινησία. Και αυτό γιατί δεν έχουμε μόνο </a:t>
            </a:r>
            <a:r>
              <a:rPr lang="el-GR" sz="2400" b="1" dirty="0"/>
              <a:t>κάτω μέρος</a:t>
            </a:r>
            <a:r>
              <a:rPr lang="el-GR" sz="2400" dirty="0"/>
              <a:t>, έχουμε και το </a:t>
            </a:r>
            <a:r>
              <a:rPr lang="el-GR" sz="2400" b="1" dirty="0"/>
              <a:t>πάνω μέρος </a:t>
            </a:r>
            <a:r>
              <a:rPr lang="el-GR" sz="2400" dirty="0"/>
              <a:t>του σώματος και αυτά τα δύο πρέπει να είναι σε μια αρμονική σχέση. Επίσης από το </a:t>
            </a:r>
            <a:r>
              <a:rPr lang="el-GR" sz="2400" b="1" dirty="0"/>
              <a:t>τρέξιμο στο τσιμέντο </a:t>
            </a:r>
            <a:r>
              <a:rPr lang="el-GR" sz="2400" dirty="0"/>
              <a:t>δημιουργούνται πολλές επιβαρύνσεις και πολύ κραδασμοί, οπότε καλό θα ήταν να υπήρχε μία εναλλαγή τρεξίματος την μία ημέρα και πρόγραμμα ασκήσεων στο σπίτι την άλλη.</a:t>
            </a:r>
          </a:p>
          <a:p>
            <a:endParaRPr lang="el-GR" dirty="0"/>
          </a:p>
        </p:txBody>
      </p:sp>
    </p:spTree>
    <p:extLst>
      <p:ext uri="{BB962C8B-B14F-4D97-AF65-F5344CB8AC3E}">
        <p14:creationId xmlns:p14="http://schemas.microsoft.com/office/powerpoint/2010/main" val="2277256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z="4000" b="1" dirty="0" smtClean="0"/>
              <a:t>ΑΠΛΟ ΠΡΟΓΡΑΜΜΑ ΓΥΜΝΑΣΤΙΚΗΣ</a:t>
            </a:r>
            <a:endParaRPr lang="el-GR" sz="4000" b="1" dirty="0"/>
          </a:p>
        </p:txBody>
      </p:sp>
      <p:sp>
        <p:nvSpPr>
          <p:cNvPr id="3" name="Θέση περιεχομένου 2"/>
          <p:cNvSpPr>
            <a:spLocks noGrp="1"/>
          </p:cNvSpPr>
          <p:nvPr>
            <p:ph idx="1"/>
          </p:nvPr>
        </p:nvSpPr>
        <p:spPr/>
        <p:txBody>
          <a:bodyPr>
            <a:normAutofit fontScale="25000" lnSpcReduction="20000"/>
          </a:bodyPr>
          <a:lstStyle/>
          <a:p>
            <a:pPr marL="0" indent="0">
              <a:buNone/>
            </a:pPr>
            <a:r>
              <a:rPr lang="el-GR" sz="9600" b="1" dirty="0" smtClean="0"/>
              <a:t>ΜΕΡΟΣ 1</a:t>
            </a:r>
            <a:r>
              <a:rPr lang="el-GR" sz="9600" b="1" baseline="30000" dirty="0" smtClean="0"/>
              <a:t>ο</a:t>
            </a:r>
            <a:endParaRPr lang="el-GR" sz="9600" b="1" dirty="0" smtClean="0"/>
          </a:p>
          <a:p>
            <a:pPr marL="0" indent="0">
              <a:buNone/>
            </a:pPr>
            <a:endParaRPr lang="el-GR" dirty="0"/>
          </a:p>
          <a:p>
            <a:pPr lvl="0"/>
            <a:r>
              <a:rPr lang="el-GR" sz="11200" dirty="0"/>
              <a:t>3 </a:t>
            </a:r>
            <a:r>
              <a:rPr lang="el-GR" sz="11200" dirty="0" smtClean="0"/>
              <a:t>ΓΥΡΟΙ/ΕΝΑΛΛΑΓΗ ΑΣΚΗΣΕΩΝ</a:t>
            </a:r>
            <a:endParaRPr lang="el-GR" sz="11200" dirty="0"/>
          </a:p>
          <a:p>
            <a:pPr lvl="0"/>
            <a:r>
              <a:rPr lang="el-GR" sz="11200" dirty="0" smtClean="0"/>
              <a:t>1’    Προσοχή-Διάταση-Ανάταση -Προσοχή</a:t>
            </a:r>
            <a:endParaRPr lang="el-GR" sz="11200" dirty="0"/>
          </a:p>
          <a:p>
            <a:pPr lvl="0"/>
            <a:r>
              <a:rPr lang="el-GR" sz="11200" dirty="0" smtClean="0"/>
              <a:t>30” Περιφορές χεριών μπροστά</a:t>
            </a:r>
            <a:endParaRPr lang="el-GR" sz="11200" dirty="0"/>
          </a:p>
          <a:p>
            <a:pPr lvl="0"/>
            <a:r>
              <a:rPr lang="el-GR" sz="11200" dirty="0" smtClean="0"/>
              <a:t>30” Περιφορές χεριών πίσω</a:t>
            </a:r>
            <a:r>
              <a:rPr lang="el-GR" sz="11200" dirty="0"/>
              <a:t> </a:t>
            </a:r>
          </a:p>
          <a:p>
            <a:pPr lvl="0"/>
            <a:r>
              <a:rPr lang="el-GR" sz="11200" dirty="0" smtClean="0"/>
              <a:t>1’</a:t>
            </a:r>
            <a:r>
              <a:rPr lang="el-GR" sz="11200" dirty="0"/>
              <a:t> </a:t>
            </a:r>
            <a:r>
              <a:rPr lang="el-GR" sz="11200" dirty="0" smtClean="0"/>
              <a:t>   Επιτόπια Άλματα</a:t>
            </a:r>
          </a:p>
          <a:p>
            <a:pPr marL="0" lvl="0" indent="0">
              <a:buNone/>
            </a:pPr>
            <a:endParaRPr lang="el-GR" sz="8600" dirty="0"/>
          </a:p>
          <a:p>
            <a:pPr marL="0" lvl="0" indent="0">
              <a:buNone/>
            </a:pPr>
            <a:r>
              <a:rPr lang="el-GR" sz="8600" dirty="0" smtClean="0"/>
              <a:t>    </a:t>
            </a:r>
            <a:r>
              <a:rPr lang="el-GR" sz="8600" b="1" dirty="0" smtClean="0"/>
              <a:t>Διάλειμμα 2΄  και πάμε στο 2</a:t>
            </a:r>
            <a:r>
              <a:rPr lang="el-GR" sz="8600" b="1" baseline="30000" dirty="0" smtClean="0"/>
              <a:t>ο</a:t>
            </a:r>
            <a:r>
              <a:rPr lang="el-GR" sz="8600" b="1" dirty="0" smtClean="0"/>
              <a:t> Μέρος που ακολουθεί</a:t>
            </a:r>
            <a:r>
              <a:rPr lang="el-GR" sz="4600" b="1" dirty="0" smtClean="0"/>
              <a:t>.</a:t>
            </a:r>
            <a:endParaRPr lang="el-GR" sz="4600" b="1" dirty="0"/>
          </a:p>
          <a:p>
            <a:pPr marL="0" indent="0">
              <a:buNone/>
            </a:pPr>
            <a:r>
              <a:rPr lang="el-GR" sz="4600" b="1" dirty="0" smtClean="0"/>
              <a:t> </a:t>
            </a:r>
            <a:endParaRPr lang="el-GR" sz="4600" b="1" dirty="0"/>
          </a:p>
        </p:txBody>
      </p:sp>
    </p:spTree>
    <p:extLst>
      <p:ext uri="{BB962C8B-B14F-4D97-AF65-F5344CB8AC3E}">
        <p14:creationId xmlns:p14="http://schemas.microsoft.com/office/powerpoint/2010/main" val="907024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z="4000" b="1" dirty="0"/>
              <a:t>ΑΠΛΟ ΠΡΟΓΡΑΜΜΑ ΓΥΜΝΑΣΤΙΚΗΣ</a:t>
            </a:r>
            <a:endParaRPr lang="el-GR" sz="4000" dirty="0"/>
          </a:p>
        </p:txBody>
      </p:sp>
      <p:sp>
        <p:nvSpPr>
          <p:cNvPr id="3" name="Θέση περιεχομένου 2"/>
          <p:cNvSpPr>
            <a:spLocks noGrp="1"/>
          </p:cNvSpPr>
          <p:nvPr>
            <p:ph idx="1"/>
          </p:nvPr>
        </p:nvSpPr>
        <p:spPr>
          <a:xfrm>
            <a:off x="1344959" y="2544123"/>
            <a:ext cx="8825659" cy="3416300"/>
          </a:xfrm>
        </p:spPr>
        <p:txBody>
          <a:bodyPr>
            <a:normAutofit fontScale="25000" lnSpcReduction="20000"/>
          </a:bodyPr>
          <a:lstStyle/>
          <a:p>
            <a:pPr marL="0" indent="0">
              <a:buNone/>
            </a:pPr>
            <a:r>
              <a:rPr lang="el-GR" sz="11200" b="1" dirty="0" smtClean="0">
                <a:latin typeface="Calibri" panose="020F0502020204030204" pitchFamily="34" charset="0"/>
                <a:cs typeface="Calibri" panose="020F0502020204030204" pitchFamily="34" charset="0"/>
              </a:rPr>
              <a:t>ΜΕΡΟΣ 2</a:t>
            </a:r>
            <a:r>
              <a:rPr lang="el-GR" sz="11200" b="1" baseline="30000" dirty="0" smtClean="0">
                <a:latin typeface="Calibri" panose="020F0502020204030204" pitchFamily="34" charset="0"/>
                <a:cs typeface="Calibri" panose="020F0502020204030204" pitchFamily="34" charset="0"/>
              </a:rPr>
              <a:t>ο</a:t>
            </a:r>
          </a:p>
          <a:p>
            <a:pPr marL="0" indent="0">
              <a:buNone/>
            </a:pPr>
            <a:endParaRPr lang="el-GR" sz="11200" dirty="0" smtClean="0">
              <a:latin typeface="Calibri" panose="020F0502020204030204" pitchFamily="34" charset="0"/>
              <a:cs typeface="Calibri" panose="020F0502020204030204" pitchFamily="34" charset="0"/>
            </a:endParaRPr>
          </a:p>
          <a:p>
            <a:pPr lvl="0"/>
            <a:r>
              <a:rPr lang="el-GR" sz="11200" dirty="0" smtClean="0">
                <a:latin typeface="Calibri" panose="020F0502020204030204" pitchFamily="34" charset="0"/>
                <a:cs typeface="Calibri" panose="020F0502020204030204" pitchFamily="34" charset="0"/>
              </a:rPr>
              <a:t>3 ΓΥΡΟΙ </a:t>
            </a:r>
            <a:r>
              <a:rPr lang="el-GR" sz="11200" dirty="0">
                <a:latin typeface="Calibri" panose="020F0502020204030204" pitchFamily="34" charset="0"/>
                <a:cs typeface="Calibri" panose="020F0502020204030204" pitchFamily="34" charset="0"/>
              </a:rPr>
              <a:t>/ </a:t>
            </a:r>
            <a:r>
              <a:rPr lang="el-GR" sz="11200" dirty="0" smtClean="0">
                <a:latin typeface="Calibri" panose="020F0502020204030204" pitchFamily="34" charset="0"/>
                <a:cs typeface="Calibri" panose="020F0502020204030204" pitchFamily="34" charset="0"/>
              </a:rPr>
              <a:t>ΕΝΑΛΛΑΓΗ ΑΣΚΗΣΕΩΝ</a:t>
            </a:r>
            <a:endParaRPr lang="el-GR" sz="11200" dirty="0">
              <a:latin typeface="Calibri" panose="020F0502020204030204" pitchFamily="34" charset="0"/>
              <a:cs typeface="Calibri" panose="020F0502020204030204" pitchFamily="34" charset="0"/>
            </a:endParaRPr>
          </a:p>
          <a:p>
            <a:pPr lvl="0"/>
            <a:r>
              <a:rPr lang="el-GR" sz="11200" dirty="0" smtClean="0">
                <a:latin typeface="Calibri" panose="020F0502020204030204" pitchFamily="34" charset="0"/>
                <a:cs typeface="Calibri" panose="020F0502020204030204" pitchFamily="34" charset="0"/>
              </a:rPr>
              <a:t>20 </a:t>
            </a:r>
            <a:r>
              <a:rPr lang="en-US" sz="11200" dirty="0" smtClean="0">
                <a:latin typeface="Calibri" panose="020F0502020204030204" pitchFamily="34" charset="0"/>
                <a:cs typeface="Calibri" panose="020F0502020204030204" pitchFamily="34" charset="0"/>
              </a:rPr>
              <a:t> </a:t>
            </a:r>
            <a:r>
              <a:rPr lang="el-GR" sz="11200" dirty="0">
                <a:latin typeface="Calibri" panose="020F0502020204030204" pitchFamily="34" charset="0"/>
                <a:cs typeface="Calibri" panose="020F0502020204030204" pitchFamily="34" charset="0"/>
              </a:rPr>
              <a:t> </a:t>
            </a:r>
            <a:r>
              <a:rPr lang="el-GR" sz="11200" dirty="0" err="1" smtClean="0">
                <a:latin typeface="Calibri" panose="020F0502020204030204" pitchFamily="34" charset="0"/>
                <a:cs typeface="Calibri" panose="020F0502020204030204" pitchFamily="34" charset="0"/>
              </a:rPr>
              <a:t>Ημικαθίσματα</a:t>
            </a:r>
            <a:endParaRPr lang="el-GR" sz="11200" dirty="0">
              <a:latin typeface="Calibri" panose="020F0502020204030204" pitchFamily="34" charset="0"/>
              <a:cs typeface="Calibri" panose="020F0502020204030204" pitchFamily="34" charset="0"/>
            </a:endParaRPr>
          </a:p>
          <a:p>
            <a:pPr lvl="0"/>
            <a:r>
              <a:rPr lang="el-GR" sz="11200" dirty="0" smtClean="0">
                <a:latin typeface="Calibri" panose="020F0502020204030204" pitchFamily="34" charset="0"/>
                <a:cs typeface="Calibri" panose="020F0502020204030204" pitchFamily="34" charset="0"/>
              </a:rPr>
              <a:t>15   </a:t>
            </a:r>
            <a:r>
              <a:rPr lang="en-US" sz="11200" dirty="0" smtClean="0">
                <a:latin typeface="Calibri" panose="020F0502020204030204" pitchFamily="34" charset="0"/>
                <a:cs typeface="Calibri" panose="020F0502020204030204" pitchFamily="34" charset="0"/>
              </a:rPr>
              <a:t>Push ups, </a:t>
            </a:r>
            <a:r>
              <a:rPr lang="el-GR" sz="11200" dirty="0" smtClean="0">
                <a:latin typeface="Calibri" panose="020F0502020204030204" pitchFamily="34" charset="0"/>
                <a:cs typeface="Calibri" panose="020F0502020204030204" pitchFamily="34" charset="0"/>
              </a:rPr>
              <a:t>Αντρικά ή Γυναικεία</a:t>
            </a:r>
            <a:r>
              <a:rPr lang="el-GR" sz="11200" dirty="0">
                <a:latin typeface="Calibri" panose="020F0502020204030204" pitchFamily="34" charset="0"/>
                <a:cs typeface="Calibri" panose="020F0502020204030204" pitchFamily="34" charset="0"/>
              </a:rPr>
              <a:t> </a:t>
            </a:r>
          </a:p>
          <a:p>
            <a:pPr lvl="0"/>
            <a:r>
              <a:rPr lang="el-GR" sz="11200" dirty="0" smtClean="0">
                <a:latin typeface="Calibri" panose="020F0502020204030204" pitchFamily="34" charset="0"/>
                <a:cs typeface="Calibri" panose="020F0502020204030204" pitchFamily="34" charset="0"/>
              </a:rPr>
              <a:t>20   Προβολές των ποδιών εναλλάξ</a:t>
            </a:r>
            <a:endParaRPr lang="el-GR" sz="11200" dirty="0">
              <a:latin typeface="Calibri" panose="020F0502020204030204" pitchFamily="34" charset="0"/>
              <a:cs typeface="Calibri" panose="020F0502020204030204" pitchFamily="34" charset="0"/>
            </a:endParaRPr>
          </a:p>
          <a:p>
            <a:r>
              <a:rPr lang="el-GR" sz="11200" dirty="0" smtClean="0">
                <a:latin typeface="Calibri" panose="020F0502020204030204" pitchFamily="34" charset="0"/>
                <a:cs typeface="Calibri" panose="020F0502020204030204" pitchFamily="34" charset="0"/>
              </a:rPr>
              <a:t>30” Σανίδα με στήριξη στις παλάμες και τεντωμένα  </a:t>
            </a:r>
          </a:p>
          <a:p>
            <a:pPr marL="0" indent="0">
              <a:buNone/>
            </a:pPr>
            <a:r>
              <a:rPr lang="el-GR" sz="11200" dirty="0" smtClean="0">
                <a:latin typeface="Calibri" panose="020F0502020204030204" pitchFamily="34" charset="0"/>
                <a:cs typeface="Calibri" panose="020F0502020204030204" pitchFamily="34" charset="0"/>
              </a:rPr>
              <a:t>            χέρια               </a:t>
            </a:r>
            <a:endParaRPr lang="el-GR" sz="11200" dirty="0">
              <a:latin typeface="Calibri" panose="020F0502020204030204" pitchFamily="34" charset="0"/>
              <a:cs typeface="Calibri" panose="020F0502020204030204" pitchFamily="34" charset="0"/>
            </a:endParaRPr>
          </a:p>
          <a:p>
            <a:pPr lvl="0"/>
            <a:endParaRPr lang="el-GR" sz="3600" dirty="0"/>
          </a:p>
          <a:p>
            <a:endParaRPr lang="el-GR" dirty="0"/>
          </a:p>
        </p:txBody>
      </p:sp>
    </p:spTree>
    <p:extLst>
      <p:ext uri="{BB962C8B-B14F-4D97-AF65-F5344CB8AC3E}">
        <p14:creationId xmlns:p14="http://schemas.microsoft.com/office/powerpoint/2010/main" val="4184929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ίθουσα συσκέψεων &quot;Ιόν&quot;">
  <a:themeElements>
    <a:clrScheme name="Αίθουσα συσκέψεων &quot;Ιόν&quot;">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Αίθουσα συσκέψεων &quot;Ιόν&quot;">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ίθουσα συσκέψεων &quot;Ιόν&quot;">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92</TotalTime>
  <Words>306</Words>
  <Application>Microsoft Office PowerPoint</Application>
  <PresentationFormat>Ευρεία οθόνη</PresentationFormat>
  <Paragraphs>48</Paragraphs>
  <Slides>11</Slides>
  <Notes>0</Notes>
  <HiddenSlides>0</HiddenSlides>
  <MMClips>1</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Arial</vt:lpstr>
      <vt:lpstr>Calibri</vt:lpstr>
      <vt:lpstr>Century Gothic</vt:lpstr>
      <vt:lpstr>Wingdings 3</vt:lpstr>
      <vt:lpstr>Αίθουσα συσκέψεων "Ιόν"</vt:lpstr>
      <vt:lpstr>ΣΥΝΔΡΟΜΟ ΑΚΙΝΗΣΙΑΣ</vt:lpstr>
      <vt:lpstr>ΤΙ ΕΙΝΑΙ ΤΟ ΣΥΝΔΡΟΜΟ ΑΚΙΝΗΣΙΑΣ;  </vt:lpstr>
      <vt:lpstr>ΣΥΝΕΠΕΙΕΣ ΤΗΣ ΑΚΙΝΗΣΙΑΣ </vt:lpstr>
      <vt:lpstr>ΣΥΝΕΠΕΙΕΣ ΤΗΣ ΑΚΙΝΗΣΙΑΣ </vt:lpstr>
      <vt:lpstr>ΑΝΤΙΜΕΤΩΠΙΣΗ</vt:lpstr>
      <vt:lpstr>ΑΝΤΙΜΕΤΩΠΙΣΗ</vt:lpstr>
      <vt:lpstr>ΑΝΤΙΜΕΤΩΠΙΣΗ</vt:lpstr>
      <vt:lpstr>ΑΠΛΟ ΠΡΟΓΡΑΜΜΑ ΓΥΜΝΑΣΤΙΚΗΣ</vt:lpstr>
      <vt:lpstr>ΑΠΛΟ ΠΡΟΓΡΑΜΜΑ ΓΥΜΝΑΣΤΙΚΗΣ</vt:lpstr>
      <vt:lpstr>ΔΙΑΤΑΣΕΙΣ</vt:lpstr>
      <vt:lpstr>ΜΕΝΟΥΜΕ ΣΠΙΤΙ ΚΑΙ ΚΙΝΟΥΜΑΣΤΕ</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ΣΥΝΔΡΟΜΟ ΑΚΙΝΗΣΙΑΣ</dc:title>
  <dc:creator>ΛΑΜΠΡΟΣ ΑΘΑΝΑΣΟΠΟΥΛΟΣ</dc:creator>
  <cp:lastModifiedBy>ΛΑΜΠΡΟΣ ΑΘΑΝΑΣΟΠΟΥΛΟΣ</cp:lastModifiedBy>
  <cp:revision>18</cp:revision>
  <dcterms:created xsi:type="dcterms:W3CDTF">2020-04-04T15:34:19Z</dcterms:created>
  <dcterms:modified xsi:type="dcterms:W3CDTF">2020-04-05T12:54:28Z</dcterms:modified>
</cp:coreProperties>
</file>