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59" r:id="rId6"/>
    <p:sldId id="260" r:id="rId7"/>
    <p:sldId id="304" r:id="rId8"/>
    <p:sldId id="261" r:id="rId9"/>
    <p:sldId id="305" r:id="rId10"/>
    <p:sldId id="262" r:id="rId11"/>
    <p:sldId id="263" r:id="rId12"/>
    <p:sldId id="264" r:id="rId13"/>
    <p:sldId id="265" r:id="rId14"/>
    <p:sldId id="290" r:id="rId15"/>
    <p:sldId id="267" r:id="rId16"/>
    <p:sldId id="268" r:id="rId17"/>
    <p:sldId id="269" r:id="rId18"/>
    <p:sldId id="311" r:id="rId19"/>
    <p:sldId id="270" r:id="rId20"/>
    <p:sldId id="271" r:id="rId21"/>
    <p:sldId id="272" r:id="rId22"/>
    <p:sldId id="273" r:id="rId23"/>
    <p:sldId id="274" r:id="rId24"/>
    <p:sldId id="275" r:id="rId25"/>
    <p:sldId id="276" r:id="rId26"/>
    <p:sldId id="277" r:id="rId27"/>
    <p:sldId id="312" r:id="rId28"/>
    <p:sldId id="278" r:id="rId29"/>
    <p:sldId id="279" r:id="rId30"/>
    <p:sldId id="280" r:id="rId31"/>
    <p:sldId id="313" r:id="rId32"/>
    <p:sldId id="281" r:id="rId33"/>
    <p:sldId id="282" r:id="rId34"/>
    <p:sldId id="283" r:id="rId35"/>
    <p:sldId id="299" r:id="rId36"/>
    <p:sldId id="300" r:id="rId37"/>
    <p:sldId id="301" r:id="rId38"/>
    <p:sldId id="303" r:id="rId39"/>
    <p:sldId id="284" r:id="rId40"/>
    <p:sldId id="285" r:id="rId41"/>
    <p:sldId id="296" r:id="rId42"/>
    <p:sldId id="302" r:id="rId43"/>
    <p:sldId id="295" r:id="rId44"/>
    <p:sldId id="298" r:id="rId45"/>
    <p:sldId id="287" r:id="rId46"/>
    <p:sldId id="288" r:id="rId47"/>
    <p:sldId id="319" r:id="rId48"/>
    <p:sldId id="289" r:id="rId49"/>
    <p:sldId id="291" r:id="rId50"/>
    <p:sldId id="294" r:id="rId51"/>
    <p:sldId id="293" r:id="rId52"/>
    <p:sldId id="314" r:id="rId53"/>
    <p:sldId id="318" r:id="rId54"/>
    <p:sldId id="315" r:id="rId55"/>
    <p:sldId id="316" r:id="rId56"/>
    <p:sldId id="310" r:id="rId57"/>
    <p:sldId id="320" r:id="rId5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60066"/>
    <a:srgbClr val="FF0066"/>
    <a:srgbClr val="FF9900"/>
    <a:srgbClr val="339966"/>
    <a:srgbClr val="663300"/>
    <a:srgbClr val="9933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06" autoAdjust="0"/>
  </p:normalViewPr>
  <p:slideViewPr>
    <p:cSldViewPr>
      <p:cViewPr varScale="1">
        <p:scale>
          <a:sx n="79" d="100"/>
          <a:sy n="79" d="100"/>
        </p:scale>
        <p:origin x="11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5418793-78CD-4B23-85D9-3A90069BD6E3}" type="slidenum">
              <a:rPr lang="el-GR"/>
              <a:pPr>
                <a:defRPr/>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437FAF6-BE96-45CE-9FDC-D9CDAB207B37}"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A0AD1C83-CB24-42DC-8A94-15E3E3B63F04}" type="slidenum">
              <a:rPr lang="el-GR"/>
              <a:pPr>
                <a:defRPr/>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Τίτλος και 2 Αντικείμενα επάνω από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quarter" idx="1"/>
          </p:nvPr>
        </p:nvSpPr>
        <p:spPr>
          <a:xfrm>
            <a:off x="457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half" idx="3"/>
          </p:nvPr>
        </p:nvSpPr>
        <p:spPr>
          <a:xfrm>
            <a:off x="457200" y="3938588"/>
            <a:ext cx="8229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7ACD99CF-DAB1-41FE-877D-3877D1A9FDA8}" type="slidenum">
              <a:rPr lang="el-GR"/>
              <a:pPr>
                <a:defRP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3FE2111-E8CA-4664-9B65-21702E032ACF}" type="slidenum">
              <a:rPr lang="el-GR"/>
              <a:pPr>
                <a:defRP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23A55FBF-2E16-45D4-85ED-63A0A44207A3}"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2CEDDEF-9ACF-4177-8FFE-6441B57761FF}"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D77F1F5-45F9-4194-8AF3-54DF9085A01A}"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14165D7D-3B43-4DF0-86BE-A8B2CFF0B1C2}"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4CC0A2F0-95C8-4F05-9DA8-646D487A461A}"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E832D533-96F8-4FB7-B66E-0D4C8C9EF408}"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309978C1-54EB-4E89-BCA9-E0F854A2A3C2}"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3C9D564B-C502-433F-A500-462C6E324C58}"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BEDE181-3DB4-4C44-A245-BFDC25A655CB}"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1612DE4-B1D6-4758-A65D-D942765D4EDD}"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upload.wikimedia.org/wikipedia/commons/thumb/d/d7/GreekPitch1.png/500px-GreekPitch1.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l-GR" sz="4000" smtClean="0">
                <a:solidFill>
                  <a:srgbClr val="0000CC"/>
                </a:solidFill>
              </a:rPr>
              <a:t>ΠΟΔΟΣΦΑΙΡΟ</a:t>
            </a:r>
            <a:br>
              <a:rPr lang="el-GR" sz="4000" smtClean="0">
                <a:solidFill>
                  <a:srgbClr val="0000CC"/>
                </a:solidFill>
              </a:rPr>
            </a:br>
            <a:r>
              <a:rPr lang="el-GR" sz="4000" smtClean="0">
                <a:solidFill>
                  <a:srgbClr val="0000CC"/>
                </a:solidFill>
              </a:rPr>
              <a:t>ΣΤΗΝ ΔΕΥΤΕΡΟΒΑΘΜΙΑ ΕΚΠΑΙΔΕΥΣΗ</a:t>
            </a:r>
          </a:p>
        </p:txBody>
      </p:sp>
      <p:sp>
        <p:nvSpPr>
          <p:cNvPr id="2051" name="Rectangle 3"/>
          <p:cNvSpPr>
            <a:spLocks noGrp="1" noChangeArrowheads="1"/>
          </p:cNvSpPr>
          <p:nvPr>
            <p:ph type="subTitle" idx="1"/>
          </p:nvPr>
        </p:nvSpPr>
        <p:spPr/>
        <p:txBody>
          <a:bodyPr/>
          <a:lstStyle/>
          <a:p>
            <a:pPr eaLnBrk="1" hangingPunct="1"/>
            <a:endParaRPr lang="el-GR" sz="2400" dirty="0" smtClean="0">
              <a:solidFill>
                <a:srgbClr val="003300"/>
              </a:solidFill>
            </a:endParaRPr>
          </a:p>
          <a:p>
            <a:pPr eaLnBrk="1" hangingPunct="1"/>
            <a:r>
              <a:rPr lang="el-GR" sz="2400" dirty="0" smtClean="0">
                <a:solidFill>
                  <a:srgbClr val="003300"/>
                </a:solidFill>
              </a:rPr>
              <a:t> ΚΩΣΤΑΣ ΚΑΠΗΤΑΝΙΔΗΣ </a:t>
            </a:r>
          </a:p>
          <a:p>
            <a:pPr eaLnBrk="1" hangingPunct="1"/>
            <a:r>
              <a:rPr lang="el-GR" sz="2400" dirty="0" smtClean="0">
                <a:solidFill>
                  <a:srgbClr val="003300"/>
                </a:solidFill>
              </a:rPr>
              <a:t> ΕΚΠΑΙΔΕΥΤΙΚΟΣ ΦΥΣΙΚΗΣ ΑΓΩΓΗΣ ΠΕ11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l-GR" b="1" smtClean="0">
                <a:solidFill>
                  <a:srgbClr val="003300"/>
                </a:solidFill>
              </a:rPr>
              <a:t>Ο Αγωνιστικός Χώρος</a:t>
            </a:r>
            <a:r>
              <a:rPr lang="el-GR" smtClean="0"/>
              <a:t> </a:t>
            </a:r>
          </a:p>
        </p:txBody>
      </p:sp>
      <p:sp>
        <p:nvSpPr>
          <p:cNvPr id="1126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11268" name="Picture 9" descr="http://upload.wikimedia.org/wikipedia/commons/thumb/d/d7/GreekPitch1.png/500px-GreekPitch1.png"/>
          <p:cNvPicPr>
            <a:picLocks noGrp="1" noChangeAspect="1" noChangeArrowheads="1"/>
          </p:cNvPicPr>
          <p:nvPr>
            <p:ph idx="1"/>
          </p:nvPr>
        </p:nvPicPr>
        <p:blipFill>
          <a:blip r:embed="rId2" r:link="rId3" cstate="print"/>
          <a:srcRect/>
          <a:stretch>
            <a:fillRect/>
          </a:stretch>
        </p:blipFill>
        <p:spPr>
          <a:xfrm>
            <a:off x="684213" y="1341438"/>
            <a:ext cx="7704137" cy="5040312"/>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378325" y="3244850"/>
            <a:ext cx="387350" cy="366713"/>
          </a:xfrm>
          <a:prstGeom prst="rect">
            <a:avLst/>
          </a:prstGeom>
          <a:noFill/>
          <a:ln w="9525">
            <a:noFill/>
            <a:miter lim="800000"/>
            <a:headEnd/>
            <a:tailEnd/>
          </a:ln>
        </p:spPr>
        <p:txBody>
          <a:bodyPr wrap="none" anchor="ctr">
            <a:spAutoFit/>
          </a:bodyPr>
          <a:lstStyle/>
          <a:p>
            <a:pPr algn="ctr"/>
            <a:r>
              <a:rPr lang="el-GR"/>
              <a:t>), </a:t>
            </a:r>
          </a:p>
        </p:txBody>
      </p:sp>
      <p:sp>
        <p:nvSpPr>
          <p:cNvPr id="12291" name="Rectangle 7"/>
          <p:cNvSpPr>
            <a:spLocks noGrp="1" noChangeArrowheads="1"/>
          </p:cNvSpPr>
          <p:nvPr>
            <p:ph type="body" idx="1"/>
          </p:nvPr>
        </p:nvSpPr>
        <p:spPr/>
        <p:txBody>
          <a:bodyPr/>
          <a:lstStyle/>
          <a:p>
            <a:pPr eaLnBrk="1" hangingPunct="1">
              <a:lnSpc>
                <a:spcPct val="80000"/>
              </a:lnSpc>
            </a:pPr>
            <a:r>
              <a:rPr lang="el-GR" sz="2400" smtClean="0"/>
              <a:t>Ο αγωνιστικός χώρος (το γήπεδο του παιχνιδιού) του ποδοσφαίρου έχει σχήμα ορθογωνίου, με μήκος από 90 έως 120 μέτρα, και πλάτος από 45 έως 90 μέτρα. Οι γραμμές πάνω στις οποίες βρίσκονται τα τέρματα ονομάζονται γραμμές τέρματος, ενώ οι παράλληλες γραμμές ονομάζονται πλάγιες. Η διχοτόμος γραμμή διαιρεί το γήπεδο σε δύο μισά και ένας κεντρικός κύκλος με ακτίνα 9,15 μέτρων περιβάλλει το κεντρικό σημείο του γηπέδου. Στο κέντρο της κάθε γραμμής τέρματος τοποθετείται το τέρμα με διαστάσεις: 2,44 μέτρα ύψος και 7,32 μέτρα πλάτος. Ένας γωνιακός χώρος με ακτίνα ένα μέτρο σχεδιάζεται σε κάθε γωνία του γηπέδου. Τα γωνιακά λακτίσματα (κόρνερ) γίνονται μέσα από αυτό το χώρο.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b="1" smtClean="0">
                <a:solidFill>
                  <a:srgbClr val="33CC33"/>
                </a:solidFill>
              </a:rPr>
              <a:t>Η μπάλα και ο εξοπλισμός</a:t>
            </a:r>
            <a:r>
              <a:rPr lang="el-GR" smtClean="0"/>
              <a:t> </a:t>
            </a:r>
          </a:p>
        </p:txBody>
      </p:sp>
      <p:sp>
        <p:nvSpPr>
          <p:cNvPr id="13315" name="Rectangle 3"/>
          <p:cNvSpPr>
            <a:spLocks noGrp="1" noChangeArrowheads="1"/>
          </p:cNvSpPr>
          <p:nvPr>
            <p:ph type="body" idx="1"/>
          </p:nvPr>
        </p:nvSpPr>
        <p:spPr/>
        <p:txBody>
          <a:bodyPr/>
          <a:lstStyle/>
          <a:p>
            <a:pPr eaLnBrk="1" hangingPunct="1"/>
            <a:r>
              <a:rPr lang="el-GR" sz="2800" smtClean="0"/>
              <a:t>Σύμφωνα με τους Κανονισμούς του Παιχνιδιού, η μπάλα πρέπει να έχει σφαιρικό σχήμα, να είναι κατασκευασμένη από δέρμα ή άλλο κατάλληλο υλικό και να έχει περιφέρεια το πολύ 70 εκατοστά και το λιγότερο 28 εκατοστά. Το βάρος της πρέπει να μην ξεπερνά τα 450 γραμμάρια και να μην είναι λιγότερο από 410 γραμμάρια κατά την έναρξη του αγώνα. Επιπρόσθετα, πρέπει να έχει πίεση ίση με 0,6 - 1,1 ατμόσφαιρες σε επίπεδο θάλασσας.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l-GR" b="1" smtClean="0"/>
              <a:t>Αριθμός Παικτών</a:t>
            </a:r>
            <a:r>
              <a:rPr lang="el-GR" smtClean="0"/>
              <a:t> </a:t>
            </a:r>
          </a:p>
        </p:txBody>
      </p:sp>
      <p:sp>
        <p:nvSpPr>
          <p:cNvPr id="14339" name="Rectangle 3"/>
          <p:cNvSpPr>
            <a:spLocks noGrp="1" noChangeArrowheads="1"/>
          </p:cNvSpPr>
          <p:nvPr>
            <p:ph type="body" idx="1"/>
          </p:nvPr>
        </p:nvSpPr>
        <p:spPr/>
        <p:txBody>
          <a:bodyPr/>
          <a:lstStyle/>
          <a:p>
            <a:pPr eaLnBrk="1" hangingPunct="1"/>
            <a:r>
              <a:rPr lang="el-GR" smtClean="0"/>
              <a:t> Κάθε αγώνας παίζεται με δυο ομάδες. Η κάθε ομάδα αποτελείται από 11 παίκτες, ένας από τους οποίους είναι ο τερματοφύλακας. Σε κάθε αγώνα δηλώνονται μέχρι επτά αναπληρωματικοί παίκτες, από τους οποίους μπορούν να χρησιμοποιηθούν το μέγιστο τρεις.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274638"/>
            <a:ext cx="8229600" cy="777875"/>
          </a:xfrm>
        </p:spPr>
        <p:txBody>
          <a:bodyPr/>
          <a:lstStyle/>
          <a:p>
            <a:pPr eaLnBrk="1" hangingPunct="1"/>
            <a:r>
              <a:rPr lang="el-GR" smtClean="0">
                <a:solidFill>
                  <a:srgbClr val="CC3399"/>
                </a:solidFill>
              </a:rPr>
              <a:t>Διαιτητής</a:t>
            </a:r>
          </a:p>
        </p:txBody>
      </p:sp>
      <p:pic>
        <p:nvPicPr>
          <p:cNvPr id="15363" name="Picture 8" descr="220px-Howard_Webb_march11"/>
          <p:cNvPicPr>
            <a:picLocks noGrp="1" noChangeAspect="1" noChangeArrowheads="1"/>
          </p:cNvPicPr>
          <p:nvPr>
            <p:ph sz="quarter" idx="1"/>
          </p:nvPr>
        </p:nvPicPr>
        <p:blipFill>
          <a:blip r:embed="rId2" cstate="print"/>
          <a:srcRect/>
          <a:stretch>
            <a:fillRect/>
          </a:stretch>
        </p:blipFill>
        <p:spPr>
          <a:xfrm>
            <a:off x="2555875" y="1341438"/>
            <a:ext cx="3816350" cy="4032250"/>
          </a:xfrm>
          <a:noFill/>
        </p:spPr>
      </p:pic>
      <p:pic>
        <p:nvPicPr>
          <p:cNvPr id="15364" name="Picture 9" descr="100px-Yellow_card"/>
          <p:cNvPicPr>
            <a:picLocks noChangeAspect="1" noChangeArrowheads="1"/>
          </p:cNvPicPr>
          <p:nvPr/>
        </p:nvPicPr>
        <p:blipFill>
          <a:blip r:embed="rId3" cstate="print"/>
          <a:srcRect/>
          <a:stretch>
            <a:fillRect/>
          </a:stretch>
        </p:blipFill>
        <p:spPr bwMode="auto">
          <a:xfrm>
            <a:off x="1042988" y="3357563"/>
            <a:ext cx="952500" cy="1238250"/>
          </a:xfrm>
          <a:prstGeom prst="rect">
            <a:avLst/>
          </a:prstGeom>
          <a:noFill/>
          <a:ln w="9525">
            <a:noFill/>
            <a:miter lim="800000"/>
            <a:headEnd/>
            <a:tailEnd/>
          </a:ln>
        </p:spPr>
      </p:pic>
      <p:pic>
        <p:nvPicPr>
          <p:cNvPr id="15365" name="Picture 10" descr="100px-Red_card"/>
          <p:cNvPicPr>
            <a:picLocks noGrp="1" noChangeAspect="1" noChangeArrowheads="1"/>
          </p:cNvPicPr>
          <p:nvPr>
            <p:ph sz="quarter" idx="2"/>
          </p:nvPr>
        </p:nvPicPr>
        <p:blipFill>
          <a:blip r:embed="rId4" cstate="print"/>
          <a:srcRect/>
          <a:stretch>
            <a:fillRect/>
          </a:stretch>
        </p:blipFill>
        <p:spPr>
          <a:xfrm>
            <a:off x="7164388" y="3573463"/>
            <a:ext cx="952500" cy="123825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p:txBody>
          <a:bodyPr/>
          <a:lstStyle/>
          <a:p>
            <a:pPr eaLnBrk="1" hangingPunct="1">
              <a:lnSpc>
                <a:spcPct val="90000"/>
              </a:lnSpc>
            </a:pPr>
            <a:r>
              <a:rPr lang="el-GR" sz="2400" smtClean="0"/>
              <a:t>Ο </a:t>
            </a:r>
            <a:r>
              <a:rPr lang="el-GR" sz="2400" b="1" smtClean="0"/>
              <a:t>διαιτητής</a:t>
            </a:r>
            <a:r>
              <a:rPr lang="el-GR" sz="2400" smtClean="0"/>
              <a:t> επιβλέπει τους ποδοσφαιρικούς αγώνες και έχει την πλήρη εξουσία εφαρμογής των Κανόνων του Παιχνιδιού.</a:t>
            </a:r>
          </a:p>
          <a:p>
            <a:pPr eaLnBrk="1" hangingPunct="1">
              <a:lnSpc>
                <a:spcPct val="90000"/>
              </a:lnSpc>
            </a:pPr>
            <a:r>
              <a:rPr lang="el-GR" sz="2400" smtClean="0"/>
              <a:t>Οι αποφάσεις του είναι οριστικές και δεν αλλάζουν μετά από διαμαρτυρίες. Έχει υποστήριξη από 2 βοηθούς διαιτητές (παλαιότερα γνωστοί ως επόπτες), και από τον τέταρτο διαιτητή που ενημερώνει τους φιλάθλους με έναν ηλεκτρονικό πίνακα τις αλλαγές.</a:t>
            </a:r>
          </a:p>
          <a:p>
            <a:pPr eaLnBrk="1" hangingPunct="1">
              <a:lnSpc>
                <a:spcPct val="90000"/>
              </a:lnSpc>
            </a:pPr>
            <a:r>
              <a:rPr lang="el-GR" sz="2400" smtClean="0"/>
              <a:t>Τα τελευταία χρόνια, η UEFA χρησιμοποιεί πρόσθετους διαιτητές στις γραμμές τερμάτων, για να διευκολύνουν το διαιτητή αν επιτεύχθηκε γκολ.</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l-GR" sz="4000" b="1" smtClean="0">
                <a:solidFill>
                  <a:srgbClr val="333399"/>
                </a:solidFill>
              </a:rPr>
              <a:t>Εξουσίες </a:t>
            </a:r>
            <a:br>
              <a:rPr lang="el-GR" sz="4000" b="1" smtClean="0">
                <a:solidFill>
                  <a:srgbClr val="333399"/>
                </a:solidFill>
              </a:rPr>
            </a:br>
            <a:endParaRPr lang="el-GR" sz="4000" b="1" smtClean="0">
              <a:solidFill>
                <a:srgbClr val="333399"/>
              </a:solidFill>
            </a:endParaRPr>
          </a:p>
        </p:txBody>
      </p:sp>
      <p:sp>
        <p:nvSpPr>
          <p:cNvPr id="17411" name="Rectangle 3"/>
          <p:cNvSpPr>
            <a:spLocks noGrp="1" noChangeArrowheads="1"/>
          </p:cNvSpPr>
          <p:nvPr>
            <p:ph type="body" idx="1"/>
          </p:nvPr>
        </p:nvSpPr>
        <p:spPr/>
        <p:txBody>
          <a:bodyPr/>
          <a:lstStyle/>
          <a:p>
            <a:pPr eaLnBrk="1" hangingPunct="1">
              <a:lnSpc>
                <a:spcPct val="80000"/>
              </a:lnSpc>
            </a:pPr>
            <a:r>
              <a:rPr lang="el-GR" sz="2800" smtClean="0"/>
              <a:t>Να διακόψει, προσωρινά ή μόνιμα, έναν αγώνα όταν παραβιάζονται οι κανονισμοί.</a:t>
            </a:r>
          </a:p>
          <a:p>
            <a:pPr eaLnBrk="1" hangingPunct="1">
              <a:lnSpc>
                <a:spcPct val="80000"/>
              </a:lnSpc>
            </a:pPr>
            <a:r>
              <a:rPr lang="el-GR" sz="2800" smtClean="0"/>
              <a:t>Να διακόψει, προσωρινά ή μόνιμα, έναν αγώνα όταν οι εξωτερικοί παράγοντες δεν επιτρέπουν να συνεχιστεί.</a:t>
            </a:r>
          </a:p>
          <a:p>
            <a:pPr eaLnBrk="1" hangingPunct="1">
              <a:lnSpc>
                <a:spcPct val="80000"/>
              </a:lnSpc>
            </a:pPr>
            <a:r>
              <a:rPr lang="el-GR" sz="2800" smtClean="0"/>
              <a:t>Να διακόψει, προσωρινά, τον αγώνα όταν ένας ποδοσφαιριστής έχει τραυματιστεί σοβαρά και δεν μπορεί να συνεχίσει να αγωνίζεται.</a:t>
            </a:r>
          </a:p>
          <a:p>
            <a:pPr eaLnBrk="1" hangingPunct="1">
              <a:lnSpc>
                <a:spcPct val="80000"/>
              </a:lnSpc>
            </a:pPr>
            <a:r>
              <a:rPr lang="el-GR" sz="2800" smtClean="0"/>
              <a:t>Να συνεχίσει τον αγώνα μετά από φάουλ όταν η μπάλα είναι στην κατοχή της ομάδος που δέχτηκε το φάουλ (το λεγόμενο πλεονέκτημα).</a:t>
            </a:r>
          </a:p>
          <a:p>
            <a:pPr eaLnBrk="1" hangingPunct="1">
              <a:lnSpc>
                <a:spcPct val="80000"/>
              </a:lnSpc>
            </a:pPr>
            <a:endParaRPr lang="el-GR"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l-GR" smtClean="0">
                <a:solidFill>
                  <a:srgbClr val="993366"/>
                </a:solidFill>
              </a:rPr>
              <a:t>καθήκοντα</a:t>
            </a:r>
            <a:r>
              <a:rPr lang="el-GR" smtClean="0"/>
              <a:t> </a:t>
            </a:r>
          </a:p>
        </p:txBody>
      </p:sp>
      <p:sp>
        <p:nvSpPr>
          <p:cNvPr id="18435" name="Rectangle 3"/>
          <p:cNvSpPr>
            <a:spLocks noGrp="1" noChangeArrowheads="1"/>
          </p:cNvSpPr>
          <p:nvPr>
            <p:ph type="body" idx="1"/>
          </p:nvPr>
        </p:nvSpPr>
        <p:spPr/>
        <p:txBody>
          <a:bodyPr/>
          <a:lstStyle/>
          <a:p>
            <a:pPr eaLnBrk="1" hangingPunct="1">
              <a:lnSpc>
                <a:spcPct val="80000"/>
              </a:lnSpc>
            </a:pPr>
            <a:r>
              <a:rPr lang="el-GR" sz="2800" smtClean="0"/>
              <a:t>Να επιβάλει τους κανόνες του παιχνιδιού.</a:t>
            </a:r>
          </a:p>
          <a:p>
            <a:pPr eaLnBrk="1" hangingPunct="1">
              <a:lnSpc>
                <a:spcPct val="80000"/>
              </a:lnSpc>
            </a:pPr>
            <a:r>
              <a:rPr lang="el-GR" sz="2800" smtClean="0"/>
              <a:t>Να ελέγχει τον αγώνα με τη βοήθεια των άλλων διαιτητών.</a:t>
            </a:r>
          </a:p>
          <a:p>
            <a:pPr eaLnBrk="1" hangingPunct="1">
              <a:lnSpc>
                <a:spcPct val="80000"/>
              </a:lnSpc>
            </a:pPr>
            <a:r>
              <a:rPr lang="el-GR" sz="2800" smtClean="0"/>
              <a:t>Να γνωρίζει ότι κάθε μπάλα που χρησιμοποιείται πληροί τις προϋποθέσεις.</a:t>
            </a:r>
          </a:p>
          <a:p>
            <a:pPr eaLnBrk="1" hangingPunct="1">
              <a:lnSpc>
                <a:spcPct val="80000"/>
              </a:lnSpc>
            </a:pPr>
            <a:r>
              <a:rPr lang="el-GR" sz="2800" smtClean="0"/>
              <a:t>Να γνωρίζει ότι ο εξοπλισμός των παικτών πληροί τις προϋποθέσεις.</a:t>
            </a:r>
          </a:p>
          <a:p>
            <a:pPr eaLnBrk="1" hangingPunct="1">
              <a:lnSpc>
                <a:spcPct val="80000"/>
              </a:lnSpc>
            </a:pPr>
            <a:r>
              <a:rPr lang="el-GR" sz="2800" smtClean="0"/>
              <a:t>Να δείξει κίτρινη ή κόκκινη κάρτα σε παίχτες που έκαναν σκληρά φάουλ.</a:t>
            </a:r>
          </a:p>
          <a:p>
            <a:pPr eaLnBrk="1" hangingPunct="1">
              <a:lnSpc>
                <a:spcPct val="80000"/>
              </a:lnSpc>
            </a:pPr>
            <a:r>
              <a:rPr lang="el-GR" sz="2800" smtClean="0"/>
              <a:t>Να εξασφαλίσει ότι κανένα άτομο δε θα εισέρχεται στον αγωνιστικό χώρο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Gimnasio Oinousswn\Desktop\kokkini-karta.jpg"/>
          <p:cNvPicPr>
            <a:picLocks noChangeAspect="1" noChangeArrowheads="1"/>
          </p:cNvPicPr>
          <p:nvPr/>
        </p:nvPicPr>
        <p:blipFill>
          <a:blip r:embed="rId2" cstate="print"/>
          <a:srcRect/>
          <a:stretch>
            <a:fillRect/>
          </a:stretch>
        </p:blipFill>
        <p:spPr bwMode="auto">
          <a:xfrm>
            <a:off x="1643063" y="2071688"/>
            <a:ext cx="57150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625" y="214313"/>
            <a:ext cx="8229600" cy="1143000"/>
          </a:xfrm>
        </p:spPr>
        <p:txBody>
          <a:bodyPr/>
          <a:lstStyle/>
          <a:p>
            <a:pPr eaLnBrk="1" hangingPunct="1"/>
            <a:r>
              <a:rPr lang="el-GR" sz="4000" smtClean="0">
                <a:solidFill>
                  <a:srgbClr val="660066"/>
                </a:solidFill>
              </a:rPr>
              <a:t>Μπορούμε να παίζουμε χωρίς διαιτητές; </a:t>
            </a:r>
          </a:p>
        </p:txBody>
      </p:sp>
      <p:sp>
        <p:nvSpPr>
          <p:cNvPr id="20483" name="Rectangle 3"/>
          <p:cNvSpPr>
            <a:spLocks noGrp="1" noChangeArrowheads="1"/>
          </p:cNvSpPr>
          <p:nvPr>
            <p:ph type="body" idx="1"/>
          </p:nvPr>
        </p:nvSpPr>
        <p:spPr/>
        <p:txBody>
          <a:bodyPr/>
          <a:lstStyle/>
          <a:p>
            <a:pPr eaLnBrk="1" hangingPunct="1"/>
            <a:r>
              <a:rPr lang="el-GR" smtClean="0"/>
              <a:t>Αυτό είναι το ιδανικό. Να σεβόμαστε τους κανόνες και τους αντιπάλους μας, να μη διαφωνούμε και να μη μαλώνουμε στις αμφισβητούμενες φάσεις του παιγνιδιού. </a:t>
            </a:r>
            <a:endParaRPr lang="el-GR" b="1" smtClean="0"/>
          </a:p>
          <a:p>
            <a:pPr eaLnBrk="1" hangingPunct="1"/>
            <a:r>
              <a:rPr lang="el-GR" b="1" smtClean="0">
                <a:solidFill>
                  <a:srgbClr val="FFFF00"/>
                </a:solidFill>
              </a:rPr>
              <a:t>Συζητήστε τη σπουδαιότητα ενός παιγνιδιού χωρίς διαιτητές στα σχολεία και ιδιαίτερα στα σχολικά πρωταθλήματα.</a:t>
            </a:r>
            <a:r>
              <a:rPr lang="el-GR" smtClean="0">
                <a:solidFill>
                  <a:srgbClr val="FFFF0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AutoShape 5"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l-GR"/>
          </a:p>
        </p:txBody>
      </p:sp>
      <p:pic>
        <p:nvPicPr>
          <p:cNvPr id="3075" name="Picture 6" descr="κατάλογος"/>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sz="4000" b="1" smtClean="0">
                <a:solidFill>
                  <a:srgbClr val="663300"/>
                </a:solidFill>
              </a:rPr>
              <a:t>Βοηθοί διαιτητές </a:t>
            </a:r>
            <a:br>
              <a:rPr lang="el-GR" sz="4000" b="1" smtClean="0">
                <a:solidFill>
                  <a:srgbClr val="663300"/>
                </a:solidFill>
              </a:rPr>
            </a:br>
            <a:endParaRPr lang="el-GR" sz="4000" b="1" smtClean="0">
              <a:solidFill>
                <a:srgbClr val="663300"/>
              </a:solidFill>
            </a:endParaRPr>
          </a:p>
        </p:txBody>
      </p:sp>
      <p:pic>
        <p:nvPicPr>
          <p:cNvPr id="21507" name="Picture 4" descr="300px-Clemens_Sch%C3%BCttengruber%2C_Fu%C3%9Fballschiedsrichter_%2803%29"/>
          <p:cNvPicPr>
            <a:picLocks noGrp="1" noChangeAspect="1" noChangeArrowheads="1"/>
          </p:cNvPicPr>
          <p:nvPr>
            <p:ph type="body" idx="1"/>
          </p:nvPr>
        </p:nvPicPr>
        <p:blipFill>
          <a:blip r:embed="rId2" cstate="print"/>
          <a:srcRect/>
          <a:stretch>
            <a:fillRect/>
          </a:stretch>
        </p:blipFill>
        <p:spPr>
          <a:xfrm>
            <a:off x="2667000" y="2592388"/>
            <a:ext cx="3810000" cy="25400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p:txBody>
          <a:bodyPr/>
          <a:lstStyle/>
          <a:p>
            <a:pPr eaLnBrk="1" hangingPunct="1"/>
            <a:r>
              <a:rPr lang="el-GR" smtClean="0"/>
              <a:t>Στο ποδόσφαιρο, </a:t>
            </a:r>
            <a:r>
              <a:rPr lang="el-GR" b="1" smtClean="0">
                <a:solidFill>
                  <a:srgbClr val="FF0000"/>
                </a:solidFill>
              </a:rPr>
              <a:t>ο βοηθός διαιτητή</a:t>
            </a:r>
            <a:r>
              <a:rPr lang="el-GR" smtClean="0">
                <a:solidFill>
                  <a:srgbClr val="FF0000"/>
                </a:solidFill>
              </a:rPr>
              <a:t> </a:t>
            </a:r>
            <a:r>
              <a:rPr lang="el-GR" smtClean="0"/>
              <a:t>βοηθάει τον διαιτητή στον έλεγχο του αγώνα. Οι βοηθοί, συνήθως, είναι 3: οι επόπτες γραμμών και ο τέταρτος διαιτητής. Όλοι οι βοηθοί διαιτητές έχουν ένα μικροφωνικό σύστημα στο κεφάλι τους, με το οποίο μπορούν να επικοινωνήσουν άμεσα με το διαιτητή.</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sz="4000" b="1" smtClean="0">
                <a:solidFill>
                  <a:srgbClr val="0070C0"/>
                </a:solidFill>
              </a:rPr>
              <a:t>Επόπτες γραμμών</a:t>
            </a:r>
            <a:r>
              <a:rPr lang="el-GR" sz="4000" b="1" smtClean="0"/>
              <a:t/>
            </a:r>
            <a:br>
              <a:rPr lang="el-GR" sz="4000" b="1" smtClean="0"/>
            </a:br>
            <a:endParaRPr lang="el-GR" sz="4000" b="1" smtClean="0"/>
          </a:p>
        </p:txBody>
      </p:sp>
      <p:sp>
        <p:nvSpPr>
          <p:cNvPr id="23555" name="Rectangle 3"/>
          <p:cNvSpPr>
            <a:spLocks noGrp="1" noChangeArrowheads="1"/>
          </p:cNvSpPr>
          <p:nvPr>
            <p:ph type="body" idx="1"/>
          </p:nvPr>
        </p:nvSpPr>
        <p:spPr/>
        <p:txBody>
          <a:bodyPr/>
          <a:lstStyle/>
          <a:p>
            <a:pPr eaLnBrk="1" hangingPunct="1"/>
            <a:r>
              <a:rPr lang="el-GR" smtClean="0"/>
              <a:t>Όλες οι αποφάσεις που παίρνονται από τον βοηθό διαιτητή είναι μόνο βοηθητικές για τον διαιτητή. Συνήθως παρακολουθούν την μπάλα για να δουν αν έχει περάσει εξ' ολοκλήρου τη γραμμή πλαγίου ή για οφσάιντ. Οι δύο βοηθοί διαιτητές χρησιμοποιούν μία πορτοκαλί-κίτρινη σημαία, με την οποία κάνει σήματα και ενημερώνει το διαιτητή και τους οπαδούς.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l-GR" sz="4000" b="1" smtClean="0">
                <a:solidFill>
                  <a:srgbClr val="339966"/>
                </a:solidFill>
              </a:rPr>
              <a:t>Καθήκοντα</a:t>
            </a:r>
            <a:br>
              <a:rPr lang="el-GR" sz="4000" b="1" smtClean="0">
                <a:solidFill>
                  <a:srgbClr val="339966"/>
                </a:solidFill>
              </a:rPr>
            </a:br>
            <a:endParaRPr lang="el-GR" sz="4000" b="1" smtClean="0">
              <a:solidFill>
                <a:srgbClr val="339966"/>
              </a:solidFill>
            </a:endParaRPr>
          </a:p>
        </p:txBody>
      </p:sp>
      <p:sp>
        <p:nvSpPr>
          <p:cNvPr id="24579" name="Rectangle 3"/>
          <p:cNvSpPr>
            <a:spLocks noGrp="1" noChangeArrowheads="1"/>
          </p:cNvSpPr>
          <p:nvPr>
            <p:ph type="body" idx="1"/>
          </p:nvPr>
        </p:nvSpPr>
        <p:spPr/>
        <p:txBody>
          <a:bodyPr/>
          <a:lstStyle/>
          <a:p>
            <a:pPr eaLnBrk="1" hangingPunct="1">
              <a:lnSpc>
                <a:spcPct val="80000"/>
              </a:lnSpc>
            </a:pPr>
            <a:r>
              <a:rPr lang="el-GR" sz="2400" smtClean="0"/>
              <a:t>Να παρακολουθούν τη μπάλα και να αναφέρουν στο διαιτητή αν έχει περάσει έξω από τον αγωνιστικό χώρο.</a:t>
            </a:r>
          </a:p>
          <a:p>
            <a:pPr eaLnBrk="1" hangingPunct="1">
              <a:lnSpc>
                <a:spcPct val="80000"/>
              </a:lnSpc>
            </a:pPr>
            <a:r>
              <a:rPr lang="el-GR" sz="2400" smtClean="0"/>
              <a:t>Να αποφασίσουν ποια ομάδα έχει την κατοχή της μπάλας μετά την έξοδο της μπάλας από τον αγωνιστικό χώρο.</a:t>
            </a:r>
          </a:p>
          <a:p>
            <a:pPr eaLnBrk="1" hangingPunct="1">
              <a:lnSpc>
                <a:spcPct val="80000"/>
              </a:lnSpc>
            </a:pPr>
            <a:r>
              <a:rPr lang="el-GR" sz="2400" smtClean="0"/>
              <a:t>Να επιβλέπουν τους ποδοσφαιριστές για τυχόν οφσάιντ και όταν γίνεται να το υποδεικνύουν.</a:t>
            </a:r>
          </a:p>
          <a:p>
            <a:pPr eaLnBrk="1" hangingPunct="1">
              <a:lnSpc>
                <a:spcPct val="80000"/>
              </a:lnSpc>
            </a:pPr>
            <a:r>
              <a:rPr lang="el-GR" sz="2400" smtClean="0"/>
              <a:t>Να επισημάνουν την πραγματοποίηση αλλαγών.</a:t>
            </a:r>
          </a:p>
          <a:p>
            <a:pPr eaLnBrk="1" hangingPunct="1">
              <a:lnSpc>
                <a:spcPct val="80000"/>
              </a:lnSpc>
            </a:pPr>
            <a:r>
              <a:rPr lang="el-GR" sz="2400" smtClean="0"/>
              <a:t>Να ενημερώνουν το διαιτητή όταν γίνει μία παράβαση, όπου ο διαιτητής δεν την είχε δει.</a:t>
            </a:r>
          </a:p>
          <a:p>
            <a:pPr eaLnBrk="1" hangingPunct="1">
              <a:lnSpc>
                <a:spcPct val="80000"/>
              </a:lnSpc>
            </a:pPr>
            <a:r>
              <a:rPr lang="el-GR" sz="2400" smtClean="0"/>
              <a:t>Ένας βοηθός διαιτητή μπορεί επίσης να κληθεί από τον διαιτητή για να εκφράσει τη γνώμη του σχετικά με μία επίμαχη φάση.</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l-GR" sz="4000" b="1" smtClean="0"/>
              <a:t>Τέταρτος διαιτητής</a:t>
            </a:r>
            <a:br>
              <a:rPr lang="el-GR" sz="4000" b="1" smtClean="0"/>
            </a:br>
            <a:endParaRPr lang="el-GR" sz="4000" b="1" smtClean="0"/>
          </a:p>
        </p:txBody>
      </p:sp>
      <p:sp>
        <p:nvSpPr>
          <p:cNvPr id="25603" name="Rectangle 3"/>
          <p:cNvSpPr>
            <a:spLocks noGrp="1" noChangeArrowheads="1"/>
          </p:cNvSpPr>
          <p:nvPr>
            <p:ph type="body" idx="1"/>
          </p:nvPr>
        </p:nvSpPr>
        <p:spPr/>
        <p:txBody>
          <a:bodyPr/>
          <a:lstStyle/>
          <a:p>
            <a:pPr eaLnBrk="1" hangingPunct="1">
              <a:lnSpc>
                <a:spcPct val="80000"/>
              </a:lnSpc>
            </a:pPr>
            <a:r>
              <a:rPr lang="el-GR" sz="2400" smtClean="0"/>
              <a:t>Τέταρτος διαιτητής, ο οποίος ενημερώνει των διαιτητή και τους οπαδούς για τα λεπτά των καθυστερήσεων.</a:t>
            </a:r>
          </a:p>
          <a:p>
            <a:pPr eaLnBrk="1" hangingPunct="1">
              <a:lnSpc>
                <a:spcPct val="80000"/>
              </a:lnSpc>
            </a:pPr>
            <a:r>
              <a:rPr lang="el-GR" sz="2400" smtClean="0"/>
              <a:t>Ο τέταρτος διαιτητής είναι ο αντικαταστάτης του διαιτητή, και μπορεί να κληθεί να αντικαταστήσει το διαιτητή όταν τραυματιστεί ή πάθει κάτι άλλο στον αγώνα.</a:t>
            </a:r>
          </a:p>
          <a:p>
            <a:pPr eaLnBrk="1" hangingPunct="1">
              <a:lnSpc>
                <a:spcPct val="80000"/>
              </a:lnSpc>
            </a:pPr>
            <a:r>
              <a:rPr lang="el-GR" sz="2400" smtClean="0"/>
              <a:t>Ο τέταρτος διαιτητής είναι μια πρόσφατη προσθήκη της διαιτησίας του από το Διεθνές Ποδοσφαιρικό Συμβούλιο. Ο Άγγλος διαιτητής Κεν Άστον εισήγαγε τον τέταρτο διαιτητή το 1966, αλλά το Διεθνές Ποδοσφαιρικό Συμβούλιο, δεν εισήγαγε επισήμως τη θέση μέχρι το 1991.</a:t>
            </a:r>
          </a:p>
          <a:p>
            <a:pPr eaLnBrk="1" hangingPunct="1">
              <a:lnSpc>
                <a:spcPct val="80000"/>
              </a:lnSpc>
            </a:pPr>
            <a:r>
              <a:rPr lang="el-GR" sz="2400" smtClean="0"/>
              <a:t>Ο τέταρτος διαιτητής κάθεται συνήθως σε έναν πάγκο σε μικρή απόσταση από τους πάγκους των δύο ομάδων.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l-GR" sz="4000" b="1" smtClean="0">
                <a:solidFill>
                  <a:srgbClr val="339966"/>
                </a:solidFill>
              </a:rPr>
              <a:t>Καθήκοντα</a:t>
            </a:r>
            <a:r>
              <a:rPr lang="el-GR" sz="4000" b="1" smtClean="0"/>
              <a:t/>
            </a:r>
            <a:br>
              <a:rPr lang="el-GR" sz="4000" b="1" smtClean="0"/>
            </a:br>
            <a:endParaRPr lang="el-GR" sz="4000" b="1" smtClean="0"/>
          </a:p>
        </p:txBody>
      </p:sp>
      <p:sp>
        <p:nvSpPr>
          <p:cNvPr id="26627" name="Rectangle 3"/>
          <p:cNvSpPr>
            <a:spLocks noGrp="1" noChangeArrowheads="1"/>
          </p:cNvSpPr>
          <p:nvPr>
            <p:ph type="body" idx="1"/>
          </p:nvPr>
        </p:nvSpPr>
        <p:spPr/>
        <p:txBody>
          <a:bodyPr/>
          <a:lstStyle/>
          <a:p>
            <a:pPr eaLnBrk="1" hangingPunct="1">
              <a:lnSpc>
                <a:spcPct val="90000"/>
              </a:lnSpc>
            </a:pPr>
            <a:r>
              <a:rPr lang="el-GR" smtClean="0"/>
              <a:t>Η παροχή βοήθειας στο διαιτητή με διοικητικά καθήκοντα πριν, κατά τη διάρκεια και μετά τον αγώνα.</a:t>
            </a:r>
          </a:p>
          <a:p>
            <a:pPr eaLnBrk="1" hangingPunct="1">
              <a:lnSpc>
                <a:spcPct val="90000"/>
              </a:lnSpc>
            </a:pPr>
            <a:r>
              <a:rPr lang="el-GR" smtClean="0"/>
              <a:t>Η εκτίμηση του εξοπλισμού των παικτών.</a:t>
            </a:r>
          </a:p>
          <a:p>
            <a:pPr eaLnBrk="1" hangingPunct="1">
              <a:lnSpc>
                <a:spcPct val="90000"/>
              </a:lnSpc>
            </a:pPr>
            <a:r>
              <a:rPr lang="el-GR" smtClean="0"/>
              <a:t>Οι αλλαγές.</a:t>
            </a:r>
          </a:p>
          <a:p>
            <a:pPr eaLnBrk="1" hangingPunct="1">
              <a:lnSpc>
                <a:spcPct val="90000"/>
              </a:lnSpc>
            </a:pPr>
            <a:r>
              <a:rPr lang="el-GR" smtClean="0"/>
              <a:t>Η ενημέρωση του διαιτητή για τις καθυστερήσεις του κάθε ημιχρόνου.</a:t>
            </a:r>
          </a:p>
          <a:p>
            <a:pPr eaLnBrk="1" hangingPunct="1">
              <a:lnSpc>
                <a:spcPct val="90000"/>
              </a:lnSpc>
            </a:pPr>
            <a:r>
              <a:rPr lang="el-GR" smtClean="0"/>
              <a:t>Η διατήρηση της ευπρέπειας μεταξύ των τεχνικών επιτελείων των δύο ομάδων.</a:t>
            </a:r>
          </a:p>
          <a:p>
            <a:pPr eaLnBrk="1" hangingPunct="1">
              <a:lnSpc>
                <a:spcPct val="90000"/>
              </a:lnSpc>
            </a:pPr>
            <a:endParaRPr lang="el-GR"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body" idx="1"/>
          </p:nvPr>
        </p:nvSpPr>
        <p:spPr/>
        <p:txBody>
          <a:bodyPr/>
          <a:lstStyle/>
          <a:p>
            <a:pPr eaLnBrk="1" hangingPunct="1">
              <a:lnSpc>
                <a:spcPct val="90000"/>
              </a:lnSpc>
            </a:pPr>
            <a:r>
              <a:rPr lang="el-GR" sz="2800" smtClean="0"/>
              <a:t>Στην πράξη, ο τέταρτος διαιτητής είναι ένα βασικό μέλος της διαιτησίας, επειδή μπορούν να παρακολουθήσουν διάφορες παραβάσεις των Κανόνων, όπου ο διαιτητής και οι επόπτες γραμμών δεν έχουν δει. Για παράδειγμα, στον τελικό του Παγκοσμίου Κυπέλλου 2006 ο τέταρτος διαιτητής Λουίς Μεντίνα Κανταλέχο είδε την κουτουλιά που έδωσε ο Ζινεντίν Ζιντάν στον Μάρκο Ματεράτσι και ενημέρωσε τον διαιτητή, με αποτέλεσμα να δείξει στο Ζιντάν κόκκινη κάρτα.</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Gimnasio Oinousswn\Desktop\220px-Резервный_рефери.jpg"/>
          <p:cNvPicPr>
            <a:picLocks noChangeAspect="1" noChangeArrowheads="1"/>
          </p:cNvPicPr>
          <p:nvPr/>
        </p:nvPicPr>
        <p:blipFill>
          <a:blip r:embed="rId2" cstate="print"/>
          <a:srcRect/>
          <a:stretch>
            <a:fillRect/>
          </a:stretch>
        </p:blipFill>
        <p:spPr bwMode="auto">
          <a:xfrm>
            <a:off x="1928813" y="928688"/>
            <a:ext cx="4714875"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sz="4000" b="1" smtClean="0">
                <a:solidFill>
                  <a:srgbClr val="660066"/>
                </a:solidFill>
              </a:rPr>
              <a:t>Πέμπτος βοηθός</a:t>
            </a:r>
            <a:r>
              <a:rPr lang="el-GR" sz="4000" b="1" smtClean="0"/>
              <a:t/>
            </a:r>
            <a:br>
              <a:rPr lang="el-GR" sz="4000" b="1" smtClean="0"/>
            </a:br>
            <a:endParaRPr lang="el-GR" sz="4000" b="1" smtClean="0"/>
          </a:p>
        </p:txBody>
      </p:sp>
      <p:sp>
        <p:nvSpPr>
          <p:cNvPr id="29699" name="Rectangle 3"/>
          <p:cNvSpPr>
            <a:spLocks noGrp="1" noChangeArrowheads="1"/>
          </p:cNvSpPr>
          <p:nvPr>
            <p:ph type="body" idx="1"/>
          </p:nvPr>
        </p:nvSpPr>
        <p:spPr/>
        <p:txBody>
          <a:bodyPr/>
          <a:lstStyle/>
          <a:p>
            <a:pPr eaLnBrk="1" hangingPunct="1"/>
            <a:r>
              <a:rPr lang="el-GR" sz="2800" smtClean="0"/>
              <a:t>Για τους αγώνες του Παγκοσμίου Κυπέλλου του 2006, η FIFA πρόσθεσε έναν ακόμα διαιτητή . Εάν ένας βοηθός διαιτητή δεν μπορούσε να συνεχίσει το καθήκον του, ο πέμπτος διαιτητής ήταν ο βασικός αντικαταστάτης, ενώ ο τέταρτος διαιτητής ήταν βασικός αντικαταστάτης του διαιτητή . Η διάκριση αυτή γίνεται για να ληφθεί υπόψη το γεγονός ότι οι βοηθοί διαιτητές και διαιτητές εκτελούν διαφορετικά καθήκοντα.</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sz="4000" b="1" smtClean="0">
                <a:solidFill>
                  <a:srgbClr val="FF9900"/>
                </a:solidFill>
              </a:rPr>
              <a:t>Πρόσθετοι βοηθοί διαιτητές</a:t>
            </a:r>
            <a:r>
              <a:rPr lang="el-GR" sz="4000" b="1" smtClean="0"/>
              <a:t/>
            </a:r>
            <a:br>
              <a:rPr lang="el-GR" sz="4000" b="1" smtClean="0"/>
            </a:br>
            <a:endParaRPr lang="el-GR" sz="4000" b="1" smtClean="0"/>
          </a:p>
        </p:txBody>
      </p:sp>
      <p:sp>
        <p:nvSpPr>
          <p:cNvPr id="30723" name="Rectangle 3"/>
          <p:cNvSpPr>
            <a:spLocks noGrp="1" noChangeArrowheads="1"/>
          </p:cNvSpPr>
          <p:nvPr>
            <p:ph type="body" idx="1"/>
          </p:nvPr>
        </p:nvSpPr>
        <p:spPr/>
        <p:txBody>
          <a:bodyPr/>
          <a:lstStyle/>
          <a:p>
            <a:pPr eaLnBrk="1" hangingPunct="1"/>
            <a:r>
              <a:rPr lang="el-GR" sz="2800" smtClean="0"/>
              <a:t>Στους ομίλους του Γιουρόπα Λιγκ 2009-10 προστέθηκαν 2 βοηθοί διαιτητές πίσω από την γραμμή του τέρματος, ώστε να επιβλέπουν αν η μπάλα έχει περάσει εξ' ολοκλήρου τη γραμμή . Αυτοί οι πρόσθετοι βοηθοί τελικά καθιερώθηκαν στο ευρωπαϊκό ποδόσφαιρο, αφού διευκόλυναν το διαιτητή για το αν μπήκε γκολ ή όχι. Αυτοί οι διαιτητές καθιερώθηκαν και στα πρωταθλήματα της Βραζιλίας, της Γαλλίας, του Μαρόκου και του Κατάρ, ενώ και στο Κύπελλο Σκωτίας.</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smtClean="0">
                <a:solidFill>
                  <a:srgbClr val="FF0000"/>
                </a:solidFill>
              </a:rPr>
              <a:t>Η ιστορία του ποδοσφαίρου</a:t>
            </a:r>
            <a:r>
              <a:rPr lang="el-GR" smtClean="0"/>
              <a:t>  </a:t>
            </a:r>
          </a:p>
        </p:txBody>
      </p:sp>
      <p:sp>
        <p:nvSpPr>
          <p:cNvPr id="4099" name="Rectangle 3"/>
          <p:cNvSpPr>
            <a:spLocks noGrp="1" noChangeArrowheads="1"/>
          </p:cNvSpPr>
          <p:nvPr>
            <p:ph type="body" idx="1"/>
          </p:nvPr>
        </p:nvSpPr>
        <p:spPr/>
        <p:txBody>
          <a:bodyPr/>
          <a:lstStyle/>
          <a:p>
            <a:pPr eaLnBrk="1" hangingPunct="1">
              <a:lnSpc>
                <a:spcPct val="80000"/>
              </a:lnSpc>
            </a:pPr>
            <a:r>
              <a:rPr lang="el-GR" sz="2000" smtClean="0"/>
              <a:t>Τα διάφορα αθλήματα που είναι γνωστά σήμερα διαμορφώθηκαν μέσα στους αιώνες. Στην ουσία είναι εξέλιξη άλλων παιγνιδιών, μερικές φορές πρωτόγονων. Έχεις ιδέα πώς ξεκίνησε το ποδόσφαιρο; Οι πιο πρώιμες μορφές ενός παιχνιδιού παρόμοιου με το σημερινό ποδόσφαιρο υπήρξαν σχεδόν 3000 χρόνια πριν. Ένα παιγνίδι που ονομαζόταν «Tsu'Chu» στην Κίνα, παιζόταν με μια δερμάτινη μπάλα που ήταν γεμισμένη από φτερά και τρίχες. Στην αρχαία Ελλάδα ένα από τα παιγνίδια που έμοιαζαν με το ποδόσφαιρο ήταν ο επίσκυρος. </a:t>
            </a:r>
          </a:p>
          <a:p>
            <a:pPr eaLnBrk="1" hangingPunct="1">
              <a:lnSpc>
                <a:spcPct val="80000"/>
              </a:lnSpc>
            </a:pPr>
            <a:r>
              <a:rPr lang="el-GR" sz="2000" smtClean="0"/>
              <a:t>Ένα παρόμοιο παιγνίδι ήταν το Γιαπωνέζικο Kemari, το οποίο παίζεται και σήμερα. Οι παίκτες έπρεπε να πασάρουν την μπάλα μεταξύ τους, σε ένα σχετικά μικρό χώρο, προσπαθώντας να μην την αφήσουν να χτυπήσει στο έδαφος. Από ένα παρόμοιο παιχνίδι που άκμασε στη Μεγάλη Βρετανία από τον 8ο έως το 19ο αιώνα, πήρε τη μορφή του το σημερινό ποδόσφαιρο.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l-GR" sz="2000" b="1" i="1" smtClean="0"/>
              <a:t/>
            </a:r>
            <a:br>
              <a:rPr lang="el-GR" sz="2000" b="1" i="1" smtClean="0"/>
            </a:br>
            <a:r>
              <a:rPr lang="el-GR" sz="2000" b="1" i="1" smtClean="0"/>
              <a:t/>
            </a:r>
            <a:br>
              <a:rPr lang="el-GR" sz="2000" b="1" i="1" smtClean="0"/>
            </a:br>
            <a:r>
              <a:rPr lang="el-GR" sz="2000" b="1" i="1" smtClean="0"/>
              <a:t/>
            </a:r>
            <a:br>
              <a:rPr lang="el-GR" sz="2000" b="1" i="1" smtClean="0"/>
            </a:br>
            <a:r>
              <a:rPr lang="el-GR" sz="2000" b="1" i="1" smtClean="0">
                <a:solidFill>
                  <a:srgbClr val="FF0066"/>
                </a:solidFill>
              </a:rPr>
              <a:t>Τι συμβαίνει όταν οι παίκτες κάνουν επικίνδυνες ενέργειες προς τους αντιπάλους τους, είτε άθελά τους είτε σκόπιμα;</a:t>
            </a:r>
            <a:r>
              <a:rPr lang="el-GR" sz="4000" b="1" i="1" smtClean="0">
                <a:solidFill>
                  <a:srgbClr val="FF0066"/>
                </a:solidFill>
              </a:rPr>
              <a:t> </a:t>
            </a:r>
            <a:br>
              <a:rPr lang="el-GR" sz="4000" b="1" i="1" smtClean="0">
                <a:solidFill>
                  <a:srgbClr val="FF0066"/>
                </a:solidFill>
              </a:rPr>
            </a:br>
            <a:r>
              <a:rPr lang="el-GR" sz="4000" b="1" i="1" smtClean="0"/>
              <a:t/>
            </a:r>
            <a:br>
              <a:rPr lang="el-GR" sz="4000" b="1" i="1" smtClean="0"/>
            </a:br>
            <a:endParaRPr lang="el-GR" sz="4000" b="1" i="1" smtClean="0"/>
          </a:p>
        </p:txBody>
      </p:sp>
      <p:sp>
        <p:nvSpPr>
          <p:cNvPr id="31747" name="Rectangle 3"/>
          <p:cNvSpPr>
            <a:spLocks noGrp="1" noChangeArrowheads="1"/>
          </p:cNvSpPr>
          <p:nvPr>
            <p:ph type="body" idx="1"/>
          </p:nvPr>
        </p:nvSpPr>
        <p:spPr/>
        <p:txBody>
          <a:bodyPr/>
          <a:lstStyle/>
          <a:p>
            <a:pPr eaLnBrk="1" hangingPunct="1">
              <a:lnSpc>
                <a:spcPct val="80000"/>
              </a:lnSpc>
            </a:pPr>
            <a:r>
              <a:rPr lang="el-GR" sz="2400" smtClean="0"/>
              <a:t>Ένας παίκτης τιμωρείται με την ποινή της εκτέλεσης ενός άμεσου ελεύθερου λακτίσματος, όταν διαπράττει μια από τις παρακάτω παραβάσεις: κλωτσιά ή τρικλοποδιά ενός αντιπάλου, άλμα πάνω σε έναν αντίπαλο, έφοδος πάνω σε έναν αντίπαλο κατά τρόπο βίαιο ή επικίνδυνο, έφοδος πάνω σε έναν αντίπαλο από πίσω, χτύπημα ή προσπάθεια να χτυπηθεί ένας αντίπαλος, κράτημα, σπρώξιμο, χτύπημα ή φτύσιμο ενός αντιπάλου, ώθηση της μπάλας με το χέρι ή το μπράτσο. Όταν οι παραπάνω παραβάσεις σημειωθούν μέσα στη μεγάλη περιοχή σε παίκτη της επιτιθέμενης ομάδας, τότε δίνεται ποινή (πέναλτι). Το πέναλτι είναι η πιο αυστηρή τιμωρία, μετά την αποβολή από το παιχνίδι. Το λάκτισμα γίνεται από το σημείο πέναλτι, </a:t>
            </a:r>
            <a:r>
              <a:rPr lang="en-US" sz="2400" smtClean="0"/>
              <a:t>11</a:t>
            </a:r>
            <a:r>
              <a:rPr lang="el-GR" sz="2400" smtClean="0"/>
              <a:t>μ. μπροστά από το κέντρο του τέρματος.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Gimnasio Oinousswn\Desktop\e701f178aa473d41d85b359d2037743a_XL.jpg"/>
          <p:cNvPicPr>
            <a:picLocks noChangeAspect="1" noChangeArrowheads="1"/>
          </p:cNvPicPr>
          <p:nvPr/>
        </p:nvPicPr>
        <p:blipFill>
          <a:blip r:embed="rId2" cstate="print"/>
          <a:srcRect/>
          <a:stretch>
            <a:fillRect/>
          </a:stretch>
        </p:blipFill>
        <p:spPr bwMode="auto">
          <a:xfrm>
            <a:off x="357188" y="428625"/>
            <a:ext cx="8572500" cy="5786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l-GR" sz="4000" b="1" smtClean="0"/>
              <a:t>Προειδοποιήσεις και αποβολές</a:t>
            </a:r>
            <a:r>
              <a:rPr lang="el-GR" sz="4000" smtClean="0"/>
              <a:t> </a:t>
            </a:r>
          </a:p>
        </p:txBody>
      </p:sp>
      <p:sp>
        <p:nvSpPr>
          <p:cNvPr id="33795" name="Rectangle 3"/>
          <p:cNvSpPr>
            <a:spLocks noGrp="1" noChangeArrowheads="1"/>
          </p:cNvSpPr>
          <p:nvPr>
            <p:ph type="body" idx="1"/>
          </p:nvPr>
        </p:nvSpPr>
        <p:spPr/>
        <p:txBody>
          <a:bodyPr/>
          <a:lstStyle/>
          <a:p>
            <a:pPr eaLnBrk="1" hangingPunct="1"/>
            <a:r>
              <a:rPr lang="el-GR" smtClean="0"/>
              <a:t> Είναι στη διακριτική ευχέρεια του διαιτητή να επιπλήξει έναν παίκτη που διαπράττει συνεχώς παραβάσεις των κανονισμών (φάουλ). Ο διαιτητής δείχνει μια κίτρινη κάρτα, για να προειδοποιήσει επίσημα έναν παίκτη για πιθανή αποβολή του και κόκκινη κάρτα, όταν αποβάλει έναν παίκτη από το παιχνίδι.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sz="4000" b="1" smtClean="0">
                <a:solidFill>
                  <a:srgbClr val="336600"/>
                </a:solidFill>
              </a:rPr>
              <a:t>Βασικές δεξιότητες της τεχνικής ποδοσφαίρου</a:t>
            </a:r>
            <a:r>
              <a:rPr lang="el-GR" sz="4000" smtClean="0"/>
              <a:t> </a:t>
            </a:r>
          </a:p>
        </p:txBody>
      </p:sp>
      <p:sp>
        <p:nvSpPr>
          <p:cNvPr id="38915" name="Rectangle 3"/>
          <p:cNvSpPr>
            <a:spLocks noGrp="1" noChangeArrowheads="1"/>
          </p:cNvSpPr>
          <p:nvPr>
            <p:ph type="body" idx="1"/>
          </p:nvPr>
        </p:nvSpPr>
        <p:spPr/>
        <p:txBody>
          <a:bodyPr/>
          <a:lstStyle/>
          <a:p>
            <a:pPr eaLnBrk="1" hangingPunct="1"/>
            <a:r>
              <a:rPr lang="el-GR" smtClean="0"/>
              <a:t>Μελετήστε τα παρακάτω σκίτσα και διαβάστε προσεκτικά τις οδηγίες. Έτσι θα κατανοήσετε μερικά από τα μικρά μυστικά του παιγνιδιού. Στη συνέχεια προσπαθήστε να τα εφαρμόσετε μόνοι σας.</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lstStyle/>
          <a:p>
            <a:pPr eaLnBrk="1" hangingPunct="1"/>
            <a:r>
              <a:rPr lang="el-GR" sz="4000" b="1" smtClean="0"/>
              <a:t>Μεταβίβαση της μπάλας με το εσωτερικό του ποδιού</a:t>
            </a:r>
            <a:r>
              <a:rPr lang="el-GR" sz="4000" smtClean="0"/>
              <a:t> </a:t>
            </a:r>
          </a:p>
        </p:txBody>
      </p:sp>
      <p:sp>
        <p:nvSpPr>
          <p:cNvPr id="39939" name="Rectangle 5"/>
          <p:cNvSpPr>
            <a:spLocks noGrp="1" noChangeArrowheads="1"/>
          </p:cNvSpPr>
          <p:nvPr>
            <p:ph type="body" sz="half" idx="1"/>
          </p:nvPr>
        </p:nvSpPr>
        <p:spPr/>
        <p:txBody>
          <a:bodyPr/>
          <a:lstStyle/>
          <a:p>
            <a:pPr eaLnBrk="1" hangingPunct="1">
              <a:lnSpc>
                <a:spcPct val="80000"/>
              </a:lnSpc>
            </a:pPr>
            <a:r>
              <a:rPr lang="el-GR" sz="1800" b="1" smtClean="0"/>
              <a:t>Τι πρέπει να προσέχουμε </a:t>
            </a:r>
            <a:endParaRPr lang="en-US" sz="1800" b="1" smtClean="0"/>
          </a:p>
          <a:p>
            <a:pPr eaLnBrk="1" hangingPunct="1">
              <a:lnSpc>
                <a:spcPct val="80000"/>
              </a:lnSpc>
            </a:pPr>
            <a:r>
              <a:rPr lang="el-GR" sz="1800" b="1" smtClean="0"/>
              <a:t>Πόδι στήριξης</a:t>
            </a:r>
            <a:r>
              <a:rPr lang="el-GR" sz="1800" smtClean="0"/>
              <a:t>. Το πόδι στήριξης τοποθετείται δίπλα στη μπάλα με τη μύτη του ποδιού περισσότερο προς την κατεύθυνση της μπάλας. Το γόνατο είναι λυγισμένο.  </a:t>
            </a:r>
          </a:p>
          <a:p>
            <a:pPr eaLnBrk="1" hangingPunct="1">
              <a:lnSpc>
                <a:spcPct val="80000"/>
              </a:lnSpc>
            </a:pPr>
            <a:r>
              <a:rPr lang="el-GR" sz="1800" b="1" smtClean="0"/>
              <a:t>Πόδι χτυπήματος. </a:t>
            </a:r>
            <a:r>
              <a:rPr lang="el-GR" sz="1800" smtClean="0"/>
              <a:t>Το πόδι στρέφεται προς τα έξω στην άρθρωση του ισχίου και είναι λυγισμένο στο γόνατο. Το πόδι είναι σταθερό στον αστράγαλο και το εσωτερικό του ποδιού δείχνει προς την κατεύθυνση της πάσας. Η αιώρηση του ποδιού είναι συνήθως μικρή.</a:t>
            </a:r>
          </a:p>
          <a:p>
            <a:pPr eaLnBrk="1" hangingPunct="1">
              <a:lnSpc>
                <a:spcPct val="80000"/>
              </a:lnSpc>
            </a:pPr>
            <a:r>
              <a:rPr lang="el-GR" sz="1800" smtClean="0"/>
              <a:t>Μετάφερε το βάρος σου μπροστά και ακολούθησε με το πόδι την πορεία της μπάλας.</a:t>
            </a:r>
          </a:p>
          <a:p>
            <a:pPr eaLnBrk="1" hangingPunct="1">
              <a:lnSpc>
                <a:spcPct val="80000"/>
              </a:lnSpc>
            </a:pPr>
            <a:r>
              <a:rPr lang="el-GR" sz="1800" smtClean="0"/>
              <a:t> </a:t>
            </a:r>
            <a:r>
              <a:rPr lang="el-GR" sz="1800" b="1" smtClean="0"/>
              <a:t>Άσκηση 1</a:t>
            </a:r>
          </a:p>
        </p:txBody>
      </p:sp>
      <p:pic>
        <p:nvPicPr>
          <p:cNvPr id="39940" name="Picture 7" descr="football"/>
          <p:cNvPicPr>
            <a:picLocks noGrp="1" noChangeAspect="1" noChangeArrowheads="1"/>
          </p:cNvPicPr>
          <p:nvPr>
            <p:ph sz="half" idx="2"/>
          </p:nvPr>
        </p:nvPicPr>
        <p:blipFill>
          <a:blip r:embed="rId2" cstate="print"/>
          <a:srcRect/>
          <a:stretch>
            <a:fillRect/>
          </a:stretch>
        </p:blipFill>
        <p:spPr>
          <a:xfrm>
            <a:off x="4643438" y="2728913"/>
            <a:ext cx="4038600" cy="2414587"/>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l-GR" sz="2400" smtClean="0"/>
              <a:t>Απλή άσκηση πάσας με συνασκούμενο</a:t>
            </a:r>
            <a:r>
              <a:rPr lang="en-US" sz="2400" smtClean="0"/>
              <a:t/>
            </a:r>
            <a:br>
              <a:rPr lang="en-US" sz="2400" smtClean="0"/>
            </a:br>
            <a:r>
              <a:rPr lang="el-GR" sz="2400" b="1" smtClean="0"/>
              <a:t>Εικόνα 1, ΄Ασκηση2</a:t>
            </a:r>
          </a:p>
        </p:txBody>
      </p:sp>
      <p:pic>
        <p:nvPicPr>
          <p:cNvPr id="40963" name="Picture 4"/>
          <p:cNvPicPr>
            <a:picLocks noChangeAspect="1" noChangeArrowheads="1"/>
          </p:cNvPicPr>
          <p:nvPr/>
        </p:nvPicPr>
        <p:blipFill>
          <a:blip r:embed="rId2" cstate="print"/>
          <a:srcRect/>
          <a:stretch>
            <a:fillRect/>
          </a:stretch>
        </p:blipFill>
        <p:spPr bwMode="auto">
          <a:xfrm>
            <a:off x="1647825" y="1719263"/>
            <a:ext cx="5848350" cy="341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p:txBody>
          <a:bodyPr/>
          <a:lstStyle/>
          <a:p>
            <a:pPr eaLnBrk="1" hangingPunct="1"/>
            <a:r>
              <a:rPr lang="el-GR" sz="2800" smtClean="0"/>
              <a:t>Ζευγάρια μαθητών με μπάλα το κάθε ζευγάρι</a:t>
            </a:r>
          </a:p>
          <a:p>
            <a:pPr eaLnBrk="1" hangingPunct="1"/>
            <a:r>
              <a:rPr lang="el-GR" sz="2800" smtClean="0"/>
              <a:t>Πάσα ο μαθητής με το εσωτερικό μέρος του ποδιού και οπισθοχωρεί δυο με τρία βήματα.</a:t>
            </a:r>
          </a:p>
          <a:p>
            <a:pPr eaLnBrk="1" hangingPunct="1"/>
            <a:r>
              <a:rPr lang="el-GR" sz="2800" smtClean="0"/>
              <a:t>Υποδοχή από τον απέναντι με κίνηση προς την μπάλα και πάσα. Οπισθοχωρεί και αυτός με την σειρά του.</a:t>
            </a:r>
          </a:p>
          <a:p>
            <a:pPr eaLnBrk="1" hangingPunct="1"/>
            <a:r>
              <a:rPr lang="el-GR" sz="2800" b="1" smtClean="0"/>
              <a:t>Εικόνα 1 Άσκηση 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sz="2800" smtClean="0"/>
              <a:t>Πάσα με σκυταλοδρομία </a:t>
            </a:r>
            <a:br>
              <a:rPr lang="el-GR" sz="2800" smtClean="0"/>
            </a:br>
            <a:r>
              <a:rPr lang="el-GR" sz="2800" smtClean="0"/>
              <a:t>Εικόνα 2, Άσκηση 3</a:t>
            </a:r>
          </a:p>
        </p:txBody>
      </p:sp>
      <p:pic>
        <p:nvPicPr>
          <p:cNvPr id="43011" name="Picture 4"/>
          <p:cNvPicPr>
            <a:picLocks noChangeAspect="1" noChangeArrowheads="1"/>
          </p:cNvPicPr>
          <p:nvPr/>
        </p:nvPicPr>
        <p:blipFill>
          <a:blip r:embed="rId2" cstate="print"/>
          <a:srcRect/>
          <a:stretch>
            <a:fillRect/>
          </a:stretch>
        </p:blipFill>
        <p:spPr bwMode="auto">
          <a:xfrm>
            <a:off x="1423988" y="1785938"/>
            <a:ext cx="6296025"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457200" y="274638"/>
            <a:ext cx="8229600" cy="3797300"/>
          </a:xfrm>
        </p:spPr>
        <p:txBody>
          <a:bodyPr/>
          <a:lstStyle/>
          <a:p>
            <a:pPr algn="l" eaLnBrk="1" hangingPunct="1"/>
            <a:r>
              <a:rPr lang="el-GR" sz="2400" smtClean="0"/>
              <a:t>Δύο ομάδες μαθητών αποτελούμενες από επτά παιδιά η κάθε μία (4 από τη μία και 3 από την άλλη), δύο μπάλες και τέσσερις κώνους.</a:t>
            </a:r>
            <a:br>
              <a:rPr lang="el-GR" sz="2400" smtClean="0"/>
            </a:br>
            <a:r>
              <a:rPr lang="el-GR" sz="2400" smtClean="0"/>
              <a:t>Πάσα ο πρώτος κάθε ομάδας στον απέναντι μαθητή και ακολουθεί την πορεία της μπάλας για να πάει στο τέλος της απέναντι ομάδας.</a:t>
            </a:r>
            <a:br>
              <a:rPr lang="el-GR" sz="2400" smtClean="0"/>
            </a:br>
            <a:r>
              <a:rPr lang="el-GR" sz="2400" smtClean="0"/>
              <a:t>Υποδοχή του μαθητή και πάσα απέναντι ακολουθώντας </a:t>
            </a:r>
            <a:br>
              <a:rPr lang="el-GR" sz="2400" smtClean="0"/>
            </a:br>
            <a:r>
              <a:rPr lang="el-GR" sz="2400" smtClean="0"/>
              <a:t>την πορεία της μπάλας και πηγαίνει στο τέλος της απέναντι ομάδας κ.ο.κ</a:t>
            </a:r>
            <a:r>
              <a:rPr lang="el-GR" sz="2400" b="1" smtClean="0"/>
              <a:t>. </a:t>
            </a:r>
            <a:br>
              <a:rPr lang="el-GR" sz="2400" b="1" smtClean="0"/>
            </a:br>
            <a:r>
              <a:rPr lang="el-GR" sz="2400" b="1" smtClean="0"/>
              <a:t> Εικόνα 2, Άσκηση 3</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l-GR" sz="4000" b="1" smtClean="0"/>
              <a:t>Υποδοχή της μπάλας με το εσωτερικό του ποδιού</a:t>
            </a:r>
            <a:r>
              <a:rPr lang="el-GR" sz="4000" smtClean="0"/>
              <a:t> </a:t>
            </a:r>
          </a:p>
        </p:txBody>
      </p:sp>
      <p:sp>
        <p:nvSpPr>
          <p:cNvPr id="45059" name="Rectangle 5"/>
          <p:cNvSpPr>
            <a:spLocks noGrp="1" noChangeArrowheads="1"/>
          </p:cNvSpPr>
          <p:nvPr>
            <p:ph type="body" sz="half" idx="1"/>
          </p:nvPr>
        </p:nvSpPr>
        <p:spPr/>
        <p:txBody>
          <a:bodyPr/>
          <a:lstStyle/>
          <a:p>
            <a:pPr eaLnBrk="1" hangingPunct="1">
              <a:lnSpc>
                <a:spcPct val="90000"/>
              </a:lnSpc>
            </a:pPr>
            <a:r>
              <a:rPr lang="el-GR" sz="2000" b="1" smtClean="0"/>
              <a:t>Τι πρέπει να προσέχεις </a:t>
            </a:r>
            <a:endParaRPr lang="el-GR" sz="2000" smtClean="0"/>
          </a:p>
          <a:p>
            <a:pPr eaLnBrk="1" hangingPunct="1">
              <a:lnSpc>
                <a:spcPct val="90000"/>
              </a:lnSpc>
            </a:pPr>
            <a:r>
              <a:rPr lang="el-GR" sz="2000" smtClean="0"/>
              <a:t>Μετακινήσου προς την μπάλα, εκτείνοντας το πόδι υποδοχής. </a:t>
            </a:r>
          </a:p>
          <a:p>
            <a:pPr eaLnBrk="1" hangingPunct="1">
              <a:lnSpc>
                <a:spcPct val="90000"/>
              </a:lnSpc>
            </a:pPr>
            <a:r>
              <a:rPr lang="el-GR" sz="2000" smtClean="0"/>
              <a:t>Καθώς η μπάλα πλησιάζει, τράβηξέ την με το εσωτερικό του ποδιού προς τα πίσω για να την επιβραδύνεις και να την κρατήσεις κοντά στο σώμα σου. </a:t>
            </a:r>
          </a:p>
          <a:p>
            <a:pPr eaLnBrk="1" hangingPunct="1">
              <a:lnSpc>
                <a:spcPct val="90000"/>
              </a:lnSpc>
            </a:pPr>
            <a:r>
              <a:rPr lang="el-GR" sz="2000" smtClean="0"/>
              <a:t>Μετακινήσου με την μπάλα σε έναν ανοιχτό χώρο και ξεκίνα την επόμενη κίνηση.</a:t>
            </a:r>
          </a:p>
          <a:p>
            <a:pPr eaLnBrk="1" hangingPunct="1">
              <a:lnSpc>
                <a:spcPct val="90000"/>
              </a:lnSpc>
            </a:pPr>
            <a:r>
              <a:rPr lang="el-GR" sz="2000" b="1" smtClean="0"/>
              <a:t>Άσκηση 4 </a:t>
            </a:r>
          </a:p>
        </p:txBody>
      </p:sp>
      <p:pic>
        <p:nvPicPr>
          <p:cNvPr id="45060" name="Picture 7" descr="Ποδόσφαιρο"/>
          <p:cNvPicPr>
            <a:picLocks noGrp="1" noChangeAspect="1" noChangeArrowheads="1"/>
          </p:cNvPicPr>
          <p:nvPr>
            <p:ph sz="half" idx="2"/>
          </p:nvPr>
        </p:nvPicPr>
        <p:blipFill>
          <a:blip r:embed="rId2" cstate="print"/>
          <a:srcRect/>
          <a:stretch>
            <a:fillRect/>
          </a:stretch>
        </p:blipFill>
        <p:spPr>
          <a:xfrm>
            <a:off x="4859338" y="2874963"/>
            <a:ext cx="3606800" cy="20320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l-GR" sz="4000" b="1" smtClean="0">
                <a:solidFill>
                  <a:srgbClr val="008080"/>
                </a:solidFill>
              </a:rPr>
              <a:t>Κρυμμένες αρετές στο παιγνίδι</a:t>
            </a:r>
            <a:r>
              <a:rPr lang="el-GR" sz="4000" smtClean="0"/>
              <a:t> </a:t>
            </a:r>
          </a:p>
        </p:txBody>
      </p:sp>
      <p:sp>
        <p:nvSpPr>
          <p:cNvPr id="5123" name="Rectangle 3"/>
          <p:cNvSpPr>
            <a:spLocks noGrp="1" noChangeArrowheads="1"/>
          </p:cNvSpPr>
          <p:nvPr>
            <p:ph type="body" idx="1"/>
          </p:nvPr>
        </p:nvSpPr>
        <p:spPr/>
        <p:txBody>
          <a:bodyPr/>
          <a:lstStyle/>
          <a:p>
            <a:pPr eaLnBrk="1" hangingPunct="1">
              <a:lnSpc>
                <a:spcPct val="90000"/>
              </a:lnSpc>
            </a:pPr>
            <a:r>
              <a:rPr lang="el-GR" sz="2400" smtClean="0"/>
              <a:t>Στην αρχή του 19ου αιώνα, στην Αγγλία το ποδόσφαιρο θεσμοθετήθηκε, ιδιαίτερα στα καλά δημόσια σχολεία. Μια νέα αντίληψη άρχισε να ισχύει για το παιχνίδι, οδηγώντας τελικά σε μια «λατρεία παιχνιδιών» στα δημόσια σχολεία, όταν θεωρήθηκε ότι το παιχνίδι μεταξύ ομάδων μπορεί να αναπτύξει ψυχικές αρετές, όπως πίστη, ανιδιοτέλεια, συνεργασία και σεβασμό στο ομαδικό πνεύμα. Τα παιχνίδια έγιναν ένα αναπόσπαστο τμήμα του σχολικού προγράμματος σπουδών και η συμμετοχή στο ποδόσφαιρο υποχρεωτική. Το 1848 στο πανεπιστήμιο του Καίμπριτζ ξεκίνησε μια πρωτοβουλία να θεσπιστούν κανόνες που θα γίνονταν αποδεκτοί από όλους.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p:txBody>
          <a:bodyPr/>
          <a:lstStyle/>
          <a:p>
            <a:pPr eaLnBrk="1" hangingPunct="1"/>
            <a:r>
              <a:rPr lang="el-GR" sz="2800" b="1" smtClean="0"/>
              <a:t>Έλεγχος της μπάλας. Ντριμπλάρισμα - Προώθηση με την μπάλα</a:t>
            </a:r>
            <a:r>
              <a:rPr lang="el-GR" sz="4000" smtClean="0"/>
              <a:t> </a:t>
            </a:r>
          </a:p>
        </p:txBody>
      </p:sp>
      <p:sp>
        <p:nvSpPr>
          <p:cNvPr id="46083" name="Rectangle 6"/>
          <p:cNvSpPr>
            <a:spLocks noGrp="1" noChangeArrowheads="1"/>
          </p:cNvSpPr>
          <p:nvPr>
            <p:ph type="body" sz="half" idx="2"/>
          </p:nvPr>
        </p:nvSpPr>
        <p:spPr/>
        <p:txBody>
          <a:bodyPr/>
          <a:lstStyle/>
          <a:p>
            <a:pPr eaLnBrk="1" hangingPunct="1">
              <a:lnSpc>
                <a:spcPct val="90000"/>
              </a:lnSpc>
            </a:pPr>
            <a:r>
              <a:rPr lang="el-GR" sz="2000" b="1" smtClean="0"/>
              <a:t>Τι πρέπει να προσέχεις </a:t>
            </a:r>
            <a:endParaRPr lang="el-GR" sz="2000" smtClean="0"/>
          </a:p>
          <a:p>
            <a:pPr eaLnBrk="1" hangingPunct="1">
              <a:lnSpc>
                <a:spcPct val="90000"/>
              </a:lnSpc>
            </a:pPr>
            <a:r>
              <a:rPr lang="el-GR" sz="2000" smtClean="0"/>
              <a:t>Με το βάρος πάνω στο μπροστινό μέρος του πέλματος του ποδιού στήριξης, εστιάσου στην μπάλα. </a:t>
            </a:r>
          </a:p>
          <a:p>
            <a:pPr eaLnBrk="1" hangingPunct="1">
              <a:lnSpc>
                <a:spcPct val="90000"/>
              </a:lnSpc>
            </a:pPr>
            <a:r>
              <a:rPr lang="el-GR" sz="2000" smtClean="0"/>
              <a:t>Καθώς κινείσαι προς τα μπρος, σπρώξε την μπάλα με το εσωτερικό του ενός ποδιού στο άλλο πόδι. </a:t>
            </a:r>
          </a:p>
          <a:p>
            <a:pPr eaLnBrk="1" hangingPunct="1">
              <a:lnSpc>
                <a:spcPct val="90000"/>
              </a:lnSpc>
            </a:pPr>
            <a:r>
              <a:rPr lang="el-GR" sz="2000" smtClean="0"/>
              <a:t>Μείνε χαλαρωμένος με τα γόνατα ελαφρά λυγισμένα.</a:t>
            </a:r>
          </a:p>
          <a:p>
            <a:pPr eaLnBrk="1" hangingPunct="1">
              <a:lnSpc>
                <a:spcPct val="90000"/>
              </a:lnSpc>
            </a:pPr>
            <a:r>
              <a:rPr lang="el-GR" sz="2000" smtClean="0"/>
              <a:t> Σήκωνε το κεφάλι για να βλέπεις το γήπεδο.</a:t>
            </a:r>
          </a:p>
          <a:p>
            <a:pPr eaLnBrk="1" hangingPunct="1">
              <a:lnSpc>
                <a:spcPct val="90000"/>
              </a:lnSpc>
            </a:pPr>
            <a:r>
              <a:rPr lang="el-GR" sz="2000" b="1" smtClean="0"/>
              <a:t>Άσκηση 5 </a:t>
            </a:r>
          </a:p>
        </p:txBody>
      </p:sp>
      <p:pic>
        <p:nvPicPr>
          <p:cNvPr id="46084" name="Picture 7" descr="τρίπλα"/>
          <p:cNvPicPr>
            <a:picLocks noGrp="1" noChangeAspect="1" noChangeArrowheads="1"/>
          </p:cNvPicPr>
          <p:nvPr>
            <p:ph sz="half" idx="1"/>
          </p:nvPr>
        </p:nvPicPr>
        <p:blipFill>
          <a:blip r:embed="rId2" cstate="print"/>
          <a:srcRect/>
          <a:stretch>
            <a:fillRect/>
          </a:stretch>
        </p:blipFill>
        <p:spPr>
          <a:xfrm>
            <a:off x="1141413" y="3052763"/>
            <a:ext cx="2692400" cy="1676400"/>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sz="2400" smtClean="0"/>
              <a:t>Άσκηση με σκοπό την βελτίωση της μεταβίβασης, υποδοχής και έλεγχο της μπάλας</a:t>
            </a:r>
            <a:r>
              <a:rPr lang="en-US" sz="2400" smtClean="0"/>
              <a:t> </a:t>
            </a:r>
            <a:br>
              <a:rPr lang="en-US" sz="2400" smtClean="0"/>
            </a:br>
            <a:r>
              <a:rPr lang="el-GR" sz="2400" b="1" smtClean="0"/>
              <a:t>Εικόνα 3, Άσκηση 6</a:t>
            </a:r>
          </a:p>
        </p:txBody>
      </p:sp>
      <p:pic>
        <p:nvPicPr>
          <p:cNvPr id="47107" name="Picture 4"/>
          <p:cNvPicPr>
            <a:picLocks noGrp="1" noChangeAspect="1" noChangeArrowheads="1"/>
          </p:cNvPicPr>
          <p:nvPr>
            <p:ph type="body" idx="1"/>
          </p:nvPr>
        </p:nvPicPr>
        <p:blipFill>
          <a:blip r:embed="rId2" cstate="print"/>
          <a:srcRect/>
          <a:stretch>
            <a:fillRect/>
          </a:stretch>
        </p:blipFill>
        <p:spPr>
          <a:xfrm>
            <a:off x="1187450" y="2276475"/>
            <a:ext cx="6675438" cy="36576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a:xfrm>
            <a:off x="457200" y="274638"/>
            <a:ext cx="8229600" cy="4654550"/>
          </a:xfrm>
        </p:spPr>
        <p:txBody>
          <a:bodyPr/>
          <a:lstStyle/>
          <a:p>
            <a:pPr algn="l" eaLnBrk="1" hangingPunct="1"/>
            <a:r>
              <a:rPr lang="el-GR" sz="2400" smtClean="0"/>
              <a:t/>
            </a:r>
            <a:br>
              <a:rPr lang="el-GR" sz="2400" smtClean="0"/>
            </a:br>
            <a:r>
              <a:rPr lang="el-GR" sz="2400" smtClean="0"/>
              <a:t/>
            </a:r>
            <a:br>
              <a:rPr lang="el-GR" sz="2400" smtClean="0"/>
            </a:br>
            <a:r>
              <a:rPr lang="el-GR" sz="2400" smtClean="0"/>
              <a:t/>
            </a:r>
            <a:br>
              <a:rPr lang="el-GR" sz="2400" smtClean="0"/>
            </a:br>
            <a:r>
              <a:rPr lang="el-GR" sz="2400" smtClean="0"/>
              <a:t>- Τέσσερις ομάδες των τριών μαθητών η κάθε ομάδα.</a:t>
            </a:r>
            <a:br>
              <a:rPr lang="el-GR" sz="2400" smtClean="0"/>
            </a:br>
            <a:r>
              <a:rPr lang="el-GR" sz="2400" smtClean="0"/>
              <a:t>4 μπάλες, 4 κώνους και 4 πιατάκια.</a:t>
            </a:r>
            <a:br>
              <a:rPr lang="el-GR" sz="2400" smtClean="0"/>
            </a:br>
            <a:r>
              <a:rPr lang="el-GR" sz="2400" smtClean="0"/>
              <a:t>- Οι πρώτοι από κάθε ομάδας οδηγούν την μπάλα στο πρώτο πιατάκι την ακινητοποιούν και στο μέσων της απόστασης αφού συναντηθούν με τον απέναντι μαθητή κάνουν  προσποίηση και πασάρουν  την ακινητοποιημένη μπάλα του απέναντι στον συμπαίκτη που περιμένει πίσω από τον κώνο.</a:t>
            </a:r>
            <a:br>
              <a:rPr lang="el-GR" sz="2400" smtClean="0"/>
            </a:br>
            <a:r>
              <a:rPr lang="el-GR" sz="2400" b="1" smtClean="0"/>
              <a:t>Εικόνα 3, Άσκηση 6</a:t>
            </a:r>
            <a:br>
              <a:rPr lang="el-GR" sz="2400" b="1" smtClean="0"/>
            </a:br>
            <a:r>
              <a:rPr lang="el-GR" sz="2400" smtClean="0"/>
              <a:t/>
            </a:r>
            <a:br>
              <a:rPr lang="el-GR" sz="2400" smtClean="0"/>
            </a:br>
            <a:r>
              <a:rPr lang="el-GR" sz="240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sz="1800" b="1" smtClean="0">
                <a:solidFill>
                  <a:schemeClr val="tx1"/>
                </a:solidFill>
              </a:rPr>
              <a:t>Παραλλαγές της άσκησης 6.</a:t>
            </a:r>
            <a:r>
              <a:rPr lang="el-GR" sz="1800" smtClean="0">
                <a:solidFill>
                  <a:schemeClr val="tx1"/>
                </a:solidFill>
              </a:rPr>
              <a:t/>
            </a:r>
            <a:br>
              <a:rPr lang="el-GR" sz="1800" smtClean="0">
                <a:solidFill>
                  <a:schemeClr val="tx1"/>
                </a:solidFill>
              </a:rPr>
            </a:br>
            <a:r>
              <a:rPr lang="el-GR" sz="1800" smtClean="0">
                <a:solidFill>
                  <a:schemeClr val="tx1"/>
                </a:solidFill>
              </a:rPr>
              <a:t>Οδήγημα της μπάλας στο πιατάκι,</a:t>
            </a:r>
            <a:r>
              <a:rPr lang="en-US" sz="1800" smtClean="0">
                <a:solidFill>
                  <a:schemeClr val="tx1"/>
                </a:solidFill>
              </a:rPr>
              <a:t> </a:t>
            </a:r>
            <a:r>
              <a:rPr lang="el-GR" sz="1800" smtClean="0">
                <a:solidFill>
                  <a:schemeClr val="tx1"/>
                </a:solidFill>
              </a:rPr>
              <a:t>πάτημα της μπάλας, προσποίηση στα μέσα της απόστασης και οδήγημα της άλλης μπάλας στον απέναντι μαθητή, παραλαβή παράδοση</a:t>
            </a:r>
            <a:br>
              <a:rPr lang="el-GR" sz="1800" smtClean="0">
                <a:solidFill>
                  <a:schemeClr val="tx1"/>
                </a:solidFill>
              </a:rPr>
            </a:br>
            <a:r>
              <a:rPr lang="el-GR" sz="1800" b="1" smtClean="0">
                <a:solidFill>
                  <a:schemeClr val="tx1"/>
                </a:solidFill>
              </a:rPr>
              <a:t>Εικόνα 4 Άσκηση 7</a:t>
            </a:r>
          </a:p>
        </p:txBody>
      </p:sp>
      <p:pic>
        <p:nvPicPr>
          <p:cNvPr id="49155" name="Picture 4"/>
          <p:cNvPicPr>
            <a:picLocks noChangeAspect="1" noChangeArrowheads="1"/>
          </p:cNvPicPr>
          <p:nvPr/>
        </p:nvPicPr>
        <p:blipFill>
          <a:blip r:embed="rId2" cstate="print"/>
          <a:srcRect/>
          <a:stretch>
            <a:fillRect/>
          </a:stretch>
        </p:blipFill>
        <p:spPr bwMode="auto">
          <a:xfrm>
            <a:off x="1403350" y="1700213"/>
            <a:ext cx="6305550" cy="347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58175" cy="2011362"/>
          </a:xfrm>
        </p:spPr>
        <p:txBody>
          <a:bodyPr/>
          <a:lstStyle/>
          <a:p>
            <a:pPr eaLnBrk="1" hangingPunct="1"/>
            <a:r>
              <a:rPr lang="el-GR" sz="2400" smtClean="0"/>
              <a:t>Παραλλαγή της άσκησης 6</a:t>
            </a:r>
            <a:br>
              <a:rPr lang="el-GR" sz="2400" smtClean="0"/>
            </a:br>
            <a:r>
              <a:rPr lang="el-GR" sz="2400" smtClean="0"/>
              <a:t>Οδήγημα της μπάλας στο πρώτο πιατάκι, προσποίηση στο μέσων της απόστασης με τον απέναντι και πάσα διαγώνια όχι στη απέναντι ομάδα, αλλά στην διαγώνια ομάδα.</a:t>
            </a:r>
            <a:r>
              <a:rPr lang="en-US" sz="2400" smtClean="0"/>
              <a:t/>
            </a:r>
            <a:br>
              <a:rPr lang="en-US" sz="2400" smtClean="0"/>
            </a:br>
            <a:r>
              <a:rPr lang="el-GR" sz="2400" smtClean="0"/>
              <a:t>Ο πασέρ πηγαίνει στο τέλος της απέναντι ομάδας.</a:t>
            </a:r>
            <a:br>
              <a:rPr lang="el-GR" sz="2400" smtClean="0"/>
            </a:br>
            <a:r>
              <a:rPr lang="el-GR" sz="2400" smtClean="0">
                <a:solidFill>
                  <a:srgbClr val="7030A0"/>
                </a:solidFill>
              </a:rPr>
              <a:t>Εικόνα 5</a:t>
            </a:r>
          </a:p>
        </p:txBody>
      </p:sp>
      <p:pic>
        <p:nvPicPr>
          <p:cNvPr id="50179" name="Picture 4"/>
          <p:cNvPicPr>
            <a:picLocks noChangeAspect="1" noChangeArrowheads="1"/>
          </p:cNvPicPr>
          <p:nvPr/>
        </p:nvPicPr>
        <p:blipFill>
          <a:blip r:embed="rId2" cstate="print"/>
          <a:srcRect/>
          <a:stretch>
            <a:fillRect/>
          </a:stretch>
        </p:blipFill>
        <p:spPr bwMode="auto">
          <a:xfrm>
            <a:off x="1428750" y="2714625"/>
            <a:ext cx="62198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l-GR" sz="2400" b="1" smtClean="0">
                <a:solidFill>
                  <a:srgbClr val="33CC33"/>
                </a:solidFill>
              </a:rPr>
              <a:t>ΠΡΟΘΕΡΜΑΝΣΗ -ΤΕΧΝΙΚΗ </a:t>
            </a:r>
            <a:br>
              <a:rPr lang="el-GR" sz="2400" b="1" smtClean="0">
                <a:solidFill>
                  <a:srgbClr val="33CC33"/>
                </a:solidFill>
              </a:rPr>
            </a:br>
            <a:r>
              <a:rPr lang="el-GR" sz="2400" b="1" u="sng" smtClean="0">
                <a:solidFill>
                  <a:srgbClr val="33CC33"/>
                </a:solidFill>
              </a:rPr>
              <a:t>ΠΑΣΣΕΣ ΜΕΣΑ ΑΠΟ ΠΟΡΤΕΣ</a:t>
            </a:r>
            <a:br>
              <a:rPr lang="el-GR" sz="2400" b="1" u="sng" smtClean="0">
                <a:solidFill>
                  <a:srgbClr val="33CC33"/>
                </a:solidFill>
              </a:rPr>
            </a:br>
            <a:r>
              <a:rPr lang="el-GR" sz="2400" b="1" u="sng" smtClean="0">
                <a:solidFill>
                  <a:srgbClr val="33CC33"/>
                </a:solidFill>
              </a:rPr>
              <a:t>Εικόνα 6</a:t>
            </a:r>
          </a:p>
        </p:txBody>
      </p:sp>
      <p:pic>
        <p:nvPicPr>
          <p:cNvPr id="51203" name="Picture 4" descr="2"/>
          <p:cNvPicPr>
            <a:picLocks noGrp="1" noChangeAspect="1" noChangeArrowheads="1"/>
          </p:cNvPicPr>
          <p:nvPr>
            <p:ph type="body" idx="1"/>
          </p:nvPr>
        </p:nvPicPr>
        <p:blipFill>
          <a:blip r:embed="rId2" cstate="print"/>
          <a:srcRect/>
          <a:stretch>
            <a:fillRect/>
          </a:stretch>
        </p:blipFill>
        <p:spPr>
          <a:xfrm>
            <a:off x="928688" y="1500188"/>
            <a:ext cx="7200900" cy="4392612"/>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457200" y="692150"/>
            <a:ext cx="8229600" cy="5434013"/>
          </a:xfrm>
        </p:spPr>
        <p:txBody>
          <a:bodyPr/>
          <a:lstStyle/>
          <a:p>
            <a:pPr eaLnBrk="1" hangingPunct="1">
              <a:lnSpc>
                <a:spcPct val="80000"/>
              </a:lnSpc>
            </a:pPr>
            <a:r>
              <a:rPr lang="el-GR" sz="2400" smtClean="0"/>
              <a:t>Μια άσκηση που την βάζουμε στο πρώτο μέρος του  μαθήματος στην προθέρμανση .</a:t>
            </a:r>
          </a:p>
          <a:p>
            <a:pPr eaLnBrk="1" hangingPunct="1">
              <a:lnSpc>
                <a:spcPct val="80000"/>
              </a:lnSpc>
            </a:pPr>
            <a:r>
              <a:rPr lang="el-GR" sz="2400" smtClean="0"/>
              <a:t>Οι μαθητές μπορούν να δουλέψουν την ακρίβεια της πάσας  και το 1-2 .</a:t>
            </a:r>
          </a:p>
          <a:p>
            <a:pPr eaLnBrk="1" hangingPunct="1">
              <a:lnSpc>
                <a:spcPct val="80000"/>
              </a:lnSpc>
            </a:pPr>
            <a:r>
              <a:rPr lang="el-GR" sz="2400" smtClean="0"/>
              <a:t>Οργάνωση:</a:t>
            </a:r>
          </a:p>
          <a:p>
            <a:pPr eaLnBrk="1" hangingPunct="1">
              <a:lnSpc>
                <a:spcPct val="80000"/>
              </a:lnSpc>
            </a:pPr>
            <a:r>
              <a:rPr lang="el-GR" sz="2400" smtClean="0"/>
              <a:t>θα χρειαστούμε 6 κώνους , 3 πιατάκια , </a:t>
            </a:r>
            <a:endParaRPr lang="en-US" sz="2400" smtClean="0"/>
          </a:p>
          <a:p>
            <a:pPr eaLnBrk="1" hangingPunct="1">
              <a:lnSpc>
                <a:spcPct val="80000"/>
              </a:lnSpc>
            </a:pPr>
            <a:r>
              <a:rPr lang="el-GR" sz="2400" smtClean="0"/>
              <a:t>3 μπάλες </a:t>
            </a:r>
          </a:p>
          <a:p>
            <a:pPr eaLnBrk="1" hangingPunct="1">
              <a:lnSpc>
                <a:spcPct val="80000"/>
              </a:lnSpc>
            </a:pPr>
            <a:r>
              <a:rPr lang="el-GR" sz="2400" smtClean="0"/>
              <a:t>Εκτέλεση:</a:t>
            </a:r>
          </a:p>
          <a:p>
            <a:pPr eaLnBrk="1" hangingPunct="1">
              <a:lnSpc>
                <a:spcPct val="80000"/>
              </a:lnSpc>
            </a:pPr>
            <a:r>
              <a:rPr lang="el-GR" sz="2400" smtClean="0"/>
              <a:t> 4-6 παίκτες κάθε Ομάδα.</a:t>
            </a:r>
          </a:p>
          <a:p>
            <a:pPr eaLnBrk="1" hangingPunct="1">
              <a:lnSpc>
                <a:spcPct val="80000"/>
              </a:lnSpc>
            </a:pPr>
            <a:r>
              <a:rPr lang="el-GR" sz="2400" smtClean="0"/>
              <a:t>Ο Α δίνει πάσα στον Β ώστε η μπάλα να περάσει ανάμεσα από τις δύο πόρτες ο Β παίζει με την μία στον Α που έχει κάνει κίνηση προς αυτός και παίζουν το 1-2 και πασάρει στον Γ </a:t>
            </a:r>
          </a:p>
          <a:p>
            <a:pPr eaLnBrk="1" hangingPunct="1">
              <a:lnSpc>
                <a:spcPct val="80000"/>
              </a:lnSpc>
            </a:pPr>
            <a:r>
              <a:rPr lang="el-GR" sz="2400" smtClean="0"/>
              <a:t>Η αλλαγή των παικτών γίνεται ο Α στον Β , ο Β στον Γ και ο Γ με οδήγημα της μπάλας στην θέση του Α.</a:t>
            </a:r>
          </a:p>
          <a:p>
            <a:pPr eaLnBrk="1" hangingPunct="1">
              <a:lnSpc>
                <a:spcPct val="80000"/>
              </a:lnSpc>
            </a:pPr>
            <a:r>
              <a:rPr lang="el-GR" sz="2400" smtClean="0">
                <a:solidFill>
                  <a:srgbClr val="FFFF00"/>
                </a:solidFill>
              </a:rPr>
              <a:t>Εικόνα 6</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p:txBody>
          <a:bodyPr/>
          <a:lstStyle/>
          <a:p>
            <a:r>
              <a:rPr lang="el-GR" sz="2400" smtClean="0"/>
              <a:t>Ενδεικτικά παιχνίδια για την ανάπτυξη </a:t>
            </a:r>
            <a:r>
              <a:rPr lang="el-GR" sz="2400" b="1" smtClean="0"/>
              <a:t>της τεχνικής</a:t>
            </a:r>
            <a:r>
              <a:rPr lang="el-GR" sz="2400" smtClean="0"/>
              <a:t>, </a:t>
            </a:r>
            <a:r>
              <a:rPr lang="el-GR" sz="2400" b="1" smtClean="0"/>
              <a:t>της ομαδικότητας</a:t>
            </a:r>
            <a:r>
              <a:rPr lang="el-GR" sz="2400" smtClean="0"/>
              <a:t> και </a:t>
            </a:r>
            <a:r>
              <a:rPr lang="el-GR" sz="2400" b="1" smtClean="0"/>
              <a:t>της φυσικής κατάστασης </a:t>
            </a:r>
            <a:r>
              <a:rPr lang="el-GR" sz="2400" smtClean="0"/>
              <a:t>των μαθητών </a:t>
            </a:r>
          </a:p>
        </p:txBody>
      </p:sp>
      <p:pic>
        <p:nvPicPr>
          <p:cNvPr id="53251" name="Picture 2" descr="C:\Users\Gimnasio Oinousswn\Desktop\1.jpg"/>
          <p:cNvPicPr>
            <a:picLocks noGrp="1" noChangeAspect="1" noChangeArrowheads="1"/>
          </p:cNvPicPr>
          <p:nvPr>
            <p:ph idx="1"/>
          </p:nvPr>
        </p:nvPicPr>
        <p:blipFill>
          <a:blip r:embed="rId2" cstate="print"/>
          <a:srcRect/>
          <a:stretch>
            <a:fillRect/>
          </a:stretch>
        </p:blipFill>
        <p:spPr>
          <a:xfrm>
            <a:off x="549275" y="1600200"/>
            <a:ext cx="8045450" cy="452596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Grp="1" noChangeAspect="1" noChangeArrowheads="1"/>
          </p:cNvPicPr>
          <p:nvPr>
            <p:ph type="body" idx="1"/>
          </p:nvPr>
        </p:nvPicPr>
        <p:blipFill>
          <a:blip r:embed="rId2" cstate="print"/>
          <a:srcRect/>
          <a:stretch>
            <a:fillRect/>
          </a:stretch>
        </p:blipFill>
        <p:spPr>
          <a:xfrm>
            <a:off x="1857375" y="1966913"/>
            <a:ext cx="5429250" cy="3790950"/>
          </a:xfrm>
          <a:noFill/>
        </p:spPr>
      </p:pic>
      <p:sp>
        <p:nvSpPr>
          <p:cNvPr id="54275" name="Rectangle 5"/>
          <p:cNvSpPr>
            <a:spLocks noGrp="1" noChangeArrowheads="1"/>
          </p:cNvSpPr>
          <p:nvPr>
            <p:ph type="title"/>
          </p:nvPr>
        </p:nvSpPr>
        <p:spPr>
          <a:xfrm>
            <a:off x="395288" y="260350"/>
            <a:ext cx="8229600" cy="1143000"/>
          </a:xfrm>
          <a:noFill/>
        </p:spPr>
        <p:txBody>
          <a:bodyPr/>
          <a:lstStyle/>
          <a:p>
            <a:pPr eaLnBrk="1" hangingPunct="1"/>
            <a:r>
              <a:rPr lang="el-GR" sz="2400" smtClean="0"/>
              <a:t>ΔΙΑΤΗΡΗΣΗ ΤΗΣ ΜΠΑΛΑΣ</a:t>
            </a:r>
            <a:br>
              <a:rPr lang="el-GR" sz="2400" smtClean="0"/>
            </a:br>
            <a:r>
              <a:rPr lang="el-GR" sz="2400" smtClean="0"/>
              <a:t> 5Χ5 ΣΕ ΠΕΡΙΟΡΙΣΜΕΝΟ ΧΩΡΟ</a:t>
            </a:r>
            <a:br>
              <a:rPr lang="el-GR" sz="2400" smtClean="0"/>
            </a:br>
            <a:r>
              <a:rPr lang="el-GR" sz="2400" b="1" smtClean="0"/>
              <a:t>Εικόνα 7</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p:txBody>
          <a:bodyPr/>
          <a:lstStyle/>
          <a:p>
            <a:pPr eaLnBrk="1" hangingPunct="1"/>
            <a:r>
              <a:rPr lang="el-GR" sz="2800" smtClean="0"/>
              <a:t>Οι μαθητές με καλή τεχνική συμπεριφορά παίζουν με δύο επαφές και οι άλλοι ελεύθερα. Προσπαθούνε να διατηρήσουνε  στην κατοχή τους την μπάλα κάθε ομάδα. Η ομάδα που θα αλλάξει δέκα φορές την μπάλα χωρίς να την ακουμπήσει αντίπαλος παίρνει έναν πόντο. Μπορούμε ανάλογα το επίπεδο, να προσαρμόζουμε και τον αριθμό των επαφών.</a:t>
            </a:r>
          </a:p>
          <a:p>
            <a:pPr eaLnBrk="1" hangingPunct="1"/>
            <a:r>
              <a:rPr lang="el-GR" sz="2800" b="1" smtClean="0">
                <a:solidFill>
                  <a:srgbClr val="FFFF00"/>
                </a:solidFill>
              </a:rPr>
              <a:t>Εικόνα 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sz="4000" b="1" smtClean="0">
                <a:solidFill>
                  <a:srgbClr val="660033"/>
                </a:solidFill>
              </a:rPr>
              <a:t>Οργάνωση του σύγχρονου ποδοσφαίρου</a:t>
            </a:r>
            <a:r>
              <a:rPr lang="el-GR" sz="4000" smtClean="0"/>
              <a:t> </a:t>
            </a:r>
          </a:p>
        </p:txBody>
      </p:sp>
      <p:sp>
        <p:nvSpPr>
          <p:cNvPr id="6147" name="Rectangle 3"/>
          <p:cNvSpPr>
            <a:spLocks noGrp="1" noChangeArrowheads="1"/>
          </p:cNvSpPr>
          <p:nvPr>
            <p:ph type="body" idx="1"/>
          </p:nvPr>
        </p:nvSpPr>
        <p:spPr/>
        <p:txBody>
          <a:bodyPr/>
          <a:lstStyle/>
          <a:p>
            <a:pPr eaLnBrk="1" hangingPunct="1"/>
            <a:r>
              <a:rPr lang="el-GR" sz="2800" smtClean="0"/>
              <a:t>Η σύγχρονη ιστορία του ποδοσφαίρου ξεκίνησε το 1863 στην Αγγλία, όταν ιδρύθηκε η πρώτη ομοσπονδία ποδοσφαίρου. Η παγκόσμια ομοσπονδία ποδοσφαίρου (FIFA) ιδρύθηκε το 1904 στο Παρίσι. O πρώτος αγώνας ποδοσφαίρου στην Ελλάδα οργανώθηκε πιθανά στην Κέρκυρα το 1866. Η Ελληνική Ποδοσφαιρική Ομοσπονδία ιδρύθηκε το 1926 και έγινε μέλος της FIFA το 1927.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sz="2400" smtClean="0"/>
              <a:t>Παιχνίδι 5Χ5  +2 στηρίγματα για κάθε ομάδα και τ/φ</a:t>
            </a:r>
            <a:br>
              <a:rPr lang="el-GR" sz="2400" smtClean="0"/>
            </a:br>
            <a:r>
              <a:rPr lang="el-GR" sz="2400" b="1" smtClean="0"/>
              <a:t>Εικόνα 8</a:t>
            </a:r>
          </a:p>
        </p:txBody>
      </p:sp>
      <p:pic>
        <p:nvPicPr>
          <p:cNvPr id="56323" name="Picture 4"/>
          <p:cNvPicPr>
            <a:picLocks noChangeAspect="1" noChangeArrowheads="1"/>
          </p:cNvPicPr>
          <p:nvPr/>
        </p:nvPicPr>
        <p:blipFill>
          <a:blip r:embed="rId2" cstate="print"/>
          <a:srcRect/>
          <a:stretch>
            <a:fillRect/>
          </a:stretch>
        </p:blipFill>
        <p:spPr bwMode="auto">
          <a:xfrm>
            <a:off x="1331913" y="1557338"/>
            <a:ext cx="6269037" cy="451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p:txBody>
          <a:bodyPr/>
          <a:lstStyle/>
          <a:p>
            <a:pPr eaLnBrk="1" hangingPunct="1"/>
            <a:r>
              <a:rPr lang="el-GR" smtClean="0"/>
              <a:t>Ελεύθερο παιχνίδι 5 εναντίων 5 σε περιορισμένο χώρο με τερματοφύλακες, με δύο στηρίγματα κάθε ομάδα, πίσω από το τέρμα που επιτίθεται. Τα στηρίγματα μετέχουν βοηθητικά με δύο επαφές και δεν μπορούν να μπουν στον αγωνιστικό χώρο. Ανά 2΄αλλάζουν τα στηρίγματα.</a:t>
            </a:r>
          </a:p>
          <a:p>
            <a:pPr eaLnBrk="1" hangingPunct="1"/>
            <a:r>
              <a:rPr lang="el-GR" b="1" smtClean="0">
                <a:solidFill>
                  <a:srgbClr val="FFFF00"/>
                </a:solidFill>
              </a:rPr>
              <a:t>Εικόνα 8</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Τίτλος"/>
          <p:cNvSpPr>
            <a:spLocks noGrp="1"/>
          </p:cNvSpPr>
          <p:nvPr>
            <p:ph type="title"/>
          </p:nvPr>
        </p:nvSpPr>
        <p:spPr/>
        <p:txBody>
          <a:bodyPr/>
          <a:lstStyle/>
          <a:p>
            <a:r>
              <a:rPr lang="el-GR" sz="3200" smtClean="0"/>
              <a:t>ΤΕΡΜΑΤΟΦΥΛΑΚΑΣ</a:t>
            </a:r>
          </a:p>
        </p:txBody>
      </p:sp>
      <p:pic>
        <p:nvPicPr>
          <p:cNvPr id="58371" name="Picture 2" descr="C:\Users\Gimnasio Oinousswn\Desktop\navas.jpg"/>
          <p:cNvPicPr>
            <a:picLocks noChangeAspect="1" noChangeArrowheads="1"/>
          </p:cNvPicPr>
          <p:nvPr/>
        </p:nvPicPr>
        <p:blipFill>
          <a:blip r:embed="rId2" cstate="print"/>
          <a:srcRect/>
          <a:stretch>
            <a:fillRect/>
          </a:stretch>
        </p:blipFill>
        <p:spPr bwMode="auto">
          <a:xfrm>
            <a:off x="1071563" y="1714500"/>
            <a:ext cx="7215187"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4 - Τίτλος"/>
          <p:cNvSpPr>
            <a:spLocks noGrp="1"/>
          </p:cNvSpPr>
          <p:nvPr>
            <p:ph type="title"/>
          </p:nvPr>
        </p:nvSpPr>
        <p:spPr/>
        <p:txBody>
          <a:bodyPr/>
          <a:lstStyle/>
          <a:p>
            <a:r>
              <a:rPr lang="el-GR" sz="3200" b="1" smtClean="0"/>
              <a:t>. </a:t>
            </a:r>
            <a:r>
              <a:rPr lang="el-GR" sz="3200" b="1" smtClean="0">
                <a:solidFill>
                  <a:srgbClr val="7030A0"/>
                </a:solidFill>
              </a:rPr>
              <a:t>ΚΑΘΗΚΟΝΤΑ ΤΕΡΜΑΤΟΦΥΛΑΚΑ ΜΕΣΑ ΣΤΟ ΓΗΠΕΔΟ</a:t>
            </a:r>
            <a:endParaRPr lang="el-GR" sz="3200" smtClean="0">
              <a:solidFill>
                <a:srgbClr val="7030A0"/>
              </a:solidFill>
            </a:endParaRPr>
          </a:p>
        </p:txBody>
      </p:sp>
      <p:sp>
        <p:nvSpPr>
          <p:cNvPr id="59395" name="5 - Θέση περιεχομένου"/>
          <p:cNvSpPr>
            <a:spLocks noGrp="1"/>
          </p:cNvSpPr>
          <p:nvPr>
            <p:ph idx="1"/>
          </p:nvPr>
        </p:nvSpPr>
        <p:spPr/>
        <p:txBody>
          <a:bodyPr/>
          <a:lstStyle/>
          <a:p>
            <a:r>
              <a:rPr lang="el-GR" sz="1800" smtClean="0"/>
              <a:t>   </a:t>
            </a:r>
            <a:r>
              <a:rPr lang="el-GR" sz="2800" smtClean="0"/>
              <a:t> Να αποκρούει τα σουτ των αντιπάλων (λαβή ή απόκρουση).</a:t>
            </a:r>
            <a:br>
              <a:rPr lang="el-GR" sz="2800" smtClean="0"/>
            </a:br>
            <a:r>
              <a:rPr lang="el-GR" sz="2800" smtClean="0"/>
              <a:t>    Να συμπεριφέρεται σωστά στις διάφορες σέντρες.</a:t>
            </a:r>
            <a:br>
              <a:rPr lang="el-GR" sz="2800" smtClean="0"/>
            </a:br>
            <a:r>
              <a:rPr lang="el-GR" sz="2800" smtClean="0"/>
              <a:t>    Να καθοδηγεί και να υποστηρίζει την άμυνα.</a:t>
            </a:r>
            <a:br>
              <a:rPr lang="el-GR" sz="2800" smtClean="0"/>
            </a:br>
            <a:r>
              <a:rPr lang="el-GR" sz="2800" smtClean="0"/>
              <a:t>    Να τροφοδοτεί τους συμπαίχτες του με τα χέρια ή τα πόδια.</a:t>
            </a:r>
            <a:br>
              <a:rPr lang="el-GR" sz="2800" smtClean="0"/>
            </a:br>
            <a:r>
              <a:rPr lang="el-GR" sz="2800" smtClean="0"/>
              <a:t>    Να οργανώνει το τοίχος και να τοποθετείται σωστά όταν η ομάδα δέχεται φουλ και κόρνερ.</a:t>
            </a:r>
          </a:p>
          <a:p>
            <a:endParaRPr lang="el-GR" sz="18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4 - Τίτλος"/>
          <p:cNvSpPr>
            <a:spLocks noGrp="1"/>
          </p:cNvSpPr>
          <p:nvPr>
            <p:ph type="title"/>
          </p:nvPr>
        </p:nvSpPr>
        <p:spPr/>
        <p:txBody>
          <a:bodyPr/>
          <a:lstStyle/>
          <a:p>
            <a:r>
              <a:rPr lang="el-GR" sz="2800" b="1" smtClean="0">
                <a:solidFill>
                  <a:srgbClr val="7030A0"/>
                </a:solidFill>
              </a:rPr>
              <a:t>Υποδοχή της μπάλας από τον τερματοφύλακα. Υποδοχή της μπάλας από ψηλά</a:t>
            </a:r>
            <a:r>
              <a:rPr lang="el-GR" sz="2800" smtClean="0">
                <a:solidFill>
                  <a:srgbClr val="7030A0"/>
                </a:solidFill>
              </a:rPr>
              <a:t/>
            </a:r>
            <a:br>
              <a:rPr lang="el-GR" sz="2800" smtClean="0">
                <a:solidFill>
                  <a:srgbClr val="7030A0"/>
                </a:solidFill>
              </a:rPr>
            </a:br>
            <a:endParaRPr lang="el-GR" sz="2800" smtClean="0">
              <a:solidFill>
                <a:srgbClr val="7030A0"/>
              </a:solidFill>
            </a:endParaRPr>
          </a:p>
        </p:txBody>
      </p:sp>
      <p:sp>
        <p:nvSpPr>
          <p:cNvPr id="60419" name="5 - Θέση κειμένου"/>
          <p:cNvSpPr>
            <a:spLocks noGrp="1"/>
          </p:cNvSpPr>
          <p:nvPr>
            <p:ph type="body" sz="half" idx="1"/>
          </p:nvPr>
        </p:nvSpPr>
        <p:spPr/>
        <p:txBody>
          <a:bodyPr/>
          <a:lstStyle/>
          <a:p>
            <a:r>
              <a:rPr lang="el-GR" sz="2000" b="1" smtClean="0"/>
              <a:t>Τι πρέπει να προσέχουμε</a:t>
            </a:r>
            <a:endParaRPr lang="el-GR" sz="2000" smtClean="0"/>
          </a:p>
          <a:p>
            <a:r>
              <a:rPr lang="el-GR" sz="2000" smtClean="0"/>
              <a:t>Παρακολούθησε καλά την μπάλα που έρχεται και κινήσου προς αυτήν. </a:t>
            </a:r>
          </a:p>
          <a:p>
            <a:r>
              <a:rPr lang="el-GR" sz="2000" smtClean="0"/>
              <a:t>Πήδα ψηλά. </a:t>
            </a:r>
          </a:p>
          <a:p>
            <a:r>
              <a:rPr lang="el-GR" sz="2000" smtClean="0"/>
              <a:t>Άπλωσε τα χέρια σου, πιάσε την μπάλα με τα ακροδάχτυλα και τις παλάμες στο ψηλότερο σημείο του άλματος, τραβώντας βραχίονες και χέρια.</a:t>
            </a:r>
          </a:p>
          <a:p>
            <a:r>
              <a:rPr lang="el-GR" sz="2000" smtClean="0"/>
              <a:t>Προσγειώσου στο έδαφος προστατεύοντας την μπάλα στο στήθος σου.</a:t>
            </a:r>
          </a:p>
        </p:txBody>
      </p:sp>
      <p:pic>
        <p:nvPicPr>
          <p:cNvPr id="60420" name="7 - Θέση περιεχομένου" descr="S.png"/>
          <p:cNvPicPr>
            <a:picLocks noGrp="1" noChangeAspect="1"/>
          </p:cNvPicPr>
          <p:nvPr>
            <p:ph sz="half" idx="2"/>
          </p:nvPr>
        </p:nvPicPr>
        <p:blipFill>
          <a:blip r:embed="rId2" cstate="print"/>
          <a:srcRect/>
          <a:stretch>
            <a:fillRect/>
          </a:stretch>
        </p:blipFill>
        <p:spPr>
          <a:xfrm>
            <a:off x="4714875" y="1857375"/>
            <a:ext cx="3571875" cy="428625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4 - Τίτλος"/>
          <p:cNvSpPr>
            <a:spLocks noGrp="1"/>
          </p:cNvSpPr>
          <p:nvPr>
            <p:ph type="title"/>
          </p:nvPr>
        </p:nvSpPr>
        <p:spPr/>
        <p:txBody>
          <a:bodyPr/>
          <a:lstStyle/>
          <a:p>
            <a:r>
              <a:rPr lang="el-GR" sz="3600" smtClean="0">
                <a:solidFill>
                  <a:srgbClr val="0070C0"/>
                </a:solidFill>
              </a:rPr>
              <a:t>Συνεργασία και ομαδικότητα </a:t>
            </a:r>
          </a:p>
        </p:txBody>
      </p:sp>
      <p:sp>
        <p:nvSpPr>
          <p:cNvPr id="61443" name="5 - Θέση περιεχομένου"/>
          <p:cNvSpPr>
            <a:spLocks noGrp="1"/>
          </p:cNvSpPr>
          <p:nvPr>
            <p:ph idx="1"/>
          </p:nvPr>
        </p:nvSpPr>
        <p:spPr/>
        <p:txBody>
          <a:bodyPr/>
          <a:lstStyle/>
          <a:p>
            <a:r>
              <a:rPr lang="el-GR" smtClean="0"/>
              <a:t>Τα ομαδικά παιγνίδια πρέπει να είναι παιγνίδια ίσων ευκαιριών. Τότε τα απολαμβάνουμε καλύτερα. </a:t>
            </a:r>
            <a:br>
              <a:rPr lang="el-GR" smtClean="0"/>
            </a:br>
            <a:r>
              <a:rPr lang="el-GR" smtClean="0"/>
              <a:t>Τα ομαδικά παιγνίδια απαιτούν συνεργασία και ομαδικό πνεύμα. Τότε τα απολαμβάνουμε καλύτερα. </a:t>
            </a:r>
            <a:br>
              <a:rPr lang="el-GR" smtClean="0"/>
            </a:br>
            <a:r>
              <a:rPr lang="el-GR" smtClean="0">
                <a:solidFill>
                  <a:srgbClr val="C00000"/>
                </a:solidFill>
              </a:rPr>
              <a:t>Το ποδόσφαιρο απαιτεί σεβασμό των κανόνων. Αλλιώς οδηγεί σε έριδες και σε βίαια επεισόδια. </a:t>
            </a:r>
          </a:p>
          <a:p>
            <a:endParaRPr lang="el-GR" sz="240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a:xfrm>
            <a:off x="428625" y="214313"/>
            <a:ext cx="8229600" cy="6454775"/>
          </a:xfrm>
        </p:spPr>
        <p:txBody>
          <a:bodyPr/>
          <a:lstStyle/>
          <a:p>
            <a:r>
              <a:rPr lang="el-GR" sz="2400" smtClean="0"/>
              <a:t>Με λίγα λόγια </a:t>
            </a:r>
            <a:br>
              <a:rPr lang="el-GR" sz="2400" smtClean="0"/>
            </a:br>
            <a:r>
              <a:rPr lang="el-GR" sz="2400" smtClean="0">
                <a:solidFill>
                  <a:srgbClr val="C00000"/>
                </a:solidFill>
              </a:rPr>
              <a:t>Το ποδόσφαιρο είναι ένα από τα πιο δημοφιλή ομαδικά αθλήματα και αναπτύχθηκε από την αρχή του 19ου αιώνα. Στην επίσημη μορφή του παιχνιδιού υπάρχουν συγκεκριμένοι κανονισμοί σχετικά με τον αγωνιστικό χώρο (γήπεδο), την μπάλα, τις ομάδες αλλά και τον τρόπο παιχνιδιού. Μπορεί όμως πολύ εύκολα να τροποποιηθούν ώστε να είναι εφικτή η διεξαγωγή ενός ευχάριστου και λειτουργικού παιχνιδιού. Για να παιχτεί το ποδόσφαιρο είτε με αγωνιστική μορφή είτε με ψυχαγωγική, απαιτείται τεχνική σε συγκεκριμένες δεξιότητες και συνεργασία. Ο σεβασμός προς τους κανόνες είναι απαραίτητος τόσο από τους παίκτες όσο και από τους θεατές. </a:t>
            </a:r>
            <a:r>
              <a:rPr lang="el-GR" sz="2400" smtClean="0">
                <a:solidFill>
                  <a:srgbClr val="660066"/>
                </a:solidFill>
              </a:rPr>
              <a:t>Τότε το άθλημα είναι πραγματικά απολαυστικό.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Τίτλος"/>
          <p:cNvSpPr>
            <a:spLocks noGrp="1"/>
          </p:cNvSpPr>
          <p:nvPr>
            <p:ph type="title"/>
          </p:nvPr>
        </p:nvSpPr>
        <p:spPr/>
        <p:txBody>
          <a:bodyPr/>
          <a:lstStyle/>
          <a:p>
            <a:r>
              <a:rPr lang="el-GR" sz="3200" smtClean="0">
                <a:solidFill>
                  <a:srgbClr val="002060"/>
                </a:solidFill>
              </a:rPr>
              <a:t>ΣΑΣ ΕΥΧΑΡΙΣΤΩ ΓΙΑ ΤΗΝ ΠΡΟΣΟΧΗ ΣΑΣ</a:t>
            </a:r>
          </a:p>
        </p:txBody>
      </p:sp>
      <p:pic>
        <p:nvPicPr>
          <p:cNvPr id="64515" name="Picture 2" descr="C:\Users\Gimnasio Oinousswn\Desktop\136ab02dcb559b30738f3979c850b5be_XL.jpg"/>
          <p:cNvPicPr>
            <a:picLocks noGrp="1" noChangeAspect="1" noChangeArrowheads="1"/>
          </p:cNvPicPr>
          <p:nvPr>
            <p:ph idx="1"/>
          </p:nvPr>
        </p:nvPicPr>
        <p:blipFill>
          <a:blip r:embed="rId2" cstate="print"/>
          <a:srcRect/>
          <a:stretch>
            <a:fillRect/>
          </a:stretch>
        </p:blipFill>
        <p:spPr>
          <a:xfrm>
            <a:off x="1571625" y="2176463"/>
            <a:ext cx="6000750" cy="337185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60350"/>
            <a:ext cx="8229600" cy="1143000"/>
          </a:xfrm>
        </p:spPr>
        <p:txBody>
          <a:bodyPr/>
          <a:lstStyle/>
          <a:p>
            <a:pPr eaLnBrk="1" hangingPunct="1"/>
            <a:r>
              <a:rPr lang="el-GR" sz="4000" i="1" smtClean="0">
                <a:solidFill>
                  <a:srgbClr val="FF0000"/>
                </a:solidFill>
              </a:rPr>
              <a:t>Το ποδόσφαιρο είναι ανδρικό άθλημα; Όχι πλέον</a:t>
            </a:r>
            <a:r>
              <a:rPr lang="el-GR" sz="4000" smtClean="0"/>
              <a:t> </a:t>
            </a:r>
          </a:p>
        </p:txBody>
      </p:sp>
      <p:sp>
        <p:nvSpPr>
          <p:cNvPr id="7171" name="Rectangle 3"/>
          <p:cNvSpPr>
            <a:spLocks noGrp="1" noChangeArrowheads="1"/>
          </p:cNvSpPr>
          <p:nvPr>
            <p:ph type="body" idx="1"/>
          </p:nvPr>
        </p:nvSpPr>
        <p:spPr/>
        <p:txBody>
          <a:bodyPr/>
          <a:lstStyle/>
          <a:p>
            <a:pPr eaLnBrk="1" hangingPunct="1">
              <a:lnSpc>
                <a:spcPct val="80000"/>
              </a:lnSpc>
            </a:pPr>
            <a:r>
              <a:rPr lang="el-GR" sz="2800" smtClean="0">
                <a:solidFill>
                  <a:srgbClr val="FF0000"/>
                </a:solidFill>
              </a:rPr>
              <a:t>Ποδόσφαιρο Γυναικών</a:t>
            </a:r>
            <a:r>
              <a:rPr lang="el-GR" sz="2800" smtClean="0"/>
              <a:t> </a:t>
            </a:r>
          </a:p>
          <a:p>
            <a:pPr eaLnBrk="1" hangingPunct="1">
              <a:lnSpc>
                <a:spcPct val="80000"/>
              </a:lnSpc>
            </a:pPr>
            <a:r>
              <a:rPr lang="el-GR" sz="2800" smtClean="0"/>
              <a:t>Η πρώτη επίσημη εμφάνιση του γυναικείου ποδοσφαίρου είναι στα κινέζικα σχολεία το 1920, όπου το ποδόσφαιρο για τα κορίτσια προστέθηκε στο επίσημο σχολικό πρόγραμμα. Από το 1970 το γυναικείο ποδόσφαιρο αναπτύσσεται ραγδαία, σε χώρες όπως η Ιταλία, η Δανία, η Σουηδία και η Νορβηγία. Σήμερα το γυναικείο ποδόσφαιρο παίζεται επαγγελματικά σε αρκετές χώρες. Οι κανονισμοί που ισχύουν στο γυναικείο ποδόσφαιρο δε διαφέρουν από τους αντίστοιχους του ανδρικού.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Gimnasio Oinousswn\Desktop\bf7779a7bcd4102ca80b2bae17e00050_XL.jpg"/>
          <p:cNvPicPr>
            <a:picLocks noChangeAspect="1" noChangeArrowheads="1"/>
          </p:cNvPicPr>
          <p:nvPr/>
        </p:nvPicPr>
        <p:blipFill>
          <a:blip r:embed="rId2" cstate="print"/>
          <a:srcRect/>
          <a:stretch>
            <a:fillRect/>
          </a:stretch>
        </p:blipFill>
        <p:spPr bwMode="auto">
          <a:xfrm>
            <a:off x="571500" y="642938"/>
            <a:ext cx="85725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sz="4000" smtClean="0">
                <a:solidFill>
                  <a:srgbClr val="6600CC"/>
                </a:solidFill>
              </a:rPr>
              <a:t>Ποδόσφαιρο με μικρότερο αριθμό παικτών</a:t>
            </a:r>
          </a:p>
        </p:txBody>
      </p:sp>
      <p:sp>
        <p:nvSpPr>
          <p:cNvPr id="9219" name="Rectangle 3"/>
          <p:cNvSpPr>
            <a:spLocks noGrp="1" noChangeArrowheads="1"/>
          </p:cNvSpPr>
          <p:nvPr>
            <p:ph type="body" idx="1"/>
          </p:nvPr>
        </p:nvSpPr>
        <p:spPr/>
        <p:txBody>
          <a:bodyPr/>
          <a:lstStyle/>
          <a:p>
            <a:pPr eaLnBrk="1" hangingPunct="1">
              <a:lnSpc>
                <a:spcPct val="80000"/>
              </a:lnSpc>
            </a:pPr>
            <a:r>
              <a:rPr lang="el-GR" sz="1800" smtClean="0"/>
              <a:t>Τα παιχνίδια με μικρό αριθμό παικτών παίζονται σε ηλικίες από 5 ετών και άνω. Είναι διασκεδαστικά, εύκολο να οργανωθούν και παρέχουν μεγαλύτερη δραστηριοποίηση και συναγωνισμό. Ειδικότερα: </a:t>
            </a:r>
          </a:p>
          <a:p>
            <a:pPr eaLnBrk="1" hangingPunct="1">
              <a:lnSpc>
                <a:spcPct val="80000"/>
              </a:lnSpc>
            </a:pPr>
            <a:r>
              <a:rPr lang="el-GR" sz="1800" smtClean="0"/>
              <a:t>Μπορούν να παιχτούν με οποιονδήποτε αριθμό παικτών ανά ομάδα (μονό ή ζυγό). </a:t>
            </a:r>
          </a:p>
          <a:p>
            <a:pPr eaLnBrk="1" hangingPunct="1">
              <a:lnSpc>
                <a:spcPct val="80000"/>
              </a:lnSpc>
            </a:pPr>
            <a:r>
              <a:rPr lang="el-GR" sz="1800" smtClean="0"/>
              <a:t>Μπορούν να ελέγχονται από έναν υπεύθυνο. </a:t>
            </a:r>
          </a:p>
          <a:p>
            <a:pPr eaLnBrk="1" hangingPunct="1">
              <a:lnSpc>
                <a:spcPct val="80000"/>
              </a:lnSpc>
            </a:pPr>
            <a:r>
              <a:rPr lang="el-GR" sz="1800" smtClean="0"/>
              <a:t>Δεν απαιτούν μεγάλα γήπεδα, πολλές γραμμές και κανονικά τέρματα. </a:t>
            </a:r>
          </a:p>
          <a:p>
            <a:pPr eaLnBrk="1" hangingPunct="1">
              <a:lnSpc>
                <a:spcPct val="80000"/>
              </a:lnSpc>
            </a:pPr>
            <a:r>
              <a:rPr lang="el-GR" sz="1800" smtClean="0"/>
              <a:t>Μπορούν να παιχτούν σε εσωτερικό χώρο. </a:t>
            </a:r>
            <a:br>
              <a:rPr lang="el-GR" sz="1800" smtClean="0"/>
            </a:br>
            <a:r>
              <a:rPr lang="el-GR" sz="1800" smtClean="0"/>
              <a:t>Το πιο δημοφιλές και οργανωμένο από αυτά είναι το μίνι ποδόσφαιρο 5 Χ 5 με παρόμοιους κανονισμούς, αλλά με μικρότερα γήπεδα και εστίες.</a:t>
            </a:r>
          </a:p>
          <a:p>
            <a:pPr eaLnBrk="1" hangingPunct="1">
              <a:lnSpc>
                <a:spcPct val="80000"/>
              </a:lnSpc>
            </a:pPr>
            <a:r>
              <a:rPr lang="el-GR" sz="1800" smtClean="0"/>
              <a:t> Μπορούμε να παίξουμε ποδόσφαιρο σε μικρούς χώρους; Βέβαια. Και στην αυλή του σχολείου και σε μια αλάνα και σε μια πλατεία που δεν ενοχλούμε και σε ένα γήπεδο μικρό. Αντί για μεγάλα τέρματα με δίχτυα μπορούμε να χρησιμοποιούμε για σημάδια τις σχολικές μας τσάντες ή δύο κώνους.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Θέση περιεχομένου"/>
          <p:cNvSpPr>
            <a:spLocks noGrp="1"/>
          </p:cNvSpPr>
          <p:nvPr>
            <p:ph idx="1"/>
          </p:nvPr>
        </p:nvSpPr>
        <p:spPr/>
        <p:txBody>
          <a:bodyPr/>
          <a:lstStyle/>
          <a:p>
            <a:endParaRPr lang="el-GR" smtClean="0"/>
          </a:p>
        </p:txBody>
      </p:sp>
      <p:pic>
        <p:nvPicPr>
          <p:cNvPr id="10243" name="Picture 2" descr="C:\Users\Gimnasio Oinousswn\Desktop\fball2.JPG"/>
          <p:cNvPicPr>
            <a:picLocks noChangeAspect="1" noChangeArrowheads="1"/>
          </p:cNvPicPr>
          <p:nvPr/>
        </p:nvPicPr>
        <p:blipFill>
          <a:blip r:embed="rId2" cstate="print"/>
          <a:srcRect/>
          <a:stretch>
            <a:fillRect/>
          </a:stretch>
        </p:blipFill>
        <p:spPr bwMode="auto">
          <a:xfrm>
            <a:off x="-1706563" y="-1776413"/>
            <a:ext cx="12192001" cy="9144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σαρμοσμένο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951</TotalTime>
  <Words>2431</Words>
  <Application>Microsoft Office PowerPoint</Application>
  <PresentationFormat>Προβολή στην οθόνη (4:3)</PresentationFormat>
  <Paragraphs>141</Paragraphs>
  <Slides>57</Slides>
  <Notes>0</Notes>
  <HiddenSlides>0</HiddenSlides>
  <MMClips>0</MMClips>
  <ScaleCrop>false</ScaleCrop>
  <HeadingPairs>
    <vt:vector size="6" baseType="variant">
      <vt:variant>
        <vt:lpstr>Γραμματοσειρές που χρησιμοποιούνται</vt:lpstr>
      </vt:variant>
      <vt:variant>
        <vt:i4>1</vt:i4>
      </vt:variant>
      <vt:variant>
        <vt:lpstr>Θέμα</vt:lpstr>
      </vt:variant>
      <vt:variant>
        <vt:i4>1</vt:i4>
      </vt:variant>
      <vt:variant>
        <vt:lpstr>Τίτλοι διαφανειών</vt:lpstr>
      </vt:variant>
      <vt:variant>
        <vt:i4>57</vt:i4>
      </vt:variant>
    </vt:vector>
  </HeadingPairs>
  <TitlesOfParts>
    <vt:vector size="59" baseType="lpstr">
      <vt:lpstr>Arial</vt:lpstr>
      <vt:lpstr>Προεπιλεγμένη σχεδίαση</vt:lpstr>
      <vt:lpstr>ΠΟΔΟΣΦΑΙΡΟ ΣΤΗΝ ΔΕΥΤΕΡΟΒΑΘΜΙΑ ΕΚΠΑΙΔΕΥΣΗ</vt:lpstr>
      <vt:lpstr>Παρουσίαση του PowerPoint</vt:lpstr>
      <vt:lpstr>Η ιστορία του ποδοσφαίρου  </vt:lpstr>
      <vt:lpstr>Κρυμμένες αρετές στο παιγνίδι </vt:lpstr>
      <vt:lpstr>Οργάνωση του σύγχρονου ποδοσφαίρου </vt:lpstr>
      <vt:lpstr>Το ποδόσφαιρο είναι ανδρικό άθλημα; Όχι πλέον </vt:lpstr>
      <vt:lpstr>Παρουσίαση του PowerPoint</vt:lpstr>
      <vt:lpstr>Ποδόσφαιρο με μικρότερο αριθμό παικτών</vt:lpstr>
      <vt:lpstr>Παρουσίαση του PowerPoint</vt:lpstr>
      <vt:lpstr>Ο Αγωνιστικός Χώρος </vt:lpstr>
      <vt:lpstr>Παρουσίαση του PowerPoint</vt:lpstr>
      <vt:lpstr>Η μπάλα και ο εξοπλισμός </vt:lpstr>
      <vt:lpstr>Αριθμός Παικτών </vt:lpstr>
      <vt:lpstr>Διαιτητής</vt:lpstr>
      <vt:lpstr>Παρουσίαση του PowerPoint</vt:lpstr>
      <vt:lpstr>Εξουσίες  </vt:lpstr>
      <vt:lpstr>καθήκοντα </vt:lpstr>
      <vt:lpstr>Παρουσίαση του PowerPoint</vt:lpstr>
      <vt:lpstr>Μπορούμε να παίζουμε χωρίς διαιτητές; </vt:lpstr>
      <vt:lpstr>Βοηθοί διαιτητές  </vt:lpstr>
      <vt:lpstr>Παρουσίαση του PowerPoint</vt:lpstr>
      <vt:lpstr>Επόπτες γραμμών </vt:lpstr>
      <vt:lpstr>Καθήκοντα </vt:lpstr>
      <vt:lpstr>Τέταρτος διαιτητής </vt:lpstr>
      <vt:lpstr>Καθήκοντα </vt:lpstr>
      <vt:lpstr>Παρουσίαση του PowerPoint</vt:lpstr>
      <vt:lpstr>Παρουσίαση του PowerPoint</vt:lpstr>
      <vt:lpstr>Πέμπτος βοηθός </vt:lpstr>
      <vt:lpstr>Πρόσθετοι βοηθοί διαιτητές </vt:lpstr>
      <vt:lpstr>   Τι συμβαίνει όταν οι παίκτες κάνουν επικίνδυνες ενέργειες προς τους αντιπάλους τους, είτε άθελά τους είτε σκόπιμα;   </vt:lpstr>
      <vt:lpstr>Παρουσίαση του PowerPoint</vt:lpstr>
      <vt:lpstr>Προειδοποιήσεις και αποβολές </vt:lpstr>
      <vt:lpstr>Βασικές δεξιότητες της τεχνικής ποδοσφαίρου </vt:lpstr>
      <vt:lpstr>Μεταβίβαση της μπάλας με το εσωτερικό του ποδιού </vt:lpstr>
      <vt:lpstr>Απλή άσκηση πάσας με συνασκούμενο Εικόνα 1, ΄Ασκηση2</vt:lpstr>
      <vt:lpstr>Παρουσίαση του PowerPoint</vt:lpstr>
      <vt:lpstr>Πάσα με σκυταλοδρομία  Εικόνα 2, Άσκηση 3</vt:lpstr>
      <vt:lpstr>Δύο ομάδες μαθητών αποτελούμενες από επτά παιδιά η κάθε μία (4 από τη μία και 3 από την άλλη), δύο μπάλες και τέσσερις κώνους. Πάσα ο πρώτος κάθε ομάδας στον απέναντι μαθητή και ακολουθεί την πορεία της μπάλας για να πάει στο τέλος της απέναντι ομάδας. Υποδοχή του μαθητή και πάσα απέναντι ακολουθώντας  την πορεία της μπάλας και πηγαίνει στο τέλος της απέναντι ομάδας κ.ο.κ.   Εικόνα 2, Άσκηση 3</vt:lpstr>
      <vt:lpstr>Υποδοχή της μπάλας με το εσωτερικό του ποδιού </vt:lpstr>
      <vt:lpstr>Έλεγχος της μπάλας. Ντριμπλάρισμα - Προώθηση με την μπάλα </vt:lpstr>
      <vt:lpstr>Άσκηση με σκοπό την βελτίωση της μεταβίβασης, υποδοχής και έλεγχο της μπάλας  Εικόνα 3, Άσκηση 6</vt:lpstr>
      <vt:lpstr>   - Τέσσερις ομάδες των τριών μαθητών η κάθε ομάδα. 4 μπάλες, 4 κώνους και 4 πιατάκια. - Οι πρώτοι από κάθε ομάδας οδηγούν την μπάλα στο πρώτο πιατάκι την ακινητοποιούν και στο μέσων της απόστασης αφού συναντηθούν με τον απέναντι μαθητή κάνουν  προσποίηση και πασάρουν  την ακινητοποιημένη μπάλα του απέναντι στον συμπαίκτη που περιμένει πίσω από τον κώνο. Εικόνα 3, Άσκηση 6   </vt:lpstr>
      <vt:lpstr>Παραλλαγές της άσκησης 6. Οδήγημα της μπάλας στο πιατάκι, πάτημα της μπάλας, προσποίηση στα μέσα της απόστασης και οδήγημα της άλλης μπάλας στον απέναντι μαθητή, παραλαβή παράδοση Εικόνα 4 Άσκηση 7</vt:lpstr>
      <vt:lpstr>Παραλλαγή της άσκησης 6 Οδήγημα της μπάλας στο πρώτο πιατάκι, προσποίηση στο μέσων της απόστασης με τον απέναντι και πάσα διαγώνια όχι στη απέναντι ομάδα, αλλά στην διαγώνια ομάδα. Ο πασέρ πηγαίνει στο τέλος της απέναντι ομάδας. Εικόνα 5</vt:lpstr>
      <vt:lpstr>ΠΡΟΘΕΡΜΑΝΣΗ -ΤΕΧΝΙΚΗ  ΠΑΣΣΕΣ ΜΕΣΑ ΑΠΟ ΠΟΡΤΕΣ Εικόνα 6</vt:lpstr>
      <vt:lpstr>Παρουσίαση του PowerPoint</vt:lpstr>
      <vt:lpstr>Ενδεικτικά παιχνίδια για την ανάπτυξη της τεχνικής, της ομαδικότητας και της φυσικής κατάστασης των μαθητών </vt:lpstr>
      <vt:lpstr>ΔΙΑΤΗΡΗΣΗ ΤΗΣ ΜΠΑΛΑΣ  5Χ5 ΣΕ ΠΕΡΙΟΡΙΣΜΕΝΟ ΧΩΡΟ Εικόνα 7</vt:lpstr>
      <vt:lpstr>Παρουσίαση του PowerPoint</vt:lpstr>
      <vt:lpstr>Παιχνίδι 5Χ5  +2 στηρίγματα για κάθε ομάδα και τ/φ Εικόνα 8</vt:lpstr>
      <vt:lpstr>Παρουσίαση του PowerPoint</vt:lpstr>
      <vt:lpstr>ΤΕΡΜΑΤΟΦΥΛΑΚΑΣ</vt:lpstr>
      <vt:lpstr>. ΚΑΘΗΚΟΝΤΑ ΤΕΡΜΑΤΟΦΥΛΑΚΑ ΜΕΣΑ ΣΤΟ ΓΗΠΕΔΟ</vt:lpstr>
      <vt:lpstr>Υποδοχή της μπάλας από τον τερματοφύλακα. Υποδοχή της μπάλας από ψηλά </vt:lpstr>
      <vt:lpstr>Συνεργασία και ομαδικότητα </vt:lpstr>
      <vt:lpstr>Με λίγα λόγια  Το ποδόσφαιρο είναι ένα από τα πιο δημοφιλή ομαδικά αθλήματα και αναπτύχθηκε από την αρχή του 19ου αιώνα. Στην επίσημη μορφή του παιχνιδιού υπάρχουν συγκεκριμένοι κανονισμοί σχετικά με τον αγωνιστικό χώρο (γήπεδο), την μπάλα, τις ομάδες αλλά και τον τρόπο παιχνιδιού. Μπορεί όμως πολύ εύκολα να τροποποιηθούν ώστε να είναι εφικτή η διεξαγωγή ενός ευχάριστου και λειτουργικού παιχνιδιού. Για να παιχτεί το ποδόσφαιρο είτε με αγωνιστική μορφή είτε με ψυχαγωγική, απαιτείται τεχνική σε συγκεκριμένες δεξιότητες και συνεργασία. Ο σεβασμός προς τους κανόνες είναι απαραίτητος τόσο από τους παίκτες όσο και από τους θεατές. Τότε το άθλημα είναι πραγματικά απολαυστικό. </vt:lpstr>
      <vt:lpstr>ΣΑΣ ΕΥΧΑΡΙΣΤΩ ΓΙΑ ΤΗΝ ΠΡΟΣΟΧΗ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ΠΟΔΟΣΦΑΙΡΟ ΣΤΗΝ ΔΕΥΤΕΡΟΒΑΘΜΙΑ ΕΚΠΑΙΔΕΥΣΗ</dc:title>
  <dc:creator>You</dc:creator>
  <cp:lastModifiedBy>ΛΑΜΠΡΟΣ ΑΘΑΝΑΣΟΠΟΥΛΟΣ</cp:lastModifiedBy>
  <cp:revision>72</cp:revision>
  <dcterms:created xsi:type="dcterms:W3CDTF">2014-06-28T15:50:36Z</dcterms:created>
  <dcterms:modified xsi:type="dcterms:W3CDTF">2020-04-28T07:19:56Z</dcterms:modified>
</cp:coreProperties>
</file>