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7" r:id="rId6"/>
    <p:sldId id="261" r:id="rId7"/>
    <p:sldId id="262" r:id="rId8"/>
    <p:sldId id="263" r:id="rId9"/>
    <p:sldId id="264" r:id="rId10"/>
    <p:sldId id="265" r:id="rId11"/>
    <p:sldId id="266" r:id="rId12"/>
    <p:sldId id="268"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CA72352C-6447-426C-BF73-8606F3252E1E}" type="datetimeFigureOut">
              <a:rPr lang="el-GR" smtClean="0"/>
              <a:t>26/2/2017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91C1FF3-470C-4B49-9858-729A2B6C2AFF}"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8604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A72352C-6447-426C-BF73-8606F3252E1E}" type="datetimeFigureOut">
              <a:rPr lang="el-GR" smtClean="0"/>
              <a:t>26/2/2017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91C1FF3-470C-4B49-9858-729A2B6C2AFF}" type="slidenum">
              <a:rPr lang="el-GR" smtClean="0"/>
              <a:t>‹#›</a:t>
            </a:fld>
            <a:endParaRPr lang="el-GR"/>
          </a:p>
        </p:txBody>
      </p:sp>
    </p:spTree>
    <p:extLst>
      <p:ext uri="{BB962C8B-B14F-4D97-AF65-F5344CB8AC3E}">
        <p14:creationId xmlns:p14="http://schemas.microsoft.com/office/powerpoint/2010/main" val="4086316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A72352C-6447-426C-BF73-8606F3252E1E}" type="datetimeFigureOut">
              <a:rPr lang="el-GR" smtClean="0"/>
              <a:t>26/2/2017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91C1FF3-470C-4B49-9858-729A2B6C2AFF}" type="slidenum">
              <a:rPr lang="el-GR" smtClean="0"/>
              <a:t>‹#›</a:t>
            </a:fld>
            <a:endParaRPr lang="el-GR"/>
          </a:p>
        </p:txBody>
      </p:sp>
    </p:spTree>
    <p:extLst>
      <p:ext uri="{BB962C8B-B14F-4D97-AF65-F5344CB8AC3E}">
        <p14:creationId xmlns:p14="http://schemas.microsoft.com/office/powerpoint/2010/main" val="932611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A72352C-6447-426C-BF73-8606F3252E1E}" type="datetimeFigureOut">
              <a:rPr lang="el-GR" smtClean="0"/>
              <a:t>26/2/2017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91C1FF3-470C-4B49-9858-729A2B6C2AFF}" type="slidenum">
              <a:rPr lang="el-GR" smtClean="0"/>
              <a:t>‹#›</a:t>
            </a:fld>
            <a:endParaRPr lang="el-GR"/>
          </a:p>
        </p:txBody>
      </p:sp>
    </p:spTree>
    <p:extLst>
      <p:ext uri="{BB962C8B-B14F-4D97-AF65-F5344CB8AC3E}">
        <p14:creationId xmlns:p14="http://schemas.microsoft.com/office/powerpoint/2010/main" val="1735719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CA72352C-6447-426C-BF73-8606F3252E1E}" type="datetimeFigureOut">
              <a:rPr lang="el-GR" smtClean="0"/>
              <a:t>26/2/2017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91C1FF3-470C-4B49-9858-729A2B6C2AFF}"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6029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CA72352C-6447-426C-BF73-8606F3252E1E}" type="datetimeFigureOut">
              <a:rPr lang="el-GR" smtClean="0"/>
              <a:t>26/2/2017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91C1FF3-470C-4B49-9858-729A2B6C2AFF}" type="slidenum">
              <a:rPr lang="el-GR" smtClean="0"/>
              <a:t>‹#›</a:t>
            </a:fld>
            <a:endParaRPr lang="el-GR"/>
          </a:p>
        </p:txBody>
      </p:sp>
    </p:spTree>
    <p:extLst>
      <p:ext uri="{BB962C8B-B14F-4D97-AF65-F5344CB8AC3E}">
        <p14:creationId xmlns:p14="http://schemas.microsoft.com/office/powerpoint/2010/main" val="2796495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97280" y="2582334"/>
            <a:ext cx="493776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217920" y="2582334"/>
            <a:ext cx="4937760" cy="33782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CA72352C-6447-426C-BF73-8606F3252E1E}" type="datetimeFigureOut">
              <a:rPr lang="el-GR" smtClean="0"/>
              <a:t>26/2/2017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91C1FF3-470C-4B49-9858-729A2B6C2AFF}" type="slidenum">
              <a:rPr lang="el-GR" smtClean="0"/>
              <a:t>‹#›</a:t>
            </a:fld>
            <a:endParaRPr lang="el-GR"/>
          </a:p>
        </p:txBody>
      </p:sp>
    </p:spTree>
    <p:extLst>
      <p:ext uri="{BB962C8B-B14F-4D97-AF65-F5344CB8AC3E}">
        <p14:creationId xmlns:p14="http://schemas.microsoft.com/office/powerpoint/2010/main" val="1923797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CA72352C-6447-426C-BF73-8606F3252E1E}" type="datetimeFigureOut">
              <a:rPr lang="el-GR" smtClean="0"/>
              <a:t>26/2/2017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91C1FF3-470C-4B49-9858-729A2B6C2AFF}" type="slidenum">
              <a:rPr lang="el-GR" smtClean="0"/>
              <a:t>‹#›</a:t>
            </a:fld>
            <a:endParaRPr lang="el-GR"/>
          </a:p>
        </p:txBody>
      </p:sp>
    </p:spTree>
    <p:extLst>
      <p:ext uri="{BB962C8B-B14F-4D97-AF65-F5344CB8AC3E}">
        <p14:creationId xmlns:p14="http://schemas.microsoft.com/office/powerpoint/2010/main" val="2153176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A72352C-6447-426C-BF73-8606F3252E1E}" type="datetimeFigureOut">
              <a:rPr lang="el-GR" smtClean="0"/>
              <a:t>26/2/2017</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A91C1FF3-470C-4B49-9858-729A2B6C2AFF}" type="slidenum">
              <a:rPr lang="el-GR" smtClean="0"/>
              <a:t>‹#›</a:t>
            </a:fld>
            <a:endParaRPr lang="el-GR"/>
          </a:p>
        </p:txBody>
      </p:sp>
    </p:spTree>
    <p:extLst>
      <p:ext uri="{BB962C8B-B14F-4D97-AF65-F5344CB8AC3E}">
        <p14:creationId xmlns:p14="http://schemas.microsoft.com/office/powerpoint/2010/main" val="3996709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A72352C-6447-426C-BF73-8606F3252E1E}" type="datetimeFigureOut">
              <a:rPr lang="el-GR" smtClean="0"/>
              <a:t>26/2/2017</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91C1FF3-470C-4B49-9858-729A2B6C2AFF}" type="slidenum">
              <a:rPr lang="el-GR" smtClean="0"/>
              <a:t>‹#›</a:t>
            </a:fld>
            <a:endParaRPr lang="el-GR"/>
          </a:p>
        </p:txBody>
      </p:sp>
    </p:spTree>
    <p:extLst>
      <p:ext uri="{BB962C8B-B14F-4D97-AF65-F5344CB8AC3E}">
        <p14:creationId xmlns:p14="http://schemas.microsoft.com/office/powerpoint/2010/main" val="237493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CA72352C-6447-426C-BF73-8606F3252E1E}" type="datetimeFigureOut">
              <a:rPr lang="el-GR" smtClean="0"/>
              <a:t>26/2/2017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91C1FF3-470C-4B49-9858-729A2B6C2AFF}" type="slidenum">
              <a:rPr lang="el-GR" smtClean="0"/>
              <a:t>‹#›</a:t>
            </a:fld>
            <a:endParaRPr lang="el-GR"/>
          </a:p>
        </p:txBody>
      </p:sp>
    </p:spTree>
    <p:extLst>
      <p:ext uri="{BB962C8B-B14F-4D97-AF65-F5344CB8AC3E}">
        <p14:creationId xmlns:p14="http://schemas.microsoft.com/office/powerpoint/2010/main" val="391854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A72352C-6447-426C-BF73-8606F3252E1E}" type="datetimeFigureOut">
              <a:rPr lang="el-GR" smtClean="0"/>
              <a:t>26/2/2017</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91C1FF3-470C-4B49-9858-729A2B6C2AFF}"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8440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doping-prevention.com/fileadmin/files/Teaching_material/el/High_Handout_el.pdf" TargetMode="External"/><Relationship Id="rId2" Type="http://schemas.openxmlformats.org/officeDocument/2006/relationships/hyperlink" Target="http://www.ifet.gr/doping/sub_4.htm" TargetMode="External"/><Relationship Id="rId1" Type="http://schemas.openxmlformats.org/officeDocument/2006/relationships/slideLayout" Target="../slideLayouts/slideLayout2.xml"/><Relationship Id="rId4" Type="http://schemas.openxmlformats.org/officeDocument/2006/relationships/hyperlink" Target="http://panacea.med.uoa.gr/topic.aspx?id=60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97280" y="95534"/>
            <a:ext cx="10058400" cy="2552132"/>
          </a:xfrm>
        </p:spPr>
        <p:txBody>
          <a:bodyPr>
            <a:normAutofit/>
          </a:bodyPr>
          <a:lstStyle/>
          <a:p>
            <a:pPr algn="ctr"/>
            <a:r>
              <a:rPr lang="el-GR" dirty="0" smtClean="0">
                <a:latin typeface="Times New Roman" panose="02020603050405020304" pitchFamily="18" charset="0"/>
                <a:cs typeface="Times New Roman" panose="02020603050405020304" pitchFamily="18" charset="0"/>
              </a:rPr>
              <a:t>ΦΑΡΜΑΚΟΔΙΕΓΕΡΣΗ ΣΤΑ ΣΠΟΡ</a:t>
            </a:r>
            <a:endParaRPr lang="el-GR" dirty="0">
              <a:latin typeface="Times New Roman" panose="02020603050405020304" pitchFamily="18" charset="0"/>
              <a:cs typeface="Times New Roman" panose="02020603050405020304" pitchFamily="18" charset="0"/>
            </a:endParaRPr>
          </a:p>
        </p:txBody>
      </p:sp>
      <p:sp>
        <p:nvSpPr>
          <p:cNvPr id="3" name="Υπότιτλος 2"/>
          <p:cNvSpPr>
            <a:spLocks noGrp="1"/>
          </p:cNvSpPr>
          <p:nvPr>
            <p:ph type="subTitle" idx="1"/>
          </p:nvPr>
        </p:nvSpPr>
        <p:spPr/>
        <p:txBody>
          <a:bodyPr>
            <a:noAutofit/>
          </a:bodyPr>
          <a:lstStyle/>
          <a:p>
            <a:pPr algn="ctr"/>
            <a:r>
              <a:rPr lang="el-GR" sz="2000" dirty="0" err="1" smtClean="0">
                <a:latin typeface="Times New Roman" panose="02020603050405020304" pitchFamily="18" charset="0"/>
                <a:cs typeface="Times New Roman" panose="02020603050405020304" pitchFamily="18" charset="0"/>
              </a:rPr>
              <a:t>Αθανασοπουλοσ</a:t>
            </a:r>
            <a:r>
              <a:rPr lang="el-GR" sz="2000" dirty="0" smtClean="0">
                <a:latin typeface="Times New Roman" panose="02020603050405020304" pitchFamily="18" charset="0"/>
                <a:cs typeface="Times New Roman" panose="02020603050405020304" pitchFamily="18" charset="0"/>
              </a:rPr>
              <a:t> </a:t>
            </a:r>
            <a:r>
              <a:rPr lang="el-GR" sz="2000" dirty="0" err="1" smtClean="0">
                <a:latin typeface="Times New Roman" panose="02020603050405020304" pitchFamily="18" charset="0"/>
                <a:cs typeface="Times New Roman" panose="02020603050405020304" pitchFamily="18" charset="0"/>
              </a:rPr>
              <a:t>λαμπροσ</a:t>
            </a:r>
            <a:endParaRPr lang="el-GR" sz="2000" dirty="0" smtClean="0">
              <a:latin typeface="Times New Roman" panose="02020603050405020304" pitchFamily="18" charset="0"/>
              <a:cs typeface="Times New Roman" panose="02020603050405020304" pitchFamily="18" charset="0"/>
            </a:endParaRPr>
          </a:p>
          <a:p>
            <a:pPr algn="ctr"/>
            <a:r>
              <a:rPr lang="el-GR" sz="2000" dirty="0" err="1" smtClean="0">
                <a:latin typeface="Times New Roman" panose="02020603050405020304" pitchFamily="18" charset="0"/>
                <a:cs typeface="Times New Roman" panose="02020603050405020304" pitchFamily="18" charset="0"/>
              </a:rPr>
              <a:t>Καθηγητησ</a:t>
            </a:r>
            <a:r>
              <a:rPr lang="el-GR" sz="2000" dirty="0" smtClean="0">
                <a:latin typeface="Times New Roman" panose="02020603050405020304" pitchFamily="18" charset="0"/>
                <a:cs typeface="Times New Roman" panose="02020603050405020304" pitchFamily="18" charset="0"/>
              </a:rPr>
              <a:t> </a:t>
            </a:r>
            <a:r>
              <a:rPr lang="el-GR" sz="2000" dirty="0" err="1" smtClean="0">
                <a:latin typeface="Times New Roman" panose="02020603050405020304" pitchFamily="18" charset="0"/>
                <a:cs typeface="Times New Roman" panose="02020603050405020304" pitchFamily="18" charset="0"/>
              </a:rPr>
              <a:t>φυσικησ</a:t>
            </a:r>
            <a:r>
              <a:rPr lang="el-GR" sz="2000" dirty="0" smtClean="0">
                <a:latin typeface="Times New Roman" panose="02020603050405020304" pitchFamily="18" charset="0"/>
                <a:cs typeface="Times New Roman" panose="02020603050405020304" pitchFamily="18" charset="0"/>
              </a:rPr>
              <a:t> </a:t>
            </a:r>
            <a:r>
              <a:rPr lang="el-GR" sz="2000" dirty="0" err="1" smtClean="0">
                <a:latin typeface="Times New Roman" panose="02020603050405020304" pitchFamily="18" charset="0"/>
                <a:cs typeface="Times New Roman" panose="02020603050405020304" pitchFamily="18" charset="0"/>
              </a:rPr>
              <a:t>αγωγησ</a:t>
            </a:r>
            <a:endParaRPr lang="el-GR" sz="2000" dirty="0" smtClean="0">
              <a:latin typeface="Times New Roman" panose="02020603050405020304" pitchFamily="18" charset="0"/>
              <a:cs typeface="Times New Roman" panose="02020603050405020304" pitchFamily="18" charset="0"/>
            </a:endParaRPr>
          </a:p>
          <a:p>
            <a:pPr algn="ctr"/>
            <a:r>
              <a:rPr lang="el-GR" sz="2000" dirty="0" err="1" smtClean="0">
                <a:latin typeface="Times New Roman" panose="02020603050405020304" pitchFamily="18" charset="0"/>
                <a:cs typeface="Times New Roman" panose="02020603050405020304" pitchFamily="18" charset="0"/>
              </a:rPr>
              <a:t>Προτυπο</a:t>
            </a:r>
            <a:r>
              <a:rPr lang="el-GR" sz="2000" dirty="0" smtClean="0">
                <a:latin typeface="Times New Roman" panose="02020603050405020304" pitchFamily="18" charset="0"/>
                <a:cs typeface="Times New Roman" panose="02020603050405020304" pitchFamily="18" charset="0"/>
              </a:rPr>
              <a:t> </a:t>
            </a:r>
            <a:r>
              <a:rPr lang="el-GR" sz="2000" dirty="0" err="1" smtClean="0">
                <a:latin typeface="Times New Roman" panose="02020603050405020304" pitchFamily="18" charset="0"/>
                <a:cs typeface="Times New Roman" panose="02020603050405020304" pitchFamily="18" charset="0"/>
              </a:rPr>
              <a:t>γυμνασιο</a:t>
            </a:r>
            <a:r>
              <a:rPr lang="el-GR" sz="2000" dirty="0" smtClean="0">
                <a:latin typeface="Times New Roman" panose="02020603050405020304" pitchFamily="18" charset="0"/>
                <a:cs typeface="Times New Roman" panose="02020603050405020304" pitchFamily="18" charset="0"/>
              </a:rPr>
              <a:t> </a:t>
            </a:r>
            <a:r>
              <a:rPr lang="el-GR" sz="2000" dirty="0" err="1" smtClean="0">
                <a:latin typeface="Times New Roman" panose="02020603050405020304" pitchFamily="18" charset="0"/>
                <a:cs typeface="Times New Roman" panose="02020603050405020304" pitchFamily="18" charset="0"/>
              </a:rPr>
              <a:t>ευαγγελικησ</a:t>
            </a:r>
            <a:r>
              <a:rPr lang="el-GR" sz="2000" dirty="0" smtClean="0">
                <a:latin typeface="Times New Roman" panose="02020603050405020304" pitchFamily="18" charset="0"/>
                <a:cs typeface="Times New Roman" panose="02020603050405020304" pitchFamily="18" charset="0"/>
              </a:rPr>
              <a:t> </a:t>
            </a:r>
            <a:r>
              <a:rPr lang="el-GR" sz="2000" dirty="0" err="1" smtClean="0">
                <a:latin typeface="Times New Roman" panose="02020603050405020304" pitchFamily="18" charset="0"/>
                <a:cs typeface="Times New Roman" panose="02020603050405020304" pitchFamily="18" charset="0"/>
              </a:rPr>
              <a:t>σχολησ</a:t>
            </a:r>
            <a:r>
              <a:rPr lang="el-GR" sz="2000" dirty="0" smtClean="0">
                <a:latin typeface="Times New Roman" panose="02020603050405020304" pitchFamily="18" charset="0"/>
                <a:cs typeface="Times New Roman" panose="02020603050405020304" pitchFamily="18" charset="0"/>
              </a:rPr>
              <a:t> </a:t>
            </a:r>
            <a:r>
              <a:rPr lang="el-GR" sz="2000" dirty="0" err="1" smtClean="0">
                <a:latin typeface="Times New Roman" panose="02020603050405020304" pitchFamily="18" charset="0"/>
                <a:cs typeface="Times New Roman" panose="02020603050405020304" pitchFamily="18" charset="0"/>
              </a:rPr>
              <a:t>σμυρνησ</a:t>
            </a:r>
            <a:endParaRPr lang="el-G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5424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69984" y="232012"/>
            <a:ext cx="10058400" cy="1450757"/>
          </a:xfrm>
        </p:spPr>
        <p:txBody>
          <a:bodyPr>
            <a:normAutofit/>
          </a:bodyPr>
          <a:lstStyle/>
          <a:p>
            <a:pPr algn="ctr"/>
            <a:r>
              <a:rPr lang="el-GR" sz="4000" b="1" dirty="0" smtClean="0">
                <a:latin typeface="Times New Roman" panose="02020603050405020304" pitchFamily="18" charset="0"/>
                <a:cs typeface="Times New Roman" panose="02020603050405020304" pitchFamily="18" charset="0"/>
              </a:rPr>
              <a:t>ΠΕΠΤΙΔΙΚΕΣ ΚΑΙ ΓΛΥΚΟΠΡΩΤΕΪΝΙΚΕΣ ΟΡΜΟΝΕΣ ΚΑΙ ΠΑΡΟΜΟΙΕΣ ΟΥΣΙΕΣ</a:t>
            </a:r>
            <a:endParaRPr lang="el-GR" sz="40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961030" y="2071285"/>
            <a:ext cx="10515600" cy="4351338"/>
          </a:xfrm>
        </p:spPr>
        <p:txBody>
          <a:bodyPr>
            <a:normAutofit/>
          </a:bodyPr>
          <a:lstStyle/>
          <a:p>
            <a:r>
              <a:rPr lang="el-GR" sz="2800" b="1" dirty="0" smtClean="0">
                <a:latin typeface="Times New Roman" panose="02020603050405020304" pitchFamily="18" charset="0"/>
                <a:cs typeface="Times New Roman" panose="02020603050405020304" pitchFamily="18" charset="0"/>
              </a:rPr>
              <a:t>Ορισμός/Χρήση</a:t>
            </a:r>
            <a:r>
              <a:rPr lang="en-US" sz="2800" b="1" dirty="0" smtClean="0">
                <a:latin typeface="Times New Roman" panose="02020603050405020304" pitchFamily="18" charset="0"/>
                <a:cs typeface="Times New Roman" panose="02020603050405020304" pitchFamily="18" charset="0"/>
              </a:rPr>
              <a:t>:</a:t>
            </a:r>
            <a:r>
              <a:rPr lang="el-GR" sz="2800" b="1" dirty="0" smtClean="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Χημικά παρασκευασμένες ουσίες, σχεδιασμένες έτσι, ώστε να προκαλούν ίδιες ή παρόμοιες επιδράσεις με τις ήδη υπάρχουσες ορμόνες (π.χ. αυξητική ορμόνη).</a:t>
            </a:r>
          </a:p>
          <a:p>
            <a:endParaRPr lang="el-GR" sz="2800" b="1" dirty="0">
              <a:latin typeface="Times New Roman" panose="02020603050405020304" pitchFamily="18" charset="0"/>
              <a:cs typeface="Times New Roman" panose="02020603050405020304" pitchFamily="18" charset="0"/>
            </a:endParaRPr>
          </a:p>
          <a:p>
            <a:r>
              <a:rPr lang="el-GR" sz="2800" b="1" dirty="0" smtClean="0">
                <a:latin typeface="Times New Roman" panose="02020603050405020304" pitchFamily="18" charset="0"/>
                <a:cs typeface="Times New Roman" panose="02020603050405020304" pitchFamily="18" charset="0"/>
              </a:rPr>
              <a:t>Παρενέργειες</a:t>
            </a:r>
            <a:r>
              <a:rPr lang="en-US" sz="2800" b="1" dirty="0" smtClean="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Αύξηση του μεγέθους των οργάνων του σώματος, καρδιακές παθήσεις, μεγαλακρία, μεταβολή των χαρακτηριστικών του προσώπου, ανωμαλίες της εμμήνου ρήσης, μεγέθυνση της γλώσσας, μειωμένη σεξουαλική διάθεση, μείωση στη διάρκεια ζωής.</a:t>
            </a:r>
            <a:endParaRPr lang="el-G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97645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95400" y="382138"/>
            <a:ext cx="10058400" cy="1450757"/>
          </a:xfrm>
        </p:spPr>
        <p:txBody>
          <a:bodyPr>
            <a:noAutofit/>
          </a:bodyPr>
          <a:lstStyle/>
          <a:p>
            <a:pPr algn="ctr"/>
            <a:r>
              <a:rPr lang="el-GR" sz="3200" b="1" dirty="0" smtClean="0">
                <a:latin typeface="Times New Roman" panose="02020603050405020304" pitchFamily="18" charset="0"/>
                <a:cs typeface="Times New Roman" panose="02020603050405020304" pitchFamily="18" charset="0"/>
              </a:rPr>
              <a:t>ΚΑΤΗΓΟΡΙΕΣ ΠΟΥ ΥΠΟΚΕΙΝΤΑΙ ΣΕ ΜΕΡΙΚΟ ΠΕΡΙΟΡΙΣΜΟ (π.χ. ΚΑΝΑΒΙΔΟΕΙΔΗ, ΑΝΤΑΓΩΝΙΣΤΕΣ Β-ΥΠΟΔΟΧΕΩΝ, ΚΟΡΤΙΚΟΕΙΔΗ) </a:t>
            </a:r>
            <a:endParaRPr lang="el-GR" sz="32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838200" y="2276001"/>
            <a:ext cx="10515600" cy="4351338"/>
          </a:xfrm>
        </p:spPr>
        <p:txBody>
          <a:bodyPr>
            <a:normAutofit/>
          </a:bodyPr>
          <a:lstStyle/>
          <a:p>
            <a:r>
              <a:rPr lang="el-GR" sz="3200" b="1" dirty="0" smtClean="0">
                <a:latin typeface="Times New Roman" panose="02020603050405020304" pitchFamily="18" charset="0"/>
                <a:cs typeface="Times New Roman" panose="02020603050405020304" pitchFamily="18" charset="0"/>
              </a:rPr>
              <a:t>Ορισμός/Χρήση</a:t>
            </a:r>
            <a:r>
              <a:rPr lang="en-US" sz="3200" b="1" dirty="0" smtClean="0">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l-GR" sz="3200" dirty="0" smtClean="0">
                <a:latin typeface="Times New Roman" panose="02020603050405020304" pitchFamily="18" charset="0"/>
                <a:cs typeface="Times New Roman" panose="02020603050405020304" pitchFamily="18" charset="0"/>
              </a:rPr>
              <a:t>Ουσίες που βοηθούν να χαλαρώσει ένας αθλητής και στον περιορισμό μιας φλεγμονής.</a:t>
            </a:r>
          </a:p>
          <a:p>
            <a:endParaRPr lang="el-GR" sz="3200" dirty="0">
              <a:latin typeface="Times New Roman" panose="02020603050405020304" pitchFamily="18" charset="0"/>
              <a:cs typeface="Times New Roman" panose="02020603050405020304" pitchFamily="18" charset="0"/>
            </a:endParaRPr>
          </a:p>
          <a:p>
            <a:r>
              <a:rPr lang="el-GR" sz="3200" b="1" dirty="0" smtClean="0">
                <a:latin typeface="Times New Roman" panose="02020603050405020304" pitchFamily="18" charset="0"/>
                <a:cs typeface="Times New Roman" panose="02020603050405020304" pitchFamily="18" charset="0"/>
              </a:rPr>
              <a:t>Παρενέργειες</a:t>
            </a:r>
            <a:r>
              <a:rPr lang="en-US" sz="3200" b="1" dirty="0" smtClean="0">
                <a:latin typeface="Times New Roman" panose="02020603050405020304" pitchFamily="18" charset="0"/>
                <a:cs typeface="Times New Roman" panose="02020603050405020304" pitchFamily="18" charset="0"/>
              </a:rPr>
              <a:t>: </a:t>
            </a:r>
            <a:r>
              <a:rPr lang="el-GR" sz="3200" dirty="0" smtClean="0">
                <a:latin typeface="Times New Roman" panose="02020603050405020304" pitchFamily="18" charset="0"/>
                <a:cs typeface="Times New Roman" panose="02020603050405020304" pitchFamily="18" charset="0"/>
              </a:rPr>
              <a:t>Υπερβολική μείωση των καρδιακών παλμών, καρδιακή ανεπάρκεια, χαμηλή αρτηριακή πίεση, ημικρανίες, κατάθλιψη, αϋπνία, αδυναμία, ναυτία, κράμπες, διάρροια, ρίγη, μούδιασμα, οστεοπόρωση.</a:t>
            </a:r>
            <a:endParaRPr lang="el-G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7031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latin typeface="Times New Roman" panose="02020603050405020304" pitchFamily="18" charset="0"/>
                <a:cs typeface="Times New Roman" panose="02020603050405020304" pitchFamily="18" charset="0"/>
              </a:rPr>
              <a:t>ΒΙΒΛΙΟΓΡΑΦΙΑ</a:t>
            </a:r>
            <a:endParaRPr lang="el-GR"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p:txBody>
          <a:bodyPr>
            <a:normAutofit/>
          </a:bodyPr>
          <a:lstStyle/>
          <a:p>
            <a:r>
              <a:rPr lang="el-GR" sz="2400" dirty="0" smtClean="0">
                <a:latin typeface="Times New Roman" panose="02020603050405020304" pitchFamily="18" charset="0"/>
                <a:cs typeface="Times New Roman" panose="02020603050405020304" pitchFamily="18" charset="0"/>
              </a:rPr>
              <a:t>- Ο.Ε.Δ.Β. (2006), Φυσική Αγωγή για Α΄, Β΄ και Γ΄ Γυμνασίου, Αθήνα.</a:t>
            </a:r>
          </a:p>
          <a:p>
            <a:r>
              <a:rPr lang="el-GR" sz="2400" dirty="0" smtClean="0">
                <a:latin typeface="Times New Roman" panose="02020603050405020304" pitchFamily="18" charset="0"/>
                <a:cs typeface="Times New Roman" panose="02020603050405020304" pitchFamily="18" charset="0"/>
              </a:rPr>
              <a:t>- </a:t>
            </a:r>
            <a:r>
              <a:rPr lang="en-US" sz="2400" dirty="0">
                <a:solidFill>
                  <a:srgbClr val="0E7744"/>
                </a:solidFill>
                <a:latin typeface="Times New Roman" panose="02020603050405020304" pitchFamily="18" charset="0"/>
                <a:cs typeface="Times New Roman" panose="02020603050405020304" pitchFamily="18" charset="0"/>
                <a:hlinkClick r:id="rId2"/>
              </a:rPr>
              <a:t>http://</a:t>
            </a:r>
            <a:r>
              <a:rPr lang="en-US" sz="2400" dirty="0" smtClean="0">
                <a:solidFill>
                  <a:srgbClr val="0E7744"/>
                </a:solidFill>
                <a:latin typeface="Times New Roman" panose="02020603050405020304" pitchFamily="18" charset="0"/>
                <a:cs typeface="Times New Roman" panose="02020603050405020304" pitchFamily="18" charset="0"/>
                <a:hlinkClick r:id="rId2"/>
              </a:rPr>
              <a:t>www.ifet.gr/doping/sub_4.htm</a:t>
            </a:r>
            <a:endParaRPr lang="el-GR" sz="2400" dirty="0" smtClean="0">
              <a:solidFill>
                <a:srgbClr val="0E7744"/>
              </a:solidFill>
              <a:latin typeface="Times New Roman" panose="02020603050405020304" pitchFamily="18" charset="0"/>
              <a:cs typeface="Times New Roman" panose="02020603050405020304" pitchFamily="18" charset="0"/>
            </a:endParaRPr>
          </a:p>
          <a:p>
            <a:r>
              <a:rPr lang="el-GR" sz="2400" dirty="0" smtClean="0">
                <a:solidFill>
                  <a:srgbClr val="0E7744"/>
                </a:solidFill>
                <a:latin typeface="Times New Roman" panose="02020603050405020304" pitchFamily="18" charset="0"/>
                <a:cs typeface="Times New Roman" panose="02020603050405020304" pitchFamily="18" charset="0"/>
              </a:rPr>
              <a:t>- </a:t>
            </a:r>
            <a:r>
              <a:rPr lang="en-US" sz="2400" dirty="0">
                <a:solidFill>
                  <a:srgbClr val="0E7744"/>
                </a:solidFill>
                <a:latin typeface="Times New Roman" panose="02020603050405020304" pitchFamily="18" charset="0"/>
                <a:cs typeface="Times New Roman" panose="02020603050405020304" pitchFamily="18" charset="0"/>
                <a:hlinkClick r:id="rId3"/>
              </a:rPr>
              <a:t>https://</a:t>
            </a:r>
            <a:r>
              <a:rPr lang="en-US" sz="2400" dirty="0" smtClean="0">
                <a:solidFill>
                  <a:srgbClr val="0E7744"/>
                </a:solidFill>
                <a:latin typeface="Times New Roman" panose="02020603050405020304" pitchFamily="18" charset="0"/>
                <a:cs typeface="Times New Roman" panose="02020603050405020304" pitchFamily="18" charset="0"/>
                <a:hlinkClick r:id="rId3"/>
              </a:rPr>
              <a:t>www.doping-prevention.com/fileadmin/files/Teaching_material/el/High_Handout_el.pdf</a:t>
            </a:r>
            <a:endParaRPr lang="el-GR" sz="2400" dirty="0" smtClean="0">
              <a:solidFill>
                <a:srgbClr val="0E7744"/>
              </a:solidFill>
              <a:latin typeface="Times New Roman" panose="02020603050405020304" pitchFamily="18" charset="0"/>
              <a:cs typeface="Times New Roman" panose="02020603050405020304" pitchFamily="18" charset="0"/>
            </a:endParaRPr>
          </a:p>
          <a:p>
            <a:r>
              <a:rPr lang="el-GR" sz="2400" dirty="0" smtClean="0">
                <a:solidFill>
                  <a:srgbClr val="0E7744"/>
                </a:solidFill>
                <a:latin typeface="Times New Roman" panose="02020603050405020304" pitchFamily="18" charset="0"/>
                <a:cs typeface="Times New Roman" panose="02020603050405020304" pitchFamily="18" charset="0"/>
              </a:rPr>
              <a:t>- </a:t>
            </a:r>
            <a:r>
              <a:rPr lang="en-US" sz="2400" dirty="0">
                <a:solidFill>
                  <a:srgbClr val="0E7744"/>
                </a:solidFill>
                <a:latin typeface="Times New Roman" panose="02020603050405020304" pitchFamily="18" charset="0"/>
                <a:cs typeface="Times New Roman" panose="02020603050405020304" pitchFamily="18" charset="0"/>
                <a:hlinkClick r:id="rId4"/>
              </a:rPr>
              <a:t>http://</a:t>
            </a:r>
            <a:r>
              <a:rPr lang="en-US" sz="2400" dirty="0" smtClean="0">
                <a:solidFill>
                  <a:srgbClr val="0E7744"/>
                </a:solidFill>
                <a:latin typeface="Times New Roman" panose="02020603050405020304" pitchFamily="18" charset="0"/>
                <a:cs typeface="Times New Roman" panose="02020603050405020304" pitchFamily="18" charset="0"/>
                <a:hlinkClick r:id="rId4"/>
              </a:rPr>
              <a:t>panacea.med.uoa.gr/topic.aspx?id=602</a:t>
            </a:r>
            <a:endParaRPr lang="el-GR" sz="2400" dirty="0" smtClean="0">
              <a:solidFill>
                <a:srgbClr val="0E7744"/>
              </a:solidFill>
              <a:latin typeface="Times New Roman" panose="02020603050405020304" pitchFamily="18" charset="0"/>
              <a:cs typeface="Times New Roman" panose="02020603050405020304" pitchFamily="18" charset="0"/>
            </a:endParaRPr>
          </a:p>
          <a:p>
            <a:r>
              <a:rPr lang="el-GR" sz="2400" dirty="0" smtClean="0">
                <a:solidFill>
                  <a:srgbClr val="0E7744"/>
                </a:solidFill>
                <a:latin typeface="Times New Roman" panose="02020603050405020304" pitchFamily="18" charset="0"/>
                <a:cs typeface="Times New Roman" panose="02020603050405020304" pitchFamily="18" charset="0"/>
              </a:rPr>
              <a:t>- </a:t>
            </a:r>
            <a:r>
              <a:rPr lang="en-US" sz="2400" dirty="0">
                <a:solidFill>
                  <a:srgbClr val="0E7744"/>
                </a:solidFill>
                <a:latin typeface="Times New Roman" panose="02020603050405020304" pitchFamily="18" charset="0"/>
                <a:cs typeface="Times New Roman" panose="02020603050405020304" pitchFamily="18" charset="0"/>
              </a:rPr>
              <a:t>http://antikleidi.com/doping/anabolika-apati/</a:t>
            </a: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6308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5400" b="1" dirty="0">
                <a:latin typeface="Times New Roman" panose="02020603050405020304" pitchFamily="18" charset="0"/>
                <a:cs typeface="Times New Roman" panose="02020603050405020304" pitchFamily="18" charset="0"/>
              </a:rPr>
              <a:t>ΟΡΙΣΜΟΣ</a:t>
            </a:r>
          </a:p>
        </p:txBody>
      </p:sp>
      <p:sp>
        <p:nvSpPr>
          <p:cNvPr id="3" name="Θέση περιεχομένου 2"/>
          <p:cNvSpPr>
            <a:spLocks noGrp="1"/>
          </p:cNvSpPr>
          <p:nvPr>
            <p:ph idx="1"/>
          </p:nvPr>
        </p:nvSpPr>
        <p:spPr/>
        <p:txBody>
          <a:bodyPr/>
          <a:lstStyle/>
          <a:p>
            <a:pPr marL="0" indent="0">
              <a:buNone/>
            </a:pPr>
            <a:r>
              <a:rPr lang="el-GR" dirty="0" smtClean="0"/>
              <a:t> 	</a:t>
            </a:r>
            <a:r>
              <a:rPr lang="el-GR" sz="3600" b="1" dirty="0" err="1">
                <a:latin typeface="Times New Roman" panose="02020603050405020304" pitchFamily="18" charset="0"/>
                <a:cs typeface="Times New Roman" panose="02020603050405020304" pitchFamily="18" charset="0"/>
              </a:rPr>
              <a:t>Φαρμακοδιέγερση</a:t>
            </a:r>
            <a:r>
              <a:rPr lang="el-GR" sz="3600" b="1"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doping) </a:t>
            </a:r>
            <a:r>
              <a:rPr lang="el-GR" sz="3600" dirty="0">
                <a:latin typeface="Times New Roman" panose="02020603050405020304" pitchFamily="18" charset="0"/>
                <a:cs typeface="Times New Roman" panose="02020603050405020304" pitchFamily="18" charset="0"/>
              </a:rPr>
              <a:t>είναι η χρήση ή χορήγηση απαγορευμένων φαρμακευτικών ουσιών και απαγορευμένων μεθόδων που απώτερο σκοπό έχουν την αύξηση της απόδοσης.</a:t>
            </a:r>
          </a:p>
        </p:txBody>
      </p:sp>
    </p:spTree>
    <p:extLst>
      <p:ext uri="{BB962C8B-B14F-4D97-AF65-F5344CB8AC3E}">
        <p14:creationId xmlns:p14="http://schemas.microsoft.com/office/powerpoint/2010/main" val="17476300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6000" b="1" dirty="0" smtClean="0">
                <a:latin typeface="Times New Roman" panose="02020603050405020304" pitchFamily="18" charset="0"/>
                <a:cs typeface="Times New Roman" panose="02020603050405020304" pitchFamily="18" charset="0"/>
              </a:rPr>
              <a:t>ΘΕΜΙΤΑ-ΑΘΕΜΙΤΑ ΜΕΣΑ</a:t>
            </a:r>
            <a:endParaRPr lang="el-GR" sz="60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1097280" y="2050451"/>
            <a:ext cx="10058400" cy="4023360"/>
          </a:xfrm>
        </p:spPr>
        <p:txBody>
          <a:bodyPr>
            <a:normAutofit fontScale="92500" lnSpcReduction="20000"/>
          </a:bodyPr>
          <a:lstStyle/>
          <a:p>
            <a:pPr marL="0" indent="0">
              <a:buNone/>
            </a:pPr>
            <a:r>
              <a:rPr lang="el-GR" dirty="0" smtClean="0"/>
              <a:t> 	</a:t>
            </a:r>
            <a:r>
              <a:rPr lang="el-GR" sz="2800" dirty="0" smtClean="0">
                <a:latin typeface="Times New Roman" panose="02020603050405020304" pitchFamily="18" charset="0"/>
                <a:cs typeface="Times New Roman" panose="02020603050405020304" pitchFamily="18" charset="0"/>
              </a:rPr>
              <a:t>Χρήση αθέμιτων μέσων και όχι των αποδεκτών και νόμιμων, όπως είναι η κατάλληλη προπόνηση, η διατροφή και η ψυχολογική προετοιμασία για την βελτίωση της απόδοσης.</a:t>
            </a:r>
            <a:endParaRPr lang="el-GR" sz="2800" dirty="0">
              <a:latin typeface="Times New Roman" panose="02020603050405020304" pitchFamily="18" charset="0"/>
              <a:cs typeface="Times New Roman" panose="02020603050405020304" pitchFamily="18" charset="0"/>
            </a:endParaRPr>
          </a:p>
          <a:p>
            <a:pPr marL="0" indent="0">
              <a:buNone/>
            </a:pPr>
            <a:endParaRPr lang="el-GR" sz="2800" dirty="0" smtClean="0">
              <a:latin typeface="Times New Roman" panose="02020603050405020304" pitchFamily="18" charset="0"/>
              <a:cs typeface="Times New Roman" panose="02020603050405020304" pitchFamily="18" charset="0"/>
            </a:endParaRPr>
          </a:p>
          <a:p>
            <a:pPr marL="0" indent="0">
              <a:buNone/>
            </a:pPr>
            <a:r>
              <a:rPr lang="el-GR" sz="2800" dirty="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Ο οργανισμός που κρίνει αν ένα φάρμακο είναι απαγορευμένο είναι η Δ.Ο.Ε.</a:t>
            </a:r>
            <a:r>
              <a:rPr lang="en-US" sz="2800" dirty="0" smtClean="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ενώ για τους διεθνείς ελέγχους υπεύθυνη είναι η </a:t>
            </a:r>
            <a:r>
              <a:rPr lang="en-US" sz="2800" dirty="0" smtClean="0">
                <a:latin typeface="Times New Roman" panose="02020603050405020304" pitchFamily="18" charset="0"/>
                <a:cs typeface="Times New Roman" panose="02020603050405020304" pitchFamily="18" charset="0"/>
              </a:rPr>
              <a:t>W.A.D.A. (World Anti-Doping Agency).</a:t>
            </a:r>
            <a:endParaRPr lang="el-GR" sz="2800" dirty="0" smtClean="0">
              <a:latin typeface="Times New Roman" panose="02020603050405020304" pitchFamily="18" charset="0"/>
              <a:cs typeface="Times New Roman" panose="02020603050405020304" pitchFamily="18" charset="0"/>
            </a:endParaRPr>
          </a:p>
          <a:p>
            <a:pPr marL="0" indent="0">
              <a:buNone/>
            </a:pPr>
            <a:endParaRPr lang="el-GR" sz="2800" dirty="0">
              <a:latin typeface="Times New Roman" panose="02020603050405020304" pitchFamily="18" charset="0"/>
              <a:cs typeface="Times New Roman" panose="02020603050405020304" pitchFamily="18" charset="0"/>
            </a:endParaRPr>
          </a:p>
          <a:p>
            <a:pPr marL="0" indent="0">
              <a:buNone/>
            </a:pPr>
            <a:r>
              <a:rPr lang="el-GR" sz="2800" dirty="0" smtClean="0">
                <a:latin typeface="Times New Roman" panose="02020603050405020304" pitchFamily="18" charset="0"/>
                <a:cs typeface="Times New Roman" panose="02020603050405020304" pitchFamily="18" charset="0"/>
              </a:rPr>
              <a:t>	Συστηματικοί έλεγχοι </a:t>
            </a:r>
            <a:r>
              <a:rPr lang="en-US" sz="2800" dirty="0" err="1" smtClean="0">
                <a:latin typeface="Times New Roman" panose="02020603050405020304" pitchFamily="18" charset="0"/>
                <a:cs typeface="Times New Roman" panose="02020603050405020304" pitchFamily="18" charset="0"/>
              </a:rPr>
              <a:t>antidoping</a:t>
            </a:r>
            <a:r>
              <a:rPr lang="en-US" sz="2800" dirty="0" smtClean="0">
                <a:latin typeface="Times New Roman" panose="02020603050405020304" pitchFamily="18" charset="0"/>
                <a:cs typeface="Times New Roman" panose="02020603050405020304" pitchFamily="18" charset="0"/>
              </a:rPr>
              <a:t> control </a:t>
            </a:r>
            <a:r>
              <a:rPr lang="el-GR" sz="2800" dirty="0" smtClean="0">
                <a:latin typeface="Times New Roman" panose="02020603050405020304" pitchFamily="18" charset="0"/>
                <a:cs typeface="Times New Roman" panose="02020603050405020304" pitchFamily="18" charset="0"/>
              </a:rPr>
              <a:t>άρχισαν να γίνονται από το 1960 μετά από αρκετούς θανάτους αθλητών που σχετίζονταν με τη λήψη φαρμακευτικών ουσιών.</a:t>
            </a:r>
            <a:endParaRPr lang="el-G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1392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b="1" dirty="0" smtClean="0">
                <a:latin typeface="Times New Roman" panose="02020603050405020304" pitchFamily="18" charset="0"/>
                <a:cs typeface="Times New Roman" panose="02020603050405020304" pitchFamily="18" charset="0"/>
              </a:rPr>
              <a:t>ΛΟΓΟΙ ΧΡΗΣΗΣ ΑΠΑΓΟΡΕΥΜΕΝΩΝ ΟΥΣΙΩΝ ΑΠΟ ΤΟΥΣ ΑΘΛΗΤΕΣ</a:t>
            </a:r>
            <a:endParaRPr lang="el-GR"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a:xfrm>
            <a:off x="838200" y="2084932"/>
            <a:ext cx="10515600" cy="4351338"/>
          </a:xfrm>
        </p:spPr>
        <p:txBody>
          <a:bodyPr>
            <a:normAutofit/>
          </a:bodyPr>
          <a:lstStyle/>
          <a:p>
            <a:r>
              <a:rPr lang="el-GR" sz="2400" dirty="0" smtClean="0">
                <a:latin typeface="Times New Roman" panose="02020603050405020304" pitchFamily="18" charset="0"/>
                <a:cs typeface="Times New Roman" panose="02020603050405020304" pitchFamily="18" charset="0"/>
              </a:rPr>
              <a:t>Να αυξήσουν τη δύναμη, την αντοχή, την ετοιμότητα.</a:t>
            </a:r>
          </a:p>
          <a:p>
            <a:r>
              <a:rPr lang="el-GR" sz="2400" dirty="0" smtClean="0">
                <a:latin typeface="Times New Roman" panose="02020603050405020304" pitchFamily="18" charset="0"/>
                <a:cs typeface="Times New Roman" panose="02020603050405020304" pitchFamily="18" charset="0"/>
              </a:rPr>
              <a:t>Να μειώσουν την κούραση και το άγχος.</a:t>
            </a:r>
          </a:p>
          <a:p>
            <a:r>
              <a:rPr lang="el-GR" sz="2400" dirty="0" smtClean="0">
                <a:latin typeface="Times New Roman" panose="02020603050405020304" pitchFamily="18" charset="0"/>
                <a:cs typeface="Times New Roman" panose="02020603050405020304" pitchFamily="18" charset="0"/>
              </a:rPr>
              <a:t>Να έχουν γρηγορότερη αποκατάσταση από τους τραυματισμούς.</a:t>
            </a:r>
          </a:p>
          <a:p>
            <a:r>
              <a:rPr lang="el-GR" sz="2400" dirty="0" smtClean="0">
                <a:latin typeface="Times New Roman" panose="02020603050405020304" pitchFamily="18" charset="0"/>
                <a:cs typeface="Times New Roman" panose="02020603050405020304" pitchFamily="18" charset="0"/>
              </a:rPr>
              <a:t>Να έχουν ωραίο και ελκυστικό σώμα (</a:t>
            </a:r>
            <a:r>
              <a:rPr lang="en-US" sz="2400" dirty="0" smtClean="0">
                <a:latin typeface="Times New Roman" panose="02020603050405020304" pitchFamily="18" charset="0"/>
                <a:cs typeface="Times New Roman" panose="02020603050405020304" pitchFamily="18" charset="0"/>
              </a:rPr>
              <a:t>body building).</a:t>
            </a:r>
            <a:endParaRPr lang="el-G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Ο σοβαρότερος λόγος όμως είναι η </a:t>
            </a:r>
            <a:r>
              <a:rPr lang="el-GR" sz="2400" u="sng" dirty="0" smtClean="0">
                <a:latin typeface="Times New Roman" panose="02020603050405020304" pitchFamily="18" charset="0"/>
                <a:cs typeface="Times New Roman" panose="02020603050405020304" pitchFamily="18" charset="0"/>
              </a:rPr>
              <a:t>κοινωνική πίεση</a:t>
            </a:r>
            <a:r>
              <a:rPr lang="el-GR" sz="2400" dirty="0" smtClean="0">
                <a:latin typeface="Times New Roman" panose="02020603050405020304" pitchFamily="18" charset="0"/>
                <a:cs typeface="Times New Roman" panose="02020603050405020304" pitchFamily="18" charset="0"/>
              </a:rPr>
              <a:t>. Η εντυπωσιακή προβολή των αθλητικών αστέρων από τα μέσα μαζικής ενημέρωσης και οι υψηλές οικονομικές απολαβές σε αρκετές περιπτώσεις κάνουν τα άτομα να θέλουν να προβληθούν μέσω του αθλητισμού, να κερδίσουν την κοινωνική καταξίωση ή την οικονομική επιτυχία. Έτσι κάποιες φορές δε δυσκολεύονται να πάρουν μια απόφαση που εμπεριέχει σοβαρούς κινδύνους για την υγεία τους.</a:t>
            </a:r>
            <a:endParaRPr lang="en-US" sz="2400" dirty="0" smtClean="0">
              <a:latin typeface="Times New Roman" panose="02020603050405020304" pitchFamily="18" charset="0"/>
              <a:cs typeface="Times New Roman" panose="02020603050405020304" pitchFamily="18" charset="0"/>
            </a:endParaRPr>
          </a:p>
          <a:p>
            <a:endParaRPr lang="en-US" dirty="0" smtClean="0"/>
          </a:p>
          <a:p>
            <a:endParaRPr lang="el-GR" dirty="0"/>
          </a:p>
        </p:txBody>
      </p:sp>
    </p:spTree>
    <p:extLst>
      <p:ext uri="{BB962C8B-B14F-4D97-AF65-F5344CB8AC3E}">
        <p14:creationId xmlns:p14="http://schemas.microsoft.com/office/powerpoint/2010/main" val="1816915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247405" y="758952"/>
            <a:ext cx="10058400" cy="3566160"/>
          </a:xfrm>
        </p:spPr>
        <p:txBody>
          <a:bodyPr>
            <a:normAutofit/>
          </a:bodyPr>
          <a:lstStyle/>
          <a:p>
            <a:pPr algn="ctr"/>
            <a:r>
              <a:rPr lang="el-GR" sz="6000" dirty="0">
                <a:latin typeface="Times New Roman" panose="02020603050405020304" pitchFamily="18" charset="0"/>
                <a:cs typeface="Times New Roman" panose="02020603050405020304" pitchFamily="18" charset="0"/>
              </a:rPr>
              <a:t>ΚΥΡΙΟΤΕΡΕΣ ΚΑΤΗΓΟΡΙΕΣ ΑΝΑΒΟΛΙΚΩΝ ΟΥΣΙΩΝ ΚΑΙ </a:t>
            </a:r>
            <a:r>
              <a:rPr lang="el-GR" sz="6000" dirty="0" smtClean="0">
                <a:latin typeface="Times New Roman" panose="02020603050405020304" pitchFamily="18" charset="0"/>
                <a:cs typeface="Times New Roman" panose="02020603050405020304" pitchFamily="18" charset="0"/>
              </a:rPr>
              <a:t>ΠΑΡΕΝΕΡΓΕΙΕΣ</a:t>
            </a:r>
            <a:endParaRPr lang="el-GR" sz="6000" dirty="0"/>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121352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smtClean="0"/>
              <a:t>ΑΝΑΒΟΛΙΚΟΙ ΠΑΡΑΓΟΝΤΕΣ </a:t>
            </a:r>
            <a:br>
              <a:rPr lang="el-GR" b="1" dirty="0" smtClean="0"/>
            </a:br>
            <a:r>
              <a:rPr lang="el-GR" sz="3600" b="1" dirty="0" smtClean="0"/>
              <a:t>(αναβολικά </a:t>
            </a:r>
            <a:r>
              <a:rPr lang="el-GR" sz="3600" b="1" dirty="0" err="1" smtClean="0"/>
              <a:t>στεροειδή</a:t>
            </a:r>
            <a:r>
              <a:rPr lang="el-GR" sz="3600" b="1" dirty="0" smtClean="0"/>
              <a:t> ανδρογόνα και β2 αγωνιστές)</a:t>
            </a:r>
            <a:endParaRPr lang="el-GR" sz="3600" b="1" dirty="0"/>
          </a:p>
        </p:txBody>
      </p:sp>
      <p:sp>
        <p:nvSpPr>
          <p:cNvPr id="3" name="Θέση περιεχομένου 2"/>
          <p:cNvSpPr>
            <a:spLocks noGrp="1"/>
          </p:cNvSpPr>
          <p:nvPr>
            <p:ph idx="1"/>
          </p:nvPr>
        </p:nvSpPr>
        <p:spPr>
          <a:xfrm>
            <a:off x="838200" y="2166819"/>
            <a:ext cx="10515600" cy="4351338"/>
          </a:xfrm>
        </p:spPr>
        <p:txBody>
          <a:bodyPr>
            <a:normAutofit/>
          </a:bodyPr>
          <a:lstStyle/>
          <a:p>
            <a:r>
              <a:rPr lang="el-GR" sz="2800" b="1" dirty="0" smtClean="0">
                <a:latin typeface="Times New Roman" panose="02020603050405020304" pitchFamily="18" charset="0"/>
                <a:cs typeface="Times New Roman" panose="02020603050405020304" pitchFamily="18" charset="0"/>
              </a:rPr>
              <a:t>Ορισμός/Χρήση</a:t>
            </a:r>
            <a:r>
              <a:rPr lang="en-US" sz="2800" b="1" dirty="0" smtClean="0">
                <a:latin typeface="Times New Roman" panose="02020603050405020304" pitchFamily="18" charset="0"/>
                <a:cs typeface="Times New Roman" panose="02020603050405020304" pitchFamily="18" charset="0"/>
              </a:rPr>
              <a:t>:</a:t>
            </a:r>
            <a:r>
              <a:rPr lang="el-GR" sz="2800" dirty="0" smtClean="0">
                <a:latin typeface="Times New Roman" panose="02020603050405020304" pitchFamily="18" charset="0"/>
                <a:cs typeface="Times New Roman" panose="02020603050405020304" pitchFamily="18" charset="0"/>
              </a:rPr>
              <a:t> Ουσίες που ενισχύουν τον αναβολισμό. Η πρώτη κατηγορία περιλαμβάνει την ανδρική ορμόνη τεστοστερόνη και άλλες συνθετικές ενώσεις με παρόμοια δομή και βιολογική δράση.</a:t>
            </a:r>
          </a:p>
          <a:p>
            <a:endParaRPr lang="el-GR" sz="2800" dirty="0">
              <a:latin typeface="Times New Roman" panose="02020603050405020304" pitchFamily="18" charset="0"/>
              <a:cs typeface="Times New Roman" panose="02020603050405020304" pitchFamily="18" charset="0"/>
            </a:endParaRPr>
          </a:p>
          <a:p>
            <a:r>
              <a:rPr lang="el-GR" sz="2800" b="1" dirty="0" smtClean="0">
                <a:latin typeface="Times New Roman" panose="02020603050405020304" pitchFamily="18" charset="0"/>
                <a:cs typeface="Times New Roman" panose="02020603050405020304" pitchFamily="18" charset="0"/>
              </a:rPr>
              <a:t>Παρενέργειες</a:t>
            </a:r>
            <a:r>
              <a:rPr lang="en-US" sz="2800" b="1" dirty="0" smtClean="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Πιθανότητα εμφάνισης ασθενειών του ήπατος και της καρδιάς, ορμονικές διαταραχές, αυξημένη επιθετικότητα, αλωπεκία (φαλάκρα), στειρότητα στους άνδρες, ανάπτυξη ανδρικών χαρακτηριστικών στις γυναίκες.</a:t>
            </a:r>
            <a:endParaRPr lang="el-G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30007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5400" b="1" dirty="0" smtClean="0">
                <a:latin typeface="Times New Roman" panose="02020603050405020304" pitchFamily="18" charset="0"/>
                <a:cs typeface="Times New Roman" panose="02020603050405020304" pitchFamily="18" charset="0"/>
              </a:rPr>
              <a:t>ΔΙΕΓΕΡΤΙΚΑ</a:t>
            </a:r>
            <a:endParaRPr lang="el-GR" sz="54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p:txBody>
          <a:bodyPr>
            <a:normAutofit/>
          </a:bodyPr>
          <a:lstStyle/>
          <a:p>
            <a:r>
              <a:rPr lang="el-GR" sz="2800" b="1" dirty="0" smtClean="0">
                <a:latin typeface="Times New Roman" panose="02020603050405020304" pitchFamily="18" charset="0"/>
                <a:cs typeface="Times New Roman" panose="02020603050405020304" pitchFamily="18" charset="0"/>
              </a:rPr>
              <a:t>Ορισμός/Χρήση</a:t>
            </a:r>
            <a:r>
              <a:rPr lang="en-US" sz="2800" b="1"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Ουσίες που διεγείρουν το Κεντρικό Νευρικό Σύστημα κρατώντας σε εγρήγορση τον οργανισμό, μειώνουν την κούραση και αυξάνουν την πνευματική και σωματική απόδοση.</a:t>
            </a:r>
          </a:p>
          <a:p>
            <a:endParaRPr lang="el-GR" sz="2800" dirty="0">
              <a:latin typeface="Times New Roman" panose="02020603050405020304" pitchFamily="18" charset="0"/>
              <a:cs typeface="Times New Roman" panose="02020603050405020304" pitchFamily="18" charset="0"/>
            </a:endParaRPr>
          </a:p>
          <a:p>
            <a:r>
              <a:rPr lang="el-GR" sz="2800" b="1" dirty="0" smtClean="0">
                <a:latin typeface="Times New Roman" panose="02020603050405020304" pitchFamily="18" charset="0"/>
                <a:cs typeface="Times New Roman" panose="02020603050405020304" pitchFamily="18" charset="0"/>
              </a:rPr>
              <a:t>Παρενέργειες</a:t>
            </a:r>
            <a:r>
              <a:rPr lang="en-US" sz="2800" b="1" dirty="0" smtClean="0">
                <a:latin typeface="Times New Roman" panose="02020603050405020304" pitchFamily="18" charset="0"/>
                <a:cs typeface="Times New Roman" panose="02020603050405020304" pitchFamily="18" charset="0"/>
              </a:rPr>
              <a:t>:</a:t>
            </a:r>
            <a:r>
              <a:rPr lang="el-GR" sz="2800" b="1" dirty="0" smtClean="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Υψηλή πίεση του αίματος, τρέμουλο, άγχος, αϋπνία, αυξημένη επιθετικότητα, αυξημένος αριθμός και ένταση των καρδιακών χτύπων, αφυδάτωση, εγκεφαλικό, καρδιακές αρρυθμίες, θάνατος.</a:t>
            </a:r>
            <a:endParaRPr lang="el-G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8432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5400" b="1" dirty="0" smtClean="0">
                <a:latin typeface="Times New Roman" panose="02020603050405020304" pitchFamily="18" charset="0"/>
                <a:cs typeface="Times New Roman" panose="02020603050405020304" pitchFamily="18" charset="0"/>
              </a:rPr>
              <a:t>ΔΙΟΥΡΗΤΙΚΑ</a:t>
            </a:r>
            <a:endParaRPr lang="el-GR" sz="54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p:txBody>
          <a:bodyPr>
            <a:normAutofit/>
          </a:bodyPr>
          <a:lstStyle/>
          <a:p>
            <a:r>
              <a:rPr lang="el-GR" sz="2800" b="1" dirty="0" smtClean="0">
                <a:latin typeface="Times New Roman" panose="02020603050405020304" pitchFamily="18" charset="0"/>
                <a:cs typeface="Times New Roman" panose="02020603050405020304" pitchFamily="18" charset="0"/>
              </a:rPr>
              <a:t>Ορισμός/Χρήση</a:t>
            </a:r>
            <a:r>
              <a:rPr lang="en-US" sz="2800" b="1" dirty="0" smtClean="0">
                <a:latin typeface="Times New Roman" panose="02020603050405020304" pitchFamily="18" charset="0"/>
                <a:cs typeface="Times New Roman" panose="02020603050405020304" pitchFamily="18" charset="0"/>
              </a:rPr>
              <a:t>:</a:t>
            </a:r>
            <a:r>
              <a:rPr lang="el-GR" sz="2800" dirty="0" smtClean="0">
                <a:latin typeface="Times New Roman" panose="02020603050405020304" pitchFamily="18" charset="0"/>
                <a:cs typeface="Times New Roman" panose="02020603050405020304" pitchFamily="18" charset="0"/>
              </a:rPr>
              <a:t> Χρησιμοποιούνται για να αυξήσουν την αποβολή ούρων από τους αθλητές. Χρησιμοποιούνται για αθλήματα όπου το βάρος παίζει σημαντικό ρόλο (π.χ. πάλη) και για την πρόκληση αραίωσης των ούρων διαμέσου της υπερπαραγωγής αυτών.</a:t>
            </a:r>
          </a:p>
          <a:p>
            <a:endParaRPr lang="el-GR" sz="2800" b="1" dirty="0">
              <a:latin typeface="Times New Roman" panose="02020603050405020304" pitchFamily="18" charset="0"/>
              <a:cs typeface="Times New Roman" panose="02020603050405020304" pitchFamily="18" charset="0"/>
            </a:endParaRPr>
          </a:p>
          <a:p>
            <a:r>
              <a:rPr lang="el-GR" sz="2800" b="1" dirty="0" smtClean="0">
                <a:latin typeface="Times New Roman" panose="02020603050405020304" pitchFamily="18" charset="0"/>
                <a:cs typeface="Times New Roman" panose="02020603050405020304" pitchFamily="18" charset="0"/>
              </a:rPr>
              <a:t>Παρενέργειες</a:t>
            </a:r>
            <a:r>
              <a:rPr lang="en-US" sz="2800" b="1" dirty="0" smtClean="0">
                <a:latin typeface="Times New Roman" panose="02020603050405020304" pitchFamily="18" charset="0"/>
                <a:cs typeface="Times New Roman" panose="02020603050405020304" pitchFamily="18" charset="0"/>
              </a:rPr>
              <a:t>:</a:t>
            </a:r>
            <a:r>
              <a:rPr lang="el-GR" sz="2800" b="1" dirty="0" smtClean="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Αύξηση της χοληστερόλης, στομαχικοί πόνοι, ζάλη, αδυναμία, διαταραχές του κυκλοφορικού συστήματος, διαταραχές στην ισορροπία νερού και ηλεκτρολυτών.</a:t>
            </a:r>
            <a:endParaRPr lang="el-G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42803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5400" b="1" dirty="0" smtClean="0">
                <a:latin typeface="Times New Roman" panose="02020603050405020304" pitchFamily="18" charset="0"/>
                <a:cs typeface="Times New Roman" panose="02020603050405020304" pitchFamily="18" charset="0"/>
              </a:rPr>
              <a:t>ΑΝΑΛΓΗΤΙΚΑ ΝΑΡΚΩΤΙΚΑ</a:t>
            </a:r>
            <a:endParaRPr lang="el-GR" sz="5400" b="1" dirty="0">
              <a:latin typeface="Times New Roman" panose="02020603050405020304" pitchFamily="18" charset="0"/>
              <a:cs typeface="Times New Roman" panose="02020603050405020304" pitchFamily="18" charset="0"/>
            </a:endParaRPr>
          </a:p>
        </p:txBody>
      </p:sp>
      <p:sp>
        <p:nvSpPr>
          <p:cNvPr id="3" name="Θέση περιεχομένου 2"/>
          <p:cNvSpPr>
            <a:spLocks noGrp="1"/>
          </p:cNvSpPr>
          <p:nvPr>
            <p:ph idx="1"/>
          </p:nvPr>
        </p:nvSpPr>
        <p:spPr/>
        <p:txBody>
          <a:bodyPr>
            <a:noAutofit/>
          </a:bodyPr>
          <a:lstStyle/>
          <a:p>
            <a:r>
              <a:rPr lang="el-GR" sz="3200" b="1" dirty="0" smtClean="0">
                <a:latin typeface="Times New Roman" panose="02020603050405020304" pitchFamily="18" charset="0"/>
                <a:cs typeface="Times New Roman" panose="02020603050405020304" pitchFamily="18" charset="0"/>
              </a:rPr>
              <a:t>Ορισμός/Χρήση</a:t>
            </a:r>
            <a:r>
              <a:rPr lang="en-US" sz="3200" b="1" dirty="0" smtClean="0">
                <a:latin typeface="Times New Roman" panose="02020603050405020304" pitchFamily="18" charset="0"/>
                <a:cs typeface="Times New Roman" panose="02020603050405020304" pitchFamily="18" charset="0"/>
              </a:rPr>
              <a:t>:</a:t>
            </a:r>
            <a:r>
              <a:rPr lang="el-GR" sz="3200" b="1" dirty="0" smtClean="0">
                <a:latin typeface="Times New Roman" panose="02020603050405020304" pitchFamily="18" charset="0"/>
                <a:cs typeface="Times New Roman" panose="02020603050405020304" pitchFamily="18" charset="0"/>
              </a:rPr>
              <a:t> </a:t>
            </a:r>
            <a:r>
              <a:rPr lang="el-GR" sz="3200" dirty="0" smtClean="0">
                <a:latin typeface="Times New Roman" panose="02020603050405020304" pitchFamily="18" charset="0"/>
                <a:cs typeface="Times New Roman" panose="02020603050405020304" pitchFamily="18" charset="0"/>
              </a:rPr>
              <a:t>Φαρμακευτικές ουσίες που καταστέλλουν τον πόνο. Οδηγούν σε αισθήματα ευφορίας και ψυχικής διέγερσης.</a:t>
            </a:r>
          </a:p>
          <a:p>
            <a:endParaRPr lang="el-GR" sz="3200" b="1" dirty="0">
              <a:latin typeface="Times New Roman" panose="02020603050405020304" pitchFamily="18" charset="0"/>
              <a:cs typeface="Times New Roman" panose="02020603050405020304" pitchFamily="18" charset="0"/>
            </a:endParaRPr>
          </a:p>
          <a:p>
            <a:r>
              <a:rPr lang="el-GR" sz="3200" b="1" dirty="0" smtClean="0">
                <a:latin typeface="Times New Roman" panose="02020603050405020304" pitchFamily="18" charset="0"/>
                <a:cs typeface="Times New Roman" panose="02020603050405020304" pitchFamily="18" charset="0"/>
              </a:rPr>
              <a:t>Παρενέργειες</a:t>
            </a:r>
            <a:r>
              <a:rPr lang="en-US" sz="3200" b="1" dirty="0" smtClean="0">
                <a:latin typeface="Times New Roman" panose="02020603050405020304" pitchFamily="18" charset="0"/>
                <a:cs typeface="Times New Roman" panose="02020603050405020304" pitchFamily="18" charset="0"/>
              </a:rPr>
              <a:t>: </a:t>
            </a:r>
            <a:r>
              <a:rPr lang="el-GR" sz="3200" dirty="0" smtClean="0">
                <a:latin typeface="Times New Roman" panose="02020603050405020304" pitchFamily="18" charset="0"/>
                <a:cs typeface="Times New Roman" panose="02020603050405020304" pitchFamily="18" charset="0"/>
              </a:rPr>
              <a:t>Ξηροστομία, φαγούρα δέρματος, καταστολή της πείνας, δυσκοιλιότητα, πιθανότητα τραυματισμού από την έλλειψη του προστατευτικού μηχανισμού του πόνου, αδυναμία συγκέντρωσης, υπνηλία, φυσιολογική και ψυχολογική εξάρτηση.</a:t>
            </a:r>
            <a:endParaRPr lang="el-G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7746821"/>
      </p:ext>
    </p:extLst>
  </p:cSld>
  <p:clrMapOvr>
    <a:masterClrMapping/>
  </p:clrMapOvr>
  <p:timing>
    <p:tnLst>
      <p:par>
        <p:cTn id="1" dur="indefinite" restart="never" nodeType="tmRoot"/>
      </p:par>
    </p:tnLst>
  </p:timing>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114</TotalTime>
  <Words>551</Words>
  <Application>Microsoft Office PowerPoint</Application>
  <PresentationFormat>Ευρεία οθόνη</PresentationFormat>
  <Paragraphs>49</Paragraphs>
  <Slides>12</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Calibri</vt:lpstr>
      <vt:lpstr>Calibri Light</vt:lpstr>
      <vt:lpstr>Times New Roman</vt:lpstr>
      <vt:lpstr>Ανασκόπηση</vt:lpstr>
      <vt:lpstr>ΦΑΡΜΑΚΟΔΙΕΓΕΡΣΗ ΣΤΑ ΣΠΟΡ</vt:lpstr>
      <vt:lpstr>ΟΡΙΣΜΟΣ</vt:lpstr>
      <vt:lpstr>ΘΕΜΙΤΑ-ΑΘΕΜΙΤΑ ΜΕΣΑ</vt:lpstr>
      <vt:lpstr>ΛΟΓΟΙ ΧΡΗΣΗΣ ΑΠΑΓΟΡΕΥΜΕΝΩΝ ΟΥΣΙΩΝ ΑΠΟ ΤΟΥΣ ΑΘΛΗΤΕΣ</vt:lpstr>
      <vt:lpstr>ΚΥΡΙΟΤΕΡΕΣ ΚΑΤΗΓΟΡΙΕΣ ΑΝΑΒΟΛΙΚΩΝ ΟΥΣΙΩΝ ΚΑΙ ΠΑΡΕΝΕΡΓΕΙΕΣ</vt:lpstr>
      <vt:lpstr>ΑΝΑΒΟΛΙΚΟΙ ΠΑΡΑΓΟΝΤΕΣ  (αναβολικά στεροειδή ανδρογόνα και β2 αγωνιστές)</vt:lpstr>
      <vt:lpstr>ΔΙΕΓΕΡΤΙΚΑ</vt:lpstr>
      <vt:lpstr>ΔΙΟΥΡΗΤΙΚΑ</vt:lpstr>
      <vt:lpstr>ΑΝΑΛΓΗΤΙΚΑ ΝΑΡΚΩΤΙΚΑ</vt:lpstr>
      <vt:lpstr>ΠΕΠΤΙΔΙΚΕΣ ΚΑΙ ΓΛΥΚΟΠΡΩΤΕΪΝΙΚΕΣ ΟΡΜΟΝΕΣ ΚΑΙ ΠΑΡΟΜΟΙΕΣ ΟΥΣΙΕΣ</vt:lpstr>
      <vt:lpstr>ΚΑΤΗΓΟΡΙΕΣ ΠΟΥ ΥΠΟΚΕΙΝΤΑΙ ΣΕ ΜΕΡΙΚΟ ΠΕΡΙΟΡΙΣΜΟ (π.χ. ΚΑΝΑΒΙΔΟΕΙΔΗ, ΑΝΤΑΓΩΝΙΣΤΕΣ Β-ΥΠΟΔΟΧΕΩΝ, ΚΟΡΤΙΚΟΕΙΔΗ) </vt:lpstr>
      <vt:lpstr>ΒΙΒΛΙΟΓΡΑΦΙΑ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ΦΑΡΜΑΚΟΔΙΕΓΕΡΣΗ ΣΤΑ ΣΠΟΡ</dc:title>
  <dc:creator>ΛΑΜΠΡΟΣ ΑΘΑΝΑΣΟΠΟΥΛΟΣ</dc:creator>
  <cp:lastModifiedBy>ΛΑΜΠΡΟΣ ΑΘΑΝΑΣΟΠΟΥΛΟΣ</cp:lastModifiedBy>
  <cp:revision>19</cp:revision>
  <dcterms:created xsi:type="dcterms:W3CDTF">2017-01-22T19:31:29Z</dcterms:created>
  <dcterms:modified xsi:type="dcterms:W3CDTF">2017-02-26T08:13:38Z</dcterms:modified>
</cp:coreProperties>
</file>