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308" r:id="rId3"/>
    <p:sldId id="259" r:id="rId4"/>
    <p:sldId id="260" r:id="rId5"/>
    <p:sldId id="261" r:id="rId6"/>
    <p:sldId id="262" r:id="rId7"/>
    <p:sldId id="263" r:id="rId8"/>
    <p:sldId id="264" r:id="rId9"/>
    <p:sldId id="265"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309" r:id="rId51"/>
    <p:sldId id="31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64" d="100"/>
          <a:sy n="64" d="100"/>
        </p:scale>
        <p:origin x="-114"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ED4D7-546B-49C8-BB90-E86BC83D3E18}" type="datetimeFigureOut">
              <a:rPr lang="en-GB" smtClean="0"/>
              <a:pPr/>
              <a:t>27/02/2019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3E9D8-6EA2-4528-A27D-8819AA922DAB}" type="slidenum">
              <a:rPr lang="en-GB" smtClean="0"/>
              <a:pPr/>
              <a:t>‹#›</a:t>
            </a:fld>
            <a:endParaRPr lang="en-GB"/>
          </a:p>
        </p:txBody>
      </p:sp>
    </p:spTree>
    <p:extLst>
      <p:ext uri="{BB962C8B-B14F-4D97-AF65-F5344CB8AC3E}">
        <p14:creationId xmlns:p14="http://schemas.microsoft.com/office/powerpoint/2010/main" xmlns="" val="394125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9E374-0AA7-4E39-A0DE-2A20E2E53D6E}"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0087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52D85F-C16B-4704-BBA0-24F704E0B396}" type="slidenum">
              <a:rPr lang="el-GR" altLang="en-US"/>
              <a:pPr/>
              <a:t>39</a:t>
            </a:fld>
            <a:endParaRPr lang="el-GR" altLang="en-US"/>
          </a:p>
        </p:txBody>
      </p:sp>
      <p:sp>
        <p:nvSpPr>
          <p:cNvPr id="2150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46087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8AB6DFB-F6C6-4E7D-AFD3-DEC9CACFA990}" type="slidenum">
              <a:rPr lang="el-GR" altLang="en-US"/>
              <a:pPr/>
              <a:t>40</a:t>
            </a:fld>
            <a:endParaRPr lang="el-GR" altLang="en-US"/>
          </a:p>
        </p:txBody>
      </p:sp>
      <p:sp>
        <p:nvSpPr>
          <p:cNvPr id="2252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222457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719EFC-ADEF-48EB-B7BC-A5323E194D2C}" type="slidenum">
              <a:rPr lang="el-GR" altLang="en-US"/>
              <a:pPr/>
              <a:t>41</a:t>
            </a:fld>
            <a:endParaRPr lang="el-GR" altLang="en-US"/>
          </a:p>
        </p:txBody>
      </p:sp>
      <p:sp>
        <p:nvSpPr>
          <p:cNvPr id="2355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73560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422710-8E6F-4081-BBB1-176CD8300852}" type="slidenum">
              <a:rPr lang="el-GR" altLang="en-US"/>
              <a:pPr/>
              <a:t>42</a:t>
            </a:fld>
            <a:endParaRPr lang="el-GR" altLang="en-US"/>
          </a:p>
        </p:txBody>
      </p:sp>
      <p:sp>
        <p:nvSpPr>
          <p:cNvPr id="2457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70667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17B9AE-BA55-4C92-8C0B-5141F9A2613B}" type="slidenum">
              <a:rPr lang="el-GR" altLang="en-US"/>
              <a:pPr/>
              <a:t>43</a:t>
            </a:fld>
            <a:endParaRPr lang="el-GR" altLang="en-US"/>
          </a:p>
        </p:txBody>
      </p:sp>
      <p:sp>
        <p:nvSpPr>
          <p:cNvPr id="2560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231274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7A23B7-0CAC-47A4-A508-EC8C511ACB4F}" type="slidenum">
              <a:rPr lang="el-GR" altLang="en-US"/>
              <a:pPr/>
              <a:t>44</a:t>
            </a:fld>
            <a:endParaRPr lang="el-GR" altLang="en-US"/>
          </a:p>
        </p:txBody>
      </p:sp>
      <p:sp>
        <p:nvSpPr>
          <p:cNvPr id="2662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00859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834DC8-7BFD-4E89-BEE3-CF5C1F32DD51}" type="slidenum">
              <a:rPr lang="el-GR" altLang="en-US"/>
              <a:pPr/>
              <a:t>45</a:t>
            </a:fld>
            <a:endParaRPr lang="el-GR" altLang="en-US"/>
          </a:p>
        </p:txBody>
      </p:sp>
      <p:sp>
        <p:nvSpPr>
          <p:cNvPr id="2764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214651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B76EA0-F34D-46E6-908B-C770C5578232}" type="slidenum">
              <a:rPr lang="el-GR" altLang="en-US"/>
              <a:pPr/>
              <a:t>46</a:t>
            </a:fld>
            <a:endParaRPr lang="el-GR" altLang="en-US"/>
          </a:p>
        </p:txBody>
      </p:sp>
      <p:sp>
        <p:nvSpPr>
          <p:cNvPr id="2867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458641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41BB5B3-31B5-473F-964C-991A234E6E23}" type="slidenum">
              <a:rPr lang="el-GR" altLang="en-US"/>
              <a:pPr/>
              <a:t>47</a:t>
            </a:fld>
            <a:endParaRPr lang="el-GR" altLang="en-US"/>
          </a:p>
        </p:txBody>
      </p:sp>
      <p:sp>
        <p:nvSpPr>
          <p:cNvPr id="296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207091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6E1B0E-620E-4D0E-AC0A-4DA6B27F4915}" type="slidenum">
              <a:rPr lang="el-GR" altLang="en-US"/>
              <a:pPr/>
              <a:t>48</a:t>
            </a:fld>
            <a:endParaRPr lang="el-GR" altLang="en-US"/>
          </a:p>
        </p:txBody>
      </p:sp>
      <p:sp>
        <p:nvSpPr>
          <p:cNvPr id="3072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48590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45E95-8E8B-468B-89BA-AFBF0F80550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46734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E42247-C291-4EC0-B499-5D3901E8A703}" type="slidenum">
              <a:rPr lang="el-GR" altLang="en-US"/>
              <a:pPr/>
              <a:t>49</a:t>
            </a:fld>
            <a:endParaRPr lang="el-GR"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258294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FB89E374-0AA7-4E39-A0DE-2A20E2E53D6E}" type="slidenum">
              <a:rPr lang="el-GR" smtClean="0"/>
              <a:pPr/>
              <a:t>23</a:t>
            </a:fld>
            <a:endParaRPr lang="el-GR"/>
          </a:p>
        </p:txBody>
      </p:sp>
    </p:spTree>
    <p:extLst>
      <p:ext uri="{BB962C8B-B14F-4D97-AF65-F5344CB8AC3E}">
        <p14:creationId xmlns:p14="http://schemas.microsoft.com/office/powerpoint/2010/main" xmlns="" val="3257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FB89E374-0AA7-4E39-A0DE-2A20E2E53D6E}" type="slidenum">
              <a:rPr lang="el-GR" smtClean="0"/>
              <a:pPr/>
              <a:t>24</a:t>
            </a:fld>
            <a:endParaRPr lang="el-GR"/>
          </a:p>
        </p:txBody>
      </p:sp>
    </p:spTree>
    <p:extLst>
      <p:ext uri="{BB962C8B-B14F-4D97-AF65-F5344CB8AC3E}">
        <p14:creationId xmlns:p14="http://schemas.microsoft.com/office/powerpoint/2010/main" xmlns="" val="354162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C045E95-8E8B-468B-89BA-AFBF0F80550D}" type="slidenum">
              <a:rPr lang="el-GR" smtClean="0"/>
              <a:pPr/>
              <a:t>29</a:t>
            </a:fld>
            <a:endParaRPr lang="el-GR"/>
          </a:p>
        </p:txBody>
      </p:sp>
    </p:spTree>
    <p:extLst>
      <p:ext uri="{BB962C8B-B14F-4D97-AF65-F5344CB8AC3E}">
        <p14:creationId xmlns:p14="http://schemas.microsoft.com/office/powerpoint/2010/main" xmlns="" val="345835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C045E95-8E8B-468B-89BA-AFBF0F80550D}" type="slidenum">
              <a:rPr lang="el-GR" smtClean="0"/>
              <a:pPr/>
              <a:t>30</a:t>
            </a:fld>
            <a:endParaRPr lang="el-GR"/>
          </a:p>
        </p:txBody>
      </p:sp>
    </p:spTree>
    <p:extLst>
      <p:ext uri="{BB962C8B-B14F-4D97-AF65-F5344CB8AC3E}">
        <p14:creationId xmlns:p14="http://schemas.microsoft.com/office/powerpoint/2010/main" xmlns="" val="406148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31CB0F-977D-4B28-8575-534D6029DD30}" type="slidenum">
              <a:rPr lang="el-GR" altLang="en-US"/>
              <a:pPr/>
              <a:t>36</a:t>
            </a:fld>
            <a:endParaRPr lang="el-GR" altLang="en-US"/>
          </a:p>
        </p:txBody>
      </p:sp>
      <p:sp>
        <p:nvSpPr>
          <p:cNvPr id="184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09794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471C40-6E02-4489-A07A-21C3BCB6A93C}" type="slidenum">
              <a:rPr lang="el-GR" altLang="en-US"/>
              <a:pPr/>
              <a:t>37</a:t>
            </a:fld>
            <a:endParaRPr lang="el-GR" altLang="en-US"/>
          </a:p>
        </p:txBody>
      </p:sp>
      <p:sp>
        <p:nvSpPr>
          <p:cNvPr id="1945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58780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EEC61A-B090-4349-A1BC-DD8BE766FDC0}" type="slidenum">
              <a:rPr lang="el-GR" altLang="en-US"/>
              <a:pPr/>
              <a:t>38</a:t>
            </a:fld>
            <a:endParaRPr lang="el-GR" altLang="en-US"/>
          </a:p>
        </p:txBody>
      </p:sp>
      <p:sp>
        <p:nvSpPr>
          <p:cNvPr id="2048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92859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0958FB9-951B-486D-8EF6-66233057D7EC}" type="datetimeFigureOut">
              <a:rPr lang="el-GR" smtClean="0">
                <a:solidFill>
                  <a:prstClr val="black">
                    <a:tint val="75000"/>
                  </a:prstClr>
                </a:solidFill>
              </a:rPr>
              <a:pPr/>
              <a:t>27/2/2019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FEA98BE7-253D-4818-A91B-B32BAEBEB87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853831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68"/>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0958FB9-951B-486D-8EF6-66233057D7EC}" type="datetimeFigureOut">
              <a:rPr lang="el-GR" smtClean="0">
                <a:solidFill>
                  <a:prstClr val="black">
                    <a:tint val="75000"/>
                  </a:prstClr>
                </a:solidFill>
              </a:rPr>
              <a:pPr/>
              <a:t>27/2/2019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FEA98BE7-253D-4818-A91B-B32BAEBEB87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2339243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0958FB9-951B-486D-8EF6-66233057D7EC}" type="datetimeFigureOut">
              <a:rPr lang="el-GR" smtClean="0">
                <a:solidFill>
                  <a:prstClr val="black">
                    <a:tint val="75000"/>
                  </a:prstClr>
                </a:solidFill>
              </a:rPr>
              <a:pPr/>
              <a:t>27/2/2019</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FEA98BE7-253D-4818-A91B-B32BAEBEB87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4318890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43"/>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0958FB9-951B-486D-8EF6-66233057D7EC}" type="datetimeFigureOut">
              <a:rPr lang="el-GR" smtClean="0"/>
              <a:pPr/>
              <a:t>27/2/2019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98BE7-253D-4818-A91B-B32BAEBEB87D}" type="slidenum">
              <a:rPr lang="el-GR" smtClean="0"/>
              <a:pPr/>
              <a:t>‹#›</a:t>
            </a:fld>
            <a:endParaRPr lang="el-GR"/>
          </a:p>
        </p:txBody>
      </p:sp>
    </p:spTree>
    <p:extLst>
      <p:ext uri="{BB962C8B-B14F-4D97-AF65-F5344CB8AC3E}">
        <p14:creationId xmlns:p14="http://schemas.microsoft.com/office/powerpoint/2010/main" xmlns="" val="7581650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376"/>
            <a:ext cx="2837760" cy="470930"/>
          </a:xfrm>
        </p:spPr>
        <p:txBody>
          <a:bodyPr/>
          <a:lstStyle>
            <a:lvl1pPr>
              <a:defRPr/>
            </a:lvl1pPr>
          </a:lstStyle>
          <a:p>
            <a:endParaRPr lang="el-GR" altLang="en-US"/>
          </a:p>
        </p:txBody>
      </p:sp>
      <p:sp>
        <p:nvSpPr>
          <p:cNvPr id="4" name="Footer Placeholder 3"/>
          <p:cNvSpPr>
            <a:spLocks noGrp="1"/>
          </p:cNvSpPr>
          <p:nvPr>
            <p:ph type="ftr" idx="11"/>
          </p:nvPr>
        </p:nvSpPr>
        <p:spPr>
          <a:xfrm>
            <a:off x="4170240" y="6247376"/>
            <a:ext cx="3863040" cy="470930"/>
          </a:xfrm>
        </p:spPr>
        <p:txBody>
          <a:bodyPr/>
          <a:lstStyle>
            <a:lvl1pPr>
              <a:defRPr/>
            </a:lvl1pPr>
          </a:lstStyle>
          <a:p>
            <a:endParaRPr lang="el-GR" altLang="en-US"/>
          </a:p>
        </p:txBody>
      </p:sp>
      <p:sp>
        <p:nvSpPr>
          <p:cNvPr id="5" name="Slide Number Placeholder 4"/>
          <p:cNvSpPr>
            <a:spLocks noGrp="1"/>
          </p:cNvSpPr>
          <p:nvPr>
            <p:ph type="sldNum" idx="12"/>
          </p:nvPr>
        </p:nvSpPr>
        <p:spPr>
          <a:xfrm>
            <a:off x="8741761" y="6247376"/>
            <a:ext cx="2837760" cy="470930"/>
          </a:xfrm>
        </p:spPr>
        <p:txBody>
          <a:bodyPr/>
          <a:lstStyle>
            <a:lvl1pPr>
              <a:defRPr/>
            </a:lvl1pPr>
          </a:lstStyle>
          <a:p>
            <a:fld id="{A24CC41D-31BD-49E8-8929-56B2FDD2F589}" type="slidenum">
              <a:rPr lang="el-GR" altLang="en-US"/>
              <a:pPr/>
              <a:t>‹#›</a:t>
            </a:fld>
            <a:endParaRPr lang="el-GR" altLang="en-US"/>
          </a:p>
        </p:txBody>
      </p:sp>
    </p:spTree>
    <p:extLst>
      <p:ext uri="{BB962C8B-B14F-4D97-AF65-F5344CB8AC3E}">
        <p14:creationId xmlns:p14="http://schemas.microsoft.com/office/powerpoint/2010/main" xmlns="" val="841454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33000" r="-33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58FB9-951B-486D-8EF6-66233057D7EC}" type="datetimeFigureOut">
              <a:rPr lang="el-GR" smtClean="0"/>
              <a:pPr/>
              <a:t>27/2/2019</a:t>
            </a:fld>
            <a:endParaRPr lang="el-GR"/>
          </a:p>
        </p:txBody>
      </p:sp>
      <p:sp>
        <p:nvSpPr>
          <p:cNvPr id="5" name="4 - Θέση υποσέλιδου"/>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98BE7-253D-4818-A91B-B32BAEBEB87D}" type="slidenum">
              <a:rPr lang="el-GR" smtClean="0"/>
              <a:pPr/>
              <a:t>‹#›</a:t>
            </a:fld>
            <a:endParaRPr lang="el-GR"/>
          </a:p>
        </p:txBody>
      </p:sp>
    </p:spTree>
    <p:extLst>
      <p:ext uri="{BB962C8B-B14F-4D97-AF65-F5344CB8AC3E}">
        <p14:creationId xmlns:p14="http://schemas.microsoft.com/office/powerpoint/2010/main" xmlns="" val="3054684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53208" y="1196752"/>
            <a:ext cx="8229600" cy="1143000"/>
          </a:xfrm>
        </p:spPr>
        <p:txBody>
          <a:bodyPr>
            <a:normAutofit fontScale="90000"/>
          </a:bodyPr>
          <a:lstStyle/>
          <a:p>
            <a:r>
              <a:rPr lang="en-GB" dirty="0" smtClean="0">
                <a:effectLst>
                  <a:reflection blurRad="6350" stA="55000" endA="300" endPos="45500" dir="5400000" sy="-100000" algn="bl" rotWithShape="0"/>
                </a:effectLst>
                <a:latin typeface="Corbel" pitchFamily="34" charset="0"/>
                <a:ea typeface="Microsoft YaHei" pitchFamily="34" charset="-122"/>
              </a:rPr>
              <a:t>THE OLYMPIC GAMES IN THE ANCIENT  TIMES</a:t>
            </a:r>
            <a:endParaRPr lang="el-GR" dirty="0">
              <a:effectLst>
                <a:reflection blurRad="6350" stA="55000" endA="300" endPos="45500" dir="5400000" sy="-100000" algn="bl" rotWithShape="0"/>
              </a:effectLst>
              <a:latin typeface="Corbel" pitchFamily="34" charset="0"/>
              <a:ea typeface="Microsoft YaHei" pitchFamily="34" charset="-122"/>
            </a:endParaRPr>
          </a:p>
        </p:txBody>
      </p:sp>
      <p:pic>
        <p:nvPicPr>
          <p:cNvPr id="4" name="3 - Εικόνα" descr="07Athletengrab.jpg"/>
          <p:cNvPicPr>
            <a:picLocks noChangeAspect="1"/>
          </p:cNvPicPr>
          <p:nvPr/>
        </p:nvPicPr>
        <p:blipFill>
          <a:blip r:embed="rId2" cstate="print"/>
          <a:stretch>
            <a:fillRect/>
          </a:stretch>
        </p:blipFill>
        <p:spPr>
          <a:xfrm>
            <a:off x="2846766" y="2612915"/>
            <a:ext cx="6642484" cy="2607174"/>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1847528" y="5517275"/>
            <a:ext cx="8640960" cy="369332"/>
          </a:xfrm>
          <a:prstGeom prst="rect">
            <a:avLst/>
          </a:prstGeom>
          <a:noFill/>
        </p:spPr>
        <p:txBody>
          <a:bodyPr wrap="square" rtlCol="0">
            <a:spAutoFit/>
          </a:bodyPr>
          <a:lstStyle/>
          <a:p>
            <a:pPr algn="ctr"/>
            <a:r>
              <a:rPr lang="en-GB" i="1" dirty="0" smtClean="0">
                <a:solidFill>
                  <a:prstClr val="black"/>
                </a:solidFill>
                <a:latin typeface="Calibri"/>
              </a:rPr>
              <a:t>Model Junior High School of </a:t>
            </a:r>
            <a:r>
              <a:rPr lang="en-GB" i="1" dirty="0" err="1" smtClean="0">
                <a:solidFill>
                  <a:prstClr val="black"/>
                </a:solidFill>
                <a:latin typeface="Calibri"/>
              </a:rPr>
              <a:t>Evangelikh</a:t>
            </a:r>
            <a:r>
              <a:rPr lang="en-GB" i="1" dirty="0" smtClean="0">
                <a:solidFill>
                  <a:prstClr val="black"/>
                </a:solidFill>
                <a:latin typeface="Calibri"/>
              </a:rPr>
              <a:t> </a:t>
            </a:r>
            <a:r>
              <a:rPr lang="en-GB" i="1" dirty="0" err="1" smtClean="0">
                <a:solidFill>
                  <a:prstClr val="black"/>
                </a:solidFill>
                <a:latin typeface="Calibri"/>
              </a:rPr>
              <a:t>Scholi</a:t>
            </a:r>
            <a:r>
              <a:rPr lang="en-GB" i="1" dirty="0" smtClean="0">
                <a:solidFill>
                  <a:prstClr val="black"/>
                </a:solidFill>
                <a:latin typeface="Calibri"/>
              </a:rPr>
              <a:t> </a:t>
            </a:r>
            <a:r>
              <a:rPr lang="en-GB" i="1" dirty="0" err="1" smtClean="0">
                <a:solidFill>
                  <a:prstClr val="black"/>
                </a:solidFill>
                <a:latin typeface="Calibri"/>
              </a:rPr>
              <a:t>Smyrnis</a:t>
            </a:r>
            <a:endParaRPr lang="el-GR" i="1" dirty="0">
              <a:solidFill>
                <a:prstClr val="black"/>
              </a:solidFill>
              <a:latin typeface="Calibri"/>
            </a:endParaRPr>
          </a:p>
        </p:txBody>
      </p:sp>
    </p:spTree>
    <p:extLst>
      <p:ext uri="{BB962C8B-B14F-4D97-AF65-F5344CB8AC3E}">
        <p14:creationId xmlns:p14="http://schemas.microsoft.com/office/powerpoint/2010/main" xmlns="" val="2501270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6370D1E-509F-480F-BB5E-E3F5334A59B4}"/>
              </a:ext>
            </a:extLst>
          </p:cNvPr>
          <p:cNvSpPr/>
          <p:nvPr/>
        </p:nvSpPr>
        <p:spPr>
          <a:xfrm>
            <a:off x="1553736" y="1289661"/>
            <a:ext cx="8506690" cy="1676741"/>
          </a:xfrm>
          <a:prstGeom prst="rect">
            <a:avLst/>
          </a:prstGeom>
        </p:spPr>
        <p:txBody>
          <a:bodyPr wrap="square">
            <a:spAutoFit/>
          </a:bodyPr>
          <a:lstStyle/>
          <a:p>
            <a:pPr algn="just">
              <a:lnSpc>
                <a:spcPct val="107000"/>
              </a:lnSpc>
              <a:spcAft>
                <a:spcPts val="800"/>
              </a:spcAft>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material prize was of little or great value and was a recognition of the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athlete’s struggle to </a:t>
            </a:r>
            <a:r>
              <a:rPr lang="en-GB"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winin</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games. Between 1.200-900 BC the prize was animals, slaves, etc. After 884 BC a sacred olive wreath is established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 a prize.</a:t>
            </a:r>
          </a:p>
          <a:p>
            <a:pPr algn="ctr">
              <a:lnSpc>
                <a:spcPct val="107000"/>
              </a:lnSpc>
              <a:spcAft>
                <a:spcPts val="800"/>
              </a:spcAft>
            </a:pP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wreath of the olive tree was the greatest distinction for every athlete but also for every ordinary citizen</a:t>
            </a:r>
            <a:endParaRPr lang="en-GB"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3E8C281E-801F-48F1-965B-1CF52DA728BF}"/>
              </a:ext>
            </a:extLst>
          </p:cNvPr>
          <p:cNvSpPr txBox="1"/>
          <p:nvPr/>
        </p:nvSpPr>
        <p:spPr>
          <a:xfrm>
            <a:off x="4045527" y="534054"/>
            <a:ext cx="4241739" cy="523220"/>
          </a:xfrm>
          <a:prstGeom prst="rect">
            <a:avLst/>
          </a:prstGeom>
          <a:noFill/>
        </p:spPr>
        <p:txBody>
          <a:bodyPr wrap="none" rtlCol="0">
            <a:spAutoFit/>
          </a:bodyPr>
          <a:lstStyle/>
          <a:p>
            <a:r>
              <a:rPr lang="en-GB" sz="2800" b="1" dirty="0" smtClean="0">
                <a:solidFill>
                  <a:prstClr val="black"/>
                </a:solidFill>
                <a:latin typeface="Calibri"/>
              </a:rPr>
              <a:t>PRIZES OF OLYMPIC GAMES</a:t>
            </a:r>
            <a:endParaRPr lang="el-GR" sz="2800" b="1" dirty="0">
              <a:solidFill>
                <a:prstClr val="black"/>
              </a:solidFill>
              <a:latin typeface="Calibri"/>
            </a:endParaRPr>
          </a:p>
        </p:txBody>
      </p:sp>
      <p:pic>
        <p:nvPicPr>
          <p:cNvPr id="10" name="Picture 9">
            <a:extLst>
              <a:ext uri="{FF2B5EF4-FFF2-40B4-BE49-F238E27FC236}">
                <a16:creationId xmlns:a16="http://schemas.microsoft.com/office/drawing/2014/main" xmlns="" id="{F0E54E60-8B38-4049-9845-0A6777EC903B}"/>
              </a:ext>
            </a:extLst>
          </p:cNvPr>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tretch>
            <a:fillRect/>
          </a:stretch>
        </p:blipFill>
        <p:spPr>
          <a:xfrm>
            <a:off x="7501955" y="2540593"/>
            <a:ext cx="3110627" cy="3110627"/>
          </a:xfrm>
          <a:prstGeom prst="rect">
            <a:avLst/>
          </a:prstGeom>
        </p:spPr>
      </p:pic>
      <p:sp>
        <p:nvSpPr>
          <p:cNvPr id="4" name="TextBox 3"/>
          <p:cNvSpPr txBox="1"/>
          <p:nvPr/>
        </p:nvSpPr>
        <p:spPr>
          <a:xfrm>
            <a:off x="1553736" y="2940222"/>
            <a:ext cx="5735782" cy="2862322"/>
          </a:xfrm>
          <a:prstGeom prst="rect">
            <a:avLst/>
          </a:prstGeom>
          <a:noFill/>
        </p:spPr>
        <p:txBody>
          <a:bodyPr wrap="square" rtlCol="0">
            <a:spAutoFit/>
          </a:bodyPr>
          <a:lstStyle/>
          <a:p>
            <a:r>
              <a:rPr lang="en-GB" sz="2000" dirty="0" smtClean="0"/>
              <a:t>Then, in the years of Solon, the material prize prevails. The prizes were in a prominent place to increase the interest of the athletes and to give them more motivation to participate in the Olympic Games. In the Roman and Byzantine years, where the athletes' consciousness begins to change, the prize of great economic value prevails. Now the moral element has begun to subside, and sport is becoming more and more professional.</a:t>
            </a:r>
            <a:endParaRPr lang="en-GB" sz="2000" dirty="0"/>
          </a:p>
        </p:txBody>
      </p:sp>
      <p:sp>
        <p:nvSpPr>
          <p:cNvPr id="5" name="TextBox 4"/>
          <p:cNvSpPr txBox="1"/>
          <p:nvPr/>
        </p:nvSpPr>
        <p:spPr>
          <a:xfrm>
            <a:off x="1597327" y="5802544"/>
            <a:ext cx="9058846" cy="646331"/>
          </a:xfrm>
          <a:prstGeom prst="rect">
            <a:avLst/>
          </a:prstGeom>
          <a:noFill/>
        </p:spPr>
        <p:txBody>
          <a:bodyPr wrap="square" rtlCol="0">
            <a:spAutoFit/>
          </a:bodyPr>
          <a:lstStyle/>
          <a:p>
            <a:r>
              <a:rPr lang="en-GB" b="1" dirty="0" smtClean="0"/>
              <a:t>But the immense importance of victory in the Olympic Games was immeasurable. These victories were celebrated by great ancient poets like </a:t>
            </a:r>
            <a:r>
              <a:rPr lang="en-GB" b="1" dirty="0" err="1" smtClean="0"/>
              <a:t>Pindaros</a:t>
            </a:r>
            <a:r>
              <a:rPr lang="en-GB" b="1" dirty="0" smtClean="0"/>
              <a:t> and </a:t>
            </a:r>
            <a:r>
              <a:rPr lang="en-GB" b="1" dirty="0" err="1" smtClean="0"/>
              <a:t>Simeonidis</a:t>
            </a:r>
            <a:r>
              <a:rPr lang="en-GB" b="1" dirty="0" smtClean="0"/>
              <a:t>.</a:t>
            </a:r>
            <a:endParaRPr lang="en-GB" b="1" dirty="0"/>
          </a:p>
        </p:txBody>
      </p:sp>
    </p:spTree>
    <p:extLst>
      <p:ext uri="{BB962C8B-B14F-4D97-AF65-F5344CB8AC3E}">
        <p14:creationId xmlns:p14="http://schemas.microsoft.com/office/powerpoint/2010/main" xmlns="" val="8617618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0443C5-C26E-40AB-90A4-A47E8217838E}"/>
              </a:ext>
            </a:extLst>
          </p:cNvPr>
          <p:cNvSpPr txBox="1"/>
          <p:nvPr/>
        </p:nvSpPr>
        <p:spPr>
          <a:xfrm>
            <a:off x="1893455" y="914443"/>
            <a:ext cx="8169565" cy="861774"/>
          </a:xfrm>
          <a:prstGeom prst="rect">
            <a:avLst/>
          </a:prstGeom>
          <a:noFill/>
        </p:spPr>
        <p:txBody>
          <a:bodyPr wrap="square" rtlCol="0">
            <a:spAutoFit/>
          </a:bodyPr>
          <a:lstStyle/>
          <a:p>
            <a:pPr algn="ctr"/>
            <a:r>
              <a:rPr lang="en-GB" sz="3200" b="1" dirty="0" smtClean="0">
                <a:solidFill>
                  <a:prstClr val="black"/>
                </a:solidFill>
                <a:latin typeface="Calibri"/>
              </a:rPr>
              <a:t>HONORING OF THE OLYMPIC GAMES WINNER</a:t>
            </a:r>
            <a:endParaRPr lang="el-GR" sz="3200" b="1" dirty="0" smtClean="0">
              <a:solidFill>
                <a:prstClr val="black"/>
              </a:solidFill>
              <a:latin typeface="Calibri"/>
            </a:endParaRPr>
          </a:p>
          <a:p>
            <a:endParaRPr lang="el-GR" dirty="0">
              <a:solidFill>
                <a:prstClr val="black"/>
              </a:solidFill>
              <a:latin typeface="Calibri"/>
            </a:endParaRPr>
          </a:p>
        </p:txBody>
      </p:sp>
      <p:pic>
        <p:nvPicPr>
          <p:cNvPr id="8" name="Picture 7">
            <a:extLst>
              <a:ext uri="{FF2B5EF4-FFF2-40B4-BE49-F238E27FC236}">
                <a16:creationId xmlns:a16="http://schemas.microsoft.com/office/drawing/2014/main" xmlns="" id="{7F90DB7F-5D01-49EC-AA3C-25D4A2A4899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89362" y="1981878"/>
            <a:ext cx="2490451" cy="2574110"/>
          </a:xfrm>
          <a:prstGeom prst="rect">
            <a:avLst/>
          </a:prstGeom>
          <a:solidFill>
            <a:srgbClr val="FFFFFF">
              <a:shade val="85000"/>
            </a:srgbClr>
          </a:solidFill>
          <a:ln w="88900" cap="sq">
            <a:solidFill>
              <a:schemeClr val="tx1">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79472" y="2188318"/>
            <a:ext cx="8395854" cy="2554545"/>
          </a:xfrm>
          <a:prstGeom prst="rect">
            <a:avLst/>
          </a:prstGeom>
          <a:noFill/>
        </p:spPr>
        <p:txBody>
          <a:bodyPr wrap="square" rtlCol="0">
            <a:spAutoFit/>
          </a:bodyPr>
          <a:lstStyle/>
          <a:p>
            <a:r>
              <a:rPr lang="en-GB" sz="2000" dirty="0" smtClean="0"/>
              <a:t>When the Olympic winner returned to his city, he enjoyed great prices. Since a city that gave birth to a Olympic winner did not need walls, a part of them was demolished, and the winner was entering the city from the new entrance, elevated to a magnificent chariot with four white horses.</a:t>
            </a:r>
          </a:p>
          <a:p>
            <a:r>
              <a:rPr lang="en-GB" sz="2000" dirty="0" smtClean="0"/>
              <a:t>Then there was a magnificent parade that ended up in the holy temple of the patron saint of the city, where the sacrifices were made and the athlete deposited his winning wreath. There was a gala dinner, attended by the whole city.</a:t>
            </a:r>
          </a:p>
        </p:txBody>
      </p:sp>
      <p:sp>
        <p:nvSpPr>
          <p:cNvPr id="4" name="TextBox 3"/>
          <p:cNvSpPr txBox="1"/>
          <p:nvPr/>
        </p:nvSpPr>
        <p:spPr>
          <a:xfrm>
            <a:off x="279472" y="4761649"/>
            <a:ext cx="11868726" cy="1477328"/>
          </a:xfrm>
          <a:prstGeom prst="rect">
            <a:avLst/>
          </a:prstGeom>
          <a:noFill/>
        </p:spPr>
        <p:txBody>
          <a:bodyPr wrap="square" rtlCol="0">
            <a:spAutoFit/>
          </a:bodyPr>
          <a:lstStyle/>
          <a:p>
            <a:r>
              <a:rPr lang="en-GB" dirty="0" smtClean="0"/>
              <a:t>Other privileges for the winners were their lifelong feeding at public expense, as well as the exemption from taxes.</a:t>
            </a:r>
          </a:p>
          <a:p>
            <a:r>
              <a:rPr lang="en-GB" dirty="0" smtClean="0"/>
              <a:t>In Sparta, the winner was given the right to he fights beside the king, an enviable thing, if you think the Spartans were one especially warlike people. In public events the Olympians have always had </a:t>
            </a:r>
            <a:r>
              <a:rPr lang="en-GB" dirty="0" err="1" smtClean="0"/>
              <a:t>honorable</a:t>
            </a:r>
            <a:r>
              <a:rPr lang="en-GB" dirty="0" smtClean="0"/>
              <a:t> position, while many times the name</a:t>
            </a:r>
            <a:r>
              <a:rPr lang="en-GB" dirty="0"/>
              <a:t> </a:t>
            </a:r>
            <a:r>
              <a:rPr lang="en-GB" dirty="0" smtClean="0"/>
              <a:t>it was scribbled on columns, which were placed in a prominent position. In a few cities even the Olympians were worshiped as heroes even after their death.</a:t>
            </a:r>
            <a:endParaRPr lang="en-GB" dirty="0"/>
          </a:p>
        </p:txBody>
      </p:sp>
    </p:spTree>
    <p:extLst>
      <p:ext uri="{BB962C8B-B14F-4D97-AF65-F5344CB8AC3E}">
        <p14:creationId xmlns:p14="http://schemas.microsoft.com/office/powerpoint/2010/main" xmlns="" val="1587818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18528" y="260649"/>
            <a:ext cx="5473817" cy="769441"/>
          </a:xfrm>
          <a:prstGeom prst="rect">
            <a:avLst/>
          </a:prstGeom>
          <a:noFill/>
        </p:spPr>
        <p:txBody>
          <a:bodyPr wrap="square" rtlCol="0">
            <a:spAutoFit/>
          </a:bodyPr>
          <a:lstStyle/>
          <a:p>
            <a:pPr algn="ctr"/>
            <a:r>
              <a:rPr lang="en-US" sz="4400" b="1" dirty="0"/>
              <a:t>Road Racing</a:t>
            </a:r>
            <a:endParaRPr lang="el-GR" b="1" i="1" dirty="0">
              <a:solidFill>
                <a:schemeClr val="tx2"/>
              </a:solidFill>
            </a:endParaRPr>
          </a:p>
        </p:txBody>
      </p:sp>
      <p:pic>
        <p:nvPicPr>
          <p:cNvPr id="5" name="Picture 4"/>
          <p:cNvPicPr>
            <a:picLocks noChangeAspect="1"/>
          </p:cNvPicPr>
          <p:nvPr/>
        </p:nvPicPr>
        <p:blipFill>
          <a:blip r:embed="rId2" cstate="print"/>
          <a:stretch>
            <a:fillRect/>
          </a:stretch>
        </p:blipFill>
        <p:spPr>
          <a:xfrm>
            <a:off x="4240092" y="1340769"/>
            <a:ext cx="4430688" cy="3784935"/>
          </a:xfrm>
          <a:prstGeom prst="rect">
            <a:avLst/>
          </a:prstGeom>
        </p:spPr>
      </p:pic>
      <p:sp>
        <p:nvSpPr>
          <p:cNvPr id="2" name="TextBox 1"/>
          <p:cNvSpPr txBox="1"/>
          <p:nvPr/>
        </p:nvSpPr>
        <p:spPr>
          <a:xfrm>
            <a:off x="8081560" y="5251717"/>
            <a:ext cx="2221570" cy="369332"/>
          </a:xfrm>
          <a:prstGeom prst="rect">
            <a:avLst/>
          </a:prstGeom>
          <a:noFill/>
        </p:spPr>
        <p:txBody>
          <a:bodyPr wrap="none" rtlCol="0">
            <a:spAutoFit/>
          </a:bodyPr>
          <a:lstStyle/>
          <a:p>
            <a:r>
              <a:rPr lang="en-GB" dirty="0" smtClean="0"/>
              <a:t>Theodora </a:t>
            </a:r>
            <a:r>
              <a:rPr lang="en-GB" dirty="0" err="1" smtClean="0"/>
              <a:t>Fotopoulou</a:t>
            </a:r>
            <a:endParaRPr lang="en-GB" dirty="0"/>
          </a:p>
        </p:txBody>
      </p:sp>
    </p:spTree>
    <p:extLst>
      <p:ext uri="{BB962C8B-B14F-4D97-AF65-F5344CB8AC3E}">
        <p14:creationId xmlns:p14="http://schemas.microsoft.com/office/powerpoint/2010/main" xmlns="" val="27012005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4238695" y="2983306"/>
            <a:ext cx="3714605" cy="3444905"/>
          </a:xfrm>
          <a:prstGeom prst="rect">
            <a:avLst/>
          </a:prstGeom>
        </p:spPr>
      </p:pic>
      <p:sp>
        <p:nvSpPr>
          <p:cNvPr id="9" name="TextBox 8"/>
          <p:cNvSpPr txBox="1"/>
          <p:nvPr/>
        </p:nvSpPr>
        <p:spPr>
          <a:xfrm>
            <a:off x="1631505" y="190762"/>
            <a:ext cx="9144001" cy="707886"/>
          </a:xfrm>
          <a:prstGeom prst="rect">
            <a:avLst/>
          </a:prstGeom>
          <a:noFill/>
        </p:spPr>
        <p:txBody>
          <a:bodyPr wrap="square" rtlCol="0">
            <a:spAutoFit/>
          </a:bodyPr>
          <a:lstStyle/>
          <a:p>
            <a:pPr algn="ctr"/>
            <a:r>
              <a:rPr lang="en-US" sz="4000" b="1" dirty="0"/>
              <a:t>Road Racing</a:t>
            </a:r>
            <a:endParaRPr lang="el-GR" sz="4000" b="1" dirty="0"/>
          </a:p>
        </p:txBody>
      </p:sp>
      <p:sp>
        <p:nvSpPr>
          <p:cNvPr id="2" name="Ορθογώνιο 1"/>
          <p:cNvSpPr/>
          <p:nvPr/>
        </p:nvSpPr>
        <p:spPr>
          <a:xfrm>
            <a:off x="1746513" y="898649"/>
            <a:ext cx="8748464" cy="2108269"/>
          </a:xfrm>
          <a:prstGeom prst="rect">
            <a:avLst/>
          </a:prstGeom>
        </p:spPr>
        <p:txBody>
          <a:bodyPr wrap="square">
            <a:spAutoFit/>
          </a:bodyPr>
          <a:lstStyle/>
          <a:p>
            <a:pPr>
              <a:lnSpc>
                <a:spcPts val="4500"/>
              </a:lnSpc>
            </a:pPr>
            <a:r>
              <a:rPr lang="en-US" sz="2800" dirty="0">
                <a:solidFill>
                  <a:srgbClr val="000000"/>
                </a:solidFill>
                <a:latin typeface="Calibri" charset="0"/>
                <a:ea typeface="Calibri" charset="0"/>
                <a:cs typeface="Calibri" charset="0"/>
              </a:rPr>
              <a:t>The simple race, «the stadium» was the first Olympic game.</a:t>
            </a:r>
            <a:endParaRPr lang="el-GR" sz="2800" dirty="0">
              <a:latin typeface="Calibri" charset="0"/>
              <a:ea typeface="Calibri" charset="0"/>
              <a:cs typeface="Times New Roman"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212121"/>
                </a:solidFill>
                <a:latin typeface="Calibri" charset="0"/>
                <a:ea typeface="Calibri" charset="0"/>
                <a:cs typeface="Courier New" charset="0"/>
              </a:rPr>
              <a:t>The first reference to</a:t>
            </a:r>
            <a:r>
              <a:rPr lang="en-US" sz="2800" dirty="0">
                <a:solidFill>
                  <a:srgbClr val="000000"/>
                </a:solidFill>
                <a:latin typeface="Calibri" charset="0"/>
                <a:ea typeface="Calibri" charset="0"/>
                <a:cs typeface="Calibri" charset="0"/>
              </a:rPr>
              <a:t> race</a:t>
            </a:r>
            <a:r>
              <a:rPr lang="en-US" sz="2800" dirty="0">
                <a:solidFill>
                  <a:srgbClr val="212121"/>
                </a:solidFill>
                <a:latin typeface="Calibri" charset="0"/>
                <a:ea typeface="Calibri" charset="0"/>
                <a:cs typeface="Courier New" charset="0"/>
              </a:rPr>
              <a:t> is in the Iliad where the winner was Odysseus.</a:t>
            </a:r>
            <a:endParaRPr lang="el-GR" sz="2800" dirty="0">
              <a:latin typeface="Calibri" charset="0"/>
              <a:ea typeface="Calibri" charset="0"/>
              <a:cs typeface="Times New Roman" charset="0"/>
            </a:endParaRPr>
          </a:p>
        </p:txBody>
      </p:sp>
    </p:spTree>
    <p:extLst>
      <p:ext uri="{BB962C8B-B14F-4D97-AF65-F5344CB8AC3E}">
        <p14:creationId xmlns:p14="http://schemas.microsoft.com/office/powerpoint/2010/main" xmlns="" val="31490614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7328840" y="1079288"/>
            <a:ext cx="2188833" cy="2545542"/>
          </a:xfrm>
          <a:prstGeom prst="rect">
            <a:avLst/>
          </a:prstGeom>
        </p:spPr>
      </p:pic>
      <p:pic>
        <p:nvPicPr>
          <p:cNvPr id="8" name="Εικόνα 7">
            <a:extLst>
              <a:ext uri="{FF2B5EF4-FFF2-40B4-BE49-F238E27FC236}">
                <a16:creationId xmlns:a16="http://schemas.microsoft.com/office/drawing/2014/main" xmlns="" id="{1807BBA9-6AC3-4953-B402-A2000F751765}"/>
              </a:ext>
            </a:extLst>
          </p:cNvPr>
          <p:cNvPicPr>
            <a:picLocks noChangeAspect="1"/>
          </p:cNvPicPr>
          <p:nvPr/>
        </p:nvPicPr>
        <p:blipFill>
          <a:blip r:embed="rId3" cstate="print"/>
          <a:stretch>
            <a:fillRect/>
          </a:stretch>
        </p:blipFill>
        <p:spPr>
          <a:xfrm>
            <a:off x="7294126" y="4031616"/>
            <a:ext cx="2258258" cy="2637744"/>
          </a:xfrm>
          <a:prstGeom prst="rect">
            <a:avLst/>
          </a:prstGeom>
        </p:spPr>
      </p:pic>
      <p:sp>
        <p:nvSpPr>
          <p:cNvPr id="2" name="TextBox 1"/>
          <p:cNvSpPr txBox="1"/>
          <p:nvPr/>
        </p:nvSpPr>
        <p:spPr>
          <a:xfrm>
            <a:off x="4550823" y="200834"/>
            <a:ext cx="2786917" cy="707886"/>
          </a:xfrm>
          <a:prstGeom prst="rect">
            <a:avLst/>
          </a:prstGeom>
          <a:noFill/>
        </p:spPr>
        <p:txBody>
          <a:bodyPr wrap="none" rtlCol="0">
            <a:spAutoFit/>
          </a:bodyPr>
          <a:lstStyle/>
          <a:p>
            <a:pPr algn="ctr"/>
            <a:r>
              <a:rPr lang="en-US" sz="4000" b="1" dirty="0"/>
              <a:t>Road Racing</a:t>
            </a:r>
            <a:endParaRPr lang="el-GR" sz="4000" b="1" dirty="0"/>
          </a:p>
        </p:txBody>
      </p:sp>
      <p:sp>
        <p:nvSpPr>
          <p:cNvPr id="6" name="Rectangle 2"/>
          <p:cNvSpPr>
            <a:spLocks noChangeArrowheads="1"/>
          </p:cNvSpPr>
          <p:nvPr/>
        </p:nvSpPr>
        <p:spPr bwMode="auto">
          <a:xfrm>
            <a:off x="2175916" y="1058848"/>
            <a:ext cx="4608512" cy="478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el-GR" altLang="el-GR" sz="2800" dirty="0">
                <a:ea typeface="Courier New" charset="0"/>
              </a:rPr>
              <a:t>According to tradition, Idaios Hercules, the ancestor of the Illyrian leader, was the first who organized the game of the road.</a:t>
            </a:r>
            <a:endParaRPr lang="en-US" altLang="el-GR" sz="2800" dirty="0">
              <a:ea typeface="Courier New" charset="0"/>
            </a:endParaRPr>
          </a:p>
          <a:p>
            <a:pPr eaLnBrk="0" fontAlgn="base" hangingPunct="0">
              <a:spcBef>
                <a:spcPct val="0"/>
              </a:spcBef>
              <a:spcAft>
                <a:spcPct val="0"/>
              </a:spcAft>
            </a:pPr>
            <a:r>
              <a:rPr lang="el-GR" altLang="el-GR" sz="2800" dirty="0">
                <a:ea typeface="Courier New" charset="0"/>
              </a:rPr>
              <a:t>Additionally, he set the length of the stadium (600 feet)</a:t>
            </a:r>
            <a:r>
              <a:rPr lang="en-US" altLang="el-GR" sz="2800" dirty="0">
                <a:ea typeface="Courier New" charset="0"/>
              </a:rPr>
              <a:t>,</a:t>
            </a:r>
            <a:r>
              <a:rPr lang="el-GR" altLang="el-GR" sz="2800" dirty="0">
                <a:ea typeface="Courier New" charset="0"/>
              </a:rPr>
              <a:t> in Olympia. He put his brothers, Kouretes, to race and crown the winner with a wreath from wild olive</a:t>
            </a:r>
            <a:r>
              <a:rPr lang="el-GR" altLang="el-GR" sz="2800" dirty="0">
                <a:latin typeface="Arial Unicode MS" charset="0"/>
                <a:ea typeface="Courier New" charset="0"/>
              </a:rPr>
              <a:t>.</a:t>
            </a:r>
            <a:r>
              <a:rPr lang="el-GR" altLang="el-GR" sz="2800" dirty="0"/>
              <a:t> </a:t>
            </a:r>
            <a:endParaRPr lang="el-GR" altLang="el-GR" sz="2800" dirty="0">
              <a:latin typeface="Arial" charset="0"/>
            </a:endParaRPr>
          </a:p>
        </p:txBody>
      </p:sp>
    </p:spTree>
    <p:extLst>
      <p:ext uri="{BB962C8B-B14F-4D97-AF65-F5344CB8AC3E}">
        <p14:creationId xmlns:p14="http://schemas.microsoft.com/office/powerpoint/2010/main" xmlns="" val="42136792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600056" y="1484785"/>
            <a:ext cx="3512982" cy="3683943"/>
          </a:xfrm>
          <a:prstGeom prst="rect">
            <a:avLst/>
          </a:prstGeom>
        </p:spPr>
      </p:pic>
      <p:sp>
        <p:nvSpPr>
          <p:cNvPr id="5" name="Rectangle 1"/>
          <p:cNvSpPr>
            <a:spLocks noChangeArrowheads="1"/>
          </p:cNvSpPr>
          <p:nvPr/>
        </p:nvSpPr>
        <p:spPr bwMode="auto">
          <a:xfrm>
            <a:off x="1917201" y="1772816"/>
            <a:ext cx="4320480" cy="2631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el-GR" altLang="el-GR" sz="2800" dirty="0">
                <a:latin typeface="+mj-lt"/>
                <a:ea typeface="Courier New" charset="0"/>
              </a:rPr>
              <a:t>Until the 15th Olympics, the athletes who took part wore a small apron later they were racing naked, risking</a:t>
            </a:r>
            <a:r>
              <a:rPr lang="en-US" altLang="el-GR" sz="2800" dirty="0">
                <a:latin typeface="+mj-lt"/>
                <a:ea typeface="Courier New" charset="0"/>
              </a:rPr>
              <a:t> </a:t>
            </a:r>
            <a:r>
              <a:rPr lang="el-GR" altLang="el-GR" sz="2800" dirty="0" err="1">
                <a:latin typeface="+mj-lt"/>
                <a:ea typeface="Courier New" charset="0"/>
              </a:rPr>
              <a:t>their</a:t>
            </a:r>
            <a:r>
              <a:rPr lang="el-GR" altLang="el-GR" sz="2800" dirty="0">
                <a:latin typeface="+mj-lt"/>
                <a:ea typeface="Courier New" charset="0"/>
              </a:rPr>
              <a:t> performance in walking and running</a:t>
            </a:r>
            <a:r>
              <a:rPr lang="el-GR" altLang="el-GR" sz="2800" dirty="0">
                <a:latin typeface="+mj-lt"/>
              </a:rPr>
              <a:t> </a:t>
            </a:r>
          </a:p>
        </p:txBody>
      </p:sp>
    </p:spTree>
    <p:extLst>
      <p:ext uri="{BB962C8B-B14F-4D97-AF65-F5344CB8AC3E}">
        <p14:creationId xmlns:p14="http://schemas.microsoft.com/office/powerpoint/2010/main" xmlns="" val="30015370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xmlns="" id="{24C7C738-47BE-4DD2-AC58-F7A6629A760D}"/>
              </a:ext>
            </a:extLst>
          </p:cNvPr>
          <p:cNvPicPr>
            <a:picLocks noChangeAspect="1"/>
          </p:cNvPicPr>
          <p:nvPr/>
        </p:nvPicPr>
        <p:blipFill>
          <a:blip r:embed="rId2" cstate="print"/>
          <a:stretch>
            <a:fillRect/>
          </a:stretch>
        </p:blipFill>
        <p:spPr>
          <a:xfrm>
            <a:off x="5251063" y="2598205"/>
            <a:ext cx="1893094" cy="2390775"/>
          </a:xfrm>
          <a:prstGeom prst="rect">
            <a:avLst/>
          </a:prstGeom>
        </p:spPr>
      </p:pic>
      <p:cxnSp>
        <p:nvCxnSpPr>
          <p:cNvPr id="11" name="Ευθύγραμμο βέλος σύνδεσης 10">
            <a:extLst>
              <a:ext uri="{FF2B5EF4-FFF2-40B4-BE49-F238E27FC236}">
                <a16:creationId xmlns:a16="http://schemas.microsoft.com/office/drawing/2014/main" xmlns="" id="{FFFDF31E-6F94-4C16-9CD2-7FA31C1FEC94}"/>
              </a:ext>
            </a:extLst>
          </p:cNvPr>
          <p:cNvCxnSpPr/>
          <p:nvPr/>
        </p:nvCxnSpPr>
        <p:spPr>
          <a:xfrm flipV="1">
            <a:off x="7269667" y="2369603"/>
            <a:ext cx="844705"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Εικόνα 11">
            <a:extLst>
              <a:ext uri="{FF2B5EF4-FFF2-40B4-BE49-F238E27FC236}">
                <a16:creationId xmlns:a16="http://schemas.microsoft.com/office/drawing/2014/main" xmlns="" id="{356BC0E6-716A-4F15-8AC3-78B75719C764}"/>
              </a:ext>
            </a:extLst>
          </p:cNvPr>
          <p:cNvPicPr>
            <a:picLocks noChangeAspect="1"/>
          </p:cNvPicPr>
          <p:nvPr/>
        </p:nvPicPr>
        <p:blipFill>
          <a:blip r:embed="rId3" cstate="print"/>
          <a:stretch>
            <a:fillRect/>
          </a:stretch>
        </p:blipFill>
        <p:spPr>
          <a:xfrm rot="11039689">
            <a:off x="4064029" y="4620137"/>
            <a:ext cx="1037934" cy="737680"/>
          </a:xfrm>
          <a:prstGeom prst="rect">
            <a:avLst/>
          </a:prstGeom>
        </p:spPr>
      </p:pic>
      <p:pic>
        <p:nvPicPr>
          <p:cNvPr id="13" name="Εικόνα 12">
            <a:extLst>
              <a:ext uri="{FF2B5EF4-FFF2-40B4-BE49-F238E27FC236}">
                <a16:creationId xmlns:a16="http://schemas.microsoft.com/office/drawing/2014/main" xmlns="" id="{14B6F445-4586-41C2-B5FD-EF6414289424}"/>
              </a:ext>
            </a:extLst>
          </p:cNvPr>
          <p:cNvPicPr>
            <a:picLocks noChangeAspect="1"/>
          </p:cNvPicPr>
          <p:nvPr/>
        </p:nvPicPr>
        <p:blipFill>
          <a:blip r:embed="rId3" cstate="print"/>
          <a:stretch>
            <a:fillRect/>
          </a:stretch>
        </p:blipFill>
        <p:spPr>
          <a:xfrm rot="13050002">
            <a:off x="4020881" y="2308769"/>
            <a:ext cx="1037934" cy="737680"/>
          </a:xfrm>
          <a:prstGeom prst="rect">
            <a:avLst/>
          </a:prstGeom>
        </p:spPr>
      </p:pic>
      <p:pic>
        <p:nvPicPr>
          <p:cNvPr id="14" name="Εικόνα 13">
            <a:extLst>
              <a:ext uri="{FF2B5EF4-FFF2-40B4-BE49-F238E27FC236}">
                <a16:creationId xmlns:a16="http://schemas.microsoft.com/office/drawing/2014/main" xmlns="" id="{FE28139F-2EE5-49ED-9DFA-BE9FE227E04E}"/>
              </a:ext>
            </a:extLst>
          </p:cNvPr>
          <p:cNvPicPr>
            <a:picLocks noChangeAspect="1"/>
          </p:cNvPicPr>
          <p:nvPr/>
        </p:nvPicPr>
        <p:blipFill>
          <a:blip r:embed="rId3" cstate="print"/>
          <a:stretch>
            <a:fillRect/>
          </a:stretch>
        </p:blipFill>
        <p:spPr>
          <a:xfrm rot="2087379">
            <a:off x="7375020" y="4473560"/>
            <a:ext cx="1037934" cy="737680"/>
          </a:xfrm>
          <a:prstGeom prst="rect">
            <a:avLst/>
          </a:prstGeom>
        </p:spPr>
      </p:pic>
      <p:sp>
        <p:nvSpPr>
          <p:cNvPr id="15" name="Ορθογώνιο: Στρογγύλεμα γωνιών 14">
            <a:extLst>
              <a:ext uri="{FF2B5EF4-FFF2-40B4-BE49-F238E27FC236}">
                <a16:creationId xmlns:a16="http://schemas.microsoft.com/office/drawing/2014/main" xmlns="" id="{B0A9E6B1-5711-49E8-BD89-64B3F932B76D}"/>
              </a:ext>
            </a:extLst>
          </p:cNvPr>
          <p:cNvSpPr/>
          <p:nvPr/>
        </p:nvSpPr>
        <p:spPr>
          <a:xfrm>
            <a:off x="2520868" y="1966956"/>
            <a:ext cx="1576952" cy="946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Stadium</a:t>
            </a:r>
            <a:endParaRPr lang="el-GR" sz="2400" b="1" dirty="0"/>
          </a:p>
        </p:txBody>
      </p:sp>
      <p:sp>
        <p:nvSpPr>
          <p:cNvPr id="19" name="Ορθογώνιο: Στρογγύλεμα γωνιών 18">
            <a:extLst>
              <a:ext uri="{FF2B5EF4-FFF2-40B4-BE49-F238E27FC236}">
                <a16:creationId xmlns:a16="http://schemas.microsoft.com/office/drawing/2014/main" xmlns="" id="{ECD68269-77F2-4FBF-9F72-C5DA5DAE35A9}"/>
              </a:ext>
            </a:extLst>
          </p:cNvPr>
          <p:cNvSpPr/>
          <p:nvPr/>
        </p:nvSpPr>
        <p:spPr>
          <a:xfrm>
            <a:off x="8224306" y="4656594"/>
            <a:ext cx="1576952" cy="946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Hoplite</a:t>
            </a:r>
            <a:endParaRPr lang="el-GR" sz="2400" b="1" dirty="0"/>
          </a:p>
        </p:txBody>
      </p:sp>
      <p:sp>
        <p:nvSpPr>
          <p:cNvPr id="21" name="Ορθογώνιο: Στρογγύλεμα γωνιών 20">
            <a:extLst>
              <a:ext uri="{FF2B5EF4-FFF2-40B4-BE49-F238E27FC236}">
                <a16:creationId xmlns:a16="http://schemas.microsoft.com/office/drawing/2014/main" xmlns="" id="{B1BB183B-B84B-4110-BBCF-5BE5DADA6183}"/>
              </a:ext>
            </a:extLst>
          </p:cNvPr>
          <p:cNvSpPr/>
          <p:nvPr/>
        </p:nvSpPr>
        <p:spPr>
          <a:xfrm>
            <a:off x="2508726" y="4656594"/>
            <a:ext cx="1576952" cy="946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Diablos</a:t>
            </a:r>
            <a:endParaRPr lang="el-GR" sz="2400" b="1" dirty="0"/>
          </a:p>
        </p:txBody>
      </p:sp>
      <p:sp>
        <p:nvSpPr>
          <p:cNvPr id="22" name="Ορθογώνιο: Στρογγύλεμα γωνιών 21">
            <a:extLst>
              <a:ext uri="{FF2B5EF4-FFF2-40B4-BE49-F238E27FC236}">
                <a16:creationId xmlns:a16="http://schemas.microsoft.com/office/drawing/2014/main" xmlns="" id="{FED25F63-F116-4615-8AB2-1482EA5FA0CD}"/>
              </a:ext>
            </a:extLst>
          </p:cNvPr>
          <p:cNvSpPr/>
          <p:nvPr/>
        </p:nvSpPr>
        <p:spPr>
          <a:xfrm>
            <a:off x="8400256" y="1966956"/>
            <a:ext cx="1576952" cy="946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Dolichos</a:t>
            </a:r>
            <a:endParaRPr lang="el-GR" sz="2400" b="1" dirty="0"/>
          </a:p>
        </p:txBody>
      </p:sp>
      <p:sp>
        <p:nvSpPr>
          <p:cNvPr id="2" name="TextBox 1"/>
          <p:cNvSpPr txBox="1"/>
          <p:nvPr/>
        </p:nvSpPr>
        <p:spPr>
          <a:xfrm>
            <a:off x="4550823" y="265636"/>
            <a:ext cx="2786917" cy="707886"/>
          </a:xfrm>
          <a:prstGeom prst="rect">
            <a:avLst/>
          </a:prstGeom>
          <a:noFill/>
        </p:spPr>
        <p:txBody>
          <a:bodyPr wrap="none" rtlCol="0">
            <a:spAutoFit/>
          </a:bodyPr>
          <a:lstStyle/>
          <a:p>
            <a:pPr algn="ctr"/>
            <a:r>
              <a:rPr lang="en-US" sz="4000" b="1" dirty="0"/>
              <a:t>Road Racing</a:t>
            </a:r>
            <a:endParaRPr lang="el-GR" sz="4000" b="1" dirty="0"/>
          </a:p>
        </p:txBody>
      </p:sp>
      <p:sp>
        <p:nvSpPr>
          <p:cNvPr id="4" name="Ορθογώνιο 3"/>
          <p:cNvSpPr/>
          <p:nvPr/>
        </p:nvSpPr>
        <p:spPr>
          <a:xfrm>
            <a:off x="4277884" y="1082710"/>
            <a:ext cx="3566297" cy="523220"/>
          </a:xfrm>
          <a:prstGeom prst="rect">
            <a:avLst/>
          </a:prstGeom>
        </p:spPr>
        <p:txBody>
          <a:bodyPr wrap="none">
            <a:spAutoFit/>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a:solidFill>
                  <a:srgbClr val="212121"/>
                </a:solidFill>
                <a:ea typeface="Calibri" charset="0"/>
                <a:cs typeface="Courier New" charset="0"/>
              </a:rPr>
              <a:t>Types Olympic Games</a:t>
            </a:r>
            <a:r>
              <a:rPr lang="en-US" sz="2800" dirty="0">
                <a:solidFill>
                  <a:srgbClr val="212121"/>
                </a:solidFill>
                <a:latin typeface="inherit" charset="0"/>
                <a:ea typeface="Calibri" charset="0"/>
                <a:cs typeface="Courier New" charset="0"/>
              </a:rPr>
              <a:t>:</a:t>
            </a:r>
            <a:endParaRPr lang="el-GR" sz="2800" dirty="0">
              <a:latin typeface="Calibri" charset="0"/>
              <a:ea typeface="Calibri" charset="0"/>
              <a:cs typeface="Times New Roman" charset="0"/>
            </a:endParaRPr>
          </a:p>
        </p:txBody>
      </p:sp>
    </p:spTree>
    <p:extLst>
      <p:ext uri="{BB962C8B-B14F-4D97-AF65-F5344CB8AC3E}">
        <p14:creationId xmlns:p14="http://schemas.microsoft.com/office/powerpoint/2010/main" xmlns="" val="6022652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7848" y="404664"/>
            <a:ext cx="2008884" cy="707886"/>
          </a:xfrm>
          <a:prstGeom prst="rect">
            <a:avLst/>
          </a:prstGeom>
          <a:noFill/>
        </p:spPr>
        <p:txBody>
          <a:bodyPr wrap="none" rtlCol="0">
            <a:spAutoFit/>
          </a:bodyPr>
          <a:lstStyle/>
          <a:p>
            <a:pPr algn="ctr"/>
            <a:r>
              <a:rPr lang="en-US" sz="4000" b="1" dirty="0"/>
              <a:t>Dolichos</a:t>
            </a:r>
            <a:endParaRPr lang="el-GR" sz="4000" b="1" dirty="0"/>
          </a:p>
        </p:txBody>
      </p:sp>
      <p:sp>
        <p:nvSpPr>
          <p:cNvPr id="3" name="TextBox 2"/>
          <p:cNvSpPr txBox="1"/>
          <p:nvPr/>
        </p:nvSpPr>
        <p:spPr>
          <a:xfrm>
            <a:off x="2711625" y="1340769"/>
            <a:ext cx="6408711" cy="5262979"/>
          </a:xfrm>
          <a:prstGeom prst="rect">
            <a:avLst/>
          </a:prstGeom>
          <a:noFill/>
        </p:spPr>
        <p:txBody>
          <a:bodyPr wrap="square" rtlCol="0">
            <a:spAutoFit/>
          </a:bodyPr>
          <a:lstStyle/>
          <a:p>
            <a:r>
              <a:rPr lang="en-US" sz="2800" dirty="0"/>
              <a:t>The dolichos was a half-way race in ancient Greece, about 4800 meters in length. In 720 BC was also introduced to the ancient Olympic Games. </a:t>
            </a:r>
            <a:endParaRPr lang="el-GR" sz="2800" dirty="0"/>
          </a:p>
          <a:p>
            <a:r>
              <a:rPr lang="en-US" sz="2800" dirty="0"/>
              <a:t> </a:t>
            </a:r>
            <a:endParaRPr lang="el-GR" sz="2800" dirty="0"/>
          </a:p>
          <a:p>
            <a:r>
              <a:rPr lang="en-US" sz="2800" dirty="0"/>
              <a:t>The average distance of the race was about 18-24 rounds, or about 4800 meters. the racers started and finished the race within the stadium, but the course of the race extended to the streets around the area of ​​the stadium of Ancient Olympia. </a:t>
            </a:r>
            <a:endParaRPr lang="el-GR" sz="2800" dirty="0"/>
          </a:p>
        </p:txBody>
      </p:sp>
    </p:spTree>
    <p:extLst>
      <p:ext uri="{BB962C8B-B14F-4D97-AF65-F5344CB8AC3E}">
        <p14:creationId xmlns:p14="http://schemas.microsoft.com/office/powerpoint/2010/main" xmlns="" val="4793276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9616" y="1628800"/>
            <a:ext cx="7056784" cy="3539430"/>
          </a:xfrm>
          <a:prstGeom prst="rect">
            <a:avLst/>
          </a:prstGeom>
          <a:noFill/>
        </p:spPr>
        <p:txBody>
          <a:bodyPr wrap="square" rtlCol="0">
            <a:spAutoFit/>
          </a:bodyPr>
          <a:lstStyle/>
          <a:p>
            <a:r>
              <a:rPr lang="en-US" sz="2800" dirty="0"/>
              <a:t>He was introduced to the Olympic Games in 520 BC. </a:t>
            </a:r>
          </a:p>
          <a:p>
            <a:r>
              <a:rPr lang="en-US" sz="2800" dirty="0"/>
              <a:t>It is a speed road where the runner runs wearing a bronze defense armor (helmet, tongs, shield). </a:t>
            </a:r>
          </a:p>
          <a:p>
            <a:r>
              <a:rPr lang="en-US" sz="2800" dirty="0"/>
              <a:t>The road hopper's route was 2 to 4 stages .</a:t>
            </a:r>
          </a:p>
          <a:p>
            <a:r>
              <a:rPr lang="en-US" sz="2800" dirty="0"/>
              <a:t> The hoplite road is considered an epic race in honor of someone dead hero. </a:t>
            </a:r>
            <a:endParaRPr lang="el-GR" sz="2800" dirty="0"/>
          </a:p>
        </p:txBody>
      </p:sp>
      <p:sp>
        <p:nvSpPr>
          <p:cNvPr id="2" name="TextBox 1"/>
          <p:cNvSpPr txBox="1"/>
          <p:nvPr/>
        </p:nvSpPr>
        <p:spPr>
          <a:xfrm>
            <a:off x="4871864" y="620688"/>
            <a:ext cx="1743042" cy="707886"/>
          </a:xfrm>
          <a:prstGeom prst="rect">
            <a:avLst/>
          </a:prstGeom>
          <a:noFill/>
        </p:spPr>
        <p:txBody>
          <a:bodyPr wrap="none" rtlCol="0">
            <a:spAutoFit/>
          </a:bodyPr>
          <a:lstStyle/>
          <a:p>
            <a:pPr algn="ctr"/>
            <a:r>
              <a:rPr lang="en-US" sz="4000" b="1" dirty="0"/>
              <a:t>Hoplite</a:t>
            </a:r>
            <a:endParaRPr lang="el-GR" sz="4000" b="1" dirty="0"/>
          </a:p>
        </p:txBody>
      </p:sp>
    </p:spTree>
    <p:extLst>
      <p:ext uri="{BB962C8B-B14F-4D97-AF65-F5344CB8AC3E}">
        <p14:creationId xmlns:p14="http://schemas.microsoft.com/office/powerpoint/2010/main" xmlns="" val="3488132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529" y="2348881"/>
            <a:ext cx="5156889" cy="2246769"/>
          </a:xfrm>
          <a:prstGeom prst="rect">
            <a:avLst/>
          </a:prstGeom>
        </p:spPr>
        <p:txBody>
          <a:bodyPr wrap="square">
            <a:spAutoFit/>
          </a:bodyPr>
          <a:lstStyle/>
          <a:p>
            <a:pPr marL="457200" indent="-457200">
              <a:buFont typeface="Arial" panose="020B0604020202020204" pitchFamily="34" charset="0"/>
              <a:buChar char="•"/>
            </a:pPr>
            <a:r>
              <a:rPr lang="en-US" sz="2800" dirty="0"/>
              <a:t>Pausanias also mentions this race, which took part women dressed in a short sleeve, the right shoulder naked and the hair down.</a:t>
            </a:r>
            <a:endParaRPr lang="el-GR" sz="2800" dirty="0"/>
          </a:p>
        </p:txBody>
      </p:sp>
      <p:sp>
        <p:nvSpPr>
          <p:cNvPr id="4" name="TextBox 3"/>
          <p:cNvSpPr txBox="1"/>
          <p:nvPr/>
        </p:nvSpPr>
        <p:spPr>
          <a:xfrm>
            <a:off x="3287689" y="313432"/>
            <a:ext cx="5311249" cy="1323439"/>
          </a:xfrm>
          <a:prstGeom prst="rect">
            <a:avLst/>
          </a:prstGeom>
          <a:noFill/>
        </p:spPr>
        <p:txBody>
          <a:bodyPr wrap="square" rtlCol="0">
            <a:spAutoFit/>
          </a:bodyPr>
          <a:lstStyle/>
          <a:p>
            <a:pPr marL="571500" indent="-571500" algn="ctr">
              <a:buFont typeface="Courier New" charset="0"/>
              <a:buChar char="o"/>
            </a:pPr>
            <a:r>
              <a:rPr lang="en-US" sz="4000" b="1" dirty="0"/>
              <a:t>THE STREET RACE OF "Ilion Parthenon"</a:t>
            </a:r>
            <a:endParaRPr lang="el-GR" sz="4000" b="1" dirty="0"/>
          </a:p>
        </p:txBody>
      </p:sp>
      <p:pic>
        <p:nvPicPr>
          <p:cNvPr id="5" name="Εικόνα 4">
            <a:extLst>
              <a:ext uri="{FF2B5EF4-FFF2-40B4-BE49-F238E27FC236}">
                <a16:creationId xmlns:a16="http://schemas.microsoft.com/office/drawing/2014/main" xmlns="" id="{0084C7D9-3AAA-4403-985F-ECDD383B4D78}"/>
              </a:ext>
            </a:extLst>
          </p:cNvPr>
          <p:cNvPicPr>
            <a:picLocks noChangeAspect="1"/>
          </p:cNvPicPr>
          <p:nvPr/>
        </p:nvPicPr>
        <p:blipFill>
          <a:blip r:embed="rId2" cstate="print"/>
          <a:stretch>
            <a:fillRect/>
          </a:stretch>
        </p:blipFill>
        <p:spPr>
          <a:xfrm>
            <a:off x="7176120" y="2348880"/>
            <a:ext cx="3168352" cy="2599674"/>
          </a:xfrm>
          <a:prstGeom prst="rect">
            <a:avLst/>
          </a:prstGeom>
        </p:spPr>
      </p:pic>
    </p:spTree>
    <p:extLst>
      <p:ext uri="{BB962C8B-B14F-4D97-AF65-F5344CB8AC3E}">
        <p14:creationId xmlns:p14="http://schemas.microsoft.com/office/powerpoint/2010/main" xmlns="" val="27283578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54977"/>
            <a:ext cx="10363200" cy="1470025"/>
          </a:xfrm>
        </p:spPr>
        <p:txBody>
          <a:bodyPr>
            <a:normAutofit/>
          </a:bodyPr>
          <a:lstStyle/>
          <a:p>
            <a:r>
              <a:rPr lang="en-GB" sz="4800" b="1" dirty="0" smtClean="0"/>
              <a:t>Introduction</a:t>
            </a:r>
            <a:endParaRPr lang="en-GB" sz="4800" b="1" dirty="0"/>
          </a:p>
        </p:txBody>
      </p:sp>
      <p:pic>
        <p:nvPicPr>
          <p:cNvPr id="4" name="Picture 3"/>
          <p:cNvPicPr>
            <a:picLocks noChangeAspect="1"/>
          </p:cNvPicPr>
          <p:nvPr/>
        </p:nvPicPr>
        <p:blipFill>
          <a:blip r:embed="rId2" cstate="print"/>
          <a:stretch>
            <a:fillRect/>
          </a:stretch>
        </p:blipFill>
        <p:spPr>
          <a:xfrm>
            <a:off x="4411263" y="3127444"/>
            <a:ext cx="4511409" cy="1767830"/>
          </a:xfrm>
          <a:prstGeom prst="rect">
            <a:avLst/>
          </a:prstGeom>
        </p:spPr>
      </p:pic>
      <p:sp>
        <p:nvSpPr>
          <p:cNvPr id="5" name="TextBox 4"/>
          <p:cNvSpPr txBox="1"/>
          <p:nvPr/>
        </p:nvSpPr>
        <p:spPr>
          <a:xfrm>
            <a:off x="7962208" y="5006110"/>
            <a:ext cx="4682374" cy="369332"/>
          </a:xfrm>
          <a:prstGeom prst="rect">
            <a:avLst/>
          </a:prstGeom>
          <a:noFill/>
        </p:spPr>
        <p:txBody>
          <a:bodyPr wrap="square" rtlCol="0">
            <a:spAutoFit/>
          </a:bodyPr>
          <a:lstStyle/>
          <a:p>
            <a:r>
              <a:rPr lang="en-GB" dirty="0" err="1" smtClean="0"/>
              <a:t>Giorgos</a:t>
            </a:r>
            <a:r>
              <a:rPr lang="en-GB" dirty="0" smtClean="0"/>
              <a:t> </a:t>
            </a:r>
            <a:r>
              <a:rPr lang="en-GB" dirty="0" err="1" smtClean="0"/>
              <a:t>Sakellarakis</a:t>
            </a:r>
            <a:endParaRPr lang="en-GB" dirty="0"/>
          </a:p>
        </p:txBody>
      </p:sp>
    </p:spTree>
    <p:extLst>
      <p:ext uri="{BB962C8B-B14F-4D97-AF65-F5344CB8AC3E}">
        <p14:creationId xmlns:p14="http://schemas.microsoft.com/office/powerpoint/2010/main" xmlns="" val="34654399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7848" y="420264"/>
            <a:ext cx="2376264" cy="707886"/>
          </a:xfrm>
          <a:prstGeom prst="rect">
            <a:avLst/>
          </a:prstGeom>
          <a:noFill/>
        </p:spPr>
        <p:txBody>
          <a:bodyPr wrap="square" rtlCol="0">
            <a:spAutoFit/>
          </a:bodyPr>
          <a:lstStyle/>
          <a:p>
            <a:r>
              <a:rPr lang="en-US" sz="4000" b="1" dirty="0"/>
              <a:t>CHILDREN</a:t>
            </a:r>
            <a:endParaRPr lang="el-GR" sz="4000" b="1" dirty="0"/>
          </a:p>
        </p:txBody>
      </p:sp>
      <p:pic>
        <p:nvPicPr>
          <p:cNvPr id="4" name="Εικόνα 3">
            <a:extLst>
              <a:ext uri="{FF2B5EF4-FFF2-40B4-BE49-F238E27FC236}">
                <a16:creationId xmlns:a16="http://schemas.microsoft.com/office/drawing/2014/main" xmlns="" id="{7D8622FC-4EDB-407C-98FB-30FDC46C2E05}"/>
              </a:ext>
            </a:extLst>
          </p:cNvPr>
          <p:cNvPicPr>
            <a:picLocks noChangeAspect="1"/>
          </p:cNvPicPr>
          <p:nvPr/>
        </p:nvPicPr>
        <p:blipFill rotWithShape="1">
          <a:blip r:embed="rId2" cstate="print"/>
          <a:srcRect l="8310" t="29600" r="9987" b="4643"/>
          <a:stretch/>
        </p:blipFill>
        <p:spPr>
          <a:xfrm>
            <a:off x="6883610" y="1765636"/>
            <a:ext cx="2051720" cy="2742483"/>
          </a:xfrm>
          <a:prstGeom prst="rect">
            <a:avLst/>
          </a:prstGeom>
        </p:spPr>
      </p:pic>
      <p:sp>
        <p:nvSpPr>
          <p:cNvPr id="2" name="Ορθογώνιο 1"/>
          <p:cNvSpPr/>
          <p:nvPr/>
        </p:nvSpPr>
        <p:spPr>
          <a:xfrm>
            <a:off x="3323692" y="1765636"/>
            <a:ext cx="2592288" cy="2677656"/>
          </a:xfrm>
          <a:prstGeom prst="rect">
            <a:avLst/>
          </a:prstGeom>
        </p:spPr>
        <p:txBody>
          <a:bodyPr wrap="square">
            <a:spAutoFit/>
          </a:bodyPr>
          <a:lstStyle/>
          <a:p>
            <a:pPr indent="457200" algn="ctr"/>
            <a:r>
              <a:rPr lang="en-US" sz="2800" dirty="0" smtClean="0">
                <a:latin typeface="Times" charset="0"/>
                <a:ea typeface="Calibri" charset="0"/>
                <a:cs typeface="Times" charset="0"/>
              </a:rPr>
              <a:t>Adolescents </a:t>
            </a:r>
            <a:r>
              <a:rPr lang="en-US" sz="2800" dirty="0">
                <a:latin typeface="Times" charset="0"/>
                <a:ea typeface="Calibri" charset="0"/>
                <a:cs typeface="Times" charset="0"/>
              </a:rPr>
              <a:t>were racing only at the simple "stadium (the race of one route.)</a:t>
            </a:r>
            <a:endParaRPr lang="el-GR" sz="2800" dirty="0">
              <a:latin typeface="Calibri" charset="0"/>
              <a:ea typeface="Calibri" charset="0"/>
              <a:cs typeface="Times New Roman" charset="0"/>
            </a:endParaRPr>
          </a:p>
        </p:txBody>
      </p:sp>
    </p:spTree>
    <p:extLst>
      <p:ext uri="{BB962C8B-B14F-4D97-AF65-F5344CB8AC3E}">
        <p14:creationId xmlns:p14="http://schemas.microsoft.com/office/powerpoint/2010/main" xmlns="" val="4476205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1350" y="337833"/>
            <a:ext cx="8135225" cy="707886"/>
          </a:xfrm>
          <a:prstGeom prst="rect">
            <a:avLst/>
          </a:prstGeom>
          <a:noFill/>
        </p:spPr>
        <p:txBody>
          <a:bodyPr wrap="square" rtlCol="0">
            <a:spAutoFit/>
          </a:bodyPr>
          <a:lstStyle/>
          <a:p>
            <a:pPr algn="ctr"/>
            <a:r>
              <a:rPr lang="en-US" sz="4000" b="1" dirty="0"/>
              <a:t>THE </a:t>
            </a:r>
            <a:r>
              <a:rPr lang="en-US" sz="4000" b="1" dirty="0" smtClean="0"/>
              <a:t>END OF ROAD </a:t>
            </a:r>
            <a:endParaRPr lang="el-GR" sz="4000" b="1" dirty="0"/>
          </a:p>
        </p:txBody>
      </p:sp>
      <p:pic>
        <p:nvPicPr>
          <p:cNvPr id="3" name="Picture 2"/>
          <p:cNvPicPr>
            <a:picLocks noChangeAspect="1"/>
          </p:cNvPicPr>
          <p:nvPr/>
        </p:nvPicPr>
        <p:blipFill rotWithShape="1">
          <a:blip r:embed="rId2" cstate="print"/>
          <a:srcRect t="28886" b="17036"/>
          <a:stretch/>
        </p:blipFill>
        <p:spPr>
          <a:xfrm>
            <a:off x="6532086" y="2046129"/>
            <a:ext cx="2730011" cy="3004457"/>
          </a:xfrm>
          <a:prstGeom prst="rect">
            <a:avLst/>
          </a:prstGeom>
        </p:spPr>
      </p:pic>
      <p:sp>
        <p:nvSpPr>
          <p:cNvPr id="4" name="Ορθογώνιο 3"/>
          <p:cNvSpPr/>
          <p:nvPr/>
        </p:nvSpPr>
        <p:spPr>
          <a:xfrm>
            <a:off x="1711350" y="1778643"/>
            <a:ext cx="3555923" cy="3539430"/>
          </a:xfrm>
          <a:prstGeom prst="rect">
            <a:avLst/>
          </a:prstGeom>
        </p:spPr>
        <p:txBody>
          <a:bodyPr wrap="square">
            <a:spAutoFit/>
          </a:bodyPr>
          <a:lstStyle/>
          <a:p>
            <a:r>
              <a:rPr lang="el-GR" sz="2800" dirty="0"/>
              <a:t>The end was the point where the prize was, while the spectators stood right and left along the sandy path which was six hundred Olympic feet (about 192 meters) long.</a:t>
            </a:r>
          </a:p>
        </p:txBody>
      </p:sp>
    </p:spTree>
    <p:extLst>
      <p:ext uri="{BB962C8B-B14F-4D97-AF65-F5344CB8AC3E}">
        <p14:creationId xmlns:p14="http://schemas.microsoft.com/office/powerpoint/2010/main" xmlns="" val="24821971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72340" y="996790"/>
            <a:ext cx="8229600" cy="1143000"/>
          </a:xfrm>
        </p:spPr>
        <p:txBody>
          <a:bodyPr>
            <a:normAutofit fontScale="90000"/>
          </a:bodyPr>
          <a:lstStyle/>
          <a:p>
            <a:r>
              <a:rPr lang="en-US" dirty="0"/>
              <a:t>The equestrian Games in ancient Greece </a:t>
            </a:r>
            <a:endParaRPr lang="el-GR" dirty="0">
              <a:effectLst>
                <a:reflection blurRad="6350" stA="55000" endA="300" endPos="45500" dir="5400000" sy="-100000" algn="bl" rotWithShape="0"/>
              </a:effectLst>
              <a:latin typeface="Corbel" pitchFamily="34" charset="0"/>
              <a:ea typeface="Microsoft YaHei" pitchFamily="34" charset="-122"/>
            </a:endParaRPr>
          </a:p>
        </p:txBody>
      </p:sp>
      <p:sp>
        <p:nvSpPr>
          <p:cNvPr id="5" name="Ορθογώνιο 2"/>
          <p:cNvSpPr/>
          <p:nvPr/>
        </p:nvSpPr>
        <p:spPr>
          <a:xfrm>
            <a:off x="6831659" y="4789995"/>
            <a:ext cx="4572000" cy="369332"/>
          </a:xfrm>
          <a:prstGeom prst="rect">
            <a:avLst/>
          </a:prstGeom>
        </p:spPr>
        <p:txBody>
          <a:bodyPr>
            <a:spAutoFit/>
          </a:bodyPr>
          <a:lstStyle/>
          <a:p>
            <a:r>
              <a:rPr lang="en-US" dirty="0" err="1"/>
              <a:t>Papageorgiou</a:t>
            </a:r>
            <a:r>
              <a:rPr lang="en-US" dirty="0"/>
              <a:t> </a:t>
            </a:r>
            <a:r>
              <a:rPr lang="en-US" dirty="0" err="1" smtClean="0"/>
              <a:t>Kalliopi</a:t>
            </a:r>
            <a:endParaRPr lang="en-US" dirty="0"/>
          </a:p>
        </p:txBody>
      </p:sp>
      <p:pic>
        <p:nvPicPr>
          <p:cNvPr id="6" name="Picture 5">
            <a:extLst>
              <a:ext uri="{FF2B5EF4-FFF2-40B4-BE49-F238E27FC236}">
                <a16:creationId xmlns:a16="http://schemas.microsoft.com/office/drawing/2014/main" xmlns="" id="{EE23F536-15D0-4D16-8305-BB11AD690D53}"/>
              </a:ext>
            </a:extLst>
          </p:cNvPr>
          <p:cNvPicPr>
            <a:picLocks noChangeAspect="1"/>
          </p:cNvPicPr>
          <p:nvPr/>
        </p:nvPicPr>
        <p:blipFill>
          <a:blip r:embed="rId2" cstate="print"/>
          <a:stretch>
            <a:fillRect/>
          </a:stretch>
        </p:blipFill>
        <p:spPr>
          <a:xfrm>
            <a:off x="4028860" y="2353467"/>
            <a:ext cx="3516560" cy="2290744"/>
          </a:xfrm>
          <a:prstGeom prst="rect">
            <a:avLst/>
          </a:prstGeom>
        </p:spPr>
      </p:pic>
    </p:spTree>
    <p:extLst>
      <p:ext uri="{BB962C8B-B14F-4D97-AF65-F5344CB8AC3E}">
        <p14:creationId xmlns:p14="http://schemas.microsoft.com/office/powerpoint/2010/main" xmlns="" val="142840153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24035" y="340066"/>
            <a:ext cx="7843838" cy="928694"/>
          </a:xfrm>
        </p:spPr>
        <p:txBody>
          <a:bodyPr>
            <a:noAutofit/>
          </a:bodyPr>
          <a:lstStyle/>
          <a:p>
            <a:r>
              <a:rPr lang="en-US" sz="4000" dirty="0"/>
              <a:t>Preface of Equestrian Games</a:t>
            </a:r>
            <a:endParaRPr lang="el-GR" sz="4000" dirty="0"/>
          </a:p>
        </p:txBody>
      </p:sp>
      <p:sp>
        <p:nvSpPr>
          <p:cNvPr id="8" name="7 - TextBox"/>
          <p:cNvSpPr txBox="1"/>
          <p:nvPr/>
        </p:nvSpPr>
        <p:spPr>
          <a:xfrm>
            <a:off x="1919536" y="1772817"/>
            <a:ext cx="4850719" cy="4401205"/>
          </a:xfrm>
          <a:prstGeom prst="rect">
            <a:avLst/>
          </a:prstGeom>
          <a:noFill/>
        </p:spPr>
        <p:txBody>
          <a:bodyPr wrap="square" rtlCol="0">
            <a:spAutoFit/>
          </a:bodyPr>
          <a:lstStyle/>
          <a:p>
            <a:pPr algn="just"/>
            <a:r>
              <a:rPr lang="en-US" sz="2000" dirty="0"/>
              <a:t>In ancient Greece the equestrian games were taking place during the Olympic Games as well as in several nationwide events, like </a:t>
            </a:r>
            <a:r>
              <a:rPr lang="en-US" sz="2000" dirty="0" err="1"/>
              <a:t>Pytheia</a:t>
            </a:r>
            <a:r>
              <a:rPr lang="en-US" sz="2000" dirty="0"/>
              <a:t> or Nemea. They were consisted by several kinds of rails, which took place for the first time at 680B.C. when the duration of the games was extended as to provide enough time for the new competitions and the equestrian games, which were a speed race between the horse riders. Furthermore, the winner was not the horse rider or the chariot rider (</a:t>
            </a:r>
            <a:r>
              <a:rPr lang="en-US" sz="2000" dirty="0" err="1"/>
              <a:t>Iniohos</a:t>
            </a:r>
            <a:r>
              <a:rPr lang="en-US" sz="2000" dirty="0"/>
              <a:t>) but the owner</a:t>
            </a:r>
            <a:r>
              <a:rPr lang="el-GR" sz="2000" dirty="0"/>
              <a:t> </a:t>
            </a:r>
            <a:r>
              <a:rPr lang="en-US" sz="2000" dirty="0"/>
              <a:t>who breeds the horses, which were the ones to be given the prize</a:t>
            </a:r>
            <a:r>
              <a:rPr lang="el-GR" sz="2000" dirty="0"/>
              <a:t>.</a:t>
            </a:r>
          </a:p>
        </p:txBody>
      </p:sp>
      <p:pic>
        <p:nvPicPr>
          <p:cNvPr id="4" name="Picture 3" descr="Αποτέλεσμα εικόνας για αρματοδρομίες στην αρχαία ελλάδα">
            <a:extLst>
              <a:ext uri="{FF2B5EF4-FFF2-40B4-BE49-F238E27FC236}">
                <a16:creationId xmlns:a16="http://schemas.microsoft.com/office/drawing/2014/main" xmlns="" id="{84B6FB61-1B5E-497A-9A7D-43E3E0E6637B}"/>
              </a:ext>
            </a:extLst>
          </p:cNvPr>
          <p:cNvPicPr>
            <a:picLocks noChangeAspect="1" noChangeArrowheads="1"/>
          </p:cNvPicPr>
          <p:nvPr/>
        </p:nvPicPr>
        <p:blipFill>
          <a:blip r:embed="rId3" cstate="print"/>
          <a:srcRect/>
          <a:stretch>
            <a:fillRect/>
          </a:stretch>
        </p:blipFill>
        <p:spPr bwMode="auto">
          <a:xfrm>
            <a:off x="7472218" y="2576129"/>
            <a:ext cx="3545772" cy="2393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1396163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24035" y="340066"/>
            <a:ext cx="7843838" cy="928694"/>
          </a:xfrm>
        </p:spPr>
        <p:txBody>
          <a:bodyPr>
            <a:noAutofit/>
          </a:bodyPr>
          <a:lstStyle/>
          <a:p>
            <a:r>
              <a:rPr lang="en-US" sz="4000" dirty="0"/>
              <a:t>Mythology</a:t>
            </a:r>
            <a:endParaRPr lang="el-GR" sz="4000" dirty="0"/>
          </a:p>
        </p:txBody>
      </p:sp>
      <p:sp>
        <p:nvSpPr>
          <p:cNvPr id="8" name="7 - TextBox"/>
          <p:cNvSpPr txBox="1"/>
          <p:nvPr/>
        </p:nvSpPr>
        <p:spPr>
          <a:xfrm>
            <a:off x="3432850" y="1976017"/>
            <a:ext cx="5026209" cy="3308598"/>
          </a:xfrm>
          <a:prstGeom prst="rect">
            <a:avLst/>
          </a:prstGeom>
          <a:noFill/>
        </p:spPr>
        <p:txBody>
          <a:bodyPr wrap="square" rtlCol="0">
            <a:spAutoFit/>
          </a:bodyPr>
          <a:lstStyle/>
          <a:p>
            <a:pPr algn="just"/>
            <a:r>
              <a:rPr lang="en-US" sz="1900" dirty="0"/>
              <a:t>According to Greek mythology the first chariot games took place in Olympia, between </a:t>
            </a:r>
            <a:r>
              <a:rPr lang="en-US" sz="1900" dirty="0" err="1"/>
              <a:t>Pelopas</a:t>
            </a:r>
            <a:r>
              <a:rPr lang="en-US" sz="1900" dirty="0"/>
              <a:t> and </a:t>
            </a:r>
            <a:r>
              <a:rPr lang="en-US" sz="1900" dirty="0" err="1"/>
              <a:t>Oinomaos</a:t>
            </a:r>
            <a:r>
              <a:rPr lang="en-US" sz="1900" dirty="0"/>
              <a:t>, as well as mythic Hercules took place in a chariot race at </a:t>
            </a:r>
            <a:r>
              <a:rPr lang="en-US" sz="1900" dirty="0" err="1"/>
              <a:t>Troizina</a:t>
            </a:r>
            <a:r>
              <a:rPr lang="en-US" sz="1900" dirty="0"/>
              <a:t> with </a:t>
            </a:r>
            <a:r>
              <a:rPr lang="en-US" sz="1900" dirty="0" err="1"/>
              <a:t>Iolaos</a:t>
            </a:r>
            <a:r>
              <a:rPr lang="en-US" sz="1900" dirty="0"/>
              <a:t> who was his horse rider. The horse that took place in the race was called </a:t>
            </a:r>
            <a:r>
              <a:rPr lang="en-US" sz="1900" dirty="0" err="1"/>
              <a:t>Areionas</a:t>
            </a:r>
            <a:r>
              <a:rPr lang="en-US" sz="1900" dirty="0"/>
              <a:t> and his owner was god Poseidon which was protector of all chariot races. Other earlier reports for chariot races are mentioned in </a:t>
            </a:r>
            <a:r>
              <a:rPr lang="en-US" sz="1900" dirty="0" err="1"/>
              <a:t>Iliada</a:t>
            </a:r>
            <a:r>
              <a:rPr lang="el-GR" sz="1900" dirty="0"/>
              <a:t>,</a:t>
            </a:r>
            <a:r>
              <a:rPr lang="en-US" sz="1900" dirty="0"/>
              <a:t>where </a:t>
            </a:r>
            <a:r>
              <a:rPr lang="en-US" sz="1900" dirty="0" err="1"/>
              <a:t>Achilleas</a:t>
            </a:r>
            <a:r>
              <a:rPr lang="el-GR" sz="1900" dirty="0"/>
              <a:t> </a:t>
            </a:r>
            <a:r>
              <a:rPr lang="en-US" sz="1900" dirty="0"/>
              <a:t>organized a chariot race to pay honor to late </a:t>
            </a:r>
            <a:r>
              <a:rPr lang="en-US" sz="1900" dirty="0" err="1"/>
              <a:t>Patroklos</a:t>
            </a:r>
            <a:r>
              <a:rPr lang="en-US" sz="1900" dirty="0"/>
              <a:t> who was then killed in battle. </a:t>
            </a:r>
            <a:endParaRPr lang="el-GR" sz="1900" dirty="0"/>
          </a:p>
        </p:txBody>
      </p:sp>
    </p:spTree>
    <p:extLst>
      <p:ext uri="{BB962C8B-B14F-4D97-AF65-F5344CB8AC3E}">
        <p14:creationId xmlns:p14="http://schemas.microsoft.com/office/powerpoint/2010/main" xmlns="" val="3125385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a:t>Competition and the first games</a:t>
            </a:r>
            <a:endParaRPr lang="el-GR" sz="4000" dirty="0"/>
          </a:p>
        </p:txBody>
      </p:sp>
      <p:sp>
        <p:nvSpPr>
          <p:cNvPr id="3" name="Θέση περιεχομένου 2"/>
          <p:cNvSpPr>
            <a:spLocks noGrp="1"/>
          </p:cNvSpPr>
          <p:nvPr>
            <p:ph idx="1"/>
          </p:nvPr>
        </p:nvSpPr>
        <p:spPr>
          <a:xfrm>
            <a:off x="1524002" y="1628800"/>
            <a:ext cx="5436095" cy="4896544"/>
          </a:xfrm>
        </p:spPr>
        <p:txBody>
          <a:bodyPr>
            <a:normAutofit/>
          </a:bodyPr>
          <a:lstStyle/>
          <a:p>
            <a:pPr algn="just"/>
            <a:r>
              <a:rPr lang="en-US" sz="2000" dirty="0"/>
              <a:t>The chariot games derive from the ancient Achaia’s military tradition. At 680 BC first came the </a:t>
            </a:r>
            <a:r>
              <a:rPr lang="en-US" sz="2000" dirty="0" err="1"/>
              <a:t>Tethrippon</a:t>
            </a:r>
            <a:r>
              <a:rPr lang="en-US" sz="2000" dirty="0"/>
              <a:t>, at 500BC the </a:t>
            </a:r>
            <a:r>
              <a:rPr lang="en-US" sz="2000" dirty="0" err="1"/>
              <a:t>Apene</a:t>
            </a:r>
            <a:r>
              <a:rPr lang="en-US" sz="2000" dirty="0"/>
              <a:t>, at 408BC the </a:t>
            </a:r>
            <a:r>
              <a:rPr lang="en-US" sz="2000" dirty="0" err="1"/>
              <a:t>Synoris</a:t>
            </a:r>
            <a:r>
              <a:rPr lang="en-US" sz="2000" dirty="0"/>
              <a:t> and at 384 BC the </a:t>
            </a:r>
            <a:r>
              <a:rPr lang="en-US" sz="2000" dirty="0" err="1"/>
              <a:t>Tethrippo</a:t>
            </a:r>
            <a:r>
              <a:rPr lang="en-US" sz="2000" dirty="0"/>
              <a:t> </a:t>
            </a:r>
            <a:r>
              <a:rPr lang="en-US" sz="2000" dirty="0" err="1"/>
              <a:t>Polon</a:t>
            </a:r>
            <a:r>
              <a:rPr lang="en-US" sz="2000" dirty="0"/>
              <a:t> which was a variation of </a:t>
            </a:r>
            <a:r>
              <a:rPr lang="en-US" sz="2000" dirty="0" err="1"/>
              <a:t>Tethrippo</a:t>
            </a:r>
            <a:r>
              <a:rPr lang="en-US" sz="2000" dirty="0"/>
              <a:t> game</a:t>
            </a:r>
            <a:r>
              <a:rPr lang="el-GR" sz="2000" dirty="0"/>
              <a:t> </a:t>
            </a:r>
            <a:r>
              <a:rPr lang="en-US" sz="2000" dirty="0"/>
              <a:t>replaced it temporarily, and at 268 BC there is the </a:t>
            </a:r>
            <a:r>
              <a:rPr lang="en-US" sz="2000" dirty="0" err="1"/>
              <a:t>Synoris</a:t>
            </a:r>
            <a:r>
              <a:rPr lang="en-US" sz="2000" dirty="0"/>
              <a:t> </a:t>
            </a:r>
            <a:r>
              <a:rPr lang="en-US" sz="2000" dirty="0" err="1"/>
              <a:t>Polon</a:t>
            </a:r>
            <a:r>
              <a:rPr lang="en-US" sz="2000" dirty="0"/>
              <a:t>. </a:t>
            </a:r>
            <a:endParaRPr lang="el-GR" sz="2000" dirty="0"/>
          </a:p>
          <a:p>
            <a:pPr algn="just"/>
            <a:r>
              <a:rPr lang="en-US" sz="2000" dirty="0"/>
              <a:t>The true equestrian games were</a:t>
            </a:r>
            <a:r>
              <a:rPr lang="el-GR" sz="2000" dirty="0"/>
              <a:t> </a:t>
            </a:r>
            <a:r>
              <a:rPr lang="en-US" sz="2000" dirty="0"/>
              <a:t>the horse race of </a:t>
            </a:r>
            <a:r>
              <a:rPr lang="en-US" sz="2000" dirty="0" err="1"/>
              <a:t>Kelites</a:t>
            </a:r>
            <a:r>
              <a:rPr lang="en-US" sz="2000" dirty="0"/>
              <a:t>, the </a:t>
            </a:r>
            <a:r>
              <a:rPr lang="en-US" sz="2000" dirty="0" err="1"/>
              <a:t>Kalpi</a:t>
            </a:r>
            <a:r>
              <a:rPr lang="en-US" sz="2000" dirty="0"/>
              <a:t> and the </a:t>
            </a:r>
            <a:r>
              <a:rPr lang="en-US" sz="2000" dirty="0" err="1"/>
              <a:t>Polon</a:t>
            </a:r>
            <a:r>
              <a:rPr lang="en-US" sz="2000" dirty="0"/>
              <a:t> horse race. The first horse race game took place at 648 BC during the 33</a:t>
            </a:r>
            <a:r>
              <a:rPr lang="en-US" sz="2000" baseline="30000" dirty="0"/>
              <a:t>rd</a:t>
            </a:r>
            <a:r>
              <a:rPr lang="en-US" sz="2000" dirty="0"/>
              <a:t> games. At 71</a:t>
            </a:r>
            <a:r>
              <a:rPr lang="en-US" sz="2000" baseline="30000" dirty="0"/>
              <a:t>st</a:t>
            </a:r>
            <a:r>
              <a:rPr lang="en-US" sz="2000" dirty="0"/>
              <a:t> games of 469BC we meet the event of </a:t>
            </a:r>
            <a:r>
              <a:rPr lang="en-US" sz="2000" dirty="0" err="1"/>
              <a:t>Kalpi</a:t>
            </a:r>
            <a:r>
              <a:rPr lang="en-US" sz="2000" dirty="0"/>
              <a:t>, where female horses took place on the race. At last, on the 131</a:t>
            </a:r>
            <a:r>
              <a:rPr lang="en-US" sz="2000" baseline="30000" dirty="0"/>
              <a:t>st</a:t>
            </a:r>
            <a:r>
              <a:rPr lang="en-US" sz="2000" dirty="0"/>
              <a:t> games of 256 BC the horse ride of </a:t>
            </a:r>
            <a:r>
              <a:rPr lang="en-US" sz="2000" dirty="0" err="1"/>
              <a:t>Polon</a:t>
            </a:r>
            <a:r>
              <a:rPr lang="en-US" sz="2000" dirty="0"/>
              <a:t>.</a:t>
            </a:r>
            <a:endParaRPr lang="el-GR" sz="2000" dirty="0"/>
          </a:p>
          <a:p>
            <a:pPr marL="0" indent="0" algn="just">
              <a:buNone/>
            </a:pPr>
            <a:endParaRPr lang="el-GR" sz="1900" dirty="0"/>
          </a:p>
        </p:txBody>
      </p:sp>
      <p:pic>
        <p:nvPicPr>
          <p:cNvPr id="5" name="4 - Εικόνα" descr="625_8D5D6ED5-3B49-3E43-CB9F-6780472EB60D.jpeg">
            <a:extLst>
              <a:ext uri="{FF2B5EF4-FFF2-40B4-BE49-F238E27FC236}">
                <a16:creationId xmlns:a16="http://schemas.microsoft.com/office/drawing/2014/main" xmlns="" id="{62C08460-0E5D-40BF-957F-F9E0E06C6F16}"/>
              </a:ext>
            </a:extLst>
          </p:cNvPr>
          <p:cNvPicPr>
            <a:picLocks noChangeAspect="1"/>
          </p:cNvPicPr>
          <p:nvPr/>
        </p:nvPicPr>
        <p:blipFill>
          <a:blip r:embed="rId2" cstate="print"/>
          <a:stretch>
            <a:fillRect/>
          </a:stretch>
        </p:blipFill>
        <p:spPr>
          <a:xfrm>
            <a:off x="7876200" y="2895709"/>
            <a:ext cx="3092624" cy="1880315"/>
          </a:xfrm>
          <a:prstGeom prst="rect">
            <a:avLst/>
          </a:prstGeom>
        </p:spPr>
      </p:pic>
    </p:spTree>
    <p:extLst>
      <p:ext uri="{BB962C8B-B14F-4D97-AF65-F5344CB8AC3E}">
        <p14:creationId xmlns:p14="http://schemas.microsoft.com/office/powerpoint/2010/main" xmlns="" val="39084021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err="1"/>
              <a:t>Apene</a:t>
            </a:r>
            <a:r>
              <a:rPr lang="en-US" dirty="0"/>
              <a:t> – </a:t>
            </a:r>
            <a:r>
              <a:rPr lang="en-US" dirty="0" err="1"/>
              <a:t>Synoris</a:t>
            </a:r>
            <a:r>
              <a:rPr lang="en-US" dirty="0"/>
              <a:t>- </a:t>
            </a:r>
            <a:r>
              <a:rPr lang="en-US" dirty="0" err="1"/>
              <a:t>Polon</a:t>
            </a:r>
            <a:endParaRPr lang="el-GR" dirty="0"/>
          </a:p>
        </p:txBody>
      </p:sp>
      <p:sp>
        <p:nvSpPr>
          <p:cNvPr id="3" name="Θέση περιεχομένου 2"/>
          <p:cNvSpPr>
            <a:spLocks noGrp="1"/>
          </p:cNvSpPr>
          <p:nvPr>
            <p:ph idx="1"/>
          </p:nvPr>
        </p:nvSpPr>
        <p:spPr>
          <a:xfrm>
            <a:off x="3035660" y="1484784"/>
            <a:ext cx="6120680" cy="3672408"/>
          </a:xfrm>
        </p:spPr>
        <p:txBody>
          <a:bodyPr>
            <a:normAutofit/>
          </a:bodyPr>
          <a:lstStyle/>
          <a:p>
            <a:pPr algn="just"/>
            <a:r>
              <a:rPr lang="en-US" sz="2000" dirty="0"/>
              <a:t>The </a:t>
            </a:r>
            <a:r>
              <a:rPr lang="en-US" sz="2000" dirty="0" err="1"/>
              <a:t>Apene</a:t>
            </a:r>
            <a:r>
              <a:rPr lang="en-US" sz="2000" dirty="0"/>
              <a:t> game began at 500BC at the 70</a:t>
            </a:r>
            <a:r>
              <a:rPr lang="en-US" sz="2000" baseline="30000" dirty="0"/>
              <a:t>th</a:t>
            </a:r>
            <a:r>
              <a:rPr lang="en-US" sz="2000" dirty="0"/>
              <a:t> games and the chariot was driven by two mules. The game was deleted on 444 BC at 84</a:t>
            </a:r>
            <a:r>
              <a:rPr lang="en-US" sz="2000" baseline="30000" dirty="0"/>
              <a:t>th</a:t>
            </a:r>
            <a:r>
              <a:rPr lang="en-US" sz="2000" dirty="0"/>
              <a:t> games.</a:t>
            </a:r>
          </a:p>
          <a:p>
            <a:pPr algn="just"/>
            <a:r>
              <a:rPr lang="en-US" sz="2000" dirty="0"/>
              <a:t>The </a:t>
            </a:r>
            <a:r>
              <a:rPr lang="en-US" sz="2000" dirty="0" err="1"/>
              <a:t>Synoris</a:t>
            </a:r>
            <a:r>
              <a:rPr lang="en-US" sz="2000" dirty="0"/>
              <a:t> game the chariot was driven by two horses. It first organized at 408BC on the 93th Games.</a:t>
            </a:r>
            <a:r>
              <a:rPr lang="el-GR" sz="2000" dirty="0"/>
              <a:t> </a:t>
            </a:r>
            <a:endParaRPr lang="en-US" sz="2000" dirty="0"/>
          </a:p>
          <a:p>
            <a:pPr algn="just"/>
            <a:r>
              <a:rPr lang="en-US" sz="2000" dirty="0"/>
              <a:t>The </a:t>
            </a:r>
            <a:r>
              <a:rPr lang="en-US" sz="2000" dirty="0" err="1"/>
              <a:t>Polon</a:t>
            </a:r>
            <a:r>
              <a:rPr lang="en-US" sz="2000" dirty="0"/>
              <a:t> race, was a variation of the </a:t>
            </a:r>
            <a:r>
              <a:rPr lang="en-US" sz="2000" dirty="0" err="1"/>
              <a:t>Kellis</a:t>
            </a:r>
            <a:r>
              <a:rPr lang="en-US" sz="2000" dirty="0"/>
              <a:t> game, were they used young horses. </a:t>
            </a:r>
            <a:endParaRPr lang="el-GR" sz="2000" dirty="0"/>
          </a:p>
          <a:p>
            <a:pPr marL="0" indent="0">
              <a:buNone/>
            </a:pPr>
            <a:endParaRPr lang="el-GR" sz="2400" dirty="0"/>
          </a:p>
        </p:txBody>
      </p:sp>
      <p:pic>
        <p:nvPicPr>
          <p:cNvPr id="5" name="Picture 5">
            <a:extLst>
              <a:ext uri="{FF2B5EF4-FFF2-40B4-BE49-F238E27FC236}">
                <a16:creationId xmlns:a16="http://schemas.microsoft.com/office/drawing/2014/main" xmlns="" id="{DBB51EA7-9E30-48BA-A1B6-560CEC69DCE7}"/>
              </a:ext>
            </a:extLst>
          </p:cNvPr>
          <p:cNvPicPr>
            <a:picLocks noChangeAspect="1"/>
          </p:cNvPicPr>
          <p:nvPr/>
        </p:nvPicPr>
        <p:blipFill>
          <a:blip r:embed="rId2" cstate="print"/>
          <a:stretch>
            <a:fillRect/>
          </a:stretch>
        </p:blipFill>
        <p:spPr>
          <a:xfrm>
            <a:off x="2650693" y="4616191"/>
            <a:ext cx="2475191" cy="1786283"/>
          </a:xfrm>
          <a:prstGeom prst="rect">
            <a:avLst/>
          </a:prstGeom>
        </p:spPr>
      </p:pic>
      <p:pic>
        <p:nvPicPr>
          <p:cNvPr id="6" name="Picture 4">
            <a:extLst>
              <a:ext uri="{FF2B5EF4-FFF2-40B4-BE49-F238E27FC236}">
                <a16:creationId xmlns:a16="http://schemas.microsoft.com/office/drawing/2014/main" xmlns="" id="{23C15870-3B6C-47D4-BF36-737447A39C40}"/>
              </a:ext>
            </a:extLst>
          </p:cNvPr>
          <p:cNvPicPr>
            <a:picLocks noChangeAspect="1"/>
          </p:cNvPicPr>
          <p:nvPr/>
        </p:nvPicPr>
        <p:blipFill>
          <a:blip r:embed="rId3" cstate="print"/>
          <a:stretch>
            <a:fillRect/>
          </a:stretch>
        </p:blipFill>
        <p:spPr>
          <a:xfrm>
            <a:off x="7216108" y="4407196"/>
            <a:ext cx="2969009" cy="2450804"/>
          </a:xfrm>
          <a:prstGeom prst="rect">
            <a:avLst/>
          </a:prstGeom>
        </p:spPr>
      </p:pic>
    </p:spTree>
    <p:extLst>
      <p:ext uri="{BB962C8B-B14F-4D97-AF65-F5344CB8AC3E}">
        <p14:creationId xmlns:p14="http://schemas.microsoft.com/office/powerpoint/2010/main" xmlns="" val="24547735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u="sng" dirty="0"/>
              <a:t>The types of games</a:t>
            </a:r>
            <a:r>
              <a:rPr lang="el-GR" sz="4000" u="sng" dirty="0"/>
              <a:t>:</a:t>
            </a:r>
            <a:endParaRPr lang="el-GR" sz="4000" dirty="0"/>
          </a:p>
        </p:txBody>
      </p:sp>
      <p:sp>
        <p:nvSpPr>
          <p:cNvPr id="3" name="Θέση περιεχομένου 2"/>
          <p:cNvSpPr>
            <a:spLocks noGrp="1"/>
          </p:cNvSpPr>
          <p:nvPr>
            <p:ph idx="1"/>
          </p:nvPr>
        </p:nvSpPr>
        <p:spPr>
          <a:xfrm>
            <a:off x="2130090" y="1748873"/>
            <a:ext cx="3319365" cy="4248472"/>
          </a:xfrm>
        </p:spPr>
        <p:txBody>
          <a:bodyPr>
            <a:noAutofit/>
          </a:bodyPr>
          <a:lstStyle/>
          <a:p>
            <a:pPr marL="0" indent="0">
              <a:buNone/>
            </a:pPr>
            <a:r>
              <a:rPr lang="en-US" sz="2000" dirty="0"/>
              <a:t>The game of the </a:t>
            </a:r>
            <a:r>
              <a:rPr lang="en-US" sz="2000" dirty="0" err="1"/>
              <a:t>horseriders</a:t>
            </a:r>
            <a:r>
              <a:rPr lang="en-US" sz="2000" dirty="0"/>
              <a:t>, in which the competitors took place just by riding their horse was called </a:t>
            </a:r>
            <a:r>
              <a:rPr lang="en-US" sz="2000" dirty="0" err="1"/>
              <a:t>Kellis</a:t>
            </a:r>
            <a:r>
              <a:rPr lang="en-US" sz="2000" dirty="0"/>
              <a:t>. </a:t>
            </a:r>
          </a:p>
          <a:p>
            <a:pPr marL="0" indent="0">
              <a:buNone/>
            </a:pPr>
            <a:endParaRPr lang="en-US" sz="2000" dirty="0"/>
          </a:p>
          <a:p>
            <a:pPr marL="0" indent="0">
              <a:buNone/>
            </a:pPr>
            <a:r>
              <a:rPr lang="en-US" sz="2000" dirty="0"/>
              <a:t>The opening ceremony was starting with a procession at the hippodrome, when the preacher of the game announced the names of the riders and the horses owners.  </a:t>
            </a:r>
            <a:endParaRPr lang="el-GR" sz="2000" dirty="0"/>
          </a:p>
          <a:p>
            <a:endParaRPr lang="el-GR" sz="2200" dirty="0"/>
          </a:p>
        </p:txBody>
      </p:sp>
      <p:pic>
        <p:nvPicPr>
          <p:cNvPr id="5" name="Picture 3">
            <a:extLst>
              <a:ext uri="{FF2B5EF4-FFF2-40B4-BE49-F238E27FC236}">
                <a16:creationId xmlns:a16="http://schemas.microsoft.com/office/drawing/2014/main" xmlns="" id="{EED48DA9-0C1E-4620-85BC-ED3DB5DCE2CE}"/>
              </a:ext>
            </a:extLst>
          </p:cNvPr>
          <p:cNvPicPr>
            <a:picLocks noChangeAspect="1"/>
          </p:cNvPicPr>
          <p:nvPr/>
        </p:nvPicPr>
        <p:blipFill>
          <a:blip r:embed="rId2" cstate="print"/>
          <a:stretch>
            <a:fillRect/>
          </a:stretch>
        </p:blipFill>
        <p:spPr>
          <a:xfrm>
            <a:off x="5931095" y="2096267"/>
            <a:ext cx="3334801" cy="2603218"/>
          </a:xfrm>
          <a:prstGeom prst="rect">
            <a:avLst/>
          </a:prstGeom>
        </p:spPr>
      </p:pic>
    </p:spTree>
    <p:extLst>
      <p:ext uri="{BB962C8B-B14F-4D97-AF65-F5344CB8AC3E}">
        <p14:creationId xmlns:p14="http://schemas.microsoft.com/office/powerpoint/2010/main" xmlns="" val="23325023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4000" dirty="0" err="1"/>
              <a:t>Kellis</a:t>
            </a:r>
            <a:endParaRPr lang="el-GR" sz="4000" dirty="0"/>
          </a:p>
        </p:txBody>
      </p:sp>
      <p:sp>
        <p:nvSpPr>
          <p:cNvPr id="3" name="Θέση περιεχομένου 2"/>
          <p:cNvSpPr>
            <a:spLocks noGrp="1"/>
          </p:cNvSpPr>
          <p:nvPr>
            <p:ph idx="1"/>
          </p:nvPr>
        </p:nvSpPr>
        <p:spPr>
          <a:xfrm>
            <a:off x="3155326" y="1933600"/>
            <a:ext cx="1869256" cy="4248472"/>
          </a:xfrm>
        </p:spPr>
        <p:txBody>
          <a:bodyPr>
            <a:noAutofit/>
          </a:bodyPr>
          <a:lstStyle/>
          <a:p>
            <a:r>
              <a:rPr lang="en-US" sz="2400" dirty="0"/>
              <a:t>The </a:t>
            </a:r>
            <a:r>
              <a:rPr lang="en-US" sz="2400" dirty="0" err="1"/>
              <a:t>Kellis</a:t>
            </a:r>
            <a:r>
              <a:rPr lang="en-US" sz="2400" dirty="0"/>
              <a:t> game was a rider on a horse witch did six times the round of the hippodrome.</a:t>
            </a:r>
            <a:endParaRPr lang="el-GR" sz="2400" dirty="0"/>
          </a:p>
          <a:p>
            <a:endParaRPr lang="el-GR" sz="2200" dirty="0"/>
          </a:p>
        </p:txBody>
      </p:sp>
      <p:pic>
        <p:nvPicPr>
          <p:cNvPr id="6" name="Picture 3">
            <a:extLst>
              <a:ext uri="{FF2B5EF4-FFF2-40B4-BE49-F238E27FC236}">
                <a16:creationId xmlns:a16="http://schemas.microsoft.com/office/drawing/2014/main" xmlns="" id="{6D8EE900-2F4D-462F-94F8-8D01FFD9CA1E}"/>
              </a:ext>
            </a:extLst>
          </p:cNvPr>
          <p:cNvPicPr>
            <a:picLocks noChangeAspect="1"/>
          </p:cNvPicPr>
          <p:nvPr/>
        </p:nvPicPr>
        <p:blipFill>
          <a:blip r:embed="rId2" cstate="print"/>
          <a:stretch>
            <a:fillRect/>
          </a:stretch>
        </p:blipFill>
        <p:spPr>
          <a:xfrm>
            <a:off x="6479806" y="2445009"/>
            <a:ext cx="2863403" cy="4291638"/>
          </a:xfrm>
          <a:prstGeom prst="rect">
            <a:avLst/>
          </a:prstGeom>
        </p:spPr>
      </p:pic>
    </p:spTree>
    <p:extLst>
      <p:ext uri="{BB962C8B-B14F-4D97-AF65-F5344CB8AC3E}">
        <p14:creationId xmlns:p14="http://schemas.microsoft.com/office/powerpoint/2010/main" xmlns="" val="129563086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79476" y="260649"/>
            <a:ext cx="9433048" cy="1470025"/>
          </a:xfrm>
        </p:spPr>
        <p:txBody>
          <a:bodyPr>
            <a:normAutofit/>
          </a:bodyPr>
          <a:lstStyle/>
          <a:p>
            <a:r>
              <a:rPr lang="en-US" sz="3600" u="sng" dirty="0"/>
              <a:t>The hippodrome</a:t>
            </a:r>
            <a:r>
              <a:rPr lang="el-GR" sz="3600" u="sng" dirty="0"/>
              <a:t>: </a:t>
            </a:r>
            <a:endParaRPr lang="el-GR" sz="3600" dirty="0"/>
          </a:p>
        </p:txBody>
      </p:sp>
      <p:sp>
        <p:nvSpPr>
          <p:cNvPr id="3" name="Ορθογώνιο 2"/>
          <p:cNvSpPr/>
          <p:nvPr/>
        </p:nvSpPr>
        <p:spPr>
          <a:xfrm>
            <a:off x="2602849" y="1641803"/>
            <a:ext cx="6822504" cy="3477875"/>
          </a:xfrm>
          <a:prstGeom prst="rect">
            <a:avLst/>
          </a:prstGeom>
        </p:spPr>
        <p:txBody>
          <a:bodyPr wrap="square">
            <a:spAutoFit/>
          </a:bodyPr>
          <a:lstStyle/>
          <a:p>
            <a:pPr algn="just"/>
            <a:r>
              <a:rPr lang="en-US" sz="2000" dirty="0"/>
              <a:t>Chariot races and horse races were taking place at the Hippodrome of ancient Olympia, which was on the south east side of Olympia, on the long flat side of the stadium. The location of the hippodrome was unknown up until the beginning of the 21st century, as its location was buried under concentrated sediment of the river </a:t>
            </a:r>
            <a:r>
              <a:rPr lang="en-US" sz="2000" dirty="0" err="1"/>
              <a:t>Alfeios</a:t>
            </a:r>
            <a:r>
              <a:rPr lang="en-US" sz="2000" dirty="0"/>
              <a:t>.  There by on 2008, a mission of the German Archaeological Institute used a radar in order to find the premises of the hippodrome and they referred they found the place were </a:t>
            </a:r>
            <a:r>
              <a:rPr lang="en-US" sz="2000" dirty="0" err="1"/>
              <a:t>Pafsanias</a:t>
            </a:r>
            <a:r>
              <a:rPr lang="en-US" sz="2000" dirty="0"/>
              <a:t> has described it which has visited the cite during the 2</a:t>
            </a:r>
            <a:r>
              <a:rPr lang="en-US" sz="2000" baseline="30000" dirty="0"/>
              <a:t>nd</a:t>
            </a:r>
            <a:r>
              <a:rPr lang="en-US" sz="2000" dirty="0"/>
              <a:t> century A.D. and gave a analytical description of the monument and its dimensions. </a:t>
            </a:r>
          </a:p>
        </p:txBody>
      </p:sp>
    </p:spTree>
    <p:extLst>
      <p:ext uri="{BB962C8B-B14F-4D97-AF65-F5344CB8AC3E}">
        <p14:creationId xmlns:p14="http://schemas.microsoft.com/office/powerpoint/2010/main" xmlns="" val="8447624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24035" y="340066"/>
            <a:ext cx="7843838" cy="928694"/>
          </a:xfrm>
        </p:spPr>
        <p:txBody>
          <a:bodyPr>
            <a:noAutofit/>
          </a:bodyPr>
          <a:lstStyle/>
          <a:p>
            <a:r>
              <a:rPr lang="en-GB" sz="3600" b="1" dirty="0" smtClean="0"/>
              <a:t>GENERAL INFORMATION ABOUT SPORTS</a:t>
            </a:r>
            <a:endParaRPr lang="el-GR" sz="3600" b="1" dirty="0"/>
          </a:p>
        </p:txBody>
      </p:sp>
      <p:pic>
        <p:nvPicPr>
          <p:cNvPr id="3078" name="Picture 6" descr="Man and woman with dumbbells in gym"/>
          <p:cNvPicPr>
            <a:picLocks noChangeAspect="1" noChangeArrowheads="1"/>
          </p:cNvPicPr>
          <p:nvPr/>
        </p:nvPicPr>
        <p:blipFill>
          <a:blip r:embed="rId3" cstate="print"/>
          <a:stretch>
            <a:fillRect/>
          </a:stretch>
        </p:blipFill>
        <p:spPr bwMode="auto">
          <a:xfrm>
            <a:off x="8025419" y="5013176"/>
            <a:ext cx="2607107" cy="1658326"/>
          </a:xfrm>
          <a:prstGeom prst="rect">
            <a:avLst/>
          </a:prstGeom>
          <a:ln>
            <a:noFill/>
          </a:ln>
          <a:effectLst>
            <a:outerShdw blurRad="292100" dist="139700" dir="2700000" algn="tl" rotWithShape="0">
              <a:srgbClr val="333333">
                <a:alpha val="65000"/>
              </a:srgbClr>
            </a:outerShdw>
          </a:effectLst>
        </p:spPr>
      </p:pic>
      <p:pic>
        <p:nvPicPr>
          <p:cNvPr id="7" name="6 - Εικόνα" descr="O-athlhtismos-sthn-Arxaia-Ellada.jpg"/>
          <p:cNvPicPr>
            <a:picLocks noChangeAspect="1"/>
          </p:cNvPicPr>
          <p:nvPr/>
        </p:nvPicPr>
        <p:blipFill>
          <a:blip r:embed="rId4" cstate="print"/>
          <a:srcRect r="21907"/>
          <a:stretch>
            <a:fillRect/>
          </a:stretch>
        </p:blipFill>
        <p:spPr>
          <a:xfrm>
            <a:off x="8040216" y="2852938"/>
            <a:ext cx="2592288" cy="2074283"/>
          </a:xfrm>
          <a:prstGeom prst="rect">
            <a:avLst/>
          </a:prstGeom>
          <a:ln>
            <a:noFill/>
          </a:ln>
          <a:effectLst>
            <a:outerShdw blurRad="292100" dist="139700" dir="2700000" algn="tl" rotWithShape="0">
              <a:srgbClr val="333333">
                <a:alpha val="65000"/>
              </a:srgbClr>
            </a:outerShdw>
          </a:effectLst>
        </p:spPr>
      </p:pic>
      <p:sp>
        <p:nvSpPr>
          <p:cNvPr id="8" name="7 - TextBox"/>
          <p:cNvSpPr txBox="1"/>
          <p:nvPr/>
        </p:nvSpPr>
        <p:spPr>
          <a:xfrm>
            <a:off x="1448660" y="1529499"/>
            <a:ext cx="8856984" cy="1323439"/>
          </a:xfrm>
          <a:prstGeom prst="rect">
            <a:avLst/>
          </a:prstGeom>
          <a:noFill/>
        </p:spPr>
        <p:txBody>
          <a:bodyPr wrap="square" rtlCol="0">
            <a:spAutoFit/>
          </a:bodyPr>
          <a:lstStyle/>
          <a:p>
            <a:pPr algn="ctr"/>
            <a:r>
              <a:rPr lang="en-GB" sz="2000" b="1" dirty="0" smtClean="0"/>
              <a:t>The </a:t>
            </a:r>
            <a:r>
              <a:rPr lang="en-GB" sz="2000" b="1" dirty="0"/>
              <a:t>word </a:t>
            </a:r>
            <a:r>
              <a:rPr lang="en-GB" sz="2000" b="1" dirty="0" smtClean="0"/>
              <a:t>“athlete" derives </a:t>
            </a:r>
            <a:r>
              <a:rPr lang="en-GB" sz="2000" b="1" dirty="0"/>
              <a:t>from the ancient noun </a:t>
            </a:r>
            <a:r>
              <a:rPr lang="en-GB" sz="2000" b="1" dirty="0" smtClean="0"/>
              <a:t>«</a:t>
            </a:r>
            <a:r>
              <a:rPr lang="en-GB" sz="2000" b="1" dirty="0" err="1" smtClean="0"/>
              <a:t>athlon</a:t>
            </a:r>
            <a:r>
              <a:rPr lang="el-GR" sz="2000" b="1" dirty="0" smtClean="0"/>
              <a:t>»</a:t>
            </a:r>
            <a:r>
              <a:rPr lang="en-GB" sz="2000" b="1" dirty="0" smtClean="0"/>
              <a:t> </a:t>
            </a:r>
            <a:r>
              <a:rPr lang="en-GB" sz="2000" b="1" dirty="0"/>
              <a:t>which means the struggle for a </a:t>
            </a:r>
            <a:r>
              <a:rPr lang="en-GB" sz="2000" b="1" dirty="0" smtClean="0"/>
              <a:t>prize. </a:t>
            </a:r>
            <a:r>
              <a:rPr lang="en-GB" sz="2000" b="1" dirty="0"/>
              <a:t>Over the years the word has gained wider meaning. Sports today is one of the most widespread ways of </a:t>
            </a:r>
            <a:r>
              <a:rPr lang="en-GB" sz="2000" b="1" dirty="0" smtClean="0"/>
              <a:t>exercise, </a:t>
            </a:r>
            <a:r>
              <a:rPr lang="en-GB" sz="2000" b="1" dirty="0"/>
              <a:t>practiced by the majority of the population in Greece and around the world.</a:t>
            </a:r>
            <a:endParaRPr lang="el-GR" sz="2000" b="1" dirty="0">
              <a:solidFill>
                <a:prstClr val="black"/>
              </a:solidFill>
              <a:latin typeface="Calibri"/>
            </a:endParaRPr>
          </a:p>
        </p:txBody>
      </p:sp>
      <p:sp>
        <p:nvSpPr>
          <p:cNvPr id="10" name="9 - TextBox"/>
          <p:cNvSpPr txBox="1"/>
          <p:nvPr/>
        </p:nvSpPr>
        <p:spPr>
          <a:xfrm>
            <a:off x="1365532" y="2852938"/>
            <a:ext cx="6516216" cy="3477875"/>
          </a:xfrm>
          <a:prstGeom prst="rect">
            <a:avLst/>
          </a:prstGeom>
          <a:noFill/>
        </p:spPr>
        <p:txBody>
          <a:bodyPr wrap="square" rtlCol="0">
            <a:spAutoFit/>
          </a:bodyPr>
          <a:lstStyle/>
          <a:p>
            <a:r>
              <a:rPr lang="en-GB" sz="2000" dirty="0">
                <a:solidFill>
                  <a:prstClr val="black"/>
                </a:solidFill>
              </a:rPr>
              <a:t>Sport can be either amateur or professional. Both categories are divided into two smaller, </a:t>
            </a:r>
            <a:r>
              <a:rPr lang="en-GB" sz="2000" dirty="0" smtClean="0">
                <a:solidFill>
                  <a:prstClr val="black"/>
                </a:solidFill>
              </a:rPr>
              <a:t>team </a:t>
            </a:r>
            <a:r>
              <a:rPr lang="en-GB" sz="2000" dirty="0">
                <a:solidFill>
                  <a:prstClr val="black"/>
                </a:solidFill>
              </a:rPr>
              <a:t>sports, such as football and individual sports, such as track and field. </a:t>
            </a:r>
            <a:r>
              <a:rPr lang="en-GB" sz="2000" dirty="0" smtClean="0">
                <a:solidFill>
                  <a:prstClr val="black"/>
                </a:solidFill>
              </a:rPr>
              <a:t> </a:t>
            </a:r>
            <a:r>
              <a:rPr lang="en-GB" sz="2000" dirty="0">
                <a:solidFill>
                  <a:prstClr val="black"/>
                </a:solidFill>
              </a:rPr>
              <a:t>Sports can take the form of games or races. The main goals of sport are physical exercise, entertainment and cultivation of the spirit</a:t>
            </a:r>
            <a:r>
              <a:rPr lang="en-GB" sz="2000" dirty="0" smtClean="0">
                <a:solidFill>
                  <a:prstClr val="black"/>
                </a:solidFill>
              </a:rPr>
              <a:t>.</a:t>
            </a:r>
          </a:p>
          <a:p>
            <a:r>
              <a:rPr lang="en-GB" sz="2000" dirty="0">
                <a:solidFill>
                  <a:prstClr val="black"/>
                </a:solidFill>
              </a:rPr>
              <a:t>The benefits of sports are many. First of all, </a:t>
            </a:r>
            <a:r>
              <a:rPr lang="en-GB" sz="2000" b="1" dirty="0">
                <a:solidFill>
                  <a:prstClr val="black"/>
                </a:solidFill>
              </a:rPr>
              <a:t>with the sport a person acquires a solid body and good physical condition. Also, the psychological sector is being strengthened, that is </a:t>
            </a:r>
            <a:r>
              <a:rPr lang="en-GB" sz="2000" b="1" dirty="0" smtClean="0">
                <a:solidFill>
                  <a:prstClr val="black"/>
                </a:solidFill>
              </a:rPr>
              <a:t>relief from stress and daily routine. </a:t>
            </a:r>
            <a:r>
              <a:rPr lang="en-GB" sz="2000" b="1" dirty="0">
                <a:solidFill>
                  <a:prstClr val="black"/>
                </a:solidFill>
              </a:rPr>
              <a:t>In addition, the ethical sector is being promoted, </a:t>
            </a:r>
            <a:r>
              <a:rPr lang="en-GB" sz="2000" b="1" dirty="0" smtClean="0">
                <a:solidFill>
                  <a:prstClr val="black"/>
                </a:solidFill>
              </a:rPr>
              <a:t>the obedience </a:t>
            </a:r>
            <a:r>
              <a:rPr lang="en-GB" sz="2000" b="1" dirty="0">
                <a:solidFill>
                  <a:prstClr val="black"/>
                </a:solidFill>
              </a:rPr>
              <a:t>to rules, austerity, and </a:t>
            </a:r>
            <a:r>
              <a:rPr lang="en-GB" sz="2000" b="1" dirty="0" smtClean="0">
                <a:solidFill>
                  <a:prstClr val="black"/>
                </a:solidFill>
              </a:rPr>
              <a:t>respect</a:t>
            </a:r>
            <a:r>
              <a:rPr lang="en-GB" sz="2000" b="1" dirty="0">
                <a:solidFill>
                  <a:prstClr val="black"/>
                </a:solidFill>
              </a:rPr>
              <a:t> </a:t>
            </a:r>
            <a:r>
              <a:rPr lang="en-GB" sz="2000" b="1" dirty="0" smtClean="0">
                <a:solidFill>
                  <a:prstClr val="black"/>
                </a:solidFill>
              </a:rPr>
              <a:t>to others.</a:t>
            </a:r>
            <a:endParaRPr lang="en-GB" sz="2000" b="1" dirty="0">
              <a:solidFill>
                <a:prstClr val="black"/>
              </a:solidFill>
            </a:endParaRPr>
          </a:p>
        </p:txBody>
      </p:sp>
    </p:spTree>
    <p:extLst>
      <p:ext uri="{BB962C8B-B14F-4D97-AF65-F5344CB8AC3E}">
        <p14:creationId xmlns:p14="http://schemas.microsoft.com/office/powerpoint/2010/main" xmlns="" val="39795164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79476" y="260649"/>
            <a:ext cx="9433048" cy="1470025"/>
          </a:xfrm>
        </p:spPr>
        <p:txBody>
          <a:bodyPr>
            <a:normAutofit/>
          </a:bodyPr>
          <a:lstStyle/>
          <a:p>
            <a:r>
              <a:rPr lang="en-US" sz="3600" u="sng" dirty="0"/>
              <a:t>The hippodrome _2</a:t>
            </a:r>
            <a:r>
              <a:rPr lang="el-GR" sz="3600" u="sng" dirty="0"/>
              <a:t>: </a:t>
            </a:r>
            <a:endParaRPr lang="el-GR" sz="3600" dirty="0"/>
          </a:p>
        </p:txBody>
      </p:sp>
      <p:sp>
        <p:nvSpPr>
          <p:cNvPr id="3" name="Ορθογώνιο 2"/>
          <p:cNvSpPr/>
          <p:nvPr/>
        </p:nvSpPr>
        <p:spPr>
          <a:xfrm>
            <a:off x="2279576" y="1484784"/>
            <a:ext cx="6822504" cy="4093428"/>
          </a:xfrm>
          <a:prstGeom prst="rect">
            <a:avLst/>
          </a:prstGeom>
        </p:spPr>
        <p:txBody>
          <a:bodyPr wrap="square">
            <a:spAutoFit/>
          </a:bodyPr>
          <a:lstStyle/>
          <a:p>
            <a:pPr algn="just"/>
            <a:r>
              <a:rPr lang="en-US" sz="2000" dirty="0"/>
              <a:t>The hippodrome was divided in two corridors by a wall of stone or wood which was called </a:t>
            </a:r>
            <a:r>
              <a:rPr lang="en-US" sz="2000" dirty="0" err="1"/>
              <a:t>embolon</a:t>
            </a:r>
            <a:r>
              <a:rPr lang="en-US" sz="2000" dirty="0"/>
              <a:t>. The horses and the chariots which took place on the ride, followed the circular ride around the </a:t>
            </a:r>
            <a:r>
              <a:rPr lang="en-US" sz="2000" dirty="0" err="1"/>
              <a:t>embolon</a:t>
            </a:r>
            <a:r>
              <a:rPr lang="en-US" sz="2000" dirty="0"/>
              <a:t> facing east, when the number of the circles differentiated depending on the event. The cite of the game was surrounded by natural or artificial stands for the audience, when the </a:t>
            </a:r>
            <a:r>
              <a:rPr lang="en-US" sz="2000" dirty="0" err="1"/>
              <a:t>Ellanodikes</a:t>
            </a:r>
            <a:r>
              <a:rPr lang="en-US" sz="2000" dirty="0"/>
              <a:t> were watching the game by the west side of the north perimeter. Departure and finish line were limited by poles, when a smaller pole by the name Nyssa was on the turning point. </a:t>
            </a:r>
            <a:r>
              <a:rPr lang="en-US" sz="2000" dirty="0" err="1"/>
              <a:t>Oposite</a:t>
            </a:r>
            <a:r>
              <a:rPr lang="en-US" sz="2000" dirty="0"/>
              <a:t> to the Nyssa was </a:t>
            </a:r>
            <a:r>
              <a:rPr lang="en-US" sz="2000" dirty="0" err="1"/>
              <a:t>Taraxippos</a:t>
            </a:r>
            <a:r>
              <a:rPr lang="en-US" sz="2000" dirty="0"/>
              <a:t> a kind of altar, which was maybe orientated by the sunset position which made it difficult for the horses and the riders to see during the race. </a:t>
            </a:r>
            <a:endParaRPr lang="el-GR" sz="2000" dirty="0"/>
          </a:p>
        </p:txBody>
      </p:sp>
    </p:spTree>
    <p:extLst>
      <p:ext uri="{BB962C8B-B14F-4D97-AF65-F5344CB8AC3E}">
        <p14:creationId xmlns:p14="http://schemas.microsoft.com/office/powerpoint/2010/main" xmlns="" val="107115014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US" u="sng" dirty="0"/>
              <a:t>The </a:t>
            </a:r>
            <a:r>
              <a:rPr lang="en-US" u="sng" dirty="0" smtClean="0"/>
              <a:t>chariots:</a:t>
            </a:r>
            <a:endParaRPr lang="el-GR" u="sng" dirty="0"/>
          </a:p>
        </p:txBody>
      </p:sp>
      <p:sp>
        <p:nvSpPr>
          <p:cNvPr id="3" name="Content Placeholder 2"/>
          <p:cNvSpPr>
            <a:spLocks noGrp="1"/>
          </p:cNvSpPr>
          <p:nvPr>
            <p:ph idx="1"/>
          </p:nvPr>
        </p:nvSpPr>
        <p:spPr>
          <a:xfrm>
            <a:off x="2207568" y="1124745"/>
            <a:ext cx="7509520" cy="3873029"/>
          </a:xfrm>
        </p:spPr>
        <p:txBody>
          <a:bodyPr>
            <a:normAutofit fontScale="55000" lnSpcReduction="20000"/>
          </a:bodyPr>
          <a:lstStyle/>
          <a:p>
            <a:endParaRPr lang="el-GR" dirty="0"/>
          </a:p>
          <a:p>
            <a:endParaRPr lang="el-GR" dirty="0"/>
          </a:p>
          <a:p>
            <a:pPr marL="0" indent="0" algn="just">
              <a:buNone/>
            </a:pPr>
            <a:r>
              <a:rPr lang="en-US" dirty="0"/>
              <a:t>They were using battle chariots for the game, which were modified and they were wooden trolleys with two big wheels open by the back side. The drivers feet were stabled on the base but as the vehicle was supported by the axel of the wheels the ride was bumpier. Except for the number of the horses and the number of the</a:t>
            </a:r>
            <a:r>
              <a:rPr lang="el-GR" dirty="0"/>
              <a:t> </a:t>
            </a:r>
            <a:r>
              <a:rPr lang="en-US" dirty="0"/>
              <a:t>rounds the main difference between the chariots of different type of race was that in </a:t>
            </a:r>
            <a:r>
              <a:rPr lang="en-US" dirty="0" err="1"/>
              <a:t>Tethrippo</a:t>
            </a:r>
            <a:r>
              <a:rPr lang="en-US" dirty="0"/>
              <a:t> and </a:t>
            </a:r>
            <a:r>
              <a:rPr lang="en-US" dirty="0" err="1"/>
              <a:t>Synorida</a:t>
            </a:r>
            <a:r>
              <a:rPr lang="en-US" dirty="0"/>
              <a:t> there was only one rider but two on the other sports. </a:t>
            </a:r>
          </a:p>
          <a:p>
            <a:pPr marL="0" indent="0" algn="just">
              <a:buNone/>
            </a:pPr>
            <a:r>
              <a:rPr lang="en-US" dirty="0"/>
              <a:t>The most dangerous site of the course were the turns at the end of the runway, where the accidents were usually lethal. If the chariot lost balance and inverted due to full speed on the turn, the driver risked to be crashed by its own vehicle, its horses or the rest of the chariots following behind him, and if he didn’t turn quickly he risked of crashing on the wall of the racing field and be ejected. </a:t>
            </a:r>
            <a:endParaRPr lang="el-GR" dirty="0"/>
          </a:p>
          <a:p>
            <a:endParaRPr lang="el-GR" dirty="0"/>
          </a:p>
        </p:txBody>
      </p:sp>
    </p:spTree>
    <p:extLst>
      <p:ext uri="{BB962C8B-B14F-4D97-AF65-F5344CB8AC3E}">
        <p14:creationId xmlns:p14="http://schemas.microsoft.com/office/powerpoint/2010/main" xmlns="" val="272369762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US" u="sng" dirty="0"/>
              <a:t>Mechanical structures:</a:t>
            </a:r>
            <a:r>
              <a:rPr lang="en-US" dirty="0"/>
              <a:t> </a:t>
            </a:r>
            <a:endParaRPr lang="el-GR" dirty="0"/>
          </a:p>
        </p:txBody>
      </p:sp>
      <p:sp>
        <p:nvSpPr>
          <p:cNvPr id="3" name="Content Placeholder 2"/>
          <p:cNvSpPr>
            <a:spLocks noGrp="1"/>
          </p:cNvSpPr>
          <p:nvPr>
            <p:ph idx="1"/>
          </p:nvPr>
        </p:nvSpPr>
        <p:spPr>
          <a:xfrm>
            <a:off x="2207568" y="1124745"/>
            <a:ext cx="7509520" cy="3873029"/>
          </a:xfrm>
        </p:spPr>
        <p:txBody>
          <a:bodyPr>
            <a:normAutofit fontScale="25000" lnSpcReduction="20000"/>
          </a:bodyPr>
          <a:lstStyle/>
          <a:p>
            <a:endParaRPr lang="el-GR" dirty="0"/>
          </a:p>
          <a:p>
            <a:endParaRPr lang="el-GR" dirty="0"/>
          </a:p>
          <a:p>
            <a:pPr marL="0" indent="0" algn="just">
              <a:buNone/>
            </a:pPr>
            <a:r>
              <a:rPr lang="en-US" sz="6200" dirty="0"/>
              <a:t>They were using different mechanical devices like </a:t>
            </a:r>
            <a:r>
              <a:rPr lang="en-US" sz="6200" dirty="0" err="1"/>
              <a:t>Yspligges</a:t>
            </a:r>
            <a:r>
              <a:rPr lang="en-US" sz="6200" dirty="0"/>
              <a:t>, obstacles, which were positioned in front of the competitors on the race start line and they decreased them in order to start the game. According to </a:t>
            </a:r>
            <a:r>
              <a:rPr lang="en-US" sz="6200" dirty="0" err="1"/>
              <a:t>Pafsanias</a:t>
            </a:r>
            <a:r>
              <a:rPr lang="en-US" sz="6200" dirty="0"/>
              <a:t>, they were invented by the architect </a:t>
            </a:r>
            <a:r>
              <a:rPr lang="en-US" sz="6200" dirty="0" err="1"/>
              <a:t>Kleiota</a:t>
            </a:r>
            <a:r>
              <a:rPr lang="en-US" sz="6200" dirty="0"/>
              <a:t> and they fell down earlier in order to let the chariots in the external side of the railway to start first, before the ones in the interior side which had a shorter road to ride on the turns. </a:t>
            </a:r>
          </a:p>
          <a:p>
            <a:pPr marL="0" indent="0" algn="just">
              <a:buNone/>
            </a:pPr>
            <a:r>
              <a:rPr lang="en-US" sz="6200" dirty="0"/>
              <a:t>At the same time, the competitors placed the most young and powerful horse on the right side of the chariot as to make it easier to drive the chariot on the turns. An other mechanical structure used was the eagle and the dolphin which were used to sign the start of the game and where lowering by the number of rounds left to finish. These where embodied figures on brass plates positioned on the start line.  </a:t>
            </a:r>
            <a:endParaRPr lang="el-GR" sz="6200" dirty="0"/>
          </a:p>
          <a:p>
            <a:endParaRPr lang="el-GR" sz="4900" dirty="0"/>
          </a:p>
        </p:txBody>
      </p:sp>
    </p:spTree>
    <p:extLst>
      <p:ext uri="{BB962C8B-B14F-4D97-AF65-F5344CB8AC3E}">
        <p14:creationId xmlns:p14="http://schemas.microsoft.com/office/powerpoint/2010/main" xmlns="" val="31117623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US" u="sng" dirty="0"/>
              <a:t>Chariot riders and Horse riders</a:t>
            </a:r>
            <a:r>
              <a:rPr lang="el-GR" u="sng" dirty="0"/>
              <a:t>:</a:t>
            </a:r>
            <a:r>
              <a:rPr lang="el-GR" dirty="0"/>
              <a:t> </a:t>
            </a:r>
          </a:p>
        </p:txBody>
      </p:sp>
      <p:sp>
        <p:nvSpPr>
          <p:cNvPr id="3" name="Content Placeholder 2"/>
          <p:cNvSpPr>
            <a:spLocks noGrp="1"/>
          </p:cNvSpPr>
          <p:nvPr>
            <p:ph idx="1"/>
          </p:nvPr>
        </p:nvSpPr>
        <p:spPr>
          <a:xfrm>
            <a:off x="2207568" y="1484784"/>
            <a:ext cx="7509520" cy="4752528"/>
          </a:xfrm>
        </p:spPr>
        <p:txBody>
          <a:bodyPr>
            <a:normAutofit fontScale="25000" lnSpcReduction="20000"/>
          </a:bodyPr>
          <a:lstStyle/>
          <a:p>
            <a:endParaRPr lang="el-GR" dirty="0"/>
          </a:p>
          <a:p>
            <a:pPr marL="0" indent="0" algn="just">
              <a:buNone/>
            </a:pPr>
            <a:r>
              <a:rPr lang="en-US" sz="7200" dirty="0"/>
              <a:t>At the chariot races, the owner of the </a:t>
            </a:r>
            <a:r>
              <a:rPr lang="en-US" sz="7200" dirty="0" err="1"/>
              <a:t>charriot</a:t>
            </a:r>
            <a:r>
              <a:rPr lang="en-US" sz="7200" dirty="0"/>
              <a:t> and the horses was a different person than the rider. The winner was not the rider of the </a:t>
            </a:r>
            <a:r>
              <a:rPr lang="en-US" sz="7200" dirty="0" err="1"/>
              <a:t>charriot</a:t>
            </a:r>
            <a:r>
              <a:rPr lang="en-US" sz="7200" dirty="0"/>
              <a:t> (</a:t>
            </a:r>
            <a:r>
              <a:rPr lang="en-US" sz="7200" dirty="0" err="1"/>
              <a:t>iniohos</a:t>
            </a:r>
            <a:r>
              <a:rPr lang="en-US" sz="7200" dirty="0"/>
              <a:t>) but its owner (</a:t>
            </a:r>
            <a:r>
              <a:rPr lang="en-US" sz="7200" dirty="0" err="1"/>
              <a:t>ippotrofos</a:t>
            </a:r>
            <a:r>
              <a:rPr lang="en-US" sz="7200" dirty="0"/>
              <a:t>). The owner took the prize, and the riders were given a wooden stripe which was placed on their forehead as lower honorary distinction.</a:t>
            </a:r>
            <a:r>
              <a:rPr lang="el-GR" sz="7200" dirty="0"/>
              <a:t> </a:t>
            </a:r>
            <a:r>
              <a:rPr lang="en-US" sz="7200" dirty="0"/>
              <a:t>The chariot rider should drive the chariot without</a:t>
            </a:r>
            <a:r>
              <a:rPr lang="el-GR" sz="7200" dirty="0"/>
              <a:t> </a:t>
            </a:r>
            <a:r>
              <a:rPr lang="en-US" sz="7200" dirty="0"/>
              <a:t>loosing its coarse, difficult enough especially on the </a:t>
            </a:r>
            <a:r>
              <a:rPr lang="en-US" sz="7200" dirty="0" err="1"/>
              <a:t>Tethrippos</a:t>
            </a:r>
            <a:r>
              <a:rPr lang="en-US" sz="7200" dirty="0"/>
              <a:t> (4 horses chariot), he should know how to use the whip and hold the reins safely as to avoid collision or falling by the chariot on the turns. </a:t>
            </a:r>
          </a:p>
          <a:p>
            <a:pPr marL="0" indent="0" algn="just">
              <a:buNone/>
            </a:pPr>
            <a:endParaRPr lang="en-US" sz="7200" dirty="0"/>
          </a:p>
          <a:p>
            <a:pPr marL="0" indent="0" algn="just">
              <a:buNone/>
            </a:pPr>
            <a:r>
              <a:rPr lang="en-US" sz="7200" dirty="0"/>
              <a:t>During the game, the rider was trying to take advantage of the inner corner of the railway as to run a shorter distance. Women were not allowed to take place or watch the Olympic games. The equestrian games  were the only exclusion of this rule because the winner of the Olympic game was the owner of the horse, so a woman could take part in the game with a male rider. The most famous case was </a:t>
            </a:r>
            <a:r>
              <a:rPr lang="en-US" sz="7200" dirty="0" err="1"/>
              <a:t>Kyniska</a:t>
            </a:r>
            <a:r>
              <a:rPr lang="en-US" sz="7200" dirty="0"/>
              <a:t> from Sparta, witch took place on the games and won the price twice.</a:t>
            </a:r>
          </a:p>
          <a:p>
            <a:pPr marL="0" indent="0" algn="just">
              <a:buNone/>
            </a:pPr>
            <a:r>
              <a:rPr lang="en-US" sz="7200" dirty="0"/>
              <a:t> </a:t>
            </a:r>
          </a:p>
          <a:p>
            <a:endParaRPr lang="el-GR" sz="7200" dirty="0"/>
          </a:p>
        </p:txBody>
      </p:sp>
    </p:spTree>
    <p:extLst>
      <p:ext uri="{BB962C8B-B14F-4D97-AF65-F5344CB8AC3E}">
        <p14:creationId xmlns:p14="http://schemas.microsoft.com/office/powerpoint/2010/main" xmlns="" val="255325482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US" u="sng" dirty="0"/>
              <a:t>Chariot riders and Horse </a:t>
            </a:r>
            <a:r>
              <a:rPr lang="en-US" u="sng" dirty="0" smtClean="0"/>
              <a:t>riders 2</a:t>
            </a:r>
            <a:r>
              <a:rPr lang="el-GR" u="sng" dirty="0" smtClean="0"/>
              <a:t>:</a:t>
            </a:r>
            <a:r>
              <a:rPr lang="el-GR" dirty="0" smtClean="0"/>
              <a:t> </a:t>
            </a:r>
            <a:endParaRPr lang="el-GR" dirty="0"/>
          </a:p>
        </p:txBody>
      </p:sp>
      <p:sp>
        <p:nvSpPr>
          <p:cNvPr id="3" name="Content Placeholder 2"/>
          <p:cNvSpPr>
            <a:spLocks noGrp="1"/>
          </p:cNvSpPr>
          <p:nvPr>
            <p:ph idx="1"/>
          </p:nvPr>
        </p:nvSpPr>
        <p:spPr>
          <a:xfrm>
            <a:off x="2207568" y="1124744"/>
            <a:ext cx="7509520" cy="4752528"/>
          </a:xfrm>
        </p:spPr>
        <p:txBody>
          <a:bodyPr>
            <a:normAutofit fontScale="32500" lnSpcReduction="20000"/>
          </a:bodyPr>
          <a:lstStyle/>
          <a:p>
            <a:endParaRPr lang="el-GR" dirty="0"/>
          </a:p>
          <a:p>
            <a:pPr marL="0" indent="0" algn="just">
              <a:buNone/>
            </a:pPr>
            <a:r>
              <a:rPr lang="en-US" sz="7200" dirty="0"/>
              <a:t> </a:t>
            </a:r>
          </a:p>
          <a:p>
            <a:pPr marL="0" indent="0" algn="just">
              <a:buNone/>
            </a:pPr>
            <a:r>
              <a:rPr lang="en-US" sz="7200" dirty="0"/>
              <a:t>The rider of the chariot was usually a member of the family to which the chariot belonged and in some cases  a slave or professional who was in duty especially for the game. Driving the chariot was difficult and needed strength, skill and especially patience. </a:t>
            </a:r>
          </a:p>
          <a:p>
            <a:pPr marL="0" indent="0" algn="just">
              <a:buNone/>
            </a:pPr>
            <a:endParaRPr lang="en-US" sz="7200" dirty="0"/>
          </a:p>
          <a:p>
            <a:pPr marL="0" indent="0" algn="just">
              <a:buNone/>
            </a:pPr>
            <a:r>
              <a:rPr lang="en-US" sz="7200" dirty="0"/>
              <a:t>In opposite to the rest of the </a:t>
            </a:r>
            <a:r>
              <a:rPr lang="en-US" sz="7200" dirty="0" err="1"/>
              <a:t>olympic</a:t>
            </a:r>
            <a:r>
              <a:rPr lang="en-US" sz="7200" dirty="0"/>
              <a:t> games the contestants were not naked for security reasons due to the amount of dust arousing during the game. The drivers wore a cloth with long sleeves, long down their ankles and striped a belt on their waist. It was called </a:t>
            </a:r>
            <a:r>
              <a:rPr lang="en-US" sz="7200" dirty="0" err="1"/>
              <a:t>Xystis</a:t>
            </a:r>
            <a:r>
              <a:rPr lang="en-US" sz="7200" dirty="0"/>
              <a:t>. However, in order not to drift and inflate from the air during the race, there were two straps crossed in the back.  </a:t>
            </a:r>
            <a:endParaRPr lang="el-GR" sz="7200" dirty="0"/>
          </a:p>
          <a:p>
            <a:endParaRPr lang="el-GR" sz="7200" dirty="0"/>
          </a:p>
          <a:p>
            <a:endParaRPr lang="el-GR" sz="7200" dirty="0"/>
          </a:p>
        </p:txBody>
      </p:sp>
    </p:spTree>
    <p:extLst>
      <p:ext uri="{BB962C8B-B14F-4D97-AF65-F5344CB8AC3E}">
        <p14:creationId xmlns:p14="http://schemas.microsoft.com/office/powerpoint/2010/main" xmlns="" val="359150279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US" dirty="0" err="1" smtClean="0"/>
              <a:t>Tethrippos</a:t>
            </a:r>
            <a:r>
              <a:rPr lang="el-GR" dirty="0" smtClean="0"/>
              <a:t> </a:t>
            </a:r>
            <a:endParaRPr lang="el-GR" dirty="0"/>
          </a:p>
        </p:txBody>
      </p:sp>
      <p:sp>
        <p:nvSpPr>
          <p:cNvPr id="3" name="Content Placeholder 2"/>
          <p:cNvSpPr>
            <a:spLocks noGrp="1"/>
          </p:cNvSpPr>
          <p:nvPr>
            <p:ph idx="1"/>
          </p:nvPr>
        </p:nvSpPr>
        <p:spPr>
          <a:xfrm>
            <a:off x="2207568" y="1124744"/>
            <a:ext cx="7509520" cy="4752528"/>
          </a:xfrm>
        </p:spPr>
        <p:txBody>
          <a:bodyPr>
            <a:normAutofit/>
          </a:bodyPr>
          <a:lstStyle/>
          <a:p>
            <a:pPr marL="0" indent="0">
              <a:buNone/>
            </a:pPr>
            <a:endParaRPr lang="en-US" dirty="0" smtClean="0"/>
          </a:p>
          <a:p>
            <a:pPr marL="0" indent="0">
              <a:buNone/>
            </a:pPr>
            <a:endParaRPr lang="en-US" dirty="0"/>
          </a:p>
          <a:p>
            <a:pPr marL="0" indent="0">
              <a:buNone/>
            </a:pPr>
            <a:r>
              <a:rPr lang="en-US" sz="2000" dirty="0"/>
              <a:t>The </a:t>
            </a:r>
            <a:r>
              <a:rPr lang="en-US" sz="2000" dirty="0" err="1"/>
              <a:t>Tethrippos</a:t>
            </a:r>
            <a:r>
              <a:rPr lang="en-US" sz="2000" dirty="0"/>
              <a:t> was a small chariot with two wheels, which was led by one rider and 4 horses and performed 12 rounds. </a:t>
            </a:r>
          </a:p>
          <a:p>
            <a:pPr marL="0" indent="0">
              <a:buNone/>
            </a:pPr>
            <a:r>
              <a:rPr lang="en-US" sz="2000" dirty="0"/>
              <a:t>From 680BC up to 241AD there were totally 53 known and 3 unknown Olympic games winners of this game from Greece and Italy.</a:t>
            </a:r>
            <a:r>
              <a:rPr lang="el-GR" sz="2000" dirty="0"/>
              <a:t> </a:t>
            </a:r>
          </a:p>
          <a:p>
            <a:endParaRPr lang="el-GR" dirty="0"/>
          </a:p>
          <a:p>
            <a:pPr marL="0" indent="0" algn="just">
              <a:buNone/>
            </a:pPr>
            <a:r>
              <a:rPr lang="en-US" sz="7200" dirty="0"/>
              <a:t> </a:t>
            </a:r>
          </a:p>
          <a:p>
            <a:endParaRPr lang="el-GR" sz="7200" dirty="0"/>
          </a:p>
          <a:p>
            <a:endParaRPr lang="el-GR" sz="7200" dirty="0"/>
          </a:p>
        </p:txBody>
      </p:sp>
    </p:spTree>
    <p:extLst>
      <p:ext uri="{BB962C8B-B14F-4D97-AF65-F5344CB8AC3E}">
        <p14:creationId xmlns:p14="http://schemas.microsoft.com/office/powerpoint/2010/main" xmlns="" val="199488449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latin typeface="Times New Roman" panose="02020603050405020304" pitchFamily="18" charset="0"/>
              </a:rPr>
              <a:t>PANKRATION</a:t>
            </a:r>
          </a:p>
        </p:txBody>
      </p:sp>
      <p:sp>
        <p:nvSpPr>
          <p:cNvPr id="4098" name="Rectangle 2"/>
          <p:cNvSpPr>
            <a:spLocks noGrp="1" noChangeArrowheads="1"/>
          </p:cNvSpPr>
          <p:nvPr>
            <p:ph type="subTitle" idx="4294967295"/>
          </p:nvPr>
        </p:nvSpPr>
        <p:spPr>
          <a:xfrm>
            <a:off x="1980049" y="1604329"/>
            <a:ext cx="8229024" cy="3977698"/>
          </a:xfrm>
          <a:ln/>
        </p:spPr>
        <p:txBody>
          <a:bodyPr anchor="ctr"/>
          <a:lstStyle/>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a:p>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a:p>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a:p>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a:p>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a:p>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3180" y="1568326"/>
            <a:ext cx="4804344" cy="33310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7533272" y="5943505"/>
            <a:ext cx="2285519" cy="6495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58566" rIns="81646" bIns="40823"/>
          <a:lstStyle>
            <a:lvl1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Microsoft YaHei" panose="020B0503020204020204" pitchFamily="34" charset="-122"/>
              </a:defRPr>
            </a:lvl9pPr>
          </a:lstStyle>
          <a:p>
            <a:r>
              <a:rPr lang="el-GR" altLang="en-US" sz="1996" b="1"/>
              <a:t>Aggelos Sarlakis</a:t>
            </a:r>
          </a:p>
        </p:txBody>
      </p:sp>
    </p:spTree>
    <p:extLst>
      <p:ext uri="{BB962C8B-B14F-4D97-AF65-F5344CB8AC3E}">
        <p14:creationId xmlns:p14="http://schemas.microsoft.com/office/powerpoint/2010/main" xmlns="" val="238742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238166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Pankration(part 1)</a:t>
            </a:r>
          </a:p>
        </p:txBody>
      </p:sp>
      <p:sp>
        <p:nvSpPr>
          <p:cNvPr id="5122" name="Rectangle 2"/>
          <p:cNvSpPr>
            <a:spLocks noGrp="1" noChangeArrowheads="1"/>
          </p:cNvSpPr>
          <p:nvPr>
            <p:ph type="body" idx="4294967295"/>
          </p:nvPr>
        </p:nvSpPr>
        <p:spPr>
          <a:xfrm>
            <a:off x="1554727" y="1604329"/>
            <a:ext cx="9882908" cy="3977698"/>
          </a:xfrm>
          <a:ln/>
        </p:spPr>
        <p:txBody>
          <a:bodyPr/>
          <a:lstStyle/>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Pankration was a sport of the Ancient Greeks  and it was an empty-hand submission sport with scarcely any rules. The athletes used boxing and wrestling techniques, but also others, such as kicking and holds, locks and chokes on the ground. </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 </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0199" y="4095888"/>
            <a:ext cx="5751964" cy="235320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707657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Pankration (part 2)</a:t>
            </a:r>
          </a:p>
        </p:txBody>
      </p:sp>
      <p:sp>
        <p:nvSpPr>
          <p:cNvPr id="6146" name="Rectangle 2"/>
          <p:cNvSpPr>
            <a:spLocks noGrp="1" noChangeArrowheads="1"/>
          </p:cNvSpPr>
          <p:nvPr>
            <p:ph type="body" idx="4294967295"/>
          </p:nvPr>
        </p:nvSpPr>
        <p:spPr>
          <a:xfrm>
            <a:off x="1980049" y="1604329"/>
            <a:ext cx="8229024" cy="3977698"/>
          </a:xfrm>
          <a:ln/>
        </p:spPr>
        <p:txBody>
          <a:bodyPr>
            <a:normAutofit fontScale="85000" lnSpcReduction="20000"/>
          </a:bodyPr>
          <a:lstStyle/>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The name of the martial art</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 defense and sport competition</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  is two words “pan” and “kratos”</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“Pan” means “all” and “kratos“</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 means “power”, or the one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who has everything.</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The athletes engaged in a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pankration competition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a:t>were called the pankratiasts</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1352" y="1604329"/>
            <a:ext cx="3383715" cy="40054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757245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History of pankration</a:t>
            </a:r>
          </a:p>
        </p:txBody>
      </p:sp>
      <p:sp>
        <p:nvSpPr>
          <p:cNvPr id="2" name="TextBox 1"/>
          <p:cNvSpPr txBox="1"/>
          <p:nvPr/>
        </p:nvSpPr>
        <p:spPr>
          <a:xfrm>
            <a:off x="951345" y="2138987"/>
            <a:ext cx="5403273" cy="3416320"/>
          </a:xfrm>
          <a:prstGeom prst="rect">
            <a:avLst/>
          </a:prstGeom>
          <a:noFill/>
        </p:spPr>
        <p:txBody>
          <a:bodyPr wrap="square" rtlCol="0">
            <a:spAutoFit/>
          </a:bodyPr>
          <a:lstStyle/>
          <a:p>
            <a:r>
              <a:rPr lang="en-GB" sz="2400" dirty="0" smtClean="0"/>
              <a:t>In Greek mythology, it was said that the heroes Hercules and Theseus invented pankration as a result of using both wrestling and boxing in their confrontations with opponents.</a:t>
            </a:r>
          </a:p>
          <a:p>
            <a:r>
              <a:rPr lang="en-GB" sz="2400" dirty="0" smtClean="0"/>
              <a:t>The mainstream academic view has been that pankration developed in the archaic Greek society of the 7th century BC. </a:t>
            </a:r>
          </a:p>
          <a:p>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1165" y="2567691"/>
            <a:ext cx="3981082" cy="20412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981586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b="1" dirty="0" smtClean="0"/>
              <a:t>THE APPEARANCE OF OLYMPIC GAMES IN THE ANCIENT TIMES</a:t>
            </a:r>
            <a:endParaRPr lang="el-GR"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2323" t="8721" r="13742" b="9879"/>
          <a:stretch>
            <a:fillRect/>
          </a:stretch>
        </p:blipFill>
        <p:spPr bwMode="auto">
          <a:xfrm>
            <a:off x="7408911" y="1947772"/>
            <a:ext cx="3089472" cy="1802192"/>
          </a:xfrm>
          <a:prstGeom prst="rect">
            <a:avLst/>
          </a:prstGeom>
          <a:solidFill>
            <a:srgbClr val="FFFFFF">
              <a:shade val="85000"/>
            </a:srgbClr>
          </a:solidFill>
          <a:ln w="76200" cap="rnd">
            <a:solidFill>
              <a:schemeClr val="bg2">
                <a:lumMod val="2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 name="Picture 3"/>
          <p:cNvPicPr>
            <a:picLocks noChangeAspect="1"/>
          </p:cNvPicPr>
          <p:nvPr/>
        </p:nvPicPr>
        <p:blipFill>
          <a:blip r:embed="rId3" cstate="print"/>
          <a:stretch>
            <a:fillRect/>
          </a:stretch>
        </p:blipFill>
        <p:spPr>
          <a:xfrm>
            <a:off x="8381712" y="3749964"/>
            <a:ext cx="3200688" cy="2263309"/>
          </a:xfrm>
          <a:prstGeom prst="rect">
            <a:avLst/>
          </a:prstGeom>
        </p:spPr>
      </p:pic>
      <p:sp>
        <p:nvSpPr>
          <p:cNvPr id="6" name="Θέση περιεχομένου 2"/>
          <p:cNvSpPr txBox="1">
            <a:spLocks/>
          </p:cNvSpPr>
          <p:nvPr/>
        </p:nvSpPr>
        <p:spPr>
          <a:xfrm>
            <a:off x="1117601" y="1947772"/>
            <a:ext cx="5508104" cy="4186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t>In the historical era, the Olympic Games were held after the summer solstice every four years. This four-year period was called </a:t>
            </a:r>
            <a:r>
              <a:rPr lang="en-GB" sz="2000" dirty="0" smtClean="0"/>
              <a:t>“</a:t>
            </a:r>
            <a:r>
              <a:rPr lang="en-GB" sz="2000" i="1" dirty="0" err="1" smtClean="0"/>
              <a:t>penthetiris</a:t>
            </a:r>
            <a:r>
              <a:rPr lang="en-GB" sz="2000" dirty="0" smtClean="0"/>
              <a:t>" </a:t>
            </a:r>
            <a:r>
              <a:rPr lang="en-GB" sz="2000" dirty="0"/>
              <a:t>because the ancients included both years of the organization, marking the beginning and the end of the period. </a:t>
            </a:r>
            <a:r>
              <a:rPr lang="en-GB" sz="2000" dirty="0" smtClean="0"/>
              <a:t>These time periods </a:t>
            </a:r>
            <a:r>
              <a:rPr lang="en-GB" sz="2000" dirty="0"/>
              <a:t>were called by the serial number of </a:t>
            </a:r>
            <a:r>
              <a:rPr lang="en-GB" sz="2000" dirty="0" smtClean="0"/>
              <a:t>each Olympiad </a:t>
            </a:r>
            <a:r>
              <a:rPr lang="en-GB" sz="2000" dirty="0"/>
              <a:t>and served as a time reference. The first recorded celebration of the Olympic Games in </a:t>
            </a:r>
            <a:r>
              <a:rPr lang="en-GB" sz="2000" dirty="0" smtClean="0"/>
              <a:t>ancient world was </a:t>
            </a:r>
            <a:r>
              <a:rPr lang="en-GB" sz="2000" dirty="0"/>
              <a:t>in Olympia, in 776 </a:t>
            </a:r>
            <a:r>
              <a:rPr lang="en-GB" sz="2000" dirty="0" smtClean="0"/>
              <a:t>BC. </a:t>
            </a:r>
            <a:r>
              <a:rPr lang="en-GB" sz="2000" dirty="0"/>
              <a:t>It is almost certain that this was not the first time the Games were held. </a:t>
            </a:r>
            <a:r>
              <a:rPr lang="en-GB" sz="2000" dirty="0" smtClean="0"/>
              <a:t>Back then </a:t>
            </a:r>
            <a:r>
              <a:rPr lang="en-GB" sz="2000" dirty="0"/>
              <a:t>the Games were only local and only one race, the race of the </a:t>
            </a:r>
            <a:r>
              <a:rPr lang="en-GB" sz="2000" dirty="0" smtClean="0"/>
              <a:t>stadium</a:t>
            </a:r>
            <a:r>
              <a:rPr lang="en-GB" sz="2000" dirty="0"/>
              <a:t>.</a:t>
            </a:r>
            <a:endParaRPr lang="el-GR" sz="2000" dirty="0"/>
          </a:p>
        </p:txBody>
      </p:sp>
    </p:spTree>
    <p:extLst>
      <p:ext uri="{BB962C8B-B14F-4D97-AF65-F5344CB8AC3E}">
        <p14:creationId xmlns:p14="http://schemas.microsoft.com/office/powerpoint/2010/main" xmlns="" val="22707833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History of Pankration(2)</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4815" y="2198487"/>
            <a:ext cx="4239805" cy="307040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extBox 1"/>
          <p:cNvSpPr txBox="1"/>
          <p:nvPr/>
        </p:nvSpPr>
        <p:spPr>
          <a:xfrm>
            <a:off x="997527" y="1656196"/>
            <a:ext cx="5246255" cy="4154984"/>
          </a:xfrm>
          <a:prstGeom prst="rect">
            <a:avLst/>
          </a:prstGeom>
          <a:noFill/>
        </p:spPr>
        <p:txBody>
          <a:bodyPr wrap="square" rtlCol="0">
            <a:spAutoFit/>
          </a:bodyPr>
          <a:lstStyle/>
          <a:p>
            <a:r>
              <a:rPr lang="en-GB" sz="2400" dirty="0" smtClean="0"/>
              <a:t>However, pankration was more than just an event in the athletic competitions of the ancient Greek world; it was also part of the arsenal of Greek soldiers – including the famous Spartan hoplites and Alexander the Great's Macedonian phalanx.</a:t>
            </a:r>
          </a:p>
          <a:p>
            <a:r>
              <a:rPr lang="en-GB" sz="2400" dirty="0" smtClean="0"/>
              <a:t>By the Imperial Period, the Romans had adopted the Greek combat sport (spelled in Latin as </a:t>
            </a:r>
            <a:r>
              <a:rPr lang="en-GB" sz="2400" dirty="0" err="1" smtClean="0"/>
              <a:t>pancratium</a:t>
            </a:r>
            <a:r>
              <a:rPr lang="en-GB" sz="2400" dirty="0" smtClean="0"/>
              <a:t>) into their Games</a:t>
            </a:r>
            <a:endParaRPr lang="en-GB" sz="2400" dirty="0"/>
          </a:p>
        </p:txBody>
      </p:sp>
    </p:spTree>
    <p:extLst>
      <p:ext uri="{BB962C8B-B14F-4D97-AF65-F5344CB8AC3E}">
        <p14:creationId xmlns:p14="http://schemas.microsoft.com/office/powerpoint/2010/main" xmlns="" val="4261571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Types of pankration</a:t>
            </a:r>
          </a:p>
        </p:txBody>
      </p:sp>
      <p:sp>
        <p:nvSpPr>
          <p:cNvPr id="9218" name="Rectangle 2"/>
          <p:cNvSpPr>
            <a:spLocks noGrp="1" noChangeArrowheads="1"/>
          </p:cNvSpPr>
          <p:nvPr>
            <p:ph type="body" idx="4294967295"/>
          </p:nvPr>
        </p:nvSpPr>
        <p:spPr>
          <a:xfrm>
            <a:off x="1980049" y="1604329"/>
            <a:ext cx="8229024" cy="3977698"/>
          </a:xfrm>
          <a:ln/>
        </p:spPr>
        <p:txBody>
          <a:bodyPr>
            <a:normAutofit fontScale="77500" lnSpcReduction="20000"/>
          </a:bodyPr>
          <a:lstStyle/>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Ano Pankration (Upper Pankration): contestants had to fight upright. As the main goal was to knock down the opponent, punches, kicks and all kind of lethal blows were usually performed.</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dirty="0"/>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dirty="0"/>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 </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Kato Pankration (Lower Pankration): started with the first falling on the ground of some of the competitors. Here grappling, joint locking, and even strangulation were used as more effective methods of fighting on the floor </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3549" y="2989325"/>
            <a:ext cx="1115475" cy="101002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0723" y="2989325"/>
            <a:ext cx="1336349" cy="91940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69804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Rules of Pankration</a:t>
            </a:r>
          </a:p>
        </p:txBody>
      </p:sp>
      <p:sp>
        <p:nvSpPr>
          <p:cNvPr id="10242" name="Rectangle 2"/>
          <p:cNvSpPr>
            <a:spLocks noGrp="1" noChangeArrowheads="1"/>
          </p:cNvSpPr>
          <p:nvPr>
            <p:ph type="body" idx="4294967295"/>
          </p:nvPr>
        </p:nvSpPr>
        <p:spPr>
          <a:xfrm>
            <a:off x="1980049" y="1604329"/>
            <a:ext cx="8229024" cy="3977698"/>
          </a:xfrm>
          <a:ln/>
        </p:spPr>
        <p:txBody>
          <a:bodyPr>
            <a:normAutofit fontScale="85000" lnSpcReduction="20000"/>
          </a:bodyPr>
          <a:lstStyle/>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There were only 2 rules in Pankration:</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1) It was forbidden to bite </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2) It was forbidden to gouge an opponent's eyes, nose, or mouth with fingers </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dirty="0"/>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Anything else - such as kicking in the belly and the genitals - was permitted and even expected. </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b="1" u="sng" dirty="0">
                <a:effectLst>
                  <a:outerShdw blurRad="38100" dist="38100" dir="2700000" algn="tl">
                    <a:srgbClr val="C0C0C0"/>
                  </a:outerShdw>
                </a:effectLst>
              </a:rPr>
              <a:t>A sparring ended either by submission (the opponent would raise his index finger as a sign of being defeated) or by death.</a:t>
            </a:r>
          </a:p>
        </p:txBody>
      </p:sp>
    </p:spTree>
    <p:extLst>
      <p:ext uri="{BB962C8B-B14F-4D97-AF65-F5344CB8AC3E}">
        <p14:creationId xmlns:p14="http://schemas.microsoft.com/office/powerpoint/2010/main" xmlns="" val="213898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Techniques of Pankration </a:t>
            </a:r>
          </a:p>
        </p:txBody>
      </p:sp>
      <p:sp>
        <p:nvSpPr>
          <p:cNvPr id="11266" name="Rectangle 2"/>
          <p:cNvSpPr>
            <a:spLocks noGrp="1" noChangeArrowheads="1"/>
          </p:cNvSpPr>
          <p:nvPr>
            <p:ph type="body" idx="4294967295"/>
          </p:nvPr>
        </p:nvSpPr>
        <p:spPr>
          <a:xfrm>
            <a:off x="1980049" y="2060606"/>
            <a:ext cx="8229024" cy="3977698"/>
          </a:xfrm>
          <a:ln/>
        </p:spPr>
        <p:txBody>
          <a:bodyPr vert="horz" lIns="91440" tIns="19356" rIns="91440" bIns="45720" rtlCol="0">
            <a:normAutofit/>
          </a:bodyPr>
          <a:lstStyle/>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Initially, the pankratiasts fought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nude, with oiled bodies and bare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hands. Later, they wore thong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wrappings around their hands and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forearms.The athletes used boxing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and wrestling techniques, but also</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others, such as kicking and holds,</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2177" dirty="0"/>
              <a:t> locks and chokes on the ground</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4969" y="1604329"/>
            <a:ext cx="3694562" cy="44339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063351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Techniques of Pankration(2)</a:t>
            </a:r>
          </a:p>
        </p:txBody>
      </p:sp>
      <p:sp>
        <p:nvSpPr>
          <p:cNvPr id="12290" name="Rectangle 2"/>
          <p:cNvSpPr>
            <a:spLocks noGrp="1" noChangeArrowheads="1"/>
          </p:cNvSpPr>
          <p:nvPr>
            <p:ph type="body" idx="4294967295"/>
          </p:nvPr>
        </p:nvSpPr>
        <p:spPr>
          <a:xfrm>
            <a:off x="1980049" y="1604329"/>
            <a:ext cx="8229024" cy="3977698"/>
          </a:xfrm>
          <a:ln/>
        </p:spPr>
        <p:txBody>
          <a:bodyPr/>
          <a:lstStyle/>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The straight kick with the bottom</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 of the foot to the stomach</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 ( laktisma  "kicking</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 in the stomach")</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 was apparently a </a:t>
            </a:r>
          </a:p>
          <a:p>
            <a:pPr marL="391729" indent="-293797" algn="r">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dirty="0"/>
              <a:t>common technique</a:t>
            </a: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0000" y="1604329"/>
            <a:ext cx="2939348" cy="418075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407345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Pankration in Olympics</a:t>
            </a:r>
          </a:p>
        </p:txBody>
      </p:sp>
      <p:sp>
        <p:nvSpPr>
          <p:cNvPr id="2" name="TextBox 1"/>
          <p:cNvSpPr txBox="1"/>
          <p:nvPr/>
        </p:nvSpPr>
        <p:spPr>
          <a:xfrm>
            <a:off x="1089891" y="1754909"/>
            <a:ext cx="4572000" cy="3693319"/>
          </a:xfrm>
          <a:prstGeom prst="rect">
            <a:avLst/>
          </a:prstGeom>
          <a:noFill/>
        </p:spPr>
        <p:txBody>
          <a:bodyPr wrap="square" rtlCol="0">
            <a:spAutoFit/>
          </a:bodyPr>
          <a:lstStyle/>
          <a:p>
            <a:r>
              <a:rPr lang="en-GB" sz="2600" dirty="0" smtClean="0"/>
              <a:t>In 648 BCE, the Pankration was introduced as a sporting event in the 33rd Olympic Games where it joined boxing and wrestling in a category called “heavy events.” That special group of sports was reserved for the best athletes with the greatest strength and stamina.</a:t>
            </a:r>
            <a:endParaRPr lang="en-GB" sz="2600" dirty="0"/>
          </a:p>
        </p:txBody>
      </p:sp>
    </p:spTree>
    <p:extLst>
      <p:ext uri="{BB962C8B-B14F-4D97-AF65-F5344CB8AC3E}">
        <p14:creationId xmlns:p14="http://schemas.microsoft.com/office/powerpoint/2010/main" xmlns="" val="3897812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Famous olympic pankratists</a:t>
            </a:r>
          </a:p>
        </p:txBody>
      </p:sp>
      <p:sp>
        <p:nvSpPr>
          <p:cNvPr id="14338" name="Rectangle 2"/>
          <p:cNvSpPr>
            <a:spLocks noGrp="1" noChangeArrowheads="1"/>
          </p:cNvSpPr>
          <p:nvPr>
            <p:ph type="body" idx="1"/>
          </p:nvPr>
        </p:nvSpPr>
        <p:spPr>
          <a:xfrm>
            <a:off x="1980049" y="1604329"/>
            <a:ext cx="8229024" cy="3977698"/>
          </a:xfrm>
          <a:ln/>
        </p:spPr>
        <p:txBody>
          <a:bodyPr vert="horz" lIns="91440" tIns="8065" rIns="91440" bIns="45720" rtlCol="0">
            <a:normAutofit/>
          </a:bodyPr>
          <a:lstStyle/>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endParaRPr lang="el-GR" altLang="en-US" sz="907" dirty="0"/>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907" dirty="0"/>
              <a:t>.</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Theagenes of Thasos</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Arrichion</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Kleitomachos</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Polydamas of Skotoussa</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Dioxippus</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Timasitheus of Delphi</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Sostratus of Sicyon</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Hysmon</a:t>
            </a:r>
          </a:p>
          <a:p>
            <a:pPr marL="391729" indent="-293797">
              <a:buSzPct val="45000"/>
              <a:buNone/>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sz="1800" b="1" dirty="0"/>
              <a:t>Antiochus of Arcadia</a:t>
            </a: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8775" y="1828993"/>
            <a:ext cx="2939349" cy="391289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59297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Arrhichion</a:t>
            </a:r>
          </a:p>
        </p:txBody>
      </p:sp>
      <p:sp>
        <p:nvSpPr>
          <p:cNvPr id="2" name="TextBox 1"/>
          <p:cNvSpPr txBox="1"/>
          <p:nvPr/>
        </p:nvSpPr>
        <p:spPr>
          <a:xfrm>
            <a:off x="720437" y="1838036"/>
            <a:ext cx="7065817" cy="3416320"/>
          </a:xfrm>
          <a:prstGeom prst="rect">
            <a:avLst/>
          </a:prstGeom>
          <a:noFill/>
        </p:spPr>
        <p:txBody>
          <a:bodyPr wrap="square" rtlCol="0">
            <a:spAutoFit/>
          </a:bodyPr>
          <a:lstStyle/>
          <a:p>
            <a:r>
              <a:rPr lang="en-GB" dirty="0" err="1" smtClean="0"/>
              <a:t>Arrhichion</a:t>
            </a:r>
            <a:r>
              <a:rPr lang="en-GB" dirty="0" smtClean="0"/>
              <a:t>  was a champion </a:t>
            </a:r>
            <a:r>
              <a:rPr lang="en-GB" dirty="0" err="1" smtClean="0"/>
              <a:t>pankratiast</a:t>
            </a:r>
            <a:r>
              <a:rPr lang="en-GB" dirty="0" smtClean="0"/>
              <a:t> in the ancient Olympic Games. He died while successfully defending his championship in the pankration at the 54th Olympiad (564 BC). </a:t>
            </a:r>
            <a:r>
              <a:rPr lang="en-GB" dirty="0" err="1" smtClean="0"/>
              <a:t>Arrhichion</a:t>
            </a:r>
            <a:r>
              <a:rPr lang="en-GB" dirty="0" smtClean="0"/>
              <a:t> has been described as "the most famous of all </a:t>
            </a:r>
            <a:r>
              <a:rPr lang="en-GB" dirty="0" err="1" smtClean="0"/>
              <a:t>pankratiasts</a:t>
            </a:r>
            <a:endParaRPr lang="en-GB" dirty="0" smtClean="0"/>
          </a:p>
          <a:p>
            <a:r>
              <a:rPr lang="en-GB" dirty="0" smtClean="0"/>
              <a:t>According to Pausanias:</a:t>
            </a:r>
          </a:p>
          <a:p>
            <a:r>
              <a:rPr lang="en-GB" dirty="0" smtClean="0"/>
              <a:t> While he was contending for the wild olive with the last remaining competitor,  the latter got a grip first, and held </a:t>
            </a:r>
            <a:r>
              <a:rPr lang="en-GB" dirty="0" err="1" smtClean="0"/>
              <a:t>Arrhachion</a:t>
            </a:r>
            <a:r>
              <a:rPr lang="en-GB" dirty="0" smtClean="0"/>
              <a:t>, hugging him with his legs, and at the same time he squeezed his neck with his hands.</a:t>
            </a:r>
          </a:p>
          <a:p>
            <a:r>
              <a:rPr lang="en-GB" dirty="0" smtClean="0"/>
              <a:t> </a:t>
            </a:r>
            <a:r>
              <a:rPr lang="en-GB" dirty="0" err="1" smtClean="0"/>
              <a:t>Arrhachion</a:t>
            </a:r>
            <a:r>
              <a:rPr lang="en-GB" dirty="0" smtClean="0"/>
              <a:t> dislocated his opponent's toe, but expired owing to suffocation; but he who suffocated </a:t>
            </a:r>
            <a:r>
              <a:rPr lang="en-GB" dirty="0" err="1" smtClean="0"/>
              <a:t>Arrhachion</a:t>
            </a:r>
            <a:r>
              <a:rPr lang="en-GB" dirty="0" smtClean="0"/>
              <a:t> was forced to give in at the same time because of the pain in his toe. </a:t>
            </a:r>
          </a:p>
          <a:p>
            <a:r>
              <a:rPr lang="en-GB" dirty="0" smtClean="0"/>
              <a:t>The </a:t>
            </a:r>
            <a:r>
              <a:rPr lang="en-GB" dirty="0" err="1" smtClean="0"/>
              <a:t>Eleans</a:t>
            </a:r>
            <a:r>
              <a:rPr lang="en-GB" dirty="0" smtClean="0"/>
              <a:t> crowned and proclaimed victor the corpse of </a:t>
            </a:r>
            <a:r>
              <a:rPr lang="en-GB" dirty="0" err="1" smtClean="0"/>
              <a:t>Arrhachion</a:t>
            </a:r>
            <a:endParaRPr lang="en-GB" dirty="0"/>
          </a:p>
        </p:txBody>
      </p:sp>
    </p:spTree>
    <p:extLst>
      <p:ext uri="{BB962C8B-B14F-4D97-AF65-F5344CB8AC3E}">
        <p14:creationId xmlns:p14="http://schemas.microsoft.com/office/powerpoint/2010/main" xmlns="" val="4148817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Modern Pankration</a:t>
            </a:r>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17" t="15013" b="5003"/>
          <a:stretch>
            <a:fillRect/>
          </a:stretch>
        </p:blipFill>
        <p:spPr bwMode="auto">
          <a:xfrm>
            <a:off x="8213121" y="1926210"/>
            <a:ext cx="2981352" cy="3718931"/>
          </a:xfrm>
          <a:prstGeom prst="rect">
            <a:avLst/>
          </a:prstGeom>
          <a:noFill/>
          <a:ln>
            <a:noFill/>
          </a:ln>
          <a:effectLst/>
          <a:extLst>
            <a:ext uri="{909E8E84-426E-40DD-AFC4-6F175D3DCCD1}">
              <a14:hiddenFill xmlns:a14="http://schemas.microsoft.com/office/drawing/2010/main" xmlns="">
                <a:blipFill dpi="0" rotWithShape="0">
                  <a:blip/>
                  <a:srcRect l="5017" t="15013" b="5003"/>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388" name="Text Box 4"/>
          <p:cNvSpPr txBox="1">
            <a:spLocks noChangeArrowheads="1"/>
          </p:cNvSpPr>
          <p:nvPr/>
        </p:nvSpPr>
        <p:spPr bwMode="auto">
          <a:xfrm>
            <a:off x="6890965" y="5815331"/>
            <a:ext cx="555898" cy="495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sz="1633"/>
          </a:p>
        </p:txBody>
      </p:sp>
      <p:sp>
        <p:nvSpPr>
          <p:cNvPr id="3" name="TextBox 2"/>
          <p:cNvSpPr txBox="1"/>
          <p:nvPr/>
        </p:nvSpPr>
        <p:spPr>
          <a:xfrm>
            <a:off x="353336" y="1859489"/>
            <a:ext cx="7093527" cy="3785652"/>
          </a:xfrm>
          <a:prstGeom prst="rect">
            <a:avLst/>
          </a:prstGeom>
          <a:noFill/>
        </p:spPr>
        <p:txBody>
          <a:bodyPr wrap="square" rtlCol="0">
            <a:spAutoFit/>
          </a:bodyPr>
          <a:lstStyle/>
          <a:p>
            <a:r>
              <a:rPr lang="en-GB" sz="2400" dirty="0" smtClean="0"/>
              <a:t>At the time of the revival of the Olympic Games (1896), pankration was not reinstated as an Olympic event.</a:t>
            </a:r>
          </a:p>
          <a:p>
            <a:endParaRPr lang="en-GB" sz="2400" dirty="0" smtClean="0"/>
          </a:p>
          <a:p>
            <a:r>
              <a:rPr lang="en-GB" sz="2400" dirty="0" smtClean="0"/>
              <a:t>Amateur pankration was first introduced</a:t>
            </a:r>
          </a:p>
          <a:p>
            <a:r>
              <a:rPr lang="en-GB" sz="2400" dirty="0" smtClean="0"/>
              <a:t> to the martial arts community </a:t>
            </a:r>
          </a:p>
          <a:p>
            <a:r>
              <a:rPr lang="en-GB" sz="2400" dirty="0" smtClean="0"/>
              <a:t>by Greek-American combat athlete </a:t>
            </a:r>
          </a:p>
          <a:p>
            <a:r>
              <a:rPr lang="en-GB" sz="2400" dirty="0" smtClean="0"/>
              <a:t>Jim </a:t>
            </a:r>
            <a:r>
              <a:rPr lang="en-GB" sz="2400" dirty="0" err="1" smtClean="0"/>
              <a:t>Arvanitis</a:t>
            </a:r>
            <a:r>
              <a:rPr lang="en-GB" sz="2400" dirty="0" smtClean="0"/>
              <a:t> in 1969 and later exposed </a:t>
            </a:r>
          </a:p>
          <a:p>
            <a:r>
              <a:rPr lang="en-GB" sz="2400" dirty="0" smtClean="0"/>
              <a:t>worldwide in 1973 when he was featured on the</a:t>
            </a:r>
          </a:p>
          <a:p>
            <a:r>
              <a:rPr lang="en-GB" sz="2400" dirty="0" smtClean="0"/>
              <a:t> cover of Black Belt. </a:t>
            </a:r>
            <a:r>
              <a:rPr lang="en-GB" sz="2400" dirty="0" err="1" smtClean="0"/>
              <a:t>Arvanitis</a:t>
            </a:r>
            <a:r>
              <a:rPr lang="en-GB" sz="2400" dirty="0" smtClean="0"/>
              <a:t> continually refined </a:t>
            </a:r>
          </a:p>
          <a:p>
            <a:r>
              <a:rPr lang="en-GB" sz="2400" dirty="0" smtClean="0"/>
              <a:t>his reconstruction with reference to original sources </a:t>
            </a:r>
            <a:endParaRPr lang="en-GB" sz="2400" dirty="0"/>
          </a:p>
        </p:txBody>
      </p:sp>
    </p:spTree>
    <p:extLst>
      <p:ext uri="{BB962C8B-B14F-4D97-AF65-F5344CB8AC3E}">
        <p14:creationId xmlns:p14="http://schemas.microsoft.com/office/powerpoint/2010/main" xmlns="" val="735586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980049" y="273629"/>
            <a:ext cx="8229024" cy="1144921"/>
          </a:xfrm>
          <a:ln/>
        </p:spPr>
        <p:txBody>
          <a:bodyPr vert="horz" lIns="91440" tIns="35485"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l-GR" altLang="en-US"/>
              <a:t>Modern Pankration(2)</a:t>
            </a:r>
          </a:p>
        </p:txBody>
      </p:sp>
      <p:sp>
        <p:nvSpPr>
          <p:cNvPr id="2" name="TextBox 1"/>
          <p:cNvSpPr txBox="1"/>
          <p:nvPr/>
        </p:nvSpPr>
        <p:spPr>
          <a:xfrm>
            <a:off x="1089892" y="1769532"/>
            <a:ext cx="5661890" cy="4093428"/>
          </a:xfrm>
          <a:prstGeom prst="rect">
            <a:avLst/>
          </a:prstGeom>
          <a:noFill/>
        </p:spPr>
        <p:txBody>
          <a:bodyPr wrap="square" rtlCol="0">
            <a:spAutoFit/>
          </a:bodyPr>
          <a:lstStyle/>
          <a:p>
            <a:r>
              <a:rPr lang="en-GB" sz="2000" dirty="0" smtClean="0"/>
              <a:t>The International Olympic Committee (IOC) does not list pankration among Olympic sports .</a:t>
            </a:r>
          </a:p>
          <a:p>
            <a:r>
              <a:rPr lang="en-GB" sz="2000" dirty="0" smtClean="0"/>
              <a:t>However, the efforts of </a:t>
            </a:r>
            <a:r>
              <a:rPr lang="en-GB" sz="2000" dirty="0" err="1" smtClean="0"/>
              <a:t>Savvidis</a:t>
            </a:r>
            <a:r>
              <a:rPr lang="en-GB" sz="2000" dirty="0" smtClean="0"/>
              <a:t> E. A. </a:t>
            </a:r>
            <a:r>
              <a:rPr lang="en-GB" sz="2000" dirty="0" err="1" smtClean="0"/>
              <a:t>Lazaros</a:t>
            </a:r>
            <a:r>
              <a:rPr lang="en-GB" sz="2000" dirty="0" smtClean="0"/>
              <a:t>, founder of modern Pankration </a:t>
            </a:r>
            <a:r>
              <a:rPr lang="en-GB" sz="2000" dirty="0" err="1" smtClean="0"/>
              <a:t>Athlima</a:t>
            </a:r>
            <a:r>
              <a:rPr lang="en-GB" sz="2000" dirty="0" smtClean="0"/>
              <a:t>, the technical examination </a:t>
            </a:r>
            <a:r>
              <a:rPr lang="en-GB" sz="2000" dirty="0" err="1" smtClean="0"/>
              <a:t>programma</a:t>
            </a:r>
            <a:r>
              <a:rPr lang="en-GB" sz="2000" dirty="0" smtClean="0"/>
              <a:t>, the </a:t>
            </a:r>
            <a:r>
              <a:rPr lang="en-GB" sz="2000" dirty="0" err="1" smtClean="0"/>
              <a:t>endyma</a:t>
            </a:r>
            <a:r>
              <a:rPr lang="en-GB" sz="2000" dirty="0" smtClean="0"/>
              <a:t>, the shape of the Palaestra and the terminology of Pankration </a:t>
            </a:r>
            <a:r>
              <a:rPr lang="en-GB" sz="2000" dirty="0" err="1" smtClean="0"/>
              <a:t>Athlima</a:t>
            </a:r>
            <a:r>
              <a:rPr lang="en-GB" sz="2000" dirty="0" smtClean="0"/>
              <a:t>, the sport was accepted by FILA, known today as United World Wrestling, which governs the Olympic wrestling codes, as an associated discipline and a "form of modern Mixed Martial Art".</a:t>
            </a:r>
          </a:p>
          <a:p>
            <a:r>
              <a:rPr lang="en-GB" sz="2000" dirty="0" smtClean="0"/>
              <a:t> Pankration was first contested at the World Combat Games in 2010. The international federation is United World Wrestling</a:t>
            </a:r>
            <a:endParaRPr lang="en-GB"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71609" y="2392218"/>
            <a:ext cx="3445565" cy="264160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783493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THE OPENING CEREMONY</a:t>
            </a:r>
            <a:endParaRPr lang="el-GR" b="1" dirty="0"/>
          </a:p>
        </p:txBody>
      </p:sp>
      <p:pic>
        <p:nvPicPr>
          <p:cNvPr id="4" name="3 - Εικόνα" descr="W020080813341627446557.jpg"/>
          <p:cNvPicPr>
            <a:picLocks noChangeAspect="1"/>
          </p:cNvPicPr>
          <p:nvPr/>
        </p:nvPicPr>
        <p:blipFill>
          <a:blip r:embed="rId2" cstate="print"/>
          <a:stretch>
            <a:fillRect/>
          </a:stretch>
        </p:blipFill>
        <p:spPr>
          <a:xfrm>
            <a:off x="7968208" y="2204864"/>
            <a:ext cx="2452262" cy="2563728"/>
          </a:xfrm>
          <a:prstGeom prst="rect">
            <a:avLst/>
          </a:prstGeom>
          <a:ln w="190500" cap="sq">
            <a:solidFill>
              <a:schemeClr val="bg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Θέση περιεχομένου 2"/>
          <p:cNvSpPr txBox="1">
            <a:spLocks/>
          </p:cNvSpPr>
          <p:nvPr/>
        </p:nvSpPr>
        <p:spPr>
          <a:xfrm>
            <a:off x="1261019" y="1801313"/>
            <a:ext cx="6048672"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On the first day of the morning, the swearing ceremony was held for the athletes to abide to the rules of the games in front of the statue of the Orthodox Zeus. Thereafter, the athletes were recorded, divided by events, and their draw by the pair or the sequence to be played. In the afternoon of the first day sacrifices were made to the of sacred “</a:t>
            </a:r>
            <a:r>
              <a:rPr lang="en-GB" sz="2400" dirty="0" err="1" smtClean="0"/>
              <a:t>Alti</a:t>
            </a:r>
            <a:r>
              <a:rPr lang="en-GB" sz="2400" dirty="0" smtClean="0"/>
              <a:t>”. Also philosophers, historians and poets gave lectures and various meetings have been held.</a:t>
            </a:r>
            <a:endParaRPr lang="el-GR" sz="2400" dirty="0"/>
          </a:p>
        </p:txBody>
      </p:sp>
    </p:spTree>
    <p:extLst>
      <p:ext uri="{BB962C8B-B14F-4D97-AF65-F5344CB8AC3E}">
        <p14:creationId xmlns:p14="http://schemas.microsoft.com/office/powerpoint/2010/main" xmlns="" val="230172390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09800" y="2130468"/>
            <a:ext cx="7772400" cy="1470025"/>
          </a:xfrm>
        </p:spPr>
        <p:txBody>
          <a:bodyPr>
            <a:normAutofit/>
          </a:bodyPr>
          <a:lstStyle/>
          <a:p>
            <a:r>
              <a:rPr lang="en-GB" sz="5400" b="1" dirty="0" smtClean="0"/>
              <a:t>Conclusion</a:t>
            </a:r>
            <a:endParaRPr lang="el-GR" sz="5400" b="1" dirty="0"/>
          </a:p>
        </p:txBody>
      </p:sp>
      <p:sp>
        <p:nvSpPr>
          <p:cNvPr id="3" name="2 - Υπότιτλος"/>
          <p:cNvSpPr>
            <a:spLocks noGrp="1"/>
          </p:cNvSpPr>
          <p:nvPr>
            <p:ph type="subTitle" idx="1"/>
          </p:nvPr>
        </p:nvSpPr>
        <p:spPr>
          <a:xfrm>
            <a:off x="1847528" y="3429000"/>
            <a:ext cx="6400800" cy="1752600"/>
          </a:xfrm>
        </p:spPr>
        <p:txBody>
          <a:bodyPr>
            <a:normAutofit/>
          </a:bodyPr>
          <a:lstStyle/>
          <a:p>
            <a:r>
              <a:rPr lang="en-GB" sz="2800" dirty="0" err="1" smtClean="0">
                <a:solidFill>
                  <a:schemeClr val="tx1"/>
                </a:solidFill>
              </a:rPr>
              <a:t>Giorgos</a:t>
            </a:r>
            <a:r>
              <a:rPr lang="en-GB" sz="2800" dirty="0" smtClean="0">
                <a:solidFill>
                  <a:schemeClr val="tx1"/>
                </a:solidFill>
              </a:rPr>
              <a:t> </a:t>
            </a:r>
            <a:r>
              <a:rPr lang="en-GB" sz="2800" dirty="0" err="1" smtClean="0">
                <a:solidFill>
                  <a:schemeClr val="tx1"/>
                </a:solidFill>
              </a:rPr>
              <a:t>Sakellarakis</a:t>
            </a:r>
            <a:endParaRPr lang="el-GR" sz="2800" dirty="0">
              <a:solidFill>
                <a:schemeClr val="tx1"/>
              </a:solidFill>
            </a:endParaRPr>
          </a:p>
        </p:txBody>
      </p:sp>
      <p:pic>
        <p:nvPicPr>
          <p:cNvPr id="4" name="3 - Εικόνα" descr="07Athletengrab.jpg"/>
          <p:cNvPicPr>
            <a:picLocks noChangeAspect="1"/>
          </p:cNvPicPr>
          <p:nvPr/>
        </p:nvPicPr>
        <p:blipFill>
          <a:blip r:embed="rId2" cstate="print"/>
          <a:stretch>
            <a:fillRect/>
          </a:stretch>
        </p:blipFill>
        <p:spPr>
          <a:xfrm>
            <a:off x="3701988" y="4365104"/>
            <a:ext cx="4788024" cy="1879300"/>
          </a:xfrm>
          <a:prstGeom prst="rect">
            <a:avLst/>
          </a:prstGeom>
        </p:spPr>
      </p:pic>
    </p:spTree>
    <p:extLst>
      <p:ext uri="{BB962C8B-B14F-4D97-AF65-F5344CB8AC3E}">
        <p14:creationId xmlns:p14="http://schemas.microsoft.com/office/powerpoint/2010/main" xmlns="" val="261039957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451927" y="476673"/>
            <a:ext cx="2940217" cy="1470025"/>
          </a:xfrm>
        </p:spPr>
        <p:txBody>
          <a:bodyPr/>
          <a:lstStyle/>
          <a:p>
            <a:r>
              <a:rPr lang="en-GB" b="1" dirty="0" smtClean="0"/>
              <a:t>Conclusion</a:t>
            </a:r>
            <a:endParaRPr lang="el-GR" b="1" dirty="0"/>
          </a:p>
        </p:txBody>
      </p:sp>
      <p:pic>
        <p:nvPicPr>
          <p:cNvPr id="5" name="4 - Εικόνα" descr="67a2abb29f485e7f2da7658852206e90--ancient-olympics-ancient-greek.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826224" y="2018107"/>
            <a:ext cx="3131840" cy="3237841"/>
          </a:xfrm>
          <a:prstGeom prst="rect">
            <a:avLst/>
          </a:prstGeom>
        </p:spPr>
      </p:pic>
      <p:sp>
        <p:nvSpPr>
          <p:cNvPr id="3" name="TextBox 2"/>
          <p:cNvSpPr txBox="1"/>
          <p:nvPr/>
        </p:nvSpPr>
        <p:spPr>
          <a:xfrm>
            <a:off x="353119" y="1764145"/>
            <a:ext cx="4331855" cy="4093428"/>
          </a:xfrm>
          <a:prstGeom prst="rect">
            <a:avLst/>
          </a:prstGeom>
          <a:noFill/>
        </p:spPr>
        <p:txBody>
          <a:bodyPr wrap="square" rtlCol="0">
            <a:spAutoFit/>
          </a:bodyPr>
          <a:lstStyle/>
          <a:p>
            <a:r>
              <a:rPr lang="en-GB" sz="2000" dirty="0" smtClean="0"/>
              <a:t>Taking</a:t>
            </a:r>
            <a:r>
              <a:rPr lang="el-GR" sz="2000" dirty="0" smtClean="0"/>
              <a:t> </a:t>
            </a:r>
            <a:r>
              <a:rPr lang="en-GB" sz="2000" dirty="0"/>
              <a:t>all the previous slides </a:t>
            </a:r>
            <a:r>
              <a:rPr lang="en-GB" sz="2000" dirty="0" smtClean="0"/>
              <a:t>into account we all understand that the Olympics Games were something more than just a celebration for the Greeks. It was a </a:t>
            </a:r>
            <a:r>
              <a:rPr lang="en-GB" sz="2000" dirty="0" err="1" smtClean="0"/>
              <a:t>panhellenic</a:t>
            </a:r>
            <a:r>
              <a:rPr lang="en-GB" sz="2000" dirty="0" smtClean="0"/>
              <a:t> institution that made them forget any dispute or </a:t>
            </a:r>
            <a:r>
              <a:rPr lang="en-GB" sz="2000" dirty="0" err="1" smtClean="0"/>
              <a:t>controvercy</a:t>
            </a:r>
            <a:r>
              <a:rPr lang="en-GB" sz="2000" dirty="0" smtClean="0"/>
              <a:t> they might have had and reminded them of the bonds that connected them. The ancient Olympic Games have been inspiring all the athletes since then to promote fundamental values such as integrity, mutual respec</a:t>
            </a:r>
            <a:r>
              <a:rPr lang="en-GB" sz="2000" dirty="0"/>
              <a:t>t</a:t>
            </a:r>
            <a:r>
              <a:rPr lang="en-GB" sz="2000" dirty="0" smtClean="0"/>
              <a:t>, ethics and fair play.</a:t>
            </a:r>
          </a:p>
        </p:txBody>
      </p:sp>
    </p:spTree>
    <p:extLst>
      <p:ext uri="{BB962C8B-B14F-4D97-AF65-F5344CB8AC3E}">
        <p14:creationId xmlns:p14="http://schemas.microsoft.com/office/powerpoint/2010/main" xmlns="" val="4759849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b="1" dirty="0" smtClean="0"/>
              <a:t>THE DURATION</a:t>
            </a:r>
            <a:endParaRPr lang="el-GR" b="1" dirty="0"/>
          </a:p>
        </p:txBody>
      </p:sp>
      <p:pic>
        <p:nvPicPr>
          <p:cNvPr id="7170" name="Picture 2" descr="Αποτέλεσμα εικόνας για διαρκεια αρχαιων ολυμπιακων αγωνων"/>
          <p:cNvPicPr>
            <a:picLocks noChangeAspect="1" noChangeArrowheads="1"/>
          </p:cNvPicPr>
          <p:nvPr/>
        </p:nvPicPr>
        <p:blipFill>
          <a:blip r:embed="rId2" cstate="print"/>
          <a:srcRect l="12292" t="8085" r="13952" b="15103"/>
          <a:stretch>
            <a:fillRect/>
          </a:stretch>
        </p:blipFill>
        <p:spPr bwMode="auto">
          <a:xfrm>
            <a:off x="7635877" y="2419928"/>
            <a:ext cx="3184650" cy="2521182"/>
          </a:xfrm>
          <a:prstGeom prst="rect">
            <a:avLst/>
          </a:prstGeom>
          <a:noFill/>
        </p:spPr>
      </p:pic>
      <p:sp>
        <p:nvSpPr>
          <p:cNvPr id="4" name="TextBox 3"/>
          <p:cNvSpPr txBox="1"/>
          <p:nvPr/>
        </p:nvSpPr>
        <p:spPr>
          <a:xfrm>
            <a:off x="1514763" y="2259077"/>
            <a:ext cx="4812146" cy="2893100"/>
          </a:xfrm>
          <a:prstGeom prst="rect">
            <a:avLst/>
          </a:prstGeom>
          <a:noFill/>
        </p:spPr>
        <p:txBody>
          <a:bodyPr wrap="square" rtlCol="0">
            <a:spAutoFit/>
          </a:bodyPr>
          <a:lstStyle/>
          <a:p>
            <a:r>
              <a:rPr lang="en-GB" sz="2600" dirty="0" smtClean="0"/>
              <a:t>The son of Endymion, a mythical ancient her made with the Moon fifty daughters, which since then represented the fifty months that formed the period between the games, and so the Olympic Games were held every four years.</a:t>
            </a:r>
            <a:endParaRPr lang="en-GB" sz="2600" dirty="0"/>
          </a:p>
        </p:txBody>
      </p:sp>
    </p:spTree>
    <p:extLst>
      <p:ext uri="{BB962C8B-B14F-4D97-AF65-F5344CB8AC3E}">
        <p14:creationId xmlns:p14="http://schemas.microsoft.com/office/powerpoint/2010/main" xmlns="" val="30021490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tdih-april06-HD_still_624x352.jpg"/>
          <p:cNvPicPr>
            <a:picLocks noChangeAspect="1"/>
          </p:cNvPicPr>
          <p:nvPr/>
        </p:nvPicPr>
        <p:blipFill>
          <a:blip r:embed="rId3" cstate="print"/>
          <a:srcRect l="7761" r="20451"/>
          <a:stretch>
            <a:fillRect/>
          </a:stretch>
        </p:blipFill>
        <p:spPr>
          <a:xfrm>
            <a:off x="8719940" y="2748796"/>
            <a:ext cx="2632587" cy="1922637"/>
          </a:xfrm>
          <a:prstGeom prst="rect">
            <a:avLst/>
          </a:prstGeom>
        </p:spPr>
      </p:pic>
      <p:sp>
        <p:nvSpPr>
          <p:cNvPr id="2" name="1 - Τίτλος"/>
          <p:cNvSpPr>
            <a:spLocks noGrp="1"/>
          </p:cNvSpPr>
          <p:nvPr>
            <p:ph type="ctrTitle"/>
          </p:nvPr>
        </p:nvSpPr>
        <p:spPr>
          <a:xfrm>
            <a:off x="1379476" y="260649"/>
            <a:ext cx="9433048" cy="1470025"/>
          </a:xfrm>
        </p:spPr>
        <p:txBody>
          <a:bodyPr>
            <a:normAutofit/>
          </a:bodyPr>
          <a:lstStyle/>
          <a:p>
            <a:r>
              <a:rPr lang="en-GB" sz="3600" b="1" dirty="0" smtClean="0"/>
              <a:t>THE ESSENCE OF OLYMPIC GAMES</a:t>
            </a:r>
            <a:endParaRPr lang="el-GR" sz="3600" b="1" dirty="0"/>
          </a:p>
        </p:txBody>
      </p:sp>
      <p:sp>
        <p:nvSpPr>
          <p:cNvPr id="4" name="3 - TextBox"/>
          <p:cNvSpPr txBox="1"/>
          <p:nvPr/>
        </p:nvSpPr>
        <p:spPr>
          <a:xfrm>
            <a:off x="1487488" y="1518147"/>
            <a:ext cx="10113385" cy="1200329"/>
          </a:xfrm>
          <a:prstGeom prst="rect">
            <a:avLst/>
          </a:prstGeom>
          <a:noFill/>
        </p:spPr>
        <p:txBody>
          <a:bodyPr wrap="square" rtlCol="0">
            <a:spAutoFit/>
          </a:bodyPr>
          <a:lstStyle/>
          <a:p>
            <a:r>
              <a:rPr lang="en-GB" dirty="0">
                <a:solidFill>
                  <a:prstClr val="black"/>
                </a:solidFill>
              </a:rPr>
              <a:t>The Ancient Olympics brought all the city-states near, and even the cities that were in war, sent their athletes to participate in the races. The fact that all countries were breaking their national and racial</a:t>
            </a:r>
          </a:p>
          <a:p>
            <a:r>
              <a:rPr lang="en-GB" dirty="0">
                <a:solidFill>
                  <a:prstClr val="black"/>
                </a:solidFill>
              </a:rPr>
              <a:t>differences, demonstrated the importance of the event. Primarily, the Olympic Games for the ancient Greeks highlighted the abilities of the human race.</a:t>
            </a:r>
            <a:endParaRPr lang="el-GR" dirty="0">
              <a:solidFill>
                <a:prstClr val="black"/>
              </a:solidFill>
              <a:latin typeface="Calibri"/>
            </a:endParaRPr>
          </a:p>
        </p:txBody>
      </p:sp>
      <p:sp>
        <p:nvSpPr>
          <p:cNvPr id="5" name="4 - TextBox"/>
          <p:cNvSpPr txBox="1"/>
          <p:nvPr/>
        </p:nvSpPr>
        <p:spPr>
          <a:xfrm>
            <a:off x="1487488" y="2726683"/>
            <a:ext cx="6948264" cy="2031325"/>
          </a:xfrm>
          <a:prstGeom prst="rect">
            <a:avLst/>
          </a:prstGeom>
          <a:noFill/>
        </p:spPr>
        <p:txBody>
          <a:bodyPr wrap="square" rtlCol="0">
            <a:spAutoFit/>
          </a:bodyPr>
          <a:lstStyle/>
          <a:p>
            <a:r>
              <a:rPr lang="en-GB" dirty="0">
                <a:solidFill>
                  <a:prstClr val="black"/>
                </a:solidFill>
              </a:rPr>
              <a:t>And not with obvious abilities such as strength, speed and endurance. The man increased his ability to push his forces to the ends, breaking his previous achievements with new, more grandiose and impressive. For all fights, a sports organization was sacred and respected. The</a:t>
            </a:r>
          </a:p>
          <a:p>
            <a:r>
              <a:rPr lang="en-GB" dirty="0">
                <a:solidFill>
                  <a:prstClr val="black"/>
                </a:solidFill>
              </a:rPr>
              <a:t>Olympic games gave ordinary people an opportunity</a:t>
            </a:r>
          </a:p>
          <a:p>
            <a:r>
              <a:rPr lang="en-GB" dirty="0">
                <a:solidFill>
                  <a:prstClr val="black"/>
                </a:solidFill>
              </a:rPr>
              <a:t>to exalt themselves through its pure power</a:t>
            </a:r>
          </a:p>
          <a:p>
            <a:r>
              <a:rPr lang="en-GB" dirty="0">
                <a:solidFill>
                  <a:prstClr val="black"/>
                </a:solidFill>
              </a:rPr>
              <a:t>their will, their ability and their talent for sport.</a:t>
            </a:r>
            <a:endParaRPr lang="el-GR" dirty="0">
              <a:solidFill>
                <a:prstClr val="black"/>
              </a:solidFill>
              <a:latin typeface="Calibri"/>
            </a:endParaRPr>
          </a:p>
        </p:txBody>
      </p:sp>
      <p:sp>
        <p:nvSpPr>
          <p:cNvPr id="8" name="7 - TextBox"/>
          <p:cNvSpPr txBox="1"/>
          <p:nvPr/>
        </p:nvSpPr>
        <p:spPr>
          <a:xfrm>
            <a:off x="1487488" y="4701753"/>
            <a:ext cx="8928992" cy="1200329"/>
          </a:xfrm>
          <a:prstGeom prst="rect">
            <a:avLst/>
          </a:prstGeom>
          <a:noFill/>
        </p:spPr>
        <p:txBody>
          <a:bodyPr wrap="square" rtlCol="0">
            <a:spAutoFit/>
          </a:bodyPr>
          <a:lstStyle/>
          <a:p>
            <a:r>
              <a:rPr lang="en-GB" dirty="0">
                <a:solidFill>
                  <a:prstClr val="black"/>
                </a:solidFill>
              </a:rPr>
              <a:t>Although participation in the Olympic Games was the exclusive prerogative of men, all women, children and other men of the population felt proud of their compatriots being distinguished. The athletes themselves felt blessed and lucky if they were discriminated against, but if they did not, they felt they were involved in such a racing event.</a:t>
            </a:r>
            <a:endParaRPr lang="el-GR" dirty="0">
              <a:solidFill>
                <a:prstClr val="black"/>
              </a:solidFill>
              <a:latin typeface="Calibri"/>
            </a:endParaRPr>
          </a:p>
        </p:txBody>
      </p:sp>
    </p:spTree>
    <p:extLst>
      <p:ext uri="{BB962C8B-B14F-4D97-AF65-F5344CB8AC3E}">
        <p14:creationId xmlns:p14="http://schemas.microsoft.com/office/powerpoint/2010/main" xmlns="" val="50120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GB" b="1" dirty="0" smtClean="0"/>
              <a:t>THE OLYMPIC TRUCE</a:t>
            </a:r>
            <a:endParaRPr lang="el-GR"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2452" y="2355164"/>
            <a:ext cx="3642980" cy="22168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489528" y="1879456"/>
            <a:ext cx="5938981" cy="3785652"/>
          </a:xfrm>
          <a:prstGeom prst="rect">
            <a:avLst/>
          </a:prstGeom>
          <a:noFill/>
        </p:spPr>
        <p:txBody>
          <a:bodyPr wrap="square" rtlCol="0">
            <a:spAutoFit/>
          </a:bodyPr>
          <a:lstStyle/>
          <a:p>
            <a:r>
              <a:rPr lang="en-GB" sz="2400" dirty="0" smtClean="0"/>
              <a:t>The idea of ​​the Olympic Truce comes from the deep conviction that sport and Olympic ideals can contribute to the creation of a peaceful and better world. Initiatives to promote dialogue, reconciliation, mutual understanding, solidarity and peace are the key objective of this effort. The Olympic Truce, just as a global effort, aims to emphasize the importance of respect for peaceful coexistence.</a:t>
            </a:r>
            <a:endParaRPr lang="en-GB" sz="2400" dirty="0"/>
          </a:p>
        </p:txBody>
      </p:sp>
    </p:spTree>
    <p:extLst>
      <p:ext uri="{BB962C8B-B14F-4D97-AF65-F5344CB8AC3E}">
        <p14:creationId xmlns:p14="http://schemas.microsoft.com/office/powerpoint/2010/main" xmlns="" val="33555622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64" y="348529"/>
            <a:ext cx="11753273" cy="1143000"/>
          </a:xfrm>
        </p:spPr>
        <p:txBody>
          <a:bodyPr>
            <a:normAutofit/>
          </a:bodyPr>
          <a:lstStyle/>
          <a:p>
            <a:r>
              <a:rPr lang="en-GB" b="1" dirty="0" smtClean="0"/>
              <a:t>WHAT THE OLYMPIC GAMES ATTITUDE SUGGESTS</a:t>
            </a:r>
            <a:endParaRPr lang="el-GR" b="1" dirty="0"/>
          </a:p>
        </p:txBody>
      </p:sp>
      <p:sp>
        <p:nvSpPr>
          <p:cNvPr id="4" name="TextBox 3"/>
          <p:cNvSpPr txBox="1"/>
          <p:nvPr/>
        </p:nvSpPr>
        <p:spPr>
          <a:xfrm>
            <a:off x="949060" y="2032190"/>
            <a:ext cx="4962212" cy="3785652"/>
          </a:xfrm>
          <a:prstGeom prst="rect">
            <a:avLst/>
          </a:prstGeom>
          <a:noFill/>
        </p:spPr>
        <p:txBody>
          <a:bodyPr wrap="square" rtlCol="0">
            <a:spAutoFit/>
          </a:bodyPr>
          <a:lstStyle/>
          <a:p>
            <a:r>
              <a:rPr lang="en-GB" sz="2400" dirty="0" smtClean="0"/>
              <a:t>The importance of trying for the Olympic Truce is that it combines the strength of the Olympic movement, its credibility and the enthusiasm of younger generations all over the world who want to work together for peace under the care of the Olympic movement. The aim is to connect the spirit and dynamism of these movements with specific issues.</a:t>
            </a:r>
            <a:endParaRPr lang="en-GB"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5964" y="2780336"/>
            <a:ext cx="3676074" cy="1697121"/>
          </a:xfrm>
          <a:prstGeom prst="rect">
            <a:avLst/>
          </a:prstGeom>
        </p:spPr>
      </p:pic>
    </p:spTree>
    <p:extLst>
      <p:ext uri="{BB962C8B-B14F-4D97-AF65-F5344CB8AC3E}">
        <p14:creationId xmlns:p14="http://schemas.microsoft.com/office/powerpoint/2010/main" xmlns="" val="40761627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4010</Words>
  <Application>Microsoft Office PowerPoint</Application>
  <PresentationFormat>Προσαρμογή</PresentationFormat>
  <Paragraphs>230</Paragraphs>
  <Slides>51</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THE OLYMPIC GAMES IN THE ANCIENT  TIMES</vt:lpstr>
      <vt:lpstr>Introduction</vt:lpstr>
      <vt:lpstr>GENERAL INFORMATION ABOUT SPORTS</vt:lpstr>
      <vt:lpstr>THE APPEARANCE OF OLYMPIC GAMES IN THE ANCIENT TIMES</vt:lpstr>
      <vt:lpstr>THE OPENING CEREMONY</vt:lpstr>
      <vt:lpstr>THE DURATION</vt:lpstr>
      <vt:lpstr>THE ESSENCE OF OLYMPIC GAMES</vt:lpstr>
      <vt:lpstr>THE OLYMPIC TRUCE</vt:lpstr>
      <vt:lpstr>WHAT THE OLYMPIC GAMES ATTITUDE SUGGESTS</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The equestrian Games in ancient Greece </vt:lpstr>
      <vt:lpstr>Preface of Equestrian Games</vt:lpstr>
      <vt:lpstr>Mythology</vt:lpstr>
      <vt:lpstr>Competition and the first games</vt:lpstr>
      <vt:lpstr>Apene – Synoris- Polon</vt:lpstr>
      <vt:lpstr>The types of games:</vt:lpstr>
      <vt:lpstr>Kellis</vt:lpstr>
      <vt:lpstr>The hippodrome: </vt:lpstr>
      <vt:lpstr>The hippodrome _2: </vt:lpstr>
      <vt:lpstr>The chariots:</vt:lpstr>
      <vt:lpstr>Mechanical structures: </vt:lpstr>
      <vt:lpstr>Chariot riders and Horse riders: </vt:lpstr>
      <vt:lpstr>Chariot riders and Horse riders 2: </vt:lpstr>
      <vt:lpstr>Tethrippos </vt:lpstr>
      <vt:lpstr>PANKRATION</vt:lpstr>
      <vt:lpstr>Pankration(part 1)</vt:lpstr>
      <vt:lpstr>Pankration (part 2)</vt:lpstr>
      <vt:lpstr>History of pankration</vt:lpstr>
      <vt:lpstr>History of Pankration(2)</vt:lpstr>
      <vt:lpstr>Types of pankration</vt:lpstr>
      <vt:lpstr>Rules of Pankration</vt:lpstr>
      <vt:lpstr>Techniques of Pankration </vt:lpstr>
      <vt:lpstr>Techniques of Pankration(2)</vt:lpstr>
      <vt:lpstr>Pankration in Olympics</vt:lpstr>
      <vt:lpstr>Famous olympic pankratists</vt:lpstr>
      <vt:lpstr>Arrhichion</vt:lpstr>
      <vt:lpstr>Modern Pankration</vt:lpstr>
      <vt:lpstr>Modern Pankration(2)</vt:lpstr>
      <vt:lpstr>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Γιώργος Σακελλαράκης</dc:creator>
  <cp:lastModifiedBy>grafeio</cp:lastModifiedBy>
  <cp:revision>24</cp:revision>
  <dcterms:created xsi:type="dcterms:W3CDTF">2019-02-24T17:10:20Z</dcterms:created>
  <dcterms:modified xsi:type="dcterms:W3CDTF">2019-02-27T12:03:25Z</dcterms:modified>
</cp:coreProperties>
</file>