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60EEA2-3D75-4899-9A36-454C647A9BE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E0A6F27-D4FE-46AA-B41E-66AF14CBF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930CE90-6711-49B6-AB5D-07911EFB4808}"/>
              </a:ext>
            </a:extLst>
          </p:cNvPr>
          <p:cNvSpPr>
            <a:spLocks noGrp="1"/>
          </p:cNvSpPr>
          <p:nvPr>
            <p:ph type="dt" sz="half" idx="10"/>
          </p:nvPr>
        </p:nvSpPr>
        <p:spPr/>
        <p:txBody>
          <a:bodyPr/>
          <a:lstStyle/>
          <a:p>
            <a:fld id="{4B4F3C79-6B1A-4D38-B695-8FE2487A9688}" type="datetimeFigureOut">
              <a:rPr lang="el-GR" smtClean="0"/>
              <a:t>8/2/2020</a:t>
            </a:fld>
            <a:endParaRPr lang="el-GR" dirty="0"/>
          </a:p>
        </p:txBody>
      </p:sp>
      <p:sp>
        <p:nvSpPr>
          <p:cNvPr id="5" name="Θέση υποσέλιδου 4">
            <a:extLst>
              <a:ext uri="{FF2B5EF4-FFF2-40B4-BE49-F238E27FC236}">
                <a16:creationId xmlns:a16="http://schemas.microsoft.com/office/drawing/2014/main" id="{08859C65-E68F-4DF0-8064-4E627EA99090}"/>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1793819B-2C6D-49D0-95A9-C0FFFDB051D5}"/>
              </a:ext>
            </a:extLst>
          </p:cNvPr>
          <p:cNvSpPr>
            <a:spLocks noGrp="1"/>
          </p:cNvSpPr>
          <p:nvPr>
            <p:ph type="sldNum" sz="quarter" idx="12"/>
          </p:nvPr>
        </p:nvSpPr>
        <p:spPr/>
        <p:txBody>
          <a:bodyPr/>
          <a:lstStyle/>
          <a:p>
            <a:fld id="{481AB0A9-6538-4C78-830E-02BCF0FEE6A6}" type="slidenum">
              <a:rPr lang="el-GR" smtClean="0"/>
              <a:t>‹#›</a:t>
            </a:fld>
            <a:endParaRPr lang="el-GR" dirty="0"/>
          </a:p>
        </p:txBody>
      </p:sp>
    </p:spTree>
    <p:extLst>
      <p:ext uri="{BB962C8B-B14F-4D97-AF65-F5344CB8AC3E}">
        <p14:creationId xmlns:p14="http://schemas.microsoft.com/office/powerpoint/2010/main" val="143772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A4D832-7B1F-461C-AE87-3DE168D1310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EAD210B-7095-4AB7-8CAA-1B506AAE056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5E6566F-7CA1-44C7-AEDD-85A8A3135C9C}"/>
              </a:ext>
            </a:extLst>
          </p:cNvPr>
          <p:cNvSpPr>
            <a:spLocks noGrp="1"/>
          </p:cNvSpPr>
          <p:nvPr>
            <p:ph type="dt" sz="half" idx="10"/>
          </p:nvPr>
        </p:nvSpPr>
        <p:spPr/>
        <p:txBody>
          <a:bodyPr/>
          <a:lstStyle/>
          <a:p>
            <a:fld id="{4B4F3C79-6B1A-4D38-B695-8FE2487A9688}" type="datetimeFigureOut">
              <a:rPr lang="el-GR" smtClean="0"/>
              <a:t>8/2/2020</a:t>
            </a:fld>
            <a:endParaRPr lang="el-GR" dirty="0"/>
          </a:p>
        </p:txBody>
      </p:sp>
      <p:sp>
        <p:nvSpPr>
          <p:cNvPr id="5" name="Θέση υποσέλιδου 4">
            <a:extLst>
              <a:ext uri="{FF2B5EF4-FFF2-40B4-BE49-F238E27FC236}">
                <a16:creationId xmlns:a16="http://schemas.microsoft.com/office/drawing/2014/main" id="{9B1E618D-AB41-43E8-AC9C-4C154446AAAB}"/>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DBA2749A-3FA8-4482-86C2-82ABD7464D4E}"/>
              </a:ext>
            </a:extLst>
          </p:cNvPr>
          <p:cNvSpPr>
            <a:spLocks noGrp="1"/>
          </p:cNvSpPr>
          <p:nvPr>
            <p:ph type="sldNum" sz="quarter" idx="12"/>
          </p:nvPr>
        </p:nvSpPr>
        <p:spPr/>
        <p:txBody>
          <a:bodyPr/>
          <a:lstStyle/>
          <a:p>
            <a:fld id="{481AB0A9-6538-4C78-830E-02BCF0FEE6A6}" type="slidenum">
              <a:rPr lang="el-GR" smtClean="0"/>
              <a:t>‹#›</a:t>
            </a:fld>
            <a:endParaRPr lang="el-GR" dirty="0"/>
          </a:p>
        </p:txBody>
      </p:sp>
    </p:spTree>
    <p:extLst>
      <p:ext uri="{BB962C8B-B14F-4D97-AF65-F5344CB8AC3E}">
        <p14:creationId xmlns:p14="http://schemas.microsoft.com/office/powerpoint/2010/main" val="222568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BBEB2E0-5229-4A89-985B-10EEEC35E65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9BF40C5-8E77-467E-8801-13441E226FA7}"/>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87E9913-4764-4351-A731-3ADEEF669623}"/>
              </a:ext>
            </a:extLst>
          </p:cNvPr>
          <p:cNvSpPr>
            <a:spLocks noGrp="1"/>
          </p:cNvSpPr>
          <p:nvPr>
            <p:ph type="dt" sz="half" idx="10"/>
          </p:nvPr>
        </p:nvSpPr>
        <p:spPr/>
        <p:txBody>
          <a:bodyPr/>
          <a:lstStyle/>
          <a:p>
            <a:fld id="{4B4F3C79-6B1A-4D38-B695-8FE2487A9688}" type="datetimeFigureOut">
              <a:rPr lang="el-GR" smtClean="0"/>
              <a:t>8/2/2020</a:t>
            </a:fld>
            <a:endParaRPr lang="el-GR" dirty="0"/>
          </a:p>
        </p:txBody>
      </p:sp>
      <p:sp>
        <p:nvSpPr>
          <p:cNvPr id="5" name="Θέση υποσέλιδου 4">
            <a:extLst>
              <a:ext uri="{FF2B5EF4-FFF2-40B4-BE49-F238E27FC236}">
                <a16:creationId xmlns:a16="http://schemas.microsoft.com/office/drawing/2014/main" id="{37FCBA2B-62AB-4007-9433-C9C62FFE64B1}"/>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0A737AB2-7489-4331-B132-535F4018059A}"/>
              </a:ext>
            </a:extLst>
          </p:cNvPr>
          <p:cNvSpPr>
            <a:spLocks noGrp="1"/>
          </p:cNvSpPr>
          <p:nvPr>
            <p:ph type="sldNum" sz="quarter" idx="12"/>
          </p:nvPr>
        </p:nvSpPr>
        <p:spPr/>
        <p:txBody>
          <a:bodyPr/>
          <a:lstStyle/>
          <a:p>
            <a:fld id="{481AB0A9-6538-4C78-830E-02BCF0FEE6A6}" type="slidenum">
              <a:rPr lang="el-GR" smtClean="0"/>
              <a:t>‹#›</a:t>
            </a:fld>
            <a:endParaRPr lang="el-GR" dirty="0"/>
          </a:p>
        </p:txBody>
      </p:sp>
    </p:spTree>
    <p:extLst>
      <p:ext uri="{BB962C8B-B14F-4D97-AF65-F5344CB8AC3E}">
        <p14:creationId xmlns:p14="http://schemas.microsoft.com/office/powerpoint/2010/main" val="314917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4385CD-2559-4D73-8AD1-B71CCC0732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5609CDE-E1B7-44E6-B5A8-988C6D3D51A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CD955F2-9DE0-4800-B0D9-C7FC0043B796}"/>
              </a:ext>
            </a:extLst>
          </p:cNvPr>
          <p:cNvSpPr>
            <a:spLocks noGrp="1"/>
          </p:cNvSpPr>
          <p:nvPr>
            <p:ph type="dt" sz="half" idx="10"/>
          </p:nvPr>
        </p:nvSpPr>
        <p:spPr/>
        <p:txBody>
          <a:bodyPr/>
          <a:lstStyle/>
          <a:p>
            <a:fld id="{4B4F3C79-6B1A-4D38-B695-8FE2487A9688}" type="datetimeFigureOut">
              <a:rPr lang="el-GR" smtClean="0"/>
              <a:t>8/2/2020</a:t>
            </a:fld>
            <a:endParaRPr lang="el-GR" dirty="0"/>
          </a:p>
        </p:txBody>
      </p:sp>
      <p:sp>
        <p:nvSpPr>
          <p:cNvPr id="5" name="Θέση υποσέλιδου 4">
            <a:extLst>
              <a:ext uri="{FF2B5EF4-FFF2-40B4-BE49-F238E27FC236}">
                <a16:creationId xmlns:a16="http://schemas.microsoft.com/office/drawing/2014/main" id="{433EA355-0A94-424D-AA26-42E4D3901786}"/>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817E36B8-5000-42D8-9C35-1060C3C26768}"/>
              </a:ext>
            </a:extLst>
          </p:cNvPr>
          <p:cNvSpPr>
            <a:spLocks noGrp="1"/>
          </p:cNvSpPr>
          <p:nvPr>
            <p:ph type="sldNum" sz="quarter" idx="12"/>
          </p:nvPr>
        </p:nvSpPr>
        <p:spPr/>
        <p:txBody>
          <a:bodyPr/>
          <a:lstStyle/>
          <a:p>
            <a:fld id="{481AB0A9-6538-4C78-830E-02BCF0FEE6A6}" type="slidenum">
              <a:rPr lang="el-GR" smtClean="0"/>
              <a:t>‹#›</a:t>
            </a:fld>
            <a:endParaRPr lang="el-GR" dirty="0"/>
          </a:p>
        </p:txBody>
      </p:sp>
    </p:spTree>
    <p:extLst>
      <p:ext uri="{BB962C8B-B14F-4D97-AF65-F5344CB8AC3E}">
        <p14:creationId xmlns:p14="http://schemas.microsoft.com/office/powerpoint/2010/main" val="156188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9E1D30-72EF-4673-9DE3-E10744C0620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C7743AD-C78E-49ED-AEAE-1DF0FB7E1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298D76F-9969-44C9-9994-B8D07A8ED6B8}"/>
              </a:ext>
            </a:extLst>
          </p:cNvPr>
          <p:cNvSpPr>
            <a:spLocks noGrp="1"/>
          </p:cNvSpPr>
          <p:nvPr>
            <p:ph type="dt" sz="half" idx="10"/>
          </p:nvPr>
        </p:nvSpPr>
        <p:spPr/>
        <p:txBody>
          <a:bodyPr/>
          <a:lstStyle/>
          <a:p>
            <a:fld id="{4B4F3C79-6B1A-4D38-B695-8FE2487A9688}" type="datetimeFigureOut">
              <a:rPr lang="el-GR" smtClean="0"/>
              <a:t>8/2/2020</a:t>
            </a:fld>
            <a:endParaRPr lang="el-GR" dirty="0"/>
          </a:p>
        </p:txBody>
      </p:sp>
      <p:sp>
        <p:nvSpPr>
          <p:cNvPr id="5" name="Θέση υποσέλιδου 4">
            <a:extLst>
              <a:ext uri="{FF2B5EF4-FFF2-40B4-BE49-F238E27FC236}">
                <a16:creationId xmlns:a16="http://schemas.microsoft.com/office/drawing/2014/main" id="{5E45033A-B410-46AA-A430-C5F7958939D3}"/>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F5A31A96-241E-498D-96E0-83B13D32C525}"/>
              </a:ext>
            </a:extLst>
          </p:cNvPr>
          <p:cNvSpPr>
            <a:spLocks noGrp="1"/>
          </p:cNvSpPr>
          <p:nvPr>
            <p:ph type="sldNum" sz="quarter" idx="12"/>
          </p:nvPr>
        </p:nvSpPr>
        <p:spPr/>
        <p:txBody>
          <a:bodyPr/>
          <a:lstStyle/>
          <a:p>
            <a:fld id="{481AB0A9-6538-4C78-830E-02BCF0FEE6A6}" type="slidenum">
              <a:rPr lang="el-GR" smtClean="0"/>
              <a:t>‹#›</a:t>
            </a:fld>
            <a:endParaRPr lang="el-GR" dirty="0"/>
          </a:p>
        </p:txBody>
      </p:sp>
    </p:spTree>
    <p:extLst>
      <p:ext uri="{BB962C8B-B14F-4D97-AF65-F5344CB8AC3E}">
        <p14:creationId xmlns:p14="http://schemas.microsoft.com/office/powerpoint/2010/main" val="179721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B01752-FF28-48B2-973D-55FD254F35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D04CD5E-4945-4490-BB9C-5F7D4633463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A86F7C4-F4A9-499D-AB00-7A4838E559C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FDB9593D-FC8D-48A8-BBE0-BAA79A63A64E}"/>
              </a:ext>
            </a:extLst>
          </p:cNvPr>
          <p:cNvSpPr>
            <a:spLocks noGrp="1"/>
          </p:cNvSpPr>
          <p:nvPr>
            <p:ph type="dt" sz="half" idx="10"/>
          </p:nvPr>
        </p:nvSpPr>
        <p:spPr/>
        <p:txBody>
          <a:bodyPr/>
          <a:lstStyle/>
          <a:p>
            <a:fld id="{4B4F3C79-6B1A-4D38-B695-8FE2487A9688}" type="datetimeFigureOut">
              <a:rPr lang="el-GR" smtClean="0"/>
              <a:t>8/2/2020</a:t>
            </a:fld>
            <a:endParaRPr lang="el-GR" dirty="0"/>
          </a:p>
        </p:txBody>
      </p:sp>
      <p:sp>
        <p:nvSpPr>
          <p:cNvPr id="6" name="Θέση υποσέλιδου 5">
            <a:extLst>
              <a:ext uri="{FF2B5EF4-FFF2-40B4-BE49-F238E27FC236}">
                <a16:creationId xmlns:a16="http://schemas.microsoft.com/office/drawing/2014/main" id="{EBD799B0-B1F6-4C71-BA48-ACBD3A20A928}"/>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ED6E9BE4-5F40-4F3B-BE2A-D361CAC6084C}"/>
              </a:ext>
            </a:extLst>
          </p:cNvPr>
          <p:cNvSpPr>
            <a:spLocks noGrp="1"/>
          </p:cNvSpPr>
          <p:nvPr>
            <p:ph type="sldNum" sz="quarter" idx="12"/>
          </p:nvPr>
        </p:nvSpPr>
        <p:spPr/>
        <p:txBody>
          <a:bodyPr/>
          <a:lstStyle/>
          <a:p>
            <a:fld id="{481AB0A9-6538-4C78-830E-02BCF0FEE6A6}" type="slidenum">
              <a:rPr lang="el-GR" smtClean="0"/>
              <a:t>‹#›</a:t>
            </a:fld>
            <a:endParaRPr lang="el-GR" dirty="0"/>
          </a:p>
        </p:txBody>
      </p:sp>
    </p:spTree>
    <p:extLst>
      <p:ext uri="{BB962C8B-B14F-4D97-AF65-F5344CB8AC3E}">
        <p14:creationId xmlns:p14="http://schemas.microsoft.com/office/powerpoint/2010/main" val="245384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6C365D-946E-4FD9-B9B5-179D7B9E411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3CBA8C9-ECE7-423C-914C-476B9454F3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FABCD76-212F-4CD3-BFE9-596CA08DFBF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9FF7D90-9C49-45D6-AABE-A2F534AC1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E2F9D86-9F5B-485F-9845-B1EB0648FBE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51E56F01-D28A-4EA9-96D3-07107976337D}"/>
              </a:ext>
            </a:extLst>
          </p:cNvPr>
          <p:cNvSpPr>
            <a:spLocks noGrp="1"/>
          </p:cNvSpPr>
          <p:nvPr>
            <p:ph type="dt" sz="half" idx="10"/>
          </p:nvPr>
        </p:nvSpPr>
        <p:spPr/>
        <p:txBody>
          <a:bodyPr/>
          <a:lstStyle/>
          <a:p>
            <a:fld id="{4B4F3C79-6B1A-4D38-B695-8FE2487A9688}" type="datetimeFigureOut">
              <a:rPr lang="el-GR" smtClean="0"/>
              <a:t>8/2/2020</a:t>
            </a:fld>
            <a:endParaRPr lang="el-GR" dirty="0"/>
          </a:p>
        </p:txBody>
      </p:sp>
      <p:sp>
        <p:nvSpPr>
          <p:cNvPr id="8" name="Θέση υποσέλιδου 7">
            <a:extLst>
              <a:ext uri="{FF2B5EF4-FFF2-40B4-BE49-F238E27FC236}">
                <a16:creationId xmlns:a16="http://schemas.microsoft.com/office/drawing/2014/main" id="{C60DB21A-DBAB-4886-8E7F-610DE02EB4EB}"/>
              </a:ext>
            </a:extLst>
          </p:cNvPr>
          <p:cNvSpPr>
            <a:spLocks noGrp="1"/>
          </p:cNvSpPr>
          <p:nvPr>
            <p:ph type="ftr" sz="quarter" idx="11"/>
          </p:nvPr>
        </p:nvSpPr>
        <p:spPr/>
        <p:txBody>
          <a:bodyPr/>
          <a:lstStyle/>
          <a:p>
            <a:endParaRPr lang="el-GR" dirty="0"/>
          </a:p>
        </p:txBody>
      </p:sp>
      <p:sp>
        <p:nvSpPr>
          <p:cNvPr id="9" name="Θέση αριθμού διαφάνειας 8">
            <a:extLst>
              <a:ext uri="{FF2B5EF4-FFF2-40B4-BE49-F238E27FC236}">
                <a16:creationId xmlns:a16="http://schemas.microsoft.com/office/drawing/2014/main" id="{2935A5A1-2905-4D95-90B8-600E3514201F}"/>
              </a:ext>
            </a:extLst>
          </p:cNvPr>
          <p:cNvSpPr>
            <a:spLocks noGrp="1"/>
          </p:cNvSpPr>
          <p:nvPr>
            <p:ph type="sldNum" sz="quarter" idx="12"/>
          </p:nvPr>
        </p:nvSpPr>
        <p:spPr/>
        <p:txBody>
          <a:bodyPr/>
          <a:lstStyle/>
          <a:p>
            <a:fld id="{481AB0A9-6538-4C78-830E-02BCF0FEE6A6}" type="slidenum">
              <a:rPr lang="el-GR" smtClean="0"/>
              <a:t>‹#›</a:t>
            </a:fld>
            <a:endParaRPr lang="el-GR" dirty="0"/>
          </a:p>
        </p:txBody>
      </p:sp>
    </p:spTree>
    <p:extLst>
      <p:ext uri="{BB962C8B-B14F-4D97-AF65-F5344CB8AC3E}">
        <p14:creationId xmlns:p14="http://schemas.microsoft.com/office/powerpoint/2010/main" val="217692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0CBD52-7050-458E-8F98-A02BE52FF8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9F5A242-220E-493B-9596-A9D1BD6F5AF6}"/>
              </a:ext>
            </a:extLst>
          </p:cNvPr>
          <p:cNvSpPr>
            <a:spLocks noGrp="1"/>
          </p:cNvSpPr>
          <p:nvPr>
            <p:ph type="dt" sz="half" idx="10"/>
          </p:nvPr>
        </p:nvSpPr>
        <p:spPr/>
        <p:txBody>
          <a:bodyPr/>
          <a:lstStyle/>
          <a:p>
            <a:fld id="{4B4F3C79-6B1A-4D38-B695-8FE2487A9688}" type="datetimeFigureOut">
              <a:rPr lang="el-GR" smtClean="0"/>
              <a:t>8/2/2020</a:t>
            </a:fld>
            <a:endParaRPr lang="el-GR" dirty="0"/>
          </a:p>
        </p:txBody>
      </p:sp>
      <p:sp>
        <p:nvSpPr>
          <p:cNvPr id="4" name="Θέση υποσέλιδου 3">
            <a:extLst>
              <a:ext uri="{FF2B5EF4-FFF2-40B4-BE49-F238E27FC236}">
                <a16:creationId xmlns:a16="http://schemas.microsoft.com/office/drawing/2014/main" id="{F9C52C1B-D1E0-42EF-9DFD-775BD35FAAF1}"/>
              </a:ext>
            </a:extLst>
          </p:cNvPr>
          <p:cNvSpPr>
            <a:spLocks noGrp="1"/>
          </p:cNvSpPr>
          <p:nvPr>
            <p:ph type="ftr" sz="quarter" idx="11"/>
          </p:nvPr>
        </p:nvSpPr>
        <p:spPr/>
        <p:txBody>
          <a:bodyPr/>
          <a:lstStyle/>
          <a:p>
            <a:endParaRPr lang="el-GR" dirty="0"/>
          </a:p>
        </p:txBody>
      </p:sp>
      <p:sp>
        <p:nvSpPr>
          <p:cNvPr id="5" name="Θέση αριθμού διαφάνειας 4">
            <a:extLst>
              <a:ext uri="{FF2B5EF4-FFF2-40B4-BE49-F238E27FC236}">
                <a16:creationId xmlns:a16="http://schemas.microsoft.com/office/drawing/2014/main" id="{BCC45412-AEE2-455A-9A40-0468FF13974E}"/>
              </a:ext>
            </a:extLst>
          </p:cNvPr>
          <p:cNvSpPr>
            <a:spLocks noGrp="1"/>
          </p:cNvSpPr>
          <p:nvPr>
            <p:ph type="sldNum" sz="quarter" idx="12"/>
          </p:nvPr>
        </p:nvSpPr>
        <p:spPr/>
        <p:txBody>
          <a:bodyPr/>
          <a:lstStyle/>
          <a:p>
            <a:fld id="{481AB0A9-6538-4C78-830E-02BCF0FEE6A6}" type="slidenum">
              <a:rPr lang="el-GR" smtClean="0"/>
              <a:t>‹#›</a:t>
            </a:fld>
            <a:endParaRPr lang="el-GR" dirty="0"/>
          </a:p>
        </p:txBody>
      </p:sp>
    </p:spTree>
    <p:extLst>
      <p:ext uri="{BB962C8B-B14F-4D97-AF65-F5344CB8AC3E}">
        <p14:creationId xmlns:p14="http://schemas.microsoft.com/office/powerpoint/2010/main" val="219928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D03C8DD-F0C8-489C-850B-BB909E8CC6FA}"/>
              </a:ext>
            </a:extLst>
          </p:cNvPr>
          <p:cNvSpPr>
            <a:spLocks noGrp="1"/>
          </p:cNvSpPr>
          <p:nvPr>
            <p:ph type="dt" sz="half" idx="10"/>
          </p:nvPr>
        </p:nvSpPr>
        <p:spPr/>
        <p:txBody>
          <a:bodyPr/>
          <a:lstStyle/>
          <a:p>
            <a:fld id="{4B4F3C79-6B1A-4D38-B695-8FE2487A9688}" type="datetimeFigureOut">
              <a:rPr lang="el-GR" smtClean="0"/>
              <a:t>8/2/2020</a:t>
            </a:fld>
            <a:endParaRPr lang="el-GR" dirty="0"/>
          </a:p>
        </p:txBody>
      </p:sp>
      <p:sp>
        <p:nvSpPr>
          <p:cNvPr id="3" name="Θέση υποσέλιδου 2">
            <a:extLst>
              <a:ext uri="{FF2B5EF4-FFF2-40B4-BE49-F238E27FC236}">
                <a16:creationId xmlns:a16="http://schemas.microsoft.com/office/drawing/2014/main" id="{B5202608-E975-42DD-8E47-516FC4948915}"/>
              </a:ext>
            </a:extLst>
          </p:cNvPr>
          <p:cNvSpPr>
            <a:spLocks noGrp="1"/>
          </p:cNvSpPr>
          <p:nvPr>
            <p:ph type="ftr" sz="quarter" idx="1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8EACD241-E6C6-423C-98F8-A15045875C07}"/>
              </a:ext>
            </a:extLst>
          </p:cNvPr>
          <p:cNvSpPr>
            <a:spLocks noGrp="1"/>
          </p:cNvSpPr>
          <p:nvPr>
            <p:ph type="sldNum" sz="quarter" idx="12"/>
          </p:nvPr>
        </p:nvSpPr>
        <p:spPr/>
        <p:txBody>
          <a:bodyPr/>
          <a:lstStyle/>
          <a:p>
            <a:fld id="{481AB0A9-6538-4C78-830E-02BCF0FEE6A6}" type="slidenum">
              <a:rPr lang="el-GR" smtClean="0"/>
              <a:t>‹#›</a:t>
            </a:fld>
            <a:endParaRPr lang="el-GR" dirty="0"/>
          </a:p>
        </p:txBody>
      </p:sp>
    </p:spTree>
    <p:extLst>
      <p:ext uri="{BB962C8B-B14F-4D97-AF65-F5344CB8AC3E}">
        <p14:creationId xmlns:p14="http://schemas.microsoft.com/office/powerpoint/2010/main" val="73306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82BB5E-A5F4-4F3C-BE45-AB84022EB71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1AAE7CE-D42B-4F05-8037-D5757FDA4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C033C8A-3129-406A-B2EA-DB371F5F3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90FBA81-69EE-47B0-8648-B9328F68D4C0}"/>
              </a:ext>
            </a:extLst>
          </p:cNvPr>
          <p:cNvSpPr>
            <a:spLocks noGrp="1"/>
          </p:cNvSpPr>
          <p:nvPr>
            <p:ph type="dt" sz="half" idx="10"/>
          </p:nvPr>
        </p:nvSpPr>
        <p:spPr/>
        <p:txBody>
          <a:bodyPr/>
          <a:lstStyle/>
          <a:p>
            <a:fld id="{4B4F3C79-6B1A-4D38-B695-8FE2487A9688}" type="datetimeFigureOut">
              <a:rPr lang="el-GR" smtClean="0"/>
              <a:t>8/2/2020</a:t>
            </a:fld>
            <a:endParaRPr lang="el-GR" dirty="0"/>
          </a:p>
        </p:txBody>
      </p:sp>
      <p:sp>
        <p:nvSpPr>
          <p:cNvPr id="6" name="Θέση υποσέλιδου 5">
            <a:extLst>
              <a:ext uri="{FF2B5EF4-FFF2-40B4-BE49-F238E27FC236}">
                <a16:creationId xmlns:a16="http://schemas.microsoft.com/office/drawing/2014/main" id="{6E35DE66-2DFE-4591-94BE-C6BC96D21EB4}"/>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987C2CBC-A48C-49BA-B0C7-159828E65902}"/>
              </a:ext>
            </a:extLst>
          </p:cNvPr>
          <p:cNvSpPr>
            <a:spLocks noGrp="1"/>
          </p:cNvSpPr>
          <p:nvPr>
            <p:ph type="sldNum" sz="quarter" idx="12"/>
          </p:nvPr>
        </p:nvSpPr>
        <p:spPr/>
        <p:txBody>
          <a:bodyPr/>
          <a:lstStyle/>
          <a:p>
            <a:fld id="{481AB0A9-6538-4C78-830E-02BCF0FEE6A6}" type="slidenum">
              <a:rPr lang="el-GR" smtClean="0"/>
              <a:t>‹#›</a:t>
            </a:fld>
            <a:endParaRPr lang="el-GR" dirty="0"/>
          </a:p>
        </p:txBody>
      </p:sp>
    </p:spTree>
    <p:extLst>
      <p:ext uri="{BB962C8B-B14F-4D97-AF65-F5344CB8AC3E}">
        <p14:creationId xmlns:p14="http://schemas.microsoft.com/office/powerpoint/2010/main" val="226697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60BCF3-802D-4C9F-94DC-517A6E73DE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82DC8D9-87A2-4B2E-907A-D2D105883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a16="http://schemas.microsoft.com/office/drawing/2014/main" id="{E8757304-883F-44A3-BE16-55F21B5E9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3B7CAAF-5279-4D76-9F07-ED140A27B1E6}"/>
              </a:ext>
            </a:extLst>
          </p:cNvPr>
          <p:cNvSpPr>
            <a:spLocks noGrp="1"/>
          </p:cNvSpPr>
          <p:nvPr>
            <p:ph type="dt" sz="half" idx="10"/>
          </p:nvPr>
        </p:nvSpPr>
        <p:spPr/>
        <p:txBody>
          <a:bodyPr/>
          <a:lstStyle/>
          <a:p>
            <a:fld id="{4B4F3C79-6B1A-4D38-B695-8FE2487A9688}" type="datetimeFigureOut">
              <a:rPr lang="el-GR" smtClean="0"/>
              <a:t>8/2/2020</a:t>
            </a:fld>
            <a:endParaRPr lang="el-GR" dirty="0"/>
          </a:p>
        </p:txBody>
      </p:sp>
      <p:sp>
        <p:nvSpPr>
          <p:cNvPr id="6" name="Θέση υποσέλιδου 5">
            <a:extLst>
              <a:ext uri="{FF2B5EF4-FFF2-40B4-BE49-F238E27FC236}">
                <a16:creationId xmlns:a16="http://schemas.microsoft.com/office/drawing/2014/main" id="{312EFA79-FA36-40A4-BCDF-BD130BBA366C}"/>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7305EE6C-F76A-47DF-90EC-C59A7D92726C}"/>
              </a:ext>
            </a:extLst>
          </p:cNvPr>
          <p:cNvSpPr>
            <a:spLocks noGrp="1"/>
          </p:cNvSpPr>
          <p:nvPr>
            <p:ph type="sldNum" sz="quarter" idx="12"/>
          </p:nvPr>
        </p:nvSpPr>
        <p:spPr/>
        <p:txBody>
          <a:bodyPr/>
          <a:lstStyle/>
          <a:p>
            <a:fld id="{481AB0A9-6538-4C78-830E-02BCF0FEE6A6}" type="slidenum">
              <a:rPr lang="el-GR" smtClean="0"/>
              <a:t>‹#›</a:t>
            </a:fld>
            <a:endParaRPr lang="el-GR" dirty="0"/>
          </a:p>
        </p:txBody>
      </p:sp>
    </p:spTree>
    <p:extLst>
      <p:ext uri="{BB962C8B-B14F-4D97-AF65-F5344CB8AC3E}">
        <p14:creationId xmlns:p14="http://schemas.microsoft.com/office/powerpoint/2010/main" val="362502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945A602-87BE-41AE-9718-AC0105532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69F9812-25E1-4775-99C0-42091E41E1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485D0A9-6903-4FC6-B97A-29C0111BF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F3C79-6B1A-4D38-B695-8FE2487A9688}" type="datetimeFigureOut">
              <a:rPr lang="el-GR" smtClean="0"/>
              <a:t>8/2/2020</a:t>
            </a:fld>
            <a:endParaRPr lang="el-GR" dirty="0"/>
          </a:p>
        </p:txBody>
      </p:sp>
      <p:sp>
        <p:nvSpPr>
          <p:cNvPr id="5" name="Θέση υποσέλιδου 4">
            <a:extLst>
              <a:ext uri="{FF2B5EF4-FFF2-40B4-BE49-F238E27FC236}">
                <a16:creationId xmlns:a16="http://schemas.microsoft.com/office/drawing/2014/main" id="{F7896B5C-3924-4DE8-B20A-BEC3F75DB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a:extLst>
              <a:ext uri="{FF2B5EF4-FFF2-40B4-BE49-F238E27FC236}">
                <a16:creationId xmlns:a16="http://schemas.microsoft.com/office/drawing/2014/main" id="{6395AA58-8299-4462-A259-BEC949B6D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AB0A9-6538-4C78-830E-02BCF0FEE6A6}" type="slidenum">
              <a:rPr lang="el-GR" smtClean="0"/>
              <a:t>‹#›</a:t>
            </a:fld>
            <a:endParaRPr lang="el-GR" dirty="0"/>
          </a:p>
        </p:txBody>
      </p:sp>
    </p:spTree>
    <p:extLst>
      <p:ext uri="{BB962C8B-B14F-4D97-AF65-F5344CB8AC3E}">
        <p14:creationId xmlns:p14="http://schemas.microsoft.com/office/powerpoint/2010/main" val="1141836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Three_runners_BM_GR_1856.10-1.1.j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commons.wikimedia.org/wiki/File:Panathenaic_amphora_with_athlete_and_Nike_93.AE.55_-_Getty_Villa_Collection.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ommons.wikimedia.org/wiki/File:Greek_vase_with_runners_at_the_panathenaic_games_530_bC.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search?q=wikipedia&amp;tbm=isch&amp;ved=2ahUKEwjJ29GW18LnAhVJmbQKHaIBDMkQ2-cCegQIABAA&amp;oq=wiki&amp;gs_l=img.1.0.0l10.46269.56095..57256...1.0..0.128.614.0j5......0....1..gws-wiz-img.....10..35i362i39.35Qaor0MX6g&amp;ei=0Qo_XomvI8my0gWig7DIDA&amp;bih=754&amp;biw=1519&amp;safe=active&amp;hl=el" TargetMode="External"/><Relationship Id="rId2" Type="http://schemas.openxmlformats.org/officeDocument/2006/relationships/hyperlink" Target="https://www.google.com/search?q=%CE%B4%CF%81%CE%BF%CE%BC%CE%B9%CE%BA%CE%B1+%CE%B1%CE%B3%CF%89%CE%BD%CE%B9%CF%83%CE%BC%CE%B1%CF%84%CE%B1+%CE%B1%CF%81%CF%87%CE%B1%CE%B9%CE%B1&amp;tbm=isch&amp;ved=2ahUKEwimvZSQ08LnAhUPxuAKHTwYDNsQ2-cCegQIABAA&amp;oq=%CE%B4%CF%81%CE%BF%CE%BC%CE%B9%CE%BA%CE%B1+%CE%B1%CE%B3%CF%89%CE%BD%CE%B9%CF%83%CE%BC%CE%B1%CF%84%CE%B1+%CE%B1%CF%81%CF%87%CE%B1%CE%B9%CE%B1&amp;gs_l=img.3...67403.74249..75632...0.0..0.0.0.......0....1..gws-wiz-img.aJH3Ag8DDaA&amp;ei=kgY_XqasD4-Mgwe8sLDYDQ&amp;bih=754&amp;biw=1519&amp;safe=active&amp;hl=el#imgrc=55nMiUB8s5fZ-M&amp;imgdii=rH48NIw-53L6B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4C6BF78C-218E-4369-B432-33E1D5E02881}"/>
              </a:ext>
            </a:extLst>
          </p:cNvPr>
          <p:cNvSpPr>
            <a:spLocks noGrp="1"/>
          </p:cNvSpPr>
          <p:nvPr>
            <p:ph type="ctrTitle"/>
          </p:nvPr>
        </p:nvSpPr>
        <p:spPr>
          <a:xfrm>
            <a:off x="642257" y="4525347"/>
            <a:ext cx="6939722" cy="1737360"/>
          </a:xfrm>
        </p:spPr>
        <p:txBody>
          <a:bodyPr anchor="ctr">
            <a:normAutofit/>
          </a:bodyPr>
          <a:lstStyle/>
          <a:p>
            <a:pPr algn="r"/>
            <a:r>
              <a:rPr lang="el-GR" dirty="0"/>
              <a:t>Δρομικά Αγωνίσματα</a:t>
            </a:r>
          </a:p>
        </p:txBody>
      </p:sp>
      <p:sp>
        <p:nvSpPr>
          <p:cNvPr id="3" name="Υπότιτλος 2">
            <a:extLst>
              <a:ext uri="{FF2B5EF4-FFF2-40B4-BE49-F238E27FC236}">
                <a16:creationId xmlns:a16="http://schemas.microsoft.com/office/drawing/2014/main" id="{B3A83005-029E-4F8F-BE55-221EBD8BD27E}"/>
              </a:ext>
            </a:extLst>
          </p:cNvPr>
          <p:cNvSpPr>
            <a:spLocks noGrp="1"/>
          </p:cNvSpPr>
          <p:nvPr>
            <p:ph type="subTitle" idx="1"/>
          </p:nvPr>
        </p:nvSpPr>
        <p:spPr>
          <a:xfrm>
            <a:off x="8049519" y="4292295"/>
            <a:ext cx="3211288" cy="2203463"/>
          </a:xfrm>
        </p:spPr>
        <p:txBody>
          <a:bodyPr anchor="ctr">
            <a:normAutofit/>
          </a:bodyPr>
          <a:lstStyle/>
          <a:p>
            <a:pPr algn="l"/>
            <a:r>
              <a:rPr lang="el-GR" sz="1800" dirty="0"/>
              <a:t>Αναγνωστόπουλος Ίωνας</a:t>
            </a:r>
          </a:p>
          <a:p>
            <a:pPr algn="l"/>
            <a:r>
              <a:rPr lang="el-GR" sz="1800" dirty="0"/>
              <a:t>Γεωργάρας Μάξιμος</a:t>
            </a:r>
          </a:p>
          <a:p>
            <a:pPr algn="l"/>
            <a:r>
              <a:rPr lang="el-GR" sz="1800" dirty="0"/>
              <a:t>Ευαγγελινός Παναγιώτης </a:t>
            </a:r>
          </a:p>
          <a:p>
            <a:pPr algn="l"/>
            <a:r>
              <a:rPr lang="el-GR" sz="1800" dirty="0"/>
              <a:t>Ιωάννου Νίκος </a:t>
            </a:r>
          </a:p>
          <a:p>
            <a:pPr algn="l"/>
            <a:r>
              <a:rPr lang="el-GR" sz="1800" dirty="0"/>
              <a:t>Παπαδόπουλος Βασίλης </a:t>
            </a:r>
          </a:p>
          <a:p>
            <a:pPr algn="l"/>
            <a:endParaRPr lang="el-GR" sz="1800" dirty="0"/>
          </a:p>
        </p:txBody>
      </p:sp>
      <p:sp>
        <p:nvSpPr>
          <p:cNvPr id="27" name="Oval 26">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535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B57C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Εικόνα 3">
            <a:hlinkClick r:id="rId2"/>
            <a:extLst>
              <a:ext uri="{FF2B5EF4-FFF2-40B4-BE49-F238E27FC236}">
                <a16:creationId xmlns:a16="http://schemas.microsoft.com/office/drawing/2014/main" id="{D5B74B21-1260-4DCA-83C8-378FCA0DEFEF}"/>
              </a:ext>
            </a:extLst>
          </p:cNvPr>
          <p:cNvPicPr/>
          <p:nvPr/>
        </p:nvPicPr>
        <p:blipFill rotWithShape="1">
          <a:blip r:embed="rId3">
            <a:extLst>
              <a:ext uri="{28A0092B-C50C-407E-A947-70E740481C1C}">
                <a14:useLocalDpi xmlns:a14="http://schemas.microsoft.com/office/drawing/2010/main" val="0"/>
              </a:ext>
            </a:extLst>
          </a:blip>
          <a:srcRect t="7521" r="2" b="3461"/>
          <a:stretch/>
        </p:blipFill>
        <p:spPr bwMode="auto">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p:spPr>
      </p:pic>
      <p:cxnSp>
        <p:nvCxnSpPr>
          <p:cNvPr id="33" name="Straight Connector 32">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28121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6F4BE323-D24D-4466-9D37-31E4EFB9B737}"/>
              </a:ext>
            </a:extLst>
          </p:cNvPr>
          <p:cNvSpPr>
            <a:spLocks noGrp="1"/>
          </p:cNvSpPr>
          <p:nvPr>
            <p:ph type="title"/>
          </p:nvPr>
        </p:nvSpPr>
        <p:spPr>
          <a:xfrm>
            <a:off x="524256" y="516804"/>
            <a:ext cx="6594189" cy="1625210"/>
          </a:xfrm>
        </p:spPr>
        <p:txBody>
          <a:bodyPr>
            <a:normAutofit/>
          </a:bodyPr>
          <a:lstStyle/>
          <a:p>
            <a:pPr algn="ctr"/>
            <a:r>
              <a:rPr lang="el-GR" dirty="0">
                <a:solidFill>
                  <a:srgbClr val="FFFFFF"/>
                </a:solidFill>
              </a:rPr>
              <a:t>Ο Δρόμος 1/3</a:t>
            </a:r>
          </a:p>
        </p:txBody>
      </p:sp>
      <p:sp>
        <p:nvSpPr>
          <p:cNvPr id="23"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Εικόνα που περιέχει βιβλίο, αέρας, σκι, άνδρας&#10;&#10;Περιγραφή που δημιουργήθηκε αυτόματα">
            <a:extLst>
              <a:ext uri="{FF2B5EF4-FFF2-40B4-BE49-F238E27FC236}">
                <a16:creationId xmlns:a16="http://schemas.microsoft.com/office/drawing/2014/main" id="{61EECE6C-CD67-4BAC-9954-177AB008D8B6}"/>
              </a:ext>
            </a:extLst>
          </p:cNvPr>
          <p:cNvPicPr>
            <a:picLocks noChangeAspect="1" noChangeArrowheads="1" noCrop="1"/>
          </p:cNvPicPr>
          <p:nvPr/>
        </p:nvPicPr>
        <p:blipFill>
          <a:blip r:embed="rId2" cstate="print"/>
          <a:stretch>
            <a:fillRect/>
          </a:stretch>
        </p:blipFill>
        <p:spPr bwMode="auto">
          <a:xfrm>
            <a:off x="566744" y="2774384"/>
            <a:ext cx="6579910" cy="3418692"/>
          </a:xfrm>
          <a:prstGeom prst="rect">
            <a:avLst/>
          </a:prstGeom>
          <a:noFill/>
        </p:spPr>
      </p:pic>
      <p:sp>
        <p:nvSpPr>
          <p:cNvPr id="24"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AB225265-7619-410B-BB64-3467109DE9A4}"/>
              </a:ext>
            </a:extLst>
          </p:cNvPr>
          <p:cNvSpPr>
            <a:spLocks noGrp="1"/>
          </p:cNvSpPr>
          <p:nvPr>
            <p:ph idx="1"/>
          </p:nvPr>
        </p:nvSpPr>
        <p:spPr>
          <a:xfrm>
            <a:off x="8029319" y="917725"/>
            <a:ext cx="3424739" cy="4852362"/>
          </a:xfrm>
        </p:spPr>
        <p:txBody>
          <a:bodyPr anchor="ctr">
            <a:normAutofit/>
          </a:bodyPr>
          <a:lstStyle/>
          <a:p>
            <a:pPr algn="just"/>
            <a:r>
              <a:rPr lang="el-GR" sz="1700" dirty="0">
                <a:solidFill>
                  <a:srgbClr val="FFFFFF"/>
                </a:solidFill>
              </a:rPr>
              <a:t>Το παλαιότερο και σημαντικότερο άθλημα των αρχαίων Ολυμπιακών Αγώνων ήταν ο δρόμος. Εφευρέτες του αγωνίσματος θεωρούνται διάφορα μυθικά πρόσωπα. Ανάμεσά τους ο γνωστός ήρωας Ηρακλής και οι Κουρήτες. </a:t>
            </a:r>
          </a:p>
          <a:p>
            <a:pPr algn="just"/>
            <a:r>
              <a:rPr lang="el-GR" sz="1700" dirty="0">
                <a:solidFill>
                  <a:srgbClr val="FFFFFF"/>
                </a:solidFill>
              </a:rPr>
              <a:t>Στους αγώνες οι δρομείς έτρεχαν με γυμνά πόδια. Μέχρι τους 15ους Ολυμπιακούς αγώνες οι αθλητές που έπαιρναν μέρος φορούσαν ένα κομμάτι ύφασμα γύρω από τη μέση τους - το περίζωμα – το οποίο όμως αργότερα καταργήθηκε.</a:t>
            </a:r>
          </a:p>
        </p:txBody>
      </p:sp>
    </p:spTree>
    <p:extLst>
      <p:ext uri="{BB962C8B-B14F-4D97-AF65-F5344CB8AC3E}">
        <p14:creationId xmlns:p14="http://schemas.microsoft.com/office/powerpoint/2010/main" val="8144804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B7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AF92A65B-8376-4586-AEB8-1D761FBAC99B}"/>
              </a:ext>
            </a:extLst>
          </p:cNvPr>
          <p:cNvSpPr>
            <a:spLocks noGrp="1"/>
          </p:cNvSpPr>
          <p:nvPr>
            <p:ph type="title"/>
          </p:nvPr>
        </p:nvSpPr>
        <p:spPr>
          <a:xfrm>
            <a:off x="524256" y="516804"/>
            <a:ext cx="6594189" cy="1625210"/>
          </a:xfrm>
        </p:spPr>
        <p:txBody>
          <a:bodyPr>
            <a:normAutofit/>
          </a:bodyPr>
          <a:lstStyle/>
          <a:p>
            <a:pPr algn="ctr"/>
            <a:r>
              <a:rPr lang="el-GR" dirty="0">
                <a:solidFill>
                  <a:srgbClr val="FFFFFF"/>
                </a:solidFill>
              </a:rPr>
              <a:t>Δρόμος 2/3</a:t>
            </a:r>
          </a:p>
        </p:txBody>
      </p:sp>
      <p:sp>
        <p:nvSpPr>
          <p:cNvPr id="77" name="Rectangle 7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Αποτέλεσμα εικόνας για δρομικα αγωνισματα αρχαια">
            <a:extLst>
              <a:ext uri="{FF2B5EF4-FFF2-40B4-BE49-F238E27FC236}">
                <a16:creationId xmlns:a16="http://schemas.microsoft.com/office/drawing/2014/main" id="{06AB2FD5-13E8-4B99-AA3E-7A0C245356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9044" y="2660287"/>
            <a:ext cx="5495309" cy="3646887"/>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BE7F8751-0797-44BC-B880-E54A729082D6}"/>
              </a:ext>
            </a:extLst>
          </p:cNvPr>
          <p:cNvSpPr>
            <a:spLocks noGrp="1"/>
          </p:cNvSpPr>
          <p:nvPr>
            <p:ph idx="1"/>
          </p:nvPr>
        </p:nvSpPr>
        <p:spPr>
          <a:xfrm>
            <a:off x="8029319" y="917725"/>
            <a:ext cx="3424739" cy="4852362"/>
          </a:xfrm>
        </p:spPr>
        <p:txBody>
          <a:bodyPr anchor="ctr">
            <a:normAutofit/>
          </a:bodyPr>
          <a:lstStyle/>
          <a:p>
            <a:pPr algn="just"/>
            <a:r>
              <a:rPr lang="el-GR" sz="1600" dirty="0">
                <a:solidFill>
                  <a:srgbClr val="FFFFFF"/>
                </a:solidFill>
              </a:rPr>
              <a:t>Οι αγώνες δρόμου λάμβαναν χώρα στο Στάδιο, 184,96 μέτρα. Ένας ισόπεδος χώρος, αποτελούσε τη συνήθη επιλογή για την κατασκευή ενός Σταδίου. </a:t>
            </a:r>
          </a:p>
          <a:p>
            <a:pPr algn="just"/>
            <a:r>
              <a:rPr lang="el-GR" sz="1600" dirty="0">
                <a:solidFill>
                  <a:srgbClr val="FFFFFF"/>
                </a:solidFill>
              </a:rPr>
              <a:t>Η αφετηρία και το τέρμα του στίβου καθορίζονταν από απλές γραμμές χαραγμένες στο χώμα. Οι θέσεις των δρομέων διαχωρίζονταν από πασσάλους τοποθετημένους σε κοιλότητες. Τέρμα ήταν το σημείο που βρίσκονταν το έπαθλο, ενώ οι θεατές στέκονταν δεξιά και αριστερά.</a:t>
            </a:r>
          </a:p>
          <a:p>
            <a:pPr algn="just"/>
            <a:r>
              <a:rPr lang="el-GR" sz="1600" dirty="0">
                <a:solidFill>
                  <a:srgbClr val="FFFFFF"/>
                </a:solidFill>
              </a:rPr>
              <a:t>Οι αθλητές ανταγωνίζονταν σε ομάδες των τεσσάρων. Οι επί μέρους νικητές των προκριματικών αγώνων ανταγωνίζονταν μεταξύ τους, επίσης σε ομάδες των τεσσάρων, στους τελικούς αγώνες.</a:t>
            </a:r>
          </a:p>
        </p:txBody>
      </p:sp>
    </p:spTree>
    <p:extLst>
      <p:ext uri="{BB962C8B-B14F-4D97-AF65-F5344CB8AC3E}">
        <p14:creationId xmlns:p14="http://schemas.microsoft.com/office/powerpoint/2010/main" val="25564213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D3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CE97332-1B5C-4C7B-A83F-9DDDCE9D4FB9}"/>
              </a:ext>
            </a:extLst>
          </p:cNvPr>
          <p:cNvSpPr>
            <a:spLocks noGrp="1"/>
          </p:cNvSpPr>
          <p:nvPr>
            <p:ph type="title"/>
          </p:nvPr>
        </p:nvSpPr>
        <p:spPr>
          <a:xfrm>
            <a:off x="524256" y="516804"/>
            <a:ext cx="6594189" cy="1625210"/>
          </a:xfrm>
        </p:spPr>
        <p:txBody>
          <a:bodyPr>
            <a:normAutofit/>
          </a:bodyPr>
          <a:lstStyle/>
          <a:p>
            <a:pPr algn="ctr"/>
            <a:r>
              <a:rPr lang="el-GR" dirty="0">
                <a:solidFill>
                  <a:srgbClr val="FFFFFF"/>
                </a:solidFill>
              </a:rPr>
              <a:t>Δρόμος 3/3</a:t>
            </a:r>
          </a:p>
        </p:txBody>
      </p:sp>
      <p:sp>
        <p:nvSpPr>
          <p:cNvPr id="73" name="Rectangle 7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Αποτέλεσμα εικόνας για δρομικα αγωνισματα αρχαια">
            <a:extLst>
              <a:ext uri="{FF2B5EF4-FFF2-40B4-BE49-F238E27FC236}">
                <a16:creationId xmlns:a16="http://schemas.microsoft.com/office/drawing/2014/main" id="{0EE03D71-4E02-45FA-B480-30575A33F4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2088" y="2660287"/>
            <a:ext cx="6129221" cy="3646887"/>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FEED01BC-F909-45F6-9891-29749524203A}"/>
              </a:ext>
            </a:extLst>
          </p:cNvPr>
          <p:cNvSpPr>
            <a:spLocks noGrp="1"/>
          </p:cNvSpPr>
          <p:nvPr>
            <p:ph idx="1"/>
          </p:nvPr>
        </p:nvSpPr>
        <p:spPr>
          <a:xfrm>
            <a:off x="8029319" y="917725"/>
            <a:ext cx="3424739" cy="4852362"/>
          </a:xfrm>
        </p:spPr>
        <p:txBody>
          <a:bodyPr anchor="ctr">
            <a:normAutofit/>
          </a:bodyPr>
          <a:lstStyle/>
          <a:p>
            <a:pPr algn="just"/>
            <a:r>
              <a:rPr lang="el-GR" sz="1400" dirty="0">
                <a:solidFill>
                  <a:srgbClr val="FFFFFF"/>
                </a:solidFill>
              </a:rPr>
              <a:t>Οι δρομείς ξεκινούσαν τον αγώνα από τη θέση εκκίνησης, με τα χέρια απλωμένα προς τα εμπρός. Ο αγώνας ξεκινούσε με το </a:t>
            </a:r>
            <a:r>
              <a:rPr lang="el-GR" sz="1400" dirty="0" err="1">
                <a:solidFill>
                  <a:srgbClr val="FFFFFF"/>
                </a:solidFill>
              </a:rPr>
              <a:t>ήχισμα</a:t>
            </a:r>
            <a:r>
              <a:rPr lang="el-GR" sz="1400" dirty="0">
                <a:solidFill>
                  <a:srgbClr val="FFFFFF"/>
                </a:solidFill>
              </a:rPr>
              <a:t> των σαλπίγγων, και οι αγωνοθέτες παρακολουθούσαν από τους βατήρες για να βεβαιωθούν ότι δεν υπάρχουν λανθασμένες εκκινήσεις. Οι παραβάτες μαστιγώνονταν ή και αποβάλλονταν. Υπήρχαν, επίσης, αγωνοθέτες στο τέλος της διαδρομής για να βεβαιωθούν και να αποφασίσουν ποιος θα ήταν ο νικητής. Αν οι αγωνοθέτες αποφάσιζαν ότι υπήρχε ισοπαλία, ο αγώνας έπρεπε να επαναληφθεί. Υπήρχε ένας κώδικας τιμής που ακολουθούσαν όλοι οι δρομείς, σύμφωνα με τον οποίο δεν επιτρεπόταν να εμποδίζουν τους αντιπάλους τους σπρώχνοντάς τους, χτυπώντας τους ή συγκρατώντας τους, και κυρίως απαγορευόταν οποιαδήποτε σχέση των αθλητών με την δωροδοκία και την μαγεία.</a:t>
            </a:r>
          </a:p>
        </p:txBody>
      </p:sp>
    </p:spTree>
    <p:extLst>
      <p:ext uri="{BB962C8B-B14F-4D97-AF65-F5344CB8AC3E}">
        <p14:creationId xmlns:p14="http://schemas.microsoft.com/office/powerpoint/2010/main" val="25077533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137817A-6E43-41BF-8F21-9349BDFD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6EB78EB-A2E8-4932-AE5B-B1CDD2449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478"/>
          </a:xfrm>
          <a:prstGeom prst="rect">
            <a:avLst/>
          </a:prstGeom>
          <a:solidFill>
            <a:srgbClr val="4040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9165BCC-1E0E-4BBB-80EC-7D632E894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8719566" cy="6858956"/>
          </a:xfrm>
          <a:custGeom>
            <a:avLst/>
            <a:gdLst>
              <a:gd name="connsiteX0" fmla="*/ 941070 w 8719566"/>
              <a:gd name="connsiteY0" fmla="*/ 0 h 6858956"/>
              <a:gd name="connsiteX1" fmla="*/ 4471386 w 8719566"/>
              <a:gd name="connsiteY1" fmla="*/ 0 h 6858956"/>
              <a:gd name="connsiteX2" fmla="*/ 5537614 w 8719566"/>
              <a:gd name="connsiteY2" fmla="*/ 0 h 6858956"/>
              <a:gd name="connsiteX3" fmla="*/ 5543191 w 8719566"/>
              <a:gd name="connsiteY3" fmla="*/ 0 h 6858956"/>
              <a:gd name="connsiteX4" fmla="*/ 8719566 w 8719566"/>
              <a:gd name="connsiteY4" fmla="*/ 6858478 h 6858956"/>
              <a:gd name="connsiteX5" fmla="*/ 7778275 w 8719566"/>
              <a:gd name="connsiteY5" fmla="*/ 6858478 h 6858956"/>
              <a:gd name="connsiteX6" fmla="*/ 7778496 w 8719566"/>
              <a:gd name="connsiteY6" fmla="*/ 6858956 h 6858956"/>
              <a:gd name="connsiteX7" fmla="*/ 353941 w 8719566"/>
              <a:gd name="connsiteY7" fmla="*/ 6858956 h 6858956"/>
              <a:gd name="connsiteX8" fmla="*/ 354201 w 8719566"/>
              <a:gd name="connsiteY8" fmla="*/ 6858394 h 6858956"/>
              <a:gd name="connsiteX9" fmla="*/ 0 w 8719566"/>
              <a:gd name="connsiteY9" fmla="*/ 6858394 h 6858956"/>
              <a:gd name="connsiteX10" fmla="*/ 0 w 8719566"/>
              <a:gd name="connsiteY10" fmla="*/ 478 h 6858956"/>
              <a:gd name="connsiteX11" fmla="*/ 941070 w 8719566"/>
              <a:gd name="connsiteY11" fmla="*/ 478 h 685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9566" h="6858956">
                <a:moveTo>
                  <a:pt x="941070" y="0"/>
                </a:moveTo>
                <a:lnTo>
                  <a:pt x="4471386" y="0"/>
                </a:lnTo>
                <a:lnTo>
                  <a:pt x="5537614" y="0"/>
                </a:lnTo>
                <a:lnTo>
                  <a:pt x="5543191" y="0"/>
                </a:lnTo>
                <a:lnTo>
                  <a:pt x="8719566" y="6858478"/>
                </a:lnTo>
                <a:lnTo>
                  <a:pt x="7778275" y="6858478"/>
                </a:lnTo>
                <a:lnTo>
                  <a:pt x="7778496" y="6858956"/>
                </a:lnTo>
                <a:lnTo>
                  <a:pt x="353941" y="6858956"/>
                </a:lnTo>
                <a:lnTo>
                  <a:pt x="354201" y="6858394"/>
                </a:lnTo>
                <a:lnTo>
                  <a:pt x="0" y="6858394"/>
                </a:lnTo>
                <a:lnTo>
                  <a:pt x="0" y="478"/>
                </a:lnTo>
                <a:lnTo>
                  <a:pt x="941070" y="478"/>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E666307-0E6C-46AF-A4C1-BD5DFC103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9392"/>
            <a:ext cx="8391456" cy="6528608"/>
          </a:xfrm>
          <a:custGeom>
            <a:avLst/>
            <a:gdLst>
              <a:gd name="connsiteX0" fmla="*/ 0 w 8391456"/>
              <a:gd name="connsiteY0" fmla="*/ 0 h 6528608"/>
              <a:gd name="connsiteX1" fmla="*/ 941070 w 8391456"/>
              <a:gd name="connsiteY1" fmla="*/ 0 h 6528608"/>
              <a:gd name="connsiteX2" fmla="*/ 2906170 w 8391456"/>
              <a:gd name="connsiteY2" fmla="*/ 0 h 6528608"/>
              <a:gd name="connsiteX3" fmla="*/ 3847240 w 8391456"/>
              <a:gd name="connsiteY3" fmla="*/ 0 h 6528608"/>
              <a:gd name="connsiteX4" fmla="*/ 3940000 w 8391456"/>
              <a:gd name="connsiteY4" fmla="*/ 0 h 6528608"/>
              <a:gd name="connsiteX5" fmla="*/ 4411669 w 8391456"/>
              <a:gd name="connsiteY5" fmla="*/ 0 h 6528608"/>
              <a:gd name="connsiteX6" fmla="*/ 4881070 w 8391456"/>
              <a:gd name="connsiteY6" fmla="*/ 0 h 6528608"/>
              <a:gd name="connsiteX7" fmla="*/ 5352739 w 8391456"/>
              <a:gd name="connsiteY7" fmla="*/ 0 h 6528608"/>
              <a:gd name="connsiteX8" fmla="*/ 8391456 w 8391456"/>
              <a:gd name="connsiteY8" fmla="*/ 6528607 h 6528608"/>
              <a:gd name="connsiteX9" fmla="*/ 8056939 w 8391456"/>
              <a:gd name="connsiteY9" fmla="*/ 6528607 h 6528608"/>
              <a:gd name="connsiteX10" fmla="*/ 8056939 w 8391456"/>
              <a:gd name="connsiteY10" fmla="*/ 6528608 h 6528608"/>
              <a:gd name="connsiteX11" fmla="*/ 7115869 w 8391456"/>
              <a:gd name="connsiteY11" fmla="*/ 6528608 h 6528608"/>
              <a:gd name="connsiteX12" fmla="*/ 1516577 w 8391456"/>
              <a:gd name="connsiteY12" fmla="*/ 6528608 h 6528608"/>
              <a:gd name="connsiteX13" fmla="*/ 575507 w 8391456"/>
              <a:gd name="connsiteY13" fmla="*/ 6528608 h 6528608"/>
              <a:gd name="connsiteX14" fmla="*/ 575737 w 8391456"/>
              <a:gd name="connsiteY14" fmla="*/ 6528115 h 6528608"/>
              <a:gd name="connsiteX15" fmla="*/ 0 w 8391456"/>
              <a:gd name="connsiteY15" fmla="*/ 6528115 h 65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91456" h="6528608">
                <a:moveTo>
                  <a:pt x="0" y="0"/>
                </a:moveTo>
                <a:lnTo>
                  <a:pt x="941070" y="0"/>
                </a:lnTo>
                <a:lnTo>
                  <a:pt x="2906170" y="0"/>
                </a:lnTo>
                <a:lnTo>
                  <a:pt x="3847240" y="0"/>
                </a:lnTo>
                <a:lnTo>
                  <a:pt x="3940000" y="0"/>
                </a:lnTo>
                <a:lnTo>
                  <a:pt x="4411669" y="0"/>
                </a:lnTo>
                <a:lnTo>
                  <a:pt x="4881070" y="0"/>
                </a:lnTo>
                <a:lnTo>
                  <a:pt x="5352739" y="0"/>
                </a:lnTo>
                <a:lnTo>
                  <a:pt x="8391456" y="6528607"/>
                </a:lnTo>
                <a:lnTo>
                  <a:pt x="8056939" y="6528607"/>
                </a:lnTo>
                <a:lnTo>
                  <a:pt x="8056939" y="6528608"/>
                </a:lnTo>
                <a:lnTo>
                  <a:pt x="7115869" y="6528608"/>
                </a:lnTo>
                <a:lnTo>
                  <a:pt x="1516577" y="6528608"/>
                </a:lnTo>
                <a:lnTo>
                  <a:pt x="575507" y="6528608"/>
                </a:lnTo>
                <a:lnTo>
                  <a:pt x="575737" y="6528115"/>
                </a:lnTo>
                <a:lnTo>
                  <a:pt x="0" y="6528115"/>
                </a:lnTo>
                <a:close/>
              </a:path>
            </a:pathLst>
          </a:custGeom>
          <a:solidFill>
            <a:srgbClr val="63533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DC9CF60B-33B1-406C-8706-EA1E068BC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5258"/>
            <a:ext cx="8139513" cy="6322742"/>
          </a:xfrm>
          <a:custGeom>
            <a:avLst/>
            <a:gdLst>
              <a:gd name="connsiteX0" fmla="*/ 0 w 8139513"/>
              <a:gd name="connsiteY0" fmla="*/ 0 h 6322742"/>
              <a:gd name="connsiteX1" fmla="*/ 941070 w 8139513"/>
              <a:gd name="connsiteY1" fmla="*/ 0 h 6322742"/>
              <a:gd name="connsiteX2" fmla="*/ 2797519 w 8139513"/>
              <a:gd name="connsiteY2" fmla="*/ 0 h 6322742"/>
              <a:gd name="connsiteX3" fmla="*/ 3738589 w 8139513"/>
              <a:gd name="connsiteY3" fmla="*/ 0 h 6322742"/>
              <a:gd name="connsiteX4" fmla="*/ 3798749 w 8139513"/>
              <a:gd name="connsiteY4" fmla="*/ 0 h 6322742"/>
              <a:gd name="connsiteX5" fmla="*/ 4255545 w 8139513"/>
              <a:gd name="connsiteY5" fmla="*/ 0 h 6322742"/>
              <a:gd name="connsiteX6" fmla="*/ 4739819 w 8139513"/>
              <a:gd name="connsiteY6" fmla="*/ 0 h 6322742"/>
              <a:gd name="connsiteX7" fmla="*/ 5196615 w 8139513"/>
              <a:gd name="connsiteY7" fmla="*/ 0 h 6322742"/>
              <a:gd name="connsiteX8" fmla="*/ 8139513 w 8139513"/>
              <a:gd name="connsiteY8" fmla="*/ 6322741 h 6322742"/>
              <a:gd name="connsiteX9" fmla="*/ 7815544 w 8139513"/>
              <a:gd name="connsiteY9" fmla="*/ 6322741 h 6322742"/>
              <a:gd name="connsiteX10" fmla="*/ 7815544 w 8139513"/>
              <a:gd name="connsiteY10" fmla="*/ 6322742 h 6322742"/>
              <a:gd name="connsiteX11" fmla="*/ 6874474 w 8139513"/>
              <a:gd name="connsiteY11" fmla="*/ 6322742 h 6322742"/>
              <a:gd name="connsiteX12" fmla="*/ 1481419 w 8139513"/>
              <a:gd name="connsiteY12" fmla="*/ 6322742 h 6322742"/>
              <a:gd name="connsiteX13" fmla="*/ 540349 w 8139513"/>
              <a:gd name="connsiteY13" fmla="*/ 6322742 h 6322742"/>
              <a:gd name="connsiteX14" fmla="*/ 540571 w 8139513"/>
              <a:gd name="connsiteY14" fmla="*/ 6322264 h 6322742"/>
              <a:gd name="connsiteX15" fmla="*/ 0 w 8139513"/>
              <a:gd name="connsiteY15" fmla="*/ 6322264 h 632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9513" h="6322742">
                <a:moveTo>
                  <a:pt x="0" y="0"/>
                </a:moveTo>
                <a:lnTo>
                  <a:pt x="941070" y="0"/>
                </a:lnTo>
                <a:lnTo>
                  <a:pt x="2797519" y="0"/>
                </a:lnTo>
                <a:lnTo>
                  <a:pt x="3738589" y="0"/>
                </a:lnTo>
                <a:lnTo>
                  <a:pt x="3798749" y="0"/>
                </a:lnTo>
                <a:lnTo>
                  <a:pt x="4255545" y="0"/>
                </a:lnTo>
                <a:lnTo>
                  <a:pt x="4739819" y="0"/>
                </a:lnTo>
                <a:lnTo>
                  <a:pt x="5196615" y="0"/>
                </a:lnTo>
                <a:lnTo>
                  <a:pt x="8139513" y="6322741"/>
                </a:lnTo>
                <a:lnTo>
                  <a:pt x="7815544" y="6322741"/>
                </a:lnTo>
                <a:lnTo>
                  <a:pt x="7815544" y="6322742"/>
                </a:lnTo>
                <a:lnTo>
                  <a:pt x="6874474" y="6322742"/>
                </a:lnTo>
                <a:lnTo>
                  <a:pt x="1481419" y="6322742"/>
                </a:lnTo>
                <a:lnTo>
                  <a:pt x="540349" y="6322742"/>
                </a:lnTo>
                <a:lnTo>
                  <a:pt x="540571" y="6322264"/>
                </a:lnTo>
                <a:lnTo>
                  <a:pt x="0" y="6322264"/>
                </a:lnTo>
                <a:close/>
              </a:path>
            </a:pathLst>
          </a:custGeom>
          <a:solidFill>
            <a:srgbClr val="6353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247AB14-10F9-4EC7-988C-7E2E8229F690}"/>
              </a:ext>
            </a:extLst>
          </p:cNvPr>
          <p:cNvSpPr>
            <a:spLocks noGrp="1"/>
          </p:cNvSpPr>
          <p:nvPr>
            <p:ph type="title"/>
          </p:nvPr>
        </p:nvSpPr>
        <p:spPr>
          <a:xfrm>
            <a:off x="838200" y="914400"/>
            <a:ext cx="4582868" cy="1252728"/>
          </a:xfrm>
        </p:spPr>
        <p:txBody>
          <a:bodyPr>
            <a:normAutofit/>
          </a:bodyPr>
          <a:lstStyle/>
          <a:p>
            <a:pPr algn="ctr"/>
            <a:r>
              <a:rPr lang="el-GR" dirty="0">
                <a:solidFill>
                  <a:srgbClr val="FFFFFF"/>
                </a:solidFill>
              </a:rPr>
              <a:t>Στάδιο</a:t>
            </a:r>
          </a:p>
        </p:txBody>
      </p:sp>
      <p:sp>
        <p:nvSpPr>
          <p:cNvPr id="3" name="Θέση περιεχομένου 2">
            <a:extLst>
              <a:ext uri="{FF2B5EF4-FFF2-40B4-BE49-F238E27FC236}">
                <a16:creationId xmlns:a16="http://schemas.microsoft.com/office/drawing/2014/main" id="{B0D14B31-6236-4AED-B6FC-EFDC205E7011}"/>
              </a:ext>
            </a:extLst>
          </p:cNvPr>
          <p:cNvSpPr>
            <a:spLocks noGrp="1"/>
          </p:cNvSpPr>
          <p:nvPr>
            <p:ph idx="1"/>
          </p:nvPr>
        </p:nvSpPr>
        <p:spPr>
          <a:xfrm>
            <a:off x="838200" y="2542032"/>
            <a:ext cx="5346940" cy="3538728"/>
          </a:xfrm>
        </p:spPr>
        <p:txBody>
          <a:bodyPr anchor="t">
            <a:normAutofit/>
          </a:bodyPr>
          <a:lstStyle/>
          <a:p>
            <a:pPr algn="just"/>
            <a:r>
              <a:rPr lang="el-GR" sz="1900" dirty="0">
                <a:solidFill>
                  <a:srgbClr val="FFFFFE"/>
                </a:solidFill>
              </a:rPr>
              <a:t>Ήταν αγώνας ταχύτητας ενός σταδίου (δηλαδή 200 μέτρων) και το μοναδικό αγώνισμα που λάμβανε χώρα από την 1η (776 π.Χ.) έως τη 13η Ολυμπιάδα (728 π.Χ.). Εξαιτίας μάλιστα της σπουδαιότητάς του, ο νικητής του σταδίου (που ονομαζόταν και </a:t>
            </a:r>
            <a:r>
              <a:rPr lang="el-GR" sz="1900" dirty="0" err="1">
                <a:solidFill>
                  <a:srgbClr val="FFFFFE"/>
                </a:solidFill>
              </a:rPr>
              <a:t>σταδιονίκης</a:t>
            </a:r>
            <a:r>
              <a:rPr lang="el-GR" sz="1900" dirty="0">
                <a:solidFill>
                  <a:srgbClr val="FFFFFE"/>
                </a:solidFill>
              </a:rPr>
              <a:t>) έδινε το όνομά του στην Ολυμπιάδα. Ο πρώτος </a:t>
            </a:r>
            <a:r>
              <a:rPr lang="el-GR" sz="1900" dirty="0" err="1">
                <a:solidFill>
                  <a:srgbClr val="FFFFFE"/>
                </a:solidFill>
              </a:rPr>
              <a:t>σταδιονίκης</a:t>
            </a:r>
            <a:r>
              <a:rPr lang="el-GR" sz="1900" dirty="0">
                <a:solidFill>
                  <a:srgbClr val="FFFFFE"/>
                </a:solidFill>
              </a:rPr>
              <a:t> ήταν ο </a:t>
            </a:r>
            <a:r>
              <a:rPr lang="el-GR" sz="1900" dirty="0" err="1">
                <a:solidFill>
                  <a:srgbClr val="FFFFFE"/>
                </a:solidFill>
              </a:rPr>
              <a:t>Κόροιβος</a:t>
            </a:r>
            <a:r>
              <a:rPr lang="el-GR" sz="1900" dirty="0">
                <a:solidFill>
                  <a:srgbClr val="FFFFFE"/>
                </a:solidFill>
              </a:rPr>
              <a:t> από την Ήλιδα της Αρχαίας Ηλείας. Το αγώνισμα </a:t>
            </a:r>
            <a:r>
              <a:rPr lang="el-GR" sz="1900" dirty="0" err="1">
                <a:solidFill>
                  <a:srgbClr val="FFFFFE"/>
                </a:solidFill>
              </a:rPr>
              <a:t>στάδιον</a:t>
            </a:r>
            <a:r>
              <a:rPr lang="el-GR" sz="1900" dirty="0">
                <a:solidFill>
                  <a:srgbClr val="FFFFFE"/>
                </a:solidFill>
              </a:rPr>
              <a:t> πήρε το όνομά του από το γήπεδο (στάδιο) στο οποίο λάμβανε χώρα. Ήταν επίσης ένα από τα πέντε κύρια αγωνίσματα που αποτελούσαν το αρχαίο ολυμπιακό αγώνισμα του πεντάθλου.</a:t>
            </a:r>
          </a:p>
          <a:p>
            <a:endParaRPr lang="el-GR" sz="1900" dirty="0">
              <a:solidFill>
                <a:srgbClr val="FFFFFE"/>
              </a:solidFill>
            </a:endParaRPr>
          </a:p>
        </p:txBody>
      </p:sp>
      <p:pic>
        <p:nvPicPr>
          <p:cNvPr id="4" name="Εικόνα 3">
            <a:hlinkClick r:id="rId2"/>
            <a:extLst>
              <a:ext uri="{FF2B5EF4-FFF2-40B4-BE49-F238E27FC236}">
                <a16:creationId xmlns:a16="http://schemas.microsoft.com/office/drawing/2014/main" id="{84A8FCAE-2A50-4A60-97C2-F5FB6A9C06A2}"/>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7815533" y="1147972"/>
            <a:ext cx="3966394" cy="2974795"/>
          </a:xfrm>
          <a:prstGeom prst="rect">
            <a:avLst/>
          </a:prstGeom>
          <a:noFill/>
        </p:spPr>
      </p:pic>
    </p:spTree>
    <p:extLst>
      <p:ext uri="{BB962C8B-B14F-4D97-AF65-F5344CB8AC3E}">
        <p14:creationId xmlns:p14="http://schemas.microsoft.com/office/powerpoint/2010/main" val="26032408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DBD35A6-251A-46F3-9460-69946A0B81CD}"/>
              </a:ext>
            </a:extLst>
          </p:cNvPr>
          <p:cNvSpPr>
            <a:spLocks noGrp="1"/>
          </p:cNvSpPr>
          <p:nvPr>
            <p:ph type="title"/>
          </p:nvPr>
        </p:nvSpPr>
        <p:spPr>
          <a:xfrm>
            <a:off x="730155" y="730155"/>
            <a:ext cx="6090743" cy="1422871"/>
          </a:xfrm>
        </p:spPr>
        <p:txBody>
          <a:bodyPr>
            <a:normAutofit/>
          </a:bodyPr>
          <a:lstStyle/>
          <a:p>
            <a:pPr algn="ctr"/>
            <a:r>
              <a:rPr lang="el-GR" dirty="0">
                <a:solidFill>
                  <a:srgbClr val="FFFFFF"/>
                </a:solidFill>
              </a:rPr>
              <a:t>Δίαυλος</a:t>
            </a:r>
          </a:p>
        </p:txBody>
      </p:sp>
      <p:sp>
        <p:nvSpPr>
          <p:cNvPr id="18" name="Rectangle 10">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19" y="2480956"/>
            <a:ext cx="4412443" cy="3913334"/>
          </a:xfrm>
          <a:prstGeom prst="rect">
            <a:avLst/>
          </a:prstGeom>
          <a:solidFill>
            <a:srgbClr val="AA3E23">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Εικόνα 3" descr="Εικόνα που περιέχει δοχείο, μπουκάλι, χρωματισμένος, μαύρο&#10;&#10;Περιγραφή που δημιουργήθηκε αυτόματα">
            <a:hlinkClick r:id="rId2"/>
            <a:extLst>
              <a:ext uri="{FF2B5EF4-FFF2-40B4-BE49-F238E27FC236}">
                <a16:creationId xmlns:a16="http://schemas.microsoft.com/office/drawing/2014/main" id="{2BD6F4B7-5EFB-49FF-B633-E92F99AE3B9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74986" y="2976057"/>
            <a:ext cx="3980307" cy="2912861"/>
          </a:xfrm>
          <a:prstGeom prst="rect">
            <a:avLst/>
          </a:prstGeom>
          <a:noFill/>
        </p:spPr>
      </p:pic>
      <p:sp>
        <p:nvSpPr>
          <p:cNvPr id="19"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80956"/>
            <a:ext cx="2146028" cy="1898903"/>
          </a:xfrm>
          <a:prstGeom prst="rect">
            <a:avLst/>
          </a:prstGeom>
          <a:solidFill>
            <a:srgbClr val="AA3E2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16479"/>
            <a:ext cx="2138070" cy="1877811"/>
          </a:xfrm>
          <a:prstGeom prst="rect">
            <a:avLst/>
          </a:prstGeom>
          <a:solidFill>
            <a:srgbClr val="6B583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664D2FDF-7495-4877-8EB5-AC832C863A5E}"/>
              </a:ext>
            </a:extLst>
          </p:cNvPr>
          <p:cNvSpPr>
            <a:spLocks noGrp="1"/>
          </p:cNvSpPr>
          <p:nvPr>
            <p:ph idx="1"/>
          </p:nvPr>
        </p:nvSpPr>
        <p:spPr>
          <a:xfrm>
            <a:off x="7761639" y="900442"/>
            <a:ext cx="3514088" cy="5048417"/>
          </a:xfrm>
        </p:spPr>
        <p:txBody>
          <a:bodyPr anchor="ctr">
            <a:normAutofit/>
          </a:bodyPr>
          <a:lstStyle/>
          <a:p>
            <a:pPr algn="just"/>
            <a:r>
              <a:rPr lang="el-GR" sz="2200" dirty="0"/>
              <a:t>Ήταν επίσης αγώνας ταχύτητας, κατά τον οποίο οι δρομείς τρέχοντας σε τετράδες έπρεπε να καλύψουν την απόσταση δύο σταδίων, (δηλαδή 400 μέτρων). Ο δίαυλος εισήχθη στο πρόγραμμα των ολυμπιακών αγωνισμάτων στη 14η Ολυμπιάδα (724 π.Χ.) και ως πρώτος νικητής αναφέρεται ο  </a:t>
            </a:r>
            <a:r>
              <a:rPr lang="el-GR" sz="2200" dirty="0" err="1"/>
              <a:t>Ύπηνος</a:t>
            </a:r>
            <a:r>
              <a:rPr lang="el-GR" sz="2200" dirty="0"/>
              <a:t> από την </a:t>
            </a:r>
            <a:r>
              <a:rPr lang="el-GR" sz="2200" dirty="0" err="1"/>
              <a:t>Πίσα</a:t>
            </a:r>
            <a:r>
              <a:rPr lang="el-GR" sz="2200" dirty="0"/>
              <a:t> της Αρχαίας Ηλείας.</a:t>
            </a:r>
          </a:p>
          <a:p>
            <a:endParaRPr lang="el-GR" sz="2200" dirty="0"/>
          </a:p>
        </p:txBody>
      </p:sp>
    </p:spTree>
    <p:extLst>
      <p:ext uri="{BB962C8B-B14F-4D97-AF65-F5344CB8AC3E}">
        <p14:creationId xmlns:p14="http://schemas.microsoft.com/office/powerpoint/2010/main" val="3161514709"/>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8">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E44134FF-CB77-4DCF-A919-AA3620A2C6A9}"/>
              </a:ext>
            </a:extLst>
          </p:cNvPr>
          <p:cNvSpPr>
            <a:spLocks noGrp="1"/>
          </p:cNvSpPr>
          <p:nvPr>
            <p:ph type="title"/>
          </p:nvPr>
        </p:nvSpPr>
        <p:spPr>
          <a:xfrm>
            <a:off x="730155" y="730155"/>
            <a:ext cx="6090743" cy="1422871"/>
          </a:xfrm>
        </p:spPr>
        <p:txBody>
          <a:bodyPr>
            <a:normAutofit/>
          </a:bodyPr>
          <a:lstStyle/>
          <a:p>
            <a:pPr algn="ctr"/>
            <a:r>
              <a:rPr lang="el-GR" dirty="0">
                <a:solidFill>
                  <a:srgbClr val="FFFFFF"/>
                </a:solidFill>
              </a:rPr>
              <a:t>Δόλιχος</a:t>
            </a:r>
          </a:p>
        </p:txBody>
      </p:sp>
      <p:sp>
        <p:nvSpPr>
          <p:cNvPr id="28" name="Rectangle 20">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19" y="2480956"/>
            <a:ext cx="4412443" cy="3913334"/>
          </a:xfrm>
          <a:prstGeom prst="rect">
            <a:avLst/>
          </a:prstGeom>
          <a:solidFill>
            <a:srgbClr val="E58D0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Εικόνα 3">
            <a:extLst>
              <a:ext uri="{FF2B5EF4-FFF2-40B4-BE49-F238E27FC236}">
                <a16:creationId xmlns:a16="http://schemas.microsoft.com/office/drawing/2014/main" id="{C8243A73-9B1B-4CD4-B900-128FE83F2BD1}"/>
              </a:ext>
            </a:extLst>
          </p:cNvPr>
          <p:cNvPicPr/>
          <p:nvPr/>
        </p:nvPicPr>
        <p:blipFill rotWithShape="1">
          <a:blip r:embed="rId2">
            <a:extLst>
              <a:ext uri="{28A0092B-C50C-407E-A947-70E740481C1C}">
                <a14:useLocalDpi xmlns:a14="http://schemas.microsoft.com/office/drawing/2010/main" val="0"/>
              </a:ext>
            </a:extLst>
          </a:blip>
          <a:srcRect l="16122" t="10028" r="16354" b="8338"/>
          <a:stretch/>
        </p:blipFill>
        <p:spPr bwMode="auto">
          <a:xfrm>
            <a:off x="1506767" y="2687025"/>
            <a:ext cx="2316744" cy="3490925"/>
          </a:xfrm>
          <a:prstGeom prst="rect">
            <a:avLst/>
          </a:prstGeom>
          <a:noFill/>
        </p:spPr>
      </p:pic>
      <p:sp>
        <p:nvSpPr>
          <p:cNvPr id="29" name="Rectangle 2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80956"/>
            <a:ext cx="2146028" cy="1898903"/>
          </a:xfrm>
          <a:prstGeom prst="rect">
            <a:avLst/>
          </a:prstGeom>
          <a:solidFill>
            <a:srgbClr val="E58D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16479"/>
            <a:ext cx="2138070" cy="1877811"/>
          </a:xfrm>
          <a:prstGeom prst="rect">
            <a:avLst/>
          </a:prstGeom>
          <a:solidFill>
            <a:srgbClr val="872E1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62E1B7B9-AB5A-4EE0-9140-79256482D11F}"/>
              </a:ext>
            </a:extLst>
          </p:cNvPr>
          <p:cNvSpPr>
            <a:spLocks noGrp="1"/>
          </p:cNvSpPr>
          <p:nvPr>
            <p:ph idx="1"/>
          </p:nvPr>
        </p:nvSpPr>
        <p:spPr>
          <a:xfrm>
            <a:off x="7761639" y="900442"/>
            <a:ext cx="3514088" cy="5048417"/>
          </a:xfrm>
        </p:spPr>
        <p:txBody>
          <a:bodyPr anchor="ctr">
            <a:normAutofit/>
          </a:bodyPr>
          <a:lstStyle/>
          <a:p>
            <a:pPr algn="just"/>
            <a:r>
              <a:rPr lang="el-GR" sz="1700" dirty="0"/>
              <a:t>Ήταν δρόμος αντοχής, όπου οι αθλητές έπρεπε να καλύψουν απόσταση από 7 έως 24 στάδια (δηλαδή από 1.400 έως 4.800 μέτρα). Συνήθως η απόσταση ήταν καθορισμένη στα 20 στάδια. Ο δόλιχος θεωρείται ότι προήλθε από τις αποστάσεις που διένυαν οι κήρυκες της ιερής εκεχειρίας και οι </a:t>
            </a:r>
            <a:r>
              <a:rPr lang="el-GR" sz="1700" dirty="0" err="1"/>
              <a:t>ημεροδρόμοι</a:t>
            </a:r>
            <a:r>
              <a:rPr lang="el-GR" sz="1700" dirty="0"/>
              <a:t> ή </a:t>
            </a:r>
            <a:r>
              <a:rPr lang="el-GR" sz="1700" dirty="0" err="1"/>
              <a:t>δρομοκήρυκες</a:t>
            </a:r>
            <a:r>
              <a:rPr lang="el-GR" sz="1700" dirty="0"/>
              <a:t>, οι αγγελιαφόροι δηλαδή που μετέφεραν ειδήσεις και μηνύματα σ’ όλη τη χώρα. Το αγώνισμα αυτό εισήχθη στο πρόγραμμα των ολυμπιακών αγωνισμάτων στη 15η Ολυμπιάδα (720 π.Χ.) και ως πρώτος νικητής αναφέρεται ο Άκανθος από τη Σπάρτη.</a:t>
            </a:r>
          </a:p>
        </p:txBody>
      </p:sp>
    </p:spTree>
    <p:extLst>
      <p:ext uri="{BB962C8B-B14F-4D97-AF65-F5344CB8AC3E}">
        <p14:creationId xmlns:p14="http://schemas.microsoft.com/office/powerpoint/2010/main" val="169078192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0D04ED-BD07-4FEE-878D-3DF5D7FA4AFA}"/>
              </a:ext>
            </a:extLst>
          </p:cNvPr>
          <p:cNvSpPr>
            <a:spLocks noGrp="1"/>
          </p:cNvSpPr>
          <p:nvPr>
            <p:ph type="title"/>
          </p:nvPr>
        </p:nvSpPr>
        <p:spPr>
          <a:xfrm>
            <a:off x="4965430" y="629268"/>
            <a:ext cx="6586491" cy="1286160"/>
          </a:xfrm>
        </p:spPr>
        <p:txBody>
          <a:bodyPr anchor="b">
            <a:normAutofit/>
          </a:bodyPr>
          <a:lstStyle/>
          <a:p>
            <a:pPr algn="ctr"/>
            <a:r>
              <a:rPr lang="el-GR" sz="4100" b="1" dirty="0"/>
              <a:t>Οπλίτης Δρόμος (</a:t>
            </a:r>
            <a:r>
              <a:rPr lang="el-GR" sz="4100" b="1" dirty="0" err="1"/>
              <a:t>Οπλιτόδρομος</a:t>
            </a:r>
            <a:r>
              <a:rPr lang="el-GR" sz="4100" b="1" dirty="0"/>
              <a:t>)</a:t>
            </a:r>
            <a:endParaRPr lang="el-GR" sz="4100" dirty="0"/>
          </a:p>
        </p:txBody>
      </p:sp>
      <p:sp>
        <p:nvSpPr>
          <p:cNvPr id="3" name="Θέση περιεχομένου 2">
            <a:extLst>
              <a:ext uri="{FF2B5EF4-FFF2-40B4-BE49-F238E27FC236}">
                <a16:creationId xmlns:a16="http://schemas.microsoft.com/office/drawing/2014/main" id="{50308653-4C3E-4845-A778-E3CB86B863BC}"/>
              </a:ext>
            </a:extLst>
          </p:cNvPr>
          <p:cNvSpPr>
            <a:spLocks noGrp="1"/>
          </p:cNvSpPr>
          <p:nvPr>
            <p:ph idx="1"/>
          </p:nvPr>
        </p:nvSpPr>
        <p:spPr>
          <a:xfrm>
            <a:off x="4965431" y="2438400"/>
            <a:ext cx="6586489" cy="3785419"/>
          </a:xfrm>
        </p:spPr>
        <p:txBody>
          <a:bodyPr>
            <a:normAutofit fontScale="85000" lnSpcReduction="10000"/>
          </a:bodyPr>
          <a:lstStyle/>
          <a:p>
            <a:pPr algn="just"/>
            <a:r>
              <a:rPr lang="el-GR" sz="2400" dirty="0"/>
              <a:t>Ήταν δρόμος ταχύτητας και ένα θεαματικό αγώνισμα. Εισήχθη στο πρόγραμμα των ολυμπιακών αγωνισμάτων στην 65η Ολυμπιάδα (520 π.Χ.) και ως πρώτος νικητής αναφέρεται ο </a:t>
            </a:r>
            <a:r>
              <a:rPr lang="el-GR" sz="2400" dirty="0" err="1"/>
              <a:t>Δαμάρετος</a:t>
            </a:r>
            <a:r>
              <a:rPr lang="el-GR" sz="2400" dirty="0"/>
              <a:t> από την Ηραία. Ήταν παραδοσιακά το τελευταίο αγώνισμα δρόμου του προγράμματος. Οι δρομείς κάλυπταν την απόσταση δύο σταδίων φέροντας χάλκινη αμυντική πανοπλία, δηλαδή φορούσαν κράνος και κνημίδες και κρατούσαν ασπίδες.  Ωστόσο, τον 5ο αιώνα π.Χ. καταργήθηκαν οι κνημίδες και μετά τον 4ο αι. π.Χ. και το κράνος, οπότε οι δρομείς έτρεχαν μόνο με τη ξύλινη επενδυμένη με χαλκό ασπίδα βάρους περίπου 50 κιλών. Θεωρείται περισσότερο ένα αγώνισμα μυϊκής δύναμης παρά αντοχής. Σύμφωνα με την παράδοση ο οπλίτης δρόμος ήταν επικήδειος αγώνας προς τιμήν κάποιου ήρωα που έπεσε μαχόμενος. </a:t>
            </a:r>
          </a:p>
        </p:txBody>
      </p:sp>
      <p:pic>
        <p:nvPicPr>
          <p:cNvPr id="4" name="Εικόνα 3">
            <a:extLst>
              <a:ext uri="{FF2B5EF4-FFF2-40B4-BE49-F238E27FC236}">
                <a16:creationId xmlns:a16="http://schemas.microsoft.com/office/drawing/2014/main" id="{F6D04972-C451-45BF-8448-BA0F76180934}"/>
              </a:ext>
            </a:extLst>
          </p:cNvPr>
          <p:cNvPicPr/>
          <p:nvPr/>
        </p:nvPicPr>
        <p:blipFill rotWithShape="1">
          <a:blip r:embed="rId2">
            <a:extLst>
              <a:ext uri="{28A0092B-C50C-407E-A947-70E740481C1C}">
                <a14:useLocalDpi xmlns:a14="http://schemas.microsoft.com/office/drawing/2010/main" val="0"/>
              </a:ext>
            </a:extLst>
          </a:blip>
          <a:srcRect l="21661" r="21664" b="1"/>
          <a:stretch/>
        </p:blipFill>
        <p:spPr bwMode="auto">
          <a:xfrm>
            <a:off x="20" y="10"/>
            <a:ext cx="4635571" cy="6857990"/>
          </a:xfrm>
          <a:prstGeom prst="rect">
            <a:avLst/>
          </a:prstGeom>
          <a:noFill/>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79B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14342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E2CD3B6-3D8C-4D4D-8E69-177613731DDB}"/>
              </a:ext>
            </a:extLst>
          </p:cNvPr>
          <p:cNvSpPr>
            <a:spLocks noGrp="1"/>
          </p:cNvSpPr>
          <p:nvPr>
            <p:ph idx="1"/>
          </p:nvPr>
        </p:nvSpPr>
        <p:spPr>
          <a:xfrm>
            <a:off x="838200" y="648070"/>
            <a:ext cx="10515600" cy="5528893"/>
          </a:xfrm>
        </p:spPr>
        <p:txBody>
          <a:bodyPr>
            <a:normAutofit/>
          </a:bodyPr>
          <a:lstStyle/>
          <a:p>
            <a:r>
              <a:rPr lang="en-US" sz="1200" dirty="0">
                <a:hlinkClick r:id="rId2"/>
              </a:rPr>
              <a:t>https://www.google.com/</a:t>
            </a:r>
            <a:r>
              <a:rPr lang="en-US" sz="1200" dirty="0" err="1">
                <a:hlinkClick r:id="rId2"/>
              </a:rPr>
              <a:t>search?q</a:t>
            </a:r>
            <a:r>
              <a:rPr lang="en-US" sz="1200" dirty="0">
                <a:hlinkClick r:id="rId2"/>
              </a:rPr>
              <a:t>=%CE%B4%CF%81%CE%BF%CE%BC%CE%B9%CE%BA%CE%B1+%CE%B1%CE%B3%CF%89%CE%BD%CE%B9%CF%83%CE%BC%CE%B1%CF%84%CE%B1+%CE%B1%CF%81%CF%87%CE%B1%CE%B9%CE%B1&amp;tbm=</a:t>
            </a:r>
            <a:r>
              <a:rPr lang="en-US" sz="1200" dirty="0" err="1">
                <a:hlinkClick r:id="rId2"/>
              </a:rPr>
              <a:t>isch&amp;ved</a:t>
            </a:r>
            <a:r>
              <a:rPr lang="en-US" sz="1200" dirty="0">
                <a:hlinkClick r:id="rId2"/>
              </a:rPr>
              <a:t>=2ahUKEwimvZSQ08LnAhUPxuAKHTwYDNsQ2-cCegQIABAA&amp;oq=%CE%B4%CF%81%CE%BF%CE%BC%CE%B9%CE%BA%CE%B1+%CE%B1%CE%B3%CF%89%CE%BD%CE%B9%CF%83%CE%BC%CE%B1%CF%84%CE%B1+%CE%B1%CF%81%CF%87%CE%B1%CE%B9%CE%B1&amp;gs_l=img.3...67403.74249..75632...0.0..0.0.0.......0....1..gws-wiz-img.aJH3Ag8DDaA&amp;ei=kgY_XqasD4-Mgwe8sLDYDQ&amp;bih=754&amp;biw=1519&amp;safe=</a:t>
            </a:r>
            <a:r>
              <a:rPr lang="en-US" sz="1200" dirty="0" err="1">
                <a:hlinkClick r:id="rId2"/>
              </a:rPr>
              <a:t>active&amp;hl</a:t>
            </a:r>
            <a:r>
              <a:rPr lang="en-US" sz="1200" dirty="0">
                <a:hlinkClick r:id="rId2"/>
              </a:rPr>
              <a:t>=</a:t>
            </a:r>
            <a:r>
              <a:rPr lang="en-US" sz="1200" dirty="0" err="1">
                <a:hlinkClick r:id="rId2"/>
              </a:rPr>
              <a:t>el#imgrc</a:t>
            </a:r>
            <a:r>
              <a:rPr lang="en-US" sz="1200" dirty="0">
                <a:hlinkClick r:id="rId2"/>
              </a:rPr>
              <a:t>=55nMiUB8s5fZ-M&amp;imgdii=rH48NIw-53L6B</a:t>
            </a:r>
            <a:r>
              <a:rPr lang="en-US" sz="1200" dirty="0">
                <a:hlinkClick r:id="rId2"/>
              </a:rPr>
              <a:t>M</a:t>
            </a:r>
            <a:endParaRPr lang="el-GR" sz="1200" dirty="0"/>
          </a:p>
          <a:p>
            <a:endParaRPr lang="el-GR" sz="1200" dirty="0"/>
          </a:p>
          <a:p>
            <a:r>
              <a:rPr lang="en-US" sz="1200" dirty="0">
                <a:hlinkClick r:id="rId3"/>
              </a:rPr>
              <a:t>https://www.google.com/</a:t>
            </a:r>
            <a:r>
              <a:rPr lang="en-US" sz="1200" dirty="0" err="1">
                <a:hlinkClick r:id="rId3"/>
              </a:rPr>
              <a:t>search?q</a:t>
            </a:r>
            <a:r>
              <a:rPr lang="en-US" sz="1200" dirty="0">
                <a:hlinkClick r:id="rId3"/>
              </a:rPr>
              <a:t>=</a:t>
            </a:r>
            <a:r>
              <a:rPr lang="en-US" sz="1200" dirty="0" err="1">
                <a:hlinkClick r:id="rId3"/>
              </a:rPr>
              <a:t>wikipedia&amp;tbm</a:t>
            </a:r>
            <a:r>
              <a:rPr lang="en-US" sz="1200" dirty="0">
                <a:hlinkClick r:id="rId3"/>
              </a:rPr>
              <a:t>=</a:t>
            </a:r>
            <a:r>
              <a:rPr lang="en-US" sz="1200" dirty="0" err="1">
                <a:hlinkClick r:id="rId3"/>
              </a:rPr>
              <a:t>isch&amp;ved</a:t>
            </a:r>
            <a:r>
              <a:rPr lang="en-US" sz="1200" dirty="0">
                <a:hlinkClick r:id="rId3"/>
              </a:rPr>
              <a:t>=2ahUKEwjJ29GW18LnAhVJmbQKHaIBDMkQ2-cCegQIABAA&amp;oq=</a:t>
            </a:r>
            <a:r>
              <a:rPr lang="en-US" sz="1200" dirty="0" err="1">
                <a:hlinkClick r:id="rId3"/>
              </a:rPr>
              <a:t>wiki&amp;gs_l</a:t>
            </a:r>
            <a:r>
              <a:rPr lang="en-US" sz="1200" dirty="0">
                <a:hlinkClick r:id="rId3"/>
              </a:rPr>
              <a:t>=img.1.0.0l10.46269.56095..57256...1.0..0.128.614.0j5......0....1..gws-wiz-img.....10..35i362i39.35Qaor0MX6g&amp;ei=0Qo_XomvI8my0gWig7DIDA&amp;bih=754&amp;biw=1519&amp;safe=</a:t>
            </a:r>
            <a:r>
              <a:rPr lang="en-US" sz="1200" dirty="0" err="1">
                <a:hlinkClick r:id="rId3"/>
              </a:rPr>
              <a:t>active&amp;hl</a:t>
            </a:r>
            <a:r>
              <a:rPr lang="en-US" sz="1200" dirty="0">
                <a:hlinkClick r:id="rId3"/>
              </a:rPr>
              <a:t>=el</a:t>
            </a:r>
            <a:endParaRPr lang="en-US" sz="1200" dirty="0"/>
          </a:p>
        </p:txBody>
      </p:sp>
    </p:spTree>
    <p:extLst>
      <p:ext uri="{BB962C8B-B14F-4D97-AF65-F5344CB8AC3E}">
        <p14:creationId xmlns:p14="http://schemas.microsoft.com/office/powerpoint/2010/main" val="233180646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1047</Words>
  <Application>Microsoft Office PowerPoint</Application>
  <PresentationFormat>Ευρεία οθόνη</PresentationFormat>
  <Paragraphs>26</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Arial</vt:lpstr>
      <vt:lpstr>Calibri</vt:lpstr>
      <vt:lpstr>Calibri Light</vt:lpstr>
      <vt:lpstr>Θέμα του Office</vt:lpstr>
      <vt:lpstr>Δρομικά Αγωνίσματα</vt:lpstr>
      <vt:lpstr>Ο Δρόμος 1/3</vt:lpstr>
      <vt:lpstr>Δρόμος 2/3</vt:lpstr>
      <vt:lpstr>Δρόμος 3/3</vt:lpstr>
      <vt:lpstr>Στάδιο</vt:lpstr>
      <vt:lpstr>Δίαυλος</vt:lpstr>
      <vt:lpstr>Δόλιχος</vt:lpstr>
      <vt:lpstr>Οπλίτης Δρόμος (Οπλιτόδρομος)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Δρομικά Αγωνίσματα</dc:title>
  <dc:creator>Βασίλης Παπαδόπουλος</dc:creator>
  <cp:lastModifiedBy>Βασίλης Παπαδόπουλος</cp:lastModifiedBy>
  <cp:revision>3</cp:revision>
  <dcterms:created xsi:type="dcterms:W3CDTF">2020-02-08T19:15:34Z</dcterms:created>
  <dcterms:modified xsi:type="dcterms:W3CDTF">2020-02-08T19:31:26Z</dcterms:modified>
</cp:coreProperties>
</file>