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2" r:id="rId1"/>
  </p:sldMasterIdLst>
  <p:sldIdLst>
    <p:sldId id="268" r:id="rId2"/>
    <p:sldId id="267" r:id="rId3"/>
    <p:sldId id="276" r:id="rId4"/>
    <p:sldId id="277" r:id="rId5"/>
    <p:sldId id="278" r:id="rId6"/>
    <p:sldId id="279" r:id="rId7"/>
    <p:sldId id="280"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281" r:id="rId21"/>
    <p:sldId id="282" r:id="rId22"/>
    <p:sldId id="283" r:id="rId23"/>
    <p:sldId id="284" r:id="rId24"/>
    <p:sldId id="285" r:id="rId25"/>
    <p:sldId id="286" r:id="rId26"/>
    <p:sldId id="312" r:id="rId27"/>
    <p:sldId id="313" r:id="rId28"/>
    <p:sldId id="317" r:id="rId29"/>
    <p:sldId id="316" r:id="rId30"/>
    <p:sldId id="287" r:id="rId31"/>
    <p:sldId id="256" r:id="rId32"/>
    <p:sldId id="257" r:id="rId33"/>
    <p:sldId id="258" r:id="rId34"/>
    <p:sldId id="259" r:id="rId35"/>
    <p:sldId id="260" r:id="rId36"/>
    <p:sldId id="261" r:id="rId37"/>
    <p:sldId id="262" r:id="rId38"/>
    <p:sldId id="263" r:id="rId39"/>
    <p:sldId id="264" r:id="rId40"/>
    <p:sldId id="265"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270" r:id="rId54"/>
    <p:sldId id="271" r:id="rId55"/>
    <p:sldId id="272" r:id="rId56"/>
    <p:sldId id="273" r:id="rId57"/>
    <p:sldId id="274" r:id="rId58"/>
    <p:sldId id="275" r:id="rId59"/>
    <p:sldId id="269"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3" d="100"/>
          <a:sy n="113" d="100"/>
        </p:scale>
        <p:origin x="-15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Τίτλος 28"/>
          <p:cNvSpPr>
            <a:spLocks noGrp="1"/>
          </p:cNvSpPr>
          <p:nvPr>
            <p:ph type="ctrTitle"/>
          </p:nvPr>
        </p:nvSpPr>
        <p:spPr>
          <a:xfrm>
            <a:off x="381000" y="4853411"/>
            <a:ext cx="8458200" cy="1222375"/>
          </a:xfrm>
        </p:spPr>
        <p:txBody>
          <a:bodyPr anchor="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16" name="Θέση ημερομηνίας 15"/>
          <p:cNvSpPr>
            <a:spLocks noGrp="1"/>
          </p:cNvSpPr>
          <p:nvPr>
            <p:ph type="dt" sz="half" idx="10"/>
          </p:nvPr>
        </p:nvSpPr>
        <p:spPr/>
        <p:txBody>
          <a:bodyPr/>
          <a:lstStyle/>
          <a:p>
            <a:fld id="{8B3DD3B1-22E5-491C-AB20-A25A09AB6B99}" type="datetimeFigureOut">
              <a:rPr lang="el-GR" smtClean="0"/>
              <a:t>27/2/2020</a:t>
            </a:fld>
            <a:endParaRPr lang="el-GR"/>
          </a:p>
        </p:txBody>
      </p:sp>
      <p:sp>
        <p:nvSpPr>
          <p:cNvPr id="2" name="Θέση υποσέλιδου 1"/>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a:xfrm>
            <a:off x="8229600" y="6473952"/>
            <a:ext cx="758952" cy="246888"/>
          </a:xfrm>
        </p:spPr>
        <p:txBody>
          <a:bodyPr/>
          <a:lstStyle/>
          <a:p>
            <a:fld id="{00E9B9D8-A2E8-43FE-B548-397F0A65E4F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B3DD3B1-22E5-491C-AB20-A25A09AB6B99}"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9B9D8-A2E8-43FE-B548-397F0A65E4F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6"/>
            <a:ext cx="18288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549276"/>
            <a:ext cx="62484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B3DD3B1-22E5-491C-AB20-A25A09AB6B99}"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9B9D8-A2E8-43FE-B548-397F0A65E4F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kumimoji="0" lang="el-GR" smtClean="0"/>
              <a:t>Στυλ κύριου τίτλου</a:t>
            </a:r>
            <a:endParaRPr kumimoji="0" lang="en-US"/>
          </a:p>
        </p:txBody>
      </p:sp>
      <p:sp>
        <p:nvSpPr>
          <p:cNvPr id="27" name="Θέση περιεχομένου 26"/>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8B3DD3B1-22E5-491C-AB20-A25A09AB6B99}" type="datetimeFigureOut">
              <a:rPr lang="el-GR" smtClean="0"/>
              <a:t>27/2/2020</a:t>
            </a:fld>
            <a:endParaRPr lang="el-GR"/>
          </a:p>
        </p:txBody>
      </p:sp>
      <p:sp>
        <p:nvSpPr>
          <p:cNvPr id="19" name="Θέση υποσέλιδου 18"/>
          <p:cNvSpPr>
            <a:spLocks noGrp="1"/>
          </p:cNvSpPr>
          <p:nvPr>
            <p:ph type="ftr" sz="quarter" idx="11"/>
          </p:nvPr>
        </p:nvSpPr>
        <p:spPr>
          <a:xfrm>
            <a:off x="3581400" y="76200"/>
            <a:ext cx="2895600" cy="288925"/>
          </a:xfrm>
        </p:spPr>
        <p:txBody>
          <a:bodyPr/>
          <a:lstStyle/>
          <a:p>
            <a:endParaRPr lang="el-GR"/>
          </a:p>
        </p:txBody>
      </p:sp>
      <p:sp>
        <p:nvSpPr>
          <p:cNvPr id="16" name="Θέση αριθμού διαφάνειας 15"/>
          <p:cNvSpPr>
            <a:spLocks noGrp="1"/>
          </p:cNvSpPr>
          <p:nvPr>
            <p:ph type="sldNum" sz="quarter" idx="12"/>
          </p:nvPr>
        </p:nvSpPr>
        <p:spPr>
          <a:xfrm>
            <a:off x="8229600" y="6473952"/>
            <a:ext cx="758952" cy="246888"/>
          </a:xfrm>
        </p:spPr>
        <p:txBody>
          <a:bodyPr/>
          <a:lstStyle/>
          <a:p>
            <a:fld id="{00E9B9D8-A2E8-43FE-B548-397F0A65E4F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9" name="Θέση ημερομηνίας 18"/>
          <p:cNvSpPr>
            <a:spLocks noGrp="1"/>
          </p:cNvSpPr>
          <p:nvPr>
            <p:ph type="dt" sz="half" idx="10"/>
          </p:nvPr>
        </p:nvSpPr>
        <p:spPr/>
        <p:txBody>
          <a:bodyPr/>
          <a:lstStyle/>
          <a:p>
            <a:fld id="{8B3DD3B1-22E5-491C-AB20-A25A09AB6B99}" type="datetimeFigureOut">
              <a:rPr lang="el-GR" smtClean="0"/>
              <a:t>27/2/2020</a:t>
            </a:fld>
            <a:endParaRPr lang="el-GR"/>
          </a:p>
        </p:txBody>
      </p:sp>
      <p:sp>
        <p:nvSpPr>
          <p:cNvPr id="11" name="Θέση υποσέλιδου 10"/>
          <p:cNvSpPr>
            <a:spLocks noGrp="1"/>
          </p:cNvSpPr>
          <p:nvPr>
            <p:ph type="ftr" sz="quarter" idx="11"/>
          </p:nvPr>
        </p:nvSpPr>
        <p:spPr/>
        <p:txBody>
          <a:bodyPr/>
          <a:lstStyle/>
          <a:p>
            <a:endParaRPr lang="el-GR"/>
          </a:p>
        </p:txBody>
      </p:sp>
      <p:sp>
        <p:nvSpPr>
          <p:cNvPr id="16" name="Θέση αριθμού διαφάνειας 15"/>
          <p:cNvSpPr>
            <a:spLocks noGrp="1"/>
          </p:cNvSpPr>
          <p:nvPr>
            <p:ph type="sldNum" sz="quarter" idx="12"/>
          </p:nvPr>
        </p:nvSpPr>
        <p:spPr/>
        <p:txBody>
          <a:bodyPr/>
          <a:lstStyle/>
          <a:p>
            <a:fld id="{00E9B9D8-A2E8-43FE-B548-397F0A65E4FA}" type="slidenum">
              <a:rPr lang="el-GR" smtClean="0"/>
              <a:t>‹#›</a:t>
            </a:fld>
            <a:endParaRPr lang="el-GR"/>
          </a:p>
        </p:txBody>
      </p:sp>
      <p:sp>
        <p:nvSpPr>
          <p:cNvPr id="8" name="Τίτλος 7"/>
          <p:cNvSpPr>
            <a:spLocks noGrp="1"/>
          </p:cNvSpPr>
          <p:nvPr>
            <p:ph type="title"/>
          </p:nvPr>
        </p:nvSpPr>
        <p:spPr>
          <a:xfrm>
            <a:off x="180475" y="2947085"/>
            <a:ext cx="8686800" cy="1184825"/>
          </a:xfrm>
        </p:spPr>
        <p:txBody>
          <a:bodyPr rtlCol="0" anchor="t"/>
          <a:lstStyle>
            <a:lvl1pPr algn="r">
              <a:defRPr/>
            </a:lvl1pPr>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0"/>
          </p:nvPr>
        </p:nvSpPr>
        <p:spPr/>
        <p:txBody>
          <a:bodyPr/>
          <a:lstStyle/>
          <a:p>
            <a:fld id="{8B3DD3B1-22E5-491C-AB20-A25A09AB6B99}" type="datetimeFigureOut">
              <a:rPr lang="el-GR" smtClean="0"/>
              <a:t>27/2/2020</a:t>
            </a:fld>
            <a:endParaRPr lang="el-GR"/>
          </a:p>
        </p:txBody>
      </p:sp>
      <p:sp>
        <p:nvSpPr>
          <p:cNvPr id="10" name="Θέση υποσέλιδου 9"/>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00E9B9D8-A2E8-43FE-B548-397F0A65E4FA}"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Τίτλος 28"/>
          <p:cNvSpPr>
            <a:spLocks noGrp="1"/>
          </p:cNvSpPr>
          <p:nvPr>
            <p:ph type="title"/>
          </p:nvPr>
        </p:nvSpPr>
        <p:spPr>
          <a:xfrm>
            <a:off x="304800" y="5410200"/>
            <a:ext cx="8610600" cy="882650"/>
          </a:xfrm>
        </p:spPr>
        <p:txBody>
          <a:bodyPr anchor="ctr"/>
          <a:lstStyle>
            <a:lvl1pPr>
              <a:defRPr/>
            </a:lvl1p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Θέση περιεχομένου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Θέση ημερομηνίας 9"/>
          <p:cNvSpPr>
            <a:spLocks noGrp="1"/>
          </p:cNvSpPr>
          <p:nvPr>
            <p:ph type="dt" sz="half" idx="10"/>
          </p:nvPr>
        </p:nvSpPr>
        <p:spPr/>
        <p:txBody>
          <a:bodyPr/>
          <a:lstStyle/>
          <a:p>
            <a:fld id="{8B3DD3B1-22E5-491C-AB20-A25A09AB6B99}" type="datetimeFigureOut">
              <a:rPr lang="el-GR" smtClean="0"/>
              <a:t>27/2/2020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229600" y="6477000"/>
            <a:ext cx="762000" cy="246888"/>
          </a:xfrm>
        </p:spPr>
        <p:txBody>
          <a:bodyPr/>
          <a:lstStyle/>
          <a:p>
            <a:fld id="{00E9B9D8-A2E8-43FE-B548-397F0A65E4FA}" type="slidenum">
              <a:rPr lang="el-GR" smtClean="0"/>
              <a:t>‹#›</a:t>
            </a:fld>
            <a:endParaRPr lang="el-GR"/>
          </a:p>
        </p:txBody>
      </p:sp>
      <p:sp>
        <p:nvSpPr>
          <p:cNvPr id="11" name="Ευθεία γραμμή σύνδεσης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2" name="Θέση ημερομηνίας 11"/>
          <p:cNvSpPr>
            <a:spLocks noGrp="1"/>
          </p:cNvSpPr>
          <p:nvPr>
            <p:ph type="dt" sz="half" idx="10"/>
          </p:nvPr>
        </p:nvSpPr>
        <p:spPr/>
        <p:txBody>
          <a:bodyPr/>
          <a:lstStyle/>
          <a:p>
            <a:fld id="{8B3DD3B1-22E5-491C-AB20-A25A09AB6B99}" type="datetimeFigureOut">
              <a:rPr lang="el-GR" smtClean="0"/>
              <a:t>27/2/2020</a:t>
            </a:fld>
            <a:endParaRPr lang="el-GR"/>
          </a:p>
        </p:txBody>
      </p:sp>
      <p:sp>
        <p:nvSpPr>
          <p:cNvPr id="21" name="Θέση υποσέλιδου 20"/>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9B9D8-A2E8-43FE-B548-397F0A65E4F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8B3DD3B1-22E5-491C-AB20-A25A09AB6B99}" type="datetimeFigureOut">
              <a:rPr lang="el-GR" smtClean="0"/>
              <a:t>27/2/2020</a:t>
            </a:fld>
            <a:endParaRPr lang="el-GR"/>
          </a:p>
        </p:txBody>
      </p:sp>
      <p:sp>
        <p:nvSpPr>
          <p:cNvPr id="24" name="Θέση υποσέλιδου 23"/>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0E9B9D8-A2E8-43FE-B548-397F0A65E4F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Ευθεία γραμμή σύνδεσης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Τίτλος 11"/>
          <p:cNvSpPr>
            <a:spLocks noGrp="1"/>
          </p:cNvSpPr>
          <p:nvPr>
            <p:ph type="title"/>
          </p:nvPr>
        </p:nvSpPr>
        <p:spPr>
          <a:xfrm>
            <a:off x="457200" y="5486400"/>
            <a:ext cx="8458200" cy="520700"/>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8B3DD3B1-22E5-491C-AB20-A25A09AB6B99}" type="datetimeFigureOut">
              <a:rPr lang="el-GR" smtClean="0"/>
              <a:t>27/2/2020</a:t>
            </a:fld>
            <a:endParaRPr lang="el-GR"/>
          </a:p>
        </p:txBody>
      </p:sp>
      <p:sp>
        <p:nvSpPr>
          <p:cNvPr id="29" name="Θέση υποσέλιδου 28"/>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0E9B9D8-A2E8-43FE-B548-397F0A65E4F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Θέση ημερομηνίας 6"/>
          <p:cNvSpPr>
            <a:spLocks noGrp="1"/>
          </p:cNvSpPr>
          <p:nvPr>
            <p:ph type="dt" sz="half" idx="10"/>
          </p:nvPr>
        </p:nvSpPr>
        <p:spPr/>
        <p:txBody>
          <a:bodyPr/>
          <a:lstStyle/>
          <a:p>
            <a:fld id="{8B3DD3B1-22E5-491C-AB20-A25A09AB6B99}"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00E9B9D8-A2E8-43FE-B548-397F0A65E4FA}" type="slidenum">
              <a:rPr lang="el-GR" smtClean="0"/>
              <a:t>‹#›</a:t>
            </a:fld>
            <a:endParaRPr lang="el-GR"/>
          </a:p>
        </p:txBody>
      </p:sp>
      <p:sp>
        <p:nvSpPr>
          <p:cNvPr id="17" name="Τίτλος 16"/>
          <p:cNvSpPr>
            <a:spLocks noGrp="1"/>
          </p:cNvSpPr>
          <p:nvPr>
            <p:ph type="title"/>
          </p:nvPr>
        </p:nvSpPr>
        <p:spPr>
          <a:xfrm>
            <a:off x="381000" y="4993760"/>
            <a:ext cx="5867400" cy="522288"/>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Θέση κειμένου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Θέση ημερομηνίας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386CD3-935B-43E4-BB96-1E17E6D51B18}" type="datetimeFigureOut">
              <a:rPr lang="el-GR" smtClean="0">
                <a:solidFill>
                  <a:prstClr val="black">
                    <a:tint val="75000"/>
                  </a:prstClr>
                </a:solidFill>
              </a:rPr>
              <a:pPr/>
              <a:t>27/2/2020</a:t>
            </a:fld>
            <a:endParaRPr lang="el-GR">
              <a:solidFill>
                <a:prstClr val="black">
                  <a:tint val="75000"/>
                </a:prstClr>
              </a:solidFill>
            </a:endParaRPr>
          </a:p>
        </p:txBody>
      </p:sp>
      <p:sp>
        <p:nvSpPr>
          <p:cNvPr id="28" name="Θέση υποσέλιδου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solidFill>
                <a:prstClr val="black">
                  <a:tint val="75000"/>
                </a:prstClr>
              </a:solidFill>
            </a:endParaRPr>
          </a:p>
        </p:txBody>
      </p:sp>
      <p:sp>
        <p:nvSpPr>
          <p:cNvPr id="5" name="Θέση αριθμού διαφάνειας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A5D4EE-558E-48C7-8DAB-E7CF547F3AF8}" type="slidenum">
              <a:rPr lang="el-GR" smtClean="0">
                <a:solidFill>
                  <a:prstClr val="black">
                    <a:tint val="75000"/>
                  </a:prstClr>
                </a:solidFill>
              </a:rPr>
              <a:pPr/>
              <a:t>‹#›</a:t>
            </a:fld>
            <a:endParaRPr lang="el-GR">
              <a:solidFill>
                <a:prstClr val="black">
                  <a:tint val="75000"/>
                </a:prstClr>
              </a:solidFill>
            </a:endParaRPr>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Στυλ κύριου τίτλου</a:t>
            </a:r>
            <a:endParaRPr kumimoji="0" lang="en-US"/>
          </a:p>
        </p:txBody>
      </p:sp>
      <p:sp>
        <p:nvSpPr>
          <p:cNvPr id="9" name="Ευθεία γραμμή σύνδεσης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Ευθεία γραμμή σύνδεσης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5%CE%B8%CE%BD%CE%B9%CE%BA%CE%AE_%CE%9D%CE%BF%CF%81%CE%B2%CE%B7%CE%B3%CE%AF%CE%B1%CF%82_(%CF%80%CE%BF%CE%B4%CF%8C%CF%83%CF%86%CE%B1%CE%B9%CF%81%CE%BF_%CE%B1%CE%BD%CE%B4%CF%81%CF%8E%CE%BD)" TargetMode="External"/><Relationship Id="rId2" Type="http://schemas.openxmlformats.org/officeDocument/2006/relationships/hyperlink" Target="https://el.wikipedia.org/wiki/%CE%95%CE%B8%CE%BD%CE%B9%CE%BA%CE%AE_%CE%94%CE%B1%CE%BD%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B%CE%BF%CF%85%CE%BE%CE%B5%CE%BC%CE%B2%CE%BF%CF%8D%CF%81%CE%B3%CE%BF%CF%85_(%CF%80%CE%BF%CE%B4%CF%8C%CF%83%CF%86%CE%B1%CE%B9%CF%81%CE%BF_%CE%B1%CE%BD%CE%B4%CF%81%CF%8E%CE%BD)" TargetMode="External"/><Relationship Id="rId5" Type="http://schemas.openxmlformats.org/officeDocument/2006/relationships/hyperlink" Target="https://el.wikipedia.org/wiki/%CE%95%CE%B8%CE%BD%CE%B9%CE%BA%CE%AE_%CE%92%CE%BF%CF%83%CE%BD%CE%AF%CE%B1%CF%82_%CE%BA%CE%B1%CE%B9_%CE%95%CF%81%CE%B6%CE%B5%CE%B3%CE%BF%CE%B2%CE%AF%CE%BD%CE%B7%CF%82_(%CF%80%CE%BF%CE%B4%CF%8C%CF%83%CF%86%CE%B1%CE%B9%CF%81%CE%BF_%CE%B1%CE%BD%CE%B4%CF%81%CF%8E%CE%BD)" TargetMode="External"/><Relationship Id="rId4" Type="http://schemas.openxmlformats.org/officeDocument/2006/relationships/hyperlink" Target="https://el.wikipedia.org/wiki/%CE%95%CE%B8%CE%BD%CE%B9%CE%BA%CE%AE_%CE%A1%CE%BF%CF%85%CE%BC%CE%B1%CE%BD%CE%AF%CE%B1%CF%82_(%CF%80%CE%BF%CE%B4%CF%8C%CF%83%CF%86%CE%B1%CE%B9%CF%81%CE%BF_%CE%B1%CE%BD%CE%B4%CF%81%CF%8E%CE%B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5%CE%B8%CE%BD%CE%B9%CE%BA%CE%AE_%CE%9F%CE%BB%CE%BB%CE%B1%CE%BD%CE%B4%CE%AF%CE%B1%CF%82_(%CF%80%CE%BF%CE%B4%CF%8C%CF%83%CF%86%CE%B1%CE%B9%CF%81%CE%BF_%CE%B1%CE%BD%CE%B4%CF%81%CF%8E%CE%BD)" TargetMode="External"/><Relationship Id="rId2" Type="http://schemas.openxmlformats.org/officeDocument/2006/relationships/hyperlink" Target="https://el.wikipedia.org/wiki/%CE%95%CE%B8%CE%BD%CE%B9%CE%BA%CE%AE_%CE%A4%CF%83%CE%B5%CF%87%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B%CE%B5%CF%85%CE%BA%CE%BF%CF%81%CF%89%CF%83%CE%AF%CE%B1%CF%82_(%CF%80%CE%BF%CE%B4%CF%8C%CF%83%CF%86%CE%B1%CE%B9%CF%81%CE%BF_%CE%B1%CE%BD%CE%B4%CF%81%CF%8E%CE%BD)" TargetMode="External"/><Relationship Id="rId5" Type="http://schemas.openxmlformats.org/officeDocument/2006/relationships/hyperlink" Target="https://el.wikipedia.org/wiki/%CE%95%CE%B8%CE%BD%CE%B9%CE%BA%CE%AE_%CE%9C%CE%BF%CE%BB%CE%B4%CE%B1%CE%B2%CE%AF%CE%B1%CF%82_(%CF%80%CE%BF%CE%B4%CF%8C%CF%83%CF%86%CE%B1%CE%B9%CF%81%CE%BF_%CE%B1%CE%BD%CE%B4%CF%81%CF%8E%CE%BD)" TargetMode="External"/><Relationship Id="rId4" Type="http://schemas.openxmlformats.org/officeDocument/2006/relationships/hyperlink" Target="https://el.wikipedia.org/wiki/%CE%95%CE%B8%CE%BD%CE%B9%CE%BA%CE%AE_%CE%91%CF%85%CF%83%CF%84%CF%81%CE%AF%CE%B1%CF%82_(%CF%80%CE%BF%CE%B4%CF%8C%CF%83%CF%86%CE%B1%CE%B9%CF%81%CE%BF_%CE%B1%CE%BD%CE%B4%CF%81%CF%8E%CE%B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95%CE%B8%CE%BD%CE%B9%CE%BA%CE%AE_%CE%9B%CE%B5%CF%84%CE%BF%CE%BD%CE%AF%CE%B1%CF%82_(%CF%80%CE%BF%CE%B4%CF%8C%CF%83%CF%86%CE%B1%CE%B9%CF%81%CE%BF_%CE%B1%CE%BD%CE%B4%CF%81%CF%8E%CE%BD)" TargetMode="External"/><Relationship Id="rId2" Type="http://schemas.openxmlformats.org/officeDocument/2006/relationships/hyperlink" Target="https://el.wikipedia.org/wiki/%CE%95%CE%B8%CE%BD%CE%B9%CE%BA%CE%AE_%CE%A3%CE%BF%CF%85%CE%B7%CE%B4%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1%CE%B3%CE%AF%CE%BF%CF%85_%CE%9C%CE%B1%CF%81%CE%AF%CE%BD%CE%BF%CF%85_(%CF%80%CE%BF%CE%B4%CF%8C%CF%83%CF%86%CE%B1%CE%B9%CF%81%CE%BF_%CE%B1%CE%BD%CE%B4%CF%81%CF%8E%CE%BD)" TargetMode="External"/><Relationship Id="rId5" Type="http://schemas.openxmlformats.org/officeDocument/2006/relationships/hyperlink" Target="https://el.wikipedia.org/wiki/%CE%95%CE%B8%CE%BD%CE%B9%CE%BA%CE%AE_%CE%9F%CF%85%CE%B3%CE%B3%CE%B1%CF%81%CE%AF%CE%B1%CF%82_(%CF%80%CE%BF%CE%B4%CF%8C%CF%83%CF%86%CE%B1%CE%B9%CF%81%CE%BF_%CE%B1%CE%BD%CE%B4%CF%81%CF%8E%CE%BD)" TargetMode="External"/><Relationship Id="rId4" Type="http://schemas.openxmlformats.org/officeDocument/2006/relationships/hyperlink" Target="https://el.wikipedia.org/wiki/%CE%95%CE%B8%CE%BD%CE%B9%CE%BA%CE%AE_%CE%A0%CE%BF%CE%BB%CF%89%CE%BD%CE%AF%CE%B1%CF%82_(%CF%80%CE%BF%CE%B4%CF%8C%CF%83%CF%86%CE%B1%CE%B9%CF%81%CE%BF_%CE%B1%CE%BD%CE%B4%CF%81%CF%8E%CE%B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5%CE%B8%CE%BD%CE%B9%CE%BA%CE%AE_%CE%A3%CE%BA%CF%89%CF%84%CE%AF%CE%B1%CF%82_(%CF%80%CE%BF%CE%B4%CF%8C%CF%83%CF%86%CE%B1%CE%B9%CF%81%CE%BF_%CE%B1%CE%BD%CE%B4%CF%81%CF%8E%CE%BD)" TargetMode="External"/><Relationship Id="rId7" Type="http://schemas.openxmlformats.org/officeDocument/2006/relationships/image" Target="../media/image4.png"/><Relationship Id="rId2" Type="http://schemas.openxmlformats.org/officeDocument/2006/relationships/hyperlink" Target="https://el.wikipedia.org/wiki/%CE%95%CE%B8%CE%BD%CE%B9%CE%BA%CE%AE_%CE%93%CE%B5%CF%81%CE%BC%CE%B1%CE%BD%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D%CE%AE%CF%83%CF%89%CE%BD_%CE%A6%CE%B5%CF%81%CF%8C%CE%B5_(%CF%80%CE%BF%CE%B4%CF%8C%CF%83%CF%86%CE%B1%CE%B9%CF%81%CE%BF_%CE%B1%CE%BD%CE%B4%CF%81%CF%8E%CE%BD)" TargetMode="External"/><Relationship Id="rId5" Type="http://schemas.openxmlformats.org/officeDocument/2006/relationships/hyperlink" Target="https://el.wikipedia.org/wiki/%CE%95%CE%B8%CE%BD%CE%B9%CE%BA%CE%AE_%CE%9B%CE%B9%CE%B8%CE%BF%CF%85%CE%B1%CE%BD%CE%AF%CE%B1%CF%82_(%CF%80%CE%BF%CE%B4%CF%8C%CF%83%CF%86%CE%B1%CE%B9%CF%81%CE%BF_%CE%B1%CE%BD%CE%B4%CF%81%CF%8E%CE%BD)" TargetMode="External"/><Relationship Id="rId4" Type="http://schemas.openxmlformats.org/officeDocument/2006/relationships/hyperlink" Target="https://el.wikipedia.org/wiki/%CE%95%CE%B8%CE%BD%CE%B9%CE%BA%CE%AE_%CE%99%CF%83%CE%BB%CE%B1%CE%BD%CE%B4%CE%AF%CE%B1%CF%82_(%CF%80%CE%BF%CE%B4%CF%8C%CF%83%CF%86%CE%B1%CE%B9%CF%81%CE%BF_%CE%B1%CE%BD%CE%B4%CF%81%CF%8E%CE%B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l.wikipedia.org/wiki/%CE%95%CE%B8%CE%BD%CE%B9%CE%BA%CE%AE_%CE%99%CF%83%CF%80%CE%B1%CE%BD%CE%AF%CE%B1%CF%82_(%CF%80%CE%BF%CE%B4%CF%8C%CF%83%CF%86%CE%B1%CE%B9%CF%81%CE%BF_%CE%B1%CE%BD%CE%B4%CF%81%CF%8E%CE%BD)" TargetMode="External"/><Relationship Id="rId2" Type="http://schemas.openxmlformats.org/officeDocument/2006/relationships/hyperlink" Target="https://el.wikipedia.org/wiki/%CE%95%CE%B8%CE%BD%CE%B9%CE%BA%CE%AE_%CE%95%CE%BB%CE%BB%CE%AC%CE%B4%CE%BF%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2%CE%BF%CF%81%CE%B5%CE%AF%CE%BF%CF%85_%CE%99%CF%81%CE%BB%CE%B1%CE%BD%CE%B4%CE%AF%CE%B1%CF%82_(%CF%80%CE%BF%CE%B4%CF%8C%CF%83%CF%86%CE%B1%CE%B9%CF%81%CE%BF_%CE%B1%CE%BD%CE%B4%CF%81%CF%8E%CE%BD)" TargetMode="External"/><Relationship Id="rId5" Type="http://schemas.openxmlformats.org/officeDocument/2006/relationships/hyperlink" Target="https://el.wikipedia.org/wiki/%CE%95%CE%B8%CE%BD%CE%B9%CE%BA%CE%AE_%CE%91%CF%81%CE%BC%CE%B5%CE%BD%CE%AF%CE%B1%CF%82_(%CF%80%CE%BF%CE%B4%CF%8C%CF%83%CF%86%CE%B1%CE%B9%CF%81%CE%BF_%CE%B1%CE%BD%CE%B4%CF%81%CF%8E%CE%BD)" TargetMode="External"/><Relationship Id="rId4" Type="http://schemas.openxmlformats.org/officeDocument/2006/relationships/hyperlink" Target="https://el.wikipedia.org/wiki/%CE%95%CE%B8%CE%BD%CE%B9%CE%BA%CE%AE_%CE%9F%CF%85%CE%BA%CF%81%CE%B1%CE%BD%CE%AF%CE%B1%CF%82_(%CF%80%CE%BF%CE%B4%CF%8C%CF%83%CF%86%CE%B1%CE%B9%CF%81%CE%BF_%CE%B1%CE%BD%CE%B4%CF%81%CF%8E%CE%B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l.wikipedia.org/wiki/%CE%95%CE%B8%CE%BD%CE%B9%CE%BA%CE%AE_%CE%A4%CE%BF%CF%85%CF%81%CE%BA%CE%AF%CE%B1%CF%82_(%CF%80%CE%BF%CE%B4%CF%8C%CF%83%CF%86%CE%B1%CE%B9%CF%81%CE%BF_%CE%B1%CE%BD%CE%B4%CF%81%CF%8E%CE%BD)" TargetMode="External"/><Relationship Id="rId2" Type="http://schemas.openxmlformats.org/officeDocument/2006/relationships/hyperlink" Target="https://el.wikipedia.org/wiki/%CE%95%CE%B8%CE%BD%CE%B9%CE%BA%CE%AE_%CE%91%CE%B3%CE%B3%CE%BB%CE%AF%CE%B1%CF%82_(%CF%80%CE%BF%CE%B4%CF%8C%CF%83%CF%86%CE%B1%CE%B9%CF%81%CE%BF_%CE%B1%CE%BD%CE%B4%CF%81%CF%8E%CE%BD)" TargetMode="External"/><Relationship Id="rId1" Type="http://schemas.openxmlformats.org/officeDocument/2006/relationships/slideLayout" Target="../slideLayouts/slideLayout2.xml"/><Relationship Id="rId5" Type="http://schemas.openxmlformats.org/officeDocument/2006/relationships/hyperlink" Target="https://el.wikipedia.org/wiki/%CE%95%CE%B8%CE%BD%CE%B9%CE%BA%CE%AE_%CE%9B%CE%AF%CF%87%CF%84%CE%B5%CE%BD%CF%83%CF%84%CE%B1%CF%8A%CE%BD_(%CF%80%CE%BF%CE%B4%CF%8C%CF%83%CF%86%CE%B1%CE%B9%CF%81%CE%BF_%CE%B1%CE%BD%CE%B4%CF%81%CF%8E%CE%BD)" TargetMode="External"/><Relationship Id="rId4" Type="http://schemas.openxmlformats.org/officeDocument/2006/relationships/hyperlink" Target="https://el.wikipedia.org/wiki/%CE%95%CE%B8%CE%BD%CE%B9%CE%BA%CE%AE_%CE%A3%CE%BB%CE%BF%CE%B2%CE%B1%CE%BA%CE%AF%CE%B1%CF%82_(%CF%80%CE%BF%CE%B4%CF%8C%CF%83%CF%86%CE%B1%CE%B9%CF%81%CE%BF_%CE%B1%CE%BD%CE%B4%CF%81%CF%8E%CE%B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95%CE%B8%CE%BD%CE%B9%CE%BA%CE%AE_%CE%9A%CF%81%CE%BF%CE%B1%CF%84%CE%AF%CE%B1%CF%82_(%CF%80%CE%BF%CE%B4%CF%8C%CF%83%CF%86%CE%B1%CE%B9%CF%81%CE%BF_%CE%B1%CE%BD%CE%B4%CF%81%CF%8E%CE%BD)" TargetMode="External"/><Relationship Id="rId2" Type="http://schemas.openxmlformats.org/officeDocument/2006/relationships/hyperlink" Target="https://el.wikipedia.org/wiki/%CE%95%CE%B8%CE%BD%CE%B9%CE%BA%CE%AE_%CE%92%CE%BF%CF%85%CE%BB%CE%B3%CE%B1%CF%81%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1%CE%BD%CE%B4%CF%8C%CF%81%CF%81%CE%B1%CF%82_(%CF%80%CE%BF%CE%B4%CF%8C%CF%83%CF%86%CE%B1%CE%B9%CF%81%CE%BF_%CE%B1%CE%BD%CE%B4%CF%81%CF%8E%CE%BD)" TargetMode="External"/><Relationship Id="rId5" Type="http://schemas.openxmlformats.org/officeDocument/2006/relationships/hyperlink" Target="https://el.wikipedia.org/wiki/%CE%95%CE%B8%CE%BD%CE%B9%CE%BA%CE%AE_%CE%95%CF%83%CE%B8%CE%BF%CE%BD%CE%AF%CE%B1%CF%82_(%CF%80%CE%BF%CE%B4%CF%8C%CF%83%CF%86%CE%B1%CE%B9%CF%81%CE%BF_%CE%B1%CE%BD%CE%B4%CF%81%CF%8E%CE%BD)" TargetMode="External"/><Relationship Id="rId4" Type="http://schemas.openxmlformats.org/officeDocument/2006/relationships/hyperlink" Target="https://el.wikipedia.org/wiki/%CE%95%CE%B8%CE%BD%CE%B9%CE%BA%CE%AE_%CE%92%CE%B5%CE%BB%CE%B3%CE%AF%CE%BF%CF%85_(%CF%80%CE%BF%CE%B4%CF%8C%CF%83%CF%86%CE%B1%CE%B9%CF%81%CE%BF_%CE%B1%CE%BD%CE%B4%CF%81%CF%8E%CE%B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ki/%CE%95%CE%B8%CE%BD%CE%B9%CE%BA%CE%AE_%CE%9F%CF%85%CE%B1%CE%BB%CE%AF%CE%B1%CF%82_(%CF%80%CE%BF%CE%B4%CF%8C%CF%83%CF%86%CE%B1%CE%B9%CF%81%CE%BF_%CE%B1%CE%BD%CE%B4%CF%81%CF%8E%CE%BD)" TargetMode="External"/><Relationship Id="rId2" Type="http://schemas.openxmlformats.org/officeDocument/2006/relationships/hyperlink" Target="https://el.wikipedia.org/wiki/%CE%95%CE%B8%CE%BD%CE%B9%CE%BA%CE%AE_%CE%99%CF%84%CE%B1%CE%BB%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1%CE%B6%CE%B5%CF%81%CE%BC%CF%80%CE%B1%CF%8A%CF%84%CE%B6%CE%AC%CE%BD_(%CF%80%CE%BF%CE%B4%CF%8C%CF%83%CF%86%CE%B1%CE%B9%CF%81%CE%BF_%CE%B1%CE%BD%CE%B4%CF%81%CF%8E%CE%BD)" TargetMode="External"/><Relationship Id="rId5" Type="http://schemas.openxmlformats.org/officeDocument/2006/relationships/hyperlink" Target="https://el.wikipedia.org/wiki/%CE%95%CE%B8%CE%BD%CE%B9%CE%BA%CE%AE_%CE%A6%CE%B9%CE%BD%CE%BB%CE%B1%CE%BD%CE%B4%CE%AF%CE%B1%CF%82_(%CF%80%CE%BF%CE%B4%CF%8C%CF%83%CF%86%CE%B1%CE%B9%CF%81%CE%BF_%CE%B1%CE%BD%CE%B4%CF%81%CF%8E%CE%BD)" TargetMode="External"/><Relationship Id="rId4" Type="http://schemas.openxmlformats.org/officeDocument/2006/relationships/hyperlink" Target="https://el.wikipedia.org/wiki/%CE%95%CE%B8%CE%BD%CE%B9%CE%BA%CE%AE_%CE%A3%CE%B5%CF%81%CE%B2%CE%AF%CE%B1%CF%82_%CE%BA%CE%B1%CE%B9_%CE%9C%CE%B1%CF%85%CF%81%CE%BF%CE%B2%CE%BF%CF%85%CE%BD%CE%AF%CE%BF%CF%85_(%CF%80%CE%BF%CE%B4%CF%8C%CF%83%CF%86%CE%B1%CE%B9%CF%81%CE%BF_%CE%B1%CE%BD%CE%B4%CF%81%CF%8E%CE%B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l.wikipedia.org/wiki/%CE%95%CE%B8%CE%BD%CE%B9%CE%BA%CE%AE_%CE%A1%CF%89%CF%83%CE%AF%CE%B1%CF%82_(%CF%80%CE%BF%CE%B4%CF%8C%CF%83%CF%86%CE%B1%CE%B9%CF%81%CE%BF_%CE%B1%CE%BD%CE%B4%CF%81%CF%8E%CE%BD)" TargetMode="External"/><Relationship Id="rId2" Type="http://schemas.openxmlformats.org/officeDocument/2006/relationships/hyperlink" Target="https://el.wikipedia.org/wiki/%CE%95%CE%B8%CE%BD%CE%B9%CE%BA%CE%AE_%CE%95%CE%BB%CE%B2%CE%B5%CF%84%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3%CE%B5%CF%89%CF%81%CE%B3%CE%AF%CE%B1%CF%82_(%CF%80%CE%BF%CE%B4%CF%8C%CF%83%CF%86%CE%B1%CE%B9%CF%81%CE%BF_%CE%B1%CE%BD%CE%B4%CF%81%CF%8E%CE%BD)" TargetMode="External"/><Relationship Id="rId5" Type="http://schemas.openxmlformats.org/officeDocument/2006/relationships/hyperlink" Target="https://el.wikipedia.org/wiki/%CE%95%CE%B8%CE%BD%CE%B9%CE%BA%CE%AE_%CE%91%CE%BB%CE%B2%CE%B1%CE%BD%CE%AF%CE%B1%CF%82_(%CF%80%CE%BF%CE%B4%CF%8C%CF%83%CF%86%CE%B1%CE%B9%CF%81%CE%BF_%CE%B1%CE%BD%CE%B4%CF%81%CF%8E%CE%BD)" TargetMode="External"/><Relationship Id="rId4" Type="http://schemas.openxmlformats.org/officeDocument/2006/relationships/hyperlink" Target="https://el.wikipedia.org/wiki/%CE%95%CE%B8%CE%BD%CE%B9%CE%BA%CE%AE_%CE%99%CF%81%CE%BB%CE%B1%CE%BD%CE%B4%CE%AF%CE%B1%CF%82_(%CF%80%CE%BF%CE%B4%CF%8C%CF%83%CF%86%CE%B1%CE%B9%CF%81%CE%BF_%CE%B1%CE%BD%CE%B4%CF%81%CF%8E%CE%B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l.wikipedia.org/wiki/%CE%95%CE%B8%CE%BD%CE%B9%CE%BA%CE%AE_%CE%9B%CE%B5%CF%84%CE%BF%CE%BD%CE%AF%CE%B1%CF%82_(%CF%80%CE%BF%CE%B4%CF%8C%CF%83%CF%86%CE%B1%CE%B9%CF%81%CE%BF_%CE%B1%CE%BD%CE%B4%CF%81%CF%8E%CE%BD)" TargetMode="External"/><Relationship Id="rId3" Type="http://schemas.openxmlformats.org/officeDocument/2006/relationships/hyperlink" Target="https://el.wikipedia.org/wiki/%CE%95%CE%B8%CE%BD%CE%B9%CE%BA%CE%AE_%CE%9F%CE%BB%CE%BB%CE%B1%CE%BD%CE%B4%CE%AF%CE%B1%CF%82_(%CF%80%CE%BF%CE%B4%CF%8C%CF%83%CF%86%CE%B1%CE%B9%CF%81%CE%BF_%CE%B1%CE%BD%CE%B4%CF%81%CF%8E%CE%BD)" TargetMode="External"/><Relationship Id="rId7" Type="http://schemas.openxmlformats.org/officeDocument/2006/relationships/hyperlink" Target="https://el.wikipedia.org/wiki/%CE%95%CE%B8%CE%BD%CE%B9%CE%BA%CE%AE_%CE%9F%CF%85%CE%B1%CE%BB%CE%AF%CE%B1%CF%82_(%CF%80%CE%BF%CE%B4%CF%8C%CF%83%CF%86%CE%B1%CE%B9%CF%81%CE%BF_%CE%B1%CE%BD%CE%B4%CF%81%CF%8E%CE%BD)" TargetMode="External"/><Relationship Id="rId2" Type="http://schemas.openxmlformats.org/officeDocument/2006/relationships/hyperlink" Target="https://el.wikipedia.org/wiki/%CE%95%CE%B8%CE%BD%CE%B9%CE%BA%CE%AE_%CE%A3%CE%BA%CF%89%CF%84%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A1%CF%89%CF%83%CE%AF%CE%B1%CF%82_(%CF%80%CE%BF%CE%B4%CF%8C%CF%83%CF%86%CE%B1%CE%B9%CF%81%CE%BF_%CE%B1%CE%BD%CE%B4%CF%81%CF%8E%CE%BD)" TargetMode="External"/><Relationship Id="rId11" Type="http://schemas.openxmlformats.org/officeDocument/2006/relationships/hyperlink" Target="https://el.wikipedia.org/wiki/%CE%95%CE%B8%CE%BD%CE%B9%CE%BA%CE%AE_%CE%9D%CE%BF%CF%81%CE%B2%CE%B7%CE%B3%CE%AF%CE%B1%CF%82_(%CF%80%CE%BF%CE%B4%CF%8C%CF%83%CF%86%CE%B1%CE%B9%CF%81%CE%BF_%CE%B1%CE%BD%CE%B4%CF%81%CF%8E%CE%BD)" TargetMode="External"/><Relationship Id="rId5" Type="http://schemas.openxmlformats.org/officeDocument/2006/relationships/hyperlink" Target="https://el.wikipedia.org/wiki/%CE%95%CE%B8%CE%BD%CE%B9%CE%BA%CE%AE_%CE%A3%CE%BB%CE%BF%CE%B2%CE%B5%CE%BD%CE%AF%CE%B1%CF%82_(%CF%80%CE%BF%CE%B4%CF%8C%CF%83%CF%86%CE%B1%CE%B9%CF%81%CE%BF_%CE%B1%CE%BD%CE%B4%CF%81%CF%8E%CE%BD)" TargetMode="External"/><Relationship Id="rId10" Type="http://schemas.openxmlformats.org/officeDocument/2006/relationships/hyperlink" Target="https://el.wikipedia.org/wiki/%CE%95%CE%B8%CE%BD%CE%B9%CE%BA%CE%AE_%CE%99%CF%83%CF%80%CE%B1%CE%BD%CE%AF%CE%B1%CF%82_(%CF%80%CE%BF%CE%B4%CF%8C%CF%83%CF%86%CE%B1%CE%B9%CF%81%CE%BF_%CE%B1%CE%BD%CE%B4%CF%81%CF%8E%CE%BD)" TargetMode="External"/><Relationship Id="rId4" Type="http://schemas.openxmlformats.org/officeDocument/2006/relationships/hyperlink" Target="https://el.wikipedia.org/wiki/%CE%95%CE%B8%CE%BD%CE%B9%CE%BA%CE%AE_%CE%9A%CF%81%CE%BF%CE%B1%CF%84%CE%AF%CE%B1%CF%82_(%CF%80%CE%BF%CE%B4%CF%8C%CF%83%CF%86%CE%B1%CE%B9%CF%81%CE%BF_%CE%B1%CE%BD%CE%B4%CF%81%CF%8E%CE%BD)" TargetMode="External"/><Relationship Id="rId9" Type="http://schemas.openxmlformats.org/officeDocument/2006/relationships/hyperlink" Target="https://el.wikipedia.org/wiki/%CE%95%CE%B8%CE%BD%CE%B9%CE%BA%CE%AE_%CE%A4%CE%BF%CF%85%CF%81%CE%BA%CE%AF%CE%B1%CF%82_(%CF%80%CE%BF%CE%B4%CF%8C%CF%83%CF%86%CE%B1%CE%B9%CF%81%CE%BF_%CE%B1%CE%BD%CE%B4%CF%81%CF%8E%CE%B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el.wikipedia.org/wiki/%CE%9D%CE%9D_%CE%93%CE%BA%CF%8C%CF%81%CE%B9%CF%84%CF%83%CE%B1" TargetMode="External"/><Relationship Id="rId13" Type="http://schemas.openxmlformats.org/officeDocument/2006/relationships/hyperlink" Target="https://el.wikipedia.org/wiki/%CE%A6%CE%9A_%CE%A3%CE%B5%CF%81%CE%AF%CF%86_%CE%A4%CE%B9%CF%81%CE%AC%CF%83%CF%80%CE%BF%CE%BB" TargetMode="External"/><Relationship Id="rId18" Type="http://schemas.openxmlformats.org/officeDocument/2006/relationships/hyperlink" Target="https://el.wikipedia.org/w/index.php?title=%CE%A6%CE%9C%CE%9A_%CE%9A%CE%AC%CE%BF%CF%85%CE%BD%CE%B1%CF%82&amp;action=edit&amp;redlink=1" TargetMode="External"/><Relationship Id="rId26" Type="http://schemas.openxmlformats.org/officeDocument/2006/relationships/image" Target="../media/image29.png"/><Relationship Id="rId39" Type="http://schemas.openxmlformats.org/officeDocument/2006/relationships/image" Target="../media/image41.png"/><Relationship Id="rId3" Type="http://schemas.openxmlformats.org/officeDocument/2006/relationships/hyperlink" Target="https://el.wikipedia.org/wiki/%CE%95%CE%BA%CF%84%CF%8C%CF%82_%CE%AD%CE%B4%CF%81%CE%B1%CF%82_%CE%B3%CE%BA%CE%BF%CE%BB" TargetMode="External"/><Relationship Id="rId21" Type="http://schemas.openxmlformats.org/officeDocument/2006/relationships/hyperlink" Target="https://el.wikipedia.org/wiki/%CE%A6%CE%9A_%CE%93%CE%BA%CF%8C%CE%BC%CE%B5%CE%BB" TargetMode="External"/><Relationship Id="rId34" Type="http://schemas.openxmlformats.org/officeDocument/2006/relationships/image" Target="../media/image37.png"/><Relationship Id="rId42" Type="http://schemas.openxmlformats.org/officeDocument/2006/relationships/image" Target="../media/image44.png"/><Relationship Id="rId7" Type="http://schemas.openxmlformats.org/officeDocument/2006/relationships/hyperlink" Target="https://el.wikipedia.org/wiki/%CE%A6%CE%BB%CF%8C%CF%81%CE%B1_%CE%A4%CE%AC%CE%BB%CE%B9%CE%BD" TargetMode="External"/><Relationship Id="rId12" Type="http://schemas.openxmlformats.org/officeDocument/2006/relationships/hyperlink" Target="https://el.wikipedia.org/wiki/%CE%A6%CE%9A_%CE%A0%CE%B9%CE%BF%CF%85%CE%BD%CE%AF%CE%BA" TargetMode="External"/><Relationship Id="rId17" Type="http://schemas.openxmlformats.org/officeDocument/2006/relationships/hyperlink" Target="https://el.wikipedia.org/wiki/%CE%A3%CE%BB%CE%B9%CE%AD%CE%BC%CE%B1_%CE%93%CE%BF%CF%85%CF%8C%CE%BD%CF%84%CE%B5%CF%81%CE%B5%CF%81%CF%82_%CE%A6%CE%9A" TargetMode="External"/><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0.png"/><Relationship Id="rId2" Type="http://schemas.openxmlformats.org/officeDocument/2006/relationships/hyperlink" Target="https://el.wikipedia.org/wiki/%CE%9A%CE%A1_%CE%A1%CE%AD%CE%B9%CE%BA%CE%B9%CE%B1%CE%B2%CE%B9%CE%BA" TargetMode="External"/><Relationship Id="rId16" Type="http://schemas.openxmlformats.org/officeDocument/2006/relationships/hyperlink" Target="https://el.wikipedia.org/wiki/%CE%A7%CE%AC%CE%B2%CE%BD%CE%B1%CF%81_%CE%9C%CF%80%CF%8C%CE%BB%CF%84%CF%86%CE%B5%CE%BB%CE%B1%CE%B3%CE%BA" TargetMode="External"/><Relationship Id="rId20" Type="http://schemas.openxmlformats.org/officeDocument/2006/relationships/hyperlink" Target="https://el.wikipedia.org/wiki/%CE%9D%CE%B5%CF%86%CF%84%CF%83%CE%AF_%CE%9C%CF%80%CE%B1%CE%BA%CE%BF%CF%8D_%CE%A0%CE%A6%CE%9A" TargetMode="External"/><Relationship Id="rId29" Type="http://schemas.openxmlformats.org/officeDocument/2006/relationships/image" Target="../media/image32.png"/><Relationship Id="rId41"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el.wikipedia.org/w/index.php?title=%CE%A6%CE%9A_%CE%A1%CE%B9%CE%BB&amp;action=edit&amp;redlink=1" TargetMode="External"/><Relationship Id="rId11" Type="http://schemas.openxmlformats.org/officeDocument/2006/relationships/hyperlink" Target="https://el.wikipedia.org/wiki/%CE%A6%CE%9A_%CE%A0%CF%8C%CE%BC%CF%80%CE%B5%CE%BD%CF%84%CE%B1" TargetMode="External"/><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hyperlink" Target="https://el.wikipedia.org/wiki/%CE%A3%CE%BA%CF%8C%CE%BD%CF%84%CE%BF_%CE%A6%CE%9A" TargetMode="External"/><Relationship Id="rId15" Type="http://schemas.openxmlformats.org/officeDocument/2006/relationships/hyperlink" Target="https://el.wikipedia.org/w/index.php?title=%CE%93%CE%B5%CF%89%CF%81%CE%B3%CE%AF%CE%B1_%CE%A4%CE%B9%CF%86%CE%BB%CE%AF%CE%B4%CE%B1%CF%82&amp;action=edit&amp;redlink=1" TargetMode="External"/><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4.png"/><Relationship Id="rId10" Type="http://schemas.openxmlformats.org/officeDocument/2006/relationships/hyperlink" Target="https://el.wikipedia.org/wiki/%CE%A7%CE%93%CE%9A_%CE%95%CE%BB%CF%83%CE%AF%CE%BD%CE%BA%CE%B9" TargetMode="External"/><Relationship Id="rId19" Type="http://schemas.openxmlformats.org/officeDocument/2006/relationships/hyperlink" Target="https://el.wikipedia.org/w/index.php?title=%CE%A3%CE%B9%CF%81%CF%8C%CE%BA%CE%B9_%CE%9C%CF%80%CF%81%CE%AF%CE%B3%CE%B9%CE%B5%CE%BA&amp;action=edit&amp;redlink=1" TargetMode="External"/><Relationship Id="rId31" Type="http://schemas.openxmlformats.org/officeDocument/2006/relationships/image" Target="../media/image34.png"/><Relationship Id="rId4" Type="http://schemas.openxmlformats.org/officeDocument/2006/relationships/hyperlink" Target="https://el.wikipedia.org/wiki/%CE%A3%CE%AD%CE%BB%CE%BC%CF%80%CE%BF%CF%85%CF%81%CE%BD_%CE%A6%CE%9A" TargetMode="External"/><Relationship Id="rId9" Type="http://schemas.openxmlformats.org/officeDocument/2006/relationships/hyperlink" Target="https://el.wikipedia.org/wiki/%CE%9B%CE%AF%CE%BD%CF%86%CE%B9%CE%BB%CE%BD%CF%84_%CE%A6%CE%9A" TargetMode="External"/><Relationship Id="rId14" Type="http://schemas.openxmlformats.org/officeDocument/2006/relationships/hyperlink" Target="https://el.wikipedia.org/wiki/%CE%96%CE%B5%CE%BD%CE%AD%CF%82_%CE%95%CF%82" TargetMode="External"/><Relationship Id="rId22" Type="http://schemas.openxmlformats.org/officeDocument/2006/relationships/hyperlink" Target="https://el.wikipedia.org/wiki/%CE%9A%CE%A6_%CE%A4%CE%AF%CF%81%CE%B1%CE%BD%CE%B1" TargetMode="External"/><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hyperlink" Target="https://el.wikipedia.org/wiki/%CE%93%CE%B9%CE%B1%CE%BD%CE%B3%CE%BA_%CE%9C%CF%80%CF%8C%CE%B9%CF%82_%CE%92%CE%AD%CF%81%CE%BD%CE%B7%CF%82" TargetMode="External"/><Relationship Id="rId13" Type="http://schemas.openxmlformats.org/officeDocument/2006/relationships/hyperlink" Target="https://el.wikipedia.org/wiki/%CE%A4%CE%A3%CE%A3%CE%9A%CE%91_%CE%9C%CF%8C%CF%83%CF%87%CE%B1%CF%82" TargetMode="External"/><Relationship Id="rId18" Type="http://schemas.openxmlformats.org/officeDocument/2006/relationships/hyperlink" Target="https://el.wikipedia.org/wiki/%CE%A3%CE%BA%CF%8C%CE%BD%CF%84%CE%BF_%CE%A6%CE%9A" TargetMode="External"/><Relationship Id="rId26" Type="http://schemas.openxmlformats.org/officeDocument/2006/relationships/hyperlink" Target="https://el.wikipedia.org/wiki/%CE%A3%CE%AD%CE%BB%CE%BC%CF%80%CE%BF%CF%85%CF%81%CE%BD_%CE%A6%CE%9A" TargetMode="External"/><Relationship Id="rId3" Type="http://schemas.openxmlformats.org/officeDocument/2006/relationships/hyperlink" Target="https://el.wikipedia.org/wiki/%CE%A6%CE%9A_%CE%A3%CE%B1%CF%87%CF%84%CE%AC%CF%81_%CE%9D%CF%84%CE%BF%CE%BD%CE%AD%CF%84%CF%83%CE%BA" TargetMode="External"/><Relationship Id="rId21" Type="http://schemas.openxmlformats.org/officeDocument/2006/relationships/hyperlink" Target="https://el.wikipedia.org/wiki/%CE%9B%CE%BF%CE%BA%CE%BF%CE%BC%CE%BF%CF%84%CE%AF%CE%B2_%CE%A0%CE%BB%CF%8C%CE%B2%CE%BD%CF%84%CE%B9%CE%B2" TargetMode="External"/><Relationship Id="rId7" Type="http://schemas.openxmlformats.org/officeDocument/2006/relationships/hyperlink" Target="https://el.wikipedia.org/wiki/%CE%A6%CE%9A_%CE%A3%CE%B5%CF%81%CE%AF%CF%86_%CE%A4%CE%B9%CF%81%CE%AC%CF%83%CF%80%CE%BF%CE%BB" TargetMode="External"/><Relationship Id="rId12" Type="http://schemas.openxmlformats.org/officeDocument/2006/relationships/hyperlink" Target="https://el.wikipedia.org/wiki/%CE%9D%CE%B5%CF%86%CF%84%CF%83%CE%AF_%CE%9C%CF%80%CE%B1%CE%BA%CE%BF%CF%8D_%CE%A0%CE%A6%CE%9A" TargetMode="External"/><Relationship Id="rId17" Type="http://schemas.openxmlformats.org/officeDocument/2006/relationships/hyperlink" Target="https://el.wikipedia.org/wiki/%CE%9C%CE%B1%CE%BA%CE%AC%CE%BC%CF%80%CE%B9_%CE%A4%CE%B5%CE%BB_%CE%91%CE%B2%CE%AF%CE%B2" TargetMode="External"/><Relationship Id="rId25" Type="http://schemas.openxmlformats.org/officeDocument/2006/relationships/hyperlink" Target="https://el.wikipedia.org/wiki/%CE%A7%CE%AC%CE%B9%CE%BD%CF%84%CE%BF%CF%85%CE%BA_%CE%A3%CF%80%CE%BB%CE%B9%CF%84" TargetMode="External"/><Relationship Id="rId2" Type="http://schemas.openxmlformats.org/officeDocument/2006/relationships/hyperlink" Target="https://el.wikipedia.org/wiki/%CE%A6%CE%9A_%CE%A0%CE%B9%CE%BF%CF%85%CE%BD%CE%AF%CE%BA" TargetMode="External"/><Relationship Id="rId16" Type="http://schemas.openxmlformats.org/officeDocument/2006/relationships/hyperlink" Target="https://el.wikipedia.org/wiki/%CE%A7%CE%93%CE%9A_%CE%95%CE%BB%CF%83%CE%AF%CE%BD%CE%BA%CE%B9" TargetMode="External"/><Relationship Id="rId20" Type="http://schemas.openxmlformats.org/officeDocument/2006/relationships/hyperlink" Target="https://el.wikipedia.org/wiki/%CE%9A%CE%BB%CE%B1%CE%BC%CF%80_%CE%9C%CF%80%CF%81%CF%85%CE%B6" TargetMode="External"/><Relationship Id="rId29" Type="http://schemas.openxmlformats.org/officeDocument/2006/relationships/hyperlink" Target="https://el.wikipedia.org/w/index.php?title=%CE%93%CE%B5%CF%89%CF%81%CE%B3%CE%AF%CE%B1_%CE%A4%CE%B9%CF%86%CE%BB%CE%AF%CE%B4%CE%B1%CF%82&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A1%CF%8C%CF%83%CE%B5%CE%BD%CE%BC%CF%80%CE%BF%CF%81%CE%B3%CE%BA_%CE%9C%CE%9A" TargetMode="External"/><Relationship Id="rId11" Type="http://schemas.openxmlformats.org/officeDocument/2006/relationships/hyperlink" Target="https://el.wikipedia.org/wiki/%CE%A6%CE%9A_%CE%9A%CE%BF%CF%80%CE%B5%CE%B3%CF%87%CE%AC%CE%B3%CE%B7" TargetMode="External"/><Relationship Id="rId24" Type="http://schemas.openxmlformats.org/officeDocument/2006/relationships/hyperlink" Target="https://el.wikipedia.org/wiki/%CE%A6%CE%B5%CF%81%CE%B5%CE%BD%CF%84%CF%83%CE%B2%CE%AC%CF%81%CE%BF%CF%82" TargetMode="External"/><Relationship Id="rId5" Type="http://schemas.openxmlformats.org/officeDocument/2006/relationships/hyperlink" Target="https://el.wikipedia.org/wiki/%CE%A3%CF%80%CE%AC%CF%81%CF%84%CE%B1_%CE%A0%CF%81%CE%AC%CE%B3%CE%B1%CF%82" TargetMode="External"/><Relationship Id="rId15" Type="http://schemas.openxmlformats.org/officeDocument/2006/relationships/hyperlink" Target="https://el.wikipedia.org/wiki/%CE%9D%CF%84%CE%B9%CE%BD%CE%B1%CE%BC%CF%8C_%CE%92%CE%BF%CF%85%CE%BA%CE%BF%CF%85%CF%81%CE%B5%CF%83%CF%84%CE%AF%CE%BF%CF%85" TargetMode="External"/><Relationship Id="rId23" Type="http://schemas.openxmlformats.org/officeDocument/2006/relationships/hyperlink" Target="https://el.wikipedia.org/wiki/%CE%95%CE%BA%CF%84%CF%8C%CF%82_%CE%AD%CE%B4%CF%81%CE%B1%CF%82_%CE%B3%CE%BA%CE%BF%CE%BB" TargetMode="External"/><Relationship Id="rId28" Type="http://schemas.openxmlformats.org/officeDocument/2006/relationships/hyperlink" Target="https://el.wikipedia.org/w/index.php?title=%CE%A6%CE%9C%CE%9A_%CE%9A%CE%AC%CE%BF%CF%85%CE%BD%CE%B1%CF%82&amp;action=edit&amp;redlink=1" TargetMode="External"/><Relationship Id="rId10" Type="http://schemas.openxmlformats.org/officeDocument/2006/relationships/hyperlink" Target="https://el.wikipedia.org/wiki/%CE%9D%CE%9D_%CE%93%CE%BA%CF%8C%CF%81%CE%B9%CF%84%CF%83%CE%B1" TargetMode="External"/><Relationship Id="rId19" Type="http://schemas.openxmlformats.org/officeDocument/2006/relationships/hyperlink" Target="https://el.wikipedia.org/wiki/%CE%A4%CF%81%CE%B1%CE%BC%CF%80%CE%B6%CE%BF%CE%BD%CF%83%CF%80%CF%8C%CF%81" TargetMode="External"/><Relationship Id="rId4" Type="http://schemas.openxmlformats.org/officeDocument/2006/relationships/hyperlink" Target="https://el.wikipedia.org/wiki/%CE%91%CE%A0%CE%9F%CE%95%CE%9B_(%CF%80%CE%BF%CE%B4%CF%8C%CF%83%CF%86%CE%B1%CE%B9%CF%81%CE%BF)" TargetMode="External"/><Relationship Id="rId9" Type="http://schemas.openxmlformats.org/officeDocument/2006/relationships/hyperlink" Target="https://el.wikipedia.org/wiki/%CE%95%CF%81%CF%85%CE%B8%CF%81%CF%8C%CF%82_%CE%91%CF%83%CF%84%CE%AD%CF%81%CE%B1%CF%82_%CE%92%CE%B5%CE%BB%CE%B9%CE%B3%CF%81%CE%B1%CE%B4%CE%AF%CE%BF%CF%85" TargetMode="External"/><Relationship Id="rId14" Type="http://schemas.openxmlformats.org/officeDocument/2006/relationships/hyperlink" Target="https://el.wikipedia.org/wiki/%CE%9C%CE%A3%CE%9A_%CE%96%CE%AF%CE%BB%CE%B9%CE%BD%CE%B1" TargetMode="External"/><Relationship Id="rId22" Type="http://schemas.openxmlformats.org/officeDocument/2006/relationships/hyperlink" Target="https://el.wikipedia.org/wiki/%CE%9A%CE%A6_%CE%A4%CE%AF%CF%81%CE%B1%CE%BD%CE%B1" TargetMode="External"/><Relationship Id="rId27" Type="http://schemas.openxmlformats.org/officeDocument/2006/relationships/hyperlink" Target="https://el.wikipedia.org/wiki/%CE%93%CE%B9%CE%BF%CF%85%CF%81%CE%B3%CE%BA%CF%8C%CF%81%CE%BD%CF%84%CE%B5%CE%BD_%CE%99%CE%A6_(%CF%80%CE%BF%CE%B4%CF%8C%CF%83%CF%86%CE%B1%CE%B9%CF%81%CE%BF)" TargetMode="External"/><Relationship Id="rId30" Type="http://schemas.openxmlformats.org/officeDocument/2006/relationships/hyperlink" Target="https://el.wikipedia.org/wiki/%CE%92%CE%AF%CF%83%CE%BB%CE%B1_%CE%9A%CF%81%CE%B1%CE%BA%CE%BF%CE%B2%CE%AF%CE%B1%CF%82"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5%CE%B8%CE%BD%CE%B9%CE%BA%CE%AE_%CE%A0%CE%BF%CF%81%CF%84%CE%BF%CE%B3%CE%B1%CE%BB%CE%AF%CE%B1%CF%82_(%CF%80%CE%BF%CE%B4%CF%8C%CF%83%CF%86%CE%B1%CE%B9%CF%81%CE%BF_%CE%B1%CE%BD%CE%B4%CF%81%CF%8E%CE%BD)"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5%CE%B8%CE%BD%CE%B9%CE%BA%CE%AE_%CE%A3%CE%BB%CE%BF%CE%B2%CE%B5%CE%BD%CE%AF%CE%B1%CF%82_(%CF%80%CE%BF%CE%B4%CF%8C%CF%83%CF%86%CE%B1%CE%B9%CF%81%CE%BF_%CE%B1%CE%BD%CE%B4%CF%81%CF%8E%CE%BD)" TargetMode="External"/><Relationship Id="rId2" Type="http://schemas.openxmlformats.org/officeDocument/2006/relationships/hyperlink" Target="https://el.wikipedia.org/wiki/%CE%95%CE%B8%CE%BD%CE%B9%CE%BA%CE%AE_%CE%93%CE%B1%CE%BB%CE%BB%CE%AF%CE%B1%CF%82_(%CF%80%CE%BF%CE%B4%CF%8C%CF%83%CF%86%CE%B1%CE%B9%CF%81%CE%BF_%CE%B1%CE%BD%CE%B4%CF%81%CF%8E%CE%BD)" TargetMode="External"/><Relationship Id="rId1" Type="http://schemas.openxmlformats.org/officeDocument/2006/relationships/slideLayout" Target="../slideLayouts/slideLayout2.xml"/><Relationship Id="rId6" Type="http://schemas.openxmlformats.org/officeDocument/2006/relationships/hyperlink" Target="https://el.wikipedia.org/wiki/%CE%95%CE%B8%CE%BD%CE%B9%CE%BA%CE%AE_%CE%9C%CE%AC%CE%BB%CF%84%CE%B1%CF%82_(%CF%80%CE%BF%CE%B4%CF%8C%CF%83%CF%86%CE%B1%CE%B9%CF%81%CE%BF_%CE%B1%CE%BD%CE%B4%CF%81%CF%8E%CE%BD)" TargetMode="External"/><Relationship Id="rId5" Type="http://schemas.openxmlformats.org/officeDocument/2006/relationships/hyperlink" Target="https://el.wikipedia.org/wiki/%CE%95%CE%B8%CE%BD%CE%B9%CE%BA%CE%AE_%CE%9A%CF%8D%CF%80%CF%81%CE%BF%CF%85_(%CF%80%CE%BF%CE%B4%CF%8C%CF%83%CF%86%CE%B1%CE%B9%CF%81%CE%BF_%CE%B1%CE%BD%CE%B4%CF%81%CF%8E%CE%BD)" TargetMode="External"/><Relationship Id="rId4" Type="http://schemas.openxmlformats.org/officeDocument/2006/relationships/hyperlink" Target="https://el.wikipedia.org/wiki/%CE%95%CE%B8%CE%BD%CE%B9%CE%BA%CE%AE_%CE%99%CF%83%CF%81%CE%B1%CE%AE%CE%BB_(%CF%80%CE%BF%CE%B4%CF%8C%CF%83%CF%86%CE%B1%CE%B9%CF%81%CE%BF_%CE%B1%CE%BD%CE%B4%CF%81%CF%8E%CE%B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843" y="1124744"/>
            <a:ext cx="8496944" cy="769441"/>
          </a:xfrm>
          <a:prstGeom prst="rect">
            <a:avLst/>
          </a:prstGeom>
          <a:noFill/>
        </p:spPr>
        <p:txBody>
          <a:bodyPr wrap="square" rtlCol="0">
            <a:spAutoFit/>
          </a:bodyPr>
          <a:lstStyle/>
          <a:p>
            <a:pPr algn="ctr"/>
            <a:r>
              <a:rPr lang="el-GR" sz="4400" dirty="0" smtClean="0"/>
              <a:t>ΜΕΓΑΛΑ ΑΘΛΗΤΙΚΑ ΓΕΓΟΝΟΤΑ</a:t>
            </a:r>
            <a:endParaRPr lang="en-US" sz="4400" dirty="0"/>
          </a:p>
        </p:txBody>
      </p:sp>
      <p:sp>
        <p:nvSpPr>
          <p:cNvPr id="6" name="TextBox 5"/>
          <p:cNvSpPr txBox="1"/>
          <p:nvPr/>
        </p:nvSpPr>
        <p:spPr>
          <a:xfrm>
            <a:off x="1771907" y="4653136"/>
            <a:ext cx="5616624" cy="923330"/>
          </a:xfrm>
          <a:prstGeom prst="rect">
            <a:avLst/>
          </a:prstGeom>
          <a:noFill/>
        </p:spPr>
        <p:txBody>
          <a:bodyPr wrap="square" rtlCol="0">
            <a:spAutoFit/>
          </a:bodyPr>
          <a:lstStyle/>
          <a:p>
            <a:pPr algn="ctr"/>
            <a:r>
              <a:rPr lang="el-GR" dirty="0" smtClean="0"/>
              <a:t>Εργασία στη γυμναστική</a:t>
            </a:r>
          </a:p>
          <a:p>
            <a:pPr algn="ctr"/>
            <a:r>
              <a:rPr lang="el-GR" dirty="0" smtClean="0"/>
              <a:t>τμήμα Β’2</a:t>
            </a:r>
          </a:p>
          <a:p>
            <a:pPr algn="ctr"/>
            <a:r>
              <a:rPr lang="el-GR" dirty="0" err="1"/>
              <a:t>Σ</a:t>
            </a:r>
            <a:r>
              <a:rPr lang="el-GR" dirty="0" err="1" smtClean="0"/>
              <a:t>χ.έτος</a:t>
            </a:r>
            <a:r>
              <a:rPr lang="el-GR" dirty="0" smtClean="0"/>
              <a:t> 2019-20</a:t>
            </a:r>
            <a:endParaRPr lang="en-US" dirty="0"/>
          </a:p>
        </p:txBody>
      </p:sp>
    </p:spTree>
    <p:extLst>
      <p:ext uri="{BB962C8B-B14F-4D97-AF65-F5344CB8AC3E}">
        <p14:creationId xmlns:p14="http://schemas.microsoft.com/office/powerpoint/2010/main" val="297593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F9A987-CD6F-43DF-86F2-46E3AFF90A55}"/>
              </a:ext>
            </a:extLst>
          </p:cNvPr>
          <p:cNvSpPr>
            <a:spLocks noGrp="1"/>
          </p:cNvSpPr>
          <p:nvPr>
            <p:ph type="title"/>
          </p:nvPr>
        </p:nvSpPr>
        <p:spPr>
          <a:xfrm>
            <a:off x="628650" y="155"/>
            <a:ext cx="7886700" cy="1325563"/>
          </a:xfrm>
        </p:spPr>
        <p:txBody>
          <a:bodyPr/>
          <a:lstStyle/>
          <a:p>
            <a:pPr algn="ctr"/>
            <a:r>
              <a:rPr lang="el-GR" b="1" dirty="0"/>
              <a:t>2</a:t>
            </a:r>
            <a:r>
              <a:rPr lang="el-GR" sz="2400" b="1" dirty="0"/>
              <a:t>ος</a:t>
            </a:r>
            <a:r>
              <a:rPr lang="en-US" b="1" dirty="0"/>
              <a:t>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08B6CC9A-EA1F-4BD6-A5AD-1D51C44311C0}"/>
              </a:ext>
            </a:extLst>
          </p:cNvPr>
          <p:cNvGraphicFramePr>
            <a:graphicFrameLocks noGrp="1"/>
          </p:cNvGraphicFramePr>
          <p:nvPr>
            <p:ph idx="1"/>
            <p:extLst>
              <p:ext uri="{D42A27DB-BD31-4B8C-83A1-F6EECF244321}">
                <p14:modId xmlns:p14="http://schemas.microsoft.com/office/powerpoint/2010/main" val="1784503662"/>
              </p:ext>
            </p:extLst>
          </p:nvPr>
        </p:nvGraphicFramePr>
        <p:xfrm>
          <a:off x="192442" y="2506820"/>
          <a:ext cx="6434630" cy="4351335"/>
        </p:xfrm>
        <a:graphic>
          <a:graphicData uri="http://schemas.openxmlformats.org/drawingml/2006/table">
            <a:tbl>
              <a:tblPr/>
              <a:tblGrid>
                <a:gridCol w="2908806">
                  <a:extLst>
                    <a:ext uri="{9D8B030D-6E8A-4147-A177-3AD203B41FA5}">
                      <a16:colId xmlns="" xmlns:a16="http://schemas.microsoft.com/office/drawing/2014/main" val="966742964"/>
                    </a:ext>
                  </a:extLst>
                </a:gridCol>
                <a:gridCol w="440728">
                  <a:extLst>
                    <a:ext uri="{9D8B030D-6E8A-4147-A177-3AD203B41FA5}">
                      <a16:colId xmlns="" xmlns:a16="http://schemas.microsoft.com/office/drawing/2014/main" val="1925043181"/>
                    </a:ext>
                  </a:extLst>
                </a:gridCol>
                <a:gridCol w="440728">
                  <a:extLst>
                    <a:ext uri="{9D8B030D-6E8A-4147-A177-3AD203B41FA5}">
                      <a16:colId xmlns="" xmlns:a16="http://schemas.microsoft.com/office/drawing/2014/main" val="3538877274"/>
                    </a:ext>
                  </a:extLst>
                </a:gridCol>
                <a:gridCol w="440728">
                  <a:extLst>
                    <a:ext uri="{9D8B030D-6E8A-4147-A177-3AD203B41FA5}">
                      <a16:colId xmlns="" xmlns:a16="http://schemas.microsoft.com/office/drawing/2014/main" val="2292764805"/>
                    </a:ext>
                  </a:extLst>
                </a:gridCol>
                <a:gridCol w="440728">
                  <a:extLst>
                    <a:ext uri="{9D8B030D-6E8A-4147-A177-3AD203B41FA5}">
                      <a16:colId xmlns="" xmlns:a16="http://schemas.microsoft.com/office/drawing/2014/main" val="761551764"/>
                    </a:ext>
                  </a:extLst>
                </a:gridCol>
                <a:gridCol w="440728">
                  <a:extLst>
                    <a:ext uri="{9D8B030D-6E8A-4147-A177-3AD203B41FA5}">
                      <a16:colId xmlns="" xmlns:a16="http://schemas.microsoft.com/office/drawing/2014/main" val="607224990"/>
                    </a:ext>
                  </a:extLst>
                </a:gridCol>
                <a:gridCol w="440728">
                  <a:extLst>
                    <a:ext uri="{9D8B030D-6E8A-4147-A177-3AD203B41FA5}">
                      <a16:colId xmlns="" xmlns:a16="http://schemas.microsoft.com/office/drawing/2014/main" val="3130903411"/>
                    </a:ext>
                  </a:extLst>
                </a:gridCol>
                <a:gridCol w="440728">
                  <a:extLst>
                    <a:ext uri="{9D8B030D-6E8A-4147-A177-3AD203B41FA5}">
                      <a16:colId xmlns="" xmlns:a16="http://schemas.microsoft.com/office/drawing/2014/main" val="106085801"/>
                    </a:ext>
                  </a:extLst>
                </a:gridCol>
                <a:gridCol w="440728">
                  <a:extLst>
                    <a:ext uri="{9D8B030D-6E8A-4147-A177-3AD203B41FA5}">
                      <a16:colId xmlns="" xmlns:a16="http://schemas.microsoft.com/office/drawing/2014/main" val="2451110427"/>
                    </a:ext>
                  </a:extLst>
                </a:gridCol>
              </a:tblGrid>
              <a:tr h="853203">
                <a:tc>
                  <a:txBody>
                    <a:bodyPr/>
                    <a:lstStyle/>
                    <a:p>
                      <a:r>
                        <a:rPr lang="el-GR" sz="1700"/>
                        <a:t>Χώρα </a:t>
                      </a:r>
                    </a:p>
                  </a:txBody>
                  <a:tcPr marL="63990" marR="63990" marT="42660" marB="42660" anchor="ctr">
                    <a:lnL>
                      <a:noFill/>
                    </a:lnL>
                    <a:lnR>
                      <a:noFill/>
                    </a:lnR>
                    <a:lnT>
                      <a:noFill/>
                    </a:lnT>
                    <a:lnB>
                      <a:noFill/>
                    </a:lnB>
                  </a:tcPr>
                </a:tc>
                <a:tc>
                  <a:txBody>
                    <a:bodyPr/>
                    <a:lstStyle/>
                    <a:p>
                      <a:r>
                        <a:rPr lang="el-GR" sz="1700"/>
                        <a:t>Αγ. </a:t>
                      </a:r>
                    </a:p>
                  </a:txBody>
                  <a:tcPr marL="63990" marR="63990" marT="42660" marB="42660" anchor="ctr">
                    <a:lnL>
                      <a:noFill/>
                    </a:lnL>
                    <a:lnR>
                      <a:noFill/>
                    </a:lnR>
                    <a:lnT>
                      <a:noFill/>
                    </a:lnT>
                    <a:lnB>
                      <a:noFill/>
                    </a:lnB>
                  </a:tcPr>
                </a:tc>
                <a:tc>
                  <a:txBody>
                    <a:bodyPr/>
                    <a:lstStyle/>
                    <a:p>
                      <a:r>
                        <a:rPr lang="el-GR" sz="1700"/>
                        <a:t>Ν </a:t>
                      </a:r>
                    </a:p>
                  </a:txBody>
                  <a:tcPr marL="63990" marR="63990" marT="42660" marB="42660" anchor="ctr">
                    <a:lnL>
                      <a:noFill/>
                    </a:lnL>
                    <a:lnR>
                      <a:noFill/>
                    </a:lnR>
                    <a:lnT>
                      <a:noFill/>
                    </a:lnT>
                    <a:lnB>
                      <a:noFill/>
                    </a:lnB>
                  </a:tcPr>
                </a:tc>
                <a:tc>
                  <a:txBody>
                    <a:bodyPr/>
                    <a:lstStyle/>
                    <a:p>
                      <a:r>
                        <a:rPr lang="el-GR" sz="1700"/>
                        <a:t>Ι </a:t>
                      </a:r>
                    </a:p>
                  </a:txBody>
                  <a:tcPr marL="63990" marR="63990" marT="42660" marB="42660" anchor="ctr">
                    <a:lnL>
                      <a:noFill/>
                    </a:lnL>
                    <a:lnR>
                      <a:noFill/>
                    </a:lnR>
                    <a:lnT>
                      <a:noFill/>
                    </a:lnT>
                    <a:lnB>
                      <a:noFill/>
                    </a:lnB>
                  </a:tcPr>
                </a:tc>
                <a:tc>
                  <a:txBody>
                    <a:bodyPr/>
                    <a:lstStyle/>
                    <a:p>
                      <a:r>
                        <a:rPr lang="el-GR" sz="1700"/>
                        <a:t>Η </a:t>
                      </a:r>
                    </a:p>
                  </a:txBody>
                  <a:tcPr marL="63990" marR="63990" marT="42660" marB="42660" anchor="ctr">
                    <a:lnL>
                      <a:noFill/>
                    </a:lnL>
                    <a:lnR>
                      <a:noFill/>
                    </a:lnR>
                    <a:lnT>
                      <a:noFill/>
                    </a:lnT>
                    <a:lnB>
                      <a:noFill/>
                    </a:lnB>
                  </a:tcPr>
                </a:tc>
                <a:tc>
                  <a:txBody>
                    <a:bodyPr/>
                    <a:lstStyle/>
                    <a:p>
                      <a:r>
                        <a:rPr lang="el-GR" sz="1700"/>
                        <a:t>Τυ </a:t>
                      </a:r>
                    </a:p>
                  </a:txBody>
                  <a:tcPr marL="63990" marR="63990" marT="42660" marB="42660" anchor="ctr">
                    <a:lnL>
                      <a:noFill/>
                    </a:lnL>
                    <a:lnR>
                      <a:noFill/>
                    </a:lnR>
                    <a:lnT>
                      <a:noFill/>
                    </a:lnT>
                    <a:lnB>
                      <a:noFill/>
                    </a:lnB>
                  </a:tcPr>
                </a:tc>
                <a:tc>
                  <a:txBody>
                    <a:bodyPr/>
                    <a:lstStyle/>
                    <a:p>
                      <a:r>
                        <a:rPr lang="el-GR" sz="1700"/>
                        <a:t>Τκ </a:t>
                      </a:r>
                    </a:p>
                  </a:txBody>
                  <a:tcPr marL="63990" marR="63990" marT="42660" marB="42660" anchor="ctr">
                    <a:lnL>
                      <a:noFill/>
                    </a:lnL>
                    <a:lnR>
                      <a:noFill/>
                    </a:lnR>
                    <a:lnT>
                      <a:noFill/>
                    </a:lnT>
                    <a:lnB>
                      <a:noFill/>
                    </a:lnB>
                  </a:tcPr>
                </a:tc>
                <a:tc>
                  <a:txBody>
                    <a:bodyPr/>
                    <a:lstStyle/>
                    <a:p>
                      <a:r>
                        <a:rPr lang="el-GR" sz="1700"/>
                        <a:t>ΔΤ </a:t>
                      </a:r>
                    </a:p>
                  </a:txBody>
                  <a:tcPr marL="63990" marR="63990" marT="42660" marB="42660" anchor="ctr">
                    <a:lnL>
                      <a:noFill/>
                    </a:lnL>
                    <a:lnR>
                      <a:noFill/>
                    </a:lnR>
                    <a:lnT>
                      <a:noFill/>
                    </a:lnT>
                    <a:lnB>
                      <a:noFill/>
                    </a:lnB>
                  </a:tcPr>
                </a:tc>
                <a:tc>
                  <a:txBody>
                    <a:bodyPr/>
                    <a:lstStyle/>
                    <a:p>
                      <a:r>
                        <a:rPr lang="el-GR" sz="1700"/>
                        <a:t>Β </a:t>
                      </a:r>
                    </a:p>
                  </a:txBody>
                  <a:tcPr marL="63990" marR="63990" marT="42660" marB="42660" anchor="ctr">
                    <a:lnL>
                      <a:noFill/>
                    </a:lnL>
                    <a:lnR>
                      <a:noFill/>
                    </a:lnR>
                    <a:lnT>
                      <a:noFill/>
                    </a:lnT>
                    <a:lnB>
                      <a:noFill/>
                    </a:lnB>
                  </a:tcPr>
                </a:tc>
                <a:extLst>
                  <a:ext uri="{0D108BD9-81ED-4DB2-BD59-A6C34878D82A}">
                    <a16:rowId xmlns="" xmlns:a16="http://schemas.microsoft.com/office/drawing/2014/main" val="1134768615"/>
                  </a:ext>
                </a:extLst>
              </a:tr>
              <a:tr h="597242">
                <a:tc>
                  <a:txBody>
                    <a:bodyPr/>
                    <a:lstStyle/>
                    <a:p>
                      <a:pPr algn="l"/>
                      <a:r>
                        <a:rPr lang="el-GR" sz="1700">
                          <a:effectLst/>
                          <a:hlinkClick r:id="rId2" tooltip="Εθνική Δανίας (ποδόσφαιρο ανδρών)"/>
                        </a:rPr>
                        <a:t>Δανία</a:t>
                      </a:r>
                      <a:r>
                        <a:rPr lang="el-GR" sz="1700">
                          <a:effectLst/>
                        </a:rPr>
                        <a:t> </a:t>
                      </a:r>
                    </a:p>
                  </a:txBody>
                  <a:tcPr marL="63990" marR="63990" marT="42660" marB="42660" anchor="ctr">
                    <a:lnL>
                      <a:noFill/>
                    </a:lnL>
                    <a:lnR>
                      <a:noFill/>
                    </a:lnR>
                    <a:lnT>
                      <a:noFill/>
                    </a:lnT>
                    <a:lnB>
                      <a:noFill/>
                    </a:lnB>
                    <a:solidFill>
                      <a:srgbClr val="CCFFCC"/>
                    </a:solidFill>
                  </a:tcPr>
                </a:tc>
                <a:tc>
                  <a:txBody>
                    <a:bodyPr/>
                    <a:lstStyle/>
                    <a:p>
                      <a:r>
                        <a:rPr lang="en-US" sz="1700"/>
                        <a:t>8</a:t>
                      </a:r>
                    </a:p>
                  </a:txBody>
                  <a:tcPr marL="63990" marR="63990" marT="42660" marB="42660" anchor="ctr">
                    <a:lnL>
                      <a:noFill/>
                    </a:lnL>
                    <a:lnR>
                      <a:noFill/>
                    </a:lnR>
                    <a:lnT>
                      <a:noFill/>
                    </a:lnT>
                    <a:lnB>
                      <a:noFill/>
                    </a:lnB>
                    <a:solidFill>
                      <a:srgbClr val="CCFFCC"/>
                    </a:solidFill>
                  </a:tcPr>
                </a:tc>
                <a:tc>
                  <a:txBody>
                    <a:bodyPr/>
                    <a:lstStyle/>
                    <a:p>
                      <a:r>
                        <a:rPr lang="en-US" sz="1700"/>
                        <a:t>4</a:t>
                      </a:r>
                    </a:p>
                  </a:txBody>
                  <a:tcPr marL="63990" marR="63990" marT="42660" marB="42660" anchor="ctr">
                    <a:lnL>
                      <a:noFill/>
                    </a:lnL>
                    <a:lnR>
                      <a:noFill/>
                    </a:lnR>
                    <a:lnT>
                      <a:noFill/>
                    </a:lnT>
                    <a:lnB>
                      <a:noFill/>
                    </a:lnB>
                    <a:solidFill>
                      <a:srgbClr val="CCFFCC"/>
                    </a:solidFill>
                  </a:tcPr>
                </a:tc>
                <a:tc>
                  <a:txBody>
                    <a:bodyPr/>
                    <a:lstStyle/>
                    <a:p>
                      <a:r>
                        <a:rPr lang="en-US" sz="1700"/>
                        <a:t>3</a:t>
                      </a:r>
                    </a:p>
                  </a:txBody>
                  <a:tcPr marL="63990" marR="63990" marT="42660" marB="42660" anchor="ctr">
                    <a:lnL>
                      <a:noFill/>
                    </a:lnL>
                    <a:lnR>
                      <a:noFill/>
                    </a:lnR>
                    <a:lnT>
                      <a:noFill/>
                    </a:lnT>
                    <a:lnB>
                      <a:noFill/>
                    </a:lnB>
                    <a:solidFill>
                      <a:srgbClr val="CCFFCC"/>
                    </a:solidFill>
                  </a:tcPr>
                </a:tc>
                <a:tc>
                  <a:txBody>
                    <a:bodyPr/>
                    <a:lstStyle/>
                    <a:p>
                      <a:r>
                        <a:rPr lang="en-US" sz="1700"/>
                        <a:t>1</a:t>
                      </a:r>
                    </a:p>
                  </a:txBody>
                  <a:tcPr marL="63990" marR="63990" marT="42660" marB="42660" anchor="ctr">
                    <a:lnL>
                      <a:noFill/>
                    </a:lnL>
                    <a:lnR>
                      <a:noFill/>
                    </a:lnR>
                    <a:lnT>
                      <a:noFill/>
                    </a:lnT>
                    <a:lnB>
                      <a:noFill/>
                    </a:lnB>
                    <a:solidFill>
                      <a:srgbClr val="CCFFCC"/>
                    </a:solidFill>
                  </a:tcPr>
                </a:tc>
                <a:tc>
                  <a:txBody>
                    <a:bodyPr/>
                    <a:lstStyle/>
                    <a:p>
                      <a:r>
                        <a:rPr lang="en-US" sz="1700"/>
                        <a:t>15</a:t>
                      </a:r>
                    </a:p>
                  </a:txBody>
                  <a:tcPr marL="63990" marR="63990" marT="42660" marB="42660" anchor="ctr">
                    <a:lnL>
                      <a:noFill/>
                    </a:lnL>
                    <a:lnR>
                      <a:noFill/>
                    </a:lnR>
                    <a:lnT>
                      <a:noFill/>
                    </a:lnT>
                    <a:lnB>
                      <a:noFill/>
                    </a:lnB>
                    <a:solidFill>
                      <a:srgbClr val="CCFFCC"/>
                    </a:solidFill>
                  </a:tcPr>
                </a:tc>
                <a:tc>
                  <a:txBody>
                    <a:bodyPr/>
                    <a:lstStyle/>
                    <a:p>
                      <a:r>
                        <a:rPr lang="en-US" sz="1700"/>
                        <a:t>9</a:t>
                      </a:r>
                    </a:p>
                  </a:txBody>
                  <a:tcPr marL="63990" marR="63990" marT="42660" marB="42660" anchor="ctr">
                    <a:lnL>
                      <a:noFill/>
                    </a:lnL>
                    <a:lnR>
                      <a:noFill/>
                    </a:lnR>
                    <a:lnT>
                      <a:noFill/>
                    </a:lnT>
                    <a:lnB>
                      <a:noFill/>
                    </a:lnB>
                    <a:solidFill>
                      <a:srgbClr val="CCFFCC"/>
                    </a:solidFill>
                  </a:tcPr>
                </a:tc>
                <a:tc>
                  <a:txBody>
                    <a:bodyPr/>
                    <a:lstStyle/>
                    <a:p>
                      <a:r>
                        <a:rPr lang="en-US" sz="1700"/>
                        <a:t>+6</a:t>
                      </a:r>
                    </a:p>
                  </a:txBody>
                  <a:tcPr marL="63990" marR="63990" marT="42660" marB="42660" anchor="ctr">
                    <a:lnL>
                      <a:noFill/>
                    </a:lnL>
                    <a:lnR>
                      <a:noFill/>
                    </a:lnR>
                    <a:lnT>
                      <a:noFill/>
                    </a:lnT>
                    <a:lnB>
                      <a:noFill/>
                    </a:lnB>
                    <a:solidFill>
                      <a:srgbClr val="CCFFCC"/>
                    </a:solidFill>
                  </a:tcPr>
                </a:tc>
                <a:tc>
                  <a:txBody>
                    <a:bodyPr/>
                    <a:lstStyle/>
                    <a:p>
                      <a:r>
                        <a:rPr lang="en-US" sz="1700" b="1"/>
                        <a:t>15</a:t>
                      </a:r>
                      <a:r>
                        <a:rPr lang="en-US" sz="1700"/>
                        <a:t> </a:t>
                      </a:r>
                    </a:p>
                  </a:txBody>
                  <a:tcPr marL="63990" marR="63990" marT="42660" marB="42660" anchor="ctr">
                    <a:lnL>
                      <a:noFill/>
                    </a:lnL>
                    <a:lnR>
                      <a:noFill/>
                    </a:lnR>
                    <a:lnT>
                      <a:noFill/>
                    </a:lnT>
                    <a:lnB>
                      <a:noFill/>
                    </a:lnB>
                    <a:solidFill>
                      <a:srgbClr val="CCFFCC"/>
                    </a:solidFill>
                  </a:tcPr>
                </a:tc>
                <a:extLst>
                  <a:ext uri="{0D108BD9-81ED-4DB2-BD59-A6C34878D82A}">
                    <a16:rowId xmlns="" xmlns:a16="http://schemas.microsoft.com/office/drawing/2014/main" val="1293921322"/>
                  </a:ext>
                </a:extLst>
              </a:tr>
              <a:tr h="597242">
                <a:tc>
                  <a:txBody>
                    <a:bodyPr/>
                    <a:lstStyle/>
                    <a:p>
                      <a:pPr algn="l"/>
                      <a:r>
                        <a:rPr lang="el-GR" sz="1700">
                          <a:effectLst/>
                          <a:hlinkClick r:id="rId3" tooltip="Εθνική Νορβηγίας (ποδόσφαιρο ανδρών)"/>
                        </a:rPr>
                        <a:t>Νορβηγία</a:t>
                      </a:r>
                      <a:r>
                        <a:rPr lang="el-GR" sz="1700">
                          <a:effectLst/>
                        </a:rPr>
                        <a:t> </a:t>
                      </a:r>
                    </a:p>
                  </a:txBody>
                  <a:tcPr marL="63990" marR="63990" marT="42660" marB="42660" anchor="ctr">
                    <a:lnL>
                      <a:noFill/>
                    </a:lnL>
                    <a:lnR>
                      <a:noFill/>
                    </a:lnR>
                    <a:lnT>
                      <a:noFill/>
                    </a:lnT>
                    <a:lnB>
                      <a:noFill/>
                    </a:lnB>
                    <a:solidFill>
                      <a:srgbClr val="CCCCFF"/>
                    </a:solidFill>
                  </a:tcPr>
                </a:tc>
                <a:tc>
                  <a:txBody>
                    <a:bodyPr/>
                    <a:lstStyle/>
                    <a:p>
                      <a:r>
                        <a:rPr lang="en-US" sz="1700"/>
                        <a:t>8</a:t>
                      </a:r>
                    </a:p>
                  </a:txBody>
                  <a:tcPr marL="63990" marR="63990" marT="42660" marB="42660" anchor="ctr">
                    <a:lnL>
                      <a:noFill/>
                    </a:lnL>
                    <a:lnR>
                      <a:noFill/>
                    </a:lnR>
                    <a:lnT>
                      <a:noFill/>
                    </a:lnT>
                    <a:lnB>
                      <a:noFill/>
                    </a:lnB>
                    <a:solidFill>
                      <a:srgbClr val="CCCCFF"/>
                    </a:solidFill>
                  </a:tcPr>
                </a:tc>
                <a:tc>
                  <a:txBody>
                    <a:bodyPr/>
                    <a:lstStyle/>
                    <a:p>
                      <a:r>
                        <a:rPr lang="en-US" sz="1700"/>
                        <a:t>4</a:t>
                      </a:r>
                    </a:p>
                  </a:txBody>
                  <a:tcPr marL="63990" marR="63990" marT="42660" marB="42660" anchor="ctr">
                    <a:lnL>
                      <a:noFill/>
                    </a:lnL>
                    <a:lnR>
                      <a:noFill/>
                    </a:lnR>
                    <a:lnT>
                      <a:noFill/>
                    </a:lnT>
                    <a:lnB>
                      <a:noFill/>
                    </a:lnB>
                    <a:solidFill>
                      <a:srgbClr val="CCCCFF"/>
                    </a:solidFill>
                  </a:tcPr>
                </a:tc>
                <a:tc>
                  <a:txBody>
                    <a:bodyPr/>
                    <a:lstStyle/>
                    <a:p>
                      <a:r>
                        <a:rPr lang="en-US" sz="1700"/>
                        <a:t>2</a:t>
                      </a:r>
                    </a:p>
                  </a:txBody>
                  <a:tcPr marL="63990" marR="63990" marT="42660" marB="42660" anchor="ctr">
                    <a:lnL>
                      <a:noFill/>
                    </a:lnL>
                    <a:lnR>
                      <a:noFill/>
                    </a:lnR>
                    <a:lnT>
                      <a:noFill/>
                    </a:lnT>
                    <a:lnB>
                      <a:noFill/>
                    </a:lnB>
                    <a:solidFill>
                      <a:srgbClr val="CCCCFF"/>
                    </a:solidFill>
                  </a:tcPr>
                </a:tc>
                <a:tc>
                  <a:txBody>
                    <a:bodyPr/>
                    <a:lstStyle/>
                    <a:p>
                      <a:r>
                        <a:rPr lang="en-US" sz="1700"/>
                        <a:t>2</a:t>
                      </a:r>
                    </a:p>
                  </a:txBody>
                  <a:tcPr marL="63990" marR="63990" marT="42660" marB="42660" anchor="ctr">
                    <a:lnL>
                      <a:noFill/>
                    </a:lnL>
                    <a:lnR>
                      <a:noFill/>
                    </a:lnR>
                    <a:lnT>
                      <a:noFill/>
                    </a:lnT>
                    <a:lnB>
                      <a:noFill/>
                    </a:lnB>
                    <a:solidFill>
                      <a:srgbClr val="CCCCFF"/>
                    </a:solidFill>
                  </a:tcPr>
                </a:tc>
                <a:tc>
                  <a:txBody>
                    <a:bodyPr/>
                    <a:lstStyle/>
                    <a:p>
                      <a:r>
                        <a:rPr lang="en-US" sz="1700"/>
                        <a:t>9</a:t>
                      </a:r>
                    </a:p>
                  </a:txBody>
                  <a:tcPr marL="63990" marR="63990" marT="42660" marB="42660" anchor="ctr">
                    <a:lnL>
                      <a:noFill/>
                    </a:lnL>
                    <a:lnR>
                      <a:noFill/>
                    </a:lnR>
                    <a:lnT>
                      <a:noFill/>
                    </a:lnT>
                    <a:lnB>
                      <a:noFill/>
                    </a:lnB>
                    <a:solidFill>
                      <a:srgbClr val="CCCCFF"/>
                    </a:solidFill>
                  </a:tcPr>
                </a:tc>
                <a:tc>
                  <a:txBody>
                    <a:bodyPr/>
                    <a:lstStyle/>
                    <a:p>
                      <a:r>
                        <a:rPr lang="en-US" sz="1700"/>
                        <a:t>5</a:t>
                      </a:r>
                    </a:p>
                  </a:txBody>
                  <a:tcPr marL="63990" marR="63990" marT="42660" marB="42660" anchor="ctr">
                    <a:lnL>
                      <a:noFill/>
                    </a:lnL>
                    <a:lnR>
                      <a:noFill/>
                    </a:lnR>
                    <a:lnT>
                      <a:noFill/>
                    </a:lnT>
                    <a:lnB>
                      <a:noFill/>
                    </a:lnB>
                    <a:solidFill>
                      <a:srgbClr val="CCCCFF"/>
                    </a:solidFill>
                  </a:tcPr>
                </a:tc>
                <a:tc>
                  <a:txBody>
                    <a:bodyPr/>
                    <a:lstStyle/>
                    <a:p>
                      <a:r>
                        <a:rPr lang="en-US" sz="1700"/>
                        <a:t>+4</a:t>
                      </a:r>
                    </a:p>
                  </a:txBody>
                  <a:tcPr marL="63990" marR="63990" marT="42660" marB="42660" anchor="ctr">
                    <a:lnL>
                      <a:noFill/>
                    </a:lnL>
                    <a:lnR>
                      <a:noFill/>
                    </a:lnR>
                    <a:lnT>
                      <a:noFill/>
                    </a:lnT>
                    <a:lnB>
                      <a:noFill/>
                    </a:lnB>
                    <a:solidFill>
                      <a:srgbClr val="CCCCFF"/>
                    </a:solidFill>
                  </a:tcPr>
                </a:tc>
                <a:tc>
                  <a:txBody>
                    <a:bodyPr/>
                    <a:lstStyle/>
                    <a:p>
                      <a:r>
                        <a:rPr lang="en-US" sz="1700" b="1"/>
                        <a:t>14</a:t>
                      </a:r>
                      <a:r>
                        <a:rPr lang="en-US" sz="1700"/>
                        <a:t> </a:t>
                      </a:r>
                    </a:p>
                  </a:txBody>
                  <a:tcPr marL="63990" marR="63990" marT="42660" marB="42660" anchor="ctr">
                    <a:lnL>
                      <a:noFill/>
                    </a:lnL>
                    <a:lnR>
                      <a:noFill/>
                    </a:lnR>
                    <a:lnT>
                      <a:noFill/>
                    </a:lnT>
                    <a:lnB>
                      <a:noFill/>
                    </a:lnB>
                    <a:solidFill>
                      <a:srgbClr val="CCCCFF"/>
                    </a:solidFill>
                  </a:tcPr>
                </a:tc>
                <a:extLst>
                  <a:ext uri="{0D108BD9-81ED-4DB2-BD59-A6C34878D82A}">
                    <a16:rowId xmlns="" xmlns:a16="http://schemas.microsoft.com/office/drawing/2014/main" val="1457637376"/>
                  </a:ext>
                </a:extLst>
              </a:tr>
              <a:tr h="853203">
                <a:tc>
                  <a:txBody>
                    <a:bodyPr/>
                    <a:lstStyle/>
                    <a:p>
                      <a:pPr algn="l"/>
                      <a:r>
                        <a:rPr lang="el-GR" sz="1700">
                          <a:effectLst/>
                          <a:hlinkClick r:id="rId4" tooltip="Εθνική Ρουμανίας (ποδόσφαιρο ανδρών)"/>
                        </a:rPr>
                        <a:t>Ρουμανία</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21</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a:t>+12</a:t>
                      </a:r>
                    </a:p>
                  </a:txBody>
                  <a:tcPr marL="63990" marR="63990" marT="42660" marB="42660" anchor="ctr">
                    <a:lnL>
                      <a:noFill/>
                    </a:lnL>
                    <a:lnR>
                      <a:noFill/>
                    </a:lnR>
                    <a:lnT>
                      <a:noFill/>
                    </a:lnT>
                    <a:lnB>
                      <a:noFill/>
                    </a:lnB>
                  </a:tcPr>
                </a:tc>
                <a:tc>
                  <a:txBody>
                    <a:bodyPr/>
                    <a:lstStyle/>
                    <a:p>
                      <a:r>
                        <a:rPr lang="en-US" sz="1700" b="1" dirty="0"/>
                        <a:t>14</a:t>
                      </a:r>
                      <a:r>
                        <a:rPr lang="en-US" sz="1700" dirty="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842111426"/>
                  </a:ext>
                </a:extLst>
              </a:tr>
              <a:tr h="597242">
                <a:tc>
                  <a:txBody>
                    <a:bodyPr/>
                    <a:lstStyle/>
                    <a:p>
                      <a:pPr algn="l"/>
                      <a:r>
                        <a:rPr lang="el-GR" sz="1700">
                          <a:effectLst/>
                          <a:hlinkClick r:id="rId5" tooltip="Εθνική Βοσνίας και Ερζεγοβίνης (ποδόσφαιρο ανδρών)"/>
                        </a:rPr>
                        <a:t>Βοσνία και Ερζεγοβίνη</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7</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b="1"/>
                        <a:t>13</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3544560529"/>
                  </a:ext>
                </a:extLst>
              </a:tr>
              <a:tr h="853203">
                <a:tc>
                  <a:txBody>
                    <a:bodyPr/>
                    <a:lstStyle/>
                    <a:p>
                      <a:pPr algn="l"/>
                      <a:r>
                        <a:rPr lang="el-GR" sz="1700">
                          <a:effectLst/>
                          <a:hlinkClick r:id="rId6" tooltip="Εθνική Λουξεμβούργου (ποδόσφαιρο ανδρών)"/>
                        </a:rPr>
                        <a:t>Λουξεμβούργο</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21</a:t>
                      </a:r>
                    </a:p>
                  </a:txBody>
                  <a:tcPr marL="63990" marR="63990" marT="42660" marB="42660" anchor="ctr">
                    <a:lnL>
                      <a:noFill/>
                    </a:lnL>
                    <a:lnR>
                      <a:noFill/>
                    </a:lnR>
                    <a:lnT>
                      <a:noFill/>
                    </a:lnT>
                    <a:lnB>
                      <a:noFill/>
                    </a:lnB>
                  </a:tcPr>
                </a:tc>
                <a:tc>
                  <a:txBody>
                    <a:bodyPr/>
                    <a:lstStyle/>
                    <a:p>
                      <a:r>
                        <a:rPr lang="en-US" sz="1700"/>
                        <a:t>−21</a:t>
                      </a:r>
                    </a:p>
                  </a:txBody>
                  <a:tcPr marL="63990" marR="63990" marT="42660" marB="42660" anchor="ctr">
                    <a:lnL>
                      <a:noFill/>
                    </a:lnL>
                    <a:lnR>
                      <a:noFill/>
                    </a:lnR>
                    <a:lnT>
                      <a:noFill/>
                    </a:lnT>
                    <a:lnB>
                      <a:noFill/>
                    </a:lnB>
                  </a:tcPr>
                </a:tc>
                <a:tc>
                  <a:txBody>
                    <a:bodyPr/>
                    <a:lstStyle/>
                    <a:p>
                      <a:r>
                        <a:rPr lang="en-US" sz="1700" b="1" dirty="0"/>
                        <a:t>0</a:t>
                      </a:r>
                      <a:endParaRPr lang="en-US" sz="1700" dirty="0"/>
                    </a:p>
                  </a:txBody>
                  <a:tcPr marL="63990" marR="63990" marT="42660" marB="42660" anchor="ctr">
                    <a:lnL>
                      <a:noFill/>
                    </a:lnL>
                    <a:lnR>
                      <a:noFill/>
                    </a:lnR>
                    <a:lnT>
                      <a:noFill/>
                    </a:lnT>
                    <a:lnB>
                      <a:noFill/>
                    </a:lnB>
                  </a:tcPr>
                </a:tc>
                <a:extLst>
                  <a:ext uri="{0D108BD9-81ED-4DB2-BD59-A6C34878D82A}">
                    <a16:rowId xmlns="" xmlns:a16="http://schemas.microsoft.com/office/drawing/2014/main" val="1510041434"/>
                  </a:ext>
                </a:extLst>
              </a:tr>
            </a:tbl>
          </a:graphicData>
        </a:graphic>
      </p:graphicFrame>
      <p:graphicFrame>
        <p:nvGraphicFramePr>
          <p:cNvPr id="7" name="Table 6">
            <a:extLst>
              <a:ext uri="{FF2B5EF4-FFF2-40B4-BE49-F238E27FC236}">
                <a16:creationId xmlns="" xmlns:a16="http://schemas.microsoft.com/office/drawing/2014/main" id="{C4746FE8-0E09-4BD4-9E98-17C2801861D8}"/>
              </a:ext>
            </a:extLst>
          </p:cNvPr>
          <p:cNvGraphicFramePr>
            <a:graphicFrameLocks noGrp="1"/>
          </p:cNvGraphicFramePr>
          <p:nvPr>
            <p:extLst>
              <p:ext uri="{D42A27DB-BD31-4B8C-83A1-F6EECF244321}">
                <p14:modId xmlns:p14="http://schemas.microsoft.com/office/powerpoint/2010/main" val="1460267773"/>
              </p:ext>
            </p:extLst>
          </p:nvPr>
        </p:nvGraphicFramePr>
        <p:xfrm>
          <a:off x="5629858" y="1503866"/>
          <a:ext cx="3514142" cy="1371600"/>
        </p:xfrm>
        <a:graphic>
          <a:graphicData uri="http://schemas.openxmlformats.org/drawingml/2006/table">
            <a:tbl>
              <a:tblPr/>
              <a:tblGrid>
                <a:gridCol w="3514142">
                  <a:extLst>
                    <a:ext uri="{9D8B030D-6E8A-4147-A177-3AD203B41FA5}">
                      <a16:colId xmlns="" xmlns:a16="http://schemas.microsoft.com/office/drawing/2014/main" val="3396706523"/>
                    </a:ext>
                  </a:extLst>
                </a:gridCol>
              </a:tblGrid>
              <a:tr h="339465">
                <a:tc>
                  <a:txBody>
                    <a:bodyPr/>
                    <a:lstStyle/>
                    <a:p>
                      <a:r>
                        <a:rPr lang="el-GR" dirty="0"/>
                        <a:t>Σημείωση </a:t>
                      </a:r>
                    </a:p>
                  </a:txBody>
                  <a:tcPr marL="68580" marR="68580" anchor="ctr">
                    <a:lnL>
                      <a:noFill/>
                    </a:lnL>
                    <a:lnR>
                      <a:noFill/>
                    </a:lnR>
                    <a:lnT>
                      <a:noFill/>
                    </a:lnT>
                    <a:lnB>
                      <a:noFill/>
                    </a:lnB>
                  </a:tcPr>
                </a:tc>
                <a:extLst>
                  <a:ext uri="{0D108BD9-81ED-4DB2-BD59-A6C34878D82A}">
                    <a16:rowId xmlns="" xmlns:a16="http://schemas.microsoft.com/office/drawing/2014/main" val="2709339844"/>
                  </a:ext>
                </a:extLst>
              </a:tr>
              <a:tr h="179118">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1797205464"/>
                  </a:ext>
                </a:extLst>
              </a:tr>
              <a:tr h="179118">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2368438851"/>
                  </a:ext>
                </a:extLst>
              </a:tr>
            </a:tbl>
          </a:graphicData>
        </a:graphic>
      </p:graphicFrame>
    </p:spTree>
    <p:extLst>
      <p:ext uri="{BB962C8B-B14F-4D97-AF65-F5344CB8AC3E}">
        <p14:creationId xmlns:p14="http://schemas.microsoft.com/office/powerpoint/2010/main" val="336858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F857B-3ABC-481A-8B74-60E9355FA380}"/>
              </a:ext>
            </a:extLst>
          </p:cNvPr>
          <p:cNvSpPr>
            <a:spLocks noGrp="1"/>
          </p:cNvSpPr>
          <p:nvPr>
            <p:ph type="title"/>
          </p:nvPr>
        </p:nvSpPr>
        <p:spPr/>
        <p:txBody>
          <a:bodyPr/>
          <a:lstStyle/>
          <a:p>
            <a:pPr algn="ctr"/>
            <a:r>
              <a:rPr lang="el-GR" b="1" dirty="0"/>
              <a:t>3</a:t>
            </a:r>
            <a:r>
              <a:rPr lang="el-GR" sz="2400" b="1" dirty="0"/>
              <a:t>ος</a:t>
            </a:r>
            <a:r>
              <a:rPr lang="en-US" b="1" dirty="0"/>
              <a:t>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2E0BCE48-0E11-4338-82CA-C85C892DCB53}"/>
              </a:ext>
            </a:extLst>
          </p:cNvPr>
          <p:cNvGraphicFramePr>
            <a:graphicFrameLocks noGrp="1"/>
          </p:cNvGraphicFramePr>
          <p:nvPr>
            <p:ph idx="1"/>
            <p:extLst>
              <p:ext uri="{D42A27DB-BD31-4B8C-83A1-F6EECF244321}">
                <p14:modId xmlns:p14="http://schemas.microsoft.com/office/powerpoint/2010/main" val="3821553870"/>
              </p:ext>
            </p:extLst>
          </p:nvPr>
        </p:nvGraphicFramePr>
        <p:xfrm>
          <a:off x="0" y="2609395"/>
          <a:ext cx="5660434" cy="4351340"/>
        </p:xfrm>
        <a:graphic>
          <a:graphicData uri="http://schemas.openxmlformats.org/drawingml/2006/table">
            <a:tbl>
              <a:tblPr/>
              <a:tblGrid>
                <a:gridCol w="2558826">
                  <a:extLst>
                    <a:ext uri="{9D8B030D-6E8A-4147-A177-3AD203B41FA5}">
                      <a16:colId xmlns="" xmlns:a16="http://schemas.microsoft.com/office/drawing/2014/main" val="825708706"/>
                    </a:ext>
                  </a:extLst>
                </a:gridCol>
                <a:gridCol w="387701">
                  <a:extLst>
                    <a:ext uri="{9D8B030D-6E8A-4147-A177-3AD203B41FA5}">
                      <a16:colId xmlns="" xmlns:a16="http://schemas.microsoft.com/office/drawing/2014/main" val="2043339492"/>
                    </a:ext>
                  </a:extLst>
                </a:gridCol>
                <a:gridCol w="387701">
                  <a:extLst>
                    <a:ext uri="{9D8B030D-6E8A-4147-A177-3AD203B41FA5}">
                      <a16:colId xmlns="" xmlns:a16="http://schemas.microsoft.com/office/drawing/2014/main" val="1927802615"/>
                    </a:ext>
                  </a:extLst>
                </a:gridCol>
                <a:gridCol w="387701">
                  <a:extLst>
                    <a:ext uri="{9D8B030D-6E8A-4147-A177-3AD203B41FA5}">
                      <a16:colId xmlns="" xmlns:a16="http://schemas.microsoft.com/office/drawing/2014/main" val="2866776838"/>
                    </a:ext>
                  </a:extLst>
                </a:gridCol>
                <a:gridCol w="387701">
                  <a:extLst>
                    <a:ext uri="{9D8B030D-6E8A-4147-A177-3AD203B41FA5}">
                      <a16:colId xmlns="" xmlns:a16="http://schemas.microsoft.com/office/drawing/2014/main" val="3854752777"/>
                    </a:ext>
                  </a:extLst>
                </a:gridCol>
                <a:gridCol w="387701">
                  <a:extLst>
                    <a:ext uri="{9D8B030D-6E8A-4147-A177-3AD203B41FA5}">
                      <a16:colId xmlns="" xmlns:a16="http://schemas.microsoft.com/office/drawing/2014/main" val="349194581"/>
                    </a:ext>
                  </a:extLst>
                </a:gridCol>
                <a:gridCol w="387701">
                  <a:extLst>
                    <a:ext uri="{9D8B030D-6E8A-4147-A177-3AD203B41FA5}">
                      <a16:colId xmlns="" xmlns:a16="http://schemas.microsoft.com/office/drawing/2014/main" val="1059421913"/>
                    </a:ext>
                  </a:extLst>
                </a:gridCol>
                <a:gridCol w="387701">
                  <a:extLst>
                    <a:ext uri="{9D8B030D-6E8A-4147-A177-3AD203B41FA5}">
                      <a16:colId xmlns="" xmlns:a16="http://schemas.microsoft.com/office/drawing/2014/main" val="3040278114"/>
                    </a:ext>
                  </a:extLst>
                </a:gridCol>
                <a:gridCol w="387701">
                  <a:extLst>
                    <a:ext uri="{9D8B030D-6E8A-4147-A177-3AD203B41FA5}">
                      <a16:colId xmlns="" xmlns:a16="http://schemas.microsoft.com/office/drawing/2014/main" val="367945431"/>
                    </a:ext>
                  </a:extLst>
                </a:gridCol>
              </a:tblGrid>
              <a:tr h="763393">
                <a:tc>
                  <a:txBody>
                    <a:bodyPr/>
                    <a:lstStyle/>
                    <a:p>
                      <a:r>
                        <a:rPr lang="el-GR" sz="1500"/>
                        <a:t>Χώρα </a:t>
                      </a:r>
                    </a:p>
                  </a:txBody>
                  <a:tcPr marL="57254" marR="57254" marT="38170" marB="38170" anchor="ctr">
                    <a:lnL>
                      <a:noFill/>
                    </a:lnL>
                    <a:lnR>
                      <a:noFill/>
                    </a:lnR>
                    <a:lnT>
                      <a:noFill/>
                    </a:lnT>
                    <a:lnB>
                      <a:noFill/>
                    </a:lnB>
                  </a:tcPr>
                </a:tc>
                <a:tc>
                  <a:txBody>
                    <a:bodyPr/>
                    <a:lstStyle/>
                    <a:p>
                      <a:r>
                        <a:rPr lang="el-GR" sz="1500"/>
                        <a:t>Αγ. </a:t>
                      </a:r>
                    </a:p>
                  </a:txBody>
                  <a:tcPr marL="57254" marR="57254" marT="38170" marB="38170" anchor="ctr">
                    <a:lnL>
                      <a:noFill/>
                    </a:lnL>
                    <a:lnR>
                      <a:noFill/>
                    </a:lnR>
                    <a:lnT>
                      <a:noFill/>
                    </a:lnT>
                    <a:lnB>
                      <a:noFill/>
                    </a:lnB>
                  </a:tcPr>
                </a:tc>
                <a:tc>
                  <a:txBody>
                    <a:bodyPr/>
                    <a:lstStyle/>
                    <a:p>
                      <a:r>
                        <a:rPr lang="el-GR" sz="1500"/>
                        <a:t>Ν </a:t>
                      </a:r>
                    </a:p>
                  </a:txBody>
                  <a:tcPr marL="57254" marR="57254" marT="38170" marB="38170" anchor="ctr">
                    <a:lnL>
                      <a:noFill/>
                    </a:lnL>
                    <a:lnR>
                      <a:noFill/>
                    </a:lnR>
                    <a:lnT>
                      <a:noFill/>
                    </a:lnT>
                    <a:lnB>
                      <a:noFill/>
                    </a:lnB>
                  </a:tcPr>
                </a:tc>
                <a:tc>
                  <a:txBody>
                    <a:bodyPr/>
                    <a:lstStyle/>
                    <a:p>
                      <a:r>
                        <a:rPr lang="el-GR" sz="1500"/>
                        <a:t>Ι </a:t>
                      </a:r>
                    </a:p>
                  </a:txBody>
                  <a:tcPr marL="57254" marR="57254" marT="38170" marB="38170" anchor="ctr">
                    <a:lnL>
                      <a:noFill/>
                    </a:lnL>
                    <a:lnR>
                      <a:noFill/>
                    </a:lnR>
                    <a:lnT>
                      <a:noFill/>
                    </a:lnT>
                    <a:lnB>
                      <a:noFill/>
                    </a:lnB>
                  </a:tcPr>
                </a:tc>
                <a:tc>
                  <a:txBody>
                    <a:bodyPr/>
                    <a:lstStyle/>
                    <a:p>
                      <a:r>
                        <a:rPr lang="el-GR" sz="1500"/>
                        <a:t>Η </a:t>
                      </a:r>
                    </a:p>
                  </a:txBody>
                  <a:tcPr marL="57254" marR="57254" marT="38170" marB="38170" anchor="ctr">
                    <a:lnL>
                      <a:noFill/>
                    </a:lnL>
                    <a:lnR>
                      <a:noFill/>
                    </a:lnR>
                    <a:lnT>
                      <a:noFill/>
                    </a:lnT>
                    <a:lnB>
                      <a:noFill/>
                    </a:lnB>
                  </a:tcPr>
                </a:tc>
                <a:tc>
                  <a:txBody>
                    <a:bodyPr/>
                    <a:lstStyle/>
                    <a:p>
                      <a:r>
                        <a:rPr lang="el-GR" sz="1500"/>
                        <a:t>Τυ </a:t>
                      </a:r>
                    </a:p>
                  </a:txBody>
                  <a:tcPr marL="57254" marR="57254" marT="38170" marB="38170" anchor="ctr">
                    <a:lnL>
                      <a:noFill/>
                    </a:lnL>
                    <a:lnR>
                      <a:noFill/>
                    </a:lnR>
                    <a:lnT>
                      <a:noFill/>
                    </a:lnT>
                    <a:lnB>
                      <a:noFill/>
                    </a:lnB>
                  </a:tcPr>
                </a:tc>
                <a:tc>
                  <a:txBody>
                    <a:bodyPr/>
                    <a:lstStyle/>
                    <a:p>
                      <a:r>
                        <a:rPr lang="el-GR" sz="1500"/>
                        <a:t>Τκ </a:t>
                      </a:r>
                    </a:p>
                  </a:txBody>
                  <a:tcPr marL="57254" marR="57254" marT="38170" marB="38170" anchor="ctr">
                    <a:lnL>
                      <a:noFill/>
                    </a:lnL>
                    <a:lnR>
                      <a:noFill/>
                    </a:lnR>
                    <a:lnT>
                      <a:noFill/>
                    </a:lnT>
                    <a:lnB>
                      <a:noFill/>
                    </a:lnB>
                  </a:tcPr>
                </a:tc>
                <a:tc>
                  <a:txBody>
                    <a:bodyPr/>
                    <a:lstStyle/>
                    <a:p>
                      <a:r>
                        <a:rPr lang="el-GR" sz="1500"/>
                        <a:t>ΔΤ </a:t>
                      </a:r>
                    </a:p>
                  </a:txBody>
                  <a:tcPr marL="57254" marR="57254" marT="38170" marB="38170" anchor="ctr">
                    <a:lnL>
                      <a:noFill/>
                    </a:lnL>
                    <a:lnR>
                      <a:noFill/>
                    </a:lnR>
                    <a:lnT>
                      <a:noFill/>
                    </a:lnT>
                    <a:lnB>
                      <a:noFill/>
                    </a:lnB>
                  </a:tcPr>
                </a:tc>
                <a:tc>
                  <a:txBody>
                    <a:bodyPr/>
                    <a:lstStyle/>
                    <a:p>
                      <a:r>
                        <a:rPr lang="el-GR" sz="1500"/>
                        <a:t>Β </a:t>
                      </a:r>
                    </a:p>
                  </a:txBody>
                  <a:tcPr marL="57254" marR="57254" marT="38170" marB="38170" anchor="ctr">
                    <a:lnL>
                      <a:noFill/>
                    </a:lnL>
                    <a:lnR>
                      <a:noFill/>
                    </a:lnR>
                    <a:lnT>
                      <a:noFill/>
                    </a:lnT>
                    <a:lnB>
                      <a:noFill/>
                    </a:lnB>
                  </a:tcPr>
                </a:tc>
                <a:extLst>
                  <a:ext uri="{0D108BD9-81ED-4DB2-BD59-A6C34878D82A}">
                    <a16:rowId xmlns="" xmlns:a16="http://schemas.microsoft.com/office/drawing/2014/main" val="1560501957"/>
                  </a:ext>
                </a:extLst>
              </a:tr>
              <a:tr h="763393">
                <a:tc>
                  <a:txBody>
                    <a:bodyPr/>
                    <a:lstStyle/>
                    <a:p>
                      <a:pPr algn="l"/>
                      <a:r>
                        <a:rPr lang="el-GR" sz="1500">
                          <a:effectLst/>
                          <a:hlinkClick r:id="rId2" tooltip="Εθνική Τσεχίας (ποδόσφαιρο ανδρών)"/>
                        </a:rPr>
                        <a:t>Τσεχία</a:t>
                      </a:r>
                      <a:r>
                        <a:rPr lang="el-GR" sz="1500">
                          <a:effectLst/>
                        </a:rPr>
                        <a:t> </a:t>
                      </a:r>
                    </a:p>
                  </a:txBody>
                  <a:tcPr marL="57254" marR="57254" marT="38170" marB="38170" anchor="ctr">
                    <a:lnL>
                      <a:noFill/>
                    </a:lnL>
                    <a:lnR>
                      <a:noFill/>
                    </a:lnR>
                    <a:lnT>
                      <a:noFill/>
                    </a:lnT>
                    <a:lnB>
                      <a:noFill/>
                    </a:lnB>
                    <a:solidFill>
                      <a:srgbClr val="CCFFCC"/>
                    </a:solidFill>
                  </a:tcPr>
                </a:tc>
                <a:tc>
                  <a:txBody>
                    <a:bodyPr/>
                    <a:lstStyle/>
                    <a:p>
                      <a:r>
                        <a:rPr lang="en-US" sz="1500"/>
                        <a:t>8</a:t>
                      </a:r>
                    </a:p>
                  </a:txBody>
                  <a:tcPr marL="57254" marR="57254" marT="38170" marB="38170" anchor="ctr">
                    <a:lnL>
                      <a:noFill/>
                    </a:lnL>
                    <a:lnR>
                      <a:noFill/>
                    </a:lnR>
                    <a:lnT>
                      <a:noFill/>
                    </a:lnT>
                    <a:lnB>
                      <a:noFill/>
                    </a:lnB>
                    <a:solidFill>
                      <a:srgbClr val="CCFFCC"/>
                    </a:solidFill>
                  </a:tcPr>
                </a:tc>
                <a:tc>
                  <a:txBody>
                    <a:bodyPr/>
                    <a:lstStyle/>
                    <a:p>
                      <a:r>
                        <a:rPr lang="en-US" sz="1500"/>
                        <a:t>7</a:t>
                      </a:r>
                    </a:p>
                  </a:txBody>
                  <a:tcPr marL="57254" marR="57254" marT="38170" marB="38170" anchor="ctr">
                    <a:lnL>
                      <a:noFill/>
                    </a:lnL>
                    <a:lnR>
                      <a:noFill/>
                    </a:lnR>
                    <a:lnT>
                      <a:noFill/>
                    </a:lnT>
                    <a:lnB>
                      <a:noFill/>
                    </a:lnB>
                    <a:solidFill>
                      <a:srgbClr val="CCFFCC"/>
                    </a:solidFill>
                  </a:tcPr>
                </a:tc>
                <a:tc>
                  <a:txBody>
                    <a:bodyPr/>
                    <a:lstStyle/>
                    <a:p>
                      <a:r>
                        <a:rPr lang="en-US" sz="1500"/>
                        <a:t>1</a:t>
                      </a:r>
                    </a:p>
                  </a:txBody>
                  <a:tcPr marL="57254" marR="57254" marT="38170" marB="38170" anchor="ctr">
                    <a:lnL>
                      <a:noFill/>
                    </a:lnL>
                    <a:lnR>
                      <a:noFill/>
                    </a:lnR>
                    <a:lnT>
                      <a:noFill/>
                    </a:lnT>
                    <a:lnB>
                      <a:noFill/>
                    </a:lnB>
                    <a:solidFill>
                      <a:srgbClr val="CCFFCC"/>
                    </a:solidFill>
                  </a:tcPr>
                </a:tc>
                <a:tc>
                  <a:txBody>
                    <a:bodyPr/>
                    <a:lstStyle/>
                    <a:p>
                      <a:r>
                        <a:rPr lang="en-US" sz="1500"/>
                        <a:t>0</a:t>
                      </a:r>
                    </a:p>
                  </a:txBody>
                  <a:tcPr marL="57254" marR="57254" marT="38170" marB="38170" anchor="ctr">
                    <a:lnL>
                      <a:noFill/>
                    </a:lnL>
                    <a:lnR>
                      <a:noFill/>
                    </a:lnR>
                    <a:lnT>
                      <a:noFill/>
                    </a:lnT>
                    <a:lnB>
                      <a:noFill/>
                    </a:lnB>
                    <a:solidFill>
                      <a:srgbClr val="CCFFCC"/>
                    </a:solidFill>
                  </a:tcPr>
                </a:tc>
                <a:tc>
                  <a:txBody>
                    <a:bodyPr/>
                    <a:lstStyle/>
                    <a:p>
                      <a:r>
                        <a:rPr lang="en-US" sz="1500" dirty="0"/>
                        <a:t>23</a:t>
                      </a:r>
                    </a:p>
                  </a:txBody>
                  <a:tcPr marL="57254" marR="57254" marT="38170" marB="38170" anchor="ctr">
                    <a:lnL>
                      <a:noFill/>
                    </a:lnL>
                    <a:lnR>
                      <a:noFill/>
                    </a:lnR>
                    <a:lnT>
                      <a:noFill/>
                    </a:lnT>
                    <a:lnB>
                      <a:noFill/>
                    </a:lnB>
                    <a:solidFill>
                      <a:srgbClr val="CCFFCC"/>
                    </a:solidFill>
                  </a:tcPr>
                </a:tc>
                <a:tc>
                  <a:txBody>
                    <a:bodyPr/>
                    <a:lstStyle/>
                    <a:p>
                      <a:r>
                        <a:rPr lang="en-US" sz="1500"/>
                        <a:t>5</a:t>
                      </a:r>
                    </a:p>
                  </a:txBody>
                  <a:tcPr marL="57254" marR="57254" marT="38170" marB="38170" anchor="ctr">
                    <a:lnL>
                      <a:noFill/>
                    </a:lnL>
                    <a:lnR>
                      <a:noFill/>
                    </a:lnR>
                    <a:lnT>
                      <a:noFill/>
                    </a:lnT>
                    <a:lnB>
                      <a:noFill/>
                    </a:lnB>
                    <a:solidFill>
                      <a:srgbClr val="CCFFCC"/>
                    </a:solidFill>
                  </a:tcPr>
                </a:tc>
                <a:tc>
                  <a:txBody>
                    <a:bodyPr/>
                    <a:lstStyle/>
                    <a:p>
                      <a:r>
                        <a:rPr lang="en-US" sz="1500"/>
                        <a:t>+18</a:t>
                      </a:r>
                    </a:p>
                  </a:txBody>
                  <a:tcPr marL="57254" marR="57254" marT="38170" marB="38170" anchor="ctr">
                    <a:lnL>
                      <a:noFill/>
                    </a:lnL>
                    <a:lnR>
                      <a:noFill/>
                    </a:lnR>
                    <a:lnT>
                      <a:noFill/>
                    </a:lnT>
                    <a:lnB>
                      <a:noFill/>
                    </a:lnB>
                    <a:solidFill>
                      <a:srgbClr val="CCFFCC"/>
                    </a:solidFill>
                  </a:tcPr>
                </a:tc>
                <a:tc>
                  <a:txBody>
                    <a:bodyPr/>
                    <a:lstStyle/>
                    <a:p>
                      <a:r>
                        <a:rPr lang="en-US" sz="1500" b="1"/>
                        <a:t>22</a:t>
                      </a:r>
                      <a:r>
                        <a:rPr lang="en-US" sz="1500"/>
                        <a:t> </a:t>
                      </a:r>
                    </a:p>
                  </a:txBody>
                  <a:tcPr marL="57254" marR="57254" marT="38170" marB="38170" anchor="ctr">
                    <a:lnL>
                      <a:noFill/>
                    </a:lnL>
                    <a:lnR>
                      <a:noFill/>
                    </a:lnR>
                    <a:lnT>
                      <a:noFill/>
                    </a:lnT>
                    <a:lnB>
                      <a:noFill/>
                    </a:lnB>
                    <a:solidFill>
                      <a:srgbClr val="CCFFCC"/>
                    </a:solidFill>
                  </a:tcPr>
                </a:tc>
                <a:extLst>
                  <a:ext uri="{0D108BD9-81ED-4DB2-BD59-A6C34878D82A}">
                    <a16:rowId xmlns="" xmlns:a16="http://schemas.microsoft.com/office/drawing/2014/main" val="3519016495"/>
                  </a:ext>
                </a:extLst>
              </a:tr>
              <a:tr h="763393">
                <a:tc>
                  <a:txBody>
                    <a:bodyPr/>
                    <a:lstStyle/>
                    <a:p>
                      <a:pPr algn="l"/>
                      <a:r>
                        <a:rPr lang="el-GR" sz="1500">
                          <a:effectLst/>
                          <a:hlinkClick r:id="rId3" tooltip="Εθνική Ολλανδίας (ποδόσφαιρο ανδρών)"/>
                        </a:rPr>
                        <a:t>Ολλανδία</a:t>
                      </a:r>
                      <a:r>
                        <a:rPr lang="el-GR" sz="1500">
                          <a:effectLst/>
                        </a:rPr>
                        <a:t> </a:t>
                      </a:r>
                    </a:p>
                  </a:txBody>
                  <a:tcPr marL="57254" marR="57254" marT="38170" marB="38170" anchor="ctr">
                    <a:lnL>
                      <a:noFill/>
                    </a:lnL>
                    <a:lnR>
                      <a:noFill/>
                    </a:lnR>
                    <a:lnT>
                      <a:noFill/>
                    </a:lnT>
                    <a:lnB>
                      <a:noFill/>
                    </a:lnB>
                    <a:solidFill>
                      <a:srgbClr val="CCCCFF"/>
                    </a:solidFill>
                  </a:tcPr>
                </a:tc>
                <a:tc>
                  <a:txBody>
                    <a:bodyPr/>
                    <a:lstStyle/>
                    <a:p>
                      <a:r>
                        <a:rPr lang="en-US" sz="1500"/>
                        <a:t>8</a:t>
                      </a:r>
                    </a:p>
                  </a:txBody>
                  <a:tcPr marL="57254" marR="57254" marT="38170" marB="38170" anchor="ctr">
                    <a:lnL>
                      <a:noFill/>
                    </a:lnL>
                    <a:lnR>
                      <a:noFill/>
                    </a:lnR>
                    <a:lnT>
                      <a:noFill/>
                    </a:lnT>
                    <a:lnB>
                      <a:noFill/>
                    </a:lnB>
                    <a:solidFill>
                      <a:srgbClr val="CCCCFF"/>
                    </a:solidFill>
                  </a:tcPr>
                </a:tc>
                <a:tc>
                  <a:txBody>
                    <a:bodyPr/>
                    <a:lstStyle/>
                    <a:p>
                      <a:r>
                        <a:rPr lang="en-US" sz="1500"/>
                        <a:t>6</a:t>
                      </a:r>
                    </a:p>
                  </a:txBody>
                  <a:tcPr marL="57254" marR="57254" marT="38170" marB="38170" anchor="ctr">
                    <a:lnL>
                      <a:noFill/>
                    </a:lnL>
                    <a:lnR>
                      <a:noFill/>
                    </a:lnR>
                    <a:lnT>
                      <a:noFill/>
                    </a:lnT>
                    <a:lnB>
                      <a:noFill/>
                    </a:lnB>
                    <a:solidFill>
                      <a:srgbClr val="CCCCFF"/>
                    </a:solidFill>
                  </a:tcPr>
                </a:tc>
                <a:tc>
                  <a:txBody>
                    <a:bodyPr/>
                    <a:lstStyle/>
                    <a:p>
                      <a:r>
                        <a:rPr lang="en-US" sz="1500"/>
                        <a:t>1</a:t>
                      </a:r>
                    </a:p>
                  </a:txBody>
                  <a:tcPr marL="57254" marR="57254" marT="38170" marB="38170" anchor="ctr">
                    <a:lnL>
                      <a:noFill/>
                    </a:lnL>
                    <a:lnR>
                      <a:noFill/>
                    </a:lnR>
                    <a:lnT>
                      <a:noFill/>
                    </a:lnT>
                    <a:lnB>
                      <a:noFill/>
                    </a:lnB>
                    <a:solidFill>
                      <a:srgbClr val="CCCCFF"/>
                    </a:solidFill>
                  </a:tcPr>
                </a:tc>
                <a:tc>
                  <a:txBody>
                    <a:bodyPr/>
                    <a:lstStyle/>
                    <a:p>
                      <a:r>
                        <a:rPr lang="en-US" sz="1500"/>
                        <a:t>1</a:t>
                      </a:r>
                    </a:p>
                  </a:txBody>
                  <a:tcPr marL="57254" marR="57254" marT="38170" marB="38170" anchor="ctr">
                    <a:lnL>
                      <a:noFill/>
                    </a:lnL>
                    <a:lnR>
                      <a:noFill/>
                    </a:lnR>
                    <a:lnT>
                      <a:noFill/>
                    </a:lnT>
                    <a:lnB>
                      <a:noFill/>
                    </a:lnB>
                    <a:solidFill>
                      <a:srgbClr val="CCCCFF"/>
                    </a:solidFill>
                  </a:tcPr>
                </a:tc>
                <a:tc>
                  <a:txBody>
                    <a:bodyPr/>
                    <a:lstStyle/>
                    <a:p>
                      <a:r>
                        <a:rPr lang="en-US" sz="1500"/>
                        <a:t>20</a:t>
                      </a:r>
                    </a:p>
                  </a:txBody>
                  <a:tcPr marL="57254" marR="57254" marT="38170" marB="38170" anchor="ctr">
                    <a:lnL>
                      <a:noFill/>
                    </a:lnL>
                    <a:lnR>
                      <a:noFill/>
                    </a:lnR>
                    <a:lnT>
                      <a:noFill/>
                    </a:lnT>
                    <a:lnB>
                      <a:noFill/>
                    </a:lnB>
                    <a:solidFill>
                      <a:srgbClr val="CCCCFF"/>
                    </a:solidFill>
                  </a:tcPr>
                </a:tc>
                <a:tc>
                  <a:txBody>
                    <a:bodyPr/>
                    <a:lstStyle/>
                    <a:p>
                      <a:r>
                        <a:rPr lang="en-US" sz="1500"/>
                        <a:t>6</a:t>
                      </a:r>
                    </a:p>
                  </a:txBody>
                  <a:tcPr marL="57254" marR="57254" marT="38170" marB="38170" anchor="ctr">
                    <a:lnL>
                      <a:noFill/>
                    </a:lnL>
                    <a:lnR>
                      <a:noFill/>
                    </a:lnR>
                    <a:lnT>
                      <a:noFill/>
                    </a:lnT>
                    <a:lnB>
                      <a:noFill/>
                    </a:lnB>
                    <a:solidFill>
                      <a:srgbClr val="CCCCFF"/>
                    </a:solidFill>
                  </a:tcPr>
                </a:tc>
                <a:tc>
                  <a:txBody>
                    <a:bodyPr/>
                    <a:lstStyle/>
                    <a:p>
                      <a:r>
                        <a:rPr lang="en-US" sz="1500"/>
                        <a:t>+14</a:t>
                      </a:r>
                    </a:p>
                  </a:txBody>
                  <a:tcPr marL="57254" marR="57254" marT="38170" marB="38170" anchor="ctr">
                    <a:lnL>
                      <a:noFill/>
                    </a:lnL>
                    <a:lnR>
                      <a:noFill/>
                    </a:lnR>
                    <a:lnT>
                      <a:noFill/>
                    </a:lnT>
                    <a:lnB>
                      <a:noFill/>
                    </a:lnB>
                    <a:solidFill>
                      <a:srgbClr val="CCCCFF"/>
                    </a:solidFill>
                  </a:tcPr>
                </a:tc>
                <a:tc>
                  <a:txBody>
                    <a:bodyPr/>
                    <a:lstStyle/>
                    <a:p>
                      <a:r>
                        <a:rPr lang="en-US" sz="1500" b="1"/>
                        <a:t>19</a:t>
                      </a:r>
                      <a:r>
                        <a:rPr lang="en-US" sz="1500"/>
                        <a:t> </a:t>
                      </a:r>
                    </a:p>
                  </a:txBody>
                  <a:tcPr marL="57254" marR="57254" marT="38170" marB="38170" anchor="ctr">
                    <a:lnL>
                      <a:noFill/>
                    </a:lnL>
                    <a:lnR>
                      <a:noFill/>
                    </a:lnR>
                    <a:lnT>
                      <a:noFill/>
                    </a:lnT>
                    <a:lnB>
                      <a:noFill/>
                    </a:lnB>
                    <a:solidFill>
                      <a:srgbClr val="CCCCFF"/>
                    </a:solidFill>
                  </a:tcPr>
                </a:tc>
                <a:extLst>
                  <a:ext uri="{0D108BD9-81ED-4DB2-BD59-A6C34878D82A}">
                    <a16:rowId xmlns="" xmlns:a16="http://schemas.microsoft.com/office/drawing/2014/main" val="2308959441"/>
                  </a:ext>
                </a:extLst>
              </a:tr>
              <a:tr h="534375">
                <a:tc>
                  <a:txBody>
                    <a:bodyPr/>
                    <a:lstStyle/>
                    <a:p>
                      <a:pPr algn="l"/>
                      <a:r>
                        <a:rPr lang="el-GR" sz="1500">
                          <a:effectLst/>
                          <a:hlinkClick r:id="rId4" tooltip="Εθνική Αυστρίας (ποδόσφαιρο ανδρών)"/>
                        </a:rPr>
                        <a:t>Αυστρία</a:t>
                      </a:r>
                      <a:r>
                        <a:rPr lang="el-GR" sz="1500">
                          <a:effectLst/>
                        </a:rPr>
                        <a:t> </a:t>
                      </a:r>
                    </a:p>
                  </a:txBody>
                  <a:tcPr marL="57254" marR="57254" marT="38170" marB="38170" anchor="ctr">
                    <a:lnL>
                      <a:noFill/>
                    </a:lnL>
                    <a:lnR>
                      <a:noFill/>
                    </a:lnR>
                    <a:lnT>
                      <a:noFill/>
                    </a:lnT>
                    <a:lnB>
                      <a:noFill/>
                    </a:lnB>
                  </a:tcPr>
                </a:tc>
                <a:tc>
                  <a:txBody>
                    <a:bodyPr/>
                    <a:lstStyle/>
                    <a:p>
                      <a:r>
                        <a:rPr lang="en-US" sz="1500"/>
                        <a:t>8</a:t>
                      </a:r>
                    </a:p>
                  </a:txBody>
                  <a:tcPr marL="57254" marR="57254" marT="38170" marB="38170" anchor="ctr">
                    <a:lnL>
                      <a:noFill/>
                    </a:lnL>
                    <a:lnR>
                      <a:noFill/>
                    </a:lnR>
                    <a:lnT>
                      <a:noFill/>
                    </a:lnT>
                    <a:lnB>
                      <a:noFill/>
                    </a:lnB>
                  </a:tcPr>
                </a:tc>
                <a:tc>
                  <a:txBody>
                    <a:bodyPr/>
                    <a:lstStyle/>
                    <a:p>
                      <a:r>
                        <a:rPr lang="en-US" sz="1500"/>
                        <a:t>3</a:t>
                      </a:r>
                    </a:p>
                  </a:txBody>
                  <a:tcPr marL="57254" marR="57254" marT="38170" marB="38170" anchor="ctr">
                    <a:lnL>
                      <a:noFill/>
                    </a:lnL>
                    <a:lnR>
                      <a:noFill/>
                    </a:lnR>
                    <a:lnT>
                      <a:noFill/>
                    </a:lnT>
                    <a:lnB>
                      <a:noFill/>
                    </a:lnB>
                  </a:tcPr>
                </a:tc>
                <a:tc>
                  <a:txBody>
                    <a:bodyPr/>
                    <a:lstStyle/>
                    <a:p>
                      <a:r>
                        <a:rPr lang="en-US" sz="1500"/>
                        <a:t>0</a:t>
                      </a:r>
                    </a:p>
                  </a:txBody>
                  <a:tcPr marL="57254" marR="57254" marT="38170" marB="38170" anchor="ctr">
                    <a:lnL>
                      <a:noFill/>
                    </a:lnL>
                    <a:lnR>
                      <a:noFill/>
                    </a:lnR>
                    <a:lnT>
                      <a:noFill/>
                    </a:lnT>
                    <a:lnB>
                      <a:noFill/>
                    </a:lnB>
                  </a:tcPr>
                </a:tc>
                <a:tc>
                  <a:txBody>
                    <a:bodyPr/>
                    <a:lstStyle/>
                    <a:p>
                      <a:r>
                        <a:rPr lang="en-US" sz="1500"/>
                        <a:t>5</a:t>
                      </a:r>
                    </a:p>
                  </a:txBody>
                  <a:tcPr marL="57254" marR="57254" marT="38170" marB="38170" anchor="ctr">
                    <a:lnL>
                      <a:noFill/>
                    </a:lnL>
                    <a:lnR>
                      <a:noFill/>
                    </a:lnR>
                    <a:lnT>
                      <a:noFill/>
                    </a:lnT>
                    <a:lnB>
                      <a:noFill/>
                    </a:lnB>
                  </a:tcPr>
                </a:tc>
                <a:tc>
                  <a:txBody>
                    <a:bodyPr/>
                    <a:lstStyle/>
                    <a:p>
                      <a:r>
                        <a:rPr lang="en-US" sz="1500"/>
                        <a:t>12</a:t>
                      </a:r>
                    </a:p>
                  </a:txBody>
                  <a:tcPr marL="57254" marR="57254" marT="38170" marB="38170" anchor="ctr">
                    <a:lnL>
                      <a:noFill/>
                    </a:lnL>
                    <a:lnR>
                      <a:noFill/>
                    </a:lnR>
                    <a:lnT>
                      <a:noFill/>
                    </a:lnT>
                    <a:lnB>
                      <a:noFill/>
                    </a:lnB>
                  </a:tcPr>
                </a:tc>
                <a:tc>
                  <a:txBody>
                    <a:bodyPr/>
                    <a:lstStyle/>
                    <a:p>
                      <a:r>
                        <a:rPr lang="en-US" sz="1500"/>
                        <a:t>14</a:t>
                      </a:r>
                    </a:p>
                  </a:txBody>
                  <a:tcPr marL="57254" marR="57254" marT="38170" marB="38170" anchor="ctr">
                    <a:lnL>
                      <a:noFill/>
                    </a:lnL>
                    <a:lnR>
                      <a:noFill/>
                    </a:lnR>
                    <a:lnT>
                      <a:noFill/>
                    </a:lnT>
                    <a:lnB>
                      <a:noFill/>
                    </a:lnB>
                  </a:tcPr>
                </a:tc>
                <a:tc>
                  <a:txBody>
                    <a:bodyPr/>
                    <a:lstStyle/>
                    <a:p>
                      <a:r>
                        <a:rPr lang="en-US" sz="1500"/>
                        <a:t>−2</a:t>
                      </a:r>
                    </a:p>
                  </a:txBody>
                  <a:tcPr marL="57254" marR="57254" marT="38170" marB="38170" anchor="ctr">
                    <a:lnL>
                      <a:noFill/>
                    </a:lnL>
                    <a:lnR>
                      <a:noFill/>
                    </a:lnR>
                    <a:lnT>
                      <a:noFill/>
                    </a:lnT>
                    <a:lnB>
                      <a:noFill/>
                    </a:lnB>
                  </a:tcPr>
                </a:tc>
                <a:tc>
                  <a:txBody>
                    <a:bodyPr/>
                    <a:lstStyle/>
                    <a:p>
                      <a:r>
                        <a:rPr lang="en-US" sz="1500" b="1"/>
                        <a:t>9</a:t>
                      </a:r>
                      <a:r>
                        <a:rPr lang="en-US" sz="1500"/>
                        <a:t> </a:t>
                      </a:r>
                    </a:p>
                  </a:txBody>
                  <a:tcPr marL="57254" marR="57254" marT="38170" marB="38170" anchor="ctr">
                    <a:lnL>
                      <a:noFill/>
                    </a:lnL>
                    <a:lnR>
                      <a:noFill/>
                    </a:lnR>
                    <a:lnT>
                      <a:noFill/>
                    </a:lnT>
                    <a:lnB>
                      <a:noFill/>
                    </a:lnB>
                  </a:tcPr>
                </a:tc>
                <a:extLst>
                  <a:ext uri="{0D108BD9-81ED-4DB2-BD59-A6C34878D82A}">
                    <a16:rowId xmlns="" xmlns:a16="http://schemas.microsoft.com/office/drawing/2014/main" val="3754640313"/>
                  </a:ext>
                </a:extLst>
              </a:tr>
              <a:tr h="763393">
                <a:tc>
                  <a:txBody>
                    <a:bodyPr/>
                    <a:lstStyle/>
                    <a:p>
                      <a:pPr algn="l"/>
                      <a:r>
                        <a:rPr lang="el-GR" sz="1500">
                          <a:effectLst/>
                          <a:hlinkClick r:id="rId5" tooltip="Εθνική Μολδαβίας (ποδόσφαιρο ανδρών)"/>
                        </a:rPr>
                        <a:t>Μολδαβία</a:t>
                      </a:r>
                      <a:r>
                        <a:rPr lang="el-GR" sz="1500">
                          <a:effectLst/>
                        </a:rPr>
                        <a:t> </a:t>
                      </a:r>
                    </a:p>
                  </a:txBody>
                  <a:tcPr marL="57254" marR="57254" marT="38170" marB="38170" anchor="ctr">
                    <a:lnL>
                      <a:noFill/>
                    </a:lnL>
                    <a:lnR>
                      <a:noFill/>
                    </a:lnR>
                    <a:lnT>
                      <a:noFill/>
                    </a:lnT>
                    <a:lnB>
                      <a:noFill/>
                    </a:lnB>
                  </a:tcPr>
                </a:tc>
                <a:tc>
                  <a:txBody>
                    <a:bodyPr/>
                    <a:lstStyle/>
                    <a:p>
                      <a:r>
                        <a:rPr lang="en-US" sz="1500"/>
                        <a:t>8</a:t>
                      </a:r>
                    </a:p>
                  </a:txBody>
                  <a:tcPr marL="57254" marR="57254" marT="38170" marB="38170" anchor="ctr">
                    <a:lnL>
                      <a:noFill/>
                    </a:lnL>
                    <a:lnR>
                      <a:noFill/>
                    </a:lnR>
                    <a:lnT>
                      <a:noFill/>
                    </a:lnT>
                    <a:lnB>
                      <a:noFill/>
                    </a:lnB>
                  </a:tcPr>
                </a:tc>
                <a:tc>
                  <a:txBody>
                    <a:bodyPr/>
                    <a:lstStyle/>
                    <a:p>
                      <a:r>
                        <a:rPr lang="en-US" sz="1500"/>
                        <a:t>2</a:t>
                      </a:r>
                    </a:p>
                  </a:txBody>
                  <a:tcPr marL="57254" marR="57254" marT="38170" marB="38170" anchor="ctr">
                    <a:lnL>
                      <a:noFill/>
                    </a:lnL>
                    <a:lnR>
                      <a:noFill/>
                    </a:lnR>
                    <a:lnT>
                      <a:noFill/>
                    </a:lnT>
                    <a:lnB>
                      <a:noFill/>
                    </a:lnB>
                  </a:tcPr>
                </a:tc>
                <a:tc>
                  <a:txBody>
                    <a:bodyPr/>
                    <a:lstStyle/>
                    <a:p>
                      <a:r>
                        <a:rPr lang="en-US" sz="1500"/>
                        <a:t>0</a:t>
                      </a:r>
                    </a:p>
                  </a:txBody>
                  <a:tcPr marL="57254" marR="57254" marT="38170" marB="38170" anchor="ctr">
                    <a:lnL>
                      <a:noFill/>
                    </a:lnL>
                    <a:lnR>
                      <a:noFill/>
                    </a:lnR>
                    <a:lnT>
                      <a:noFill/>
                    </a:lnT>
                    <a:lnB>
                      <a:noFill/>
                    </a:lnB>
                  </a:tcPr>
                </a:tc>
                <a:tc>
                  <a:txBody>
                    <a:bodyPr/>
                    <a:lstStyle/>
                    <a:p>
                      <a:r>
                        <a:rPr lang="en-US" sz="1500"/>
                        <a:t>6</a:t>
                      </a:r>
                    </a:p>
                  </a:txBody>
                  <a:tcPr marL="57254" marR="57254" marT="38170" marB="38170" anchor="ctr">
                    <a:lnL>
                      <a:noFill/>
                    </a:lnL>
                    <a:lnR>
                      <a:noFill/>
                    </a:lnR>
                    <a:lnT>
                      <a:noFill/>
                    </a:lnT>
                    <a:lnB>
                      <a:noFill/>
                    </a:lnB>
                  </a:tcPr>
                </a:tc>
                <a:tc>
                  <a:txBody>
                    <a:bodyPr/>
                    <a:lstStyle/>
                    <a:p>
                      <a:r>
                        <a:rPr lang="en-US" sz="1500"/>
                        <a:t>5</a:t>
                      </a:r>
                    </a:p>
                  </a:txBody>
                  <a:tcPr marL="57254" marR="57254" marT="38170" marB="38170" anchor="ctr">
                    <a:lnL>
                      <a:noFill/>
                    </a:lnL>
                    <a:lnR>
                      <a:noFill/>
                    </a:lnR>
                    <a:lnT>
                      <a:noFill/>
                    </a:lnT>
                    <a:lnB>
                      <a:noFill/>
                    </a:lnB>
                  </a:tcPr>
                </a:tc>
                <a:tc>
                  <a:txBody>
                    <a:bodyPr/>
                    <a:lstStyle/>
                    <a:p>
                      <a:r>
                        <a:rPr lang="en-US" sz="1500"/>
                        <a:t>19</a:t>
                      </a:r>
                    </a:p>
                  </a:txBody>
                  <a:tcPr marL="57254" marR="57254" marT="38170" marB="38170" anchor="ctr">
                    <a:lnL>
                      <a:noFill/>
                    </a:lnL>
                    <a:lnR>
                      <a:noFill/>
                    </a:lnR>
                    <a:lnT>
                      <a:noFill/>
                    </a:lnT>
                    <a:lnB>
                      <a:noFill/>
                    </a:lnB>
                  </a:tcPr>
                </a:tc>
                <a:tc>
                  <a:txBody>
                    <a:bodyPr/>
                    <a:lstStyle/>
                    <a:p>
                      <a:r>
                        <a:rPr lang="en-US" sz="1500"/>
                        <a:t>−14</a:t>
                      </a:r>
                    </a:p>
                  </a:txBody>
                  <a:tcPr marL="57254" marR="57254" marT="38170" marB="38170" anchor="ctr">
                    <a:lnL>
                      <a:noFill/>
                    </a:lnL>
                    <a:lnR>
                      <a:noFill/>
                    </a:lnR>
                    <a:lnT>
                      <a:noFill/>
                    </a:lnT>
                    <a:lnB>
                      <a:noFill/>
                    </a:lnB>
                  </a:tcPr>
                </a:tc>
                <a:tc>
                  <a:txBody>
                    <a:bodyPr/>
                    <a:lstStyle/>
                    <a:p>
                      <a:r>
                        <a:rPr lang="en-US" sz="1500" b="1"/>
                        <a:t>6</a:t>
                      </a:r>
                      <a:r>
                        <a:rPr lang="en-US" sz="1500"/>
                        <a:t> </a:t>
                      </a:r>
                    </a:p>
                  </a:txBody>
                  <a:tcPr marL="57254" marR="57254" marT="38170" marB="38170" anchor="ctr">
                    <a:lnL>
                      <a:noFill/>
                    </a:lnL>
                    <a:lnR>
                      <a:noFill/>
                    </a:lnR>
                    <a:lnT>
                      <a:noFill/>
                    </a:lnT>
                    <a:lnB>
                      <a:noFill/>
                    </a:lnB>
                  </a:tcPr>
                </a:tc>
                <a:extLst>
                  <a:ext uri="{0D108BD9-81ED-4DB2-BD59-A6C34878D82A}">
                    <a16:rowId xmlns="" xmlns:a16="http://schemas.microsoft.com/office/drawing/2014/main" val="122123398"/>
                  </a:ext>
                </a:extLst>
              </a:tr>
              <a:tr h="763393">
                <a:tc>
                  <a:txBody>
                    <a:bodyPr/>
                    <a:lstStyle/>
                    <a:p>
                      <a:pPr algn="l"/>
                      <a:r>
                        <a:rPr lang="el-GR" sz="1500">
                          <a:effectLst/>
                          <a:hlinkClick r:id="rId6" tooltip="Εθνική Λευκορωσίας (ποδόσφαιρο ανδρών)"/>
                        </a:rPr>
                        <a:t>Λευκορωσία</a:t>
                      </a:r>
                      <a:r>
                        <a:rPr lang="el-GR" sz="1500">
                          <a:effectLst/>
                        </a:rPr>
                        <a:t> </a:t>
                      </a:r>
                    </a:p>
                  </a:txBody>
                  <a:tcPr marL="57254" marR="57254" marT="38170" marB="38170" anchor="ctr">
                    <a:lnL>
                      <a:noFill/>
                    </a:lnL>
                    <a:lnR>
                      <a:noFill/>
                    </a:lnR>
                    <a:lnT>
                      <a:noFill/>
                    </a:lnT>
                    <a:lnB>
                      <a:noFill/>
                    </a:lnB>
                  </a:tcPr>
                </a:tc>
                <a:tc>
                  <a:txBody>
                    <a:bodyPr/>
                    <a:lstStyle/>
                    <a:p>
                      <a:r>
                        <a:rPr lang="en-US" sz="1500"/>
                        <a:t>8</a:t>
                      </a:r>
                    </a:p>
                  </a:txBody>
                  <a:tcPr marL="57254" marR="57254" marT="38170" marB="38170" anchor="ctr">
                    <a:lnL>
                      <a:noFill/>
                    </a:lnL>
                    <a:lnR>
                      <a:noFill/>
                    </a:lnR>
                    <a:lnT>
                      <a:noFill/>
                    </a:lnT>
                    <a:lnB>
                      <a:noFill/>
                    </a:lnB>
                  </a:tcPr>
                </a:tc>
                <a:tc>
                  <a:txBody>
                    <a:bodyPr/>
                    <a:lstStyle/>
                    <a:p>
                      <a:r>
                        <a:rPr lang="en-US" sz="1500"/>
                        <a:t>1</a:t>
                      </a:r>
                    </a:p>
                  </a:txBody>
                  <a:tcPr marL="57254" marR="57254" marT="38170" marB="38170" anchor="ctr">
                    <a:lnL>
                      <a:noFill/>
                    </a:lnL>
                    <a:lnR>
                      <a:noFill/>
                    </a:lnR>
                    <a:lnT>
                      <a:noFill/>
                    </a:lnT>
                    <a:lnB>
                      <a:noFill/>
                    </a:lnB>
                  </a:tcPr>
                </a:tc>
                <a:tc>
                  <a:txBody>
                    <a:bodyPr/>
                    <a:lstStyle/>
                    <a:p>
                      <a:r>
                        <a:rPr lang="en-US" sz="1500"/>
                        <a:t>0</a:t>
                      </a:r>
                    </a:p>
                  </a:txBody>
                  <a:tcPr marL="57254" marR="57254" marT="38170" marB="38170" anchor="ctr">
                    <a:lnL>
                      <a:noFill/>
                    </a:lnL>
                    <a:lnR>
                      <a:noFill/>
                    </a:lnR>
                    <a:lnT>
                      <a:noFill/>
                    </a:lnT>
                    <a:lnB>
                      <a:noFill/>
                    </a:lnB>
                  </a:tcPr>
                </a:tc>
                <a:tc>
                  <a:txBody>
                    <a:bodyPr/>
                    <a:lstStyle/>
                    <a:p>
                      <a:r>
                        <a:rPr lang="en-US" sz="1500"/>
                        <a:t>7</a:t>
                      </a:r>
                    </a:p>
                  </a:txBody>
                  <a:tcPr marL="57254" marR="57254" marT="38170" marB="38170" anchor="ctr">
                    <a:lnL>
                      <a:noFill/>
                    </a:lnL>
                    <a:lnR>
                      <a:noFill/>
                    </a:lnR>
                    <a:lnT>
                      <a:noFill/>
                    </a:lnT>
                    <a:lnB>
                      <a:noFill/>
                    </a:lnB>
                  </a:tcPr>
                </a:tc>
                <a:tc>
                  <a:txBody>
                    <a:bodyPr/>
                    <a:lstStyle/>
                    <a:p>
                      <a:r>
                        <a:rPr lang="en-US" sz="1500"/>
                        <a:t>4</a:t>
                      </a:r>
                    </a:p>
                  </a:txBody>
                  <a:tcPr marL="57254" marR="57254" marT="38170" marB="38170" anchor="ctr">
                    <a:lnL>
                      <a:noFill/>
                    </a:lnL>
                    <a:lnR>
                      <a:noFill/>
                    </a:lnR>
                    <a:lnT>
                      <a:noFill/>
                    </a:lnT>
                    <a:lnB>
                      <a:noFill/>
                    </a:lnB>
                  </a:tcPr>
                </a:tc>
                <a:tc>
                  <a:txBody>
                    <a:bodyPr/>
                    <a:lstStyle/>
                    <a:p>
                      <a:r>
                        <a:rPr lang="en-US" sz="1500"/>
                        <a:t>20</a:t>
                      </a:r>
                    </a:p>
                  </a:txBody>
                  <a:tcPr marL="57254" marR="57254" marT="38170" marB="38170" anchor="ctr">
                    <a:lnL>
                      <a:noFill/>
                    </a:lnL>
                    <a:lnR>
                      <a:noFill/>
                    </a:lnR>
                    <a:lnT>
                      <a:noFill/>
                    </a:lnT>
                    <a:lnB>
                      <a:noFill/>
                    </a:lnB>
                  </a:tcPr>
                </a:tc>
                <a:tc>
                  <a:txBody>
                    <a:bodyPr/>
                    <a:lstStyle/>
                    <a:p>
                      <a:r>
                        <a:rPr lang="en-US" sz="1500"/>
                        <a:t>−16</a:t>
                      </a:r>
                    </a:p>
                  </a:txBody>
                  <a:tcPr marL="57254" marR="57254" marT="38170" marB="38170" anchor="ctr">
                    <a:lnL>
                      <a:noFill/>
                    </a:lnL>
                    <a:lnR>
                      <a:noFill/>
                    </a:lnR>
                    <a:lnT>
                      <a:noFill/>
                    </a:lnT>
                    <a:lnB>
                      <a:noFill/>
                    </a:lnB>
                  </a:tcPr>
                </a:tc>
                <a:tc>
                  <a:txBody>
                    <a:bodyPr/>
                    <a:lstStyle/>
                    <a:p>
                      <a:r>
                        <a:rPr lang="en-US" sz="1500" b="1" dirty="0"/>
                        <a:t>3</a:t>
                      </a:r>
                      <a:endParaRPr lang="en-US" sz="1500" dirty="0"/>
                    </a:p>
                  </a:txBody>
                  <a:tcPr marL="57254" marR="57254" marT="38170" marB="38170" anchor="ctr">
                    <a:lnL>
                      <a:noFill/>
                    </a:lnL>
                    <a:lnR>
                      <a:noFill/>
                    </a:lnR>
                    <a:lnT>
                      <a:noFill/>
                    </a:lnT>
                    <a:lnB>
                      <a:noFill/>
                    </a:lnB>
                  </a:tcPr>
                </a:tc>
                <a:extLst>
                  <a:ext uri="{0D108BD9-81ED-4DB2-BD59-A6C34878D82A}">
                    <a16:rowId xmlns="" xmlns:a16="http://schemas.microsoft.com/office/drawing/2014/main" val="2583702205"/>
                  </a:ext>
                </a:extLst>
              </a:tr>
            </a:tbl>
          </a:graphicData>
        </a:graphic>
      </p:graphicFrame>
      <p:graphicFrame>
        <p:nvGraphicFramePr>
          <p:cNvPr id="6" name="Table 5">
            <a:extLst>
              <a:ext uri="{FF2B5EF4-FFF2-40B4-BE49-F238E27FC236}">
                <a16:creationId xmlns="" xmlns:a16="http://schemas.microsoft.com/office/drawing/2014/main" id="{53C70921-FB60-44A8-B111-6C9E128823E9}"/>
              </a:ext>
            </a:extLst>
          </p:cNvPr>
          <p:cNvGraphicFramePr>
            <a:graphicFrameLocks noGrp="1"/>
          </p:cNvGraphicFramePr>
          <p:nvPr>
            <p:extLst>
              <p:ext uri="{D42A27DB-BD31-4B8C-83A1-F6EECF244321}">
                <p14:modId xmlns:p14="http://schemas.microsoft.com/office/powerpoint/2010/main" val="3933070135"/>
              </p:ext>
            </p:extLst>
          </p:nvPr>
        </p:nvGraphicFramePr>
        <p:xfrm>
          <a:off x="5580873" y="1512115"/>
          <a:ext cx="3563128" cy="1371600"/>
        </p:xfrm>
        <a:graphic>
          <a:graphicData uri="http://schemas.openxmlformats.org/drawingml/2006/table">
            <a:tbl>
              <a:tblPr/>
              <a:tblGrid>
                <a:gridCol w="3563128">
                  <a:extLst>
                    <a:ext uri="{9D8B030D-6E8A-4147-A177-3AD203B41FA5}">
                      <a16:colId xmlns="" xmlns:a16="http://schemas.microsoft.com/office/drawing/2014/main" val="1677055713"/>
                    </a:ext>
                  </a:extLst>
                </a:gridCol>
              </a:tblGrid>
              <a:tr h="279248">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3390542098"/>
                  </a:ext>
                </a:extLst>
              </a:tr>
              <a:tr h="0">
                <a:tc>
                  <a:txBody>
                    <a:bodyPr/>
                    <a:lstStyle/>
                    <a:p>
                      <a:r>
                        <a:rPr lang="el-GR"/>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78984815"/>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1433099509"/>
                  </a:ext>
                </a:extLst>
              </a:tr>
            </a:tbl>
          </a:graphicData>
        </a:graphic>
      </p:graphicFrame>
    </p:spTree>
    <p:extLst>
      <p:ext uri="{BB962C8B-B14F-4D97-AF65-F5344CB8AC3E}">
        <p14:creationId xmlns:p14="http://schemas.microsoft.com/office/powerpoint/2010/main" val="103616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F0DA8-0899-4737-88E0-7D03CFFAF585}"/>
              </a:ext>
            </a:extLst>
          </p:cNvPr>
          <p:cNvSpPr>
            <a:spLocks noGrp="1"/>
          </p:cNvSpPr>
          <p:nvPr>
            <p:ph type="title"/>
          </p:nvPr>
        </p:nvSpPr>
        <p:spPr>
          <a:xfrm>
            <a:off x="492785" y="155"/>
            <a:ext cx="7886700" cy="1325563"/>
          </a:xfrm>
        </p:spPr>
        <p:txBody>
          <a:bodyPr/>
          <a:lstStyle/>
          <a:p>
            <a:pPr algn="ctr"/>
            <a:r>
              <a:rPr lang="el-GR" b="1" dirty="0"/>
              <a:t>4</a:t>
            </a:r>
            <a:r>
              <a:rPr lang="el-GR" sz="2400" b="1" dirty="0"/>
              <a:t>ος</a:t>
            </a:r>
            <a:r>
              <a:rPr lang="en-US" b="1" dirty="0"/>
              <a:t>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126DE643-18AD-482B-87FF-1401AA069513}"/>
              </a:ext>
            </a:extLst>
          </p:cNvPr>
          <p:cNvGraphicFramePr>
            <a:graphicFrameLocks noGrp="1"/>
          </p:cNvGraphicFramePr>
          <p:nvPr>
            <p:ph idx="1"/>
            <p:extLst>
              <p:ext uri="{D42A27DB-BD31-4B8C-83A1-F6EECF244321}">
                <p14:modId xmlns:p14="http://schemas.microsoft.com/office/powerpoint/2010/main" val="95003499"/>
              </p:ext>
            </p:extLst>
          </p:nvPr>
        </p:nvGraphicFramePr>
        <p:xfrm>
          <a:off x="4620965" y="1392304"/>
          <a:ext cx="4523037" cy="1127472"/>
        </p:xfrm>
        <a:graphic>
          <a:graphicData uri="http://schemas.openxmlformats.org/drawingml/2006/table">
            <a:tbl>
              <a:tblPr/>
              <a:tblGrid>
                <a:gridCol w="4523037">
                  <a:extLst>
                    <a:ext uri="{9D8B030D-6E8A-4147-A177-3AD203B41FA5}">
                      <a16:colId xmlns="" xmlns:a16="http://schemas.microsoft.com/office/drawing/2014/main" val="857776946"/>
                    </a:ext>
                  </a:extLst>
                </a:gridCol>
              </a:tblGrid>
              <a:tr h="395952">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179049383"/>
                  </a:ext>
                </a:extLst>
              </a:tr>
              <a:tr h="0">
                <a:tc>
                  <a:txBody>
                    <a:bodyPr/>
                    <a:lstStyle/>
                    <a:p>
                      <a:r>
                        <a:rPr lang="el-GR"/>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2603087049"/>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3213578483"/>
                  </a:ext>
                </a:extLst>
              </a:tr>
            </a:tbl>
          </a:graphicData>
        </a:graphic>
      </p:graphicFrame>
      <p:graphicFrame>
        <p:nvGraphicFramePr>
          <p:cNvPr id="6" name="Table 5">
            <a:extLst>
              <a:ext uri="{FF2B5EF4-FFF2-40B4-BE49-F238E27FC236}">
                <a16:creationId xmlns="" xmlns:a16="http://schemas.microsoft.com/office/drawing/2014/main" id="{1C3093E1-0F9F-4524-A2E7-EFA92EDD90F6}"/>
              </a:ext>
            </a:extLst>
          </p:cNvPr>
          <p:cNvGraphicFramePr>
            <a:graphicFrameLocks noGrp="1"/>
          </p:cNvGraphicFramePr>
          <p:nvPr>
            <p:extLst>
              <p:ext uri="{D42A27DB-BD31-4B8C-83A1-F6EECF244321}">
                <p14:modId xmlns:p14="http://schemas.microsoft.com/office/powerpoint/2010/main" val="674034180"/>
              </p:ext>
            </p:extLst>
          </p:nvPr>
        </p:nvGraphicFramePr>
        <p:xfrm>
          <a:off x="179513" y="2780928"/>
          <a:ext cx="5952231" cy="3914838"/>
        </p:xfrm>
        <a:graphic>
          <a:graphicData uri="http://schemas.openxmlformats.org/drawingml/2006/table">
            <a:tbl>
              <a:tblPr/>
              <a:tblGrid>
                <a:gridCol w="2690735">
                  <a:extLst>
                    <a:ext uri="{9D8B030D-6E8A-4147-A177-3AD203B41FA5}">
                      <a16:colId xmlns="" xmlns:a16="http://schemas.microsoft.com/office/drawing/2014/main" val="3050779423"/>
                    </a:ext>
                  </a:extLst>
                </a:gridCol>
                <a:gridCol w="407687">
                  <a:extLst>
                    <a:ext uri="{9D8B030D-6E8A-4147-A177-3AD203B41FA5}">
                      <a16:colId xmlns="" xmlns:a16="http://schemas.microsoft.com/office/drawing/2014/main" val="779036909"/>
                    </a:ext>
                  </a:extLst>
                </a:gridCol>
                <a:gridCol w="407687">
                  <a:extLst>
                    <a:ext uri="{9D8B030D-6E8A-4147-A177-3AD203B41FA5}">
                      <a16:colId xmlns="" xmlns:a16="http://schemas.microsoft.com/office/drawing/2014/main" val="1000789041"/>
                    </a:ext>
                  </a:extLst>
                </a:gridCol>
                <a:gridCol w="407687">
                  <a:extLst>
                    <a:ext uri="{9D8B030D-6E8A-4147-A177-3AD203B41FA5}">
                      <a16:colId xmlns="" xmlns:a16="http://schemas.microsoft.com/office/drawing/2014/main" val="3220977147"/>
                    </a:ext>
                  </a:extLst>
                </a:gridCol>
                <a:gridCol w="407687">
                  <a:extLst>
                    <a:ext uri="{9D8B030D-6E8A-4147-A177-3AD203B41FA5}">
                      <a16:colId xmlns="" xmlns:a16="http://schemas.microsoft.com/office/drawing/2014/main" val="1260068576"/>
                    </a:ext>
                  </a:extLst>
                </a:gridCol>
                <a:gridCol w="407687">
                  <a:extLst>
                    <a:ext uri="{9D8B030D-6E8A-4147-A177-3AD203B41FA5}">
                      <a16:colId xmlns="" xmlns:a16="http://schemas.microsoft.com/office/drawing/2014/main" val="2226323874"/>
                    </a:ext>
                  </a:extLst>
                </a:gridCol>
                <a:gridCol w="407687">
                  <a:extLst>
                    <a:ext uri="{9D8B030D-6E8A-4147-A177-3AD203B41FA5}">
                      <a16:colId xmlns="" xmlns:a16="http://schemas.microsoft.com/office/drawing/2014/main" val="2323736399"/>
                    </a:ext>
                  </a:extLst>
                </a:gridCol>
                <a:gridCol w="407687">
                  <a:extLst>
                    <a:ext uri="{9D8B030D-6E8A-4147-A177-3AD203B41FA5}">
                      <a16:colId xmlns="" xmlns:a16="http://schemas.microsoft.com/office/drawing/2014/main" val="3458838173"/>
                    </a:ext>
                  </a:extLst>
                </a:gridCol>
                <a:gridCol w="407687">
                  <a:extLst>
                    <a:ext uri="{9D8B030D-6E8A-4147-A177-3AD203B41FA5}">
                      <a16:colId xmlns="" xmlns:a16="http://schemas.microsoft.com/office/drawing/2014/main" val="2117850606"/>
                    </a:ext>
                  </a:extLst>
                </a:gridCol>
              </a:tblGrid>
              <a:tr h="767615">
                <a:tc>
                  <a:txBody>
                    <a:bodyPr/>
                    <a:lstStyle/>
                    <a:p>
                      <a:r>
                        <a:rPr lang="el-GR" sz="1700" dirty="0"/>
                        <a:t>Χώρα </a:t>
                      </a:r>
                    </a:p>
                  </a:txBody>
                  <a:tcPr marL="63990" marR="63990" marT="42660" marB="42660" anchor="ctr">
                    <a:lnL>
                      <a:noFill/>
                    </a:lnL>
                    <a:lnR>
                      <a:noFill/>
                    </a:lnR>
                    <a:lnT>
                      <a:noFill/>
                    </a:lnT>
                    <a:lnB>
                      <a:noFill/>
                    </a:lnB>
                  </a:tcPr>
                </a:tc>
                <a:tc>
                  <a:txBody>
                    <a:bodyPr/>
                    <a:lstStyle/>
                    <a:p>
                      <a:r>
                        <a:rPr lang="el-GR" sz="1700"/>
                        <a:t>Αγ. </a:t>
                      </a:r>
                    </a:p>
                  </a:txBody>
                  <a:tcPr marL="63990" marR="63990" marT="42660" marB="42660" anchor="ctr">
                    <a:lnL>
                      <a:noFill/>
                    </a:lnL>
                    <a:lnR>
                      <a:noFill/>
                    </a:lnR>
                    <a:lnT>
                      <a:noFill/>
                    </a:lnT>
                    <a:lnB>
                      <a:noFill/>
                    </a:lnB>
                  </a:tcPr>
                </a:tc>
                <a:tc>
                  <a:txBody>
                    <a:bodyPr/>
                    <a:lstStyle/>
                    <a:p>
                      <a:r>
                        <a:rPr lang="el-GR" sz="1700"/>
                        <a:t>Ν </a:t>
                      </a:r>
                    </a:p>
                  </a:txBody>
                  <a:tcPr marL="63990" marR="63990" marT="42660" marB="42660" anchor="ctr">
                    <a:lnL>
                      <a:noFill/>
                    </a:lnL>
                    <a:lnR>
                      <a:noFill/>
                    </a:lnR>
                    <a:lnT>
                      <a:noFill/>
                    </a:lnT>
                    <a:lnB>
                      <a:noFill/>
                    </a:lnB>
                  </a:tcPr>
                </a:tc>
                <a:tc>
                  <a:txBody>
                    <a:bodyPr/>
                    <a:lstStyle/>
                    <a:p>
                      <a:r>
                        <a:rPr lang="el-GR" sz="1700"/>
                        <a:t>Ι </a:t>
                      </a:r>
                    </a:p>
                  </a:txBody>
                  <a:tcPr marL="63990" marR="63990" marT="42660" marB="42660" anchor="ctr">
                    <a:lnL>
                      <a:noFill/>
                    </a:lnL>
                    <a:lnR>
                      <a:noFill/>
                    </a:lnR>
                    <a:lnT>
                      <a:noFill/>
                    </a:lnT>
                    <a:lnB>
                      <a:noFill/>
                    </a:lnB>
                  </a:tcPr>
                </a:tc>
                <a:tc>
                  <a:txBody>
                    <a:bodyPr/>
                    <a:lstStyle/>
                    <a:p>
                      <a:r>
                        <a:rPr lang="el-GR" sz="1700"/>
                        <a:t>Η </a:t>
                      </a:r>
                    </a:p>
                  </a:txBody>
                  <a:tcPr marL="63990" marR="63990" marT="42660" marB="42660" anchor="ctr">
                    <a:lnL>
                      <a:noFill/>
                    </a:lnL>
                    <a:lnR>
                      <a:noFill/>
                    </a:lnR>
                    <a:lnT>
                      <a:noFill/>
                    </a:lnT>
                    <a:lnB>
                      <a:noFill/>
                    </a:lnB>
                  </a:tcPr>
                </a:tc>
                <a:tc>
                  <a:txBody>
                    <a:bodyPr/>
                    <a:lstStyle/>
                    <a:p>
                      <a:r>
                        <a:rPr lang="el-GR" sz="1700"/>
                        <a:t>Τυ </a:t>
                      </a:r>
                    </a:p>
                  </a:txBody>
                  <a:tcPr marL="63990" marR="63990" marT="42660" marB="42660" anchor="ctr">
                    <a:lnL>
                      <a:noFill/>
                    </a:lnL>
                    <a:lnR>
                      <a:noFill/>
                    </a:lnR>
                    <a:lnT>
                      <a:noFill/>
                    </a:lnT>
                    <a:lnB>
                      <a:noFill/>
                    </a:lnB>
                  </a:tcPr>
                </a:tc>
                <a:tc>
                  <a:txBody>
                    <a:bodyPr/>
                    <a:lstStyle/>
                    <a:p>
                      <a:r>
                        <a:rPr lang="el-GR" sz="1700"/>
                        <a:t>Τκ </a:t>
                      </a:r>
                    </a:p>
                  </a:txBody>
                  <a:tcPr marL="63990" marR="63990" marT="42660" marB="42660" anchor="ctr">
                    <a:lnL>
                      <a:noFill/>
                    </a:lnL>
                    <a:lnR>
                      <a:noFill/>
                    </a:lnR>
                    <a:lnT>
                      <a:noFill/>
                    </a:lnT>
                    <a:lnB>
                      <a:noFill/>
                    </a:lnB>
                  </a:tcPr>
                </a:tc>
                <a:tc>
                  <a:txBody>
                    <a:bodyPr/>
                    <a:lstStyle/>
                    <a:p>
                      <a:r>
                        <a:rPr lang="el-GR" sz="1700"/>
                        <a:t>ΔΤ </a:t>
                      </a:r>
                    </a:p>
                  </a:txBody>
                  <a:tcPr marL="63990" marR="63990" marT="42660" marB="42660" anchor="ctr">
                    <a:lnL>
                      <a:noFill/>
                    </a:lnL>
                    <a:lnR>
                      <a:noFill/>
                    </a:lnR>
                    <a:lnT>
                      <a:noFill/>
                    </a:lnT>
                    <a:lnB>
                      <a:noFill/>
                    </a:lnB>
                  </a:tcPr>
                </a:tc>
                <a:tc>
                  <a:txBody>
                    <a:bodyPr/>
                    <a:lstStyle/>
                    <a:p>
                      <a:r>
                        <a:rPr lang="el-GR" sz="1700"/>
                        <a:t>Β </a:t>
                      </a:r>
                    </a:p>
                  </a:txBody>
                  <a:tcPr marL="63990" marR="63990" marT="42660" marB="42660" anchor="ctr">
                    <a:lnL>
                      <a:noFill/>
                    </a:lnL>
                    <a:lnR>
                      <a:noFill/>
                    </a:lnR>
                    <a:lnT>
                      <a:noFill/>
                    </a:lnT>
                    <a:lnB>
                      <a:noFill/>
                    </a:lnB>
                  </a:tcPr>
                </a:tc>
                <a:extLst>
                  <a:ext uri="{0D108BD9-81ED-4DB2-BD59-A6C34878D82A}">
                    <a16:rowId xmlns="" xmlns:a16="http://schemas.microsoft.com/office/drawing/2014/main" val="1831458706"/>
                  </a:ext>
                </a:extLst>
              </a:tr>
              <a:tr h="767615">
                <a:tc>
                  <a:txBody>
                    <a:bodyPr/>
                    <a:lstStyle/>
                    <a:p>
                      <a:pPr algn="l"/>
                      <a:r>
                        <a:rPr lang="el-GR" sz="1700">
                          <a:effectLst/>
                          <a:hlinkClick r:id="rId2" tooltip="Εθνική Σουηδίας (ποδόσφαιρο ανδρών)"/>
                        </a:rPr>
                        <a:t>Σουηδία</a:t>
                      </a:r>
                      <a:r>
                        <a:rPr lang="el-GR" sz="1700">
                          <a:effectLst/>
                        </a:rPr>
                        <a:t> </a:t>
                      </a:r>
                    </a:p>
                  </a:txBody>
                  <a:tcPr marL="63990" marR="63990" marT="42660" marB="42660" anchor="ctr">
                    <a:lnL>
                      <a:noFill/>
                    </a:lnL>
                    <a:lnR>
                      <a:noFill/>
                    </a:lnR>
                    <a:lnT>
                      <a:noFill/>
                    </a:lnT>
                    <a:lnB>
                      <a:noFill/>
                    </a:lnB>
                    <a:solidFill>
                      <a:srgbClr val="CCFFCC"/>
                    </a:solidFill>
                  </a:tcPr>
                </a:tc>
                <a:tc>
                  <a:txBody>
                    <a:bodyPr/>
                    <a:lstStyle/>
                    <a:p>
                      <a:r>
                        <a:rPr lang="en-US" sz="1700"/>
                        <a:t>8</a:t>
                      </a:r>
                    </a:p>
                  </a:txBody>
                  <a:tcPr marL="63990" marR="63990" marT="42660" marB="42660" anchor="ctr">
                    <a:lnL>
                      <a:noFill/>
                    </a:lnL>
                    <a:lnR>
                      <a:noFill/>
                    </a:lnR>
                    <a:lnT>
                      <a:noFill/>
                    </a:lnT>
                    <a:lnB>
                      <a:noFill/>
                    </a:lnB>
                    <a:solidFill>
                      <a:srgbClr val="CCFFCC"/>
                    </a:solidFill>
                  </a:tcPr>
                </a:tc>
                <a:tc>
                  <a:txBody>
                    <a:bodyPr/>
                    <a:lstStyle/>
                    <a:p>
                      <a:r>
                        <a:rPr lang="en-US" sz="1700"/>
                        <a:t>5</a:t>
                      </a:r>
                    </a:p>
                  </a:txBody>
                  <a:tcPr marL="63990" marR="63990" marT="42660" marB="42660" anchor="ctr">
                    <a:lnL>
                      <a:noFill/>
                    </a:lnL>
                    <a:lnR>
                      <a:noFill/>
                    </a:lnR>
                    <a:lnT>
                      <a:noFill/>
                    </a:lnT>
                    <a:lnB>
                      <a:noFill/>
                    </a:lnB>
                    <a:solidFill>
                      <a:srgbClr val="CCFFCC"/>
                    </a:solidFill>
                  </a:tcPr>
                </a:tc>
                <a:tc>
                  <a:txBody>
                    <a:bodyPr/>
                    <a:lstStyle/>
                    <a:p>
                      <a:r>
                        <a:rPr lang="en-US" sz="1700"/>
                        <a:t>2</a:t>
                      </a:r>
                    </a:p>
                  </a:txBody>
                  <a:tcPr marL="63990" marR="63990" marT="42660" marB="42660" anchor="ctr">
                    <a:lnL>
                      <a:noFill/>
                    </a:lnL>
                    <a:lnR>
                      <a:noFill/>
                    </a:lnR>
                    <a:lnT>
                      <a:noFill/>
                    </a:lnT>
                    <a:lnB>
                      <a:noFill/>
                    </a:lnB>
                    <a:solidFill>
                      <a:srgbClr val="CCFFCC"/>
                    </a:solidFill>
                  </a:tcPr>
                </a:tc>
                <a:tc>
                  <a:txBody>
                    <a:bodyPr/>
                    <a:lstStyle/>
                    <a:p>
                      <a:r>
                        <a:rPr lang="en-US" sz="1700"/>
                        <a:t>1</a:t>
                      </a:r>
                    </a:p>
                  </a:txBody>
                  <a:tcPr marL="63990" marR="63990" marT="42660" marB="42660" anchor="ctr">
                    <a:lnL>
                      <a:noFill/>
                    </a:lnL>
                    <a:lnR>
                      <a:noFill/>
                    </a:lnR>
                    <a:lnT>
                      <a:noFill/>
                    </a:lnT>
                    <a:lnB>
                      <a:noFill/>
                    </a:lnB>
                    <a:solidFill>
                      <a:srgbClr val="CCFFCC"/>
                    </a:solidFill>
                  </a:tcPr>
                </a:tc>
                <a:tc>
                  <a:txBody>
                    <a:bodyPr/>
                    <a:lstStyle/>
                    <a:p>
                      <a:r>
                        <a:rPr lang="en-US" sz="1700"/>
                        <a:t>19</a:t>
                      </a:r>
                    </a:p>
                  </a:txBody>
                  <a:tcPr marL="63990" marR="63990" marT="42660" marB="42660" anchor="ctr">
                    <a:lnL>
                      <a:noFill/>
                    </a:lnL>
                    <a:lnR>
                      <a:noFill/>
                    </a:lnR>
                    <a:lnT>
                      <a:noFill/>
                    </a:lnT>
                    <a:lnB>
                      <a:noFill/>
                    </a:lnB>
                    <a:solidFill>
                      <a:srgbClr val="CCFFCC"/>
                    </a:solidFill>
                  </a:tcPr>
                </a:tc>
                <a:tc>
                  <a:txBody>
                    <a:bodyPr/>
                    <a:lstStyle/>
                    <a:p>
                      <a:r>
                        <a:rPr lang="en-US" sz="1700"/>
                        <a:t>3</a:t>
                      </a:r>
                    </a:p>
                  </a:txBody>
                  <a:tcPr marL="63990" marR="63990" marT="42660" marB="42660" anchor="ctr">
                    <a:lnL>
                      <a:noFill/>
                    </a:lnL>
                    <a:lnR>
                      <a:noFill/>
                    </a:lnR>
                    <a:lnT>
                      <a:noFill/>
                    </a:lnT>
                    <a:lnB>
                      <a:noFill/>
                    </a:lnB>
                    <a:solidFill>
                      <a:srgbClr val="CCFFCC"/>
                    </a:solidFill>
                  </a:tcPr>
                </a:tc>
                <a:tc>
                  <a:txBody>
                    <a:bodyPr/>
                    <a:lstStyle/>
                    <a:p>
                      <a:r>
                        <a:rPr lang="en-US" sz="1700"/>
                        <a:t>+16</a:t>
                      </a:r>
                    </a:p>
                  </a:txBody>
                  <a:tcPr marL="63990" marR="63990" marT="42660" marB="42660" anchor="ctr">
                    <a:lnL>
                      <a:noFill/>
                    </a:lnL>
                    <a:lnR>
                      <a:noFill/>
                    </a:lnR>
                    <a:lnT>
                      <a:noFill/>
                    </a:lnT>
                    <a:lnB>
                      <a:noFill/>
                    </a:lnB>
                    <a:solidFill>
                      <a:srgbClr val="CCFFCC"/>
                    </a:solidFill>
                  </a:tcPr>
                </a:tc>
                <a:tc>
                  <a:txBody>
                    <a:bodyPr/>
                    <a:lstStyle/>
                    <a:p>
                      <a:r>
                        <a:rPr lang="en-US" sz="1700" b="1"/>
                        <a:t>17</a:t>
                      </a:r>
                      <a:r>
                        <a:rPr lang="en-US" sz="1700"/>
                        <a:t> </a:t>
                      </a:r>
                    </a:p>
                  </a:txBody>
                  <a:tcPr marL="63990" marR="63990" marT="42660" marB="42660" anchor="ctr">
                    <a:lnL>
                      <a:noFill/>
                    </a:lnL>
                    <a:lnR>
                      <a:noFill/>
                    </a:lnR>
                    <a:lnT>
                      <a:noFill/>
                    </a:lnT>
                    <a:lnB>
                      <a:noFill/>
                    </a:lnB>
                    <a:solidFill>
                      <a:srgbClr val="CCFFCC"/>
                    </a:solidFill>
                  </a:tcPr>
                </a:tc>
                <a:extLst>
                  <a:ext uri="{0D108BD9-81ED-4DB2-BD59-A6C34878D82A}">
                    <a16:rowId xmlns="" xmlns:a16="http://schemas.microsoft.com/office/drawing/2014/main" val="2259907421"/>
                  </a:ext>
                </a:extLst>
              </a:tr>
              <a:tr h="537331">
                <a:tc>
                  <a:txBody>
                    <a:bodyPr/>
                    <a:lstStyle/>
                    <a:p>
                      <a:pPr algn="l"/>
                      <a:r>
                        <a:rPr lang="el-GR" sz="1700" dirty="0">
                          <a:effectLst/>
                          <a:hlinkClick r:id="rId3" tooltip="Εθνική Λετονίας (ποδόσφαιρο ανδρών)"/>
                        </a:rPr>
                        <a:t>Λετονία</a:t>
                      </a:r>
                      <a:r>
                        <a:rPr lang="el-GR" sz="1700" dirty="0">
                          <a:effectLst/>
                        </a:rPr>
                        <a:t> </a:t>
                      </a:r>
                    </a:p>
                  </a:txBody>
                  <a:tcPr marL="63990" marR="63990" marT="42660" marB="42660" anchor="ctr">
                    <a:lnL>
                      <a:noFill/>
                    </a:lnL>
                    <a:lnR>
                      <a:noFill/>
                    </a:lnR>
                    <a:lnT>
                      <a:noFill/>
                    </a:lnT>
                    <a:lnB>
                      <a:noFill/>
                    </a:lnB>
                    <a:solidFill>
                      <a:srgbClr val="CCCCFF"/>
                    </a:solidFill>
                  </a:tcPr>
                </a:tc>
                <a:tc>
                  <a:txBody>
                    <a:bodyPr/>
                    <a:lstStyle/>
                    <a:p>
                      <a:r>
                        <a:rPr lang="en-US" sz="1700"/>
                        <a:t>8</a:t>
                      </a:r>
                    </a:p>
                  </a:txBody>
                  <a:tcPr marL="63990" marR="63990" marT="42660" marB="42660" anchor="ctr">
                    <a:lnL>
                      <a:noFill/>
                    </a:lnL>
                    <a:lnR>
                      <a:noFill/>
                    </a:lnR>
                    <a:lnT>
                      <a:noFill/>
                    </a:lnT>
                    <a:lnB>
                      <a:noFill/>
                    </a:lnB>
                    <a:solidFill>
                      <a:srgbClr val="CCCCFF"/>
                    </a:solidFill>
                  </a:tcPr>
                </a:tc>
                <a:tc>
                  <a:txBody>
                    <a:bodyPr/>
                    <a:lstStyle/>
                    <a:p>
                      <a:r>
                        <a:rPr lang="en-US" sz="1700"/>
                        <a:t>5</a:t>
                      </a:r>
                    </a:p>
                  </a:txBody>
                  <a:tcPr marL="63990" marR="63990" marT="42660" marB="42660" anchor="ctr">
                    <a:lnL>
                      <a:noFill/>
                    </a:lnL>
                    <a:lnR>
                      <a:noFill/>
                    </a:lnR>
                    <a:lnT>
                      <a:noFill/>
                    </a:lnT>
                    <a:lnB>
                      <a:noFill/>
                    </a:lnB>
                    <a:solidFill>
                      <a:srgbClr val="CCCCFF"/>
                    </a:solidFill>
                  </a:tcPr>
                </a:tc>
                <a:tc>
                  <a:txBody>
                    <a:bodyPr/>
                    <a:lstStyle/>
                    <a:p>
                      <a:r>
                        <a:rPr lang="en-US" sz="1700"/>
                        <a:t>1</a:t>
                      </a:r>
                    </a:p>
                  </a:txBody>
                  <a:tcPr marL="63990" marR="63990" marT="42660" marB="42660" anchor="ctr">
                    <a:lnL>
                      <a:noFill/>
                    </a:lnL>
                    <a:lnR>
                      <a:noFill/>
                    </a:lnR>
                    <a:lnT>
                      <a:noFill/>
                    </a:lnT>
                    <a:lnB>
                      <a:noFill/>
                    </a:lnB>
                    <a:solidFill>
                      <a:srgbClr val="CCCCFF"/>
                    </a:solidFill>
                  </a:tcPr>
                </a:tc>
                <a:tc>
                  <a:txBody>
                    <a:bodyPr/>
                    <a:lstStyle/>
                    <a:p>
                      <a:r>
                        <a:rPr lang="en-US" sz="1700"/>
                        <a:t>2</a:t>
                      </a:r>
                    </a:p>
                  </a:txBody>
                  <a:tcPr marL="63990" marR="63990" marT="42660" marB="42660" anchor="ctr">
                    <a:lnL>
                      <a:noFill/>
                    </a:lnL>
                    <a:lnR>
                      <a:noFill/>
                    </a:lnR>
                    <a:lnT>
                      <a:noFill/>
                    </a:lnT>
                    <a:lnB>
                      <a:noFill/>
                    </a:lnB>
                    <a:solidFill>
                      <a:srgbClr val="CCCCFF"/>
                    </a:solidFill>
                  </a:tcPr>
                </a:tc>
                <a:tc>
                  <a:txBody>
                    <a:bodyPr/>
                    <a:lstStyle/>
                    <a:p>
                      <a:r>
                        <a:rPr lang="en-US" sz="1700"/>
                        <a:t>10</a:t>
                      </a:r>
                    </a:p>
                  </a:txBody>
                  <a:tcPr marL="63990" marR="63990" marT="42660" marB="42660" anchor="ctr">
                    <a:lnL>
                      <a:noFill/>
                    </a:lnL>
                    <a:lnR>
                      <a:noFill/>
                    </a:lnR>
                    <a:lnT>
                      <a:noFill/>
                    </a:lnT>
                    <a:lnB>
                      <a:noFill/>
                    </a:lnB>
                    <a:solidFill>
                      <a:srgbClr val="CCCCFF"/>
                    </a:solidFill>
                  </a:tcPr>
                </a:tc>
                <a:tc>
                  <a:txBody>
                    <a:bodyPr/>
                    <a:lstStyle/>
                    <a:p>
                      <a:r>
                        <a:rPr lang="en-US" sz="1700"/>
                        <a:t>6</a:t>
                      </a:r>
                    </a:p>
                  </a:txBody>
                  <a:tcPr marL="63990" marR="63990" marT="42660" marB="42660" anchor="ctr">
                    <a:lnL>
                      <a:noFill/>
                    </a:lnL>
                    <a:lnR>
                      <a:noFill/>
                    </a:lnR>
                    <a:lnT>
                      <a:noFill/>
                    </a:lnT>
                    <a:lnB>
                      <a:noFill/>
                    </a:lnB>
                    <a:solidFill>
                      <a:srgbClr val="CCCCFF"/>
                    </a:solidFill>
                  </a:tcPr>
                </a:tc>
                <a:tc>
                  <a:txBody>
                    <a:bodyPr/>
                    <a:lstStyle/>
                    <a:p>
                      <a:r>
                        <a:rPr lang="en-US" sz="1700"/>
                        <a:t>+4</a:t>
                      </a:r>
                    </a:p>
                  </a:txBody>
                  <a:tcPr marL="63990" marR="63990" marT="42660" marB="42660" anchor="ctr">
                    <a:lnL>
                      <a:noFill/>
                    </a:lnL>
                    <a:lnR>
                      <a:noFill/>
                    </a:lnR>
                    <a:lnT>
                      <a:noFill/>
                    </a:lnT>
                    <a:lnB>
                      <a:noFill/>
                    </a:lnB>
                    <a:solidFill>
                      <a:srgbClr val="CCCCFF"/>
                    </a:solidFill>
                  </a:tcPr>
                </a:tc>
                <a:tc>
                  <a:txBody>
                    <a:bodyPr/>
                    <a:lstStyle/>
                    <a:p>
                      <a:r>
                        <a:rPr lang="en-US" sz="1700" b="1"/>
                        <a:t>16</a:t>
                      </a:r>
                      <a:r>
                        <a:rPr lang="en-US" sz="1700"/>
                        <a:t> </a:t>
                      </a:r>
                    </a:p>
                  </a:txBody>
                  <a:tcPr marL="63990" marR="63990" marT="42660" marB="42660" anchor="ctr">
                    <a:lnL>
                      <a:noFill/>
                    </a:lnL>
                    <a:lnR>
                      <a:noFill/>
                    </a:lnR>
                    <a:lnT>
                      <a:noFill/>
                    </a:lnT>
                    <a:lnB>
                      <a:noFill/>
                    </a:lnB>
                    <a:solidFill>
                      <a:srgbClr val="CCCCFF"/>
                    </a:solidFill>
                  </a:tcPr>
                </a:tc>
                <a:extLst>
                  <a:ext uri="{0D108BD9-81ED-4DB2-BD59-A6C34878D82A}">
                    <a16:rowId xmlns="" xmlns:a16="http://schemas.microsoft.com/office/drawing/2014/main" val="2447438564"/>
                  </a:ext>
                </a:extLst>
              </a:tr>
              <a:tr h="537331">
                <a:tc>
                  <a:txBody>
                    <a:bodyPr/>
                    <a:lstStyle/>
                    <a:p>
                      <a:pPr algn="l"/>
                      <a:r>
                        <a:rPr lang="el-GR" sz="1700" dirty="0">
                          <a:effectLst/>
                          <a:hlinkClick r:id="rId4" tooltip="Εθνική Πολωνίας (ποδόσφαιρο ανδρών)"/>
                        </a:rPr>
                        <a:t>Πολωνία</a:t>
                      </a:r>
                      <a:r>
                        <a:rPr lang="el-GR" sz="1700" dirty="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11</a:t>
                      </a:r>
                    </a:p>
                  </a:txBody>
                  <a:tcPr marL="63990" marR="63990" marT="42660" marB="42660" anchor="ctr">
                    <a:lnL>
                      <a:noFill/>
                    </a:lnL>
                    <a:lnR>
                      <a:noFill/>
                    </a:lnR>
                    <a:lnT>
                      <a:noFill/>
                    </a:lnT>
                    <a:lnB>
                      <a:noFill/>
                    </a:lnB>
                  </a:tcPr>
                </a:tc>
                <a:tc>
                  <a:txBody>
                    <a:bodyPr/>
                    <a:lstStyle/>
                    <a:p>
                      <a:r>
                        <a:rPr lang="en-US" sz="1700"/>
                        <a:t>7</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b="1"/>
                        <a:t>13</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839057690"/>
                  </a:ext>
                </a:extLst>
              </a:tr>
              <a:tr h="537331">
                <a:tc>
                  <a:txBody>
                    <a:bodyPr/>
                    <a:lstStyle/>
                    <a:p>
                      <a:pPr algn="l"/>
                      <a:r>
                        <a:rPr lang="el-GR" sz="1700">
                          <a:effectLst/>
                          <a:hlinkClick r:id="rId5" tooltip="Εθνική Ουγγαρίας (ποδόσφαιρο ανδρών)"/>
                        </a:rPr>
                        <a:t>Ουγγαρία</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15</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a:t>+6</a:t>
                      </a:r>
                    </a:p>
                  </a:txBody>
                  <a:tcPr marL="63990" marR="63990" marT="42660" marB="42660" anchor="ctr">
                    <a:lnL>
                      <a:noFill/>
                    </a:lnL>
                    <a:lnR>
                      <a:noFill/>
                    </a:lnR>
                    <a:lnT>
                      <a:noFill/>
                    </a:lnT>
                    <a:lnB>
                      <a:noFill/>
                    </a:lnB>
                  </a:tcPr>
                </a:tc>
                <a:tc>
                  <a:txBody>
                    <a:bodyPr/>
                    <a:lstStyle/>
                    <a:p>
                      <a:r>
                        <a:rPr lang="en-US" sz="1700" b="1"/>
                        <a:t>11</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3703655857"/>
                  </a:ext>
                </a:extLst>
              </a:tr>
              <a:tr h="767615">
                <a:tc>
                  <a:txBody>
                    <a:bodyPr/>
                    <a:lstStyle/>
                    <a:p>
                      <a:pPr algn="l"/>
                      <a:r>
                        <a:rPr lang="el-GR" sz="1700">
                          <a:effectLst/>
                          <a:hlinkClick r:id="rId6" tooltip="Εθνική Αγίου Μαρίνου (ποδόσφαιρο ανδρών)"/>
                        </a:rPr>
                        <a:t>Άγιος Μαρίνος</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30</a:t>
                      </a:r>
                    </a:p>
                  </a:txBody>
                  <a:tcPr marL="63990" marR="63990" marT="42660" marB="42660" anchor="ctr">
                    <a:lnL>
                      <a:noFill/>
                    </a:lnL>
                    <a:lnR>
                      <a:noFill/>
                    </a:lnR>
                    <a:lnT>
                      <a:noFill/>
                    </a:lnT>
                    <a:lnB>
                      <a:noFill/>
                    </a:lnB>
                  </a:tcPr>
                </a:tc>
                <a:tc>
                  <a:txBody>
                    <a:bodyPr/>
                    <a:lstStyle/>
                    <a:p>
                      <a:r>
                        <a:rPr lang="en-US" sz="1700"/>
                        <a:t>−30</a:t>
                      </a:r>
                    </a:p>
                  </a:txBody>
                  <a:tcPr marL="63990" marR="63990" marT="42660" marB="42660" anchor="ctr">
                    <a:lnL>
                      <a:noFill/>
                    </a:lnL>
                    <a:lnR>
                      <a:noFill/>
                    </a:lnR>
                    <a:lnT>
                      <a:noFill/>
                    </a:lnT>
                    <a:lnB>
                      <a:noFill/>
                    </a:lnB>
                  </a:tcPr>
                </a:tc>
                <a:tc>
                  <a:txBody>
                    <a:bodyPr/>
                    <a:lstStyle/>
                    <a:p>
                      <a:r>
                        <a:rPr lang="en-US" sz="1700" b="1" dirty="0"/>
                        <a:t>0</a:t>
                      </a:r>
                      <a:endParaRPr lang="en-US" sz="1700" dirty="0"/>
                    </a:p>
                  </a:txBody>
                  <a:tcPr marL="63990" marR="63990" marT="42660" marB="42660" anchor="ctr">
                    <a:lnL>
                      <a:noFill/>
                    </a:lnL>
                    <a:lnR>
                      <a:noFill/>
                    </a:lnR>
                    <a:lnT>
                      <a:noFill/>
                    </a:lnT>
                    <a:lnB>
                      <a:noFill/>
                    </a:lnB>
                  </a:tcPr>
                </a:tc>
                <a:extLst>
                  <a:ext uri="{0D108BD9-81ED-4DB2-BD59-A6C34878D82A}">
                    <a16:rowId xmlns="" xmlns:a16="http://schemas.microsoft.com/office/drawing/2014/main" val="934967978"/>
                  </a:ext>
                </a:extLst>
              </a:tr>
            </a:tbl>
          </a:graphicData>
        </a:graphic>
      </p:graphicFrame>
    </p:spTree>
    <p:extLst>
      <p:ext uri="{BB962C8B-B14F-4D97-AF65-F5344CB8AC3E}">
        <p14:creationId xmlns:p14="http://schemas.microsoft.com/office/powerpoint/2010/main" val="1397007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F68CEE-B660-4154-B9A5-41C61B66FF89}"/>
              </a:ext>
            </a:extLst>
          </p:cNvPr>
          <p:cNvSpPr>
            <a:spLocks noGrp="1"/>
          </p:cNvSpPr>
          <p:nvPr>
            <p:ph type="title"/>
          </p:nvPr>
        </p:nvSpPr>
        <p:spPr>
          <a:xfrm>
            <a:off x="628650" y="155"/>
            <a:ext cx="7886700" cy="1325563"/>
          </a:xfrm>
        </p:spPr>
        <p:txBody>
          <a:bodyPr/>
          <a:lstStyle/>
          <a:p>
            <a:pPr algn="ctr"/>
            <a:r>
              <a:rPr lang="el-GR" b="1" dirty="0"/>
              <a:t>5</a:t>
            </a:r>
            <a:r>
              <a:rPr lang="el-GR" sz="2400" b="1" dirty="0"/>
              <a:t>ος</a:t>
            </a:r>
            <a:r>
              <a:rPr lang="en-US" b="1" dirty="0"/>
              <a:t> </a:t>
            </a:r>
            <a:r>
              <a:rPr lang="el-GR" b="1" dirty="0"/>
              <a:t>ΟΜΙΛΟΣ</a:t>
            </a:r>
            <a:endParaRPr lang="en-US" dirty="0"/>
          </a:p>
        </p:txBody>
      </p:sp>
      <p:graphicFrame>
        <p:nvGraphicFramePr>
          <p:cNvPr id="7" name="Content Placeholder 6">
            <a:extLst>
              <a:ext uri="{FF2B5EF4-FFF2-40B4-BE49-F238E27FC236}">
                <a16:creationId xmlns="" xmlns:a16="http://schemas.microsoft.com/office/drawing/2014/main" id="{A085CF58-538A-4936-A461-87E417F46D1B}"/>
              </a:ext>
            </a:extLst>
          </p:cNvPr>
          <p:cNvGraphicFramePr>
            <a:graphicFrameLocks noGrp="1"/>
          </p:cNvGraphicFramePr>
          <p:nvPr>
            <p:ph idx="1"/>
            <p:extLst>
              <p:ext uri="{D42A27DB-BD31-4B8C-83A1-F6EECF244321}">
                <p14:modId xmlns:p14="http://schemas.microsoft.com/office/powerpoint/2010/main" val="443731752"/>
              </p:ext>
            </p:extLst>
          </p:nvPr>
        </p:nvGraphicFramePr>
        <p:xfrm>
          <a:off x="179512" y="3140968"/>
          <a:ext cx="5932821" cy="3508910"/>
        </p:xfrm>
        <a:graphic>
          <a:graphicData uri="http://schemas.openxmlformats.org/drawingml/2006/table">
            <a:tbl>
              <a:tblPr/>
              <a:tblGrid>
                <a:gridCol w="2681957">
                  <a:extLst>
                    <a:ext uri="{9D8B030D-6E8A-4147-A177-3AD203B41FA5}">
                      <a16:colId xmlns="" xmlns:a16="http://schemas.microsoft.com/office/drawing/2014/main" val="3856011564"/>
                    </a:ext>
                  </a:extLst>
                </a:gridCol>
                <a:gridCol w="406358">
                  <a:extLst>
                    <a:ext uri="{9D8B030D-6E8A-4147-A177-3AD203B41FA5}">
                      <a16:colId xmlns="" xmlns:a16="http://schemas.microsoft.com/office/drawing/2014/main" val="143722786"/>
                    </a:ext>
                  </a:extLst>
                </a:gridCol>
                <a:gridCol w="406358">
                  <a:extLst>
                    <a:ext uri="{9D8B030D-6E8A-4147-A177-3AD203B41FA5}">
                      <a16:colId xmlns="" xmlns:a16="http://schemas.microsoft.com/office/drawing/2014/main" val="903242581"/>
                    </a:ext>
                  </a:extLst>
                </a:gridCol>
                <a:gridCol w="406358">
                  <a:extLst>
                    <a:ext uri="{9D8B030D-6E8A-4147-A177-3AD203B41FA5}">
                      <a16:colId xmlns="" xmlns:a16="http://schemas.microsoft.com/office/drawing/2014/main" val="790055032"/>
                    </a:ext>
                  </a:extLst>
                </a:gridCol>
                <a:gridCol w="406358">
                  <a:extLst>
                    <a:ext uri="{9D8B030D-6E8A-4147-A177-3AD203B41FA5}">
                      <a16:colId xmlns="" xmlns:a16="http://schemas.microsoft.com/office/drawing/2014/main" val="453519721"/>
                    </a:ext>
                  </a:extLst>
                </a:gridCol>
                <a:gridCol w="406358">
                  <a:extLst>
                    <a:ext uri="{9D8B030D-6E8A-4147-A177-3AD203B41FA5}">
                      <a16:colId xmlns="" xmlns:a16="http://schemas.microsoft.com/office/drawing/2014/main" val="2052519938"/>
                    </a:ext>
                  </a:extLst>
                </a:gridCol>
                <a:gridCol w="406358">
                  <a:extLst>
                    <a:ext uri="{9D8B030D-6E8A-4147-A177-3AD203B41FA5}">
                      <a16:colId xmlns="" xmlns:a16="http://schemas.microsoft.com/office/drawing/2014/main" val="1057595014"/>
                    </a:ext>
                  </a:extLst>
                </a:gridCol>
                <a:gridCol w="406358">
                  <a:extLst>
                    <a:ext uri="{9D8B030D-6E8A-4147-A177-3AD203B41FA5}">
                      <a16:colId xmlns="" xmlns:a16="http://schemas.microsoft.com/office/drawing/2014/main" val="570194736"/>
                    </a:ext>
                  </a:extLst>
                </a:gridCol>
                <a:gridCol w="406358">
                  <a:extLst>
                    <a:ext uri="{9D8B030D-6E8A-4147-A177-3AD203B41FA5}">
                      <a16:colId xmlns="" xmlns:a16="http://schemas.microsoft.com/office/drawing/2014/main" val="3265177030"/>
                    </a:ext>
                  </a:extLst>
                </a:gridCol>
              </a:tblGrid>
              <a:tr h="731181">
                <a:tc>
                  <a:txBody>
                    <a:bodyPr/>
                    <a:lstStyle/>
                    <a:p>
                      <a:r>
                        <a:rPr lang="el-GR" sz="1800"/>
                        <a:t>Χώρα </a:t>
                      </a:r>
                    </a:p>
                  </a:txBody>
                  <a:tcPr marL="67990" marR="67990" marT="45326" marB="45326" anchor="ctr">
                    <a:lnL>
                      <a:noFill/>
                    </a:lnL>
                    <a:lnR>
                      <a:noFill/>
                    </a:lnR>
                    <a:lnT>
                      <a:noFill/>
                    </a:lnT>
                    <a:lnB>
                      <a:noFill/>
                    </a:lnB>
                  </a:tcPr>
                </a:tc>
                <a:tc>
                  <a:txBody>
                    <a:bodyPr/>
                    <a:lstStyle/>
                    <a:p>
                      <a:r>
                        <a:rPr lang="el-GR" sz="1800"/>
                        <a:t>Αγ. </a:t>
                      </a:r>
                    </a:p>
                  </a:txBody>
                  <a:tcPr marL="67990" marR="67990" marT="45326" marB="45326" anchor="ctr">
                    <a:lnL>
                      <a:noFill/>
                    </a:lnL>
                    <a:lnR>
                      <a:noFill/>
                    </a:lnR>
                    <a:lnT>
                      <a:noFill/>
                    </a:lnT>
                    <a:lnB>
                      <a:noFill/>
                    </a:lnB>
                  </a:tcPr>
                </a:tc>
                <a:tc>
                  <a:txBody>
                    <a:bodyPr/>
                    <a:lstStyle/>
                    <a:p>
                      <a:r>
                        <a:rPr lang="el-GR" sz="1800"/>
                        <a:t>Ν </a:t>
                      </a:r>
                    </a:p>
                  </a:txBody>
                  <a:tcPr marL="67990" marR="67990" marT="45326" marB="45326" anchor="ctr">
                    <a:lnL>
                      <a:noFill/>
                    </a:lnL>
                    <a:lnR>
                      <a:noFill/>
                    </a:lnR>
                    <a:lnT>
                      <a:noFill/>
                    </a:lnT>
                    <a:lnB>
                      <a:noFill/>
                    </a:lnB>
                  </a:tcPr>
                </a:tc>
                <a:tc>
                  <a:txBody>
                    <a:bodyPr/>
                    <a:lstStyle/>
                    <a:p>
                      <a:r>
                        <a:rPr lang="el-GR" sz="1800"/>
                        <a:t>Ι </a:t>
                      </a:r>
                    </a:p>
                  </a:txBody>
                  <a:tcPr marL="67990" marR="67990" marT="45326" marB="45326" anchor="ctr">
                    <a:lnL>
                      <a:noFill/>
                    </a:lnL>
                    <a:lnR>
                      <a:noFill/>
                    </a:lnR>
                    <a:lnT>
                      <a:noFill/>
                    </a:lnT>
                    <a:lnB>
                      <a:noFill/>
                    </a:lnB>
                  </a:tcPr>
                </a:tc>
                <a:tc>
                  <a:txBody>
                    <a:bodyPr/>
                    <a:lstStyle/>
                    <a:p>
                      <a:r>
                        <a:rPr lang="el-GR" sz="1800"/>
                        <a:t>Η </a:t>
                      </a:r>
                    </a:p>
                  </a:txBody>
                  <a:tcPr marL="67990" marR="67990" marT="45326" marB="45326" anchor="ctr">
                    <a:lnL>
                      <a:noFill/>
                    </a:lnL>
                    <a:lnR>
                      <a:noFill/>
                    </a:lnR>
                    <a:lnT>
                      <a:noFill/>
                    </a:lnT>
                    <a:lnB>
                      <a:noFill/>
                    </a:lnB>
                  </a:tcPr>
                </a:tc>
                <a:tc>
                  <a:txBody>
                    <a:bodyPr/>
                    <a:lstStyle/>
                    <a:p>
                      <a:r>
                        <a:rPr lang="el-GR" sz="1800"/>
                        <a:t>Τυ </a:t>
                      </a:r>
                    </a:p>
                  </a:txBody>
                  <a:tcPr marL="67990" marR="67990" marT="45326" marB="45326" anchor="ctr">
                    <a:lnL>
                      <a:noFill/>
                    </a:lnL>
                    <a:lnR>
                      <a:noFill/>
                    </a:lnR>
                    <a:lnT>
                      <a:noFill/>
                    </a:lnT>
                    <a:lnB>
                      <a:noFill/>
                    </a:lnB>
                  </a:tcPr>
                </a:tc>
                <a:tc>
                  <a:txBody>
                    <a:bodyPr/>
                    <a:lstStyle/>
                    <a:p>
                      <a:r>
                        <a:rPr lang="el-GR" sz="1800"/>
                        <a:t>Τκ </a:t>
                      </a:r>
                    </a:p>
                  </a:txBody>
                  <a:tcPr marL="67990" marR="67990" marT="45326" marB="45326" anchor="ctr">
                    <a:lnL>
                      <a:noFill/>
                    </a:lnL>
                    <a:lnR>
                      <a:noFill/>
                    </a:lnR>
                    <a:lnT>
                      <a:noFill/>
                    </a:lnT>
                    <a:lnB>
                      <a:noFill/>
                    </a:lnB>
                  </a:tcPr>
                </a:tc>
                <a:tc>
                  <a:txBody>
                    <a:bodyPr/>
                    <a:lstStyle/>
                    <a:p>
                      <a:r>
                        <a:rPr lang="el-GR" sz="1800"/>
                        <a:t>ΔΤ </a:t>
                      </a:r>
                    </a:p>
                  </a:txBody>
                  <a:tcPr marL="67990" marR="67990" marT="45326" marB="45326" anchor="ctr">
                    <a:lnL>
                      <a:noFill/>
                    </a:lnL>
                    <a:lnR>
                      <a:noFill/>
                    </a:lnR>
                    <a:lnT>
                      <a:noFill/>
                    </a:lnT>
                    <a:lnB>
                      <a:noFill/>
                    </a:lnB>
                  </a:tcPr>
                </a:tc>
                <a:tc>
                  <a:txBody>
                    <a:bodyPr/>
                    <a:lstStyle/>
                    <a:p>
                      <a:r>
                        <a:rPr lang="el-GR" sz="1800"/>
                        <a:t>Β </a:t>
                      </a:r>
                    </a:p>
                  </a:txBody>
                  <a:tcPr marL="67990" marR="67990" marT="45326" marB="45326" anchor="ctr">
                    <a:lnL>
                      <a:noFill/>
                    </a:lnL>
                    <a:lnR>
                      <a:noFill/>
                    </a:lnR>
                    <a:lnT>
                      <a:noFill/>
                    </a:lnT>
                    <a:lnB>
                      <a:noFill/>
                    </a:lnB>
                  </a:tcPr>
                </a:tc>
                <a:extLst>
                  <a:ext uri="{0D108BD9-81ED-4DB2-BD59-A6C34878D82A}">
                    <a16:rowId xmlns="" xmlns:a16="http://schemas.microsoft.com/office/drawing/2014/main" val="3478469718"/>
                  </a:ext>
                </a:extLst>
              </a:tr>
              <a:tr h="511637">
                <a:tc>
                  <a:txBody>
                    <a:bodyPr/>
                    <a:lstStyle/>
                    <a:p>
                      <a:pPr algn="l"/>
                      <a:r>
                        <a:rPr lang="el-GR" sz="1800">
                          <a:effectLst/>
                          <a:hlinkClick r:id="rId2" tooltip="Εθνική Γερμανίας (ποδόσφαιρο ανδρών)"/>
                        </a:rPr>
                        <a:t>Γερμανία</a:t>
                      </a:r>
                      <a:r>
                        <a:rPr lang="el-GR" sz="1800">
                          <a:effectLst/>
                        </a:rPr>
                        <a:t> </a:t>
                      </a:r>
                    </a:p>
                  </a:txBody>
                  <a:tcPr marL="67990" marR="67990" marT="45326" marB="45326" anchor="ctr">
                    <a:lnL>
                      <a:noFill/>
                    </a:lnL>
                    <a:lnR>
                      <a:noFill/>
                    </a:lnR>
                    <a:lnT>
                      <a:noFill/>
                    </a:lnT>
                    <a:lnB>
                      <a:noFill/>
                    </a:lnB>
                    <a:solidFill>
                      <a:srgbClr val="CCFFCC"/>
                    </a:solidFill>
                  </a:tcPr>
                </a:tc>
                <a:tc>
                  <a:txBody>
                    <a:bodyPr/>
                    <a:lstStyle/>
                    <a:p>
                      <a:r>
                        <a:rPr lang="en-US" sz="1800"/>
                        <a:t>8</a:t>
                      </a:r>
                    </a:p>
                  </a:txBody>
                  <a:tcPr marL="67990" marR="67990" marT="45326" marB="45326" anchor="ctr">
                    <a:lnL>
                      <a:noFill/>
                    </a:lnL>
                    <a:lnR>
                      <a:noFill/>
                    </a:lnR>
                    <a:lnT>
                      <a:noFill/>
                    </a:lnT>
                    <a:lnB>
                      <a:noFill/>
                    </a:lnB>
                    <a:solidFill>
                      <a:srgbClr val="CCFFCC"/>
                    </a:solidFill>
                  </a:tcPr>
                </a:tc>
                <a:tc>
                  <a:txBody>
                    <a:bodyPr/>
                    <a:lstStyle/>
                    <a:p>
                      <a:r>
                        <a:rPr lang="en-US" sz="1800"/>
                        <a:t>5</a:t>
                      </a:r>
                    </a:p>
                  </a:txBody>
                  <a:tcPr marL="67990" marR="67990" marT="45326" marB="45326" anchor="ctr">
                    <a:lnL>
                      <a:noFill/>
                    </a:lnL>
                    <a:lnR>
                      <a:noFill/>
                    </a:lnR>
                    <a:lnT>
                      <a:noFill/>
                    </a:lnT>
                    <a:lnB>
                      <a:noFill/>
                    </a:lnB>
                    <a:solidFill>
                      <a:srgbClr val="CCFFCC"/>
                    </a:solidFill>
                  </a:tcPr>
                </a:tc>
                <a:tc>
                  <a:txBody>
                    <a:bodyPr/>
                    <a:lstStyle/>
                    <a:p>
                      <a:r>
                        <a:rPr lang="en-US" sz="1800"/>
                        <a:t>3</a:t>
                      </a:r>
                    </a:p>
                  </a:txBody>
                  <a:tcPr marL="67990" marR="67990" marT="45326" marB="45326" anchor="ctr">
                    <a:lnL>
                      <a:noFill/>
                    </a:lnL>
                    <a:lnR>
                      <a:noFill/>
                    </a:lnR>
                    <a:lnT>
                      <a:noFill/>
                    </a:lnT>
                    <a:lnB>
                      <a:noFill/>
                    </a:lnB>
                    <a:solidFill>
                      <a:srgbClr val="CCFFCC"/>
                    </a:solidFill>
                  </a:tcPr>
                </a:tc>
                <a:tc>
                  <a:txBody>
                    <a:bodyPr/>
                    <a:lstStyle/>
                    <a:p>
                      <a:r>
                        <a:rPr lang="en-US" sz="1800"/>
                        <a:t>0</a:t>
                      </a:r>
                    </a:p>
                  </a:txBody>
                  <a:tcPr marL="67990" marR="67990" marT="45326" marB="45326" anchor="ctr">
                    <a:lnL>
                      <a:noFill/>
                    </a:lnL>
                    <a:lnR>
                      <a:noFill/>
                    </a:lnR>
                    <a:lnT>
                      <a:noFill/>
                    </a:lnT>
                    <a:lnB>
                      <a:noFill/>
                    </a:lnB>
                    <a:solidFill>
                      <a:srgbClr val="CCFFCC"/>
                    </a:solidFill>
                  </a:tcPr>
                </a:tc>
                <a:tc>
                  <a:txBody>
                    <a:bodyPr/>
                    <a:lstStyle/>
                    <a:p>
                      <a:r>
                        <a:rPr lang="en-US" sz="1800"/>
                        <a:t>13</a:t>
                      </a:r>
                    </a:p>
                  </a:txBody>
                  <a:tcPr marL="67990" marR="67990" marT="45326" marB="45326" anchor="ctr">
                    <a:lnL>
                      <a:noFill/>
                    </a:lnL>
                    <a:lnR>
                      <a:noFill/>
                    </a:lnR>
                    <a:lnT>
                      <a:noFill/>
                    </a:lnT>
                    <a:lnB>
                      <a:noFill/>
                    </a:lnB>
                    <a:solidFill>
                      <a:srgbClr val="CCFFCC"/>
                    </a:solidFill>
                  </a:tcPr>
                </a:tc>
                <a:tc>
                  <a:txBody>
                    <a:bodyPr/>
                    <a:lstStyle/>
                    <a:p>
                      <a:r>
                        <a:rPr lang="en-US" sz="1800"/>
                        <a:t>4</a:t>
                      </a:r>
                    </a:p>
                  </a:txBody>
                  <a:tcPr marL="67990" marR="67990" marT="45326" marB="45326" anchor="ctr">
                    <a:lnL>
                      <a:noFill/>
                    </a:lnL>
                    <a:lnR>
                      <a:noFill/>
                    </a:lnR>
                    <a:lnT>
                      <a:noFill/>
                    </a:lnT>
                    <a:lnB>
                      <a:noFill/>
                    </a:lnB>
                    <a:solidFill>
                      <a:srgbClr val="CCFFCC"/>
                    </a:solidFill>
                  </a:tcPr>
                </a:tc>
                <a:tc>
                  <a:txBody>
                    <a:bodyPr/>
                    <a:lstStyle/>
                    <a:p>
                      <a:r>
                        <a:rPr lang="en-US" sz="1800"/>
                        <a:t>+9</a:t>
                      </a:r>
                    </a:p>
                  </a:txBody>
                  <a:tcPr marL="67990" marR="67990" marT="45326" marB="45326" anchor="ctr">
                    <a:lnL>
                      <a:noFill/>
                    </a:lnL>
                    <a:lnR>
                      <a:noFill/>
                    </a:lnR>
                    <a:lnT>
                      <a:noFill/>
                    </a:lnT>
                    <a:lnB>
                      <a:noFill/>
                    </a:lnB>
                    <a:solidFill>
                      <a:srgbClr val="CCFFCC"/>
                    </a:solidFill>
                  </a:tcPr>
                </a:tc>
                <a:tc>
                  <a:txBody>
                    <a:bodyPr/>
                    <a:lstStyle/>
                    <a:p>
                      <a:r>
                        <a:rPr lang="en-US" sz="1800" b="1"/>
                        <a:t>18</a:t>
                      </a:r>
                      <a:r>
                        <a:rPr lang="en-US" sz="1800"/>
                        <a:t> </a:t>
                      </a:r>
                    </a:p>
                  </a:txBody>
                  <a:tcPr marL="67990" marR="67990" marT="45326" marB="45326" anchor="ctr">
                    <a:lnL>
                      <a:noFill/>
                    </a:lnL>
                    <a:lnR>
                      <a:noFill/>
                    </a:lnR>
                    <a:lnT>
                      <a:noFill/>
                    </a:lnT>
                    <a:lnB>
                      <a:noFill/>
                    </a:lnB>
                    <a:solidFill>
                      <a:srgbClr val="CCFFCC"/>
                    </a:solidFill>
                  </a:tcPr>
                </a:tc>
                <a:extLst>
                  <a:ext uri="{0D108BD9-81ED-4DB2-BD59-A6C34878D82A}">
                    <a16:rowId xmlns="" xmlns:a16="http://schemas.microsoft.com/office/drawing/2014/main" val="4050432397"/>
                  </a:ext>
                </a:extLst>
              </a:tr>
              <a:tr h="511637">
                <a:tc>
                  <a:txBody>
                    <a:bodyPr/>
                    <a:lstStyle/>
                    <a:p>
                      <a:pPr algn="l"/>
                      <a:r>
                        <a:rPr lang="el-GR" sz="1800">
                          <a:effectLst/>
                          <a:hlinkClick r:id="rId3" tooltip="Εθνική Σκωτίας (ποδόσφαιρο ανδρών)"/>
                        </a:rPr>
                        <a:t>Σκωτία</a:t>
                      </a:r>
                      <a:r>
                        <a:rPr lang="el-GR" sz="1800">
                          <a:effectLst/>
                        </a:rPr>
                        <a:t> </a:t>
                      </a:r>
                    </a:p>
                  </a:txBody>
                  <a:tcPr marL="67990" marR="67990" marT="45326" marB="45326" anchor="ctr">
                    <a:lnL>
                      <a:noFill/>
                    </a:lnL>
                    <a:lnR>
                      <a:noFill/>
                    </a:lnR>
                    <a:lnT>
                      <a:noFill/>
                    </a:lnT>
                    <a:lnB>
                      <a:noFill/>
                    </a:lnB>
                    <a:solidFill>
                      <a:srgbClr val="CCCCFF"/>
                    </a:solidFill>
                  </a:tcPr>
                </a:tc>
                <a:tc>
                  <a:txBody>
                    <a:bodyPr/>
                    <a:lstStyle/>
                    <a:p>
                      <a:r>
                        <a:rPr lang="en-US" sz="1800"/>
                        <a:t>8</a:t>
                      </a:r>
                    </a:p>
                  </a:txBody>
                  <a:tcPr marL="67990" marR="67990" marT="45326" marB="45326" anchor="ctr">
                    <a:lnL>
                      <a:noFill/>
                    </a:lnL>
                    <a:lnR>
                      <a:noFill/>
                    </a:lnR>
                    <a:lnT>
                      <a:noFill/>
                    </a:lnT>
                    <a:lnB>
                      <a:noFill/>
                    </a:lnB>
                    <a:solidFill>
                      <a:srgbClr val="CCCCFF"/>
                    </a:solidFill>
                  </a:tcPr>
                </a:tc>
                <a:tc>
                  <a:txBody>
                    <a:bodyPr/>
                    <a:lstStyle/>
                    <a:p>
                      <a:r>
                        <a:rPr lang="en-US" sz="1800"/>
                        <a:t>4</a:t>
                      </a:r>
                    </a:p>
                  </a:txBody>
                  <a:tcPr marL="67990" marR="67990" marT="45326" marB="45326" anchor="ctr">
                    <a:lnL>
                      <a:noFill/>
                    </a:lnL>
                    <a:lnR>
                      <a:noFill/>
                    </a:lnR>
                    <a:lnT>
                      <a:noFill/>
                    </a:lnT>
                    <a:lnB>
                      <a:noFill/>
                    </a:lnB>
                    <a:solidFill>
                      <a:srgbClr val="CCCCFF"/>
                    </a:solidFill>
                  </a:tcPr>
                </a:tc>
                <a:tc>
                  <a:txBody>
                    <a:bodyPr/>
                    <a:lstStyle/>
                    <a:p>
                      <a:r>
                        <a:rPr lang="en-US" sz="1800"/>
                        <a:t>2</a:t>
                      </a:r>
                    </a:p>
                  </a:txBody>
                  <a:tcPr marL="67990" marR="67990" marT="45326" marB="45326" anchor="ctr">
                    <a:lnL>
                      <a:noFill/>
                    </a:lnL>
                    <a:lnR>
                      <a:noFill/>
                    </a:lnR>
                    <a:lnT>
                      <a:noFill/>
                    </a:lnT>
                    <a:lnB>
                      <a:noFill/>
                    </a:lnB>
                    <a:solidFill>
                      <a:srgbClr val="CCCCFF"/>
                    </a:solidFill>
                  </a:tcPr>
                </a:tc>
                <a:tc>
                  <a:txBody>
                    <a:bodyPr/>
                    <a:lstStyle/>
                    <a:p>
                      <a:r>
                        <a:rPr lang="en-US" sz="1800"/>
                        <a:t>2</a:t>
                      </a:r>
                    </a:p>
                  </a:txBody>
                  <a:tcPr marL="67990" marR="67990" marT="45326" marB="45326" anchor="ctr">
                    <a:lnL>
                      <a:noFill/>
                    </a:lnL>
                    <a:lnR>
                      <a:noFill/>
                    </a:lnR>
                    <a:lnT>
                      <a:noFill/>
                    </a:lnT>
                    <a:lnB>
                      <a:noFill/>
                    </a:lnB>
                    <a:solidFill>
                      <a:srgbClr val="CCCCFF"/>
                    </a:solidFill>
                  </a:tcPr>
                </a:tc>
                <a:tc>
                  <a:txBody>
                    <a:bodyPr/>
                    <a:lstStyle/>
                    <a:p>
                      <a:r>
                        <a:rPr lang="en-US" sz="1800"/>
                        <a:t>12</a:t>
                      </a:r>
                    </a:p>
                  </a:txBody>
                  <a:tcPr marL="67990" marR="67990" marT="45326" marB="45326" anchor="ctr">
                    <a:lnL>
                      <a:noFill/>
                    </a:lnL>
                    <a:lnR>
                      <a:noFill/>
                    </a:lnR>
                    <a:lnT>
                      <a:noFill/>
                    </a:lnT>
                    <a:lnB>
                      <a:noFill/>
                    </a:lnB>
                    <a:solidFill>
                      <a:srgbClr val="CCCCFF"/>
                    </a:solidFill>
                  </a:tcPr>
                </a:tc>
                <a:tc>
                  <a:txBody>
                    <a:bodyPr/>
                    <a:lstStyle/>
                    <a:p>
                      <a:r>
                        <a:rPr lang="en-US" sz="1800"/>
                        <a:t>8</a:t>
                      </a:r>
                    </a:p>
                  </a:txBody>
                  <a:tcPr marL="67990" marR="67990" marT="45326" marB="45326" anchor="ctr">
                    <a:lnL>
                      <a:noFill/>
                    </a:lnL>
                    <a:lnR>
                      <a:noFill/>
                    </a:lnR>
                    <a:lnT>
                      <a:noFill/>
                    </a:lnT>
                    <a:lnB>
                      <a:noFill/>
                    </a:lnB>
                    <a:solidFill>
                      <a:srgbClr val="CCCCFF"/>
                    </a:solidFill>
                  </a:tcPr>
                </a:tc>
                <a:tc>
                  <a:txBody>
                    <a:bodyPr/>
                    <a:lstStyle/>
                    <a:p>
                      <a:r>
                        <a:rPr lang="en-US" sz="1800"/>
                        <a:t>+4</a:t>
                      </a:r>
                    </a:p>
                  </a:txBody>
                  <a:tcPr marL="67990" marR="67990" marT="45326" marB="45326" anchor="ctr">
                    <a:lnL>
                      <a:noFill/>
                    </a:lnL>
                    <a:lnR>
                      <a:noFill/>
                    </a:lnR>
                    <a:lnT>
                      <a:noFill/>
                    </a:lnT>
                    <a:lnB>
                      <a:noFill/>
                    </a:lnB>
                    <a:solidFill>
                      <a:srgbClr val="CCCCFF"/>
                    </a:solidFill>
                  </a:tcPr>
                </a:tc>
                <a:tc>
                  <a:txBody>
                    <a:bodyPr/>
                    <a:lstStyle/>
                    <a:p>
                      <a:r>
                        <a:rPr lang="en-US" sz="1800" b="1"/>
                        <a:t>14</a:t>
                      </a:r>
                      <a:r>
                        <a:rPr lang="en-US" sz="1800"/>
                        <a:t> </a:t>
                      </a:r>
                    </a:p>
                  </a:txBody>
                  <a:tcPr marL="67990" marR="67990" marT="45326" marB="45326" anchor="ctr">
                    <a:lnL>
                      <a:noFill/>
                    </a:lnL>
                    <a:lnR>
                      <a:noFill/>
                    </a:lnR>
                    <a:lnT>
                      <a:noFill/>
                    </a:lnT>
                    <a:lnB>
                      <a:noFill/>
                    </a:lnB>
                    <a:solidFill>
                      <a:srgbClr val="CCCCFF"/>
                    </a:solidFill>
                  </a:tcPr>
                </a:tc>
                <a:extLst>
                  <a:ext uri="{0D108BD9-81ED-4DB2-BD59-A6C34878D82A}">
                    <a16:rowId xmlns="" xmlns:a16="http://schemas.microsoft.com/office/drawing/2014/main" val="544898156"/>
                  </a:ext>
                </a:extLst>
              </a:tr>
              <a:tr h="511637">
                <a:tc>
                  <a:txBody>
                    <a:bodyPr/>
                    <a:lstStyle/>
                    <a:p>
                      <a:pPr algn="l"/>
                      <a:r>
                        <a:rPr lang="el-GR" sz="1800">
                          <a:effectLst/>
                          <a:hlinkClick r:id="rId4" tooltip="Εθνική Ισλανδίας (ποδόσφαιρο ανδρών)"/>
                        </a:rPr>
                        <a:t>Ισλανδία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4</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a:t>3</a:t>
                      </a:r>
                    </a:p>
                  </a:txBody>
                  <a:tcPr marL="67990" marR="67990" marT="45326" marB="45326" anchor="ctr">
                    <a:lnL>
                      <a:noFill/>
                    </a:lnL>
                    <a:lnR>
                      <a:noFill/>
                    </a:lnR>
                    <a:lnT>
                      <a:noFill/>
                    </a:lnT>
                    <a:lnB>
                      <a:noFill/>
                    </a:lnB>
                  </a:tcPr>
                </a:tc>
                <a:tc>
                  <a:txBody>
                    <a:bodyPr/>
                    <a:lstStyle/>
                    <a:p>
                      <a:r>
                        <a:rPr lang="en-US" sz="1800"/>
                        <a:t>11</a:t>
                      </a:r>
                    </a:p>
                  </a:txBody>
                  <a:tcPr marL="67990" marR="67990" marT="45326" marB="45326" anchor="ctr">
                    <a:lnL>
                      <a:noFill/>
                    </a:lnL>
                    <a:lnR>
                      <a:noFill/>
                    </a:lnR>
                    <a:lnT>
                      <a:noFill/>
                    </a:lnT>
                    <a:lnB>
                      <a:noFill/>
                    </a:lnB>
                  </a:tcPr>
                </a:tc>
                <a:tc>
                  <a:txBody>
                    <a:bodyPr/>
                    <a:lstStyle/>
                    <a:p>
                      <a:r>
                        <a:rPr lang="en-US" sz="1800"/>
                        <a:t>9</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b="1"/>
                        <a:t>13</a:t>
                      </a:r>
                      <a:r>
                        <a:rPr lang="en-US" sz="1800"/>
                        <a:t> </a:t>
                      </a:r>
                    </a:p>
                  </a:txBody>
                  <a:tcPr marL="67990" marR="67990" marT="45326" marB="45326" anchor="ctr">
                    <a:lnL>
                      <a:noFill/>
                    </a:lnL>
                    <a:lnR>
                      <a:noFill/>
                    </a:lnR>
                    <a:lnT>
                      <a:noFill/>
                    </a:lnT>
                    <a:lnB>
                      <a:noFill/>
                    </a:lnB>
                  </a:tcPr>
                </a:tc>
                <a:extLst>
                  <a:ext uri="{0D108BD9-81ED-4DB2-BD59-A6C34878D82A}">
                    <a16:rowId xmlns="" xmlns:a16="http://schemas.microsoft.com/office/drawing/2014/main" val="3947711661"/>
                  </a:ext>
                </a:extLst>
              </a:tr>
              <a:tr h="511637">
                <a:tc>
                  <a:txBody>
                    <a:bodyPr/>
                    <a:lstStyle/>
                    <a:p>
                      <a:pPr algn="l"/>
                      <a:r>
                        <a:rPr lang="el-GR" sz="1800">
                          <a:effectLst/>
                          <a:hlinkClick r:id="rId5" tooltip="Εθνική Λιθουανίας (ποδόσφαιρο ανδρών)"/>
                        </a:rPr>
                        <a:t>Λιθουανία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3</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a:t>4</a:t>
                      </a:r>
                    </a:p>
                  </a:txBody>
                  <a:tcPr marL="67990" marR="67990" marT="45326" marB="45326" anchor="ctr">
                    <a:lnL>
                      <a:noFill/>
                    </a:lnL>
                    <a:lnR>
                      <a:noFill/>
                    </a:lnR>
                    <a:lnT>
                      <a:noFill/>
                    </a:lnT>
                    <a:lnB>
                      <a:noFill/>
                    </a:lnB>
                  </a:tcPr>
                </a:tc>
                <a:tc>
                  <a:txBody>
                    <a:bodyPr/>
                    <a:lstStyle/>
                    <a:p>
                      <a:r>
                        <a:rPr lang="en-US" sz="1800"/>
                        <a:t>7</a:t>
                      </a:r>
                    </a:p>
                  </a:txBody>
                  <a:tcPr marL="67990" marR="67990" marT="45326" marB="45326" anchor="ctr">
                    <a:lnL>
                      <a:noFill/>
                    </a:lnL>
                    <a:lnR>
                      <a:noFill/>
                    </a:lnR>
                    <a:lnT>
                      <a:noFill/>
                    </a:lnT>
                    <a:lnB>
                      <a:noFill/>
                    </a:lnB>
                  </a:tcPr>
                </a:tc>
                <a:tc>
                  <a:txBody>
                    <a:bodyPr/>
                    <a:lstStyle/>
                    <a:p>
                      <a:r>
                        <a:rPr lang="en-US" sz="1800"/>
                        <a:t>11</a:t>
                      </a:r>
                    </a:p>
                  </a:txBody>
                  <a:tcPr marL="67990" marR="67990" marT="45326" marB="45326" anchor="ctr">
                    <a:lnL>
                      <a:noFill/>
                    </a:lnL>
                    <a:lnR>
                      <a:noFill/>
                    </a:lnR>
                    <a:lnT>
                      <a:noFill/>
                    </a:lnT>
                    <a:lnB>
                      <a:noFill/>
                    </a:lnB>
                  </a:tcPr>
                </a:tc>
                <a:tc>
                  <a:txBody>
                    <a:bodyPr/>
                    <a:lstStyle/>
                    <a:p>
                      <a:r>
                        <a:rPr lang="en-US" sz="1800"/>
                        <a:t>−4</a:t>
                      </a:r>
                    </a:p>
                  </a:txBody>
                  <a:tcPr marL="67990" marR="67990" marT="45326" marB="45326" anchor="ctr">
                    <a:lnL>
                      <a:noFill/>
                    </a:lnL>
                    <a:lnR>
                      <a:noFill/>
                    </a:lnR>
                    <a:lnT>
                      <a:noFill/>
                    </a:lnT>
                    <a:lnB>
                      <a:noFill/>
                    </a:lnB>
                  </a:tcPr>
                </a:tc>
                <a:tc>
                  <a:txBody>
                    <a:bodyPr/>
                    <a:lstStyle/>
                    <a:p>
                      <a:r>
                        <a:rPr lang="en-US" sz="1800" b="1"/>
                        <a:t>10</a:t>
                      </a:r>
                      <a:r>
                        <a:rPr lang="en-US" sz="1800"/>
                        <a:t> </a:t>
                      </a:r>
                    </a:p>
                  </a:txBody>
                  <a:tcPr marL="67990" marR="67990" marT="45326" marB="45326" anchor="ctr">
                    <a:lnL>
                      <a:noFill/>
                    </a:lnL>
                    <a:lnR>
                      <a:noFill/>
                    </a:lnR>
                    <a:lnT>
                      <a:noFill/>
                    </a:lnT>
                    <a:lnB>
                      <a:noFill/>
                    </a:lnB>
                  </a:tcPr>
                </a:tc>
                <a:extLst>
                  <a:ext uri="{0D108BD9-81ED-4DB2-BD59-A6C34878D82A}">
                    <a16:rowId xmlns="" xmlns:a16="http://schemas.microsoft.com/office/drawing/2014/main" val="3407780999"/>
                  </a:ext>
                </a:extLst>
              </a:tr>
              <a:tr h="731181">
                <a:tc>
                  <a:txBody>
                    <a:bodyPr/>
                    <a:lstStyle/>
                    <a:p>
                      <a:pPr algn="l"/>
                      <a:r>
                        <a:rPr lang="el-GR" sz="1800" dirty="0" err="1">
                          <a:effectLst/>
                          <a:hlinkClick r:id="rId6" tooltip="Εθνική Νήσων Φερόε (ποδόσφαιρο ανδρών)"/>
                        </a:rPr>
                        <a:t>Φερόε</a:t>
                      </a:r>
                      <a:r>
                        <a:rPr lang="el-GR" sz="1800" dirty="0">
                          <a:effectLst/>
                          <a:hlinkClick r:id="rId6" tooltip="Εθνική Νήσων Φερόε (ποδόσφαιρο ανδρών)"/>
                        </a:rPr>
                        <a:t> Νήσοι</a:t>
                      </a:r>
                      <a:r>
                        <a:rPr lang="el-GR" sz="1800" dirty="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0</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a:t>7</a:t>
                      </a:r>
                    </a:p>
                  </a:txBody>
                  <a:tcPr marL="67990" marR="67990" marT="45326" marB="45326" anchor="ctr">
                    <a:lnL>
                      <a:noFill/>
                    </a:lnL>
                    <a:lnR>
                      <a:noFill/>
                    </a:lnR>
                    <a:lnT>
                      <a:noFill/>
                    </a:lnT>
                    <a:lnB>
                      <a:noFill/>
                    </a:lnB>
                  </a:tcPr>
                </a:tc>
                <a:tc>
                  <a:txBody>
                    <a:bodyPr/>
                    <a:lstStyle/>
                    <a:p>
                      <a:r>
                        <a:rPr lang="en-US" sz="1800"/>
                        <a:t>7</a:t>
                      </a:r>
                    </a:p>
                  </a:txBody>
                  <a:tcPr marL="67990" marR="67990" marT="45326" marB="45326" anchor="ctr">
                    <a:lnL>
                      <a:noFill/>
                    </a:lnL>
                    <a:lnR>
                      <a:noFill/>
                    </a:lnR>
                    <a:lnT>
                      <a:noFill/>
                    </a:lnT>
                    <a:lnB>
                      <a:noFill/>
                    </a:lnB>
                  </a:tcPr>
                </a:tc>
                <a:tc>
                  <a:txBody>
                    <a:bodyPr/>
                    <a:lstStyle/>
                    <a:p>
                      <a:r>
                        <a:rPr lang="en-US" sz="1800"/>
                        <a:t>18</a:t>
                      </a:r>
                    </a:p>
                  </a:txBody>
                  <a:tcPr marL="67990" marR="67990" marT="45326" marB="45326" anchor="ctr">
                    <a:lnL>
                      <a:noFill/>
                    </a:lnL>
                    <a:lnR>
                      <a:noFill/>
                    </a:lnR>
                    <a:lnT>
                      <a:noFill/>
                    </a:lnT>
                    <a:lnB>
                      <a:noFill/>
                    </a:lnB>
                  </a:tcPr>
                </a:tc>
                <a:tc>
                  <a:txBody>
                    <a:bodyPr/>
                    <a:lstStyle/>
                    <a:p>
                      <a:r>
                        <a:rPr lang="en-US" sz="1800"/>
                        <a:t>−11</a:t>
                      </a:r>
                    </a:p>
                  </a:txBody>
                  <a:tcPr marL="67990" marR="67990" marT="45326" marB="45326" anchor="ctr">
                    <a:lnL>
                      <a:noFill/>
                    </a:lnL>
                    <a:lnR>
                      <a:noFill/>
                    </a:lnR>
                    <a:lnT>
                      <a:noFill/>
                    </a:lnT>
                    <a:lnB>
                      <a:noFill/>
                    </a:lnB>
                  </a:tcPr>
                </a:tc>
                <a:tc>
                  <a:txBody>
                    <a:bodyPr/>
                    <a:lstStyle/>
                    <a:p>
                      <a:r>
                        <a:rPr lang="en-US" sz="1800" b="1" dirty="0"/>
                        <a:t>1</a:t>
                      </a:r>
                      <a:endParaRPr lang="en-US" sz="1800" dirty="0"/>
                    </a:p>
                  </a:txBody>
                  <a:tcPr marL="67990" marR="67990" marT="45326" marB="45326" anchor="ctr">
                    <a:lnL>
                      <a:noFill/>
                    </a:lnL>
                    <a:lnR>
                      <a:noFill/>
                    </a:lnR>
                    <a:lnT>
                      <a:noFill/>
                    </a:lnT>
                    <a:lnB>
                      <a:noFill/>
                    </a:lnB>
                  </a:tcPr>
                </a:tc>
                <a:extLst>
                  <a:ext uri="{0D108BD9-81ED-4DB2-BD59-A6C34878D82A}">
                    <a16:rowId xmlns="" xmlns:a16="http://schemas.microsoft.com/office/drawing/2014/main" val="1324753357"/>
                  </a:ext>
                </a:extLst>
              </a:tr>
            </a:tbl>
          </a:graphicData>
        </a:graphic>
      </p:graphicFrame>
      <p:pic>
        <p:nvPicPr>
          <p:cNvPr id="5122" name="Picture 2">
            <a:extLst>
              <a:ext uri="{FF2B5EF4-FFF2-40B4-BE49-F238E27FC236}">
                <a16:creationId xmlns="" xmlns:a16="http://schemas.microsoft.com/office/drawing/2014/main" id="{2B2BA901-0A53-431C-BC66-AD35140ADB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319" y="1423359"/>
            <a:ext cx="344304" cy="141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 xmlns:a16="http://schemas.microsoft.com/office/drawing/2014/main" id="{22643E04-C98F-4995-B314-AA9359BFA1BD}"/>
              </a:ext>
            </a:extLst>
          </p:cNvPr>
          <p:cNvGraphicFramePr>
            <a:graphicFrameLocks noGrp="1"/>
          </p:cNvGraphicFramePr>
          <p:nvPr>
            <p:extLst>
              <p:ext uri="{D42A27DB-BD31-4B8C-83A1-F6EECF244321}">
                <p14:modId xmlns:p14="http://schemas.microsoft.com/office/powerpoint/2010/main" val="1507817450"/>
              </p:ext>
            </p:extLst>
          </p:nvPr>
        </p:nvGraphicFramePr>
        <p:xfrm>
          <a:off x="4231256" y="1730369"/>
          <a:ext cx="4835106" cy="1097280"/>
        </p:xfrm>
        <a:graphic>
          <a:graphicData uri="http://schemas.openxmlformats.org/drawingml/2006/table">
            <a:tbl>
              <a:tblPr/>
              <a:tblGrid>
                <a:gridCol w="4835106">
                  <a:extLst>
                    <a:ext uri="{9D8B030D-6E8A-4147-A177-3AD203B41FA5}">
                      <a16:colId xmlns="" xmlns:a16="http://schemas.microsoft.com/office/drawing/2014/main" val="326290291"/>
                    </a:ext>
                  </a:extLst>
                </a:gridCol>
              </a:tblGrid>
              <a:tr h="0">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2399758026"/>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3654018028"/>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1329261021"/>
                  </a:ext>
                </a:extLst>
              </a:tr>
            </a:tbl>
          </a:graphicData>
        </a:graphic>
      </p:graphicFrame>
    </p:spTree>
    <p:extLst>
      <p:ext uri="{BB962C8B-B14F-4D97-AF65-F5344CB8AC3E}">
        <p14:creationId xmlns:p14="http://schemas.microsoft.com/office/powerpoint/2010/main" val="3840849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02BC44-6BD8-46DA-8043-9B62375D654A}"/>
              </a:ext>
            </a:extLst>
          </p:cNvPr>
          <p:cNvSpPr>
            <a:spLocks noGrp="1"/>
          </p:cNvSpPr>
          <p:nvPr>
            <p:ph type="title"/>
          </p:nvPr>
        </p:nvSpPr>
        <p:spPr>
          <a:xfrm>
            <a:off x="628650" y="155"/>
            <a:ext cx="7886700" cy="1325563"/>
          </a:xfrm>
        </p:spPr>
        <p:txBody>
          <a:bodyPr/>
          <a:lstStyle/>
          <a:p>
            <a:pPr algn="ctr"/>
            <a:r>
              <a:rPr lang="el-GR" b="1" dirty="0"/>
              <a:t>6</a:t>
            </a:r>
            <a:r>
              <a:rPr lang="el-GR" sz="2400" b="1" dirty="0"/>
              <a:t>ος</a:t>
            </a:r>
            <a:r>
              <a:rPr lang="en-US" sz="2400" b="1" dirty="0"/>
              <a:t>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CC0A85F9-73B0-4885-91A3-CD5948575A81}"/>
              </a:ext>
            </a:extLst>
          </p:cNvPr>
          <p:cNvGraphicFramePr>
            <a:graphicFrameLocks noGrp="1"/>
          </p:cNvGraphicFramePr>
          <p:nvPr>
            <p:ph idx="1"/>
            <p:extLst>
              <p:ext uri="{D42A27DB-BD31-4B8C-83A1-F6EECF244321}">
                <p14:modId xmlns:p14="http://schemas.microsoft.com/office/powerpoint/2010/main" val="3943442964"/>
              </p:ext>
            </p:extLst>
          </p:nvPr>
        </p:nvGraphicFramePr>
        <p:xfrm>
          <a:off x="323528" y="2636912"/>
          <a:ext cx="5842239" cy="4326233"/>
        </p:xfrm>
        <a:graphic>
          <a:graphicData uri="http://schemas.openxmlformats.org/drawingml/2006/table">
            <a:tbl>
              <a:tblPr/>
              <a:tblGrid>
                <a:gridCol w="2641015">
                  <a:extLst>
                    <a:ext uri="{9D8B030D-6E8A-4147-A177-3AD203B41FA5}">
                      <a16:colId xmlns="" xmlns:a16="http://schemas.microsoft.com/office/drawing/2014/main" val="1090247579"/>
                    </a:ext>
                  </a:extLst>
                </a:gridCol>
                <a:gridCol w="400153">
                  <a:extLst>
                    <a:ext uri="{9D8B030D-6E8A-4147-A177-3AD203B41FA5}">
                      <a16:colId xmlns="" xmlns:a16="http://schemas.microsoft.com/office/drawing/2014/main" val="4075897308"/>
                    </a:ext>
                  </a:extLst>
                </a:gridCol>
                <a:gridCol w="400153">
                  <a:extLst>
                    <a:ext uri="{9D8B030D-6E8A-4147-A177-3AD203B41FA5}">
                      <a16:colId xmlns="" xmlns:a16="http://schemas.microsoft.com/office/drawing/2014/main" val="4102966947"/>
                    </a:ext>
                  </a:extLst>
                </a:gridCol>
                <a:gridCol w="400153">
                  <a:extLst>
                    <a:ext uri="{9D8B030D-6E8A-4147-A177-3AD203B41FA5}">
                      <a16:colId xmlns="" xmlns:a16="http://schemas.microsoft.com/office/drawing/2014/main" val="2110822221"/>
                    </a:ext>
                  </a:extLst>
                </a:gridCol>
                <a:gridCol w="400153">
                  <a:extLst>
                    <a:ext uri="{9D8B030D-6E8A-4147-A177-3AD203B41FA5}">
                      <a16:colId xmlns="" xmlns:a16="http://schemas.microsoft.com/office/drawing/2014/main" val="4115950543"/>
                    </a:ext>
                  </a:extLst>
                </a:gridCol>
                <a:gridCol w="400153">
                  <a:extLst>
                    <a:ext uri="{9D8B030D-6E8A-4147-A177-3AD203B41FA5}">
                      <a16:colId xmlns="" xmlns:a16="http://schemas.microsoft.com/office/drawing/2014/main" val="2312448549"/>
                    </a:ext>
                  </a:extLst>
                </a:gridCol>
                <a:gridCol w="400153">
                  <a:extLst>
                    <a:ext uri="{9D8B030D-6E8A-4147-A177-3AD203B41FA5}">
                      <a16:colId xmlns="" xmlns:a16="http://schemas.microsoft.com/office/drawing/2014/main" val="1705558424"/>
                    </a:ext>
                  </a:extLst>
                </a:gridCol>
                <a:gridCol w="400153">
                  <a:extLst>
                    <a:ext uri="{9D8B030D-6E8A-4147-A177-3AD203B41FA5}">
                      <a16:colId xmlns="" xmlns:a16="http://schemas.microsoft.com/office/drawing/2014/main" val="4009618723"/>
                    </a:ext>
                  </a:extLst>
                </a:gridCol>
                <a:gridCol w="400153">
                  <a:extLst>
                    <a:ext uri="{9D8B030D-6E8A-4147-A177-3AD203B41FA5}">
                      <a16:colId xmlns="" xmlns:a16="http://schemas.microsoft.com/office/drawing/2014/main" val="2785737418"/>
                    </a:ext>
                  </a:extLst>
                </a:gridCol>
              </a:tblGrid>
              <a:tr h="855453">
                <a:tc>
                  <a:txBody>
                    <a:bodyPr/>
                    <a:lstStyle/>
                    <a:p>
                      <a:r>
                        <a:rPr lang="el-GR" sz="1800" dirty="0"/>
                        <a:t>Χώρα </a:t>
                      </a:r>
                    </a:p>
                  </a:txBody>
                  <a:tcPr marL="67990" marR="67990" marT="45326" marB="45326" anchor="ctr">
                    <a:lnL>
                      <a:noFill/>
                    </a:lnL>
                    <a:lnR>
                      <a:noFill/>
                    </a:lnR>
                    <a:lnT>
                      <a:noFill/>
                    </a:lnT>
                    <a:lnB>
                      <a:noFill/>
                    </a:lnB>
                  </a:tcPr>
                </a:tc>
                <a:tc>
                  <a:txBody>
                    <a:bodyPr/>
                    <a:lstStyle/>
                    <a:p>
                      <a:r>
                        <a:rPr lang="el-GR" sz="1800"/>
                        <a:t>Αγ. </a:t>
                      </a:r>
                    </a:p>
                  </a:txBody>
                  <a:tcPr marL="67990" marR="67990" marT="45326" marB="45326" anchor="ctr">
                    <a:lnL>
                      <a:noFill/>
                    </a:lnL>
                    <a:lnR>
                      <a:noFill/>
                    </a:lnR>
                    <a:lnT>
                      <a:noFill/>
                    </a:lnT>
                    <a:lnB>
                      <a:noFill/>
                    </a:lnB>
                  </a:tcPr>
                </a:tc>
                <a:tc>
                  <a:txBody>
                    <a:bodyPr/>
                    <a:lstStyle/>
                    <a:p>
                      <a:r>
                        <a:rPr lang="el-GR" sz="1800"/>
                        <a:t>Ν </a:t>
                      </a:r>
                    </a:p>
                  </a:txBody>
                  <a:tcPr marL="67990" marR="67990" marT="45326" marB="45326" anchor="ctr">
                    <a:lnL>
                      <a:noFill/>
                    </a:lnL>
                    <a:lnR>
                      <a:noFill/>
                    </a:lnR>
                    <a:lnT>
                      <a:noFill/>
                    </a:lnT>
                    <a:lnB>
                      <a:noFill/>
                    </a:lnB>
                  </a:tcPr>
                </a:tc>
                <a:tc>
                  <a:txBody>
                    <a:bodyPr/>
                    <a:lstStyle/>
                    <a:p>
                      <a:r>
                        <a:rPr lang="el-GR" sz="1800"/>
                        <a:t>Ι </a:t>
                      </a:r>
                    </a:p>
                  </a:txBody>
                  <a:tcPr marL="67990" marR="67990" marT="45326" marB="45326" anchor="ctr">
                    <a:lnL>
                      <a:noFill/>
                    </a:lnL>
                    <a:lnR>
                      <a:noFill/>
                    </a:lnR>
                    <a:lnT>
                      <a:noFill/>
                    </a:lnT>
                    <a:lnB>
                      <a:noFill/>
                    </a:lnB>
                  </a:tcPr>
                </a:tc>
                <a:tc>
                  <a:txBody>
                    <a:bodyPr/>
                    <a:lstStyle/>
                    <a:p>
                      <a:r>
                        <a:rPr lang="el-GR" sz="1800"/>
                        <a:t>Η </a:t>
                      </a:r>
                    </a:p>
                  </a:txBody>
                  <a:tcPr marL="67990" marR="67990" marT="45326" marB="45326" anchor="ctr">
                    <a:lnL>
                      <a:noFill/>
                    </a:lnL>
                    <a:lnR>
                      <a:noFill/>
                    </a:lnR>
                    <a:lnT>
                      <a:noFill/>
                    </a:lnT>
                    <a:lnB>
                      <a:noFill/>
                    </a:lnB>
                  </a:tcPr>
                </a:tc>
                <a:tc>
                  <a:txBody>
                    <a:bodyPr/>
                    <a:lstStyle/>
                    <a:p>
                      <a:r>
                        <a:rPr lang="el-GR" sz="1800"/>
                        <a:t>Τυ </a:t>
                      </a:r>
                    </a:p>
                  </a:txBody>
                  <a:tcPr marL="67990" marR="67990" marT="45326" marB="45326" anchor="ctr">
                    <a:lnL>
                      <a:noFill/>
                    </a:lnL>
                    <a:lnR>
                      <a:noFill/>
                    </a:lnR>
                    <a:lnT>
                      <a:noFill/>
                    </a:lnT>
                    <a:lnB>
                      <a:noFill/>
                    </a:lnB>
                  </a:tcPr>
                </a:tc>
                <a:tc>
                  <a:txBody>
                    <a:bodyPr/>
                    <a:lstStyle/>
                    <a:p>
                      <a:r>
                        <a:rPr lang="el-GR" sz="1800"/>
                        <a:t>Τκ </a:t>
                      </a:r>
                    </a:p>
                  </a:txBody>
                  <a:tcPr marL="67990" marR="67990" marT="45326" marB="45326" anchor="ctr">
                    <a:lnL>
                      <a:noFill/>
                    </a:lnL>
                    <a:lnR>
                      <a:noFill/>
                    </a:lnR>
                    <a:lnT>
                      <a:noFill/>
                    </a:lnT>
                    <a:lnB>
                      <a:noFill/>
                    </a:lnB>
                  </a:tcPr>
                </a:tc>
                <a:tc>
                  <a:txBody>
                    <a:bodyPr/>
                    <a:lstStyle/>
                    <a:p>
                      <a:r>
                        <a:rPr lang="el-GR" sz="1800"/>
                        <a:t>ΔΤ </a:t>
                      </a:r>
                    </a:p>
                  </a:txBody>
                  <a:tcPr marL="67990" marR="67990" marT="45326" marB="45326" anchor="ctr">
                    <a:lnL>
                      <a:noFill/>
                    </a:lnL>
                    <a:lnR>
                      <a:noFill/>
                    </a:lnR>
                    <a:lnT>
                      <a:noFill/>
                    </a:lnT>
                    <a:lnB>
                      <a:noFill/>
                    </a:lnB>
                  </a:tcPr>
                </a:tc>
                <a:tc>
                  <a:txBody>
                    <a:bodyPr/>
                    <a:lstStyle/>
                    <a:p>
                      <a:r>
                        <a:rPr lang="el-GR" sz="1800"/>
                        <a:t>Β </a:t>
                      </a:r>
                    </a:p>
                  </a:txBody>
                  <a:tcPr marL="67990" marR="67990" marT="45326" marB="45326" anchor="ctr">
                    <a:lnL>
                      <a:noFill/>
                    </a:lnL>
                    <a:lnR>
                      <a:noFill/>
                    </a:lnR>
                    <a:lnT>
                      <a:noFill/>
                    </a:lnT>
                    <a:lnB>
                      <a:noFill/>
                    </a:lnB>
                  </a:tcPr>
                </a:tc>
                <a:extLst>
                  <a:ext uri="{0D108BD9-81ED-4DB2-BD59-A6C34878D82A}">
                    <a16:rowId xmlns="" xmlns:a16="http://schemas.microsoft.com/office/drawing/2014/main" val="1261842133"/>
                  </a:ext>
                </a:extLst>
              </a:tr>
              <a:tr h="598817">
                <a:tc>
                  <a:txBody>
                    <a:bodyPr/>
                    <a:lstStyle/>
                    <a:p>
                      <a:pPr algn="l"/>
                      <a:r>
                        <a:rPr lang="el-GR" sz="1800">
                          <a:effectLst/>
                          <a:hlinkClick r:id="rId2" tooltip="Εθνική Ελλάδος (ποδόσφαιρο ανδρών)"/>
                        </a:rPr>
                        <a:t>Ελλάδα</a:t>
                      </a:r>
                      <a:r>
                        <a:rPr lang="el-GR" sz="1800">
                          <a:effectLst/>
                        </a:rPr>
                        <a:t> </a:t>
                      </a:r>
                    </a:p>
                  </a:txBody>
                  <a:tcPr marL="67990" marR="67990" marT="45326" marB="45326" anchor="ctr">
                    <a:lnL>
                      <a:noFill/>
                    </a:lnL>
                    <a:lnR>
                      <a:noFill/>
                    </a:lnR>
                    <a:lnT>
                      <a:noFill/>
                    </a:lnT>
                    <a:lnB>
                      <a:noFill/>
                    </a:lnB>
                    <a:solidFill>
                      <a:srgbClr val="CCFFCC"/>
                    </a:solidFill>
                  </a:tcPr>
                </a:tc>
                <a:tc>
                  <a:txBody>
                    <a:bodyPr/>
                    <a:lstStyle/>
                    <a:p>
                      <a:r>
                        <a:rPr lang="en-US" sz="1800"/>
                        <a:t>8</a:t>
                      </a:r>
                    </a:p>
                  </a:txBody>
                  <a:tcPr marL="67990" marR="67990" marT="45326" marB="45326" anchor="ctr">
                    <a:lnL>
                      <a:noFill/>
                    </a:lnL>
                    <a:lnR>
                      <a:noFill/>
                    </a:lnR>
                    <a:lnT>
                      <a:noFill/>
                    </a:lnT>
                    <a:lnB>
                      <a:noFill/>
                    </a:lnB>
                    <a:solidFill>
                      <a:srgbClr val="CCFFCC"/>
                    </a:solidFill>
                  </a:tcPr>
                </a:tc>
                <a:tc>
                  <a:txBody>
                    <a:bodyPr/>
                    <a:lstStyle/>
                    <a:p>
                      <a:r>
                        <a:rPr lang="en-US" sz="1800"/>
                        <a:t>6</a:t>
                      </a:r>
                    </a:p>
                  </a:txBody>
                  <a:tcPr marL="67990" marR="67990" marT="45326" marB="45326" anchor="ctr">
                    <a:lnL>
                      <a:noFill/>
                    </a:lnL>
                    <a:lnR>
                      <a:noFill/>
                    </a:lnR>
                    <a:lnT>
                      <a:noFill/>
                    </a:lnT>
                    <a:lnB>
                      <a:noFill/>
                    </a:lnB>
                    <a:solidFill>
                      <a:srgbClr val="CCFFCC"/>
                    </a:solidFill>
                  </a:tcPr>
                </a:tc>
                <a:tc>
                  <a:txBody>
                    <a:bodyPr/>
                    <a:lstStyle/>
                    <a:p>
                      <a:r>
                        <a:rPr lang="en-US" sz="1800"/>
                        <a:t>0</a:t>
                      </a:r>
                    </a:p>
                  </a:txBody>
                  <a:tcPr marL="67990" marR="67990" marT="45326" marB="45326" anchor="ctr">
                    <a:lnL>
                      <a:noFill/>
                    </a:lnL>
                    <a:lnR>
                      <a:noFill/>
                    </a:lnR>
                    <a:lnT>
                      <a:noFill/>
                    </a:lnT>
                    <a:lnB>
                      <a:noFill/>
                    </a:lnB>
                    <a:solidFill>
                      <a:srgbClr val="CCFFCC"/>
                    </a:solidFill>
                  </a:tcPr>
                </a:tc>
                <a:tc>
                  <a:txBody>
                    <a:bodyPr/>
                    <a:lstStyle/>
                    <a:p>
                      <a:r>
                        <a:rPr lang="en-US" sz="1800"/>
                        <a:t>2</a:t>
                      </a:r>
                    </a:p>
                  </a:txBody>
                  <a:tcPr marL="67990" marR="67990" marT="45326" marB="45326" anchor="ctr">
                    <a:lnL>
                      <a:noFill/>
                    </a:lnL>
                    <a:lnR>
                      <a:noFill/>
                    </a:lnR>
                    <a:lnT>
                      <a:noFill/>
                    </a:lnT>
                    <a:lnB>
                      <a:noFill/>
                    </a:lnB>
                    <a:solidFill>
                      <a:srgbClr val="CCFFCC"/>
                    </a:solidFill>
                  </a:tcPr>
                </a:tc>
                <a:tc>
                  <a:txBody>
                    <a:bodyPr/>
                    <a:lstStyle/>
                    <a:p>
                      <a:r>
                        <a:rPr lang="en-US" sz="1800"/>
                        <a:t>8</a:t>
                      </a:r>
                    </a:p>
                  </a:txBody>
                  <a:tcPr marL="67990" marR="67990" marT="45326" marB="45326" anchor="ctr">
                    <a:lnL>
                      <a:noFill/>
                    </a:lnL>
                    <a:lnR>
                      <a:noFill/>
                    </a:lnR>
                    <a:lnT>
                      <a:noFill/>
                    </a:lnT>
                    <a:lnB>
                      <a:noFill/>
                    </a:lnB>
                    <a:solidFill>
                      <a:srgbClr val="CCFFCC"/>
                    </a:solidFill>
                  </a:tcPr>
                </a:tc>
                <a:tc>
                  <a:txBody>
                    <a:bodyPr/>
                    <a:lstStyle/>
                    <a:p>
                      <a:r>
                        <a:rPr lang="en-US" sz="1800"/>
                        <a:t>4</a:t>
                      </a:r>
                    </a:p>
                  </a:txBody>
                  <a:tcPr marL="67990" marR="67990" marT="45326" marB="45326" anchor="ctr">
                    <a:lnL>
                      <a:noFill/>
                    </a:lnL>
                    <a:lnR>
                      <a:noFill/>
                    </a:lnR>
                    <a:lnT>
                      <a:noFill/>
                    </a:lnT>
                    <a:lnB>
                      <a:noFill/>
                    </a:lnB>
                    <a:solidFill>
                      <a:srgbClr val="CCFFCC"/>
                    </a:solidFill>
                  </a:tcPr>
                </a:tc>
                <a:tc>
                  <a:txBody>
                    <a:bodyPr/>
                    <a:lstStyle/>
                    <a:p>
                      <a:r>
                        <a:rPr lang="en-US" sz="1800"/>
                        <a:t>+4</a:t>
                      </a:r>
                    </a:p>
                  </a:txBody>
                  <a:tcPr marL="67990" marR="67990" marT="45326" marB="45326" anchor="ctr">
                    <a:lnL>
                      <a:noFill/>
                    </a:lnL>
                    <a:lnR>
                      <a:noFill/>
                    </a:lnR>
                    <a:lnT>
                      <a:noFill/>
                    </a:lnT>
                    <a:lnB>
                      <a:noFill/>
                    </a:lnB>
                    <a:solidFill>
                      <a:srgbClr val="CCFFCC"/>
                    </a:solidFill>
                  </a:tcPr>
                </a:tc>
                <a:tc>
                  <a:txBody>
                    <a:bodyPr/>
                    <a:lstStyle/>
                    <a:p>
                      <a:r>
                        <a:rPr lang="en-US" sz="1800" b="1"/>
                        <a:t>18</a:t>
                      </a:r>
                      <a:r>
                        <a:rPr lang="en-US" sz="1800"/>
                        <a:t> </a:t>
                      </a:r>
                    </a:p>
                  </a:txBody>
                  <a:tcPr marL="67990" marR="67990" marT="45326" marB="45326" anchor="ctr">
                    <a:lnL>
                      <a:noFill/>
                    </a:lnL>
                    <a:lnR>
                      <a:noFill/>
                    </a:lnR>
                    <a:lnT>
                      <a:noFill/>
                    </a:lnT>
                    <a:lnB>
                      <a:noFill/>
                    </a:lnB>
                    <a:solidFill>
                      <a:srgbClr val="CCFFCC"/>
                    </a:solidFill>
                  </a:tcPr>
                </a:tc>
                <a:extLst>
                  <a:ext uri="{0D108BD9-81ED-4DB2-BD59-A6C34878D82A}">
                    <a16:rowId xmlns="" xmlns:a16="http://schemas.microsoft.com/office/drawing/2014/main" val="3421547930"/>
                  </a:ext>
                </a:extLst>
              </a:tr>
              <a:tr h="855453">
                <a:tc>
                  <a:txBody>
                    <a:bodyPr/>
                    <a:lstStyle/>
                    <a:p>
                      <a:pPr algn="l"/>
                      <a:r>
                        <a:rPr lang="el-GR" sz="1800">
                          <a:effectLst/>
                          <a:hlinkClick r:id="rId3" tooltip="Εθνική Ισπανίας (ποδόσφαιρο ανδρών)"/>
                        </a:rPr>
                        <a:t>Ισπανία</a:t>
                      </a:r>
                      <a:r>
                        <a:rPr lang="el-GR" sz="1800">
                          <a:effectLst/>
                        </a:rPr>
                        <a:t> </a:t>
                      </a:r>
                    </a:p>
                  </a:txBody>
                  <a:tcPr marL="67990" marR="67990" marT="45326" marB="45326" anchor="ctr">
                    <a:lnL>
                      <a:noFill/>
                    </a:lnL>
                    <a:lnR>
                      <a:noFill/>
                    </a:lnR>
                    <a:lnT>
                      <a:noFill/>
                    </a:lnT>
                    <a:lnB>
                      <a:noFill/>
                    </a:lnB>
                    <a:solidFill>
                      <a:srgbClr val="CCCCFF"/>
                    </a:solidFill>
                  </a:tcPr>
                </a:tc>
                <a:tc>
                  <a:txBody>
                    <a:bodyPr/>
                    <a:lstStyle/>
                    <a:p>
                      <a:r>
                        <a:rPr lang="en-US" sz="1800"/>
                        <a:t>8</a:t>
                      </a:r>
                    </a:p>
                  </a:txBody>
                  <a:tcPr marL="67990" marR="67990" marT="45326" marB="45326" anchor="ctr">
                    <a:lnL>
                      <a:noFill/>
                    </a:lnL>
                    <a:lnR>
                      <a:noFill/>
                    </a:lnR>
                    <a:lnT>
                      <a:noFill/>
                    </a:lnT>
                    <a:lnB>
                      <a:noFill/>
                    </a:lnB>
                    <a:solidFill>
                      <a:srgbClr val="CCCCFF"/>
                    </a:solidFill>
                  </a:tcPr>
                </a:tc>
                <a:tc>
                  <a:txBody>
                    <a:bodyPr/>
                    <a:lstStyle/>
                    <a:p>
                      <a:r>
                        <a:rPr lang="en-US" sz="1800"/>
                        <a:t>5</a:t>
                      </a:r>
                    </a:p>
                  </a:txBody>
                  <a:tcPr marL="67990" marR="67990" marT="45326" marB="45326" anchor="ctr">
                    <a:lnL>
                      <a:noFill/>
                    </a:lnL>
                    <a:lnR>
                      <a:noFill/>
                    </a:lnR>
                    <a:lnT>
                      <a:noFill/>
                    </a:lnT>
                    <a:lnB>
                      <a:noFill/>
                    </a:lnB>
                    <a:solidFill>
                      <a:srgbClr val="CCCCFF"/>
                    </a:solidFill>
                  </a:tcPr>
                </a:tc>
                <a:tc>
                  <a:txBody>
                    <a:bodyPr/>
                    <a:lstStyle/>
                    <a:p>
                      <a:r>
                        <a:rPr lang="en-US" sz="1800"/>
                        <a:t>2</a:t>
                      </a:r>
                    </a:p>
                  </a:txBody>
                  <a:tcPr marL="67990" marR="67990" marT="45326" marB="45326" anchor="ctr">
                    <a:lnL>
                      <a:noFill/>
                    </a:lnL>
                    <a:lnR>
                      <a:noFill/>
                    </a:lnR>
                    <a:lnT>
                      <a:noFill/>
                    </a:lnT>
                    <a:lnB>
                      <a:noFill/>
                    </a:lnB>
                    <a:solidFill>
                      <a:srgbClr val="CCCCFF"/>
                    </a:solidFill>
                  </a:tcPr>
                </a:tc>
                <a:tc>
                  <a:txBody>
                    <a:bodyPr/>
                    <a:lstStyle/>
                    <a:p>
                      <a:r>
                        <a:rPr lang="en-US" sz="1800"/>
                        <a:t>1</a:t>
                      </a:r>
                    </a:p>
                  </a:txBody>
                  <a:tcPr marL="67990" marR="67990" marT="45326" marB="45326" anchor="ctr">
                    <a:lnL>
                      <a:noFill/>
                    </a:lnL>
                    <a:lnR>
                      <a:noFill/>
                    </a:lnR>
                    <a:lnT>
                      <a:noFill/>
                    </a:lnT>
                    <a:lnB>
                      <a:noFill/>
                    </a:lnB>
                    <a:solidFill>
                      <a:srgbClr val="CCCCFF"/>
                    </a:solidFill>
                  </a:tcPr>
                </a:tc>
                <a:tc>
                  <a:txBody>
                    <a:bodyPr/>
                    <a:lstStyle/>
                    <a:p>
                      <a:r>
                        <a:rPr lang="en-US" sz="1800"/>
                        <a:t>16</a:t>
                      </a:r>
                    </a:p>
                  </a:txBody>
                  <a:tcPr marL="67990" marR="67990" marT="45326" marB="45326" anchor="ctr">
                    <a:lnL>
                      <a:noFill/>
                    </a:lnL>
                    <a:lnR>
                      <a:noFill/>
                    </a:lnR>
                    <a:lnT>
                      <a:noFill/>
                    </a:lnT>
                    <a:lnB>
                      <a:noFill/>
                    </a:lnB>
                    <a:solidFill>
                      <a:srgbClr val="CCCCFF"/>
                    </a:solidFill>
                  </a:tcPr>
                </a:tc>
                <a:tc>
                  <a:txBody>
                    <a:bodyPr/>
                    <a:lstStyle/>
                    <a:p>
                      <a:r>
                        <a:rPr lang="en-US" sz="1800"/>
                        <a:t>4</a:t>
                      </a:r>
                    </a:p>
                  </a:txBody>
                  <a:tcPr marL="67990" marR="67990" marT="45326" marB="45326" anchor="ctr">
                    <a:lnL>
                      <a:noFill/>
                    </a:lnL>
                    <a:lnR>
                      <a:noFill/>
                    </a:lnR>
                    <a:lnT>
                      <a:noFill/>
                    </a:lnT>
                    <a:lnB>
                      <a:noFill/>
                    </a:lnB>
                    <a:solidFill>
                      <a:srgbClr val="CCCCFF"/>
                    </a:solidFill>
                  </a:tcPr>
                </a:tc>
                <a:tc>
                  <a:txBody>
                    <a:bodyPr/>
                    <a:lstStyle/>
                    <a:p>
                      <a:r>
                        <a:rPr lang="en-US" sz="1800"/>
                        <a:t>+12</a:t>
                      </a:r>
                    </a:p>
                  </a:txBody>
                  <a:tcPr marL="67990" marR="67990" marT="45326" marB="45326" anchor="ctr">
                    <a:lnL>
                      <a:noFill/>
                    </a:lnL>
                    <a:lnR>
                      <a:noFill/>
                    </a:lnR>
                    <a:lnT>
                      <a:noFill/>
                    </a:lnT>
                    <a:lnB>
                      <a:noFill/>
                    </a:lnB>
                    <a:solidFill>
                      <a:srgbClr val="CCCCFF"/>
                    </a:solidFill>
                  </a:tcPr>
                </a:tc>
                <a:tc>
                  <a:txBody>
                    <a:bodyPr/>
                    <a:lstStyle/>
                    <a:p>
                      <a:r>
                        <a:rPr lang="en-US" sz="1800" b="1"/>
                        <a:t>17</a:t>
                      </a:r>
                      <a:r>
                        <a:rPr lang="en-US" sz="1800"/>
                        <a:t> </a:t>
                      </a:r>
                    </a:p>
                  </a:txBody>
                  <a:tcPr marL="67990" marR="67990" marT="45326" marB="45326" anchor="ctr">
                    <a:lnL>
                      <a:noFill/>
                    </a:lnL>
                    <a:lnR>
                      <a:noFill/>
                    </a:lnR>
                    <a:lnT>
                      <a:noFill/>
                    </a:lnT>
                    <a:lnB>
                      <a:noFill/>
                    </a:lnB>
                    <a:solidFill>
                      <a:srgbClr val="CCCCFF"/>
                    </a:solidFill>
                  </a:tcPr>
                </a:tc>
                <a:extLst>
                  <a:ext uri="{0D108BD9-81ED-4DB2-BD59-A6C34878D82A}">
                    <a16:rowId xmlns="" xmlns:a16="http://schemas.microsoft.com/office/drawing/2014/main" val="421324480"/>
                  </a:ext>
                </a:extLst>
              </a:tr>
              <a:tr h="598817">
                <a:tc>
                  <a:txBody>
                    <a:bodyPr/>
                    <a:lstStyle/>
                    <a:p>
                      <a:pPr algn="l"/>
                      <a:r>
                        <a:rPr lang="el-GR" sz="1800">
                          <a:effectLst/>
                          <a:hlinkClick r:id="rId4" tooltip="Εθνική Ουκρανίας (ποδόσφαιρο ανδρών)"/>
                        </a:rPr>
                        <a:t>Ουκρανία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a:t>4</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a:t>11</a:t>
                      </a:r>
                    </a:p>
                  </a:txBody>
                  <a:tcPr marL="67990" marR="67990" marT="45326" marB="45326" anchor="ctr">
                    <a:lnL>
                      <a:noFill/>
                    </a:lnL>
                    <a:lnR>
                      <a:noFill/>
                    </a:lnR>
                    <a:lnT>
                      <a:noFill/>
                    </a:lnT>
                    <a:lnB>
                      <a:noFill/>
                    </a:lnB>
                  </a:tcPr>
                </a:tc>
                <a:tc>
                  <a:txBody>
                    <a:bodyPr/>
                    <a:lstStyle/>
                    <a:p>
                      <a:r>
                        <a:rPr lang="en-US" sz="1800"/>
                        <a:t>10</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b="1"/>
                        <a:t>10</a:t>
                      </a:r>
                      <a:r>
                        <a:rPr lang="en-US" sz="1800"/>
                        <a:t> </a:t>
                      </a:r>
                    </a:p>
                  </a:txBody>
                  <a:tcPr marL="67990" marR="67990" marT="45326" marB="45326" anchor="ctr">
                    <a:lnL>
                      <a:noFill/>
                    </a:lnL>
                    <a:lnR>
                      <a:noFill/>
                    </a:lnR>
                    <a:lnT>
                      <a:noFill/>
                    </a:lnT>
                    <a:lnB>
                      <a:noFill/>
                    </a:lnB>
                  </a:tcPr>
                </a:tc>
                <a:extLst>
                  <a:ext uri="{0D108BD9-81ED-4DB2-BD59-A6C34878D82A}">
                    <a16:rowId xmlns="" xmlns:a16="http://schemas.microsoft.com/office/drawing/2014/main" val="2599047153"/>
                  </a:ext>
                </a:extLst>
              </a:tr>
              <a:tr h="598817">
                <a:tc>
                  <a:txBody>
                    <a:bodyPr/>
                    <a:lstStyle/>
                    <a:p>
                      <a:pPr algn="l"/>
                      <a:r>
                        <a:rPr lang="el-GR" sz="1800">
                          <a:effectLst/>
                          <a:hlinkClick r:id="rId5" tooltip="Εθνική Αρμενίας (ποδόσφαιρο ανδρών)"/>
                        </a:rPr>
                        <a:t>Αρμενία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a:t>5</a:t>
                      </a:r>
                    </a:p>
                  </a:txBody>
                  <a:tcPr marL="67990" marR="67990" marT="45326" marB="45326" anchor="ctr">
                    <a:lnL>
                      <a:noFill/>
                    </a:lnL>
                    <a:lnR>
                      <a:noFill/>
                    </a:lnR>
                    <a:lnT>
                      <a:noFill/>
                    </a:lnT>
                    <a:lnB>
                      <a:noFill/>
                    </a:lnB>
                  </a:tcPr>
                </a:tc>
                <a:tc>
                  <a:txBody>
                    <a:bodyPr/>
                    <a:lstStyle/>
                    <a:p>
                      <a:r>
                        <a:rPr lang="en-US" sz="1800"/>
                        <a:t>7</a:t>
                      </a:r>
                    </a:p>
                  </a:txBody>
                  <a:tcPr marL="67990" marR="67990" marT="45326" marB="45326" anchor="ctr">
                    <a:lnL>
                      <a:noFill/>
                    </a:lnL>
                    <a:lnR>
                      <a:noFill/>
                    </a:lnR>
                    <a:lnT>
                      <a:noFill/>
                    </a:lnT>
                    <a:lnB>
                      <a:noFill/>
                    </a:lnB>
                  </a:tcPr>
                </a:tc>
                <a:tc>
                  <a:txBody>
                    <a:bodyPr/>
                    <a:lstStyle/>
                    <a:p>
                      <a:r>
                        <a:rPr lang="en-US" sz="1800"/>
                        <a:t>16</a:t>
                      </a:r>
                    </a:p>
                  </a:txBody>
                  <a:tcPr marL="67990" marR="67990" marT="45326" marB="45326" anchor="ctr">
                    <a:lnL>
                      <a:noFill/>
                    </a:lnL>
                    <a:lnR>
                      <a:noFill/>
                    </a:lnR>
                    <a:lnT>
                      <a:noFill/>
                    </a:lnT>
                    <a:lnB>
                      <a:noFill/>
                    </a:lnB>
                  </a:tcPr>
                </a:tc>
                <a:tc>
                  <a:txBody>
                    <a:bodyPr/>
                    <a:lstStyle/>
                    <a:p>
                      <a:r>
                        <a:rPr lang="en-US" sz="1800"/>
                        <a:t>−9</a:t>
                      </a:r>
                    </a:p>
                  </a:txBody>
                  <a:tcPr marL="67990" marR="67990" marT="45326" marB="45326" anchor="ctr">
                    <a:lnL>
                      <a:noFill/>
                    </a:lnL>
                    <a:lnR>
                      <a:noFill/>
                    </a:lnR>
                    <a:lnT>
                      <a:noFill/>
                    </a:lnT>
                    <a:lnB>
                      <a:noFill/>
                    </a:lnB>
                  </a:tcPr>
                </a:tc>
                <a:tc>
                  <a:txBody>
                    <a:bodyPr/>
                    <a:lstStyle/>
                    <a:p>
                      <a:r>
                        <a:rPr lang="en-US" sz="1800" b="1"/>
                        <a:t>7</a:t>
                      </a:r>
                      <a:r>
                        <a:rPr lang="en-US" sz="1800"/>
                        <a:t> </a:t>
                      </a:r>
                    </a:p>
                  </a:txBody>
                  <a:tcPr marL="67990" marR="67990" marT="45326" marB="45326" anchor="ctr">
                    <a:lnL>
                      <a:noFill/>
                    </a:lnL>
                    <a:lnR>
                      <a:noFill/>
                    </a:lnR>
                    <a:lnT>
                      <a:noFill/>
                    </a:lnT>
                    <a:lnB>
                      <a:noFill/>
                    </a:lnB>
                  </a:tcPr>
                </a:tc>
                <a:extLst>
                  <a:ext uri="{0D108BD9-81ED-4DB2-BD59-A6C34878D82A}">
                    <a16:rowId xmlns="" xmlns:a16="http://schemas.microsoft.com/office/drawing/2014/main" val="1743142439"/>
                  </a:ext>
                </a:extLst>
              </a:tr>
              <a:tr h="598817">
                <a:tc>
                  <a:txBody>
                    <a:bodyPr/>
                    <a:lstStyle/>
                    <a:p>
                      <a:pPr algn="l"/>
                      <a:r>
                        <a:rPr lang="el-GR" sz="1800">
                          <a:effectLst/>
                          <a:hlinkClick r:id="rId6" tooltip="Εθνική Βορείου Ιρλανδίας (ποδόσφαιρο ανδρών)"/>
                        </a:rPr>
                        <a:t>Βόρεια Ιρλανδία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0</a:t>
                      </a:r>
                    </a:p>
                  </a:txBody>
                  <a:tcPr marL="67990" marR="67990" marT="45326" marB="45326" anchor="ctr">
                    <a:lnL>
                      <a:noFill/>
                    </a:lnL>
                    <a:lnR>
                      <a:noFill/>
                    </a:lnR>
                    <a:lnT>
                      <a:noFill/>
                    </a:lnT>
                    <a:lnB>
                      <a:noFill/>
                    </a:lnB>
                  </a:tcPr>
                </a:tc>
                <a:tc>
                  <a:txBody>
                    <a:bodyPr/>
                    <a:lstStyle/>
                    <a:p>
                      <a:r>
                        <a:rPr lang="en-US" sz="1800"/>
                        <a:t>3</a:t>
                      </a:r>
                    </a:p>
                  </a:txBody>
                  <a:tcPr marL="67990" marR="67990" marT="45326" marB="45326" anchor="ctr">
                    <a:lnL>
                      <a:noFill/>
                    </a:lnL>
                    <a:lnR>
                      <a:noFill/>
                    </a:lnR>
                    <a:lnT>
                      <a:noFill/>
                    </a:lnT>
                    <a:lnB>
                      <a:noFill/>
                    </a:lnB>
                  </a:tcPr>
                </a:tc>
                <a:tc>
                  <a:txBody>
                    <a:bodyPr/>
                    <a:lstStyle/>
                    <a:p>
                      <a:r>
                        <a:rPr lang="en-US" sz="1800"/>
                        <a:t>5</a:t>
                      </a:r>
                    </a:p>
                  </a:txBody>
                  <a:tcPr marL="67990" marR="67990" marT="45326" marB="45326" anchor="ctr">
                    <a:lnL>
                      <a:noFill/>
                    </a:lnL>
                    <a:lnR>
                      <a:noFill/>
                    </a:lnR>
                    <a:lnT>
                      <a:noFill/>
                    </a:lnT>
                    <a:lnB>
                      <a:noFill/>
                    </a:lnB>
                  </a:tcPr>
                </a:tc>
                <a:tc>
                  <a:txBody>
                    <a:bodyPr/>
                    <a:lstStyle/>
                    <a:p>
                      <a:r>
                        <a:rPr lang="en-US" sz="1800"/>
                        <a:t>0</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b="1" dirty="0"/>
                        <a:t>3</a:t>
                      </a:r>
                      <a:endParaRPr lang="en-US" sz="1800" dirty="0"/>
                    </a:p>
                  </a:txBody>
                  <a:tcPr marL="67990" marR="67990" marT="45326" marB="45326" anchor="ctr">
                    <a:lnL>
                      <a:noFill/>
                    </a:lnL>
                    <a:lnR>
                      <a:noFill/>
                    </a:lnR>
                    <a:lnT>
                      <a:noFill/>
                    </a:lnT>
                    <a:lnB>
                      <a:noFill/>
                    </a:lnB>
                  </a:tcPr>
                </a:tc>
                <a:extLst>
                  <a:ext uri="{0D108BD9-81ED-4DB2-BD59-A6C34878D82A}">
                    <a16:rowId xmlns="" xmlns:a16="http://schemas.microsoft.com/office/drawing/2014/main" val="1466747153"/>
                  </a:ext>
                </a:extLst>
              </a:tr>
            </a:tbl>
          </a:graphicData>
        </a:graphic>
      </p:graphicFrame>
      <p:graphicFrame>
        <p:nvGraphicFramePr>
          <p:cNvPr id="5" name="Table 4">
            <a:extLst>
              <a:ext uri="{FF2B5EF4-FFF2-40B4-BE49-F238E27FC236}">
                <a16:creationId xmlns="" xmlns:a16="http://schemas.microsoft.com/office/drawing/2014/main" id="{476D0816-368C-4C60-99A8-ACAB3638DC87}"/>
              </a:ext>
            </a:extLst>
          </p:cNvPr>
          <p:cNvGraphicFramePr>
            <a:graphicFrameLocks noGrp="1"/>
          </p:cNvGraphicFramePr>
          <p:nvPr>
            <p:extLst>
              <p:ext uri="{D42A27DB-BD31-4B8C-83A1-F6EECF244321}">
                <p14:modId xmlns:p14="http://schemas.microsoft.com/office/powerpoint/2010/main" val="1488832517"/>
              </p:ext>
            </p:extLst>
          </p:nvPr>
        </p:nvGraphicFramePr>
        <p:xfrm>
          <a:off x="5286915" y="1347314"/>
          <a:ext cx="3857086" cy="1097280"/>
        </p:xfrm>
        <a:graphic>
          <a:graphicData uri="http://schemas.openxmlformats.org/drawingml/2006/table">
            <a:tbl>
              <a:tblPr/>
              <a:tblGrid>
                <a:gridCol w="3857086">
                  <a:extLst>
                    <a:ext uri="{9D8B030D-6E8A-4147-A177-3AD203B41FA5}">
                      <a16:colId xmlns="" xmlns:a16="http://schemas.microsoft.com/office/drawing/2014/main" val="752741146"/>
                    </a:ext>
                  </a:extLst>
                </a:gridCol>
              </a:tblGrid>
              <a:tr h="0">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767504464"/>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3917333542"/>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3545267163"/>
                  </a:ext>
                </a:extLst>
              </a:tr>
            </a:tbl>
          </a:graphicData>
        </a:graphic>
      </p:graphicFrame>
    </p:spTree>
    <p:extLst>
      <p:ext uri="{BB962C8B-B14F-4D97-AF65-F5344CB8AC3E}">
        <p14:creationId xmlns:p14="http://schemas.microsoft.com/office/powerpoint/2010/main" val="1834688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26CC2-D142-4BB0-BBB0-2E37F9843892}"/>
              </a:ext>
            </a:extLst>
          </p:cNvPr>
          <p:cNvSpPr>
            <a:spLocks noGrp="1"/>
          </p:cNvSpPr>
          <p:nvPr>
            <p:ph type="title"/>
          </p:nvPr>
        </p:nvSpPr>
        <p:spPr>
          <a:xfrm>
            <a:off x="699817" y="63356"/>
            <a:ext cx="7886700" cy="1325563"/>
          </a:xfrm>
        </p:spPr>
        <p:txBody>
          <a:bodyPr/>
          <a:lstStyle/>
          <a:p>
            <a:pPr algn="ctr"/>
            <a:r>
              <a:rPr lang="el-GR" b="1" dirty="0"/>
              <a:t>7</a:t>
            </a:r>
            <a:r>
              <a:rPr lang="el-GR" sz="2400" b="1" dirty="0"/>
              <a:t>ος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4E01F3D4-D9AB-4CFE-BC70-962AC3F53FFD}"/>
              </a:ext>
            </a:extLst>
          </p:cNvPr>
          <p:cNvGraphicFramePr>
            <a:graphicFrameLocks noGrp="1"/>
          </p:cNvGraphicFramePr>
          <p:nvPr>
            <p:ph idx="1"/>
            <p:extLst>
              <p:ext uri="{D42A27DB-BD31-4B8C-83A1-F6EECF244321}">
                <p14:modId xmlns:p14="http://schemas.microsoft.com/office/powerpoint/2010/main" val="2916039986"/>
              </p:ext>
            </p:extLst>
          </p:nvPr>
        </p:nvGraphicFramePr>
        <p:xfrm>
          <a:off x="323528" y="2564904"/>
          <a:ext cx="5809887" cy="4104456"/>
        </p:xfrm>
        <a:graphic>
          <a:graphicData uri="http://schemas.openxmlformats.org/drawingml/2006/table">
            <a:tbl>
              <a:tblPr/>
              <a:tblGrid>
                <a:gridCol w="2626391">
                  <a:extLst>
                    <a:ext uri="{9D8B030D-6E8A-4147-A177-3AD203B41FA5}">
                      <a16:colId xmlns="" xmlns:a16="http://schemas.microsoft.com/office/drawing/2014/main" val="3226772880"/>
                    </a:ext>
                  </a:extLst>
                </a:gridCol>
                <a:gridCol w="397937">
                  <a:extLst>
                    <a:ext uri="{9D8B030D-6E8A-4147-A177-3AD203B41FA5}">
                      <a16:colId xmlns="" xmlns:a16="http://schemas.microsoft.com/office/drawing/2014/main" val="839074457"/>
                    </a:ext>
                  </a:extLst>
                </a:gridCol>
                <a:gridCol w="397937">
                  <a:extLst>
                    <a:ext uri="{9D8B030D-6E8A-4147-A177-3AD203B41FA5}">
                      <a16:colId xmlns="" xmlns:a16="http://schemas.microsoft.com/office/drawing/2014/main" val="4074289774"/>
                    </a:ext>
                  </a:extLst>
                </a:gridCol>
                <a:gridCol w="397937">
                  <a:extLst>
                    <a:ext uri="{9D8B030D-6E8A-4147-A177-3AD203B41FA5}">
                      <a16:colId xmlns="" xmlns:a16="http://schemas.microsoft.com/office/drawing/2014/main" val="4063984515"/>
                    </a:ext>
                  </a:extLst>
                </a:gridCol>
                <a:gridCol w="397937">
                  <a:extLst>
                    <a:ext uri="{9D8B030D-6E8A-4147-A177-3AD203B41FA5}">
                      <a16:colId xmlns="" xmlns:a16="http://schemas.microsoft.com/office/drawing/2014/main" val="1254768221"/>
                    </a:ext>
                  </a:extLst>
                </a:gridCol>
                <a:gridCol w="397937">
                  <a:extLst>
                    <a:ext uri="{9D8B030D-6E8A-4147-A177-3AD203B41FA5}">
                      <a16:colId xmlns="" xmlns:a16="http://schemas.microsoft.com/office/drawing/2014/main" val="2575404043"/>
                    </a:ext>
                  </a:extLst>
                </a:gridCol>
                <a:gridCol w="397937">
                  <a:extLst>
                    <a:ext uri="{9D8B030D-6E8A-4147-A177-3AD203B41FA5}">
                      <a16:colId xmlns="" xmlns:a16="http://schemas.microsoft.com/office/drawing/2014/main" val="3855423021"/>
                    </a:ext>
                  </a:extLst>
                </a:gridCol>
                <a:gridCol w="397937">
                  <a:extLst>
                    <a:ext uri="{9D8B030D-6E8A-4147-A177-3AD203B41FA5}">
                      <a16:colId xmlns="" xmlns:a16="http://schemas.microsoft.com/office/drawing/2014/main" val="2272910263"/>
                    </a:ext>
                  </a:extLst>
                </a:gridCol>
                <a:gridCol w="397937">
                  <a:extLst>
                    <a:ext uri="{9D8B030D-6E8A-4147-A177-3AD203B41FA5}">
                      <a16:colId xmlns="" xmlns:a16="http://schemas.microsoft.com/office/drawing/2014/main" val="1918438812"/>
                    </a:ext>
                  </a:extLst>
                </a:gridCol>
              </a:tblGrid>
              <a:tr h="804795">
                <a:tc>
                  <a:txBody>
                    <a:bodyPr/>
                    <a:lstStyle/>
                    <a:p>
                      <a:r>
                        <a:rPr lang="el-GR" sz="1700"/>
                        <a:t>Χώρα </a:t>
                      </a:r>
                    </a:p>
                  </a:txBody>
                  <a:tcPr marL="63990" marR="63990" marT="42660" marB="42660" anchor="ctr">
                    <a:lnL>
                      <a:noFill/>
                    </a:lnL>
                    <a:lnR>
                      <a:noFill/>
                    </a:lnR>
                    <a:lnT>
                      <a:noFill/>
                    </a:lnT>
                    <a:lnB>
                      <a:noFill/>
                    </a:lnB>
                  </a:tcPr>
                </a:tc>
                <a:tc>
                  <a:txBody>
                    <a:bodyPr/>
                    <a:lstStyle/>
                    <a:p>
                      <a:r>
                        <a:rPr lang="el-GR" sz="1700" dirty="0"/>
                        <a:t>Αγ. </a:t>
                      </a:r>
                    </a:p>
                  </a:txBody>
                  <a:tcPr marL="63990" marR="63990" marT="42660" marB="42660" anchor="ctr">
                    <a:lnL>
                      <a:noFill/>
                    </a:lnL>
                    <a:lnR>
                      <a:noFill/>
                    </a:lnR>
                    <a:lnT>
                      <a:noFill/>
                    </a:lnT>
                    <a:lnB>
                      <a:noFill/>
                    </a:lnB>
                  </a:tcPr>
                </a:tc>
                <a:tc>
                  <a:txBody>
                    <a:bodyPr/>
                    <a:lstStyle/>
                    <a:p>
                      <a:r>
                        <a:rPr lang="el-GR" sz="1700"/>
                        <a:t>Ν </a:t>
                      </a:r>
                    </a:p>
                  </a:txBody>
                  <a:tcPr marL="63990" marR="63990" marT="42660" marB="42660" anchor="ctr">
                    <a:lnL>
                      <a:noFill/>
                    </a:lnL>
                    <a:lnR>
                      <a:noFill/>
                    </a:lnR>
                    <a:lnT>
                      <a:noFill/>
                    </a:lnT>
                    <a:lnB>
                      <a:noFill/>
                    </a:lnB>
                  </a:tcPr>
                </a:tc>
                <a:tc>
                  <a:txBody>
                    <a:bodyPr/>
                    <a:lstStyle/>
                    <a:p>
                      <a:r>
                        <a:rPr lang="el-GR" sz="1700"/>
                        <a:t>Ι </a:t>
                      </a:r>
                    </a:p>
                  </a:txBody>
                  <a:tcPr marL="63990" marR="63990" marT="42660" marB="42660" anchor="ctr">
                    <a:lnL>
                      <a:noFill/>
                    </a:lnL>
                    <a:lnR>
                      <a:noFill/>
                    </a:lnR>
                    <a:lnT>
                      <a:noFill/>
                    </a:lnT>
                    <a:lnB>
                      <a:noFill/>
                    </a:lnB>
                  </a:tcPr>
                </a:tc>
                <a:tc>
                  <a:txBody>
                    <a:bodyPr/>
                    <a:lstStyle/>
                    <a:p>
                      <a:r>
                        <a:rPr lang="el-GR" sz="1700"/>
                        <a:t>Η </a:t>
                      </a:r>
                    </a:p>
                  </a:txBody>
                  <a:tcPr marL="63990" marR="63990" marT="42660" marB="42660" anchor="ctr">
                    <a:lnL>
                      <a:noFill/>
                    </a:lnL>
                    <a:lnR>
                      <a:noFill/>
                    </a:lnR>
                    <a:lnT>
                      <a:noFill/>
                    </a:lnT>
                    <a:lnB>
                      <a:noFill/>
                    </a:lnB>
                  </a:tcPr>
                </a:tc>
                <a:tc>
                  <a:txBody>
                    <a:bodyPr/>
                    <a:lstStyle/>
                    <a:p>
                      <a:r>
                        <a:rPr lang="el-GR" sz="1700"/>
                        <a:t>Τυ </a:t>
                      </a:r>
                    </a:p>
                  </a:txBody>
                  <a:tcPr marL="63990" marR="63990" marT="42660" marB="42660" anchor="ctr">
                    <a:lnL>
                      <a:noFill/>
                    </a:lnL>
                    <a:lnR>
                      <a:noFill/>
                    </a:lnR>
                    <a:lnT>
                      <a:noFill/>
                    </a:lnT>
                    <a:lnB>
                      <a:noFill/>
                    </a:lnB>
                  </a:tcPr>
                </a:tc>
                <a:tc>
                  <a:txBody>
                    <a:bodyPr/>
                    <a:lstStyle/>
                    <a:p>
                      <a:r>
                        <a:rPr lang="el-GR" sz="1700"/>
                        <a:t>Τκ </a:t>
                      </a:r>
                    </a:p>
                  </a:txBody>
                  <a:tcPr marL="63990" marR="63990" marT="42660" marB="42660" anchor="ctr">
                    <a:lnL>
                      <a:noFill/>
                    </a:lnL>
                    <a:lnR>
                      <a:noFill/>
                    </a:lnR>
                    <a:lnT>
                      <a:noFill/>
                    </a:lnT>
                    <a:lnB>
                      <a:noFill/>
                    </a:lnB>
                  </a:tcPr>
                </a:tc>
                <a:tc>
                  <a:txBody>
                    <a:bodyPr/>
                    <a:lstStyle/>
                    <a:p>
                      <a:r>
                        <a:rPr lang="el-GR" sz="1700"/>
                        <a:t>ΔΤ </a:t>
                      </a:r>
                    </a:p>
                  </a:txBody>
                  <a:tcPr marL="63990" marR="63990" marT="42660" marB="42660" anchor="ctr">
                    <a:lnL>
                      <a:noFill/>
                    </a:lnL>
                    <a:lnR>
                      <a:noFill/>
                    </a:lnR>
                    <a:lnT>
                      <a:noFill/>
                    </a:lnT>
                    <a:lnB>
                      <a:noFill/>
                    </a:lnB>
                  </a:tcPr>
                </a:tc>
                <a:tc>
                  <a:txBody>
                    <a:bodyPr/>
                    <a:lstStyle/>
                    <a:p>
                      <a:r>
                        <a:rPr lang="el-GR" sz="1700"/>
                        <a:t>Β </a:t>
                      </a:r>
                    </a:p>
                  </a:txBody>
                  <a:tcPr marL="63990" marR="63990" marT="42660" marB="42660" anchor="ctr">
                    <a:lnL>
                      <a:noFill/>
                    </a:lnL>
                    <a:lnR>
                      <a:noFill/>
                    </a:lnR>
                    <a:lnT>
                      <a:noFill/>
                    </a:lnT>
                    <a:lnB>
                      <a:noFill/>
                    </a:lnB>
                  </a:tcPr>
                </a:tc>
                <a:extLst>
                  <a:ext uri="{0D108BD9-81ED-4DB2-BD59-A6C34878D82A}">
                    <a16:rowId xmlns="" xmlns:a16="http://schemas.microsoft.com/office/drawing/2014/main" val="2264951903"/>
                  </a:ext>
                </a:extLst>
              </a:tr>
              <a:tr h="563357">
                <a:tc>
                  <a:txBody>
                    <a:bodyPr/>
                    <a:lstStyle/>
                    <a:p>
                      <a:pPr algn="l"/>
                      <a:r>
                        <a:rPr lang="el-GR" sz="1700">
                          <a:effectLst/>
                          <a:hlinkClick r:id="rId2" tooltip="Εθνική Αγγλίας (ποδόσφαιρο ανδρών)"/>
                        </a:rPr>
                        <a:t>Αγγλία</a:t>
                      </a:r>
                      <a:r>
                        <a:rPr lang="el-GR" sz="1700">
                          <a:effectLst/>
                        </a:rPr>
                        <a:t> </a:t>
                      </a:r>
                    </a:p>
                  </a:txBody>
                  <a:tcPr marL="63990" marR="63990" marT="42660" marB="42660" anchor="ctr">
                    <a:lnL>
                      <a:noFill/>
                    </a:lnL>
                    <a:lnR>
                      <a:noFill/>
                    </a:lnR>
                    <a:lnT>
                      <a:noFill/>
                    </a:lnT>
                    <a:lnB>
                      <a:noFill/>
                    </a:lnB>
                    <a:solidFill>
                      <a:srgbClr val="CCFFCC"/>
                    </a:solidFill>
                  </a:tcPr>
                </a:tc>
                <a:tc>
                  <a:txBody>
                    <a:bodyPr/>
                    <a:lstStyle/>
                    <a:p>
                      <a:r>
                        <a:rPr lang="en-US" sz="1700"/>
                        <a:t>8</a:t>
                      </a:r>
                    </a:p>
                  </a:txBody>
                  <a:tcPr marL="63990" marR="63990" marT="42660" marB="42660" anchor="ctr">
                    <a:lnL>
                      <a:noFill/>
                    </a:lnL>
                    <a:lnR>
                      <a:noFill/>
                    </a:lnR>
                    <a:lnT>
                      <a:noFill/>
                    </a:lnT>
                    <a:lnB>
                      <a:noFill/>
                    </a:lnB>
                    <a:solidFill>
                      <a:srgbClr val="CCFFCC"/>
                    </a:solidFill>
                  </a:tcPr>
                </a:tc>
                <a:tc>
                  <a:txBody>
                    <a:bodyPr/>
                    <a:lstStyle/>
                    <a:p>
                      <a:r>
                        <a:rPr lang="en-US" sz="1700"/>
                        <a:t>6</a:t>
                      </a:r>
                    </a:p>
                  </a:txBody>
                  <a:tcPr marL="63990" marR="63990" marT="42660" marB="42660" anchor="ctr">
                    <a:lnL>
                      <a:noFill/>
                    </a:lnL>
                    <a:lnR>
                      <a:noFill/>
                    </a:lnR>
                    <a:lnT>
                      <a:noFill/>
                    </a:lnT>
                    <a:lnB>
                      <a:noFill/>
                    </a:lnB>
                    <a:solidFill>
                      <a:srgbClr val="CCFFCC"/>
                    </a:solidFill>
                  </a:tcPr>
                </a:tc>
                <a:tc>
                  <a:txBody>
                    <a:bodyPr/>
                    <a:lstStyle/>
                    <a:p>
                      <a:r>
                        <a:rPr lang="en-US" sz="1700"/>
                        <a:t>2</a:t>
                      </a:r>
                    </a:p>
                  </a:txBody>
                  <a:tcPr marL="63990" marR="63990" marT="42660" marB="42660" anchor="ctr">
                    <a:lnL>
                      <a:noFill/>
                    </a:lnL>
                    <a:lnR>
                      <a:noFill/>
                    </a:lnR>
                    <a:lnT>
                      <a:noFill/>
                    </a:lnT>
                    <a:lnB>
                      <a:noFill/>
                    </a:lnB>
                    <a:solidFill>
                      <a:srgbClr val="CCFFCC"/>
                    </a:solidFill>
                  </a:tcPr>
                </a:tc>
                <a:tc>
                  <a:txBody>
                    <a:bodyPr/>
                    <a:lstStyle/>
                    <a:p>
                      <a:r>
                        <a:rPr lang="en-US" sz="1700"/>
                        <a:t>0</a:t>
                      </a:r>
                    </a:p>
                  </a:txBody>
                  <a:tcPr marL="63990" marR="63990" marT="42660" marB="42660" anchor="ctr">
                    <a:lnL>
                      <a:noFill/>
                    </a:lnL>
                    <a:lnR>
                      <a:noFill/>
                    </a:lnR>
                    <a:lnT>
                      <a:noFill/>
                    </a:lnT>
                    <a:lnB>
                      <a:noFill/>
                    </a:lnB>
                    <a:solidFill>
                      <a:srgbClr val="CCFFCC"/>
                    </a:solidFill>
                  </a:tcPr>
                </a:tc>
                <a:tc>
                  <a:txBody>
                    <a:bodyPr/>
                    <a:lstStyle/>
                    <a:p>
                      <a:r>
                        <a:rPr lang="en-US" sz="1700"/>
                        <a:t>14</a:t>
                      </a:r>
                    </a:p>
                  </a:txBody>
                  <a:tcPr marL="63990" marR="63990" marT="42660" marB="42660" anchor="ctr">
                    <a:lnL>
                      <a:noFill/>
                    </a:lnL>
                    <a:lnR>
                      <a:noFill/>
                    </a:lnR>
                    <a:lnT>
                      <a:noFill/>
                    </a:lnT>
                    <a:lnB>
                      <a:noFill/>
                    </a:lnB>
                    <a:solidFill>
                      <a:srgbClr val="CCFFCC"/>
                    </a:solidFill>
                  </a:tcPr>
                </a:tc>
                <a:tc>
                  <a:txBody>
                    <a:bodyPr/>
                    <a:lstStyle/>
                    <a:p>
                      <a:r>
                        <a:rPr lang="en-US" sz="1700"/>
                        <a:t>5</a:t>
                      </a:r>
                    </a:p>
                  </a:txBody>
                  <a:tcPr marL="63990" marR="63990" marT="42660" marB="42660" anchor="ctr">
                    <a:lnL>
                      <a:noFill/>
                    </a:lnL>
                    <a:lnR>
                      <a:noFill/>
                    </a:lnR>
                    <a:lnT>
                      <a:noFill/>
                    </a:lnT>
                    <a:lnB>
                      <a:noFill/>
                    </a:lnB>
                    <a:solidFill>
                      <a:srgbClr val="CCFFCC"/>
                    </a:solidFill>
                  </a:tcPr>
                </a:tc>
                <a:tc>
                  <a:txBody>
                    <a:bodyPr/>
                    <a:lstStyle/>
                    <a:p>
                      <a:r>
                        <a:rPr lang="en-US" sz="1700"/>
                        <a:t>+9</a:t>
                      </a:r>
                    </a:p>
                  </a:txBody>
                  <a:tcPr marL="63990" marR="63990" marT="42660" marB="42660" anchor="ctr">
                    <a:lnL>
                      <a:noFill/>
                    </a:lnL>
                    <a:lnR>
                      <a:noFill/>
                    </a:lnR>
                    <a:lnT>
                      <a:noFill/>
                    </a:lnT>
                    <a:lnB>
                      <a:noFill/>
                    </a:lnB>
                    <a:solidFill>
                      <a:srgbClr val="CCFFCC"/>
                    </a:solidFill>
                  </a:tcPr>
                </a:tc>
                <a:tc>
                  <a:txBody>
                    <a:bodyPr/>
                    <a:lstStyle/>
                    <a:p>
                      <a:r>
                        <a:rPr lang="en-US" sz="1700" b="1"/>
                        <a:t>20</a:t>
                      </a:r>
                      <a:r>
                        <a:rPr lang="en-US" sz="1700"/>
                        <a:t> </a:t>
                      </a:r>
                    </a:p>
                  </a:txBody>
                  <a:tcPr marL="63990" marR="63990" marT="42660" marB="42660" anchor="ctr">
                    <a:lnL>
                      <a:noFill/>
                    </a:lnL>
                    <a:lnR>
                      <a:noFill/>
                    </a:lnR>
                    <a:lnT>
                      <a:noFill/>
                    </a:lnT>
                    <a:lnB>
                      <a:noFill/>
                    </a:lnB>
                    <a:solidFill>
                      <a:srgbClr val="CCFFCC"/>
                    </a:solidFill>
                  </a:tcPr>
                </a:tc>
                <a:extLst>
                  <a:ext uri="{0D108BD9-81ED-4DB2-BD59-A6C34878D82A}">
                    <a16:rowId xmlns="" xmlns:a16="http://schemas.microsoft.com/office/drawing/2014/main" val="2906671121"/>
                  </a:ext>
                </a:extLst>
              </a:tr>
              <a:tr h="804795">
                <a:tc>
                  <a:txBody>
                    <a:bodyPr/>
                    <a:lstStyle/>
                    <a:p>
                      <a:pPr algn="l"/>
                      <a:r>
                        <a:rPr lang="el-GR" sz="1700" dirty="0">
                          <a:effectLst/>
                          <a:hlinkClick r:id="rId3" tooltip="Εθνική Τουρκίας (ποδόσφαιρο ανδρών)"/>
                        </a:rPr>
                        <a:t>Τουρκία</a:t>
                      </a:r>
                      <a:r>
                        <a:rPr lang="el-GR" sz="1700" dirty="0">
                          <a:effectLst/>
                        </a:rPr>
                        <a:t> </a:t>
                      </a:r>
                    </a:p>
                  </a:txBody>
                  <a:tcPr marL="63990" marR="63990" marT="42660" marB="42660" anchor="ctr">
                    <a:lnL>
                      <a:noFill/>
                    </a:lnL>
                    <a:lnR>
                      <a:noFill/>
                    </a:lnR>
                    <a:lnT>
                      <a:noFill/>
                    </a:lnT>
                    <a:lnB>
                      <a:noFill/>
                    </a:lnB>
                    <a:solidFill>
                      <a:srgbClr val="CCCCFF"/>
                    </a:solidFill>
                  </a:tcPr>
                </a:tc>
                <a:tc>
                  <a:txBody>
                    <a:bodyPr/>
                    <a:lstStyle/>
                    <a:p>
                      <a:r>
                        <a:rPr lang="en-US" sz="1700"/>
                        <a:t>8</a:t>
                      </a:r>
                    </a:p>
                  </a:txBody>
                  <a:tcPr marL="63990" marR="63990" marT="42660" marB="42660" anchor="ctr">
                    <a:lnL>
                      <a:noFill/>
                    </a:lnL>
                    <a:lnR>
                      <a:noFill/>
                    </a:lnR>
                    <a:lnT>
                      <a:noFill/>
                    </a:lnT>
                    <a:lnB>
                      <a:noFill/>
                    </a:lnB>
                    <a:solidFill>
                      <a:srgbClr val="CCCCFF"/>
                    </a:solidFill>
                  </a:tcPr>
                </a:tc>
                <a:tc>
                  <a:txBody>
                    <a:bodyPr/>
                    <a:lstStyle/>
                    <a:p>
                      <a:r>
                        <a:rPr lang="en-US" sz="1700"/>
                        <a:t>6</a:t>
                      </a:r>
                    </a:p>
                  </a:txBody>
                  <a:tcPr marL="63990" marR="63990" marT="42660" marB="42660" anchor="ctr">
                    <a:lnL>
                      <a:noFill/>
                    </a:lnL>
                    <a:lnR>
                      <a:noFill/>
                    </a:lnR>
                    <a:lnT>
                      <a:noFill/>
                    </a:lnT>
                    <a:lnB>
                      <a:noFill/>
                    </a:lnB>
                    <a:solidFill>
                      <a:srgbClr val="CCCCFF"/>
                    </a:solidFill>
                  </a:tcPr>
                </a:tc>
                <a:tc>
                  <a:txBody>
                    <a:bodyPr/>
                    <a:lstStyle/>
                    <a:p>
                      <a:r>
                        <a:rPr lang="en-US" sz="1700"/>
                        <a:t>1</a:t>
                      </a:r>
                    </a:p>
                  </a:txBody>
                  <a:tcPr marL="63990" marR="63990" marT="42660" marB="42660" anchor="ctr">
                    <a:lnL>
                      <a:noFill/>
                    </a:lnL>
                    <a:lnR>
                      <a:noFill/>
                    </a:lnR>
                    <a:lnT>
                      <a:noFill/>
                    </a:lnT>
                    <a:lnB>
                      <a:noFill/>
                    </a:lnB>
                    <a:solidFill>
                      <a:srgbClr val="CCCCFF"/>
                    </a:solidFill>
                  </a:tcPr>
                </a:tc>
                <a:tc>
                  <a:txBody>
                    <a:bodyPr/>
                    <a:lstStyle/>
                    <a:p>
                      <a:r>
                        <a:rPr lang="en-US" sz="1700"/>
                        <a:t>1</a:t>
                      </a:r>
                    </a:p>
                  </a:txBody>
                  <a:tcPr marL="63990" marR="63990" marT="42660" marB="42660" anchor="ctr">
                    <a:lnL>
                      <a:noFill/>
                    </a:lnL>
                    <a:lnR>
                      <a:noFill/>
                    </a:lnR>
                    <a:lnT>
                      <a:noFill/>
                    </a:lnT>
                    <a:lnB>
                      <a:noFill/>
                    </a:lnB>
                    <a:solidFill>
                      <a:srgbClr val="CCCCFF"/>
                    </a:solidFill>
                  </a:tcPr>
                </a:tc>
                <a:tc>
                  <a:txBody>
                    <a:bodyPr/>
                    <a:lstStyle/>
                    <a:p>
                      <a:r>
                        <a:rPr lang="en-US" sz="1700"/>
                        <a:t>17</a:t>
                      </a:r>
                    </a:p>
                  </a:txBody>
                  <a:tcPr marL="63990" marR="63990" marT="42660" marB="42660" anchor="ctr">
                    <a:lnL>
                      <a:noFill/>
                    </a:lnL>
                    <a:lnR>
                      <a:noFill/>
                    </a:lnR>
                    <a:lnT>
                      <a:noFill/>
                    </a:lnT>
                    <a:lnB>
                      <a:noFill/>
                    </a:lnB>
                    <a:solidFill>
                      <a:srgbClr val="CCCCFF"/>
                    </a:solidFill>
                  </a:tcPr>
                </a:tc>
                <a:tc>
                  <a:txBody>
                    <a:bodyPr/>
                    <a:lstStyle/>
                    <a:p>
                      <a:r>
                        <a:rPr lang="en-US" sz="1700"/>
                        <a:t>5</a:t>
                      </a:r>
                    </a:p>
                  </a:txBody>
                  <a:tcPr marL="63990" marR="63990" marT="42660" marB="42660" anchor="ctr">
                    <a:lnL>
                      <a:noFill/>
                    </a:lnL>
                    <a:lnR>
                      <a:noFill/>
                    </a:lnR>
                    <a:lnT>
                      <a:noFill/>
                    </a:lnT>
                    <a:lnB>
                      <a:noFill/>
                    </a:lnB>
                    <a:solidFill>
                      <a:srgbClr val="CCCCFF"/>
                    </a:solidFill>
                  </a:tcPr>
                </a:tc>
                <a:tc>
                  <a:txBody>
                    <a:bodyPr/>
                    <a:lstStyle/>
                    <a:p>
                      <a:r>
                        <a:rPr lang="en-US" sz="1700"/>
                        <a:t>+12</a:t>
                      </a:r>
                    </a:p>
                  </a:txBody>
                  <a:tcPr marL="63990" marR="63990" marT="42660" marB="42660" anchor="ctr">
                    <a:lnL>
                      <a:noFill/>
                    </a:lnL>
                    <a:lnR>
                      <a:noFill/>
                    </a:lnR>
                    <a:lnT>
                      <a:noFill/>
                    </a:lnT>
                    <a:lnB>
                      <a:noFill/>
                    </a:lnB>
                    <a:solidFill>
                      <a:srgbClr val="CCCCFF"/>
                    </a:solidFill>
                  </a:tcPr>
                </a:tc>
                <a:tc>
                  <a:txBody>
                    <a:bodyPr/>
                    <a:lstStyle/>
                    <a:p>
                      <a:r>
                        <a:rPr lang="en-US" sz="1700" b="1"/>
                        <a:t>19</a:t>
                      </a:r>
                      <a:r>
                        <a:rPr lang="en-US" sz="1700"/>
                        <a:t> </a:t>
                      </a:r>
                    </a:p>
                  </a:txBody>
                  <a:tcPr marL="63990" marR="63990" marT="42660" marB="42660" anchor="ctr">
                    <a:lnL>
                      <a:noFill/>
                    </a:lnL>
                    <a:lnR>
                      <a:noFill/>
                    </a:lnR>
                    <a:lnT>
                      <a:noFill/>
                    </a:lnT>
                    <a:lnB>
                      <a:noFill/>
                    </a:lnB>
                    <a:solidFill>
                      <a:srgbClr val="CCCCFF"/>
                    </a:solidFill>
                  </a:tcPr>
                </a:tc>
                <a:extLst>
                  <a:ext uri="{0D108BD9-81ED-4DB2-BD59-A6C34878D82A}">
                    <a16:rowId xmlns="" xmlns:a16="http://schemas.microsoft.com/office/drawing/2014/main" val="176845770"/>
                  </a:ext>
                </a:extLst>
              </a:tr>
              <a:tr h="563357">
                <a:tc>
                  <a:txBody>
                    <a:bodyPr/>
                    <a:lstStyle/>
                    <a:p>
                      <a:pPr algn="l"/>
                      <a:r>
                        <a:rPr lang="el-GR" sz="1700">
                          <a:effectLst/>
                          <a:hlinkClick r:id="rId4" tooltip="Εθνική Σλοβακίας (ποδόσφαιρο ανδρών)"/>
                        </a:rPr>
                        <a:t>Σλοβακία</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11</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b="1"/>
                        <a:t>10</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1235376203"/>
                  </a:ext>
                </a:extLst>
              </a:tr>
              <a:tr h="563357">
                <a:tc>
                  <a:txBody>
                    <a:bodyPr/>
                    <a:lstStyle/>
                    <a:p>
                      <a:pPr algn="l"/>
                      <a:r>
                        <a:rPr lang="el-GR" sz="1700">
                          <a:effectLst/>
                        </a:rPr>
                        <a:t>ΠΓΔΜ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11</a:t>
                      </a:r>
                    </a:p>
                  </a:txBody>
                  <a:tcPr marL="63990" marR="63990" marT="42660" marB="42660" anchor="ctr">
                    <a:lnL>
                      <a:noFill/>
                    </a:lnL>
                    <a:lnR>
                      <a:noFill/>
                    </a:lnR>
                    <a:lnT>
                      <a:noFill/>
                    </a:lnT>
                    <a:lnB>
                      <a:noFill/>
                    </a:lnB>
                  </a:tcPr>
                </a:tc>
                <a:tc>
                  <a:txBody>
                    <a:bodyPr/>
                    <a:lstStyle/>
                    <a:p>
                      <a:r>
                        <a:rPr lang="en-US" sz="1700"/>
                        <a:t>14</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b="1"/>
                        <a:t>6</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524022351"/>
                  </a:ext>
                </a:extLst>
              </a:tr>
              <a:tr h="804795">
                <a:tc>
                  <a:txBody>
                    <a:bodyPr/>
                    <a:lstStyle/>
                    <a:p>
                      <a:pPr algn="l"/>
                      <a:r>
                        <a:rPr lang="el-GR" sz="1700">
                          <a:effectLst/>
                          <a:hlinkClick r:id="rId5" tooltip="Εθνική Λίχτενσταϊν (ποδόσφαιρο ανδρών)"/>
                        </a:rPr>
                        <a:t>Λίχτενσταϊν</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7</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22</a:t>
                      </a:r>
                    </a:p>
                  </a:txBody>
                  <a:tcPr marL="63990" marR="63990" marT="42660" marB="42660" anchor="ctr">
                    <a:lnL>
                      <a:noFill/>
                    </a:lnL>
                    <a:lnR>
                      <a:noFill/>
                    </a:lnR>
                    <a:lnT>
                      <a:noFill/>
                    </a:lnT>
                    <a:lnB>
                      <a:noFill/>
                    </a:lnB>
                  </a:tcPr>
                </a:tc>
                <a:tc>
                  <a:txBody>
                    <a:bodyPr/>
                    <a:lstStyle/>
                    <a:p>
                      <a:r>
                        <a:rPr lang="en-US" sz="1700"/>
                        <a:t>−20</a:t>
                      </a:r>
                    </a:p>
                  </a:txBody>
                  <a:tcPr marL="63990" marR="63990" marT="42660" marB="42660" anchor="ctr">
                    <a:lnL>
                      <a:noFill/>
                    </a:lnL>
                    <a:lnR>
                      <a:noFill/>
                    </a:lnR>
                    <a:lnT>
                      <a:noFill/>
                    </a:lnT>
                    <a:lnB>
                      <a:noFill/>
                    </a:lnB>
                  </a:tcPr>
                </a:tc>
                <a:tc>
                  <a:txBody>
                    <a:bodyPr/>
                    <a:lstStyle/>
                    <a:p>
                      <a:r>
                        <a:rPr lang="en-US" sz="1700" b="1" dirty="0"/>
                        <a:t>1</a:t>
                      </a:r>
                      <a:endParaRPr lang="en-US" sz="1700" dirty="0"/>
                    </a:p>
                  </a:txBody>
                  <a:tcPr marL="63990" marR="63990" marT="42660" marB="42660" anchor="ctr">
                    <a:lnL>
                      <a:noFill/>
                    </a:lnL>
                    <a:lnR>
                      <a:noFill/>
                    </a:lnR>
                    <a:lnT>
                      <a:noFill/>
                    </a:lnT>
                    <a:lnB>
                      <a:noFill/>
                    </a:lnB>
                  </a:tcPr>
                </a:tc>
                <a:extLst>
                  <a:ext uri="{0D108BD9-81ED-4DB2-BD59-A6C34878D82A}">
                    <a16:rowId xmlns="" xmlns:a16="http://schemas.microsoft.com/office/drawing/2014/main" val="3740557716"/>
                  </a:ext>
                </a:extLst>
              </a:tr>
            </a:tbl>
          </a:graphicData>
        </a:graphic>
      </p:graphicFrame>
      <p:graphicFrame>
        <p:nvGraphicFramePr>
          <p:cNvPr id="5" name="Table 4">
            <a:extLst>
              <a:ext uri="{FF2B5EF4-FFF2-40B4-BE49-F238E27FC236}">
                <a16:creationId xmlns="" xmlns:a16="http://schemas.microsoft.com/office/drawing/2014/main" id="{25FA99D5-0626-444B-AEF5-563D19EC6273}"/>
              </a:ext>
            </a:extLst>
          </p:cNvPr>
          <p:cNvGraphicFramePr>
            <a:graphicFrameLocks noGrp="1"/>
          </p:cNvGraphicFramePr>
          <p:nvPr>
            <p:extLst>
              <p:ext uri="{D42A27DB-BD31-4B8C-83A1-F6EECF244321}">
                <p14:modId xmlns:p14="http://schemas.microsoft.com/office/powerpoint/2010/main" val="168130062"/>
              </p:ext>
            </p:extLst>
          </p:nvPr>
        </p:nvGraphicFramePr>
        <p:xfrm>
          <a:off x="5389355" y="1206447"/>
          <a:ext cx="3754647" cy="1097280"/>
        </p:xfrm>
        <a:graphic>
          <a:graphicData uri="http://schemas.openxmlformats.org/drawingml/2006/table">
            <a:tbl>
              <a:tblPr/>
              <a:tblGrid>
                <a:gridCol w="3754647">
                  <a:extLst>
                    <a:ext uri="{9D8B030D-6E8A-4147-A177-3AD203B41FA5}">
                      <a16:colId xmlns="" xmlns:a16="http://schemas.microsoft.com/office/drawing/2014/main" val="3849159879"/>
                    </a:ext>
                  </a:extLst>
                </a:gridCol>
              </a:tblGrid>
              <a:tr h="0">
                <a:tc>
                  <a:txBody>
                    <a:bodyPr/>
                    <a:lstStyle/>
                    <a:p>
                      <a:r>
                        <a:rPr lang="el-GR" dirty="0"/>
                        <a:t>Σημείωση </a:t>
                      </a:r>
                    </a:p>
                  </a:txBody>
                  <a:tcPr marL="68580" marR="68580" anchor="ctr">
                    <a:lnL>
                      <a:noFill/>
                    </a:lnL>
                    <a:lnR>
                      <a:noFill/>
                    </a:lnR>
                    <a:lnT>
                      <a:noFill/>
                    </a:lnT>
                    <a:lnB>
                      <a:noFill/>
                    </a:lnB>
                  </a:tcPr>
                </a:tc>
                <a:extLst>
                  <a:ext uri="{0D108BD9-81ED-4DB2-BD59-A6C34878D82A}">
                    <a16:rowId xmlns="" xmlns:a16="http://schemas.microsoft.com/office/drawing/2014/main" val="1410874404"/>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293437744"/>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1888697992"/>
                  </a:ext>
                </a:extLst>
              </a:tr>
            </a:tbl>
          </a:graphicData>
        </a:graphic>
      </p:graphicFrame>
    </p:spTree>
    <p:extLst>
      <p:ext uri="{BB962C8B-B14F-4D97-AF65-F5344CB8AC3E}">
        <p14:creationId xmlns:p14="http://schemas.microsoft.com/office/powerpoint/2010/main" val="203778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41BD9-12AF-47ED-8082-124D93C8598E}"/>
              </a:ext>
            </a:extLst>
          </p:cNvPr>
          <p:cNvSpPr>
            <a:spLocks noGrp="1"/>
          </p:cNvSpPr>
          <p:nvPr>
            <p:ph type="title"/>
          </p:nvPr>
        </p:nvSpPr>
        <p:spPr>
          <a:xfrm>
            <a:off x="628650" y="155"/>
            <a:ext cx="7886700" cy="1325563"/>
          </a:xfrm>
        </p:spPr>
        <p:txBody>
          <a:bodyPr/>
          <a:lstStyle/>
          <a:p>
            <a:pPr algn="ctr"/>
            <a:r>
              <a:rPr lang="el-GR" b="1" dirty="0"/>
              <a:t>8</a:t>
            </a:r>
            <a:r>
              <a:rPr lang="el-GR" sz="2400" b="1" dirty="0"/>
              <a:t>ος</a:t>
            </a:r>
            <a:r>
              <a:rPr lang="en-US" b="1" dirty="0"/>
              <a:t>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63D879F2-67D7-40AF-B171-C08300C82E6A}"/>
              </a:ext>
            </a:extLst>
          </p:cNvPr>
          <p:cNvGraphicFramePr>
            <a:graphicFrameLocks noGrp="1"/>
          </p:cNvGraphicFramePr>
          <p:nvPr>
            <p:ph idx="1"/>
            <p:extLst>
              <p:ext uri="{D42A27DB-BD31-4B8C-83A1-F6EECF244321}">
                <p14:modId xmlns:p14="http://schemas.microsoft.com/office/powerpoint/2010/main" val="1787974947"/>
              </p:ext>
            </p:extLst>
          </p:nvPr>
        </p:nvGraphicFramePr>
        <p:xfrm>
          <a:off x="395613" y="2636912"/>
          <a:ext cx="5945761" cy="4104458"/>
        </p:xfrm>
        <a:graphic>
          <a:graphicData uri="http://schemas.openxmlformats.org/drawingml/2006/table">
            <a:tbl>
              <a:tblPr/>
              <a:tblGrid>
                <a:gridCol w="2687809">
                  <a:extLst>
                    <a:ext uri="{9D8B030D-6E8A-4147-A177-3AD203B41FA5}">
                      <a16:colId xmlns="" xmlns:a16="http://schemas.microsoft.com/office/drawing/2014/main" val="3133022079"/>
                    </a:ext>
                  </a:extLst>
                </a:gridCol>
                <a:gridCol w="407244">
                  <a:extLst>
                    <a:ext uri="{9D8B030D-6E8A-4147-A177-3AD203B41FA5}">
                      <a16:colId xmlns="" xmlns:a16="http://schemas.microsoft.com/office/drawing/2014/main" val="155617479"/>
                    </a:ext>
                  </a:extLst>
                </a:gridCol>
                <a:gridCol w="407244">
                  <a:extLst>
                    <a:ext uri="{9D8B030D-6E8A-4147-A177-3AD203B41FA5}">
                      <a16:colId xmlns="" xmlns:a16="http://schemas.microsoft.com/office/drawing/2014/main" val="3191436021"/>
                    </a:ext>
                  </a:extLst>
                </a:gridCol>
                <a:gridCol w="407244">
                  <a:extLst>
                    <a:ext uri="{9D8B030D-6E8A-4147-A177-3AD203B41FA5}">
                      <a16:colId xmlns="" xmlns:a16="http://schemas.microsoft.com/office/drawing/2014/main" val="4225602664"/>
                    </a:ext>
                  </a:extLst>
                </a:gridCol>
                <a:gridCol w="407244">
                  <a:extLst>
                    <a:ext uri="{9D8B030D-6E8A-4147-A177-3AD203B41FA5}">
                      <a16:colId xmlns="" xmlns:a16="http://schemas.microsoft.com/office/drawing/2014/main" val="825272153"/>
                    </a:ext>
                  </a:extLst>
                </a:gridCol>
                <a:gridCol w="407244">
                  <a:extLst>
                    <a:ext uri="{9D8B030D-6E8A-4147-A177-3AD203B41FA5}">
                      <a16:colId xmlns="" xmlns:a16="http://schemas.microsoft.com/office/drawing/2014/main" val="3855944904"/>
                    </a:ext>
                  </a:extLst>
                </a:gridCol>
                <a:gridCol w="407244">
                  <a:extLst>
                    <a:ext uri="{9D8B030D-6E8A-4147-A177-3AD203B41FA5}">
                      <a16:colId xmlns="" xmlns:a16="http://schemas.microsoft.com/office/drawing/2014/main" val="1116793409"/>
                    </a:ext>
                  </a:extLst>
                </a:gridCol>
                <a:gridCol w="407244">
                  <a:extLst>
                    <a:ext uri="{9D8B030D-6E8A-4147-A177-3AD203B41FA5}">
                      <a16:colId xmlns="" xmlns:a16="http://schemas.microsoft.com/office/drawing/2014/main" val="3265155118"/>
                    </a:ext>
                  </a:extLst>
                </a:gridCol>
                <a:gridCol w="407244">
                  <a:extLst>
                    <a:ext uri="{9D8B030D-6E8A-4147-A177-3AD203B41FA5}">
                      <a16:colId xmlns="" xmlns:a16="http://schemas.microsoft.com/office/drawing/2014/main" val="1724200336"/>
                    </a:ext>
                  </a:extLst>
                </a:gridCol>
              </a:tblGrid>
              <a:tr h="855095">
                <a:tc>
                  <a:txBody>
                    <a:bodyPr/>
                    <a:lstStyle/>
                    <a:p>
                      <a:r>
                        <a:rPr lang="el-GR" sz="1800" dirty="0"/>
                        <a:t>Χώρα </a:t>
                      </a:r>
                    </a:p>
                  </a:txBody>
                  <a:tcPr marL="67990" marR="67990" marT="45326" marB="45326" anchor="ctr">
                    <a:lnL>
                      <a:noFill/>
                    </a:lnL>
                    <a:lnR>
                      <a:noFill/>
                    </a:lnR>
                    <a:lnT>
                      <a:noFill/>
                    </a:lnT>
                    <a:lnB>
                      <a:noFill/>
                    </a:lnB>
                  </a:tcPr>
                </a:tc>
                <a:tc>
                  <a:txBody>
                    <a:bodyPr/>
                    <a:lstStyle/>
                    <a:p>
                      <a:r>
                        <a:rPr lang="el-GR" sz="1800"/>
                        <a:t>Αγ. </a:t>
                      </a:r>
                    </a:p>
                  </a:txBody>
                  <a:tcPr marL="67990" marR="67990" marT="45326" marB="45326" anchor="ctr">
                    <a:lnL>
                      <a:noFill/>
                    </a:lnL>
                    <a:lnR>
                      <a:noFill/>
                    </a:lnR>
                    <a:lnT>
                      <a:noFill/>
                    </a:lnT>
                    <a:lnB>
                      <a:noFill/>
                    </a:lnB>
                  </a:tcPr>
                </a:tc>
                <a:tc>
                  <a:txBody>
                    <a:bodyPr/>
                    <a:lstStyle/>
                    <a:p>
                      <a:r>
                        <a:rPr lang="el-GR" sz="1800"/>
                        <a:t>Ν </a:t>
                      </a:r>
                    </a:p>
                  </a:txBody>
                  <a:tcPr marL="67990" marR="67990" marT="45326" marB="45326" anchor="ctr">
                    <a:lnL>
                      <a:noFill/>
                    </a:lnL>
                    <a:lnR>
                      <a:noFill/>
                    </a:lnR>
                    <a:lnT>
                      <a:noFill/>
                    </a:lnT>
                    <a:lnB>
                      <a:noFill/>
                    </a:lnB>
                  </a:tcPr>
                </a:tc>
                <a:tc>
                  <a:txBody>
                    <a:bodyPr/>
                    <a:lstStyle/>
                    <a:p>
                      <a:r>
                        <a:rPr lang="el-GR" sz="1800"/>
                        <a:t>Ι </a:t>
                      </a:r>
                    </a:p>
                  </a:txBody>
                  <a:tcPr marL="67990" marR="67990" marT="45326" marB="45326" anchor="ctr">
                    <a:lnL>
                      <a:noFill/>
                    </a:lnL>
                    <a:lnR>
                      <a:noFill/>
                    </a:lnR>
                    <a:lnT>
                      <a:noFill/>
                    </a:lnT>
                    <a:lnB>
                      <a:noFill/>
                    </a:lnB>
                  </a:tcPr>
                </a:tc>
                <a:tc>
                  <a:txBody>
                    <a:bodyPr/>
                    <a:lstStyle/>
                    <a:p>
                      <a:r>
                        <a:rPr lang="el-GR" sz="1800"/>
                        <a:t>Η </a:t>
                      </a:r>
                    </a:p>
                  </a:txBody>
                  <a:tcPr marL="67990" marR="67990" marT="45326" marB="45326" anchor="ctr">
                    <a:lnL>
                      <a:noFill/>
                    </a:lnL>
                    <a:lnR>
                      <a:noFill/>
                    </a:lnR>
                    <a:lnT>
                      <a:noFill/>
                    </a:lnT>
                    <a:lnB>
                      <a:noFill/>
                    </a:lnB>
                  </a:tcPr>
                </a:tc>
                <a:tc>
                  <a:txBody>
                    <a:bodyPr/>
                    <a:lstStyle/>
                    <a:p>
                      <a:r>
                        <a:rPr lang="el-GR" sz="1800"/>
                        <a:t>Τυ </a:t>
                      </a:r>
                    </a:p>
                  </a:txBody>
                  <a:tcPr marL="67990" marR="67990" marT="45326" marB="45326" anchor="ctr">
                    <a:lnL>
                      <a:noFill/>
                    </a:lnL>
                    <a:lnR>
                      <a:noFill/>
                    </a:lnR>
                    <a:lnT>
                      <a:noFill/>
                    </a:lnT>
                    <a:lnB>
                      <a:noFill/>
                    </a:lnB>
                  </a:tcPr>
                </a:tc>
                <a:tc>
                  <a:txBody>
                    <a:bodyPr/>
                    <a:lstStyle/>
                    <a:p>
                      <a:r>
                        <a:rPr lang="el-GR" sz="1800"/>
                        <a:t>Τκ </a:t>
                      </a:r>
                    </a:p>
                  </a:txBody>
                  <a:tcPr marL="67990" marR="67990" marT="45326" marB="45326" anchor="ctr">
                    <a:lnL>
                      <a:noFill/>
                    </a:lnL>
                    <a:lnR>
                      <a:noFill/>
                    </a:lnR>
                    <a:lnT>
                      <a:noFill/>
                    </a:lnT>
                    <a:lnB>
                      <a:noFill/>
                    </a:lnB>
                  </a:tcPr>
                </a:tc>
                <a:tc>
                  <a:txBody>
                    <a:bodyPr/>
                    <a:lstStyle/>
                    <a:p>
                      <a:r>
                        <a:rPr lang="el-GR" sz="1800"/>
                        <a:t>ΔΤ </a:t>
                      </a:r>
                    </a:p>
                  </a:txBody>
                  <a:tcPr marL="67990" marR="67990" marT="45326" marB="45326" anchor="ctr">
                    <a:lnL>
                      <a:noFill/>
                    </a:lnL>
                    <a:lnR>
                      <a:noFill/>
                    </a:lnR>
                    <a:lnT>
                      <a:noFill/>
                    </a:lnT>
                    <a:lnB>
                      <a:noFill/>
                    </a:lnB>
                  </a:tcPr>
                </a:tc>
                <a:tc>
                  <a:txBody>
                    <a:bodyPr/>
                    <a:lstStyle/>
                    <a:p>
                      <a:r>
                        <a:rPr lang="el-GR" sz="1800"/>
                        <a:t>Β </a:t>
                      </a:r>
                    </a:p>
                  </a:txBody>
                  <a:tcPr marL="67990" marR="67990" marT="45326" marB="45326" anchor="ctr">
                    <a:lnL>
                      <a:noFill/>
                    </a:lnL>
                    <a:lnR>
                      <a:noFill/>
                    </a:lnR>
                    <a:lnT>
                      <a:noFill/>
                    </a:lnT>
                    <a:lnB>
                      <a:noFill/>
                    </a:lnB>
                  </a:tcPr>
                </a:tc>
                <a:extLst>
                  <a:ext uri="{0D108BD9-81ED-4DB2-BD59-A6C34878D82A}">
                    <a16:rowId xmlns="" xmlns:a16="http://schemas.microsoft.com/office/drawing/2014/main" val="4199703880"/>
                  </a:ext>
                </a:extLst>
              </a:tr>
              <a:tr h="598567">
                <a:tc>
                  <a:txBody>
                    <a:bodyPr/>
                    <a:lstStyle/>
                    <a:p>
                      <a:pPr algn="l"/>
                      <a:r>
                        <a:rPr lang="el-GR" sz="1800">
                          <a:effectLst/>
                          <a:hlinkClick r:id="rId2" tooltip="Εθνική Βουλγαρίας (ποδόσφαιρο ανδρών)"/>
                        </a:rPr>
                        <a:t>Βουλγαρία</a:t>
                      </a:r>
                      <a:r>
                        <a:rPr lang="el-GR" sz="1800">
                          <a:effectLst/>
                        </a:rPr>
                        <a:t> </a:t>
                      </a:r>
                    </a:p>
                  </a:txBody>
                  <a:tcPr marL="67990" marR="67990" marT="45326" marB="45326" anchor="ctr">
                    <a:lnL>
                      <a:noFill/>
                    </a:lnL>
                    <a:lnR>
                      <a:noFill/>
                    </a:lnR>
                    <a:lnT>
                      <a:noFill/>
                    </a:lnT>
                    <a:lnB>
                      <a:noFill/>
                    </a:lnB>
                    <a:solidFill>
                      <a:srgbClr val="CCFFCC"/>
                    </a:solidFill>
                  </a:tcPr>
                </a:tc>
                <a:tc>
                  <a:txBody>
                    <a:bodyPr/>
                    <a:lstStyle/>
                    <a:p>
                      <a:r>
                        <a:rPr lang="en-US" sz="1800"/>
                        <a:t>8</a:t>
                      </a:r>
                    </a:p>
                  </a:txBody>
                  <a:tcPr marL="67990" marR="67990" marT="45326" marB="45326" anchor="ctr">
                    <a:lnL>
                      <a:noFill/>
                    </a:lnL>
                    <a:lnR>
                      <a:noFill/>
                    </a:lnR>
                    <a:lnT>
                      <a:noFill/>
                    </a:lnT>
                    <a:lnB>
                      <a:noFill/>
                    </a:lnB>
                    <a:solidFill>
                      <a:srgbClr val="CCFFCC"/>
                    </a:solidFill>
                  </a:tcPr>
                </a:tc>
                <a:tc>
                  <a:txBody>
                    <a:bodyPr/>
                    <a:lstStyle/>
                    <a:p>
                      <a:r>
                        <a:rPr lang="en-US" sz="1800"/>
                        <a:t>5</a:t>
                      </a:r>
                    </a:p>
                  </a:txBody>
                  <a:tcPr marL="67990" marR="67990" marT="45326" marB="45326" anchor="ctr">
                    <a:lnL>
                      <a:noFill/>
                    </a:lnL>
                    <a:lnR>
                      <a:noFill/>
                    </a:lnR>
                    <a:lnT>
                      <a:noFill/>
                    </a:lnT>
                    <a:lnB>
                      <a:noFill/>
                    </a:lnB>
                    <a:solidFill>
                      <a:srgbClr val="CCFFCC"/>
                    </a:solidFill>
                  </a:tcPr>
                </a:tc>
                <a:tc>
                  <a:txBody>
                    <a:bodyPr/>
                    <a:lstStyle/>
                    <a:p>
                      <a:r>
                        <a:rPr lang="en-US" sz="1800"/>
                        <a:t>2</a:t>
                      </a:r>
                    </a:p>
                  </a:txBody>
                  <a:tcPr marL="67990" marR="67990" marT="45326" marB="45326" anchor="ctr">
                    <a:lnL>
                      <a:noFill/>
                    </a:lnL>
                    <a:lnR>
                      <a:noFill/>
                    </a:lnR>
                    <a:lnT>
                      <a:noFill/>
                    </a:lnT>
                    <a:lnB>
                      <a:noFill/>
                    </a:lnB>
                    <a:solidFill>
                      <a:srgbClr val="CCFFCC"/>
                    </a:solidFill>
                  </a:tcPr>
                </a:tc>
                <a:tc>
                  <a:txBody>
                    <a:bodyPr/>
                    <a:lstStyle/>
                    <a:p>
                      <a:r>
                        <a:rPr lang="en-US" sz="1800"/>
                        <a:t>1</a:t>
                      </a:r>
                    </a:p>
                  </a:txBody>
                  <a:tcPr marL="67990" marR="67990" marT="45326" marB="45326" anchor="ctr">
                    <a:lnL>
                      <a:noFill/>
                    </a:lnL>
                    <a:lnR>
                      <a:noFill/>
                    </a:lnR>
                    <a:lnT>
                      <a:noFill/>
                    </a:lnT>
                    <a:lnB>
                      <a:noFill/>
                    </a:lnB>
                    <a:solidFill>
                      <a:srgbClr val="CCFFCC"/>
                    </a:solidFill>
                  </a:tcPr>
                </a:tc>
                <a:tc>
                  <a:txBody>
                    <a:bodyPr/>
                    <a:lstStyle/>
                    <a:p>
                      <a:r>
                        <a:rPr lang="en-US" sz="1800"/>
                        <a:t>13</a:t>
                      </a:r>
                    </a:p>
                  </a:txBody>
                  <a:tcPr marL="67990" marR="67990" marT="45326" marB="45326" anchor="ctr">
                    <a:lnL>
                      <a:noFill/>
                    </a:lnL>
                    <a:lnR>
                      <a:noFill/>
                    </a:lnR>
                    <a:lnT>
                      <a:noFill/>
                    </a:lnT>
                    <a:lnB>
                      <a:noFill/>
                    </a:lnB>
                    <a:solidFill>
                      <a:srgbClr val="CCFFCC"/>
                    </a:solidFill>
                  </a:tcPr>
                </a:tc>
                <a:tc>
                  <a:txBody>
                    <a:bodyPr/>
                    <a:lstStyle/>
                    <a:p>
                      <a:r>
                        <a:rPr lang="en-US" sz="1800"/>
                        <a:t>4</a:t>
                      </a:r>
                    </a:p>
                  </a:txBody>
                  <a:tcPr marL="67990" marR="67990" marT="45326" marB="45326" anchor="ctr">
                    <a:lnL>
                      <a:noFill/>
                    </a:lnL>
                    <a:lnR>
                      <a:noFill/>
                    </a:lnR>
                    <a:lnT>
                      <a:noFill/>
                    </a:lnT>
                    <a:lnB>
                      <a:noFill/>
                    </a:lnB>
                    <a:solidFill>
                      <a:srgbClr val="CCFFCC"/>
                    </a:solidFill>
                  </a:tcPr>
                </a:tc>
                <a:tc>
                  <a:txBody>
                    <a:bodyPr/>
                    <a:lstStyle/>
                    <a:p>
                      <a:r>
                        <a:rPr lang="en-US" sz="1800"/>
                        <a:t>+9</a:t>
                      </a:r>
                    </a:p>
                  </a:txBody>
                  <a:tcPr marL="67990" marR="67990" marT="45326" marB="45326" anchor="ctr">
                    <a:lnL>
                      <a:noFill/>
                    </a:lnL>
                    <a:lnR>
                      <a:noFill/>
                    </a:lnR>
                    <a:lnT>
                      <a:noFill/>
                    </a:lnT>
                    <a:lnB>
                      <a:noFill/>
                    </a:lnB>
                    <a:solidFill>
                      <a:srgbClr val="CCFFCC"/>
                    </a:solidFill>
                  </a:tcPr>
                </a:tc>
                <a:tc>
                  <a:txBody>
                    <a:bodyPr/>
                    <a:lstStyle/>
                    <a:p>
                      <a:r>
                        <a:rPr lang="en-US" sz="1800" b="1"/>
                        <a:t>17</a:t>
                      </a:r>
                      <a:r>
                        <a:rPr lang="en-US" sz="1800"/>
                        <a:t> </a:t>
                      </a:r>
                    </a:p>
                  </a:txBody>
                  <a:tcPr marL="67990" marR="67990" marT="45326" marB="45326" anchor="ctr">
                    <a:lnL>
                      <a:noFill/>
                    </a:lnL>
                    <a:lnR>
                      <a:noFill/>
                    </a:lnR>
                    <a:lnT>
                      <a:noFill/>
                    </a:lnT>
                    <a:lnB>
                      <a:noFill/>
                    </a:lnB>
                    <a:solidFill>
                      <a:srgbClr val="CCFFCC"/>
                    </a:solidFill>
                  </a:tcPr>
                </a:tc>
                <a:extLst>
                  <a:ext uri="{0D108BD9-81ED-4DB2-BD59-A6C34878D82A}">
                    <a16:rowId xmlns="" xmlns:a16="http://schemas.microsoft.com/office/drawing/2014/main" val="2282644372"/>
                  </a:ext>
                </a:extLst>
              </a:tr>
              <a:tr h="598567">
                <a:tc>
                  <a:txBody>
                    <a:bodyPr/>
                    <a:lstStyle/>
                    <a:p>
                      <a:pPr algn="l"/>
                      <a:r>
                        <a:rPr lang="el-GR" sz="1800">
                          <a:effectLst/>
                          <a:hlinkClick r:id="rId3" tooltip="Εθνική Κροατίας (ποδόσφαιρο ανδρών)"/>
                        </a:rPr>
                        <a:t>Κροατία</a:t>
                      </a:r>
                      <a:r>
                        <a:rPr lang="el-GR" sz="1800">
                          <a:effectLst/>
                        </a:rPr>
                        <a:t> </a:t>
                      </a:r>
                    </a:p>
                  </a:txBody>
                  <a:tcPr marL="67990" marR="67990" marT="45326" marB="45326" anchor="ctr">
                    <a:lnL>
                      <a:noFill/>
                    </a:lnL>
                    <a:lnR>
                      <a:noFill/>
                    </a:lnR>
                    <a:lnT>
                      <a:noFill/>
                    </a:lnT>
                    <a:lnB>
                      <a:noFill/>
                    </a:lnB>
                    <a:solidFill>
                      <a:srgbClr val="CCCCFF"/>
                    </a:solidFill>
                  </a:tcPr>
                </a:tc>
                <a:tc>
                  <a:txBody>
                    <a:bodyPr/>
                    <a:lstStyle/>
                    <a:p>
                      <a:r>
                        <a:rPr lang="en-US" sz="1800"/>
                        <a:t>8</a:t>
                      </a:r>
                    </a:p>
                  </a:txBody>
                  <a:tcPr marL="67990" marR="67990" marT="45326" marB="45326" anchor="ctr">
                    <a:lnL>
                      <a:noFill/>
                    </a:lnL>
                    <a:lnR>
                      <a:noFill/>
                    </a:lnR>
                    <a:lnT>
                      <a:noFill/>
                    </a:lnT>
                    <a:lnB>
                      <a:noFill/>
                    </a:lnB>
                    <a:solidFill>
                      <a:srgbClr val="CCCCFF"/>
                    </a:solidFill>
                  </a:tcPr>
                </a:tc>
                <a:tc>
                  <a:txBody>
                    <a:bodyPr/>
                    <a:lstStyle/>
                    <a:p>
                      <a:r>
                        <a:rPr lang="en-US" sz="1800"/>
                        <a:t>5</a:t>
                      </a:r>
                    </a:p>
                  </a:txBody>
                  <a:tcPr marL="67990" marR="67990" marT="45326" marB="45326" anchor="ctr">
                    <a:lnL>
                      <a:noFill/>
                    </a:lnL>
                    <a:lnR>
                      <a:noFill/>
                    </a:lnR>
                    <a:lnT>
                      <a:noFill/>
                    </a:lnT>
                    <a:lnB>
                      <a:noFill/>
                    </a:lnB>
                    <a:solidFill>
                      <a:srgbClr val="CCCCFF"/>
                    </a:solidFill>
                  </a:tcPr>
                </a:tc>
                <a:tc>
                  <a:txBody>
                    <a:bodyPr/>
                    <a:lstStyle/>
                    <a:p>
                      <a:r>
                        <a:rPr lang="en-US" sz="1800"/>
                        <a:t>1</a:t>
                      </a:r>
                    </a:p>
                  </a:txBody>
                  <a:tcPr marL="67990" marR="67990" marT="45326" marB="45326" anchor="ctr">
                    <a:lnL>
                      <a:noFill/>
                    </a:lnL>
                    <a:lnR>
                      <a:noFill/>
                    </a:lnR>
                    <a:lnT>
                      <a:noFill/>
                    </a:lnT>
                    <a:lnB>
                      <a:noFill/>
                    </a:lnB>
                    <a:solidFill>
                      <a:srgbClr val="CCCCFF"/>
                    </a:solidFill>
                  </a:tcPr>
                </a:tc>
                <a:tc>
                  <a:txBody>
                    <a:bodyPr/>
                    <a:lstStyle/>
                    <a:p>
                      <a:r>
                        <a:rPr lang="en-US" sz="1800"/>
                        <a:t>2</a:t>
                      </a:r>
                    </a:p>
                  </a:txBody>
                  <a:tcPr marL="67990" marR="67990" marT="45326" marB="45326" anchor="ctr">
                    <a:lnL>
                      <a:noFill/>
                    </a:lnL>
                    <a:lnR>
                      <a:noFill/>
                    </a:lnR>
                    <a:lnT>
                      <a:noFill/>
                    </a:lnT>
                    <a:lnB>
                      <a:noFill/>
                    </a:lnB>
                    <a:solidFill>
                      <a:srgbClr val="CCCCFF"/>
                    </a:solidFill>
                  </a:tcPr>
                </a:tc>
                <a:tc>
                  <a:txBody>
                    <a:bodyPr/>
                    <a:lstStyle/>
                    <a:p>
                      <a:r>
                        <a:rPr lang="en-US" sz="1800"/>
                        <a:t>12</a:t>
                      </a:r>
                    </a:p>
                  </a:txBody>
                  <a:tcPr marL="67990" marR="67990" marT="45326" marB="45326" anchor="ctr">
                    <a:lnL>
                      <a:noFill/>
                    </a:lnL>
                    <a:lnR>
                      <a:noFill/>
                    </a:lnR>
                    <a:lnT>
                      <a:noFill/>
                    </a:lnT>
                    <a:lnB>
                      <a:noFill/>
                    </a:lnB>
                    <a:solidFill>
                      <a:srgbClr val="CCCCFF"/>
                    </a:solidFill>
                  </a:tcPr>
                </a:tc>
                <a:tc>
                  <a:txBody>
                    <a:bodyPr/>
                    <a:lstStyle/>
                    <a:p>
                      <a:r>
                        <a:rPr lang="en-US" sz="1800"/>
                        <a:t>4</a:t>
                      </a:r>
                    </a:p>
                  </a:txBody>
                  <a:tcPr marL="67990" marR="67990" marT="45326" marB="45326" anchor="ctr">
                    <a:lnL>
                      <a:noFill/>
                    </a:lnL>
                    <a:lnR>
                      <a:noFill/>
                    </a:lnR>
                    <a:lnT>
                      <a:noFill/>
                    </a:lnT>
                    <a:lnB>
                      <a:noFill/>
                    </a:lnB>
                    <a:solidFill>
                      <a:srgbClr val="CCCCFF"/>
                    </a:solidFill>
                  </a:tcPr>
                </a:tc>
                <a:tc>
                  <a:txBody>
                    <a:bodyPr/>
                    <a:lstStyle/>
                    <a:p>
                      <a:r>
                        <a:rPr lang="en-US" sz="1800"/>
                        <a:t>+8</a:t>
                      </a:r>
                    </a:p>
                  </a:txBody>
                  <a:tcPr marL="67990" marR="67990" marT="45326" marB="45326" anchor="ctr">
                    <a:lnL>
                      <a:noFill/>
                    </a:lnL>
                    <a:lnR>
                      <a:noFill/>
                    </a:lnR>
                    <a:lnT>
                      <a:noFill/>
                    </a:lnT>
                    <a:lnB>
                      <a:noFill/>
                    </a:lnB>
                    <a:solidFill>
                      <a:srgbClr val="CCCCFF"/>
                    </a:solidFill>
                  </a:tcPr>
                </a:tc>
                <a:tc>
                  <a:txBody>
                    <a:bodyPr/>
                    <a:lstStyle/>
                    <a:p>
                      <a:r>
                        <a:rPr lang="en-US" sz="1800" b="1"/>
                        <a:t>16</a:t>
                      </a:r>
                      <a:r>
                        <a:rPr lang="en-US" sz="1800"/>
                        <a:t> </a:t>
                      </a:r>
                    </a:p>
                  </a:txBody>
                  <a:tcPr marL="67990" marR="67990" marT="45326" marB="45326" anchor="ctr">
                    <a:lnL>
                      <a:noFill/>
                    </a:lnL>
                    <a:lnR>
                      <a:noFill/>
                    </a:lnR>
                    <a:lnT>
                      <a:noFill/>
                    </a:lnT>
                    <a:lnB>
                      <a:noFill/>
                    </a:lnB>
                    <a:solidFill>
                      <a:srgbClr val="CCCCFF"/>
                    </a:solidFill>
                  </a:tcPr>
                </a:tc>
                <a:extLst>
                  <a:ext uri="{0D108BD9-81ED-4DB2-BD59-A6C34878D82A}">
                    <a16:rowId xmlns="" xmlns:a16="http://schemas.microsoft.com/office/drawing/2014/main" val="2337758504"/>
                  </a:ext>
                </a:extLst>
              </a:tr>
              <a:tr h="598567">
                <a:tc>
                  <a:txBody>
                    <a:bodyPr/>
                    <a:lstStyle/>
                    <a:p>
                      <a:pPr algn="l"/>
                      <a:r>
                        <a:rPr lang="el-GR" sz="1800">
                          <a:effectLst/>
                          <a:hlinkClick r:id="rId4" tooltip="Εθνική Βελγίου (ποδόσφαιρο ανδρών)"/>
                        </a:rPr>
                        <a:t>Βέλγιο</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5</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a:t>11</a:t>
                      </a:r>
                    </a:p>
                  </a:txBody>
                  <a:tcPr marL="67990" marR="67990" marT="45326" marB="45326" anchor="ctr">
                    <a:lnL>
                      <a:noFill/>
                    </a:lnL>
                    <a:lnR>
                      <a:noFill/>
                    </a:lnR>
                    <a:lnT>
                      <a:noFill/>
                    </a:lnT>
                    <a:lnB>
                      <a:noFill/>
                    </a:lnB>
                  </a:tcPr>
                </a:tc>
                <a:tc>
                  <a:txBody>
                    <a:bodyPr/>
                    <a:lstStyle/>
                    <a:p>
                      <a:r>
                        <a:rPr lang="en-US" sz="1800"/>
                        <a:t>9</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b="1"/>
                        <a:t>16</a:t>
                      </a:r>
                      <a:r>
                        <a:rPr lang="en-US" sz="1800"/>
                        <a:t> </a:t>
                      </a:r>
                    </a:p>
                  </a:txBody>
                  <a:tcPr marL="67990" marR="67990" marT="45326" marB="45326" anchor="ctr">
                    <a:lnL>
                      <a:noFill/>
                    </a:lnL>
                    <a:lnR>
                      <a:noFill/>
                    </a:lnR>
                    <a:lnT>
                      <a:noFill/>
                    </a:lnT>
                    <a:lnB>
                      <a:noFill/>
                    </a:lnB>
                  </a:tcPr>
                </a:tc>
                <a:extLst>
                  <a:ext uri="{0D108BD9-81ED-4DB2-BD59-A6C34878D82A}">
                    <a16:rowId xmlns="" xmlns:a16="http://schemas.microsoft.com/office/drawing/2014/main" val="2458610108"/>
                  </a:ext>
                </a:extLst>
              </a:tr>
              <a:tr h="598567">
                <a:tc>
                  <a:txBody>
                    <a:bodyPr/>
                    <a:lstStyle/>
                    <a:p>
                      <a:pPr algn="l"/>
                      <a:r>
                        <a:rPr lang="el-GR" sz="1800">
                          <a:effectLst/>
                          <a:hlinkClick r:id="rId5" tooltip="Εθνική Εσθονίας (ποδόσφαιρο ανδρών)"/>
                        </a:rPr>
                        <a:t>Εσθονία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a:t>4</a:t>
                      </a:r>
                    </a:p>
                  </a:txBody>
                  <a:tcPr marL="67990" marR="67990" marT="45326" marB="45326" anchor="ctr">
                    <a:lnL>
                      <a:noFill/>
                    </a:lnL>
                    <a:lnR>
                      <a:noFill/>
                    </a:lnR>
                    <a:lnT>
                      <a:noFill/>
                    </a:lnT>
                    <a:lnB>
                      <a:noFill/>
                    </a:lnB>
                  </a:tcPr>
                </a:tc>
                <a:tc>
                  <a:txBody>
                    <a:bodyPr/>
                    <a:lstStyle/>
                    <a:p>
                      <a:r>
                        <a:rPr lang="en-US" sz="1800"/>
                        <a:t>4</a:t>
                      </a:r>
                    </a:p>
                  </a:txBody>
                  <a:tcPr marL="67990" marR="67990" marT="45326" marB="45326" anchor="ctr">
                    <a:lnL>
                      <a:noFill/>
                    </a:lnL>
                    <a:lnR>
                      <a:noFill/>
                    </a:lnR>
                    <a:lnT>
                      <a:noFill/>
                    </a:lnT>
                    <a:lnB>
                      <a:noFill/>
                    </a:lnB>
                  </a:tcPr>
                </a:tc>
                <a:tc>
                  <a:txBody>
                    <a:bodyPr/>
                    <a:lstStyle/>
                    <a:p>
                      <a:r>
                        <a:rPr lang="en-US" sz="1800"/>
                        <a:t>6</a:t>
                      </a:r>
                    </a:p>
                  </a:txBody>
                  <a:tcPr marL="67990" marR="67990" marT="45326" marB="45326" anchor="ctr">
                    <a:lnL>
                      <a:noFill/>
                    </a:lnL>
                    <a:lnR>
                      <a:noFill/>
                    </a:lnR>
                    <a:lnT>
                      <a:noFill/>
                    </a:lnT>
                    <a:lnB>
                      <a:noFill/>
                    </a:lnB>
                  </a:tcPr>
                </a:tc>
                <a:tc>
                  <a:txBody>
                    <a:bodyPr/>
                    <a:lstStyle/>
                    <a:p>
                      <a:r>
                        <a:rPr lang="en-US" sz="1800"/>
                        <a:t>−2</a:t>
                      </a:r>
                    </a:p>
                  </a:txBody>
                  <a:tcPr marL="67990" marR="67990" marT="45326" marB="45326" anchor="ctr">
                    <a:lnL>
                      <a:noFill/>
                    </a:lnL>
                    <a:lnR>
                      <a:noFill/>
                    </a:lnR>
                    <a:lnT>
                      <a:noFill/>
                    </a:lnT>
                    <a:lnB>
                      <a:noFill/>
                    </a:lnB>
                  </a:tcPr>
                </a:tc>
                <a:tc>
                  <a:txBody>
                    <a:bodyPr/>
                    <a:lstStyle/>
                    <a:p>
                      <a:r>
                        <a:rPr lang="en-US" sz="1800" b="1"/>
                        <a:t>8</a:t>
                      </a:r>
                      <a:r>
                        <a:rPr lang="en-US" sz="1800"/>
                        <a:t> </a:t>
                      </a:r>
                    </a:p>
                  </a:txBody>
                  <a:tcPr marL="67990" marR="67990" marT="45326" marB="45326" anchor="ctr">
                    <a:lnL>
                      <a:noFill/>
                    </a:lnL>
                    <a:lnR>
                      <a:noFill/>
                    </a:lnR>
                    <a:lnT>
                      <a:noFill/>
                    </a:lnT>
                    <a:lnB>
                      <a:noFill/>
                    </a:lnB>
                  </a:tcPr>
                </a:tc>
                <a:extLst>
                  <a:ext uri="{0D108BD9-81ED-4DB2-BD59-A6C34878D82A}">
                    <a16:rowId xmlns="" xmlns:a16="http://schemas.microsoft.com/office/drawing/2014/main" val="1208109823"/>
                  </a:ext>
                </a:extLst>
              </a:tr>
              <a:tr h="855095">
                <a:tc>
                  <a:txBody>
                    <a:bodyPr/>
                    <a:lstStyle/>
                    <a:p>
                      <a:pPr algn="l"/>
                      <a:r>
                        <a:rPr lang="el-GR" sz="1800">
                          <a:effectLst/>
                          <a:hlinkClick r:id="rId6" tooltip="Εθνική Ανδόρρας (ποδόσφαιρο ανδρών)"/>
                        </a:rPr>
                        <a:t>Ανδόρρα</a:t>
                      </a:r>
                      <a:r>
                        <a:rPr lang="el-GR" sz="1800">
                          <a:effectLst/>
                        </a:rPr>
                        <a:t> </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0</a:t>
                      </a:r>
                    </a:p>
                  </a:txBody>
                  <a:tcPr marL="67990" marR="67990" marT="45326" marB="45326" anchor="ctr">
                    <a:lnL>
                      <a:noFill/>
                    </a:lnL>
                    <a:lnR>
                      <a:noFill/>
                    </a:lnR>
                    <a:lnT>
                      <a:noFill/>
                    </a:lnT>
                    <a:lnB>
                      <a:noFill/>
                    </a:lnB>
                  </a:tcPr>
                </a:tc>
                <a:tc>
                  <a:txBody>
                    <a:bodyPr/>
                    <a:lstStyle/>
                    <a:p>
                      <a:r>
                        <a:rPr lang="en-US" sz="1800"/>
                        <a:t>0</a:t>
                      </a:r>
                    </a:p>
                  </a:txBody>
                  <a:tcPr marL="67990" marR="67990" marT="45326" marB="45326" anchor="ctr">
                    <a:lnL>
                      <a:noFill/>
                    </a:lnL>
                    <a:lnR>
                      <a:noFill/>
                    </a:lnR>
                    <a:lnT>
                      <a:noFill/>
                    </a:lnT>
                    <a:lnB>
                      <a:noFill/>
                    </a:lnB>
                  </a:tcPr>
                </a:tc>
                <a:tc>
                  <a:txBody>
                    <a:bodyPr/>
                    <a:lstStyle/>
                    <a:p>
                      <a:r>
                        <a:rPr lang="en-US" sz="1800"/>
                        <a:t>8</a:t>
                      </a:r>
                    </a:p>
                  </a:txBody>
                  <a:tcPr marL="67990" marR="67990" marT="45326" marB="45326" anchor="ctr">
                    <a:lnL>
                      <a:noFill/>
                    </a:lnL>
                    <a:lnR>
                      <a:noFill/>
                    </a:lnR>
                    <a:lnT>
                      <a:noFill/>
                    </a:lnT>
                    <a:lnB>
                      <a:noFill/>
                    </a:lnB>
                  </a:tcPr>
                </a:tc>
                <a:tc>
                  <a:txBody>
                    <a:bodyPr/>
                    <a:lstStyle/>
                    <a:p>
                      <a:r>
                        <a:rPr lang="en-US" sz="1800"/>
                        <a:t>1</a:t>
                      </a:r>
                    </a:p>
                  </a:txBody>
                  <a:tcPr marL="67990" marR="67990" marT="45326" marB="45326" anchor="ctr">
                    <a:lnL>
                      <a:noFill/>
                    </a:lnL>
                    <a:lnR>
                      <a:noFill/>
                    </a:lnR>
                    <a:lnT>
                      <a:noFill/>
                    </a:lnT>
                    <a:lnB>
                      <a:noFill/>
                    </a:lnB>
                  </a:tcPr>
                </a:tc>
                <a:tc>
                  <a:txBody>
                    <a:bodyPr/>
                    <a:lstStyle/>
                    <a:p>
                      <a:r>
                        <a:rPr lang="en-US" sz="1800"/>
                        <a:t>18</a:t>
                      </a:r>
                    </a:p>
                  </a:txBody>
                  <a:tcPr marL="67990" marR="67990" marT="45326" marB="45326" anchor="ctr">
                    <a:lnL>
                      <a:noFill/>
                    </a:lnL>
                    <a:lnR>
                      <a:noFill/>
                    </a:lnR>
                    <a:lnT>
                      <a:noFill/>
                    </a:lnT>
                    <a:lnB>
                      <a:noFill/>
                    </a:lnB>
                  </a:tcPr>
                </a:tc>
                <a:tc>
                  <a:txBody>
                    <a:bodyPr/>
                    <a:lstStyle/>
                    <a:p>
                      <a:r>
                        <a:rPr lang="en-US" sz="1800"/>
                        <a:t>−17</a:t>
                      </a:r>
                    </a:p>
                  </a:txBody>
                  <a:tcPr marL="67990" marR="67990" marT="45326" marB="45326" anchor="ctr">
                    <a:lnL>
                      <a:noFill/>
                    </a:lnL>
                    <a:lnR>
                      <a:noFill/>
                    </a:lnR>
                    <a:lnT>
                      <a:noFill/>
                    </a:lnT>
                    <a:lnB>
                      <a:noFill/>
                    </a:lnB>
                  </a:tcPr>
                </a:tc>
                <a:tc>
                  <a:txBody>
                    <a:bodyPr/>
                    <a:lstStyle/>
                    <a:p>
                      <a:r>
                        <a:rPr lang="en-US" sz="1800" b="1" dirty="0"/>
                        <a:t>0</a:t>
                      </a:r>
                      <a:endParaRPr lang="en-US" sz="1800" dirty="0"/>
                    </a:p>
                  </a:txBody>
                  <a:tcPr marL="67990" marR="67990" marT="45326" marB="45326" anchor="ctr">
                    <a:lnL>
                      <a:noFill/>
                    </a:lnL>
                    <a:lnR>
                      <a:noFill/>
                    </a:lnR>
                    <a:lnT>
                      <a:noFill/>
                    </a:lnT>
                    <a:lnB>
                      <a:noFill/>
                    </a:lnB>
                  </a:tcPr>
                </a:tc>
                <a:extLst>
                  <a:ext uri="{0D108BD9-81ED-4DB2-BD59-A6C34878D82A}">
                    <a16:rowId xmlns="" xmlns:a16="http://schemas.microsoft.com/office/drawing/2014/main" val="378367482"/>
                  </a:ext>
                </a:extLst>
              </a:tr>
            </a:tbl>
          </a:graphicData>
        </a:graphic>
      </p:graphicFrame>
      <p:graphicFrame>
        <p:nvGraphicFramePr>
          <p:cNvPr id="5" name="Table 4">
            <a:extLst>
              <a:ext uri="{FF2B5EF4-FFF2-40B4-BE49-F238E27FC236}">
                <a16:creationId xmlns="" xmlns:a16="http://schemas.microsoft.com/office/drawing/2014/main" id="{11DE96F3-BDE6-4A2C-8D9B-56F101E18B91}"/>
              </a:ext>
            </a:extLst>
          </p:cNvPr>
          <p:cNvGraphicFramePr>
            <a:graphicFrameLocks noGrp="1"/>
          </p:cNvGraphicFramePr>
          <p:nvPr>
            <p:extLst>
              <p:ext uri="{D42A27DB-BD31-4B8C-83A1-F6EECF244321}">
                <p14:modId xmlns:p14="http://schemas.microsoft.com/office/powerpoint/2010/main" val="1044737689"/>
              </p:ext>
            </p:extLst>
          </p:nvPr>
        </p:nvGraphicFramePr>
        <p:xfrm>
          <a:off x="5214669" y="1325563"/>
          <a:ext cx="3929332" cy="1097280"/>
        </p:xfrm>
        <a:graphic>
          <a:graphicData uri="http://schemas.openxmlformats.org/drawingml/2006/table">
            <a:tbl>
              <a:tblPr/>
              <a:tblGrid>
                <a:gridCol w="3929332">
                  <a:extLst>
                    <a:ext uri="{9D8B030D-6E8A-4147-A177-3AD203B41FA5}">
                      <a16:colId xmlns="" xmlns:a16="http://schemas.microsoft.com/office/drawing/2014/main" val="308035680"/>
                    </a:ext>
                  </a:extLst>
                </a:gridCol>
              </a:tblGrid>
              <a:tr h="0">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3768134090"/>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2672803331"/>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1848453112"/>
                  </a:ext>
                </a:extLst>
              </a:tr>
            </a:tbl>
          </a:graphicData>
        </a:graphic>
      </p:graphicFrame>
    </p:spTree>
    <p:extLst>
      <p:ext uri="{BB962C8B-B14F-4D97-AF65-F5344CB8AC3E}">
        <p14:creationId xmlns:p14="http://schemas.microsoft.com/office/powerpoint/2010/main" val="1951071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97AE2-7823-4C79-8FCE-59ACCC8CC831}"/>
              </a:ext>
            </a:extLst>
          </p:cNvPr>
          <p:cNvSpPr>
            <a:spLocks noGrp="1"/>
          </p:cNvSpPr>
          <p:nvPr>
            <p:ph type="title"/>
          </p:nvPr>
        </p:nvSpPr>
        <p:spPr>
          <a:xfrm>
            <a:off x="680408" y="155"/>
            <a:ext cx="7886700" cy="1325563"/>
          </a:xfrm>
        </p:spPr>
        <p:txBody>
          <a:bodyPr/>
          <a:lstStyle/>
          <a:p>
            <a:pPr algn="ctr"/>
            <a:r>
              <a:rPr lang="el-GR" b="1" dirty="0"/>
              <a:t>9</a:t>
            </a:r>
            <a:r>
              <a:rPr lang="el-GR" sz="2400" b="1" dirty="0"/>
              <a:t>ος </a:t>
            </a:r>
            <a:r>
              <a:rPr lang="el-GR" b="1" dirty="0"/>
              <a:t>ΟΜΙΛΟΣ</a:t>
            </a:r>
            <a:endParaRPr lang="en-US" b="1" dirty="0"/>
          </a:p>
        </p:txBody>
      </p:sp>
      <p:graphicFrame>
        <p:nvGraphicFramePr>
          <p:cNvPr id="4" name="Content Placeholder 3">
            <a:extLst>
              <a:ext uri="{FF2B5EF4-FFF2-40B4-BE49-F238E27FC236}">
                <a16:creationId xmlns="" xmlns:a16="http://schemas.microsoft.com/office/drawing/2014/main" id="{63353D97-7746-462D-8369-41C6E4533400}"/>
              </a:ext>
            </a:extLst>
          </p:cNvPr>
          <p:cNvGraphicFramePr>
            <a:graphicFrameLocks noGrp="1"/>
          </p:cNvGraphicFramePr>
          <p:nvPr>
            <p:ph idx="1"/>
            <p:extLst>
              <p:ext uri="{D42A27DB-BD31-4B8C-83A1-F6EECF244321}">
                <p14:modId xmlns:p14="http://schemas.microsoft.com/office/powerpoint/2010/main" val="2253289325"/>
              </p:ext>
            </p:extLst>
          </p:nvPr>
        </p:nvGraphicFramePr>
        <p:xfrm>
          <a:off x="323607" y="2565058"/>
          <a:ext cx="5679331" cy="3960441"/>
        </p:xfrm>
        <a:graphic>
          <a:graphicData uri="http://schemas.openxmlformats.org/drawingml/2006/table">
            <a:tbl>
              <a:tblPr/>
              <a:tblGrid>
                <a:gridCol w="2567371">
                  <a:extLst>
                    <a:ext uri="{9D8B030D-6E8A-4147-A177-3AD203B41FA5}">
                      <a16:colId xmlns="" xmlns:a16="http://schemas.microsoft.com/office/drawing/2014/main" val="3783434477"/>
                    </a:ext>
                  </a:extLst>
                </a:gridCol>
                <a:gridCol w="388995">
                  <a:extLst>
                    <a:ext uri="{9D8B030D-6E8A-4147-A177-3AD203B41FA5}">
                      <a16:colId xmlns="" xmlns:a16="http://schemas.microsoft.com/office/drawing/2014/main" val="2260177800"/>
                    </a:ext>
                  </a:extLst>
                </a:gridCol>
                <a:gridCol w="388995">
                  <a:extLst>
                    <a:ext uri="{9D8B030D-6E8A-4147-A177-3AD203B41FA5}">
                      <a16:colId xmlns="" xmlns:a16="http://schemas.microsoft.com/office/drawing/2014/main" val="744273770"/>
                    </a:ext>
                  </a:extLst>
                </a:gridCol>
                <a:gridCol w="388995">
                  <a:extLst>
                    <a:ext uri="{9D8B030D-6E8A-4147-A177-3AD203B41FA5}">
                      <a16:colId xmlns="" xmlns:a16="http://schemas.microsoft.com/office/drawing/2014/main" val="791277621"/>
                    </a:ext>
                  </a:extLst>
                </a:gridCol>
                <a:gridCol w="388995">
                  <a:extLst>
                    <a:ext uri="{9D8B030D-6E8A-4147-A177-3AD203B41FA5}">
                      <a16:colId xmlns="" xmlns:a16="http://schemas.microsoft.com/office/drawing/2014/main" val="414678326"/>
                    </a:ext>
                  </a:extLst>
                </a:gridCol>
                <a:gridCol w="388995">
                  <a:extLst>
                    <a:ext uri="{9D8B030D-6E8A-4147-A177-3AD203B41FA5}">
                      <a16:colId xmlns="" xmlns:a16="http://schemas.microsoft.com/office/drawing/2014/main" val="137704939"/>
                    </a:ext>
                  </a:extLst>
                </a:gridCol>
                <a:gridCol w="388995">
                  <a:extLst>
                    <a:ext uri="{9D8B030D-6E8A-4147-A177-3AD203B41FA5}">
                      <a16:colId xmlns="" xmlns:a16="http://schemas.microsoft.com/office/drawing/2014/main" val="4266469538"/>
                    </a:ext>
                  </a:extLst>
                </a:gridCol>
                <a:gridCol w="388995">
                  <a:extLst>
                    <a:ext uri="{9D8B030D-6E8A-4147-A177-3AD203B41FA5}">
                      <a16:colId xmlns="" xmlns:a16="http://schemas.microsoft.com/office/drawing/2014/main" val="1342657906"/>
                    </a:ext>
                  </a:extLst>
                </a:gridCol>
                <a:gridCol w="388995">
                  <a:extLst>
                    <a:ext uri="{9D8B030D-6E8A-4147-A177-3AD203B41FA5}">
                      <a16:colId xmlns="" xmlns:a16="http://schemas.microsoft.com/office/drawing/2014/main" val="591222198"/>
                    </a:ext>
                  </a:extLst>
                </a:gridCol>
              </a:tblGrid>
              <a:tr h="776557">
                <a:tc>
                  <a:txBody>
                    <a:bodyPr/>
                    <a:lstStyle/>
                    <a:p>
                      <a:r>
                        <a:rPr lang="el-GR" sz="1700" dirty="0"/>
                        <a:t>Χώρα </a:t>
                      </a:r>
                    </a:p>
                  </a:txBody>
                  <a:tcPr marL="63990" marR="63990" marT="42660" marB="42660" anchor="ctr">
                    <a:lnL>
                      <a:noFill/>
                    </a:lnL>
                    <a:lnR>
                      <a:noFill/>
                    </a:lnR>
                    <a:lnT>
                      <a:noFill/>
                    </a:lnT>
                    <a:lnB>
                      <a:noFill/>
                    </a:lnB>
                  </a:tcPr>
                </a:tc>
                <a:tc>
                  <a:txBody>
                    <a:bodyPr/>
                    <a:lstStyle/>
                    <a:p>
                      <a:r>
                        <a:rPr lang="el-GR" sz="1700"/>
                        <a:t>Αγ. </a:t>
                      </a:r>
                    </a:p>
                  </a:txBody>
                  <a:tcPr marL="63990" marR="63990" marT="42660" marB="42660" anchor="ctr">
                    <a:lnL>
                      <a:noFill/>
                    </a:lnL>
                    <a:lnR>
                      <a:noFill/>
                    </a:lnR>
                    <a:lnT>
                      <a:noFill/>
                    </a:lnT>
                    <a:lnB>
                      <a:noFill/>
                    </a:lnB>
                  </a:tcPr>
                </a:tc>
                <a:tc>
                  <a:txBody>
                    <a:bodyPr/>
                    <a:lstStyle/>
                    <a:p>
                      <a:r>
                        <a:rPr lang="el-GR" sz="1700"/>
                        <a:t>Ν </a:t>
                      </a:r>
                    </a:p>
                  </a:txBody>
                  <a:tcPr marL="63990" marR="63990" marT="42660" marB="42660" anchor="ctr">
                    <a:lnL>
                      <a:noFill/>
                    </a:lnL>
                    <a:lnR>
                      <a:noFill/>
                    </a:lnR>
                    <a:lnT>
                      <a:noFill/>
                    </a:lnT>
                    <a:lnB>
                      <a:noFill/>
                    </a:lnB>
                  </a:tcPr>
                </a:tc>
                <a:tc>
                  <a:txBody>
                    <a:bodyPr/>
                    <a:lstStyle/>
                    <a:p>
                      <a:r>
                        <a:rPr lang="el-GR" sz="1700"/>
                        <a:t>Ι </a:t>
                      </a:r>
                    </a:p>
                  </a:txBody>
                  <a:tcPr marL="63990" marR="63990" marT="42660" marB="42660" anchor="ctr">
                    <a:lnL>
                      <a:noFill/>
                    </a:lnL>
                    <a:lnR>
                      <a:noFill/>
                    </a:lnR>
                    <a:lnT>
                      <a:noFill/>
                    </a:lnT>
                    <a:lnB>
                      <a:noFill/>
                    </a:lnB>
                  </a:tcPr>
                </a:tc>
                <a:tc>
                  <a:txBody>
                    <a:bodyPr/>
                    <a:lstStyle/>
                    <a:p>
                      <a:r>
                        <a:rPr lang="el-GR" sz="1700"/>
                        <a:t>Η </a:t>
                      </a:r>
                    </a:p>
                  </a:txBody>
                  <a:tcPr marL="63990" marR="63990" marT="42660" marB="42660" anchor="ctr">
                    <a:lnL>
                      <a:noFill/>
                    </a:lnL>
                    <a:lnR>
                      <a:noFill/>
                    </a:lnR>
                    <a:lnT>
                      <a:noFill/>
                    </a:lnT>
                    <a:lnB>
                      <a:noFill/>
                    </a:lnB>
                  </a:tcPr>
                </a:tc>
                <a:tc>
                  <a:txBody>
                    <a:bodyPr/>
                    <a:lstStyle/>
                    <a:p>
                      <a:r>
                        <a:rPr lang="el-GR" sz="1700"/>
                        <a:t>Τυ </a:t>
                      </a:r>
                    </a:p>
                  </a:txBody>
                  <a:tcPr marL="63990" marR="63990" marT="42660" marB="42660" anchor="ctr">
                    <a:lnL>
                      <a:noFill/>
                    </a:lnL>
                    <a:lnR>
                      <a:noFill/>
                    </a:lnR>
                    <a:lnT>
                      <a:noFill/>
                    </a:lnT>
                    <a:lnB>
                      <a:noFill/>
                    </a:lnB>
                  </a:tcPr>
                </a:tc>
                <a:tc>
                  <a:txBody>
                    <a:bodyPr/>
                    <a:lstStyle/>
                    <a:p>
                      <a:r>
                        <a:rPr lang="el-GR" sz="1700"/>
                        <a:t>Τκ </a:t>
                      </a:r>
                    </a:p>
                  </a:txBody>
                  <a:tcPr marL="63990" marR="63990" marT="42660" marB="42660" anchor="ctr">
                    <a:lnL>
                      <a:noFill/>
                    </a:lnL>
                    <a:lnR>
                      <a:noFill/>
                    </a:lnR>
                    <a:lnT>
                      <a:noFill/>
                    </a:lnT>
                    <a:lnB>
                      <a:noFill/>
                    </a:lnB>
                  </a:tcPr>
                </a:tc>
                <a:tc>
                  <a:txBody>
                    <a:bodyPr/>
                    <a:lstStyle/>
                    <a:p>
                      <a:r>
                        <a:rPr lang="el-GR" sz="1700"/>
                        <a:t>ΔΤ </a:t>
                      </a:r>
                    </a:p>
                  </a:txBody>
                  <a:tcPr marL="63990" marR="63990" marT="42660" marB="42660" anchor="ctr">
                    <a:lnL>
                      <a:noFill/>
                    </a:lnL>
                    <a:lnR>
                      <a:noFill/>
                    </a:lnR>
                    <a:lnT>
                      <a:noFill/>
                    </a:lnT>
                    <a:lnB>
                      <a:noFill/>
                    </a:lnB>
                  </a:tcPr>
                </a:tc>
                <a:tc>
                  <a:txBody>
                    <a:bodyPr/>
                    <a:lstStyle/>
                    <a:p>
                      <a:r>
                        <a:rPr lang="el-GR" sz="1700"/>
                        <a:t>Β </a:t>
                      </a:r>
                    </a:p>
                  </a:txBody>
                  <a:tcPr marL="63990" marR="63990" marT="42660" marB="42660" anchor="ctr">
                    <a:lnL>
                      <a:noFill/>
                    </a:lnL>
                    <a:lnR>
                      <a:noFill/>
                    </a:lnR>
                    <a:lnT>
                      <a:noFill/>
                    </a:lnT>
                    <a:lnB>
                      <a:noFill/>
                    </a:lnB>
                  </a:tcPr>
                </a:tc>
                <a:extLst>
                  <a:ext uri="{0D108BD9-81ED-4DB2-BD59-A6C34878D82A}">
                    <a16:rowId xmlns="" xmlns:a16="http://schemas.microsoft.com/office/drawing/2014/main" val="1223661418"/>
                  </a:ext>
                </a:extLst>
              </a:tr>
              <a:tr h="776557">
                <a:tc>
                  <a:txBody>
                    <a:bodyPr/>
                    <a:lstStyle/>
                    <a:p>
                      <a:pPr algn="l"/>
                      <a:r>
                        <a:rPr lang="el-GR" sz="1700">
                          <a:effectLst/>
                          <a:hlinkClick r:id="rId2" tooltip="Εθνική Ιταλίας (ποδόσφαιρο ανδρών)"/>
                        </a:rPr>
                        <a:t>Ιταλία</a:t>
                      </a:r>
                      <a:r>
                        <a:rPr lang="el-GR" sz="1700">
                          <a:effectLst/>
                        </a:rPr>
                        <a:t> </a:t>
                      </a:r>
                    </a:p>
                  </a:txBody>
                  <a:tcPr marL="63990" marR="63990" marT="42660" marB="42660" anchor="ctr">
                    <a:lnL>
                      <a:noFill/>
                    </a:lnL>
                    <a:lnR>
                      <a:noFill/>
                    </a:lnR>
                    <a:lnT>
                      <a:noFill/>
                    </a:lnT>
                    <a:lnB>
                      <a:noFill/>
                    </a:lnB>
                    <a:solidFill>
                      <a:srgbClr val="CCFFCC"/>
                    </a:solidFill>
                  </a:tcPr>
                </a:tc>
                <a:tc>
                  <a:txBody>
                    <a:bodyPr/>
                    <a:lstStyle/>
                    <a:p>
                      <a:r>
                        <a:rPr lang="en-US" sz="1700"/>
                        <a:t>8</a:t>
                      </a:r>
                    </a:p>
                  </a:txBody>
                  <a:tcPr marL="63990" marR="63990" marT="42660" marB="42660" anchor="ctr">
                    <a:lnL>
                      <a:noFill/>
                    </a:lnL>
                    <a:lnR>
                      <a:noFill/>
                    </a:lnR>
                    <a:lnT>
                      <a:noFill/>
                    </a:lnT>
                    <a:lnB>
                      <a:noFill/>
                    </a:lnB>
                    <a:solidFill>
                      <a:srgbClr val="CCFFCC"/>
                    </a:solidFill>
                  </a:tcPr>
                </a:tc>
                <a:tc>
                  <a:txBody>
                    <a:bodyPr/>
                    <a:lstStyle/>
                    <a:p>
                      <a:r>
                        <a:rPr lang="en-US" sz="1700"/>
                        <a:t>5</a:t>
                      </a:r>
                    </a:p>
                  </a:txBody>
                  <a:tcPr marL="63990" marR="63990" marT="42660" marB="42660" anchor="ctr">
                    <a:lnL>
                      <a:noFill/>
                    </a:lnL>
                    <a:lnR>
                      <a:noFill/>
                    </a:lnR>
                    <a:lnT>
                      <a:noFill/>
                    </a:lnT>
                    <a:lnB>
                      <a:noFill/>
                    </a:lnB>
                    <a:solidFill>
                      <a:srgbClr val="CCFFCC"/>
                    </a:solidFill>
                  </a:tcPr>
                </a:tc>
                <a:tc>
                  <a:txBody>
                    <a:bodyPr/>
                    <a:lstStyle/>
                    <a:p>
                      <a:r>
                        <a:rPr lang="en-US" sz="1700"/>
                        <a:t>2</a:t>
                      </a:r>
                    </a:p>
                  </a:txBody>
                  <a:tcPr marL="63990" marR="63990" marT="42660" marB="42660" anchor="ctr">
                    <a:lnL>
                      <a:noFill/>
                    </a:lnL>
                    <a:lnR>
                      <a:noFill/>
                    </a:lnR>
                    <a:lnT>
                      <a:noFill/>
                    </a:lnT>
                    <a:lnB>
                      <a:noFill/>
                    </a:lnB>
                    <a:solidFill>
                      <a:srgbClr val="CCFFCC"/>
                    </a:solidFill>
                  </a:tcPr>
                </a:tc>
                <a:tc>
                  <a:txBody>
                    <a:bodyPr/>
                    <a:lstStyle/>
                    <a:p>
                      <a:r>
                        <a:rPr lang="en-US" sz="1700"/>
                        <a:t>1</a:t>
                      </a:r>
                    </a:p>
                  </a:txBody>
                  <a:tcPr marL="63990" marR="63990" marT="42660" marB="42660" anchor="ctr">
                    <a:lnL>
                      <a:noFill/>
                    </a:lnL>
                    <a:lnR>
                      <a:noFill/>
                    </a:lnR>
                    <a:lnT>
                      <a:noFill/>
                    </a:lnT>
                    <a:lnB>
                      <a:noFill/>
                    </a:lnB>
                    <a:solidFill>
                      <a:srgbClr val="CCFFCC"/>
                    </a:solidFill>
                  </a:tcPr>
                </a:tc>
                <a:tc>
                  <a:txBody>
                    <a:bodyPr/>
                    <a:lstStyle/>
                    <a:p>
                      <a:r>
                        <a:rPr lang="en-US" sz="1700"/>
                        <a:t>17</a:t>
                      </a:r>
                    </a:p>
                  </a:txBody>
                  <a:tcPr marL="63990" marR="63990" marT="42660" marB="42660" anchor="ctr">
                    <a:lnL>
                      <a:noFill/>
                    </a:lnL>
                    <a:lnR>
                      <a:noFill/>
                    </a:lnR>
                    <a:lnT>
                      <a:noFill/>
                    </a:lnT>
                    <a:lnB>
                      <a:noFill/>
                    </a:lnB>
                    <a:solidFill>
                      <a:srgbClr val="CCFFCC"/>
                    </a:solidFill>
                  </a:tcPr>
                </a:tc>
                <a:tc>
                  <a:txBody>
                    <a:bodyPr/>
                    <a:lstStyle/>
                    <a:p>
                      <a:r>
                        <a:rPr lang="en-US" sz="1700"/>
                        <a:t>4</a:t>
                      </a:r>
                    </a:p>
                  </a:txBody>
                  <a:tcPr marL="63990" marR="63990" marT="42660" marB="42660" anchor="ctr">
                    <a:lnL>
                      <a:noFill/>
                    </a:lnL>
                    <a:lnR>
                      <a:noFill/>
                    </a:lnR>
                    <a:lnT>
                      <a:noFill/>
                    </a:lnT>
                    <a:lnB>
                      <a:noFill/>
                    </a:lnB>
                    <a:solidFill>
                      <a:srgbClr val="CCFFCC"/>
                    </a:solidFill>
                  </a:tcPr>
                </a:tc>
                <a:tc>
                  <a:txBody>
                    <a:bodyPr/>
                    <a:lstStyle/>
                    <a:p>
                      <a:r>
                        <a:rPr lang="en-US" sz="1700"/>
                        <a:t>+13</a:t>
                      </a:r>
                    </a:p>
                  </a:txBody>
                  <a:tcPr marL="63990" marR="63990" marT="42660" marB="42660" anchor="ctr">
                    <a:lnL>
                      <a:noFill/>
                    </a:lnL>
                    <a:lnR>
                      <a:noFill/>
                    </a:lnR>
                    <a:lnT>
                      <a:noFill/>
                    </a:lnT>
                    <a:lnB>
                      <a:noFill/>
                    </a:lnB>
                    <a:solidFill>
                      <a:srgbClr val="CCFFCC"/>
                    </a:solidFill>
                  </a:tcPr>
                </a:tc>
                <a:tc>
                  <a:txBody>
                    <a:bodyPr/>
                    <a:lstStyle/>
                    <a:p>
                      <a:r>
                        <a:rPr lang="en-US" sz="1700" b="1"/>
                        <a:t>17</a:t>
                      </a:r>
                      <a:r>
                        <a:rPr lang="en-US" sz="1700"/>
                        <a:t> </a:t>
                      </a:r>
                    </a:p>
                  </a:txBody>
                  <a:tcPr marL="63990" marR="63990" marT="42660" marB="42660" anchor="ctr">
                    <a:lnL>
                      <a:noFill/>
                    </a:lnL>
                    <a:lnR>
                      <a:noFill/>
                    </a:lnR>
                    <a:lnT>
                      <a:noFill/>
                    </a:lnT>
                    <a:lnB>
                      <a:noFill/>
                    </a:lnB>
                    <a:solidFill>
                      <a:srgbClr val="CCFFCC"/>
                    </a:solidFill>
                  </a:tcPr>
                </a:tc>
                <a:extLst>
                  <a:ext uri="{0D108BD9-81ED-4DB2-BD59-A6C34878D82A}">
                    <a16:rowId xmlns="" xmlns:a16="http://schemas.microsoft.com/office/drawing/2014/main" val="2379053977"/>
                  </a:ext>
                </a:extLst>
              </a:tr>
              <a:tr h="543590">
                <a:tc>
                  <a:txBody>
                    <a:bodyPr/>
                    <a:lstStyle/>
                    <a:p>
                      <a:pPr algn="l"/>
                      <a:r>
                        <a:rPr lang="el-GR" sz="1700">
                          <a:effectLst/>
                          <a:hlinkClick r:id="rId3" tooltip="Εθνική Ουαλίας (ποδόσφαιρο ανδρών)"/>
                        </a:rPr>
                        <a:t>Ουαλία</a:t>
                      </a:r>
                      <a:r>
                        <a:rPr lang="el-GR" sz="1700">
                          <a:effectLst/>
                        </a:rPr>
                        <a:t> </a:t>
                      </a:r>
                    </a:p>
                  </a:txBody>
                  <a:tcPr marL="63990" marR="63990" marT="42660" marB="42660" anchor="ctr">
                    <a:lnL>
                      <a:noFill/>
                    </a:lnL>
                    <a:lnR>
                      <a:noFill/>
                    </a:lnR>
                    <a:lnT>
                      <a:noFill/>
                    </a:lnT>
                    <a:lnB>
                      <a:noFill/>
                    </a:lnB>
                    <a:solidFill>
                      <a:srgbClr val="CCCCFF"/>
                    </a:solidFill>
                  </a:tcPr>
                </a:tc>
                <a:tc>
                  <a:txBody>
                    <a:bodyPr/>
                    <a:lstStyle/>
                    <a:p>
                      <a:r>
                        <a:rPr lang="en-US" sz="1700"/>
                        <a:t>8</a:t>
                      </a:r>
                    </a:p>
                  </a:txBody>
                  <a:tcPr marL="63990" marR="63990" marT="42660" marB="42660" anchor="ctr">
                    <a:lnL>
                      <a:noFill/>
                    </a:lnL>
                    <a:lnR>
                      <a:noFill/>
                    </a:lnR>
                    <a:lnT>
                      <a:noFill/>
                    </a:lnT>
                    <a:lnB>
                      <a:noFill/>
                    </a:lnB>
                    <a:solidFill>
                      <a:srgbClr val="CCCCFF"/>
                    </a:solidFill>
                  </a:tcPr>
                </a:tc>
                <a:tc>
                  <a:txBody>
                    <a:bodyPr/>
                    <a:lstStyle/>
                    <a:p>
                      <a:r>
                        <a:rPr lang="en-US" sz="1700"/>
                        <a:t>4</a:t>
                      </a:r>
                    </a:p>
                  </a:txBody>
                  <a:tcPr marL="63990" marR="63990" marT="42660" marB="42660" anchor="ctr">
                    <a:lnL>
                      <a:noFill/>
                    </a:lnL>
                    <a:lnR>
                      <a:noFill/>
                    </a:lnR>
                    <a:lnT>
                      <a:noFill/>
                    </a:lnT>
                    <a:lnB>
                      <a:noFill/>
                    </a:lnB>
                    <a:solidFill>
                      <a:srgbClr val="CCCCFF"/>
                    </a:solidFill>
                  </a:tcPr>
                </a:tc>
                <a:tc>
                  <a:txBody>
                    <a:bodyPr/>
                    <a:lstStyle/>
                    <a:p>
                      <a:r>
                        <a:rPr lang="en-US" sz="1700"/>
                        <a:t>1</a:t>
                      </a:r>
                    </a:p>
                  </a:txBody>
                  <a:tcPr marL="63990" marR="63990" marT="42660" marB="42660" anchor="ctr">
                    <a:lnL>
                      <a:noFill/>
                    </a:lnL>
                    <a:lnR>
                      <a:noFill/>
                    </a:lnR>
                    <a:lnT>
                      <a:noFill/>
                    </a:lnT>
                    <a:lnB>
                      <a:noFill/>
                    </a:lnB>
                    <a:solidFill>
                      <a:srgbClr val="CCCCFF"/>
                    </a:solidFill>
                  </a:tcPr>
                </a:tc>
                <a:tc>
                  <a:txBody>
                    <a:bodyPr/>
                    <a:lstStyle/>
                    <a:p>
                      <a:r>
                        <a:rPr lang="en-US" sz="1700"/>
                        <a:t>3</a:t>
                      </a:r>
                    </a:p>
                  </a:txBody>
                  <a:tcPr marL="63990" marR="63990" marT="42660" marB="42660" anchor="ctr">
                    <a:lnL>
                      <a:noFill/>
                    </a:lnL>
                    <a:lnR>
                      <a:noFill/>
                    </a:lnR>
                    <a:lnT>
                      <a:noFill/>
                    </a:lnT>
                    <a:lnB>
                      <a:noFill/>
                    </a:lnB>
                    <a:solidFill>
                      <a:srgbClr val="CCCCFF"/>
                    </a:solidFill>
                  </a:tcPr>
                </a:tc>
                <a:tc>
                  <a:txBody>
                    <a:bodyPr/>
                    <a:lstStyle/>
                    <a:p>
                      <a:r>
                        <a:rPr lang="en-US" sz="1700"/>
                        <a:t>13</a:t>
                      </a:r>
                    </a:p>
                  </a:txBody>
                  <a:tcPr marL="63990" marR="63990" marT="42660" marB="42660" anchor="ctr">
                    <a:lnL>
                      <a:noFill/>
                    </a:lnL>
                    <a:lnR>
                      <a:noFill/>
                    </a:lnR>
                    <a:lnT>
                      <a:noFill/>
                    </a:lnT>
                    <a:lnB>
                      <a:noFill/>
                    </a:lnB>
                    <a:solidFill>
                      <a:srgbClr val="CCCCFF"/>
                    </a:solidFill>
                  </a:tcPr>
                </a:tc>
                <a:tc>
                  <a:txBody>
                    <a:bodyPr/>
                    <a:lstStyle/>
                    <a:p>
                      <a:r>
                        <a:rPr lang="en-US" sz="1700"/>
                        <a:t>10</a:t>
                      </a:r>
                    </a:p>
                  </a:txBody>
                  <a:tcPr marL="63990" marR="63990" marT="42660" marB="42660" anchor="ctr">
                    <a:lnL>
                      <a:noFill/>
                    </a:lnL>
                    <a:lnR>
                      <a:noFill/>
                    </a:lnR>
                    <a:lnT>
                      <a:noFill/>
                    </a:lnT>
                    <a:lnB>
                      <a:noFill/>
                    </a:lnB>
                    <a:solidFill>
                      <a:srgbClr val="CCCCFF"/>
                    </a:solidFill>
                  </a:tcPr>
                </a:tc>
                <a:tc>
                  <a:txBody>
                    <a:bodyPr/>
                    <a:lstStyle/>
                    <a:p>
                      <a:r>
                        <a:rPr lang="en-US" sz="1700"/>
                        <a:t>+3</a:t>
                      </a:r>
                    </a:p>
                  </a:txBody>
                  <a:tcPr marL="63990" marR="63990" marT="42660" marB="42660" anchor="ctr">
                    <a:lnL>
                      <a:noFill/>
                    </a:lnL>
                    <a:lnR>
                      <a:noFill/>
                    </a:lnR>
                    <a:lnT>
                      <a:noFill/>
                    </a:lnT>
                    <a:lnB>
                      <a:noFill/>
                    </a:lnB>
                    <a:solidFill>
                      <a:srgbClr val="CCCCFF"/>
                    </a:solidFill>
                  </a:tcPr>
                </a:tc>
                <a:tc>
                  <a:txBody>
                    <a:bodyPr/>
                    <a:lstStyle/>
                    <a:p>
                      <a:r>
                        <a:rPr lang="en-US" sz="1700" b="1"/>
                        <a:t>13</a:t>
                      </a:r>
                      <a:r>
                        <a:rPr lang="en-US" sz="1700"/>
                        <a:t> </a:t>
                      </a:r>
                    </a:p>
                  </a:txBody>
                  <a:tcPr marL="63990" marR="63990" marT="42660" marB="42660" anchor="ctr">
                    <a:lnL>
                      <a:noFill/>
                    </a:lnL>
                    <a:lnR>
                      <a:noFill/>
                    </a:lnR>
                    <a:lnT>
                      <a:noFill/>
                    </a:lnT>
                    <a:lnB>
                      <a:noFill/>
                    </a:lnB>
                    <a:solidFill>
                      <a:srgbClr val="CCCCFF"/>
                    </a:solidFill>
                  </a:tcPr>
                </a:tc>
                <a:extLst>
                  <a:ext uri="{0D108BD9-81ED-4DB2-BD59-A6C34878D82A}">
                    <a16:rowId xmlns="" xmlns:a16="http://schemas.microsoft.com/office/drawing/2014/main" val="1913097627"/>
                  </a:ext>
                </a:extLst>
              </a:tr>
              <a:tr h="543590">
                <a:tc>
                  <a:txBody>
                    <a:bodyPr/>
                    <a:lstStyle/>
                    <a:p>
                      <a:pPr algn="l"/>
                      <a:r>
                        <a:rPr lang="el-GR" sz="1700">
                          <a:effectLst/>
                          <a:hlinkClick r:id="rId4" tooltip="Εθνική Σερβίας και Μαυροβουνίου (ποδόσφαιρο ανδρών)"/>
                        </a:rPr>
                        <a:t>Σερβία και Μαυροβούνιο</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11</a:t>
                      </a:r>
                    </a:p>
                  </a:txBody>
                  <a:tcPr marL="63990" marR="63990" marT="42660" marB="42660" anchor="ctr">
                    <a:lnL>
                      <a:noFill/>
                    </a:lnL>
                    <a:lnR>
                      <a:noFill/>
                    </a:lnR>
                    <a:lnT>
                      <a:noFill/>
                    </a:lnT>
                    <a:lnB>
                      <a:noFill/>
                    </a:lnB>
                  </a:tcPr>
                </a:tc>
                <a:tc>
                  <a:txBody>
                    <a:bodyPr/>
                    <a:lstStyle/>
                    <a:p>
                      <a:r>
                        <a:rPr lang="en-US" sz="1700"/>
                        <a:t>11</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b="1"/>
                        <a:t>12</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2371543446"/>
                  </a:ext>
                </a:extLst>
              </a:tr>
              <a:tr h="543590">
                <a:tc>
                  <a:txBody>
                    <a:bodyPr/>
                    <a:lstStyle/>
                    <a:p>
                      <a:pPr algn="l"/>
                      <a:r>
                        <a:rPr lang="el-GR" sz="1700">
                          <a:effectLst/>
                          <a:hlinkClick r:id="rId5" tooltip="Εθνική Φινλανδίας (ποδόσφαιρο ανδρών)"/>
                        </a:rPr>
                        <a:t>Φινλανδία</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a:t>10</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b="1"/>
                        <a:t>10</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2811940811"/>
                  </a:ext>
                </a:extLst>
              </a:tr>
              <a:tr h="776557">
                <a:tc>
                  <a:txBody>
                    <a:bodyPr/>
                    <a:lstStyle/>
                    <a:p>
                      <a:pPr algn="l"/>
                      <a:r>
                        <a:rPr lang="el-GR" sz="1700" dirty="0">
                          <a:effectLst/>
                          <a:hlinkClick r:id="rId6" tooltip="Εθνική Αζερμπαϊτζάν (ποδόσφαιρο ανδρών)"/>
                        </a:rPr>
                        <a:t>Αζερμπαϊτζάν</a:t>
                      </a:r>
                      <a:r>
                        <a:rPr lang="el-GR" sz="1700" dirty="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6</a:t>
                      </a:r>
                    </a:p>
                  </a:txBody>
                  <a:tcPr marL="63990" marR="63990" marT="42660" marB="42660" anchor="ctr">
                    <a:lnL>
                      <a:noFill/>
                    </a:lnL>
                    <a:lnR>
                      <a:noFill/>
                    </a:lnR>
                    <a:lnT>
                      <a:noFill/>
                    </a:lnT>
                    <a:lnB>
                      <a:noFill/>
                    </a:lnB>
                  </a:tcPr>
                </a:tc>
                <a:tc>
                  <a:txBody>
                    <a:bodyPr/>
                    <a:lstStyle/>
                    <a:p>
                      <a:r>
                        <a:rPr lang="en-US" sz="1700"/>
                        <a:t>5</a:t>
                      </a:r>
                    </a:p>
                  </a:txBody>
                  <a:tcPr marL="63990" marR="63990" marT="42660" marB="42660" anchor="ctr">
                    <a:lnL>
                      <a:noFill/>
                    </a:lnL>
                    <a:lnR>
                      <a:noFill/>
                    </a:lnR>
                    <a:lnT>
                      <a:noFill/>
                    </a:lnT>
                    <a:lnB>
                      <a:noFill/>
                    </a:lnB>
                  </a:tcPr>
                </a:tc>
                <a:tc>
                  <a:txBody>
                    <a:bodyPr/>
                    <a:lstStyle/>
                    <a:p>
                      <a:r>
                        <a:rPr lang="en-US" sz="1700"/>
                        <a:t>20</a:t>
                      </a:r>
                    </a:p>
                  </a:txBody>
                  <a:tcPr marL="63990" marR="63990" marT="42660" marB="42660" anchor="ctr">
                    <a:lnL>
                      <a:noFill/>
                    </a:lnL>
                    <a:lnR>
                      <a:noFill/>
                    </a:lnR>
                    <a:lnT>
                      <a:noFill/>
                    </a:lnT>
                    <a:lnB>
                      <a:noFill/>
                    </a:lnB>
                  </a:tcPr>
                </a:tc>
                <a:tc>
                  <a:txBody>
                    <a:bodyPr/>
                    <a:lstStyle/>
                    <a:p>
                      <a:r>
                        <a:rPr lang="en-US" sz="1700"/>
                        <a:t>−15</a:t>
                      </a:r>
                    </a:p>
                  </a:txBody>
                  <a:tcPr marL="63990" marR="63990" marT="42660" marB="42660" anchor="ctr">
                    <a:lnL>
                      <a:noFill/>
                    </a:lnL>
                    <a:lnR>
                      <a:noFill/>
                    </a:lnR>
                    <a:lnT>
                      <a:noFill/>
                    </a:lnT>
                    <a:lnB>
                      <a:noFill/>
                    </a:lnB>
                  </a:tcPr>
                </a:tc>
                <a:tc>
                  <a:txBody>
                    <a:bodyPr/>
                    <a:lstStyle/>
                    <a:p>
                      <a:r>
                        <a:rPr lang="en-US" sz="1700" b="1" dirty="0"/>
                        <a:t>4</a:t>
                      </a:r>
                      <a:endParaRPr lang="en-US" sz="1700" dirty="0"/>
                    </a:p>
                  </a:txBody>
                  <a:tcPr marL="63990" marR="63990" marT="42660" marB="42660" anchor="ctr">
                    <a:lnL>
                      <a:noFill/>
                    </a:lnL>
                    <a:lnR>
                      <a:noFill/>
                    </a:lnR>
                    <a:lnT>
                      <a:noFill/>
                    </a:lnT>
                    <a:lnB>
                      <a:noFill/>
                    </a:lnB>
                  </a:tcPr>
                </a:tc>
                <a:extLst>
                  <a:ext uri="{0D108BD9-81ED-4DB2-BD59-A6C34878D82A}">
                    <a16:rowId xmlns="" xmlns:a16="http://schemas.microsoft.com/office/drawing/2014/main" val="1314855703"/>
                  </a:ext>
                </a:extLst>
              </a:tr>
            </a:tbl>
          </a:graphicData>
        </a:graphic>
      </p:graphicFrame>
      <p:graphicFrame>
        <p:nvGraphicFramePr>
          <p:cNvPr id="5" name="Table 4">
            <a:extLst>
              <a:ext uri="{FF2B5EF4-FFF2-40B4-BE49-F238E27FC236}">
                <a16:creationId xmlns="" xmlns:a16="http://schemas.microsoft.com/office/drawing/2014/main" id="{B572CF9B-4F8F-4BB6-83D5-D80B82784212}"/>
              </a:ext>
            </a:extLst>
          </p:cNvPr>
          <p:cNvGraphicFramePr>
            <a:graphicFrameLocks noGrp="1"/>
          </p:cNvGraphicFramePr>
          <p:nvPr>
            <p:extLst>
              <p:ext uri="{D42A27DB-BD31-4B8C-83A1-F6EECF244321}">
                <p14:modId xmlns:p14="http://schemas.microsoft.com/office/powerpoint/2010/main" val="525026769"/>
              </p:ext>
            </p:extLst>
          </p:nvPr>
        </p:nvGraphicFramePr>
        <p:xfrm>
          <a:off x="5607324" y="1106270"/>
          <a:ext cx="3536676" cy="1371600"/>
        </p:xfrm>
        <a:graphic>
          <a:graphicData uri="http://schemas.openxmlformats.org/drawingml/2006/table">
            <a:tbl>
              <a:tblPr/>
              <a:tblGrid>
                <a:gridCol w="3536676">
                  <a:extLst>
                    <a:ext uri="{9D8B030D-6E8A-4147-A177-3AD203B41FA5}">
                      <a16:colId xmlns="" xmlns:a16="http://schemas.microsoft.com/office/drawing/2014/main" val="1415355059"/>
                    </a:ext>
                  </a:extLst>
                </a:gridCol>
              </a:tblGrid>
              <a:tr h="0">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826041907"/>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1888543411"/>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1182240264"/>
                  </a:ext>
                </a:extLst>
              </a:tr>
            </a:tbl>
          </a:graphicData>
        </a:graphic>
      </p:graphicFrame>
    </p:spTree>
    <p:extLst>
      <p:ext uri="{BB962C8B-B14F-4D97-AF65-F5344CB8AC3E}">
        <p14:creationId xmlns:p14="http://schemas.microsoft.com/office/powerpoint/2010/main" val="78353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F840D-EACE-43ED-989F-60C8CF26CA1C}"/>
              </a:ext>
            </a:extLst>
          </p:cNvPr>
          <p:cNvSpPr>
            <a:spLocks noGrp="1"/>
          </p:cNvSpPr>
          <p:nvPr>
            <p:ph type="title"/>
          </p:nvPr>
        </p:nvSpPr>
        <p:spPr>
          <a:xfrm>
            <a:off x="628650" y="18410"/>
            <a:ext cx="7886700" cy="1325563"/>
          </a:xfrm>
        </p:spPr>
        <p:txBody>
          <a:bodyPr/>
          <a:lstStyle/>
          <a:p>
            <a:pPr algn="ctr"/>
            <a:r>
              <a:rPr lang="en-US" b="1" dirty="0"/>
              <a:t>1</a:t>
            </a:r>
            <a:r>
              <a:rPr lang="el-GR" b="1" dirty="0"/>
              <a:t>0</a:t>
            </a:r>
            <a:r>
              <a:rPr lang="el-GR" sz="2400" b="1" dirty="0"/>
              <a:t>ος</a:t>
            </a:r>
            <a:r>
              <a:rPr lang="en-US" b="1" dirty="0"/>
              <a:t> </a:t>
            </a:r>
            <a:r>
              <a:rPr lang="el-GR" b="1" dirty="0"/>
              <a:t>ΟΜΙΛΟΣ</a:t>
            </a:r>
            <a:endParaRPr lang="en-US" dirty="0"/>
          </a:p>
        </p:txBody>
      </p:sp>
      <p:graphicFrame>
        <p:nvGraphicFramePr>
          <p:cNvPr id="4" name="Content Placeholder 3">
            <a:extLst>
              <a:ext uri="{FF2B5EF4-FFF2-40B4-BE49-F238E27FC236}">
                <a16:creationId xmlns="" xmlns:a16="http://schemas.microsoft.com/office/drawing/2014/main" id="{6A179CC2-34A3-4B04-B9EE-52628AB2A805}"/>
              </a:ext>
            </a:extLst>
          </p:cNvPr>
          <p:cNvGraphicFramePr>
            <a:graphicFrameLocks noGrp="1"/>
          </p:cNvGraphicFramePr>
          <p:nvPr>
            <p:ph idx="1"/>
            <p:extLst>
              <p:ext uri="{D42A27DB-BD31-4B8C-83A1-F6EECF244321}">
                <p14:modId xmlns:p14="http://schemas.microsoft.com/office/powerpoint/2010/main" val="3030344790"/>
              </p:ext>
            </p:extLst>
          </p:nvPr>
        </p:nvGraphicFramePr>
        <p:xfrm>
          <a:off x="251577" y="2781083"/>
          <a:ext cx="5311715" cy="3996039"/>
        </p:xfrm>
        <a:graphic>
          <a:graphicData uri="http://schemas.openxmlformats.org/drawingml/2006/table">
            <a:tbl>
              <a:tblPr/>
              <a:tblGrid>
                <a:gridCol w="2401187">
                  <a:extLst>
                    <a:ext uri="{9D8B030D-6E8A-4147-A177-3AD203B41FA5}">
                      <a16:colId xmlns="" xmlns:a16="http://schemas.microsoft.com/office/drawing/2014/main" val="363630462"/>
                    </a:ext>
                  </a:extLst>
                </a:gridCol>
                <a:gridCol w="363816">
                  <a:extLst>
                    <a:ext uri="{9D8B030D-6E8A-4147-A177-3AD203B41FA5}">
                      <a16:colId xmlns="" xmlns:a16="http://schemas.microsoft.com/office/drawing/2014/main" val="1219862508"/>
                    </a:ext>
                  </a:extLst>
                </a:gridCol>
                <a:gridCol w="363816">
                  <a:extLst>
                    <a:ext uri="{9D8B030D-6E8A-4147-A177-3AD203B41FA5}">
                      <a16:colId xmlns="" xmlns:a16="http://schemas.microsoft.com/office/drawing/2014/main" val="1711501380"/>
                    </a:ext>
                  </a:extLst>
                </a:gridCol>
                <a:gridCol w="363816">
                  <a:extLst>
                    <a:ext uri="{9D8B030D-6E8A-4147-A177-3AD203B41FA5}">
                      <a16:colId xmlns="" xmlns:a16="http://schemas.microsoft.com/office/drawing/2014/main" val="2227276621"/>
                    </a:ext>
                  </a:extLst>
                </a:gridCol>
                <a:gridCol w="363816">
                  <a:extLst>
                    <a:ext uri="{9D8B030D-6E8A-4147-A177-3AD203B41FA5}">
                      <a16:colId xmlns="" xmlns:a16="http://schemas.microsoft.com/office/drawing/2014/main" val="133804648"/>
                    </a:ext>
                  </a:extLst>
                </a:gridCol>
                <a:gridCol w="363816">
                  <a:extLst>
                    <a:ext uri="{9D8B030D-6E8A-4147-A177-3AD203B41FA5}">
                      <a16:colId xmlns="" xmlns:a16="http://schemas.microsoft.com/office/drawing/2014/main" val="3450294357"/>
                    </a:ext>
                  </a:extLst>
                </a:gridCol>
                <a:gridCol w="363816">
                  <a:extLst>
                    <a:ext uri="{9D8B030D-6E8A-4147-A177-3AD203B41FA5}">
                      <a16:colId xmlns="" xmlns:a16="http://schemas.microsoft.com/office/drawing/2014/main" val="2165025141"/>
                    </a:ext>
                  </a:extLst>
                </a:gridCol>
                <a:gridCol w="363816">
                  <a:extLst>
                    <a:ext uri="{9D8B030D-6E8A-4147-A177-3AD203B41FA5}">
                      <a16:colId xmlns="" xmlns:a16="http://schemas.microsoft.com/office/drawing/2014/main" val="3989040748"/>
                    </a:ext>
                  </a:extLst>
                </a:gridCol>
                <a:gridCol w="363816">
                  <a:extLst>
                    <a:ext uri="{9D8B030D-6E8A-4147-A177-3AD203B41FA5}">
                      <a16:colId xmlns="" xmlns:a16="http://schemas.microsoft.com/office/drawing/2014/main" val="1495420746"/>
                    </a:ext>
                  </a:extLst>
                </a:gridCol>
              </a:tblGrid>
              <a:tr h="795639">
                <a:tc>
                  <a:txBody>
                    <a:bodyPr/>
                    <a:lstStyle/>
                    <a:p>
                      <a:r>
                        <a:rPr lang="el-GR" dirty="0"/>
                        <a:t>Χώρα </a:t>
                      </a:r>
                    </a:p>
                  </a:txBody>
                  <a:tcPr marL="68580" marR="68580" anchor="ctr">
                    <a:lnL>
                      <a:noFill/>
                    </a:lnL>
                    <a:lnR>
                      <a:noFill/>
                    </a:lnR>
                    <a:lnT>
                      <a:noFill/>
                    </a:lnT>
                    <a:lnB>
                      <a:noFill/>
                    </a:lnB>
                  </a:tcPr>
                </a:tc>
                <a:tc>
                  <a:txBody>
                    <a:bodyPr/>
                    <a:lstStyle/>
                    <a:p>
                      <a:r>
                        <a:rPr lang="el-GR"/>
                        <a:t>Αγ. </a:t>
                      </a:r>
                    </a:p>
                  </a:txBody>
                  <a:tcPr marL="68580" marR="68580" anchor="ctr">
                    <a:lnL>
                      <a:noFill/>
                    </a:lnL>
                    <a:lnR>
                      <a:noFill/>
                    </a:lnR>
                    <a:lnT>
                      <a:noFill/>
                    </a:lnT>
                    <a:lnB>
                      <a:noFill/>
                    </a:lnB>
                  </a:tcPr>
                </a:tc>
                <a:tc>
                  <a:txBody>
                    <a:bodyPr/>
                    <a:lstStyle/>
                    <a:p>
                      <a:r>
                        <a:rPr lang="el-GR"/>
                        <a:t>Ν </a:t>
                      </a:r>
                    </a:p>
                  </a:txBody>
                  <a:tcPr marL="68580" marR="68580" anchor="ctr">
                    <a:lnL>
                      <a:noFill/>
                    </a:lnL>
                    <a:lnR>
                      <a:noFill/>
                    </a:lnR>
                    <a:lnT>
                      <a:noFill/>
                    </a:lnT>
                    <a:lnB>
                      <a:noFill/>
                    </a:lnB>
                  </a:tcPr>
                </a:tc>
                <a:tc>
                  <a:txBody>
                    <a:bodyPr/>
                    <a:lstStyle/>
                    <a:p>
                      <a:r>
                        <a:rPr lang="el-GR"/>
                        <a:t>Ι </a:t>
                      </a:r>
                    </a:p>
                  </a:txBody>
                  <a:tcPr marL="68580" marR="68580" anchor="ctr">
                    <a:lnL>
                      <a:noFill/>
                    </a:lnL>
                    <a:lnR>
                      <a:noFill/>
                    </a:lnR>
                    <a:lnT>
                      <a:noFill/>
                    </a:lnT>
                    <a:lnB>
                      <a:noFill/>
                    </a:lnB>
                  </a:tcPr>
                </a:tc>
                <a:tc>
                  <a:txBody>
                    <a:bodyPr/>
                    <a:lstStyle/>
                    <a:p>
                      <a:r>
                        <a:rPr lang="el-GR"/>
                        <a:t>Η </a:t>
                      </a:r>
                    </a:p>
                  </a:txBody>
                  <a:tcPr marL="68580" marR="68580" anchor="ctr">
                    <a:lnL>
                      <a:noFill/>
                    </a:lnL>
                    <a:lnR>
                      <a:noFill/>
                    </a:lnR>
                    <a:lnT>
                      <a:noFill/>
                    </a:lnT>
                    <a:lnB>
                      <a:noFill/>
                    </a:lnB>
                  </a:tcPr>
                </a:tc>
                <a:tc>
                  <a:txBody>
                    <a:bodyPr/>
                    <a:lstStyle/>
                    <a:p>
                      <a:r>
                        <a:rPr lang="el-GR"/>
                        <a:t>Τυ </a:t>
                      </a:r>
                    </a:p>
                  </a:txBody>
                  <a:tcPr marL="68580" marR="68580" anchor="ctr">
                    <a:lnL>
                      <a:noFill/>
                    </a:lnL>
                    <a:lnR>
                      <a:noFill/>
                    </a:lnR>
                    <a:lnT>
                      <a:noFill/>
                    </a:lnT>
                    <a:lnB>
                      <a:noFill/>
                    </a:lnB>
                  </a:tcPr>
                </a:tc>
                <a:tc>
                  <a:txBody>
                    <a:bodyPr/>
                    <a:lstStyle/>
                    <a:p>
                      <a:r>
                        <a:rPr lang="el-GR"/>
                        <a:t>Τκ </a:t>
                      </a:r>
                    </a:p>
                  </a:txBody>
                  <a:tcPr marL="68580" marR="68580" anchor="ctr">
                    <a:lnL>
                      <a:noFill/>
                    </a:lnL>
                    <a:lnR>
                      <a:noFill/>
                    </a:lnR>
                    <a:lnT>
                      <a:noFill/>
                    </a:lnT>
                    <a:lnB>
                      <a:noFill/>
                    </a:lnB>
                  </a:tcPr>
                </a:tc>
                <a:tc>
                  <a:txBody>
                    <a:bodyPr/>
                    <a:lstStyle/>
                    <a:p>
                      <a:r>
                        <a:rPr lang="el-GR"/>
                        <a:t>ΔΤ </a:t>
                      </a:r>
                    </a:p>
                  </a:txBody>
                  <a:tcPr marL="68580" marR="68580" anchor="ctr">
                    <a:lnL>
                      <a:noFill/>
                    </a:lnL>
                    <a:lnR>
                      <a:noFill/>
                    </a:lnR>
                    <a:lnT>
                      <a:noFill/>
                    </a:lnT>
                    <a:lnB>
                      <a:noFill/>
                    </a:lnB>
                  </a:tcPr>
                </a:tc>
                <a:tc>
                  <a:txBody>
                    <a:bodyPr/>
                    <a:lstStyle/>
                    <a:p>
                      <a:r>
                        <a:rPr lang="el-GR"/>
                        <a:t>Β </a:t>
                      </a:r>
                    </a:p>
                  </a:txBody>
                  <a:tcPr marL="68580" marR="68580" anchor="ctr">
                    <a:lnL>
                      <a:noFill/>
                    </a:lnL>
                    <a:lnR>
                      <a:noFill/>
                    </a:lnR>
                    <a:lnT>
                      <a:noFill/>
                    </a:lnT>
                    <a:lnB>
                      <a:noFill/>
                    </a:lnB>
                  </a:tcPr>
                </a:tc>
                <a:extLst>
                  <a:ext uri="{0D108BD9-81ED-4DB2-BD59-A6C34878D82A}">
                    <a16:rowId xmlns="" xmlns:a16="http://schemas.microsoft.com/office/drawing/2014/main" val="2755806826"/>
                  </a:ext>
                </a:extLst>
              </a:tr>
              <a:tr h="618559">
                <a:tc>
                  <a:txBody>
                    <a:bodyPr/>
                    <a:lstStyle/>
                    <a:p>
                      <a:pPr algn="l"/>
                      <a:r>
                        <a:rPr lang="el-GR">
                          <a:effectLst/>
                          <a:hlinkClick r:id="rId2" tooltip="Εθνική Ελβετίας (ποδόσφαιρο ανδρών)"/>
                        </a:rPr>
                        <a:t>Ελβετία</a:t>
                      </a:r>
                      <a:r>
                        <a:rPr lang="el-GR">
                          <a:effectLst/>
                        </a:rPr>
                        <a:t> </a:t>
                      </a:r>
                    </a:p>
                  </a:txBody>
                  <a:tcPr marL="68580" marR="68580" anchor="ctr">
                    <a:lnL>
                      <a:noFill/>
                    </a:lnL>
                    <a:lnR>
                      <a:noFill/>
                    </a:lnR>
                    <a:lnT>
                      <a:noFill/>
                    </a:lnT>
                    <a:lnB>
                      <a:noFill/>
                    </a:lnB>
                    <a:solidFill>
                      <a:srgbClr val="CCFFCC"/>
                    </a:solidFill>
                  </a:tcPr>
                </a:tc>
                <a:tc>
                  <a:txBody>
                    <a:bodyPr/>
                    <a:lstStyle/>
                    <a:p>
                      <a:r>
                        <a:rPr lang="en-US"/>
                        <a:t>8</a:t>
                      </a:r>
                    </a:p>
                  </a:txBody>
                  <a:tcPr marL="68580" marR="68580" anchor="ctr">
                    <a:lnL>
                      <a:noFill/>
                    </a:lnL>
                    <a:lnR>
                      <a:noFill/>
                    </a:lnR>
                    <a:lnT>
                      <a:noFill/>
                    </a:lnT>
                    <a:lnB>
                      <a:noFill/>
                    </a:lnB>
                    <a:solidFill>
                      <a:srgbClr val="CCFFCC"/>
                    </a:solidFill>
                  </a:tcPr>
                </a:tc>
                <a:tc>
                  <a:txBody>
                    <a:bodyPr/>
                    <a:lstStyle/>
                    <a:p>
                      <a:r>
                        <a:rPr lang="en-US"/>
                        <a:t>4</a:t>
                      </a:r>
                    </a:p>
                  </a:txBody>
                  <a:tcPr marL="68580" marR="68580" anchor="ctr">
                    <a:lnL>
                      <a:noFill/>
                    </a:lnL>
                    <a:lnR>
                      <a:noFill/>
                    </a:lnR>
                    <a:lnT>
                      <a:noFill/>
                    </a:lnT>
                    <a:lnB>
                      <a:noFill/>
                    </a:lnB>
                    <a:solidFill>
                      <a:srgbClr val="CCFFCC"/>
                    </a:solidFill>
                  </a:tcPr>
                </a:tc>
                <a:tc>
                  <a:txBody>
                    <a:bodyPr/>
                    <a:lstStyle/>
                    <a:p>
                      <a:r>
                        <a:rPr lang="en-US"/>
                        <a:t>3</a:t>
                      </a:r>
                    </a:p>
                  </a:txBody>
                  <a:tcPr marL="68580" marR="68580" anchor="ctr">
                    <a:lnL>
                      <a:noFill/>
                    </a:lnL>
                    <a:lnR>
                      <a:noFill/>
                    </a:lnR>
                    <a:lnT>
                      <a:noFill/>
                    </a:lnT>
                    <a:lnB>
                      <a:noFill/>
                    </a:lnB>
                    <a:solidFill>
                      <a:srgbClr val="CCFFCC"/>
                    </a:solidFill>
                  </a:tcPr>
                </a:tc>
                <a:tc>
                  <a:txBody>
                    <a:bodyPr/>
                    <a:lstStyle/>
                    <a:p>
                      <a:r>
                        <a:rPr lang="en-US"/>
                        <a:t>1</a:t>
                      </a:r>
                    </a:p>
                  </a:txBody>
                  <a:tcPr marL="68580" marR="68580" anchor="ctr">
                    <a:lnL>
                      <a:noFill/>
                    </a:lnL>
                    <a:lnR>
                      <a:noFill/>
                    </a:lnR>
                    <a:lnT>
                      <a:noFill/>
                    </a:lnT>
                    <a:lnB>
                      <a:noFill/>
                    </a:lnB>
                    <a:solidFill>
                      <a:srgbClr val="CCFFCC"/>
                    </a:solidFill>
                  </a:tcPr>
                </a:tc>
                <a:tc>
                  <a:txBody>
                    <a:bodyPr/>
                    <a:lstStyle/>
                    <a:p>
                      <a:r>
                        <a:rPr lang="en-US"/>
                        <a:t>15</a:t>
                      </a:r>
                    </a:p>
                  </a:txBody>
                  <a:tcPr marL="68580" marR="68580" anchor="ctr">
                    <a:lnL>
                      <a:noFill/>
                    </a:lnL>
                    <a:lnR>
                      <a:noFill/>
                    </a:lnR>
                    <a:lnT>
                      <a:noFill/>
                    </a:lnT>
                    <a:lnB>
                      <a:noFill/>
                    </a:lnB>
                    <a:solidFill>
                      <a:srgbClr val="CCFFCC"/>
                    </a:solidFill>
                  </a:tcPr>
                </a:tc>
                <a:tc>
                  <a:txBody>
                    <a:bodyPr/>
                    <a:lstStyle/>
                    <a:p>
                      <a:r>
                        <a:rPr lang="en-US"/>
                        <a:t>11</a:t>
                      </a:r>
                    </a:p>
                  </a:txBody>
                  <a:tcPr marL="68580" marR="68580" anchor="ctr">
                    <a:lnL>
                      <a:noFill/>
                    </a:lnL>
                    <a:lnR>
                      <a:noFill/>
                    </a:lnR>
                    <a:lnT>
                      <a:noFill/>
                    </a:lnT>
                    <a:lnB>
                      <a:noFill/>
                    </a:lnB>
                    <a:solidFill>
                      <a:srgbClr val="CCFFCC"/>
                    </a:solidFill>
                  </a:tcPr>
                </a:tc>
                <a:tc>
                  <a:txBody>
                    <a:bodyPr/>
                    <a:lstStyle/>
                    <a:p>
                      <a:r>
                        <a:rPr lang="en-US"/>
                        <a:t>+4</a:t>
                      </a:r>
                    </a:p>
                  </a:txBody>
                  <a:tcPr marL="68580" marR="68580" anchor="ctr">
                    <a:lnL>
                      <a:noFill/>
                    </a:lnL>
                    <a:lnR>
                      <a:noFill/>
                    </a:lnR>
                    <a:lnT>
                      <a:noFill/>
                    </a:lnT>
                    <a:lnB>
                      <a:noFill/>
                    </a:lnB>
                    <a:solidFill>
                      <a:srgbClr val="CCFFCC"/>
                    </a:solidFill>
                  </a:tcPr>
                </a:tc>
                <a:tc>
                  <a:txBody>
                    <a:bodyPr/>
                    <a:lstStyle/>
                    <a:p>
                      <a:r>
                        <a:rPr lang="en-US" b="1"/>
                        <a:t>15</a:t>
                      </a:r>
                      <a:r>
                        <a:rPr lang="en-US"/>
                        <a:t>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365687985"/>
                  </a:ext>
                </a:extLst>
              </a:tr>
              <a:tr h="618559">
                <a:tc>
                  <a:txBody>
                    <a:bodyPr/>
                    <a:lstStyle/>
                    <a:p>
                      <a:pPr algn="l"/>
                      <a:r>
                        <a:rPr lang="el-GR">
                          <a:effectLst/>
                          <a:hlinkClick r:id="rId3" tooltip="Εθνική Ρωσίας (ποδόσφαιρο ανδρών)"/>
                        </a:rPr>
                        <a:t>Ρωσία</a:t>
                      </a:r>
                      <a:r>
                        <a:rPr lang="el-GR">
                          <a:effectLst/>
                        </a:rPr>
                        <a:t> </a:t>
                      </a:r>
                    </a:p>
                  </a:txBody>
                  <a:tcPr marL="68580" marR="68580" anchor="ctr">
                    <a:lnL>
                      <a:noFill/>
                    </a:lnL>
                    <a:lnR>
                      <a:noFill/>
                    </a:lnR>
                    <a:lnT>
                      <a:noFill/>
                    </a:lnT>
                    <a:lnB>
                      <a:noFill/>
                    </a:lnB>
                    <a:solidFill>
                      <a:srgbClr val="CCCCFF"/>
                    </a:solidFill>
                  </a:tcPr>
                </a:tc>
                <a:tc>
                  <a:txBody>
                    <a:bodyPr/>
                    <a:lstStyle/>
                    <a:p>
                      <a:r>
                        <a:rPr lang="en-US"/>
                        <a:t>8</a:t>
                      </a:r>
                    </a:p>
                  </a:txBody>
                  <a:tcPr marL="68580" marR="68580" anchor="ctr">
                    <a:lnL>
                      <a:noFill/>
                    </a:lnL>
                    <a:lnR>
                      <a:noFill/>
                    </a:lnR>
                    <a:lnT>
                      <a:noFill/>
                    </a:lnT>
                    <a:lnB>
                      <a:noFill/>
                    </a:lnB>
                    <a:solidFill>
                      <a:srgbClr val="CCCCFF"/>
                    </a:solidFill>
                  </a:tcPr>
                </a:tc>
                <a:tc>
                  <a:txBody>
                    <a:bodyPr/>
                    <a:lstStyle/>
                    <a:p>
                      <a:r>
                        <a:rPr lang="en-US"/>
                        <a:t>4</a:t>
                      </a:r>
                    </a:p>
                  </a:txBody>
                  <a:tcPr marL="68580" marR="68580" anchor="ctr">
                    <a:lnL>
                      <a:noFill/>
                    </a:lnL>
                    <a:lnR>
                      <a:noFill/>
                    </a:lnR>
                    <a:lnT>
                      <a:noFill/>
                    </a:lnT>
                    <a:lnB>
                      <a:noFill/>
                    </a:lnB>
                    <a:solidFill>
                      <a:srgbClr val="CCCCFF"/>
                    </a:solidFill>
                  </a:tcPr>
                </a:tc>
                <a:tc>
                  <a:txBody>
                    <a:bodyPr/>
                    <a:lstStyle/>
                    <a:p>
                      <a:r>
                        <a:rPr lang="en-US"/>
                        <a:t>2</a:t>
                      </a:r>
                    </a:p>
                  </a:txBody>
                  <a:tcPr marL="68580" marR="68580" anchor="ctr">
                    <a:lnL>
                      <a:noFill/>
                    </a:lnL>
                    <a:lnR>
                      <a:noFill/>
                    </a:lnR>
                    <a:lnT>
                      <a:noFill/>
                    </a:lnT>
                    <a:lnB>
                      <a:noFill/>
                    </a:lnB>
                    <a:solidFill>
                      <a:srgbClr val="CCCCFF"/>
                    </a:solidFill>
                  </a:tcPr>
                </a:tc>
                <a:tc>
                  <a:txBody>
                    <a:bodyPr/>
                    <a:lstStyle/>
                    <a:p>
                      <a:r>
                        <a:rPr lang="en-US"/>
                        <a:t>2</a:t>
                      </a:r>
                    </a:p>
                  </a:txBody>
                  <a:tcPr marL="68580" marR="68580" anchor="ctr">
                    <a:lnL>
                      <a:noFill/>
                    </a:lnL>
                    <a:lnR>
                      <a:noFill/>
                    </a:lnR>
                    <a:lnT>
                      <a:noFill/>
                    </a:lnT>
                    <a:lnB>
                      <a:noFill/>
                    </a:lnB>
                    <a:solidFill>
                      <a:srgbClr val="CCCCFF"/>
                    </a:solidFill>
                  </a:tcPr>
                </a:tc>
                <a:tc>
                  <a:txBody>
                    <a:bodyPr/>
                    <a:lstStyle/>
                    <a:p>
                      <a:r>
                        <a:rPr lang="en-US"/>
                        <a:t>19</a:t>
                      </a:r>
                    </a:p>
                  </a:txBody>
                  <a:tcPr marL="68580" marR="68580" anchor="ctr">
                    <a:lnL>
                      <a:noFill/>
                    </a:lnL>
                    <a:lnR>
                      <a:noFill/>
                    </a:lnR>
                    <a:lnT>
                      <a:noFill/>
                    </a:lnT>
                    <a:lnB>
                      <a:noFill/>
                    </a:lnB>
                    <a:solidFill>
                      <a:srgbClr val="CCCCFF"/>
                    </a:solidFill>
                  </a:tcPr>
                </a:tc>
                <a:tc>
                  <a:txBody>
                    <a:bodyPr/>
                    <a:lstStyle/>
                    <a:p>
                      <a:r>
                        <a:rPr lang="en-US"/>
                        <a:t>12</a:t>
                      </a:r>
                    </a:p>
                  </a:txBody>
                  <a:tcPr marL="68580" marR="68580" anchor="ctr">
                    <a:lnL>
                      <a:noFill/>
                    </a:lnL>
                    <a:lnR>
                      <a:noFill/>
                    </a:lnR>
                    <a:lnT>
                      <a:noFill/>
                    </a:lnT>
                    <a:lnB>
                      <a:noFill/>
                    </a:lnB>
                    <a:solidFill>
                      <a:srgbClr val="CCCCFF"/>
                    </a:solidFill>
                  </a:tcPr>
                </a:tc>
                <a:tc>
                  <a:txBody>
                    <a:bodyPr/>
                    <a:lstStyle/>
                    <a:p>
                      <a:r>
                        <a:rPr lang="en-US"/>
                        <a:t>+7</a:t>
                      </a:r>
                    </a:p>
                  </a:txBody>
                  <a:tcPr marL="68580" marR="68580" anchor="ctr">
                    <a:lnL>
                      <a:noFill/>
                    </a:lnL>
                    <a:lnR>
                      <a:noFill/>
                    </a:lnR>
                    <a:lnT>
                      <a:noFill/>
                    </a:lnT>
                    <a:lnB>
                      <a:noFill/>
                    </a:lnB>
                    <a:solidFill>
                      <a:srgbClr val="CCCCFF"/>
                    </a:solidFill>
                  </a:tcPr>
                </a:tc>
                <a:tc>
                  <a:txBody>
                    <a:bodyPr/>
                    <a:lstStyle/>
                    <a:p>
                      <a:r>
                        <a:rPr lang="en-US" b="1"/>
                        <a:t>14</a:t>
                      </a:r>
                      <a:r>
                        <a:rPr lang="en-US"/>
                        <a:t>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58016114"/>
                  </a:ext>
                </a:extLst>
              </a:tr>
              <a:tr h="618559">
                <a:tc>
                  <a:txBody>
                    <a:bodyPr/>
                    <a:lstStyle/>
                    <a:p>
                      <a:pPr algn="l"/>
                      <a:r>
                        <a:rPr lang="el-GR" dirty="0">
                          <a:effectLst/>
                          <a:hlinkClick r:id="rId4" tooltip="Εθνική Ιρλανδίας (ποδόσφαιρο ανδρών)"/>
                        </a:rPr>
                        <a:t>Ιρλανδία</a:t>
                      </a:r>
                      <a:r>
                        <a:rPr lang="el-GR" dirty="0">
                          <a:effectLst/>
                        </a:rPr>
                        <a:t> </a:t>
                      </a:r>
                    </a:p>
                  </a:txBody>
                  <a:tcPr marL="68580" marR="68580" anchor="ctr">
                    <a:lnL>
                      <a:noFill/>
                    </a:lnL>
                    <a:lnR>
                      <a:noFill/>
                    </a:lnR>
                    <a:lnT>
                      <a:noFill/>
                    </a:lnT>
                    <a:lnB>
                      <a:noFill/>
                    </a:lnB>
                  </a:tcPr>
                </a:tc>
                <a:tc>
                  <a:txBody>
                    <a:bodyPr/>
                    <a:lstStyle/>
                    <a:p>
                      <a:r>
                        <a:rPr lang="en-US"/>
                        <a:t>8</a:t>
                      </a:r>
                    </a:p>
                  </a:txBody>
                  <a:tcPr marL="68580" marR="68580" anchor="ctr">
                    <a:lnL>
                      <a:noFill/>
                    </a:lnL>
                    <a:lnR>
                      <a:noFill/>
                    </a:lnR>
                    <a:lnT>
                      <a:noFill/>
                    </a:lnT>
                    <a:lnB>
                      <a:noFill/>
                    </a:lnB>
                  </a:tcPr>
                </a:tc>
                <a:tc>
                  <a:txBody>
                    <a:bodyPr/>
                    <a:lstStyle/>
                    <a:p>
                      <a:r>
                        <a:rPr lang="en-US"/>
                        <a:t>3</a:t>
                      </a:r>
                    </a:p>
                  </a:txBody>
                  <a:tcPr marL="68580" marR="68580" anchor="ctr">
                    <a:lnL>
                      <a:noFill/>
                    </a:lnL>
                    <a:lnR>
                      <a:noFill/>
                    </a:lnR>
                    <a:lnT>
                      <a:noFill/>
                    </a:lnT>
                    <a:lnB>
                      <a:noFill/>
                    </a:lnB>
                  </a:tcPr>
                </a:tc>
                <a:tc>
                  <a:txBody>
                    <a:bodyPr/>
                    <a:lstStyle/>
                    <a:p>
                      <a:r>
                        <a:rPr lang="en-US"/>
                        <a:t>2</a:t>
                      </a:r>
                    </a:p>
                  </a:txBody>
                  <a:tcPr marL="68580" marR="68580" anchor="ctr">
                    <a:lnL>
                      <a:noFill/>
                    </a:lnL>
                    <a:lnR>
                      <a:noFill/>
                    </a:lnR>
                    <a:lnT>
                      <a:noFill/>
                    </a:lnT>
                    <a:lnB>
                      <a:noFill/>
                    </a:lnB>
                  </a:tcPr>
                </a:tc>
                <a:tc>
                  <a:txBody>
                    <a:bodyPr/>
                    <a:lstStyle/>
                    <a:p>
                      <a:r>
                        <a:rPr lang="en-US"/>
                        <a:t>3</a:t>
                      </a:r>
                    </a:p>
                  </a:txBody>
                  <a:tcPr marL="68580" marR="68580" anchor="ctr">
                    <a:lnL>
                      <a:noFill/>
                    </a:lnL>
                    <a:lnR>
                      <a:noFill/>
                    </a:lnR>
                    <a:lnT>
                      <a:noFill/>
                    </a:lnT>
                    <a:lnB>
                      <a:noFill/>
                    </a:lnB>
                  </a:tcPr>
                </a:tc>
                <a:tc>
                  <a:txBody>
                    <a:bodyPr/>
                    <a:lstStyle/>
                    <a:p>
                      <a:r>
                        <a:rPr lang="en-US"/>
                        <a:t>10</a:t>
                      </a:r>
                    </a:p>
                  </a:txBody>
                  <a:tcPr marL="68580" marR="68580" anchor="ctr">
                    <a:lnL>
                      <a:noFill/>
                    </a:lnL>
                    <a:lnR>
                      <a:noFill/>
                    </a:lnR>
                    <a:lnT>
                      <a:noFill/>
                    </a:lnT>
                    <a:lnB>
                      <a:noFill/>
                    </a:lnB>
                  </a:tcPr>
                </a:tc>
                <a:tc>
                  <a:txBody>
                    <a:bodyPr/>
                    <a:lstStyle/>
                    <a:p>
                      <a:r>
                        <a:rPr lang="en-US"/>
                        <a:t>11</a:t>
                      </a:r>
                    </a:p>
                  </a:txBody>
                  <a:tcPr marL="68580" marR="68580" anchor="ctr">
                    <a:lnL>
                      <a:noFill/>
                    </a:lnL>
                    <a:lnR>
                      <a:noFill/>
                    </a:lnR>
                    <a:lnT>
                      <a:noFill/>
                    </a:lnT>
                    <a:lnB>
                      <a:noFill/>
                    </a:lnB>
                  </a:tcPr>
                </a:tc>
                <a:tc>
                  <a:txBody>
                    <a:bodyPr/>
                    <a:lstStyle/>
                    <a:p>
                      <a:r>
                        <a:rPr lang="en-US"/>
                        <a:t>−1</a:t>
                      </a:r>
                    </a:p>
                  </a:txBody>
                  <a:tcPr marL="68580" marR="68580" anchor="ctr">
                    <a:lnL>
                      <a:noFill/>
                    </a:lnL>
                    <a:lnR>
                      <a:noFill/>
                    </a:lnR>
                    <a:lnT>
                      <a:noFill/>
                    </a:lnT>
                    <a:lnB>
                      <a:noFill/>
                    </a:lnB>
                  </a:tcPr>
                </a:tc>
                <a:tc>
                  <a:txBody>
                    <a:bodyPr/>
                    <a:lstStyle/>
                    <a:p>
                      <a:r>
                        <a:rPr lang="en-US" b="1"/>
                        <a:t>11</a:t>
                      </a:r>
                      <a:r>
                        <a:rPr lang="en-US"/>
                        <a:t> </a:t>
                      </a:r>
                    </a:p>
                  </a:txBody>
                  <a:tcPr marL="68580" marR="68580" anchor="ctr">
                    <a:lnL>
                      <a:noFill/>
                    </a:lnL>
                    <a:lnR>
                      <a:noFill/>
                    </a:lnR>
                    <a:lnT>
                      <a:noFill/>
                    </a:lnT>
                    <a:lnB>
                      <a:noFill/>
                    </a:lnB>
                  </a:tcPr>
                </a:tc>
                <a:extLst>
                  <a:ext uri="{0D108BD9-81ED-4DB2-BD59-A6C34878D82A}">
                    <a16:rowId xmlns="" xmlns:a16="http://schemas.microsoft.com/office/drawing/2014/main" val="3222290639"/>
                  </a:ext>
                </a:extLst>
              </a:tr>
              <a:tr h="618559">
                <a:tc>
                  <a:txBody>
                    <a:bodyPr/>
                    <a:lstStyle/>
                    <a:p>
                      <a:pPr algn="l"/>
                      <a:r>
                        <a:rPr lang="el-GR">
                          <a:effectLst/>
                          <a:hlinkClick r:id="rId5" tooltip="Εθνική Αλβανίας (ποδόσφαιρο ανδρών)"/>
                        </a:rPr>
                        <a:t>Αλβανία</a:t>
                      </a:r>
                      <a:r>
                        <a:rPr lang="el-GR">
                          <a:effectLst/>
                        </a:rPr>
                        <a:t> </a:t>
                      </a:r>
                    </a:p>
                  </a:txBody>
                  <a:tcPr marL="68580" marR="68580" anchor="ctr">
                    <a:lnL>
                      <a:noFill/>
                    </a:lnL>
                    <a:lnR>
                      <a:noFill/>
                    </a:lnR>
                    <a:lnT>
                      <a:noFill/>
                    </a:lnT>
                    <a:lnB>
                      <a:noFill/>
                    </a:lnB>
                  </a:tcPr>
                </a:tc>
                <a:tc>
                  <a:txBody>
                    <a:bodyPr/>
                    <a:lstStyle/>
                    <a:p>
                      <a:r>
                        <a:rPr lang="en-US"/>
                        <a:t>8</a:t>
                      </a:r>
                    </a:p>
                  </a:txBody>
                  <a:tcPr marL="68580" marR="68580" anchor="ctr">
                    <a:lnL>
                      <a:noFill/>
                    </a:lnL>
                    <a:lnR>
                      <a:noFill/>
                    </a:lnR>
                    <a:lnT>
                      <a:noFill/>
                    </a:lnT>
                    <a:lnB>
                      <a:noFill/>
                    </a:lnB>
                  </a:tcPr>
                </a:tc>
                <a:tc>
                  <a:txBody>
                    <a:bodyPr/>
                    <a:lstStyle/>
                    <a:p>
                      <a:r>
                        <a:rPr lang="en-US"/>
                        <a:t>2</a:t>
                      </a:r>
                    </a:p>
                  </a:txBody>
                  <a:tcPr marL="68580" marR="68580" anchor="ctr">
                    <a:lnL>
                      <a:noFill/>
                    </a:lnL>
                    <a:lnR>
                      <a:noFill/>
                    </a:lnR>
                    <a:lnT>
                      <a:noFill/>
                    </a:lnT>
                    <a:lnB>
                      <a:noFill/>
                    </a:lnB>
                  </a:tcPr>
                </a:tc>
                <a:tc>
                  <a:txBody>
                    <a:bodyPr/>
                    <a:lstStyle/>
                    <a:p>
                      <a:r>
                        <a:rPr lang="en-US"/>
                        <a:t>2</a:t>
                      </a:r>
                    </a:p>
                  </a:txBody>
                  <a:tcPr marL="68580" marR="68580" anchor="ctr">
                    <a:lnL>
                      <a:noFill/>
                    </a:lnL>
                    <a:lnR>
                      <a:noFill/>
                    </a:lnR>
                    <a:lnT>
                      <a:noFill/>
                    </a:lnT>
                    <a:lnB>
                      <a:noFill/>
                    </a:lnB>
                  </a:tcPr>
                </a:tc>
                <a:tc>
                  <a:txBody>
                    <a:bodyPr/>
                    <a:lstStyle/>
                    <a:p>
                      <a:r>
                        <a:rPr lang="en-US"/>
                        <a:t>4</a:t>
                      </a:r>
                    </a:p>
                  </a:txBody>
                  <a:tcPr marL="68580" marR="68580" anchor="ctr">
                    <a:lnL>
                      <a:noFill/>
                    </a:lnL>
                    <a:lnR>
                      <a:noFill/>
                    </a:lnR>
                    <a:lnT>
                      <a:noFill/>
                    </a:lnT>
                    <a:lnB>
                      <a:noFill/>
                    </a:lnB>
                  </a:tcPr>
                </a:tc>
                <a:tc>
                  <a:txBody>
                    <a:bodyPr/>
                    <a:lstStyle/>
                    <a:p>
                      <a:r>
                        <a:rPr lang="en-US"/>
                        <a:t>11</a:t>
                      </a:r>
                    </a:p>
                  </a:txBody>
                  <a:tcPr marL="68580" marR="68580" anchor="ctr">
                    <a:lnL>
                      <a:noFill/>
                    </a:lnL>
                    <a:lnR>
                      <a:noFill/>
                    </a:lnR>
                    <a:lnT>
                      <a:noFill/>
                    </a:lnT>
                    <a:lnB>
                      <a:noFill/>
                    </a:lnB>
                  </a:tcPr>
                </a:tc>
                <a:tc>
                  <a:txBody>
                    <a:bodyPr/>
                    <a:lstStyle/>
                    <a:p>
                      <a:r>
                        <a:rPr lang="en-US"/>
                        <a:t>15</a:t>
                      </a:r>
                    </a:p>
                  </a:txBody>
                  <a:tcPr marL="68580" marR="68580" anchor="ctr">
                    <a:lnL>
                      <a:noFill/>
                    </a:lnL>
                    <a:lnR>
                      <a:noFill/>
                    </a:lnR>
                    <a:lnT>
                      <a:noFill/>
                    </a:lnT>
                    <a:lnB>
                      <a:noFill/>
                    </a:lnB>
                  </a:tcPr>
                </a:tc>
                <a:tc>
                  <a:txBody>
                    <a:bodyPr/>
                    <a:lstStyle/>
                    <a:p>
                      <a:r>
                        <a:rPr lang="en-US"/>
                        <a:t>−4</a:t>
                      </a:r>
                    </a:p>
                  </a:txBody>
                  <a:tcPr marL="68580" marR="68580" anchor="ctr">
                    <a:lnL>
                      <a:noFill/>
                    </a:lnL>
                    <a:lnR>
                      <a:noFill/>
                    </a:lnR>
                    <a:lnT>
                      <a:noFill/>
                    </a:lnT>
                    <a:lnB>
                      <a:noFill/>
                    </a:lnB>
                  </a:tcPr>
                </a:tc>
                <a:tc>
                  <a:txBody>
                    <a:bodyPr/>
                    <a:lstStyle/>
                    <a:p>
                      <a:r>
                        <a:rPr lang="en-US" b="1"/>
                        <a:t>8</a:t>
                      </a:r>
                      <a:r>
                        <a:rPr lang="en-US"/>
                        <a:t> </a:t>
                      </a:r>
                    </a:p>
                  </a:txBody>
                  <a:tcPr marL="68580" marR="68580" anchor="ctr">
                    <a:lnL>
                      <a:noFill/>
                    </a:lnL>
                    <a:lnR>
                      <a:noFill/>
                    </a:lnR>
                    <a:lnT>
                      <a:noFill/>
                    </a:lnT>
                    <a:lnB>
                      <a:noFill/>
                    </a:lnB>
                  </a:tcPr>
                </a:tc>
                <a:extLst>
                  <a:ext uri="{0D108BD9-81ED-4DB2-BD59-A6C34878D82A}">
                    <a16:rowId xmlns="" xmlns:a16="http://schemas.microsoft.com/office/drawing/2014/main" val="1642119774"/>
                  </a:ext>
                </a:extLst>
              </a:tr>
              <a:tr h="618559">
                <a:tc>
                  <a:txBody>
                    <a:bodyPr/>
                    <a:lstStyle/>
                    <a:p>
                      <a:pPr algn="l"/>
                      <a:r>
                        <a:rPr lang="el-GR">
                          <a:effectLst/>
                          <a:hlinkClick r:id="rId6" tooltip="Εθνική Γεωργίας (ποδόσφαιρο ανδρών)"/>
                        </a:rPr>
                        <a:t>Γεωργία</a:t>
                      </a:r>
                      <a:r>
                        <a:rPr lang="el-GR">
                          <a:effectLst/>
                        </a:rPr>
                        <a:t> </a:t>
                      </a:r>
                    </a:p>
                  </a:txBody>
                  <a:tcPr marL="68580" marR="68580" anchor="ctr">
                    <a:lnL>
                      <a:noFill/>
                    </a:lnL>
                    <a:lnR>
                      <a:noFill/>
                    </a:lnR>
                    <a:lnT>
                      <a:noFill/>
                    </a:lnT>
                    <a:lnB>
                      <a:noFill/>
                    </a:lnB>
                  </a:tcPr>
                </a:tc>
                <a:tc>
                  <a:txBody>
                    <a:bodyPr/>
                    <a:lstStyle/>
                    <a:p>
                      <a:r>
                        <a:rPr lang="en-US" dirty="0"/>
                        <a:t>8</a:t>
                      </a:r>
                    </a:p>
                  </a:txBody>
                  <a:tcPr marL="68580" marR="68580" anchor="ctr">
                    <a:lnL>
                      <a:noFill/>
                    </a:lnL>
                    <a:lnR>
                      <a:noFill/>
                    </a:lnR>
                    <a:lnT>
                      <a:noFill/>
                    </a:lnT>
                    <a:lnB>
                      <a:noFill/>
                    </a:lnB>
                  </a:tcPr>
                </a:tc>
                <a:tc>
                  <a:txBody>
                    <a:bodyPr/>
                    <a:lstStyle/>
                    <a:p>
                      <a:r>
                        <a:rPr lang="en-US"/>
                        <a:t>2</a:t>
                      </a:r>
                    </a:p>
                  </a:txBody>
                  <a:tcPr marL="68580" marR="68580" anchor="ctr">
                    <a:lnL>
                      <a:noFill/>
                    </a:lnL>
                    <a:lnR>
                      <a:noFill/>
                    </a:lnR>
                    <a:lnT>
                      <a:noFill/>
                    </a:lnT>
                    <a:lnB>
                      <a:noFill/>
                    </a:lnB>
                  </a:tcPr>
                </a:tc>
                <a:tc>
                  <a:txBody>
                    <a:bodyPr/>
                    <a:lstStyle/>
                    <a:p>
                      <a:r>
                        <a:rPr lang="en-US"/>
                        <a:t>1</a:t>
                      </a:r>
                    </a:p>
                  </a:txBody>
                  <a:tcPr marL="68580" marR="68580" anchor="ctr">
                    <a:lnL>
                      <a:noFill/>
                    </a:lnL>
                    <a:lnR>
                      <a:noFill/>
                    </a:lnR>
                    <a:lnT>
                      <a:noFill/>
                    </a:lnT>
                    <a:lnB>
                      <a:noFill/>
                    </a:lnB>
                  </a:tcPr>
                </a:tc>
                <a:tc>
                  <a:txBody>
                    <a:bodyPr/>
                    <a:lstStyle/>
                    <a:p>
                      <a:r>
                        <a:rPr lang="en-US"/>
                        <a:t>5</a:t>
                      </a:r>
                    </a:p>
                  </a:txBody>
                  <a:tcPr marL="68580" marR="68580" anchor="ctr">
                    <a:lnL>
                      <a:noFill/>
                    </a:lnL>
                    <a:lnR>
                      <a:noFill/>
                    </a:lnR>
                    <a:lnT>
                      <a:noFill/>
                    </a:lnT>
                    <a:lnB>
                      <a:noFill/>
                    </a:lnB>
                  </a:tcPr>
                </a:tc>
                <a:tc>
                  <a:txBody>
                    <a:bodyPr/>
                    <a:lstStyle/>
                    <a:p>
                      <a:r>
                        <a:rPr lang="en-US"/>
                        <a:t>8</a:t>
                      </a:r>
                    </a:p>
                  </a:txBody>
                  <a:tcPr marL="68580" marR="68580" anchor="ctr">
                    <a:lnL>
                      <a:noFill/>
                    </a:lnL>
                    <a:lnR>
                      <a:noFill/>
                    </a:lnR>
                    <a:lnT>
                      <a:noFill/>
                    </a:lnT>
                    <a:lnB>
                      <a:noFill/>
                    </a:lnB>
                  </a:tcPr>
                </a:tc>
                <a:tc>
                  <a:txBody>
                    <a:bodyPr/>
                    <a:lstStyle/>
                    <a:p>
                      <a:r>
                        <a:rPr lang="en-US"/>
                        <a:t>14</a:t>
                      </a:r>
                    </a:p>
                  </a:txBody>
                  <a:tcPr marL="68580" marR="68580" anchor="ctr">
                    <a:lnL>
                      <a:noFill/>
                    </a:lnL>
                    <a:lnR>
                      <a:noFill/>
                    </a:lnR>
                    <a:lnT>
                      <a:noFill/>
                    </a:lnT>
                    <a:lnB>
                      <a:noFill/>
                    </a:lnB>
                  </a:tcPr>
                </a:tc>
                <a:tc>
                  <a:txBody>
                    <a:bodyPr/>
                    <a:lstStyle/>
                    <a:p>
                      <a:r>
                        <a:rPr lang="en-US"/>
                        <a:t>−6</a:t>
                      </a:r>
                    </a:p>
                  </a:txBody>
                  <a:tcPr marL="68580" marR="68580" anchor="ctr">
                    <a:lnL>
                      <a:noFill/>
                    </a:lnL>
                    <a:lnR>
                      <a:noFill/>
                    </a:lnR>
                    <a:lnT>
                      <a:noFill/>
                    </a:lnT>
                    <a:lnB>
                      <a:noFill/>
                    </a:lnB>
                  </a:tcPr>
                </a:tc>
                <a:tc>
                  <a:txBody>
                    <a:bodyPr/>
                    <a:lstStyle/>
                    <a:p>
                      <a:r>
                        <a:rPr lang="en-US" b="1" dirty="0"/>
                        <a:t>7</a:t>
                      </a:r>
                      <a:endParaRPr lang="en-US" dirty="0"/>
                    </a:p>
                  </a:txBody>
                  <a:tcPr marL="68580" marR="68580" anchor="ctr">
                    <a:lnL>
                      <a:noFill/>
                    </a:lnL>
                    <a:lnR>
                      <a:noFill/>
                    </a:lnR>
                    <a:lnT>
                      <a:noFill/>
                    </a:lnT>
                    <a:lnB>
                      <a:noFill/>
                    </a:lnB>
                  </a:tcPr>
                </a:tc>
                <a:extLst>
                  <a:ext uri="{0D108BD9-81ED-4DB2-BD59-A6C34878D82A}">
                    <a16:rowId xmlns="" xmlns:a16="http://schemas.microsoft.com/office/drawing/2014/main" val="2641813611"/>
                  </a:ext>
                </a:extLst>
              </a:tr>
            </a:tbl>
          </a:graphicData>
        </a:graphic>
      </p:graphicFrame>
      <p:graphicFrame>
        <p:nvGraphicFramePr>
          <p:cNvPr id="5" name="Table 4">
            <a:extLst>
              <a:ext uri="{FF2B5EF4-FFF2-40B4-BE49-F238E27FC236}">
                <a16:creationId xmlns="" xmlns:a16="http://schemas.microsoft.com/office/drawing/2014/main" id="{D115314A-903D-4D2A-8614-8F7E4E82225D}"/>
              </a:ext>
            </a:extLst>
          </p:cNvPr>
          <p:cNvGraphicFramePr>
            <a:graphicFrameLocks noGrp="1"/>
          </p:cNvGraphicFramePr>
          <p:nvPr>
            <p:extLst>
              <p:ext uri="{D42A27DB-BD31-4B8C-83A1-F6EECF244321}">
                <p14:modId xmlns:p14="http://schemas.microsoft.com/office/powerpoint/2010/main" val="4147347013"/>
              </p:ext>
            </p:extLst>
          </p:nvPr>
        </p:nvGraphicFramePr>
        <p:xfrm>
          <a:off x="5051921" y="1407743"/>
          <a:ext cx="3573493" cy="1371600"/>
        </p:xfrm>
        <a:graphic>
          <a:graphicData uri="http://schemas.openxmlformats.org/drawingml/2006/table">
            <a:tbl>
              <a:tblPr/>
              <a:tblGrid>
                <a:gridCol w="3573493">
                  <a:extLst>
                    <a:ext uri="{9D8B030D-6E8A-4147-A177-3AD203B41FA5}">
                      <a16:colId xmlns="" xmlns:a16="http://schemas.microsoft.com/office/drawing/2014/main" val="3357957900"/>
                    </a:ext>
                  </a:extLst>
                </a:gridCol>
              </a:tblGrid>
              <a:tr h="0">
                <a:tc>
                  <a:txBody>
                    <a:bodyPr/>
                    <a:lstStyle/>
                    <a:p>
                      <a:r>
                        <a:rPr lang="el-GR"/>
                        <a:t>Σημείωση </a:t>
                      </a:r>
                    </a:p>
                  </a:txBody>
                  <a:tcPr marL="68580" marR="68580" anchor="ctr">
                    <a:lnL>
                      <a:noFill/>
                    </a:lnL>
                    <a:lnR>
                      <a:noFill/>
                    </a:lnR>
                    <a:lnT>
                      <a:noFill/>
                    </a:lnT>
                    <a:lnB>
                      <a:noFill/>
                    </a:lnB>
                  </a:tcPr>
                </a:tc>
                <a:extLst>
                  <a:ext uri="{0D108BD9-81ED-4DB2-BD59-A6C34878D82A}">
                    <a16:rowId xmlns="" xmlns:a16="http://schemas.microsoft.com/office/drawing/2014/main" val="3211501634"/>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1936510942"/>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887097754"/>
                  </a:ext>
                </a:extLst>
              </a:tr>
            </a:tbl>
          </a:graphicData>
        </a:graphic>
      </p:graphicFrame>
    </p:spTree>
    <p:extLst>
      <p:ext uri="{BB962C8B-B14F-4D97-AF65-F5344CB8AC3E}">
        <p14:creationId xmlns:p14="http://schemas.microsoft.com/office/powerpoint/2010/main" val="1960877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DA3631-FC29-4393-ACB0-C164B0E31284}"/>
              </a:ext>
            </a:extLst>
          </p:cNvPr>
          <p:cNvSpPr>
            <a:spLocks noGrp="1"/>
          </p:cNvSpPr>
          <p:nvPr>
            <p:ph type="title"/>
          </p:nvPr>
        </p:nvSpPr>
        <p:spPr>
          <a:xfrm>
            <a:off x="583361" y="155"/>
            <a:ext cx="7886700" cy="1325563"/>
          </a:xfrm>
        </p:spPr>
        <p:txBody>
          <a:bodyPr/>
          <a:lstStyle/>
          <a:p>
            <a:pPr algn="ctr"/>
            <a:r>
              <a:rPr lang="el-GR" b="1" dirty="0"/>
              <a:t>ΜΠΑΡΑΖ</a:t>
            </a:r>
            <a:endParaRPr lang="en-US" b="1" dirty="0"/>
          </a:p>
        </p:txBody>
      </p:sp>
      <p:graphicFrame>
        <p:nvGraphicFramePr>
          <p:cNvPr id="4" name="Content Placeholder 3">
            <a:extLst>
              <a:ext uri="{FF2B5EF4-FFF2-40B4-BE49-F238E27FC236}">
                <a16:creationId xmlns="" xmlns:a16="http://schemas.microsoft.com/office/drawing/2014/main" id="{ED987A56-888B-421D-8ACA-7D9F219B06C5}"/>
              </a:ext>
            </a:extLst>
          </p:cNvPr>
          <p:cNvGraphicFramePr>
            <a:graphicFrameLocks noGrp="1"/>
          </p:cNvGraphicFramePr>
          <p:nvPr>
            <p:ph idx="1"/>
            <p:extLst>
              <p:ext uri="{D42A27DB-BD31-4B8C-83A1-F6EECF244321}">
                <p14:modId xmlns:p14="http://schemas.microsoft.com/office/powerpoint/2010/main" val="1444010485"/>
              </p:ext>
            </p:extLst>
          </p:nvPr>
        </p:nvGraphicFramePr>
        <p:xfrm>
          <a:off x="171238" y="1421517"/>
          <a:ext cx="5040128" cy="3253522"/>
        </p:xfrm>
        <a:graphic>
          <a:graphicData uri="http://schemas.openxmlformats.org/drawingml/2006/table">
            <a:tbl>
              <a:tblPr/>
              <a:tblGrid>
                <a:gridCol w="1668916">
                  <a:extLst>
                    <a:ext uri="{9D8B030D-6E8A-4147-A177-3AD203B41FA5}">
                      <a16:colId xmlns="" xmlns:a16="http://schemas.microsoft.com/office/drawing/2014/main" val="2910352800"/>
                    </a:ext>
                  </a:extLst>
                </a:gridCol>
                <a:gridCol w="567432">
                  <a:extLst>
                    <a:ext uri="{9D8B030D-6E8A-4147-A177-3AD203B41FA5}">
                      <a16:colId xmlns="" xmlns:a16="http://schemas.microsoft.com/office/drawing/2014/main" val="1765832172"/>
                    </a:ext>
                  </a:extLst>
                </a:gridCol>
                <a:gridCol w="1668916">
                  <a:extLst>
                    <a:ext uri="{9D8B030D-6E8A-4147-A177-3AD203B41FA5}">
                      <a16:colId xmlns="" xmlns:a16="http://schemas.microsoft.com/office/drawing/2014/main" val="606299176"/>
                    </a:ext>
                  </a:extLst>
                </a:gridCol>
                <a:gridCol w="567432">
                  <a:extLst>
                    <a:ext uri="{9D8B030D-6E8A-4147-A177-3AD203B41FA5}">
                      <a16:colId xmlns="" xmlns:a16="http://schemas.microsoft.com/office/drawing/2014/main" val="4293325710"/>
                    </a:ext>
                  </a:extLst>
                </a:gridCol>
                <a:gridCol w="567432">
                  <a:extLst>
                    <a:ext uri="{9D8B030D-6E8A-4147-A177-3AD203B41FA5}">
                      <a16:colId xmlns="" xmlns:a16="http://schemas.microsoft.com/office/drawing/2014/main" val="4253899312"/>
                    </a:ext>
                  </a:extLst>
                </a:gridCol>
              </a:tblGrid>
              <a:tr h="1084507">
                <a:tc>
                  <a:txBody>
                    <a:bodyPr/>
                    <a:lstStyle/>
                    <a:p>
                      <a:pPr algn="r"/>
                      <a:r>
                        <a:rPr lang="el-GR" dirty="0">
                          <a:effectLst/>
                        </a:rPr>
                        <a:t>Ομάδα 1 </a:t>
                      </a:r>
                    </a:p>
                  </a:txBody>
                  <a:tcPr marL="68580" marR="68580" anchor="ctr">
                    <a:lnL>
                      <a:noFill/>
                    </a:lnL>
                    <a:lnR>
                      <a:noFill/>
                    </a:lnR>
                    <a:lnT>
                      <a:noFill/>
                    </a:lnT>
                    <a:lnB>
                      <a:noFill/>
                    </a:lnB>
                  </a:tcPr>
                </a:tc>
                <a:tc>
                  <a:txBody>
                    <a:bodyPr/>
                    <a:lstStyle/>
                    <a:p>
                      <a:r>
                        <a:rPr lang="el-GR" dirty="0">
                          <a:effectLst/>
                        </a:rPr>
                        <a:t>Συν. </a:t>
                      </a:r>
                    </a:p>
                  </a:txBody>
                  <a:tcPr marL="68580" marR="68580" anchor="ctr">
                    <a:lnL>
                      <a:noFill/>
                    </a:lnL>
                    <a:lnR>
                      <a:noFill/>
                    </a:lnR>
                    <a:lnT>
                      <a:noFill/>
                    </a:lnT>
                    <a:lnB>
                      <a:noFill/>
                    </a:lnB>
                  </a:tcPr>
                </a:tc>
                <a:tc>
                  <a:txBody>
                    <a:bodyPr/>
                    <a:lstStyle/>
                    <a:p>
                      <a:pPr algn="l"/>
                      <a:r>
                        <a:rPr lang="el-GR">
                          <a:effectLst/>
                        </a:rPr>
                        <a:t>Ομάδα 2 </a:t>
                      </a:r>
                    </a:p>
                  </a:txBody>
                  <a:tcPr marL="68580" marR="68580" anchor="ctr">
                    <a:lnL>
                      <a:noFill/>
                    </a:lnL>
                    <a:lnR>
                      <a:noFill/>
                    </a:lnR>
                    <a:lnT>
                      <a:noFill/>
                    </a:lnT>
                    <a:lnB>
                      <a:noFill/>
                    </a:lnB>
                  </a:tcPr>
                </a:tc>
                <a:tc>
                  <a:txBody>
                    <a:bodyPr/>
                    <a:lstStyle/>
                    <a:p>
                      <a:r>
                        <a:rPr lang="el-GR">
                          <a:effectLst/>
                        </a:rPr>
                        <a:t>1ος αγώνας </a:t>
                      </a:r>
                    </a:p>
                  </a:txBody>
                  <a:tcPr marL="68580" marR="68580" anchor="ctr">
                    <a:lnL>
                      <a:noFill/>
                    </a:lnL>
                    <a:lnR>
                      <a:noFill/>
                    </a:lnR>
                    <a:lnT>
                      <a:noFill/>
                    </a:lnT>
                    <a:lnB>
                      <a:noFill/>
                    </a:lnB>
                  </a:tcPr>
                </a:tc>
                <a:tc>
                  <a:txBody>
                    <a:bodyPr/>
                    <a:lstStyle/>
                    <a:p>
                      <a:r>
                        <a:rPr lang="el-GR">
                          <a:effectLst/>
                        </a:rPr>
                        <a:t>2ος αγώνας </a:t>
                      </a:r>
                    </a:p>
                  </a:txBody>
                  <a:tcPr marL="68580" marR="68580" anchor="ctr">
                    <a:lnL>
                      <a:noFill/>
                    </a:lnL>
                    <a:lnR>
                      <a:noFill/>
                    </a:lnR>
                    <a:lnT>
                      <a:noFill/>
                    </a:lnT>
                    <a:lnB>
                      <a:noFill/>
                    </a:lnB>
                  </a:tcPr>
                </a:tc>
                <a:extLst>
                  <a:ext uri="{0D108BD9-81ED-4DB2-BD59-A6C34878D82A}">
                    <a16:rowId xmlns="" xmlns:a16="http://schemas.microsoft.com/office/drawing/2014/main" val="2799916344"/>
                  </a:ext>
                </a:extLst>
              </a:tr>
              <a:tr h="433803">
                <a:tc>
                  <a:txBody>
                    <a:bodyPr/>
                    <a:lstStyle/>
                    <a:p>
                      <a:pPr algn="r"/>
                      <a:r>
                        <a:rPr lang="el-GR">
                          <a:effectLst/>
                          <a:hlinkClick r:id="rId2" tooltip="Εθνική Σκωτίας (ποδόσφαιρο ανδρών)"/>
                        </a:rPr>
                        <a:t>Σκωτία</a:t>
                      </a:r>
                      <a:r>
                        <a:rPr lang="el-GR">
                          <a:effectLst/>
                        </a:rPr>
                        <a:t> </a:t>
                      </a:r>
                    </a:p>
                  </a:txBody>
                  <a:tcPr marL="68580" marR="68580" anchor="ctr">
                    <a:lnL>
                      <a:noFill/>
                    </a:lnL>
                    <a:lnR>
                      <a:noFill/>
                    </a:lnR>
                    <a:lnT>
                      <a:noFill/>
                    </a:lnT>
                    <a:lnB>
                      <a:noFill/>
                    </a:lnB>
                  </a:tcPr>
                </a:tc>
                <a:tc>
                  <a:txBody>
                    <a:bodyPr/>
                    <a:lstStyle/>
                    <a:p>
                      <a:pPr algn="ctr"/>
                      <a:r>
                        <a:rPr lang="en-US">
                          <a:effectLst/>
                        </a:rPr>
                        <a:t>1–6 </a:t>
                      </a:r>
                    </a:p>
                  </a:txBody>
                  <a:tcPr marL="68580" marR="68580" anchor="ctr">
                    <a:lnL>
                      <a:noFill/>
                    </a:lnL>
                    <a:lnR>
                      <a:noFill/>
                    </a:lnR>
                    <a:lnT>
                      <a:noFill/>
                    </a:lnT>
                    <a:lnB>
                      <a:noFill/>
                    </a:lnB>
                  </a:tcPr>
                </a:tc>
                <a:tc>
                  <a:txBody>
                    <a:bodyPr/>
                    <a:lstStyle/>
                    <a:p>
                      <a:pPr algn="l"/>
                      <a:r>
                        <a:rPr lang="el-GR" b="1">
                          <a:effectLst/>
                          <a:hlinkClick r:id="rId3" tooltip="Εθνική Ολλανδίας (ποδόσφαιρο ανδρών)"/>
                        </a:rPr>
                        <a:t>Ολλανδία</a:t>
                      </a:r>
                      <a:r>
                        <a:rPr lang="el-GR">
                          <a:effectLst/>
                        </a:rPr>
                        <a:t> </a:t>
                      </a:r>
                    </a:p>
                  </a:txBody>
                  <a:tcPr marL="68580" marR="68580" anchor="ctr">
                    <a:lnL>
                      <a:noFill/>
                    </a:lnL>
                    <a:lnR>
                      <a:noFill/>
                    </a:lnR>
                    <a:lnT>
                      <a:noFill/>
                    </a:lnT>
                    <a:lnB>
                      <a:noFill/>
                    </a:lnB>
                  </a:tcPr>
                </a:tc>
                <a:tc>
                  <a:txBody>
                    <a:bodyPr/>
                    <a:lstStyle/>
                    <a:p>
                      <a:pPr algn="ctr"/>
                      <a:r>
                        <a:rPr lang="en-US">
                          <a:effectLst/>
                        </a:rPr>
                        <a:t>1–0 </a:t>
                      </a:r>
                    </a:p>
                  </a:txBody>
                  <a:tcPr marL="68580" marR="68580" anchor="ctr">
                    <a:lnL>
                      <a:noFill/>
                    </a:lnL>
                    <a:lnR>
                      <a:noFill/>
                    </a:lnR>
                    <a:lnT>
                      <a:noFill/>
                    </a:lnT>
                    <a:lnB>
                      <a:noFill/>
                    </a:lnB>
                  </a:tcPr>
                </a:tc>
                <a:tc>
                  <a:txBody>
                    <a:bodyPr/>
                    <a:lstStyle/>
                    <a:p>
                      <a:pPr algn="ctr"/>
                      <a:r>
                        <a:rPr lang="en-US">
                          <a:effectLst/>
                        </a:rPr>
                        <a:t>0–6 </a:t>
                      </a:r>
                    </a:p>
                  </a:txBody>
                  <a:tcPr marL="68580" marR="68580" anchor="ctr">
                    <a:lnL>
                      <a:noFill/>
                    </a:lnL>
                    <a:lnR>
                      <a:noFill/>
                    </a:lnR>
                    <a:lnT>
                      <a:noFill/>
                    </a:lnT>
                    <a:lnB>
                      <a:noFill/>
                    </a:lnB>
                  </a:tcPr>
                </a:tc>
                <a:extLst>
                  <a:ext uri="{0D108BD9-81ED-4DB2-BD59-A6C34878D82A}">
                    <a16:rowId xmlns="" xmlns:a16="http://schemas.microsoft.com/office/drawing/2014/main" val="671926259"/>
                  </a:ext>
                </a:extLst>
              </a:tr>
              <a:tr h="433803">
                <a:tc>
                  <a:txBody>
                    <a:bodyPr/>
                    <a:lstStyle/>
                    <a:p>
                      <a:pPr algn="r"/>
                      <a:r>
                        <a:rPr lang="el-GR" b="1">
                          <a:effectLst/>
                          <a:hlinkClick r:id="rId4" tooltip="Εθνική Κροατίας (ποδόσφαιρο ανδρών)"/>
                        </a:rPr>
                        <a:t>Κροατία</a:t>
                      </a:r>
                      <a:r>
                        <a:rPr lang="el-GR">
                          <a:effectLst/>
                        </a:rPr>
                        <a:t> </a:t>
                      </a:r>
                    </a:p>
                  </a:txBody>
                  <a:tcPr marL="68580" marR="68580" anchor="ctr">
                    <a:lnL>
                      <a:noFill/>
                    </a:lnL>
                    <a:lnR>
                      <a:noFill/>
                    </a:lnR>
                    <a:lnT>
                      <a:noFill/>
                    </a:lnT>
                    <a:lnB>
                      <a:noFill/>
                    </a:lnB>
                  </a:tcPr>
                </a:tc>
                <a:tc>
                  <a:txBody>
                    <a:bodyPr/>
                    <a:lstStyle/>
                    <a:p>
                      <a:pPr algn="ctr"/>
                      <a:r>
                        <a:rPr lang="en-US">
                          <a:effectLst/>
                        </a:rPr>
                        <a:t>2–1 </a:t>
                      </a:r>
                    </a:p>
                  </a:txBody>
                  <a:tcPr marL="68580" marR="68580" anchor="ctr">
                    <a:lnL>
                      <a:noFill/>
                    </a:lnL>
                    <a:lnR>
                      <a:noFill/>
                    </a:lnR>
                    <a:lnT>
                      <a:noFill/>
                    </a:lnT>
                    <a:lnB>
                      <a:noFill/>
                    </a:lnB>
                  </a:tcPr>
                </a:tc>
                <a:tc>
                  <a:txBody>
                    <a:bodyPr/>
                    <a:lstStyle/>
                    <a:p>
                      <a:pPr algn="l"/>
                      <a:r>
                        <a:rPr lang="el-GR">
                          <a:effectLst/>
                          <a:hlinkClick r:id="rId5" tooltip="Εθνική Σλοβενίας (ποδόσφαιρο ανδρών)"/>
                        </a:rPr>
                        <a:t>Σλοβενία</a:t>
                      </a:r>
                      <a:r>
                        <a:rPr lang="el-GR">
                          <a:effectLst/>
                        </a:rPr>
                        <a:t> </a:t>
                      </a:r>
                    </a:p>
                  </a:txBody>
                  <a:tcPr marL="68580" marR="68580" anchor="ctr">
                    <a:lnL>
                      <a:noFill/>
                    </a:lnL>
                    <a:lnR>
                      <a:noFill/>
                    </a:lnR>
                    <a:lnT>
                      <a:noFill/>
                    </a:lnT>
                    <a:lnB>
                      <a:noFill/>
                    </a:lnB>
                  </a:tcPr>
                </a:tc>
                <a:tc>
                  <a:txBody>
                    <a:bodyPr/>
                    <a:lstStyle/>
                    <a:p>
                      <a:pPr algn="ctr"/>
                      <a:r>
                        <a:rPr lang="en-US">
                          <a:effectLst/>
                        </a:rPr>
                        <a:t>1–1 </a:t>
                      </a:r>
                    </a:p>
                  </a:txBody>
                  <a:tcPr marL="68580" marR="68580" anchor="ctr">
                    <a:lnL>
                      <a:noFill/>
                    </a:lnL>
                    <a:lnR>
                      <a:noFill/>
                    </a:lnR>
                    <a:lnT>
                      <a:noFill/>
                    </a:lnT>
                    <a:lnB>
                      <a:noFill/>
                    </a:lnB>
                  </a:tcPr>
                </a:tc>
                <a:tc>
                  <a:txBody>
                    <a:bodyPr/>
                    <a:lstStyle/>
                    <a:p>
                      <a:pPr algn="ctr"/>
                      <a:r>
                        <a:rPr lang="en-US">
                          <a:effectLst/>
                        </a:rPr>
                        <a:t>1–0 </a:t>
                      </a:r>
                    </a:p>
                  </a:txBody>
                  <a:tcPr marL="68580" marR="68580" anchor="ctr">
                    <a:lnL>
                      <a:noFill/>
                    </a:lnL>
                    <a:lnR>
                      <a:noFill/>
                    </a:lnR>
                    <a:lnT>
                      <a:noFill/>
                    </a:lnT>
                    <a:lnB>
                      <a:noFill/>
                    </a:lnB>
                  </a:tcPr>
                </a:tc>
                <a:extLst>
                  <a:ext uri="{0D108BD9-81ED-4DB2-BD59-A6C34878D82A}">
                    <a16:rowId xmlns="" xmlns:a16="http://schemas.microsoft.com/office/drawing/2014/main" val="814178156"/>
                  </a:ext>
                </a:extLst>
              </a:tr>
              <a:tr h="433803">
                <a:tc>
                  <a:txBody>
                    <a:bodyPr/>
                    <a:lstStyle/>
                    <a:p>
                      <a:pPr algn="r"/>
                      <a:r>
                        <a:rPr lang="el-GR" b="1">
                          <a:effectLst/>
                          <a:hlinkClick r:id="rId6" tooltip="Εθνική Ρωσίας (ποδόσφαιρο ανδρών)"/>
                        </a:rPr>
                        <a:t>Ρωσία</a:t>
                      </a:r>
                      <a:r>
                        <a:rPr lang="el-GR">
                          <a:effectLst/>
                        </a:rPr>
                        <a:t> </a:t>
                      </a:r>
                    </a:p>
                  </a:txBody>
                  <a:tcPr marL="68580" marR="68580" anchor="ctr">
                    <a:lnL>
                      <a:noFill/>
                    </a:lnL>
                    <a:lnR>
                      <a:noFill/>
                    </a:lnR>
                    <a:lnT>
                      <a:noFill/>
                    </a:lnT>
                    <a:lnB>
                      <a:noFill/>
                    </a:lnB>
                  </a:tcPr>
                </a:tc>
                <a:tc>
                  <a:txBody>
                    <a:bodyPr/>
                    <a:lstStyle/>
                    <a:p>
                      <a:pPr algn="ctr"/>
                      <a:r>
                        <a:rPr lang="en-US">
                          <a:effectLst/>
                        </a:rPr>
                        <a:t>1–0 </a:t>
                      </a:r>
                    </a:p>
                  </a:txBody>
                  <a:tcPr marL="68580" marR="68580" anchor="ctr">
                    <a:lnL>
                      <a:noFill/>
                    </a:lnL>
                    <a:lnR>
                      <a:noFill/>
                    </a:lnR>
                    <a:lnT>
                      <a:noFill/>
                    </a:lnT>
                    <a:lnB>
                      <a:noFill/>
                    </a:lnB>
                  </a:tcPr>
                </a:tc>
                <a:tc>
                  <a:txBody>
                    <a:bodyPr/>
                    <a:lstStyle/>
                    <a:p>
                      <a:pPr algn="l"/>
                      <a:r>
                        <a:rPr lang="el-GR">
                          <a:effectLst/>
                          <a:hlinkClick r:id="rId7" tooltip="Εθνική Ουαλίας (ποδόσφαιρο ανδρών)"/>
                        </a:rPr>
                        <a:t>Ουαλία</a:t>
                      </a:r>
                      <a:r>
                        <a:rPr lang="el-GR">
                          <a:effectLst/>
                        </a:rPr>
                        <a:t> </a:t>
                      </a:r>
                    </a:p>
                  </a:txBody>
                  <a:tcPr marL="68580" marR="68580" anchor="ctr">
                    <a:lnL>
                      <a:noFill/>
                    </a:lnL>
                    <a:lnR>
                      <a:noFill/>
                    </a:lnR>
                    <a:lnT>
                      <a:noFill/>
                    </a:lnT>
                    <a:lnB>
                      <a:noFill/>
                    </a:lnB>
                  </a:tcPr>
                </a:tc>
                <a:tc>
                  <a:txBody>
                    <a:bodyPr/>
                    <a:lstStyle/>
                    <a:p>
                      <a:pPr algn="ctr"/>
                      <a:r>
                        <a:rPr lang="en-US">
                          <a:effectLst/>
                        </a:rPr>
                        <a:t>0–0 </a:t>
                      </a:r>
                    </a:p>
                  </a:txBody>
                  <a:tcPr marL="68580" marR="68580" anchor="ctr">
                    <a:lnL>
                      <a:noFill/>
                    </a:lnL>
                    <a:lnR>
                      <a:noFill/>
                    </a:lnR>
                    <a:lnT>
                      <a:noFill/>
                    </a:lnT>
                    <a:lnB>
                      <a:noFill/>
                    </a:lnB>
                  </a:tcPr>
                </a:tc>
                <a:tc>
                  <a:txBody>
                    <a:bodyPr/>
                    <a:lstStyle/>
                    <a:p>
                      <a:pPr algn="ctr"/>
                      <a:r>
                        <a:rPr lang="en-US">
                          <a:effectLst/>
                        </a:rPr>
                        <a:t>1–0 </a:t>
                      </a:r>
                    </a:p>
                  </a:txBody>
                  <a:tcPr marL="68580" marR="68580" anchor="ctr">
                    <a:lnL>
                      <a:noFill/>
                    </a:lnL>
                    <a:lnR>
                      <a:noFill/>
                    </a:lnR>
                    <a:lnT>
                      <a:noFill/>
                    </a:lnT>
                    <a:lnB>
                      <a:noFill/>
                    </a:lnB>
                  </a:tcPr>
                </a:tc>
                <a:extLst>
                  <a:ext uri="{0D108BD9-81ED-4DB2-BD59-A6C34878D82A}">
                    <a16:rowId xmlns="" xmlns:a16="http://schemas.microsoft.com/office/drawing/2014/main" val="882284008"/>
                  </a:ext>
                </a:extLst>
              </a:tr>
              <a:tr h="433803">
                <a:tc>
                  <a:txBody>
                    <a:bodyPr/>
                    <a:lstStyle/>
                    <a:p>
                      <a:pPr algn="r"/>
                      <a:r>
                        <a:rPr lang="el-GR" b="1">
                          <a:effectLst/>
                          <a:hlinkClick r:id="rId8" tooltip="Εθνική Λετονίας (ποδόσφαιρο ανδρών)"/>
                        </a:rPr>
                        <a:t>Λετονία</a:t>
                      </a:r>
                      <a:r>
                        <a:rPr lang="el-GR">
                          <a:effectLst/>
                        </a:rPr>
                        <a:t> </a:t>
                      </a:r>
                    </a:p>
                  </a:txBody>
                  <a:tcPr marL="68580" marR="68580" anchor="ctr">
                    <a:lnL>
                      <a:noFill/>
                    </a:lnL>
                    <a:lnR>
                      <a:noFill/>
                    </a:lnR>
                    <a:lnT>
                      <a:noFill/>
                    </a:lnT>
                    <a:lnB>
                      <a:noFill/>
                    </a:lnB>
                  </a:tcPr>
                </a:tc>
                <a:tc>
                  <a:txBody>
                    <a:bodyPr/>
                    <a:lstStyle/>
                    <a:p>
                      <a:pPr algn="ctr"/>
                      <a:r>
                        <a:rPr lang="en-US">
                          <a:effectLst/>
                        </a:rPr>
                        <a:t>3–2 </a:t>
                      </a:r>
                    </a:p>
                  </a:txBody>
                  <a:tcPr marL="68580" marR="68580" anchor="ctr">
                    <a:lnL>
                      <a:noFill/>
                    </a:lnL>
                    <a:lnR>
                      <a:noFill/>
                    </a:lnR>
                    <a:lnT>
                      <a:noFill/>
                    </a:lnT>
                    <a:lnB>
                      <a:noFill/>
                    </a:lnB>
                  </a:tcPr>
                </a:tc>
                <a:tc>
                  <a:txBody>
                    <a:bodyPr/>
                    <a:lstStyle/>
                    <a:p>
                      <a:pPr algn="l"/>
                      <a:r>
                        <a:rPr lang="el-GR">
                          <a:effectLst/>
                          <a:hlinkClick r:id="rId9" tooltip="Εθνική Τουρκίας (ποδόσφαιρο ανδρών)"/>
                        </a:rPr>
                        <a:t>Τουρκία</a:t>
                      </a:r>
                      <a:r>
                        <a:rPr lang="el-GR">
                          <a:effectLst/>
                        </a:rPr>
                        <a:t> </a:t>
                      </a:r>
                    </a:p>
                  </a:txBody>
                  <a:tcPr marL="68580" marR="68580" anchor="ctr">
                    <a:lnL>
                      <a:noFill/>
                    </a:lnL>
                    <a:lnR>
                      <a:noFill/>
                    </a:lnR>
                    <a:lnT>
                      <a:noFill/>
                    </a:lnT>
                    <a:lnB>
                      <a:noFill/>
                    </a:lnB>
                  </a:tcPr>
                </a:tc>
                <a:tc>
                  <a:txBody>
                    <a:bodyPr/>
                    <a:lstStyle/>
                    <a:p>
                      <a:pPr algn="ctr"/>
                      <a:r>
                        <a:rPr lang="en-US">
                          <a:effectLst/>
                        </a:rPr>
                        <a:t>1–0 </a:t>
                      </a:r>
                    </a:p>
                  </a:txBody>
                  <a:tcPr marL="68580" marR="68580" anchor="ctr">
                    <a:lnL>
                      <a:noFill/>
                    </a:lnL>
                    <a:lnR>
                      <a:noFill/>
                    </a:lnR>
                    <a:lnT>
                      <a:noFill/>
                    </a:lnT>
                    <a:lnB>
                      <a:noFill/>
                    </a:lnB>
                  </a:tcPr>
                </a:tc>
                <a:tc>
                  <a:txBody>
                    <a:bodyPr/>
                    <a:lstStyle/>
                    <a:p>
                      <a:pPr algn="ctr"/>
                      <a:r>
                        <a:rPr lang="en-US">
                          <a:effectLst/>
                        </a:rPr>
                        <a:t>2–2 </a:t>
                      </a:r>
                    </a:p>
                  </a:txBody>
                  <a:tcPr marL="68580" marR="68580" anchor="ctr">
                    <a:lnL>
                      <a:noFill/>
                    </a:lnL>
                    <a:lnR>
                      <a:noFill/>
                    </a:lnR>
                    <a:lnT>
                      <a:noFill/>
                    </a:lnT>
                    <a:lnB>
                      <a:noFill/>
                    </a:lnB>
                  </a:tcPr>
                </a:tc>
                <a:extLst>
                  <a:ext uri="{0D108BD9-81ED-4DB2-BD59-A6C34878D82A}">
                    <a16:rowId xmlns="" xmlns:a16="http://schemas.microsoft.com/office/drawing/2014/main" val="2595447791"/>
                  </a:ext>
                </a:extLst>
              </a:tr>
              <a:tr h="433803">
                <a:tc>
                  <a:txBody>
                    <a:bodyPr/>
                    <a:lstStyle/>
                    <a:p>
                      <a:pPr algn="r"/>
                      <a:r>
                        <a:rPr lang="el-GR" b="1">
                          <a:effectLst/>
                          <a:hlinkClick r:id="rId10" tooltip="Εθνική Ισπανίας (ποδόσφαιρο ανδρών)"/>
                        </a:rPr>
                        <a:t>Ισπανία</a:t>
                      </a:r>
                      <a:r>
                        <a:rPr lang="el-GR">
                          <a:effectLst/>
                        </a:rPr>
                        <a:t> </a:t>
                      </a:r>
                    </a:p>
                  </a:txBody>
                  <a:tcPr marL="68580" marR="68580" anchor="ctr">
                    <a:lnL>
                      <a:noFill/>
                    </a:lnL>
                    <a:lnR>
                      <a:noFill/>
                    </a:lnR>
                    <a:lnT>
                      <a:noFill/>
                    </a:lnT>
                    <a:lnB>
                      <a:noFill/>
                    </a:lnB>
                  </a:tcPr>
                </a:tc>
                <a:tc>
                  <a:txBody>
                    <a:bodyPr/>
                    <a:lstStyle/>
                    <a:p>
                      <a:pPr algn="ctr"/>
                      <a:r>
                        <a:rPr lang="en-US">
                          <a:effectLst/>
                        </a:rPr>
                        <a:t>5–1 </a:t>
                      </a:r>
                    </a:p>
                  </a:txBody>
                  <a:tcPr marL="68580" marR="68580" anchor="ctr">
                    <a:lnL>
                      <a:noFill/>
                    </a:lnL>
                    <a:lnR>
                      <a:noFill/>
                    </a:lnR>
                    <a:lnT>
                      <a:noFill/>
                    </a:lnT>
                    <a:lnB>
                      <a:noFill/>
                    </a:lnB>
                  </a:tcPr>
                </a:tc>
                <a:tc>
                  <a:txBody>
                    <a:bodyPr/>
                    <a:lstStyle/>
                    <a:p>
                      <a:pPr algn="l"/>
                      <a:r>
                        <a:rPr lang="el-GR" dirty="0">
                          <a:effectLst/>
                          <a:hlinkClick r:id="rId11" tooltip="Εθνική Νορβηγίας (ποδόσφαιρο ανδρών)"/>
                        </a:rPr>
                        <a:t>Νορβηγία</a:t>
                      </a:r>
                      <a:r>
                        <a:rPr lang="el-GR" dirty="0">
                          <a:effectLst/>
                        </a:rPr>
                        <a:t> </a:t>
                      </a:r>
                    </a:p>
                  </a:txBody>
                  <a:tcPr marL="68580" marR="68580" anchor="ctr">
                    <a:lnL>
                      <a:noFill/>
                    </a:lnL>
                    <a:lnR>
                      <a:noFill/>
                    </a:lnR>
                    <a:lnT>
                      <a:noFill/>
                    </a:lnT>
                    <a:lnB>
                      <a:noFill/>
                    </a:lnB>
                  </a:tcPr>
                </a:tc>
                <a:tc>
                  <a:txBody>
                    <a:bodyPr/>
                    <a:lstStyle/>
                    <a:p>
                      <a:pPr algn="ctr"/>
                      <a:r>
                        <a:rPr lang="en-US">
                          <a:effectLst/>
                        </a:rPr>
                        <a:t>2–1 </a:t>
                      </a:r>
                    </a:p>
                  </a:txBody>
                  <a:tcPr marL="68580" marR="68580" anchor="ctr">
                    <a:lnL>
                      <a:noFill/>
                    </a:lnL>
                    <a:lnR>
                      <a:noFill/>
                    </a:lnR>
                    <a:lnT>
                      <a:noFill/>
                    </a:lnT>
                    <a:lnB>
                      <a:noFill/>
                    </a:lnB>
                  </a:tcPr>
                </a:tc>
                <a:tc>
                  <a:txBody>
                    <a:bodyPr/>
                    <a:lstStyle/>
                    <a:p>
                      <a:pPr algn="ctr"/>
                      <a:r>
                        <a:rPr lang="en-US" dirty="0">
                          <a:effectLst/>
                        </a:rPr>
                        <a:t>3–0 </a:t>
                      </a:r>
                    </a:p>
                  </a:txBody>
                  <a:tcPr marL="68580" marR="68580" anchor="ctr">
                    <a:lnL>
                      <a:noFill/>
                    </a:lnL>
                    <a:lnR>
                      <a:noFill/>
                    </a:lnR>
                    <a:lnT>
                      <a:noFill/>
                    </a:lnT>
                    <a:lnB>
                      <a:noFill/>
                    </a:lnB>
                  </a:tcPr>
                </a:tc>
                <a:extLst>
                  <a:ext uri="{0D108BD9-81ED-4DB2-BD59-A6C34878D82A}">
                    <a16:rowId xmlns="" xmlns:a16="http://schemas.microsoft.com/office/drawing/2014/main" val="2235135657"/>
                  </a:ext>
                </a:extLst>
              </a:tr>
            </a:tbl>
          </a:graphicData>
        </a:graphic>
      </p:graphicFrame>
      <p:sp>
        <p:nvSpPr>
          <p:cNvPr id="5" name="TextBox 4">
            <a:extLst>
              <a:ext uri="{FF2B5EF4-FFF2-40B4-BE49-F238E27FC236}">
                <a16:creationId xmlns="" xmlns:a16="http://schemas.microsoft.com/office/drawing/2014/main" id="{67EE3BC9-8CE3-46C8-A98A-672F738F0CAD}"/>
              </a:ext>
            </a:extLst>
          </p:cNvPr>
          <p:cNvSpPr txBox="1"/>
          <p:nvPr/>
        </p:nvSpPr>
        <p:spPr>
          <a:xfrm>
            <a:off x="5211443" y="1494084"/>
            <a:ext cx="3752491" cy="1631216"/>
          </a:xfrm>
          <a:prstGeom prst="rect">
            <a:avLst/>
          </a:prstGeom>
          <a:noFill/>
        </p:spPr>
        <p:txBody>
          <a:bodyPr wrap="square" rtlCol="0">
            <a:spAutoFit/>
          </a:bodyPr>
          <a:lstStyle/>
          <a:p>
            <a:r>
              <a:rPr lang="el-GR" sz="2000" dirty="0">
                <a:solidFill>
                  <a:prstClr val="black"/>
                </a:solidFill>
              </a:rPr>
              <a:t>Οι Ολλανδία ,η </a:t>
            </a:r>
            <a:r>
              <a:rPr lang="el-GR" sz="2000" dirty="0" smtClean="0">
                <a:solidFill>
                  <a:prstClr val="black"/>
                </a:solidFill>
              </a:rPr>
              <a:t>Κροατία, η </a:t>
            </a:r>
            <a:r>
              <a:rPr lang="el-GR" sz="2000" dirty="0">
                <a:solidFill>
                  <a:prstClr val="black"/>
                </a:solidFill>
              </a:rPr>
              <a:t>Ρωσία , η Λετονία ,η Ισπανία είναι οι χώρες που προκρίνονται από τα μπαράζ και συνεχίζουν στην επόμενη φάση </a:t>
            </a:r>
            <a:endParaRPr lang="en-US" sz="2000" dirty="0">
              <a:solidFill>
                <a:prstClr val="black"/>
              </a:solidFill>
            </a:endParaRPr>
          </a:p>
        </p:txBody>
      </p:sp>
    </p:spTree>
    <p:extLst>
      <p:ext uri="{BB962C8B-B14F-4D97-AF65-F5344CB8AC3E}">
        <p14:creationId xmlns:p14="http://schemas.microsoft.com/office/powerpoint/2010/main" val="348532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85720" y="1268760"/>
            <a:ext cx="8572560" cy="5589240"/>
          </a:xfrm>
        </p:spPr>
        <p:txBody>
          <a:bodyPr>
            <a:normAutofit/>
          </a:bodyPr>
          <a:lstStyle/>
          <a:p>
            <a:pPr algn="ctr"/>
            <a:r>
              <a:rPr lang="el-GR" sz="2800" dirty="0" smtClean="0">
                <a:solidFill>
                  <a:schemeClr val="tx1"/>
                </a:solidFill>
              </a:rPr>
              <a:t>Στη σημερινή εποχή, η επαφή με τον αθλητισμό είναι πολύ σημαντική, ιδίως για κάποιον που ακολουθεί την καθιστική ζωή.</a:t>
            </a:r>
            <a:r>
              <a:rPr lang="en-US" sz="2800" dirty="0" smtClean="0">
                <a:solidFill>
                  <a:schemeClr val="tx1"/>
                </a:solidFill>
              </a:rPr>
              <a:t> </a:t>
            </a:r>
            <a:r>
              <a:rPr lang="el-GR" sz="2800" dirty="0" smtClean="0">
                <a:solidFill>
                  <a:schemeClr val="tx1"/>
                </a:solidFill>
              </a:rPr>
              <a:t>Κάποια από τα άτομα τα οποία ασχολούνταν με κάποιο σπορ στο παρελθόν και αποφάσισαν να το ακολουθήσουν επαγγελματικά εμφανίζονται σήμερα σε μεγάλες αθλητικές οργανώσεις. Αυτές οι μεγάλες αθλητικές συναντήσεις μπορεί να είναι ποικίλλων ειδών και σκοπό έχουν να προάγουν το υγιές πνεύμα του αθλητισμού και την ευγενή άμιλλα. Μέσω αυτών των διοργανώσεων, τα γνωστά όσο και τα λιγότερο γνωστά αθλήματα έχουν ταξιδέψει σε όλο τον κόσμο και έχουν συνεπάρει εκατομμύρια θεατές.</a:t>
            </a:r>
            <a:endParaRPr lang="el-GR" sz="2800" dirty="0">
              <a:solidFill>
                <a:schemeClr val="tx1"/>
              </a:solidFill>
            </a:endParaRPr>
          </a:p>
        </p:txBody>
      </p:sp>
      <p:sp>
        <p:nvSpPr>
          <p:cNvPr id="2" name="TextBox 1"/>
          <p:cNvSpPr txBox="1"/>
          <p:nvPr/>
        </p:nvSpPr>
        <p:spPr>
          <a:xfrm>
            <a:off x="1331640" y="548680"/>
            <a:ext cx="6336704" cy="769441"/>
          </a:xfrm>
          <a:prstGeom prst="rect">
            <a:avLst/>
          </a:prstGeom>
          <a:noFill/>
        </p:spPr>
        <p:txBody>
          <a:bodyPr wrap="square" rtlCol="0">
            <a:spAutoFit/>
          </a:bodyPr>
          <a:lstStyle/>
          <a:p>
            <a:pPr algn="ctr"/>
            <a:r>
              <a:rPr lang="el-GR" sz="4400" dirty="0" smtClean="0"/>
              <a:t>ΠΡΟΛΟΓΟΣ</a:t>
            </a:r>
            <a:endParaRPr lang="en-US" sz="4400" dirty="0"/>
          </a:p>
        </p:txBody>
      </p:sp>
    </p:spTree>
    <p:extLst>
      <p:ext uri="{BB962C8B-B14F-4D97-AF65-F5344CB8AC3E}">
        <p14:creationId xmlns:p14="http://schemas.microsoft.com/office/powerpoint/2010/main" val="234799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p:spPr>
        <p:txBody>
          <a:bodyPr/>
          <a:lstStyle/>
          <a:p>
            <a:r>
              <a:rPr lang="el-GR" dirty="0" smtClean="0"/>
              <a:t>ΤΟ ΚΛΕΙΔΙ ΤΗΣ ΕΠΙΤΥΧΙΑΣ</a:t>
            </a:r>
            <a:endParaRPr lang="el-GR" dirty="0"/>
          </a:p>
        </p:txBody>
      </p:sp>
      <p:sp>
        <p:nvSpPr>
          <p:cNvPr id="3" name="Θέση περιεχομένου 2"/>
          <p:cNvSpPr>
            <a:spLocks noGrp="1"/>
          </p:cNvSpPr>
          <p:nvPr>
            <p:ph idx="1"/>
          </p:nvPr>
        </p:nvSpPr>
        <p:spPr>
          <a:xfrm>
            <a:off x="467544" y="1124744"/>
            <a:ext cx="8229600" cy="5661248"/>
          </a:xfrm>
        </p:spPr>
        <p:txBody>
          <a:bodyPr>
            <a:noAutofit/>
          </a:bodyPr>
          <a:lstStyle/>
          <a:p>
            <a:r>
              <a:rPr lang="el-GR" sz="1500" dirty="0" smtClean="0"/>
              <a:t>Ο Γερμανός έκανε μία παραδοχή πριν την έναρξη της διοργάνωσης: ότι η εθνική μας υστερεί «έτη φωτός» σε ποιότητα από τους αντιπάλους. Αποφάσισε, λοιπόν, να προσαρμόσει τη σύστημα της ομάδας στο παιχνίδι των αντιπάλων και δε φοβήθηκε την κριτική περί «καταστροφικού </a:t>
            </a:r>
            <a:r>
              <a:rPr lang="el-GR" sz="1500" dirty="0" err="1" smtClean="0"/>
              <a:t>αμυντικογενούς</a:t>
            </a:r>
            <a:r>
              <a:rPr lang="el-GR" sz="1500" dirty="0" smtClean="0"/>
              <a:t> ποδοσφαίρου» με αναχρονιστικά χαρακτηριστικά. Κάνοντας «επίδειξη γερμανικού κυνισμού», προτίμησε να εστιάσει στα εξής χαρακτηριστικά:</a:t>
            </a:r>
          </a:p>
          <a:p>
            <a:endParaRPr lang="el-GR" sz="1500" dirty="0" smtClean="0"/>
          </a:p>
          <a:p>
            <a:r>
              <a:rPr lang="el-GR" sz="1500" dirty="0" smtClean="0"/>
              <a:t>ποδόσφαιρο αναμονής στο μισό γήπεδο και έντονη συμμετοχή των </a:t>
            </a:r>
            <a:r>
              <a:rPr lang="el-GR" sz="1500" dirty="0" err="1" smtClean="0"/>
              <a:t>εξτρέμ</a:t>
            </a:r>
            <a:r>
              <a:rPr lang="el-GR" sz="1500" dirty="0" smtClean="0"/>
              <a:t> στην ανασταλτική λειτουργία</a:t>
            </a:r>
          </a:p>
          <a:p>
            <a:endParaRPr lang="el-GR" sz="1500" dirty="0" smtClean="0"/>
          </a:p>
          <a:p>
            <a:r>
              <a:rPr lang="el-GR" sz="1500" dirty="0" smtClean="0"/>
              <a:t>διπλή ζώνη άμυνας στα 30 μέτρα και συνδυαστικό </a:t>
            </a:r>
            <a:r>
              <a:rPr lang="el-GR" sz="1500" dirty="0" err="1" smtClean="0"/>
              <a:t>man-to-man</a:t>
            </a:r>
            <a:r>
              <a:rPr lang="el-GR" sz="1500" dirty="0" smtClean="0"/>
              <a:t> στο χώρο σε παίκτες-</a:t>
            </a:r>
            <a:r>
              <a:rPr lang="el-GR" sz="1500" dirty="0" err="1" smtClean="0"/>
              <a:t>stars</a:t>
            </a:r>
            <a:r>
              <a:rPr lang="el-GR" sz="1500" dirty="0" smtClean="0"/>
              <a:t> των αντιπάλων</a:t>
            </a:r>
          </a:p>
          <a:p>
            <a:endParaRPr lang="el-GR" sz="1500" dirty="0" smtClean="0"/>
          </a:p>
          <a:p>
            <a:r>
              <a:rPr lang="el-GR" sz="1500" dirty="0" smtClean="0"/>
              <a:t>βάθος στην άμυνα και περιορισμένες προωθήσεις του ενός εκ των δύο </a:t>
            </a:r>
            <a:r>
              <a:rPr lang="el-GR" sz="1500" dirty="0" err="1" smtClean="0"/>
              <a:t>μπακ</a:t>
            </a:r>
            <a:endParaRPr lang="el-GR" sz="1500" dirty="0" smtClean="0"/>
          </a:p>
          <a:p>
            <a:endParaRPr lang="el-GR" sz="1500" dirty="0" smtClean="0"/>
          </a:p>
          <a:p>
            <a:r>
              <a:rPr lang="el-GR" sz="1500" dirty="0" smtClean="0"/>
              <a:t>μικρό πλάτος ώστε να περιοριστεί ο χώρος δράσης των αντιπάλων και να δημιουργηθούν συνθήκες ανασταλτικής </a:t>
            </a:r>
            <a:r>
              <a:rPr lang="el-GR" sz="1500" dirty="0" err="1" smtClean="0"/>
              <a:t>υπεραριθμίας</a:t>
            </a:r>
            <a:r>
              <a:rPr lang="el-GR" sz="1500" dirty="0" smtClean="0"/>
              <a:t> στον άξονα</a:t>
            </a:r>
          </a:p>
          <a:p>
            <a:endParaRPr lang="el-GR" sz="1500" dirty="0" smtClean="0"/>
          </a:p>
          <a:p>
            <a:r>
              <a:rPr lang="el-GR" sz="1500" dirty="0" smtClean="0"/>
              <a:t>τακτική πειθαρχία, διατήρηση θέσεων, συνοχή μεταξύ των γραμμών, άμεσες </a:t>
            </a:r>
            <a:r>
              <a:rPr lang="el-GR" sz="1500" dirty="0" err="1" smtClean="0"/>
              <a:t>αλληλοκαλύψεις</a:t>
            </a:r>
            <a:r>
              <a:rPr lang="el-GR" sz="1500" dirty="0" smtClean="0"/>
              <a:t> και φάουλ τακτικής για ανακοπή ρυθμού</a:t>
            </a:r>
          </a:p>
          <a:p>
            <a:endParaRPr lang="el-GR" sz="1500" dirty="0" smtClean="0"/>
          </a:p>
          <a:p>
            <a:r>
              <a:rPr lang="el-GR" sz="1500" dirty="0" smtClean="0"/>
              <a:t>αδιάκοπο τρέξιμο, εξαιρετική φυσική κατάσταση, πάθος στις προσωπικές μονομαχίες και…ελληνικό φιλότιμο ώστε να ισοσκελιστεί η διαφορά ποιότητας από το </a:t>
            </a:r>
            <a:r>
              <a:rPr lang="el-GR" sz="1500" dirty="0" err="1" smtClean="0"/>
              <a:t>physical</a:t>
            </a:r>
            <a:r>
              <a:rPr lang="el-GR" sz="1500" dirty="0" smtClean="0"/>
              <a:t> </a:t>
            </a:r>
            <a:r>
              <a:rPr lang="el-GR" sz="1500" dirty="0" err="1" smtClean="0"/>
              <a:t>game</a:t>
            </a:r>
            <a:endParaRPr lang="el-GR" sz="1500" dirty="0"/>
          </a:p>
        </p:txBody>
      </p:sp>
    </p:spTree>
    <p:extLst>
      <p:ext uri="{BB962C8B-B14F-4D97-AF65-F5344CB8AC3E}">
        <p14:creationId xmlns:p14="http://schemas.microsoft.com/office/powerpoint/2010/main" val="848728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ΠΑΙΧΤΕΣ ΣΤΗΝ ΑΜΥΝΑ</a:t>
            </a:r>
            <a:endParaRPr lang="el-GR" dirty="0"/>
          </a:p>
        </p:txBody>
      </p:sp>
      <p:sp>
        <p:nvSpPr>
          <p:cNvPr id="3" name="Θέση περιεχομένου 2"/>
          <p:cNvSpPr>
            <a:spLocks noGrp="1"/>
          </p:cNvSpPr>
          <p:nvPr>
            <p:ph idx="1"/>
          </p:nvPr>
        </p:nvSpPr>
        <p:spPr/>
        <p:txBody>
          <a:bodyPr>
            <a:normAutofit/>
          </a:bodyPr>
          <a:lstStyle/>
          <a:p>
            <a:r>
              <a:rPr lang="el-GR" dirty="0" smtClean="0"/>
              <a:t>Τερματοφύλακας: Νικοπολίδης</a:t>
            </a:r>
          </a:p>
          <a:p>
            <a:r>
              <a:rPr lang="el-GR" dirty="0" smtClean="0"/>
              <a:t>Δεξί </a:t>
            </a:r>
            <a:r>
              <a:rPr lang="el-GR" dirty="0" err="1" smtClean="0"/>
              <a:t>μπακ</a:t>
            </a:r>
            <a:r>
              <a:rPr lang="el-GR" dirty="0" smtClean="0"/>
              <a:t>: Σεϊταρίδης</a:t>
            </a:r>
          </a:p>
          <a:p>
            <a:r>
              <a:rPr lang="el-GR" dirty="0" err="1" smtClean="0"/>
              <a:t>Στόπερ</a:t>
            </a:r>
            <a:r>
              <a:rPr lang="el-GR" dirty="0" smtClean="0"/>
              <a:t>: Δέλλας</a:t>
            </a:r>
          </a:p>
          <a:p>
            <a:r>
              <a:rPr lang="el-GR" dirty="0" err="1" smtClean="0"/>
              <a:t>Στόπερ</a:t>
            </a:r>
            <a:r>
              <a:rPr lang="el-GR" dirty="0" smtClean="0"/>
              <a:t>: </a:t>
            </a:r>
            <a:r>
              <a:rPr lang="el-GR" dirty="0" err="1" smtClean="0"/>
              <a:t>Βενετίδης</a:t>
            </a:r>
            <a:r>
              <a:rPr lang="el-GR" dirty="0" smtClean="0"/>
              <a:t>  </a:t>
            </a:r>
          </a:p>
          <a:p>
            <a:r>
              <a:rPr lang="el-GR" dirty="0" smtClean="0"/>
              <a:t>Δεξί </a:t>
            </a:r>
            <a:r>
              <a:rPr lang="el-GR" dirty="0" err="1" smtClean="0"/>
              <a:t>μπακ</a:t>
            </a:r>
            <a:r>
              <a:rPr lang="el-GR" dirty="0" smtClean="0"/>
              <a:t>: </a:t>
            </a:r>
            <a:r>
              <a:rPr lang="el-GR" dirty="0" err="1" smtClean="0"/>
              <a:t>Νταμπίζας</a:t>
            </a:r>
            <a:r>
              <a:rPr lang="el-GR" dirty="0" smtClean="0"/>
              <a:t> </a:t>
            </a:r>
          </a:p>
          <a:p>
            <a:r>
              <a:rPr lang="el-GR" dirty="0" err="1" smtClean="0"/>
              <a:t>Στόπερ</a:t>
            </a:r>
            <a:r>
              <a:rPr lang="el-GR" dirty="0" smtClean="0"/>
              <a:t>: Καψής</a:t>
            </a:r>
          </a:p>
          <a:p>
            <a:endParaRPr lang="el-GR" dirty="0"/>
          </a:p>
        </p:txBody>
      </p:sp>
      <p:pic>
        <p:nvPicPr>
          <p:cNvPr id="5" name="Εικόνα 4"/>
          <p:cNvPicPr>
            <a:picLocks noChangeAspect="1"/>
          </p:cNvPicPr>
          <p:nvPr/>
        </p:nvPicPr>
        <p:blipFill>
          <a:blip r:embed="rId2" cstate="print"/>
          <a:stretch>
            <a:fillRect/>
          </a:stretch>
        </p:blipFill>
        <p:spPr>
          <a:xfrm>
            <a:off x="7362606" y="640850"/>
            <a:ext cx="1264444" cy="1365272"/>
          </a:xfrm>
          <a:prstGeom prst="rect">
            <a:avLst/>
          </a:prstGeom>
        </p:spPr>
      </p:pic>
      <p:pic>
        <p:nvPicPr>
          <p:cNvPr id="6" name="Εικόνα 5"/>
          <p:cNvPicPr>
            <a:picLocks noChangeAspect="1"/>
          </p:cNvPicPr>
          <p:nvPr/>
        </p:nvPicPr>
        <p:blipFill>
          <a:blip r:embed="rId3" cstate="print"/>
          <a:stretch>
            <a:fillRect/>
          </a:stretch>
        </p:blipFill>
        <p:spPr>
          <a:xfrm>
            <a:off x="7362606" y="4091679"/>
            <a:ext cx="1264444" cy="1386408"/>
          </a:xfrm>
          <a:prstGeom prst="rect">
            <a:avLst/>
          </a:prstGeom>
        </p:spPr>
      </p:pic>
      <p:pic>
        <p:nvPicPr>
          <p:cNvPr id="7" name="Εικόνα 6"/>
          <p:cNvPicPr>
            <a:picLocks noChangeAspect="1"/>
          </p:cNvPicPr>
          <p:nvPr/>
        </p:nvPicPr>
        <p:blipFill>
          <a:blip r:embed="rId4" cstate="print"/>
          <a:stretch>
            <a:fillRect/>
          </a:stretch>
        </p:blipFill>
        <p:spPr>
          <a:xfrm>
            <a:off x="7362608" y="5487161"/>
            <a:ext cx="1264443" cy="1379913"/>
          </a:xfrm>
          <a:prstGeom prst="rect">
            <a:avLst/>
          </a:prstGeom>
        </p:spPr>
      </p:pic>
      <p:pic>
        <p:nvPicPr>
          <p:cNvPr id="8" name="Εικόνα 7"/>
          <p:cNvPicPr>
            <a:picLocks noChangeAspect="1"/>
          </p:cNvPicPr>
          <p:nvPr/>
        </p:nvPicPr>
        <p:blipFill>
          <a:blip r:embed="rId5" cstate="print"/>
          <a:stretch>
            <a:fillRect/>
          </a:stretch>
        </p:blipFill>
        <p:spPr>
          <a:xfrm>
            <a:off x="7362606" y="2859582"/>
            <a:ext cx="1264444" cy="1232101"/>
          </a:xfrm>
          <a:prstGeom prst="rect">
            <a:avLst/>
          </a:prstGeom>
        </p:spPr>
      </p:pic>
      <p:pic>
        <p:nvPicPr>
          <p:cNvPr id="9" name="Εικόνα 8"/>
          <p:cNvPicPr>
            <a:picLocks noChangeAspect="1"/>
          </p:cNvPicPr>
          <p:nvPr/>
        </p:nvPicPr>
        <p:blipFill>
          <a:blip r:embed="rId6" cstate="print"/>
          <a:stretch>
            <a:fillRect/>
          </a:stretch>
        </p:blipFill>
        <p:spPr>
          <a:xfrm>
            <a:off x="7362606" y="2006122"/>
            <a:ext cx="1264444" cy="853456"/>
          </a:xfrm>
          <a:prstGeom prst="rect">
            <a:avLst/>
          </a:prstGeom>
        </p:spPr>
      </p:pic>
      <p:sp>
        <p:nvSpPr>
          <p:cNvPr id="10" name="Δεξί βέλος 9"/>
          <p:cNvSpPr/>
          <p:nvPr/>
        </p:nvSpPr>
        <p:spPr>
          <a:xfrm rot="20200900">
            <a:off x="6230347" y="1637162"/>
            <a:ext cx="922712" cy="204171"/>
          </a:xfrm>
          <a:prstGeom prst="rightArrow">
            <a:avLst>
              <a:gd name="adj1" fmla="val 38142"/>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1" name="Δεξί βέλος 10"/>
          <p:cNvSpPr/>
          <p:nvPr/>
        </p:nvSpPr>
        <p:spPr>
          <a:xfrm rot="21188894">
            <a:off x="3537858" y="2705057"/>
            <a:ext cx="3731347" cy="21425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2" name="Δεξί βέλος 11"/>
          <p:cNvSpPr/>
          <p:nvPr/>
        </p:nvSpPr>
        <p:spPr>
          <a:xfrm>
            <a:off x="3995937" y="3602300"/>
            <a:ext cx="3269650" cy="18830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3" name="Δεξί βέλος 12"/>
          <p:cNvSpPr/>
          <p:nvPr/>
        </p:nvSpPr>
        <p:spPr>
          <a:xfrm rot="491634">
            <a:off x="4572076" y="4438996"/>
            <a:ext cx="2693587" cy="1421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4" name="Δεξί βέλος 13"/>
          <p:cNvSpPr/>
          <p:nvPr/>
        </p:nvSpPr>
        <p:spPr>
          <a:xfrm rot="928201">
            <a:off x="3379200" y="5456699"/>
            <a:ext cx="3989477" cy="1766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93992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37" y="116632"/>
            <a:ext cx="5579509" cy="1143000"/>
          </a:xfrm>
        </p:spPr>
        <p:txBody>
          <a:bodyPr>
            <a:normAutofit/>
          </a:bodyPr>
          <a:lstStyle/>
          <a:p>
            <a:r>
              <a:rPr lang="el-GR" dirty="0" smtClean="0"/>
              <a:t>Παίχτες στο κέντρο</a:t>
            </a:r>
            <a:endParaRPr lang="el-GR" dirty="0"/>
          </a:p>
        </p:txBody>
      </p:sp>
      <p:sp>
        <p:nvSpPr>
          <p:cNvPr id="3" name="Θέση περιεχομένου 2"/>
          <p:cNvSpPr>
            <a:spLocks noGrp="1"/>
          </p:cNvSpPr>
          <p:nvPr>
            <p:ph idx="1"/>
          </p:nvPr>
        </p:nvSpPr>
        <p:spPr/>
        <p:txBody>
          <a:bodyPr/>
          <a:lstStyle/>
          <a:p>
            <a:r>
              <a:rPr lang="el-GR" dirty="0" smtClean="0"/>
              <a:t>Μπασινάς</a:t>
            </a:r>
          </a:p>
          <a:p>
            <a:r>
              <a:rPr lang="el-GR" dirty="0" smtClean="0"/>
              <a:t>Ζαγοράκης</a:t>
            </a:r>
          </a:p>
          <a:p>
            <a:r>
              <a:rPr lang="el-GR" dirty="0" smtClean="0"/>
              <a:t>Στέλιος Γιαννακόπουλος</a:t>
            </a:r>
          </a:p>
          <a:p>
            <a:r>
              <a:rPr lang="el-GR" dirty="0" smtClean="0"/>
              <a:t>Βασίλης Τσιάρτας</a:t>
            </a:r>
          </a:p>
          <a:p>
            <a:r>
              <a:rPr lang="el-GR" dirty="0" smtClean="0"/>
              <a:t>Καραγκούνης</a:t>
            </a:r>
          </a:p>
          <a:p>
            <a:r>
              <a:rPr lang="el-GR" dirty="0" smtClean="0"/>
              <a:t>Κατσουράνης</a:t>
            </a:r>
          </a:p>
          <a:p>
            <a:r>
              <a:rPr lang="el-GR" dirty="0" smtClean="0"/>
              <a:t>Καφές</a:t>
            </a:r>
          </a:p>
          <a:p>
            <a:endParaRPr lang="el-GR" dirty="0"/>
          </a:p>
        </p:txBody>
      </p:sp>
      <p:sp>
        <p:nvSpPr>
          <p:cNvPr id="4" name="Δεξί βέλος 3"/>
          <p:cNvSpPr/>
          <p:nvPr/>
        </p:nvSpPr>
        <p:spPr>
          <a:xfrm rot="21017576">
            <a:off x="2628109" y="1464269"/>
            <a:ext cx="3865418" cy="1464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pic>
        <p:nvPicPr>
          <p:cNvPr id="5" name="Εικόνα 4"/>
          <p:cNvPicPr>
            <a:picLocks noChangeAspect="1"/>
          </p:cNvPicPr>
          <p:nvPr/>
        </p:nvPicPr>
        <p:blipFill>
          <a:blip r:embed="rId2" cstate="print"/>
          <a:stretch>
            <a:fillRect/>
          </a:stretch>
        </p:blipFill>
        <p:spPr>
          <a:xfrm>
            <a:off x="6776616" y="518491"/>
            <a:ext cx="1738734" cy="1018829"/>
          </a:xfrm>
          <a:prstGeom prst="rect">
            <a:avLst/>
          </a:prstGeom>
        </p:spPr>
      </p:pic>
      <p:pic>
        <p:nvPicPr>
          <p:cNvPr id="6" name="Εικόνα 5"/>
          <p:cNvPicPr>
            <a:picLocks noChangeAspect="1"/>
          </p:cNvPicPr>
          <p:nvPr/>
        </p:nvPicPr>
        <p:blipFill>
          <a:blip r:embed="rId3" cstate="print"/>
          <a:stretch>
            <a:fillRect/>
          </a:stretch>
        </p:blipFill>
        <p:spPr>
          <a:xfrm>
            <a:off x="6648457" y="1537475"/>
            <a:ext cx="1995056" cy="1188719"/>
          </a:xfrm>
          <a:prstGeom prst="rect">
            <a:avLst/>
          </a:prstGeom>
        </p:spPr>
      </p:pic>
      <p:pic>
        <p:nvPicPr>
          <p:cNvPr id="7" name="Εικόνα 6"/>
          <p:cNvPicPr>
            <a:picLocks noChangeAspect="1"/>
          </p:cNvPicPr>
          <p:nvPr/>
        </p:nvPicPr>
        <p:blipFill>
          <a:blip r:embed="rId4" cstate="print"/>
          <a:stretch>
            <a:fillRect/>
          </a:stretch>
        </p:blipFill>
        <p:spPr>
          <a:xfrm>
            <a:off x="6776616" y="2726194"/>
            <a:ext cx="1738734" cy="1113905"/>
          </a:xfrm>
          <a:prstGeom prst="rect">
            <a:avLst/>
          </a:prstGeom>
        </p:spPr>
      </p:pic>
      <p:pic>
        <p:nvPicPr>
          <p:cNvPr id="8" name="Εικόνα 7"/>
          <p:cNvPicPr>
            <a:picLocks noChangeAspect="1"/>
          </p:cNvPicPr>
          <p:nvPr/>
        </p:nvPicPr>
        <p:blipFill>
          <a:blip r:embed="rId5" cstate="print"/>
          <a:stretch>
            <a:fillRect/>
          </a:stretch>
        </p:blipFill>
        <p:spPr>
          <a:xfrm>
            <a:off x="6776616" y="3839944"/>
            <a:ext cx="1738734" cy="1289166"/>
          </a:xfrm>
          <a:prstGeom prst="rect">
            <a:avLst/>
          </a:prstGeom>
        </p:spPr>
      </p:pic>
      <p:pic>
        <p:nvPicPr>
          <p:cNvPr id="9" name="Εικόνα 8"/>
          <p:cNvPicPr>
            <a:picLocks noChangeAspect="1"/>
          </p:cNvPicPr>
          <p:nvPr/>
        </p:nvPicPr>
        <p:blipFill>
          <a:blip r:embed="rId6" cstate="print"/>
          <a:stretch>
            <a:fillRect/>
          </a:stretch>
        </p:blipFill>
        <p:spPr>
          <a:xfrm>
            <a:off x="6776693" y="5062606"/>
            <a:ext cx="1738735" cy="1638439"/>
          </a:xfrm>
          <a:prstGeom prst="rect">
            <a:avLst/>
          </a:prstGeom>
        </p:spPr>
      </p:pic>
      <p:pic>
        <p:nvPicPr>
          <p:cNvPr id="10" name="Εικόνα 9"/>
          <p:cNvPicPr>
            <a:picLocks noChangeAspect="1"/>
          </p:cNvPicPr>
          <p:nvPr/>
        </p:nvPicPr>
        <p:blipFill>
          <a:blip r:embed="rId7" cstate="print"/>
          <a:stretch>
            <a:fillRect/>
          </a:stretch>
        </p:blipFill>
        <p:spPr>
          <a:xfrm>
            <a:off x="3948476" y="5586307"/>
            <a:ext cx="2000250" cy="1181397"/>
          </a:xfrm>
          <a:prstGeom prst="rect">
            <a:avLst/>
          </a:prstGeom>
        </p:spPr>
      </p:pic>
      <p:pic>
        <p:nvPicPr>
          <p:cNvPr id="11" name="Εικόνα 10"/>
          <p:cNvPicPr>
            <a:picLocks noChangeAspect="1"/>
          </p:cNvPicPr>
          <p:nvPr/>
        </p:nvPicPr>
        <p:blipFill>
          <a:blip r:embed="rId8" cstate="print"/>
          <a:stretch>
            <a:fillRect/>
          </a:stretch>
        </p:blipFill>
        <p:spPr>
          <a:xfrm>
            <a:off x="2073674" y="5586307"/>
            <a:ext cx="1874857" cy="1181397"/>
          </a:xfrm>
          <a:prstGeom prst="rect">
            <a:avLst/>
          </a:prstGeom>
        </p:spPr>
      </p:pic>
      <p:sp>
        <p:nvSpPr>
          <p:cNvPr id="12" name="Δεξί βέλος 11"/>
          <p:cNvSpPr/>
          <p:nvPr/>
        </p:nvSpPr>
        <p:spPr>
          <a:xfrm>
            <a:off x="2785980" y="2412895"/>
            <a:ext cx="3933274" cy="14056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3" name="Δεξί βέλος 12"/>
          <p:cNvSpPr/>
          <p:nvPr/>
        </p:nvSpPr>
        <p:spPr>
          <a:xfrm>
            <a:off x="4860060" y="3109809"/>
            <a:ext cx="1916585" cy="1733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4" name="Δεξί βέλος 13"/>
          <p:cNvSpPr/>
          <p:nvPr/>
        </p:nvSpPr>
        <p:spPr>
          <a:xfrm rot="575987">
            <a:off x="3949712" y="3992050"/>
            <a:ext cx="2610247" cy="2339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5" name="Δεξί βέλος 14"/>
          <p:cNvSpPr/>
          <p:nvPr/>
        </p:nvSpPr>
        <p:spPr>
          <a:xfrm rot="817243">
            <a:off x="3096276" y="4782560"/>
            <a:ext cx="3591599" cy="1266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6" name="Δεξί βέλος 15"/>
          <p:cNvSpPr/>
          <p:nvPr/>
        </p:nvSpPr>
        <p:spPr>
          <a:xfrm rot="1368391">
            <a:off x="3190687" y="5083697"/>
            <a:ext cx="1068614" cy="22664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
        <p:nvSpPr>
          <p:cNvPr id="17" name="Δεξί βέλος 16"/>
          <p:cNvSpPr/>
          <p:nvPr/>
        </p:nvSpPr>
        <p:spPr>
          <a:xfrm rot="1250011">
            <a:off x="1174409" y="5725867"/>
            <a:ext cx="891975" cy="1427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39323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 y="198408"/>
            <a:ext cx="5674240" cy="1143000"/>
          </a:xfrm>
        </p:spPr>
        <p:txBody>
          <a:bodyPr/>
          <a:lstStyle/>
          <a:p>
            <a:r>
              <a:rPr lang="el-GR" dirty="0" smtClean="0"/>
              <a:t>Παίκτες επίθεσης</a:t>
            </a:r>
            <a:endParaRPr lang="el-GR" dirty="0"/>
          </a:p>
        </p:txBody>
      </p:sp>
      <p:sp>
        <p:nvSpPr>
          <p:cNvPr id="3" name="Θέση περιεχομένου 2"/>
          <p:cNvSpPr>
            <a:spLocks noGrp="1"/>
          </p:cNvSpPr>
          <p:nvPr>
            <p:ph idx="1"/>
          </p:nvPr>
        </p:nvSpPr>
        <p:spPr/>
        <p:txBody>
          <a:bodyPr>
            <a:normAutofit/>
          </a:bodyPr>
          <a:lstStyle/>
          <a:p>
            <a:r>
              <a:rPr lang="el-GR" sz="6000" dirty="0" smtClean="0"/>
              <a:t>Χαριστέας</a:t>
            </a:r>
          </a:p>
          <a:p>
            <a:r>
              <a:rPr lang="el-GR" sz="6000" dirty="0" err="1" smtClean="0"/>
              <a:t>Νικολαϊδης</a:t>
            </a:r>
            <a:endParaRPr lang="el-GR" sz="6000" dirty="0" smtClean="0"/>
          </a:p>
          <a:p>
            <a:r>
              <a:rPr lang="el-GR" sz="6000" dirty="0" err="1" smtClean="0"/>
              <a:t>Βρύζας</a:t>
            </a:r>
            <a:endParaRPr lang="el-GR" sz="6000" dirty="0" smtClean="0"/>
          </a:p>
          <a:p>
            <a:r>
              <a:rPr lang="el-GR" sz="6000" dirty="0" err="1" smtClean="0"/>
              <a:t>Παππαδόπουλος</a:t>
            </a:r>
            <a:r>
              <a:rPr lang="en-US" sz="6000" dirty="0" smtClean="0"/>
              <a:t> </a:t>
            </a:r>
            <a:endParaRPr lang="el-GR" sz="6000" dirty="0"/>
          </a:p>
        </p:txBody>
      </p:sp>
      <p:sp>
        <p:nvSpPr>
          <p:cNvPr id="4" name="Δεξί βέλος 3"/>
          <p:cNvSpPr/>
          <p:nvPr/>
        </p:nvSpPr>
        <p:spPr>
          <a:xfrm rot="20335644">
            <a:off x="4059756" y="1385882"/>
            <a:ext cx="2140107" cy="19731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pic>
        <p:nvPicPr>
          <p:cNvPr id="5" name="Εικόνα 4"/>
          <p:cNvPicPr>
            <a:picLocks noChangeAspect="1"/>
          </p:cNvPicPr>
          <p:nvPr/>
        </p:nvPicPr>
        <p:blipFill>
          <a:blip r:embed="rId2" cstate="print"/>
          <a:stretch>
            <a:fillRect/>
          </a:stretch>
        </p:blipFill>
        <p:spPr>
          <a:xfrm>
            <a:off x="6254159" y="198408"/>
            <a:ext cx="2143125" cy="1388226"/>
          </a:xfrm>
          <a:prstGeom prst="rect">
            <a:avLst/>
          </a:prstGeom>
        </p:spPr>
      </p:pic>
      <p:pic>
        <p:nvPicPr>
          <p:cNvPr id="6" name="Εικόνα 5"/>
          <p:cNvPicPr>
            <a:picLocks noChangeAspect="1"/>
          </p:cNvPicPr>
          <p:nvPr/>
        </p:nvPicPr>
        <p:blipFill>
          <a:blip r:embed="rId3" cstate="print"/>
          <a:stretch>
            <a:fillRect/>
          </a:stretch>
        </p:blipFill>
        <p:spPr>
          <a:xfrm>
            <a:off x="6254160" y="1586789"/>
            <a:ext cx="2143126" cy="1520247"/>
          </a:xfrm>
          <a:prstGeom prst="rect">
            <a:avLst/>
          </a:prstGeom>
        </p:spPr>
      </p:pic>
      <p:sp>
        <p:nvSpPr>
          <p:cNvPr id="7" name="Δεξί βέλος 6"/>
          <p:cNvSpPr/>
          <p:nvPr/>
        </p:nvSpPr>
        <p:spPr>
          <a:xfrm rot="20752540">
            <a:off x="4352750" y="2741982"/>
            <a:ext cx="1814252" cy="1983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pic>
        <p:nvPicPr>
          <p:cNvPr id="8" name="Εικόνα 7"/>
          <p:cNvPicPr>
            <a:picLocks noChangeAspect="1"/>
          </p:cNvPicPr>
          <p:nvPr/>
        </p:nvPicPr>
        <p:blipFill>
          <a:blip r:embed="rId4" cstate="print"/>
          <a:stretch>
            <a:fillRect/>
          </a:stretch>
        </p:blipFill>
        <p:spPr>
          <a:xfrm>
            <a:off x="6247016" y="3090345"/>
            <a:ext cx="2143125" cy="1627216"/>
          </a:xfrm>
          <a:prstGeom prst="rect">
            <a:avLst/>
          </a:prstGeom>
        </p:spPr>
      </p:pic>
      <p:sp>
        <p:nvSpPr>
          <p:cNvPr id="9" name="Δεξί βέλος 8"/>
          <p:cNvSpPr/>
          <p:nvPr/>
        </p:nvSpPr>
        <p:spPr>
          <a:xfrm>
            <a:off x="3270730" y="4365104"/>
            <a:ext cx="2593571" cy="16928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pic>
        <p:nvPicPr>
          <p:cNvPr id="10" name="Εικόνα 9"/>
          <p:cNvPicPr>
            <a:picLocks noChangeAspect="1"/>
          </p:cNvPicPr>
          <p:nvPr/>
        </p:nvPicPr>
        <p:blipFill>
          <a:blip r:embed="rId5" cstate="print"/>
          <a:stretch>
            <a:fillRect/>
          </a:stretch>
        </p:blipFill>
        <p:spPr>
          <a:xfrm>
            <a:off x="6239948" y="4721380"/>
            <a:ext cx="2150269" cy="1590675"/>
          </a:xfrm>
          <a:prstGeom prst="rect">
            <a:avLst/>
          </a:prstGeom>
        </p:spPr>
      </p:pic>
      <p:sp>
        <p:nvSpPr>
          <p:cNvPr id="11" name="Δεξί βέλος 10"/>
          <p:cNvSpPr/>
          <p:nvPr/>
        </p:nvSpPr>
        <p:spPr>
          <a:xfrm>
            <a:off x="4902172" y="5733256"/>
            <a:ext cx="1351988" cy="1828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1742001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ΑγώνεΣ</a:t>
            </a:r>
            <a:r>
              <a:rPr lang="el-GR" dirty="0" smtClean="0"/>
              <a:t> </a:t>
            </a:r>
            <a:r>
              <a:rPr lang="el-GR" dirty="0" smtClean="0"/>
              <a:t>της </a:t>
            </a:r>
            <a:r>
              <a:rPr lang="el-GR" dirty="0" err="1" smtClean="0"/>
              <a:t>ΕλλάδαΣ</a:t>
            </a:r>
            <a:r>
              <a:rPr lang="el-GR" dirty="0" smtClean="0"/>
              <a:t> </a:t>
            </a:r>
            <a:r>
              <a:rPr lang="el-GR" dirty="0" err="1" smtClean="0"/>
              <a:t>στουΣ</a:t>
            </a:r>
            <a:r>
              <a:rPr lang="el-GR" dirty="0" smtClean="0"/>
              <a:t> </a:t>
            </a:r>
            <a:r>
              <a:rPr lang="el-GR" dirty="0" err="1" smtClean="0"/>
              <a:t>ομίλουΣ</a:t>
            </a:r>
            <a:endParaRPr lang="el-GR" dirty="0"/>
          </a:p>
        </p:txBody>
      </p:sp>
      <p:sp>
        <p:nvSpPr>
          <p:cNvPr id="3" name="Θέση περιεχομένου 2"/>
          <p:cNvSpPr>
            <a:spLocks noGrp="1"/>
          </p:cNvSpPr>
          <p:nvPr>
            <p:ph idx="1"/>
          </p:nvPr>
        </p:nvSpPr>
        <p:spPr/>
        <p:txBody>
          <a:bodyPr>
            <a:normAutofit fontScale="92500" lnSpcReduction="10000"/>
          </a:bodyPr>
          <a:lstStyle/>
          <a:p>
            <a:pPr algn="just"/>
            <a:r>
              <a:rPr lang="el-GR" dirty="0" smtClean="0"/>
              <a:t>Αρχικά η Ελλάδα έπρεπε να αντιμετωπίσει στους ομίλους την: Ρωσία, Πορτογαλία, </a:t>
            </a:r>
            <a:r>
              <a:rPr lang="el-GR" dirty="0" smtClean="0"/>
              <a:t>Ισπανία.</a:t>
            </a:r>
            <a:endParaRPr lang="en-US" dirty="0" smtClean="0"/>
          </a:p>
          <a:p>
            <a:pPr algn="just"/>
            <a:r>
              <a:rPr lang="el-GR" dirty="0" smtClean="0"/>
              <a:t>Αρχικά η Ελλάδα έπαιξε με την </a:t>
            </a:r>
            <a:r>
              <a:rPr lang="el-GR" dirty="0" smtClean="0"/>
              <a:t>Πορτογαλία </a:t>
            </a:r>
            <a:r>
              <a:rPr lang="el-GR" dirty="0" smtClean="0"/>
              <a:t>παίρνοντας το διπλό με νίκη </a:t>
            </a:r>
            <a:r>
              <a:rPr lang="el-GR" dirty="0" smtClean="0"/>
              <a:t>1-2.</a:t>
            </a:r>
            <a:endParaRPr lang="el-GR" dirty="0" smtClean="0"/>
          </a:p>
          <a:p>
            <a:pPr algn="just"/>
            <a:r>
              <a:rPr lang="el-GR" dirty="0" smtClean="0"/>
              <a:t>Έπειτα αντιμετώπισε την Ισπανία παίρνοντας την </a:t>
            </a:r>
            <a:r>
              <a:rPr lang="el-GR" dirty="0" smtClean="0"/>
              <a:t>ισοπαλία </a:t>
            </a:r>
            <a:r>
              <a:rPr lang="el-GR" dirty="0" smtClean="0"/>
              <a:t>στην Αθήνα με </a:t>
            </a:r>
            <a:r>
              <a:rPr lang="el-GR" dirty="0" smtClean="0"/>
              <a:t>σκορ 1-1.</a:t>
            </a:r>
            <a:endParaRPr lang="el-GR" dirty="0" smtClean="0"/>
          </a:p>
          <a:p>
            <a:pPr algn="just"/>
            <a:r>
              <a:rPr lang="el-GR" dirty="0" smtClean="0"/>
              <a:t>Τέλος αντιμετώπισε την Ρωσία χάνοντας εκτός </a:t>
            </a:r>
            <a:r>
              <a:rPr lang="el-GR" dirty="0" smtClean="0"/>
              <a:t>έδρας </a:t>
            </a:r>
            <a:r>
              <a:rPr lang="el-GR" dirty="0" smtClean="0"/>
              <a:t>με σκορ 2-1. Η Ελλάδα ήταν σε ισοβαθμία με την Ισπανία αλλά πέρασε στην επόμενη φάση καθώς είχε δεχτεί λιγότερα γκολ.</a:t>
            </a:r>
            <a:endParaRPr lang="el-GR" dirty="0"/>
          </a:p>
        </p:txBody>
      </p:sp>
    </p:spTree>
    <p:extLst>
      <p:ext uri="{BB962C8B-B14F-4D97-AF65-F5344CB8AC3E}">
        <p14:creationId xmlns:p14="http://schemas.microsoft.com/office/powerpoint/2010/main" val="31170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ΑγώνεΣ</a:t>
            </a:r>
            <a:r>
              <a:rPr lang="el-GR" dirty="0" smtClean="0"/>
              <a:t> </a:t>
            </a:r>
            <a:r>
              <a:rPr lang="el-GR" dirty="0" err="1" smtClean="0"/>
              <a:t>νοκ</a:t>
            </a:r>
            <a:r>
              <a:rPr lang="el-GR" dirty="0" smtClean="0"/>
              <a:t>-</a:t>
            </a:r>
            <a:r>
              <a:rPr lang="el-GR" dirty="0" err="1" smtClean="0"/>
              <a:t>αουτ</a:t>
            </a:r>
            <a:endParaRPr lang="el-GR" dirty="0"/>
          </a:p>
        </p:txBody>
      </p:sp>
      <p:sp>
        <p:nvSpPr>
          <p:cNvPr id="3" name="Θέση περιεχομένου 2"/>
          <p:cNvSpPr>
            <a:spLocks noGrp="1"/>
          </p:cNvSpPr>
          <p:nvPr>
            <p:ph idx="1"/>
          </p:nvPr>
        </p:nvSpPr>
        <p:spPr/>
        <p:txBody>
          <a:bodyPr>
            <a:normAutofit/>
          </a:bodyPr>
          <a:lstStyle/>
          <a:p>
            <a:r>
              <a:rPr lang="el-GR" dirty="0" smtClean="0"/>
              <a:t>Η Ελλάδα αντιμετώπισε την πρώτη στον όμιλό της και πολύ δυνατή Γαλλία κερδίζοντάς την </a:t>
            </a:r>
            <a:r>
              <a:rPr lang="el-GR" dirty="0" smtClean="0"/>
              <a:t>1-0</a:t>
            </a:r>
            <a:r>
              <a:rPr lang="en-US" dirty="0" smtClean="0"/>
              <a:t>.</a:t>
            </a:r>
            <a:endParaRPr lang="el-GR" dirty="0" smtClean="0"/>
          </a:p>
          <a:p>
            <a:r>
              <a:rPr lang="el-GR" dirty="0" smtClean="0"/>
              <a:t>Μετά αντιμετώπισε την Τσεχία πάλι κερδίζοντας με σκορ 1-0. Αυτό το γεγονός θα το θυμάται για πάντα ο Έλληνας φίλαθλος καθώς </a:t>
            </a:r>
            <a:r>
              <a:rPr lang="el-GR" dirty="0"/>
              <a:t>ό</a:t>
            </a:r>
            <a:r>
              <a:rPr lang="el-GR" dirty="0" smtClean="0"/>
              <a:t>λοι </a:t>
            </a:r>
            <a:r>
              <a:rPr lang="el-GR" dirty="0" smtClean="0"/>
              <a:t>οι </a:t>
            </a:r>
            <a:r>
              <a:rPr lang="el-GR" dirty="0" smtClean="0"/>
              <a:t>Έλληνες ζητωκραύγαζαν </a:t>
            </a:r>
            <a:r>
              <a:rPr lang="el-GR" dirty="0" smtClean="0"/>
              <a:t>στους δρόμους.</a:t>
            </a:r>
          </a:p>
          <a:p>
            <a:r>
              <a:rPr lang="el-GR" dirty="0" smtClean="0"/>
              <a:t>Η Ελλάδα είχε προκριθεί στον Τελικό!!!!!!!!!!!!!!!!!!!!!!!!!!!!!!!!!!!!!!!!!</a:t>
            </a:r>
          </a:p>
          <a:p>
            <a:endParaRPr lang="el-GR" dirty="0"/>
          </a:p>
        </p:txBody>
      </p:sp>
    </p:spTree>
    <p:extLst>
      <p:ext uri="{BB962C8B-B14F-4D97-AF65-F5344CB8AC3E}">
        <p14:creationId xmlns:p14="http://schemas.microsoft.com/office/powerpoint/2010/main" val="3447756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smtClean="0"/>
              <a:t>ΤΕΛΙΚΟΣ ΕΛΛΑΔΑ- </a:t>
            </a:r>
            <a:r>
              <a:rPr lang="el-GR" dirty="0"/>
              <a:t>ΠΟΡΤΟΓΑΛΙΑ</a:t>
            </a:r>
            <a:endParaRPr lang="en-US" dirty="0"/>
          </a:p>
        </p:txBody>
      </p:sp>
      <p:sp>
        <p:nvSpPr>
          <p:cNvPr id="3" name="Θέση περιεχομένου 2"/>
          <p:cNvSpPr>
            <a:spLocks noGrp="1"/>
          </p:cNvSpPr>
          <p:nvPr>
            <p:ph idx="1"/>
          </p:nvPr>
        </p:nvSpPr>
        <p:spPr/>
        <p:txBody>
          <a:bodyPr/>
          <a:lstStyle/>
          <a:p>
            <a:pPr algn="just"/>
            <a:r>
              <a:rPr lang="el-GR" dirty="0" smtClean="0"/>
              <a:t>Έτσι στις </a:t>
            </a:r>
            <a:r>
              <a:rPr lang="el-GR" b="1" dirty="0" smtClean="0"/>
              <a:t>4 Ιουλίου 2004</a:t>
            </a:r>
            <a:r>
              <a:rPr lang="el-GR" dirty="0" smtClean="0"/>
              <a:t>, στο στάδιο </a:t>
            </a:r>
            <a:r>
              <a:rPr lang="el-GR" b="1" dirty="0" smtClean="0"/>
              <a:t>Ντα </a:t>
            </a:r>
            <a:r>
              <a:rPr lang="el-GR" b="1" dirty="0" err="1" smtClean="0"/>
              <a:t>Λουζ</a:t>
            </a:r>
            <a:r>
              <a:rPr lang="el-GR" dirty="0" smtClean="0"/>
              <a:t> της Λισσαβόνας, ενώπιων 64.000 φιλάθλων, από τους οποίους οι 15.000 ήταν Έλληνες, οι πειθαρχημένοι έλληνες παίχτες νίκησαν τους αγχωμένους πορτογάλους στο 57΄με το μοναδικό γκολ του </a:t>
            </a:r>
            <a:r>
              <a:rPr lang="el-GR" b="1" dirty="0" smtClean="0"/>
              <a:t>Άγγελου </a:t>
            </a:r>
            <a:r>
              <a:rPr lang="el-GR" b="1" dirty="0" err="1" smtClean="0"/>
              <a:t>Χαριστέα</a:t>
            </a:r>
            <a:r>
              <a:rPr lang="el-GR" dirty="0" smtClean="0"/>
              <a:t> σε συνέχεια κόρνερ που εκτέλεσε ο </a:t>
            </a:r>
            <a:r>
              <a:rPr lang="el-GR" dirty="0" err="1" smtClean="0"/>
              <a:t>Μπασινάς</a:t>
            </a:r>
            <a:r>
              <a:rPr lang="el-GR" dirty="0" smtClean="0"/>
              <a:t>.</a:t>
            </a:r>
            <a:endParaRPr lang="en-US" dirty="0"/>
          </a:p>
        </p:txBody>
      </p:sp>
    </p:spTree>
    <p:extLst>
      <p:ext uri="{BB962C8B-B14F-4D97-AF65-F5344CB8AC3E}">
        <p14:creationId xmlns:p14="http://schemas.microsoft.com/office/powerpoint/2010/main" val="3362913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smtClean="0"/>
              <a:t>ΠΡΩΤΑΘΛΗΤΕΣ ΕΥΡΩΠΗΣ 2004</a:t>
            </a:r>
            <a:endParaRPr lang="en-US" dirty="0"/>
          </a:p>
        </p:txBody>
      </p:sp>
      <p:sp>
        <p:nvSpPr>
          <p:cNvPr id="3" name="Θέση περιεχομένου 2"/>
          <p:cNvSpPr>
            <a:spLocks noGrp="1"/>
          </p:cNvSpPr>
          <p:nvPr>
            <p:ph idx="1"/>
          </p:nvPr>
        </p:nvSpPr>
        <p:spPr>
          <a:xfrm>
            <a:off x="395536" y="1340768"/>
            <a:ext cx="8229600" cy="4525963"/>
          </a:xfrm>
        </p:spPr>
        <p:txBody>
          <a:bodyPr>
            <a:normAutofit/>
          </a:bodyPr>
          <a:lstStyle/>
          <a:p>
            <a:pPr algn="just"/>
            <a:r>
              <a:rPr lang="el-GR" dirty="0" smtClean="0"/>
              <a:t>Η Ελληνική ομάδα σήκωσε για πρώτη φορά το κύπελλο στον ουρανό του Ντα </a:t>
            </a:r>
            <a:r>
              <a:rPr lang="el-GR" dirty="0" err="1" smtClean="0"/>
              <a:t>Λουζ</a:t>
            </a:r>
            <a:r>
              <a:rPr lang="el-GR" dirty="0" smtClean="0"/>
              <a:t> και  οι 15.000 έλληνες φίλαθλοι που βρίσκονταν στη Λισαβόνα ξεχύθηκαν στους δρόμους της, βάφοντας αυτήν μπλε……..</a:t>
            </a:r>
            <a:endParaRPr lang="en-US" dirty="0" smtClean="0"/>
          </a:p>
          <a:p>
            <a:pPr algn="just"/>
            <a:endParaRPr lang="el-GR"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933056"/>
            <a:ext cx="298767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11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ΑΠΟΝΟΜΗ ΤΟΥ ΚΥΠΕΛΟΥ</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33725" y="3059906"/>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11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000" dirty="0" smtClean="0"/>
              <a:t>Η ΥΠΟΔΟΧΗ ΤΩΝ ΠΡΩΤΑΘΛΗΤΩΝ ΣΤΗΝ ΑΘΗΝΑ</a:t>
            </a:r>
            <a:br>
              <a:rPr lang="el-GR" sz="3000" dirty="0" smtClean="0"/>
            </a:br>
            <a:r>
              <a:rPr lang="el-GR" sz="3000" dirty="0" smtClean="0"/>
              <a:t>ΓΙΟΡΤΗ ΣΤΟ ΚΑΛΛΙΜΑΡΜΑΡΟ </a:t>
            </a:r>
            <a:endParaRPr lang="en-US" sz="3000" dirty="0"/>
          </a:p>
        </p:txBody>
      </p:sp>
      <p:sp>
        <p:nvSpPr>
          <p:cNvPr id="3" name="Θέση περιεχομένου 2"/>
          <p:cNvSpPr>
            <a:spLocks noGrp="1"/>
          </p:cNvSpPr>
          <p:nvPr>
            <p:ph idx="1"/>
          </p:nvPr>
        </p:nvSpPr>
        <p:spPr/>
        <p:txBody>
          <a:bodyPr/>
          <a:lstStyle/>
          <a:p>
            <a:pPr algn="just"/>
            <a:r>
              <a:rPr lang="el-GR" dirty="0"/>
              <a:t>Χιλιάδες έλληνες αποθέωσαν τους πρωταθλητές κατά την άφιξή τους στην Αθήνα.</a:t>
            </a:r>
          </a:p>
          <a:p>
            <a:pPr algn="just"/>
            <a:r>
              <a:rPr lang="el-GR" dirty="0"/>
              <a:t>Τιμήθηκαν από την πολιτειακή ηγεσία της χώρας.</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176" y="3933056"/>
            <a:ext cx="314325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72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n-US" sz="8800" dirty="0" smtClean="0"/>
              <a:t>EURO</a:t>
            </a:r>
            <a:r>
              <a:rPr lang="el-GR" sz="8800" dirty="0" smtClean="0"/>
              <a:t> 2004</a:t>
            </a:r>
            <a:endParaRPr lang="el-GR" sz="8800" dirty="0"/>
          </a:p>
        </p:txBody>
      </p:sp>
      <p:sp>
        <p:nvSpPr>
          <p:cNvPr id="3" name="Υπότιτλος 2"/>
          <p:cNvSpPr>
            <a:spLocks noGrp="1"/>
          </p:cNvSpPr>
          <p:nvPr>
            <p:ph type="subTitle" idx="1"/>
          </p:nvPr>
        </p:nvSpPr>
        <p:spPr/>
        <p:txBody>
          <a:bodyPr>
            <a:normAutofit fontScale="92500" lnSpcReduction="20000"/>
          </a:bodyPr>
          <a:lstStyle/>
          <a:p>
            <a:r>
              <a:rPr lang="el-GR" sz="2000" dirty="0" err="1" smtClean="0"/>
              <a:t>Μπούρας</a:t>
            </a:r>
            <a:r>
              <a:rPr lang="el-GR" sz="2000" dirty="0" smtClean="0"/>
              <a:t> Γεώργιος-</a:t>
            </a:r>
            <a:r>
              <a:rPr lang="el-GR" sz="2000" dirty="0" err="1" smtClean="0"/>
              <a:t>Τζούκας</a:t>
            </a:r>
            <a:r>
              <a:rPr lang="el-GR" sz="2000" dirty="0" smtClean="0"/>
              <a:t> Βασίλειος</a:t>
            </a:r>
          </a:p>
          <a:p>
            <a:r>
              <a:rPr lang="el-GR" sz="2000" dirty="0" smtClean="0"/>
              <a:t>Οικονόμου Κωνσταντίνος-Σπανός Δημήτριος</a:t>
            </a:r>
          </a:p>
          <a:p>
            <a:r>
              <a:rPr lang="el-GR" sz="2000" dirty="0" err="1" smtClean="0"/>
              <a:t>Φατσέας</a:t>
            </a:r>
            <a:r>
              <a:rPr lang="el-GR" sz="2000" dirty="0" smtClean="0"/>
              <a:t> Παναγιώτης</a:t>
            </a:r>
          </a:p>
          <a:p>
            <a:endParaRPr lang="el-GR" dirty="0"/>
          </a:p>
        </p:txBody>
      </p:sp>
    </p:spTree>
    <p:extLst>
      <p:ext uri="{BB962C8B-B14F-4D97-AF65-F5344CB8AC3E}">
        <p14:creationId xmlns:p14="http://schemas.microsoft.com/office/powerpoint/2010/main" val="3082161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ΘΑΥΜΑ ΤΗΣ ΠΟΡΤΟΓΑΛΙΑΣ</a:t>
            </a:r>
            <a:endParaRPr lang="el-GR" dirty="0"/>
          </a:p>
        </p:txBody>
      </p:sp>
      <p:sp>
        <p:nvSpPr>
          <p:cNvPr id="3" name="Θέση περιεχομένου 2"/>
          <p:cNvSpPr>
            <a:spLocks noGrp="1"/>
          </p:cNvSpPr>
          <p:nvPr>
            <p:ph idx="1"/>
          </p:nvPr>
        </p:nvSpPr>
        <p:spPr/>
        <p:txBody>
          <a:bodyPr>
            <a:normAutofit/>
          </a:bodyPr>
          <a:lstStyle/>
          <a:p>
            <a:pPr algn="just"/>
            <a:r>
              <a:rPr lang="el-GR" dirty="0" smtClean="0"/>
              <a:t>Είναι </a:t>
            </a:r>
            <a:r>
              <a:rPr lang="el-GR" dirty="0" smtClean="0"/>
              <a:t>αν όχι η πιο εντυπωσιακή, από τις πιο σημαντικές στιγμές του ευρωπαϊκού καθώς η διαφορά της ποιότητας των </a:t>
            </a:r>
            <a:r>
              <a:rPr lang="el-GR" dirty="0" err="1" smtClean="0"/>
              <a:t>ρόστερ</a:t>
            </a:r>
            <a:r>
              <a:rPr lang="el-GR" dirty="0" smtClean="0"/>
              <a:t> </a:t>
            </a:r>
            <a:r>
              <a:rPr lang="el-GR" dirty="0"/>
              <a:t>ή</a:t>
            </a:r>
            <a:r>
              <a:rPr lang="el-GR" dirty="0" smtClean="0"/>
              <a:t>ταν τερ</a:t>
            </a:r>
            <a:r>
              <a:rPr lang="el-GR" dirty="0"/>
              <a:t>ά</a:t>
            </a:r>
            <a:r>
              <a:rPr lang="el-GR" dirty="0" smtClean="0"/>
              <a:t>στια, αποδεικνύοντας ακόμα μια φορά πως με πείσμα και με θέληση όλα μπορείς να τα κάνεις καθώς κερδίζει αυτός που το θέλει πιο πολύ. Αυτή είναι η ομορφιά των αθλημάτων, αυτή είναι η ομορφιά του ποδοσφαίρου</a:t>
            </a:r>
            <a:r>
              <a:rPr lang="el-GR" dirty="0" smtClean="0"/>
              <a:t>!</a:t>
            </a:r>
            <a:endParaRPr lang="el-GR" dirty="0" smtClean="0"/>
          </a:p>
        </p:txBody>
      </p:sp>
    </p:spTree>
    <p:extLst>
      <p:ext uri="{BB962C8B-B14F-4D97-AF65-F5344CB8AC3E}">
        <p14:creationId xmlns:p14="http://schemas.microsoft.com/office/powerpoint/2010/main" val="2461973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917016"/>
            <a:ext cx="7772400" cy="1470025"/>
          </a:xfrm>
        </p:spPr>
        <p:txBody>
          <a:bodyPr>
            <a:normAutofit/>
          </a:bodyPr>
          <a:lstStyle/>
          <a:p>
            <a:r>
              <a:rPr lang="el-GR" sz="6000" dirty="0" smtClean="0"/>
              <a:t>Μουντιάλ</a:t>
            </a:r>
            <a:endParaRPr lang="el-GR" sz="6000" dirty="0"/>
          </a:p>
        </p:txBody>
      </p:sp>
      <p:sp>
        <p:nvSpPr>
          <p:cNvPr id="3" name="Υπότιτλος 2"/>
          <p:cNvSpPr>
            <a:spLocks noGrp="1"/>
          </p:cNvSpPr>
          <p:nvPr>
            <p:ph type="subTitle" idx="1"/>
          </p:nvPr>
        </p:nvSpPr>
        <p:spPr/>
        <p:txBody>
          <a:bodyPr>
            <a:normAutofit/>
          </a:bodyPr>
          <a:lstStyle/>
          <a:p>
            <a:r>
              <a:rPr lang="el-GR" sz="2400" dirty="0" smtClean="0"/>
              <a:t>Θεμιστοκλής </a:t>
            </a:r>
            <a:r>
              <a:rPr lang="el-GR" sz="2400" dirty="0" smtClean="0"/>
              <a:t>Κωνσταντινίδης, Παναγιώτης Κωνσταντόπουλος</a:t>
            </a:r>
            <a:r>
              <a:rPr lang="el-GR" sz="2400" dirty="0" smtClean="0"/>
              <a:t>, </a:t>
            </a:r>
            <a:r>
              <a:rPr lang="el-GR" sz="2400" dirty="0" smtClean="0"/>
              <a:t>Δημήτρης Λιγνός, Κωνσταντίνος </a:t>
            </a:r>
            <a:r>
              <a:rPr lang="el-GR" sz="2400" dirty="0" err="1" smtClean="0"/>
              <a:t>Ροδόπουλος</a:t>
            </a:r>
            <a:r>
              <a:rPr lang="el-GR" sz="2400" dirty="0" smtClean="0"/>
              <a:t>, </a:t>
            </a:r>
            <a:r>
              <a:rPr lang="el-GR" sz="2400" dirty="0" err="1" smtClean="0"/>
              <a:t>Δάμος</a:t>
            </a:r>
            <a:r>
              <a:rPr lang="el-GR" sz="2400" dirty="0" smtClean="0"/>
              <a:t> </a:t>
            </a:r>
            <a:r>
              <a:rPr lang="el-GR" sz="2400" dirty="0" smtClean="0"/>
              <a:t>Φαφούτης </a:t>
            </a:r>
          </a:p>
        </p:txBody>
      </p:sp>
    </p:spTree>
    <p:extLst>
      <p:ext uri="{BB962C8B-B14F-4D97-AF65-F5344CB8AC3E}">
        <p14:creationId xmlns:p14="http://schemas.microsoft.com/office/powerpoint/2010/main" val="10745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Μουντιάλ</a:t>
            </a:r>
            <a:endParaRPr lang="el-GR" dirty="0"/>
          </a:p>
        </p:txBody>
      </p:sp>
      <p:sp>
        <p:nvSpPr>
          <p:cNvPr id="3" name="Θέση περιεχομένου 2"/>
          <p:cNvSpPr>
            <a:spLocks noGrp="1"/>
          </p:cNvSpPr>
          <p:nvPr>
            <p:ph idx="1"/>
          </p:nvPr>
        </p:nvSpPr>
        <p:spPr/>
        <p:txBody>
          <a:bodyPr/>
          <a:lstStyle/>
          <a:p>
            <a:r>
              <a:rPr lang="el-GR" dirty="0"/>
              <a:t>Το μουντιάλ είναι ένα παγκόσμιο κύπελλο ποδοσφαίρου που οι ομάδες που συμμετέχουν είναι οι χώρες όλου του κόσμου. Είναι ένα πολύ σημαντικό αθλητικό γεγονός, καθώς παίκτες από όλες τις χώρες έχουν την ευκαιρία να εκπροσωπήσουν την χώρα τους.</a:t>
            </a:r>
          </a:p>
        </p:txBody>
      </p:sp>
    </p:spTree>
    <p:extLst>
      <p:ext uri="{BB962C8B-B14F-4D97-AF65-F5344CB8AC3E}">
        <p14:creationId xmlns:p14="http://schemas.microsoft.com/office/powerpoint/2010/main" val="2747858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Μουντιάλ</a:t>
            </a:r>
            <a:endParaRPr lang="el-GR" dirty="0"/>
          </a:p>
        </p:txBody>
      </p:sp>
      <p:sp>
        <p:nvSpPr>
          <p:cNvPr id="3" name="Θέση περιεχομένου 2"/>
          <p:cNvSpPr>
            <a:spLocks noGrp="1"/>
          </p:cNvSpPr>
          <p:nvPr>
            <p:ph idx="1"/>
          </p:nvPr>
        </p:nvSpPr>
        <p:spPr/>
        <p:txBody>
          <a:bodyPr/>
          <a:lstStyle/>
          <a:p>
            <a:r>
              <a:rPr lang="el-GR" dirty="0"/>
              <a:t>Σε κάθε μουντιάλ, υπάρχουν κάποιες φάσεις προκρίσεων όπως η φάση των 32, των 16, των 8, των 4, ο τελικός και στο τέλος, μια χώρα μόνο είναι η νικήτρια του παγκοσμίου κυπέλλου. Είναι πολύ δύσκολο να νικήσει κάποια χώρα, καθώς πρέπει να φανεί δυνατή και να κερδίσει όλους τους αντιπάλους της.</a:t>
            </a:r>
          </a:p>
          <a:p>
            <a:endParaRPr lang="el-GR" dirty="0"/>
          </a:p>
        </p:txBody>
      </p:sp>
    </p:spTree>
    <p:extLst>
      <p:ext uri="{BB962C8B-B14F-4D97-AF65-F5344CB8AC3E}">
        <p14:creationId xmlns:p14="http://schemas.microsoft.com/office/powerpoint/2010/main" val="961403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Μουντιάλ</a:t>
            </a:r>
            <a:endParaRPr lang="el-GR" dirty="0"/>
          </a:p>
        </p:txBody>
      </p:sp>
      <p:sp>
        <p:nvSpPr>
          <p:cNvPr id="3" name="Θέση περιεχομένου 2"/>
          <p:cNvSpPr>
            <a:spLocks noGrp="1"/>
          </p:cNvSpPr>
          <p:nvPr>
            <p:ph idx="1"/>
          </p:nvPr>
        </p:nvSpPr>
        <p:spPr/>
        <p:txBody>
          <a:bodyPr/>
          <a:lstStyle/>
          <a:p>
            <a:r>
              <a:rPr lang="el-GR" dirty="0"/>
              <a:t>Τα μουντιάλ συμβαίνουν κάθε 4 χρόνια σε διαφορετική χώρα η οποία ψηφίζεται από την αρμόδια αρχή (αθλητική ομοσπονδία ποδοσφαίρου). Οι ποδοσφαιριστές, συνήθως δεν αμείβονται με κάποιο χρηματικό ποσό, γιατί θεωρούν τιμή τους να αγωνίζονται εκπροσωπώντας την πατρίδα τους.</a:t>
            </a:r>
          </a:p>
          <a:p>
            <a:endParaRPr lang="el-GR" dirty="0"/>
          </a:p>
        </p:txBody>
      </p:sp>
    </p:spTree>
    <p:extLst>
      <p:ext uri="{BB962C8B-B14F-4D97-AF65-F5344CB8AC3E}">
        <p14:creationId xmlns:p14="http://schemas.microsoft.com/office/powerpoint/2010/main" val="2248190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Μουντιάλ</a:t>
            </a:r>
            <a:endParaRPr lang="el-GR" dirty="0"/>
          </a:p>
        </p:txBody>
      </p:sp>
      <p:sp>
        <p:nvSpPr>
          <p:cNvPr id="3" name="Θέση περιεχομένου 2"/>
          <p:cNvSpPr>
            <a:spLocks noGrp="1"/>
          </p:cNvSpPr>
          <p:nvPr>
            <p:ph idx="1"/>
          </p:nvPr>
        </p:nvSpPr>
        <p:spPr/>
        <p:txBody>
          <a:bodyPr/>
          <a:lstStyle/>
          <a:p>
            <a:r>
              <a:rPr lang="el-GR" dirty="0"/>
              <a:t>Σε κάθε μουντιάλ, υπάρχουν αξιοσημείωτες στιγμές και ανατροπές που επηρεάζουν το τελικό σκορ. Είναι θεάματα εκπληκτικά, που ο περισσότερος κόσμος προτιμάει να τα παρακολουθεί από ότι άλλα κύπελλα, με παίχτες, τα μέλη μιας ομάδας και όχι συμπαίκτες από το ίδιο κράτος.</a:t>
            </a:r>
          </a:p>
        </p:txBody>
      </p:sp>
    </p:spTree>
    <p:extLst>
      <p:ext uri="{BB962C8B-B14F-4D97-AF65-F5344CB8AC3E}">
        <p14:creationId xmlns:p14="http://schemas.microsoft.com/office/powerpoint/2010/main" val="2774681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Μουντιάλ</a:t>
            </a:r>
            <a:endParaRPr lang="el-GR" dirty="0"/>
          </a:p>
        </p:txBody>
      </p:sp>
      <p:sp>
        <p:nvSpPr>
          <p:cNvPr id="3" name="Θέση περιεχομένου 2"/>
          <p:cNvSpPr>
            <a:spLocks noGrp="1"/>
          </p:cNvSpPr>
          <p:nvPr>
            <p:ph idx="1"/>
          </p:nvPr>
        </p:nvSpPr>
        <p:spPr/>
        <p:txBody>
          <a:bodyPr/>
          <a:lstStyle/>
          <a:p>
            <a:r>
              <a:rPr lang="el-GR" dirty="0" smtClean="0"/>
              <a:t>Το πρώτο μουντιάλ συνέβη το 1930 στην Ουρουγουάη με νικητή την ίδια την Ουρουγουάη. Αυτή την στιγμή τους περισσότερους τίτλους τους έχει η Βραζιλία με 5 τίτλους και ακολουθεί η Γερμανία και η Ιταλία με 4.</a:t>
            </a:r>
            <a:endParaRPr lang="el-GR" dirty="0"/>
          </a:p>
        </p:txBody>
      </p:sp>
    </p:spTree>
    <p:extLst>
      <p:ext uri="{BB962C8B-B14F-4D97-AF65-F5344CB8AC3E}">
        <p14:creationId xmlns:p14="http://schemas.microsoft.com/office/powerpoint/2010/main" val="2850887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Μουντιάλ του 2014</a:t>
            </a:r>
            <a:endParaRPr lang="el-GR" dirty="0"/>
          </a:p>
        </p:txBody>
      </p:sp>
      <p:sp>
        <p:nvSpPr>
          <p:cNvPr id="3" name="Θέση περιεχομένου 2"/>
          <p:cNvSpPr>
            <a:spLocks noGrp="1"/>
          </p:cNvSpPr>
          <p:nvPr>
            <p:ph idx="1"/>
          </p:nvPr>
        </p:nvSpPr>
        <p:spPr/>
        <p:txBody>
          <a:bodyPr/>
          <a:lstStyle/>
          <a:p>
            <a:r>
              <a:rPr lang="el-GR" dirty="0" smtClean="0"/>
              <a:t>Το Μουντιάλ του 2014 διεξήχθη στην Βραζιλία. Ήταν το 20</a:t>
            </a:r>
            <a:r>
              <a:rPr lang="el-GR" baseline="30000" dirty="0" smtClean="0"/>
              <a:t>ο</a:t>
            </a:r>
            <a:r>
              <a:rPr lang="el-GR" dirty="0" smtClean="0"/>
              <a:t> μουντιάλ στην ιστορία και το 2</a:t>
            </a:r>
            <a:r>
              <a:rPr lang="el-GR" baseline="30000" dirty="0" smtClean="0"/>
              <a:t>ο</a:t>
            </a:r>
            <a:r>
              <a:rPr lang="el-GR" dirty="0" smtClean="0"/>
              <a:t> που διοργανώθηκε από την Βραζιλία. Νικητής αναδείχθηκε η ομάδα της Γερμανίας που κέρδισε 1-0 την ομάδα της Αργεντινής. Την δεύτερη θέση κατέκτησε η Ολλανδία επικρατώντας 3-0 υπέρ της Βραζιλίας.</a:t>
            </a:r>
            <a:endParaRPr lang="el-GR" dirty="0"/>
          </a:p>
        </p:txBody>
      </p:sp>
    </p:spTree>
    <p:extLst>
      <p:ext uri="{BB962C8B-B14F-4D97-AF65-F5344CB8AC3E}">
        <p14:creationId xmlns:p14="http://schemas.microsoft.com/office/powerpoint/2010/main" val="260486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Όμιλοι</a:t>
            </a:r>
            <a:endParaRPr lang="el-GR" dirty="0"/>
          </a:p>
        </p:txBody>
      </p:sp>
      <p:sp>
        <p:nvSpPr>
          <p:cNvPr id="3" name="Θέση περιεχομένου 2"/>
          <p:cNvSpPr>
            <a:spLocks noGrp="1"/>
          </p:cNvSpPr>
          <p:nvPr>
            <p:ph idx="1"/>
          </p:nvPr>
        </p:nvSpPr>
        <p:spPr/>
        <p:txBody>
          <a:bodyPr/>
          <a:lstStyle/>
          <a:p>
            <a:r>
              <a:rPr lang="el-GR" dirty="0" smtClean="0"/>
              <a:t>Στους ομίλους πέρασαν 32 ομάδες από όλο τον κόσμο και χωρισμένοι ως εξής:</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21" y="2708920"/>
            <a:ext cx="8781139" cy="3960440"/>
          </a:xfrm>
          <a:prstGeom prst="rect">
            <a:avLst/>
          </a:prstGeom>
        </p:spPr>
      </p:pic>
    </p:spTree>
    <p:extLst>
      <p:ext uri="{BB962C8B-B14F-4D97-AF65-F5344CB8AC3E}">
        <p14:creationId xmlns:p14="http://schemas.microsoft.com/office/powerpoint/2010/main" val="1643371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Τελική Φάση </a:t>
            </a:r>
            <a:endParaRPr lang="el-GR" dirty="0"/>
          </a:p>
        </p:txBody>
      </p:sp>
      <p:sp>
        <p:nvSpPr>
          <p:cNvPr id="3" name="Θέση περιεχομένου 2"/>
          <p:cNvSpPr>
            <a:spLocks noGrp="1"/>
          </p:cNvSpPr>
          <p:nvPr>
            <p:ph idx="1"/>
          </p:nvPr>
        </p:nvSpPr>
        <p:spPr/>
        <p:txBody>
          <a:bodyPr/>
          <a:lstStyle/>
          <a:p>
            <a:r>
              <a:rPr lang="el-GR" dirty="0" smtClean="0"/>
              <a:t>Οι δύο καλύτεροι του κάθε ομίλου συνέχισαν στην επόμενη φάση η οποία εξελίχθηκε ως εξής:</a:t>
            </a:r>
            <a:endParaRPr lang="el-GR"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t="8930"/>
          <a:stretch/>
        </p:blipFill>
        <p:spPr>
          <a:xfrm>
            <a:off x="1907704" y="2630383"/>
            <a:ext cx="5724128" cy="4239868"/>
          </a:xfrm>
          <a:prstGeom prst="rect">
            <a:avLst/>
          </a:prstGeom>
        </p:spPr>
      </p:pic>
    </p:spTree>
    <p:extLst>
      <p:ext uri="{BB962C8B-B14F-4D97-AF65-F5344CB8AC3E}">
        <p14:creationId xmlns:p14="http://schemas.microsoft.com/office/powerpoint/2010/main" val="244196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a:t>
            </a:r>
            <a:endParaRPr lang="en-US" dirty="0"/>
          </a:p>
        </p:txBody>
      </p:sp>
      <p:sp>
        <p:nvSpPr>
          <p:cNvPr id="3" name="Content Placeholder 2"/>
          <p:cNvSpPr>
            <a:spLocks noGrp="1"/>
          </p:cNvSpPr>
          <p:nvPr>
            <p:ph idx="1"/>
          </p:nvPr>
        </p:nvSpPr>
        <p:spPr/>
        <p:txBody>
          <a:bodyPr>
            <a:normAutofit/>
          </a:bodyPr>
          <a:lstStyle/>
          <a:p>
            <a:pPr algn="just"/>
            <a:r>
              <a:rPr lang="el-GR" dirty="0" smtClean="0"/>
              <a:t>To Ευρωπαϊκό Πρωτάθλημα </a:t>
            </a:r>
            <a:r>
              <a:rPr lang="el-GR" dirty="0" smtClean="0"/>
              <a:t>Ποδοσφαίρου (</a:t>
            </a:r>
            <a:r>
              <a:rPr lang="en-US" dirty="0" smtClean="0"/>
              <a:t>UEFA),</a:t>
            </a:r>
            <a:r>
              <a:rPr lang="el-GR" dirty="0" smtClean="0"/>
              <a:t> γνωστό και ως Euro, είναι η ευρωπαϊκή ποδοσφαιρική διοργάνωση.</a:t>
            </a:r>
          </a:p>
          <a:p>
            <a:pPr algn="just"/>
            <a:r>
              <a:rPr lang="el-GR" dirty="0" smtClean="0"/>
              <a:t>Σε αυτήν διαγωνίζονται οι εθνικές ομάδες ανδρών των μελών της Ευρωπαϊκής Ένωσης προκειμένου να καθοριστεί ο πρωταθλητής της Ευρώπης.</a:t>
            </a:r>
          </a:p>
          <a:p>
            <a:pPr algn="just"/>
            <a:r>
              <a:rPr lang="el-GR" dirty="0" smtClean="0"/>
              <a:t> Διεξάγεται κάθε τέσσερα χρόνια από το 1960.</a:t>
            </a:r>
            <a:endParaRPr lang="en-US" dirty="0"/>
          </a:p>
        </p:txBody>
      </p:sp>
    </p:spTree>
    <p:extLst>
      <p:ext uri="{BB962C8B-B14F-4D97-AF65-F5344CB8AC3E}">
        <p14:creationId xmlns:p14="http://schemas.microsoft.com/office/powerpoint/2010/main" val="1235022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Ελλάδα</a:t>
            </a:r>
            <a:endParaRPr lang="el-GR" dirty="0"/>
          </a:p>
        </p:txBody>
      </p:sp>
      <p:sp>
        <p:nvSpPr>
          <p:cNvPr id="3" name="Θέση περιεχομένου 2"/>
          <p:cNvSpPr>
            <a:spLocks noGrp="1"/>
          </p:cNvSpPr>
          <p:nvPr>
            <p:ph idx="1"/>
          </p:nvPr>
        </p:nvSpPr>
        <p:spPr/>
        <p:txBody>
          <a:bodyPr/>
          <a:lstStyle/>
          <a:p>
            <a:r>
              <a:rPr lang="el-GR" dirty="0" smtClean="0"/>
              <a:t>Στο Μουντιάλ του 2014 η Ελλάδα έφτασε ως τον γύρο </a:t>
            </a:r>
            <a:r>
              <a:rPr lang="el-GR" dirty="0" smtClean="0"/>
              <a:t>των </a:t>
            </a:r>
            <a:r>
              <a:rPr lang="el-GR" dirty="0" smtClean="0"/>
              <a:t>16, όπου και αποκλείστηκε από την Κόστα Ρίκα, μετά από το 1-1 στην κανονική περίοδο, με 5-3 στα πέναλτι.  Στην φάση των ομίλων τερματίσαμε 2</a:t>
            </a:r>
            <a:r>
              <a:rPr lang="el-GR" baseline="30000" dirty="0" smtClean="0"/>
              <a:t>οι</a:t>
            </a:r>
            <a:r>
              <a:rPr lang="el-GR" dirty="0" smtClean="0"/>
              <a:t> με 4 πόντους.</a:t>
            </a:r>
            <a:endParaRPr lang="el-GR" dirty="0"/>
          </a:p>
        </p:txBody>
      </p:sp>
    </p:spTree>
    <p:extLst>
      <p:ext uri="{BB962C8B-B14F-4D97-AF65-F5344CB8AC3E}">
        <p14:creationId xmlns:p14="http://schemas.microsoft.com/office/powerpoint/2010/main" val="4279830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475" y="903289"/>
            <a:ext cx="8401050" cy="1172400"/>
          </a:xfrm>
        </p:spPr>
        <p:txBody>
          <a:bodyPr>
            <a:normAutofit fontScale="90000"/>
          </a:bodyPr>
          <a:lstStyle/>
          <a:p>
            <a:r>
              <a:rPr lang="en-US" sz="5000" b="1" dirty="0">
                <a:cs typeface="Calibri Light"/>
              </a:rPr>
              <a:t>CHAMPIONS LEAGUE 2004-2005</a:t>
            </a:r>
            <a:endParaRPr lang="en-US" sz="5000" b="1" dirty="0"/>
          </a:p>
        </p:txBody>
      </p:sp>
      <p:sp>
        <p:nvSpPr>
          <p:cNvPr id="3" name="Subtitle 2"/>
          <p:cNvSpPr>
            <a:spLocks noGrp="1"/>
          </p:cNvSpPr>
          <p:nvPr>
            <p:ph type="subTitle" idx="1"/>
          </p:nvPr>
        </p:nvSpPr>
        <p:spPr>
          <a:xfrm>
            <a:off x="1143000" y="3602038"/>
            <a:ext cx="7280753" cy="2897926"/>
          </a:xfrm>
        </p:spPr>
        <p:txBody>
          <a:bodyPr vert="horz" lIns="91440" tIns="45720" rIns="91440" bIns="45720" rtlCol="0" anchor="t">
            <a:normAutofit/>
          </a:bodyPr>
          <a:lstStyle/>
          <a:p>
            <a:r>
              <a:rPr lang="en-US" dirty="0">
                <a:cs typeface="Calibri"/>
              </a:rPr>
              <a:t>Μα</a:t>
            </a:r>
            <a:r>
              <a:rPr lang="en-US" dirty="0" err="1">
                <a:cs typeface="Calibri"/>
              </a:rPr>
              <a:t>ράτου</a:t>
            </a:r>
            <a:r>
              <a:rPr lang="en-US" dirty="0">
                <a:cs typeface="Calibri"/>
              </a:rPr>
              <a:t> Μα</a:t>
            </a:r>
            <a:r>
              <a:rPr lang="en-US" dirty="0" err="1">
                <a:cs typeface="Calibri"/>
              </a:rPr>
              <a:t>ρί</a:t>
            </a:r>
            <a:r>
              <a:rPr lang="en-US" dirty="0">
                <a:cs typeface="Calibri"/>
              </a:rPr>
              <a:t>α</a:t>
            </a:r>
          </a:p>
          <a:p>
            <a:r>
              <a:rPr lang="en-US" dirty="0" err="1">
                <a:cs typeface="Calibri"/>
              </a:rPr>
              <a:t>Μουτούση</a:t>
            </a:r>
            <a:r>
              <a:rPr lang="en-US" dirty="0">
                <a:cs typeface="Calibri"/>
              </a:rPr>
              <a:t> </a:t>
            </a:r>
            <a:r>
              <a:rPr lang="en-US" dirty="0" err="1">
                <a:cs typeface="Calibri"/>
              </a:rPr>
              <a:t>Λουκί</a:t>
            </a:r>
            <a:r>
              <a:rPr lang="en-US" dirty="0">
                <a:cs typeface="Calibri"/>
              </a:rPr>
              <a:t>α</a:t>
            </a:r>
          </a:p>
          <a:p>
            <a:r>
              <a:rPr lang="en-US" dirty="0">
                <a:cs typeface="Calibri"/>
              </a:rPr>
              <a:t>Πα</a:t>
            </a:r>
            <a:r>
              <a:rPr lang="en-US" dirty="0" err="1">
                <a:cs typeface="Calibri"/>
              </a:rPr>
              <a:t>τρή</a:t>
            </a:r>
            <a:r>
              <a:rPr lang="en-US" dirty="0">
                <a:cs typeface="Calibri"/>
              </a:rPr>
              <a:t> Βα</a:t>
            </a:r>
            <a:r>
              <a:rPr lang="en-US" dirty="0" err="1">
                <a:cs typeface="Calibri"/>
              </a:rPr>
              <a:t>σιλική</a:t>
            </a:r>
          </a:p>
          <a:p>
            <a:r>
              <a:rPr lang="en-US" dirty="0" err="1">
                <a:cs typeface="Calibri"/>
              </a:rPr>
              <a:t>Πέρ</a:t>
            </a:r>
            <a:r>
              <a:rPr lang="en-US" dirty="0">
                <a:cs typeface="Calibri"/>
              </a:rPr>
              <a:t>β</a:t>
            </a:r>
            <a:r>
              <a:rPr lang="en-US" dirty="0" err="1">
                <a:cs typeface="Calibri"/>
              </a:rPr>
              <a:t>ελη</a:t>
            </a:r>
            <a:r>
              <a:rPr lang="en-US" dirty="0">
                <a:cs typeface="Calibri"/>
              </a:rPr>
              <a:t> </a:t>
            </a:r>
            <a:r>
              <a:rPr lang="en-US" dirty="0" err="1">
                <a:cs typeface="Calibri"/>
              </a:rPr>
              <a:t>Ιουλιέτ</a:t>
            </a:r>
            <a:r>
              <a:rPr lang="en-US" dirty="0">
                <a:cs typeface="Calibri"/>
              </a:rPr>
              <a:t>α</a:t>
            </a:r>
          </a:p>
          <a:p>
            <a:r>
              <a:rPr lang="en-US" dirty="0" err="1">
                <a:cs typeface="Calibri"/>
              </a:rPr>
              <a:t>Πετρο</a:t>
            </a:r>
            <a:r>
              <a:rPr lang="en-US" dirty="0">
                <a:cs typeface="Calibri"/>
              </a:rPr>
              <a:t>πούλου </a:t>
            </a:r>
            <a:r>
              <a:rPr lang="en-US" dirty="0" smtClean="0">
                <a:cs typeface="Calibri"/>
              </a:rPr>
              <a:t>Αριάνα</a:t>
            </a:r>
            <a:endParaRPr lang="el-GR" dirty="0" smtClean="0">
              <a:cs typeface="Calibri"/>
            </a:endParaRPr>
          </a:p>
          <a:p>
            <a:endParaRPr lang="el-GR" dirty="0">
              <a:cs typeface="Calibri"/>
            </a:endParaRPr>
          </a:p>
        </p:txBody>
      </p:sp>
      <p:sp>
        <p:nvSpPr>
          <p:cNvPr id="4" name="TextBox 3"/>
          <p:cNvSpPr txBox="1"/>
          <p:nvPr/>
        </p:nvSpPr>
        <p:spPr>
          <a:xfrm>
            <a:off x="3586706" y="2795830"/>
            <a:ext cx="5280739" cy="4478149"/>
          </a:xfrm>
          <a:prstGeom prst="rect">
            <a:avLst/>
          </a:prstGeom>
          <a:noFill/>
        </p:spPr>
        <p:txBody>
          <a:bodyPr wrap="square" rtlCol="0">
            <a:spAutoFit/>
          </a:bodyPr>
          <a:lstStyle/>
          <a:p>
            <a:pPr defTabSz="457200"/>
            <a:endParaRPr lang="el-GR" dirty="0" smtClean="0">
              <a:solidFill>
                <a:prstClr val="black"/>
              </a:solidFill>
              <a:cs typeface="Calibri"/>
            </a:endParaRPr>
          </a:p>
          <a:p>
            <a:pPr defTabSz="457200"/>
            <a:endParaRPr lang="el-GR" dirty="0">
              <a:solidFill>
                <a:prstClr val="black"/>
              </a:solidFill>
              <a:cs typeface="Calibri"/>
            </a:endParaRPr>
          </a:p>
          <a:p>
            <a:pPr defTabSz="457200"/>
            <a:endParaRPr lang="el-GR" dirty="0" smtClean="0">
              <a:solidFill>
                <a:prstClr val="black"/>
              </a:solidFill>
              <a:cs typeface="Calibri"/>
            </a:endParaRPr>
          </a:p>
          <a:p>
            <a:pPr defTabSz="457200"/>
            <a:endParaRPr lang="el-GR" dirty="0">
              <a:solidFill>
                <a:prstClr val="black"/>
              </a:solidFill>
              <a:cs typeface="Calibri"/>
            </a:endParaRPr>
          </a:p>
          <a:p>
            <a:pPr defTabSz="457200"/>
            <a:endParaRPr lang="el-GR" dirty="0" smtClean="0">
              <a:solidFill>
                <a:prstClr val="black"/>
              </a:solidFill>
              <a:cs typeface="Calibri"/>
            </a:endParaRPr>
          </a:p>
          <a:p>
            <a:pPr defTabSz="457200"/>
            <a:endParaRPr lang="el-GR" dirty="0">
              <a:solidFill>
                <a:prstClr val="black"/>
              </a:solidFill>
              <a:cs typeface="Calibri"/>
            </a:endParaRPr>
          </a:p>
          <a:p>
            <a:pPr defTabSz="457200"/>
            <a:endParaRPr lang="el-GR" dirty="0" smtClean="0">
              <a:solidFill>
                <a:prstClr val="black"/>
              </a:solidFill>
              <a:cs typeface="Calibri"/>
            </a:endParaRPr>
          </a:p>
          <a:p>
            <a:pPr defTabSz="457200"/>
            <a:endParaRPr lang="el-GR" dirty="0">
              <a:solidFill>
                <a:prstClr val="black"/>
              </a:solidFill>
              <a:cs typeface="Calibri"/>
            </a:endParaRPr>
          </a:p>
          <a:p>
            <a:pPr defTabSz="457200"/>
            <a:endParaRPr lang="el-GR" dirty="0" smtClean="0">
              <a:solidFill>
                <a:prstClr val="black"/>
              </a:solidFill>
              <a:cs typeface="Calibri"/>
            </a:endParaRPr>
          </a:p>
          <a:p>
            <a:pPr defTabSz="457200"/>
            <a:endParaRPr lang="el-GR" dirty="0">
              <a:solidFill>
                <a:prstClr val="black"/>
              </a:solidFill>
              <a:cs typeface="Calibri"/>
            </a:endParaRPr>
          </a:p>
          <a:p>
            <a:pPr defTabSz="457200"/>
            <a:endParaRPr lang="el-GR" dirty="0" smtClean="0">
              <a:solidFill>
                <a:prstClr val="black"/>
              </a:solidFill>
              <a:cs typeface="Calibri"/>
            </a:endParaRPr>
          </a:p>
          <a:p>
            <a:pPr defTabSz="457200"/>
            <a:endParaRPr lang="el-GR" sz="2300" dirty="0">
              <a:solidFill>
                <a:prstClr val="black"/>
              </a:solidFill>
              <a:cs typeface="Calibri"/>
            </a:endParaRPr>
          </a:p>
          <a:p>
            <a:pPr defTabSz="457200"/>
            <a:r>
              <a:rPr lang="el-GR" sz="2300" b="1" dirty="0" smtClean="0">
                <a:solidFill>
                  <a:prstClr val="black"/>
                </a:solidFill>
                <a:cs typeface="Calibri"/>
              </a:rPr>
              <a:t>(Ενοποίηση - </a:t>
            </a:r>
            <a:r>
              <a:rPr lang="el-GR" sz="2300" b="1" dirty="0" err="1" smtClean="0">
                <a:solidFill>
                  <a:prstClr val="black"/>
                </a:solidFill>
                <a:cs typeface="Calibri"/>
              </a:rPr>
              <a:t>μορφωποίηση</a:t>
            </a:r>
            <a:r>
              <a:rPr lang="el-GR" sz="2300" b="1" dirty="0" smtClean="0">
                <a:solidFill>
                  <a:prstClr val="black"/>
                </a:solidFill>
                <a:cs typeface="Calibri"/>
              </a:rPr>
              <a:t>: </a:t>
            </a:r>
            <a:r>
              <a:rPr lang="el-GR" sz="2300" b="1" dirty="0">
                <a:solidFill>
                  <a:prstClr val="black"/>
                </a:solidFill>
                <a:cs typeface="Calibri"/>
              </a:rPr>
              <a:t>Μαράτου Μαρία)</a:t>
            </a:r>
            <a:endParaRPr lang="en-US" sz="2300" b="1" dirty="0">
              <a:solidFill>
                <a:prstClr val="black"/>
              </a:solidFill>
              <a:cs typeface="Calibri"/>
            </a:endParaRPr>
          </a:p>
          <a:p>
            <a:pPr defTabSz="457200"/>
            <a:endParaRPr lang="el-GR" dirty="0">
              <a:solidFill>
                <a:prstClr val="black"/>
              </a:solidFill>
            </a:endParaRPr>
          </a:p>
        </p:txBody>
      </p:sp>
    </p:spTree>
    <p:extLst>
      <p:ext uri="{BB962C8B-B14F-4D97-AF65-F5344CB8AC3E}">
        <p14:creationId xmlns:p14="http://schemas.microsoft.com/office/powerpoint/2010/main" val="424543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9139F-A570-415D-A762-378BB999A16A}"/>
              </a:ext>
            </a:extLst>
          </p:cNvPr>
          <p:cNvSpPr>
            <a:spLocks noGrp="1"/>
          </p:cNvSpPr>
          <p:nvPr>
            <p:ph type="title"/>
          </p:nvPr>
        </p:nvSpPr>
        <p:spPr>
          <a:xfrm>
            <a:off x="323528" y="188640"/>
            <a:ext cx="8121563" cy="1336001"/>
          </a:xfrm>
        </p:spPr>
        <p:txBody>
          <a:bodyPr>
            <a:normAutofit/>
          </a:bodyPr>
          <a:lstStyle/>
          <a:p>
            <a:pPr algn="ctr"/>
            <a:r>
              <a:rPr lang="en-US" b="1" dirty="0" smtClean="0">
                <a:cs typeface="Calibri Light"/>
              </a:rPr>
              <a:t>ΓΕΝΙΚΑ</a:t>
            </a:r>
            <a:endParaRPr lang="en-US" b="1" dirty="0"/>
          </a:p>
        </p:txBody>
      </p:sp>
      <p:sp>
        <p:nvSpPr>
          <p:cNvPr id="3" name="Content Placeholder 2">
            <a:extLst>
              <a:ext uri="{FF2B5EF4-FFF2-40B4-BE49-F238E27FC236}">
                <a16:creationId xmlns="" xmlns:a16="http://schemas.microsoft.com/office/drawing/2014/main" id="{D97A88F3-0AD6-46EF-AF9B-643BD7522AA9}"/>
              </a:ext>
            </a:extLst>
          </p:cNvPr>
          <p:cNvSpPr>
            <a:spLocks noGrp="1"/>
          </p:cNvSpPr>
          <p:nvPr>
            <p:ph idx="1"/>
          </p:nvPr>
        </p:nvSpPr>
        <p:spPr>
          <a:xfrm>
            <a:off x="264319" y="1700808"/>
            <a:ext cx="8541353" cy="5112568"/>
          </a:xfrm>
        </p:spPr>
        <p:txBody>
          <a:bodyPr vert="horz" lIns="91440" tIns="45720" rIns="91440" bIns="45720" rtlCol="0" anchor="t">
            <a:normAutofit/>
          </a:bodyPr>
          <a:lstStyle/>
          <a:p>
            <a:pPr marL="0" indent="0" algn="just">
              <a:buNone/>
            </a:pPr>
            <a:r>
              <a:rPr lang="en-US" sz="2400" dirty="0">
                <a:ea typeface="+mn-lt"/>
                <a:cs typeface="+mn-lt"/>
              </a:rPr>
              <a:t>Η </a:t>
            </a:r>
            <a:r>
              <a:rPr lang="en-US" sz="2400" dirty="0" err="1">
                <a:ea typeface="+mn-lt"/>
                <a:cs typeface="+mn-lt"/>
              </a:rPr>
              <a:t>διοργάνωση</a:t>
            </a:r>
            <a:r>
              <a:rPr lang="en-US" sz="2400" dirty="0">
                <a:ea typeface="+mn-lt"/>
                <a:cs typeface="+mn-lt"/>
              </a:rPr>
              <a:t> </a:t>
            </a:r>
            <a:r>
              <a:rPr lang="en-US" sz="2400" dirty="0" err="1">
                <a:ea typeface="+mn-lt"/>
                <a:cs typeface="+mn-lt"/>
              </a:rPr>
              <a:t>της</a:t>
            </a:r>
            <a:r>
              <a:rPr lang="en-US" sz="2400" dirty="0">
                <a:ea typeface="+mn-lt"/>
                <a:cs typeface="+mn-lt"/>
              </a:rPr>
              <a:t> π</a:t>
            </a:r>
            <a:r>
              <a:rPr lang="en-US" sz="2400" dirty="0" err="1">
                <a:ea typeface="+mn-lt"/>
                <a:cs typeface="+mn-lt"/>
              </a:rPr>
              <a:t>εριόδου</a:t>
            </a:r>
            <a:r>
              <a:rPr lang="en-US" sz="2400" dirty="0">
                <a:ea typeface="+mn-lt"/>
                <a:cs typeface="+mn-lt"/>
              </a:rPr>
              <a:t> 2004-2005 </a:t>
            </a:r>
            <a:r>
              <a:rPr lang="en-US" sz="2400" dirty="0" err="1">
                <a:ea typeface="+mn-lt"/>
                <a:cs typeface="+mn-lt"/>
              </a:rPr>
              <a:t>ήτ</a:t>
            </a:r>
            <a:r>
              <a:rPr lang="en-US" sz="2400" dirty="0">
                <a:ea typeface="+mn-lt"/>
                <a:cs typeface="+mn-lt"/>
              </a:rPr>
              <a:t>αν η </a:t>
            </a:r>
            <a:r>
              <a:rPr lang="en-US" sz="2400" b="1" dirty="0">
                <a:ea typeface="+mn-lt"/>
                <a:cs typeface="+mn-lt"/>
              </a:rPr>
              <a:t>δέκατη τρίτη </a:t>
            </a:r>
            <a:r>
              <a:rPr lang="en-US" sz="2400" dirty="0">
                <a:ea typeface="+mn-lt"/>
                <a:cs typeface="+mn-lt"/>
              </a:rPr>
              <a:t>από την καθιέρωση </a:t>
            </a:r>
            <a:r>
              <a:rPr lang="en-US" sz="2400" dirty="0" smtClean="0">
                <a:ea typeface="+mn-lt"/>
                <a:cs typeface="+mn-lt"/>
              </a:rPr>
              <a:t>του</a:t>
            </a:r>
            <a:endParaRPr lang="el-GR" sz="2400" dirty="0" smtClean="0">
              <a:ea typeface="+mn-lt"/>
              <a:cs typeface="+mn-lt"/>
            </a:endParaRPr>
          </a:p>
          <a:p>
            <a:pPr marL="0" indent="0" algn="just">
              <a:buNone/>
            </a:pPr>
            <a:r>
              <a:rPr lang="en-US" sz="2400" dirty="0" smtClean="0">
                <a:ea typeface="+mn-lt"/>
                <a:cs typeface="+mn-lt"/>
              </a:rPr>
              <a:t> </a:t>
            </a:r>
            <a:r>
              <a:rPr lang="en-US" sz="2400" dirty="0">
                <a:ea typeface="+mn-lt"/>
                <a:cs typeface="+mn-lt"/>
              </a:rPr>
              <a:t>Champions League και η </a:t>
            </a:r>
            <a:r>
              <a:rPr lang="en-US" sz="2400" b="1" dirty="0">
                <a:ea typeface="+mn-lt"/>
                <a:cs typeface="+mn-lt"/>
              </a:rPr>
              <a:t>π</a:t>
            </a:r>
            <a:r>
              <a:rPr lang="en-US" sz="2400" b="1" dirty="0" err="1">
                <a:ea typeface="+mn-lt"/>
                <a:cs typeface="+mn-lt"/>
              </a:rPr>
              <a:t>εντηκοστή</a:t>
            </a:r>
            <a:r>
              <a:rPr lang="en-US" sz="2400" b="1" dirty="0">
                <a:ea typeface="+mn-lt"/>
                <a:cs typeface="+mn-lt"/>
              </a:rPr>
              <a:t> </a:t>
            </a:r>
            <a:r>
              <a:rPr lang="en-US" sz="2400" dirty="0">
                <a:ea typeface="+mn-lt"/>
                <a:cs typeface="+mn-lt"/>
              </a:rPr>
              <a:t>από </a:t>
            </a:r>
            <a:r>
              <a:rPr lang="en-US" sz="2400" dirty="0" err="1">
                <a:ea typeface="+mn-lt"/>
                <a:cs typeface="+mn-lt"/>
              </a:rPr>
              <a:t>το</a:t>
            </a:r>
            <a:r>
              <a:rPr lang="en-US" sz="2400" dirty="0">
                <a:ea typeface="+mn-lt"/>
                <a:cs typeface="+mn-lt"/>
              </a:rPr>
              <a:t> </a:t>
            </a:r>
            <a:r>
              <a:rPr lang="en-US" sz="2400" dirty="0" err="1">
                <a:ea typeface="+mn-lt"/>
                <a:cs typeface="+mn-lt"/>
              </a:rPr>
              <a:t>ξεκίνημ</a:t>
            </a:r>
            <a:r>
              <a:rPr lang="en-US" sz="2400" dirty="0">
                <a:ea typeface="+mn-lt"/>
                <a:cs typeface="+mn-lt"/>
              </a:rPr>
              <a:t>α του </a:t>
            </a:r>
            <a:r>
              <a:rPr lang="en-US" sz="2400" dirty="0" smtClean="0">
                <a:ea typeface="+mn-lt"/>
                <a:cs typeface="+mn-lt"/>
              </a:rPr>
              <a:t>κυπέλλου</a:t>
            </a:r>
            <a:endParaRPr lang="el-GR" sz="2400" dirty="0" smtClean="0">
              <a:ea typeface="+mn-lt"/>
              <a:cs typeface="+mn-lt"/>
            </a:endParaRPr>
          </a:p>
          <a:p>
            <a:pPr marL="0" indent="0" algn="just">
              <a:buNone/>
            </a:pPr>
            <a:r>
              <a:rPr lang="el-GR" sz="2400" dirty="0" smtClean="0">
                <a:ea typeface="+mn-lt"/>
                <a:cs typeface="+mn-lt"/>
              </a:rPr>
              <a:t> </a:t>
            </a:r>
            <a:r>
              <a:rPr lang="en-US" sz="2400" dirty="0" smtClean="0">
                <a:ea typeface="+mn-lt"/>
                <a:cs typeface="+mn-lt"/>
              </a:rPr>
              <a:t>π</a:t>
            </a:r>
            <a:r>
              <a:rPr lang="en-US" sz="2400" dirty="0" err="1" smtClean="0">
                <a:ea typeface="+mn-lt"/>
                <a:cs typeface="+mn-lt"/>
              </a:rPr>
              <a:t>ρωτ</a:t>
            </a:r>
            <a:r>
              <a:rPr lang="en-US" sz="2400" dirty="0" smtClean="0">
                <a:ea typeface="+mn-lt"/>
                <a:cs typeface="+mn-lt"/>
              </a:rPr>
              <a:t>αθλητριών. </a:t>
            </a:r>
            <a:r>
              <a:rPr lang="en-US" sz="2400" dirty="0" err="1">
                <a:ea typeface="+mn-lt"/>
                <a:cs typeface="+mn-lt"/>
              </a:rPr>
              <a:t>Το</a:t>
            </a:r>
            <a:r>
              <a:rPr lang="en-US" sz="2400" dirty="0">
                <a:ea typeface="+mn-lt"/>
                <a:cs typeface="+mn-lt"/>
              </a:rPr>
              <a:t> </a:t>
            </a:r>
            <a:r>
              <a:rPr lang="en-US" sz="2400" dirty="0" err="1">
                <a:ea typeface="+mn-lt"/>
                <a:cs typeface="+mn-lt"/>
              </a:rPr>
              <a:t>κύ</a:t>
            </a:r>
            <a:r>
              <a:rPr lang="en-US" sz="2400" dirty="0">
                <a:ea typeface="+mn-lt"/>
                <a:cs typeface="+mn-lt"/>
              </a:rPr>
              <a:t>πελλο κατέκτησε η </a:t>
            </a:r>
            <a:r>
              <a:rPr lang="en-US" sz="2400" b="1" dirty="0">
                <a:ea typeface="+mn-lt"/>
                <a:cs typeface="+mn-lt"/>
              </a:rPr>
              <a:t>Λίβερπουλ για πέμπτη φορά </a:t>
            </a:r>
            <a:r>
              <a:rPr lang="en-US" sz="2400" dirty="0">
                <a:ea typeface="+mn-lt"/>
                <a:cs typeface="+mn-lt"/>
              </a:rPr>
              <a:t>στην </a:t>
            </a:r>
            <a:r>
              <a:rPr lang="en-US" sz="2400" dirty="0" smtClean="0">
                <a:ea typeface="+mn-lt"/>
                <a:cs typeface="+mn-lt"/>
              </a:rPr>
              <a:t>ιστορία</a:t>
            </a:r>
            <a:endParaRPr lang="el-GR" sz="2400" dirty="0" smtClean="0">
              <a:ea typeface="+mn-lt"/>
              <a:cs typeface="+mn-lt"/>
            </a:endParaRPr>
          </a:p>
          <a:p>
            <a:pPr marL="0" indent="0" algn="just">
              <a:buNone/>
            </a:pPr>
            <a:r>
              <a:rPr lang="en-US" sz="2400" dirty="0" smtClean="0">
                <a:ea typeface="+mn-lt"/>
                <a:cs typeface="+mn-lt"/>
              </a:rPr>
              <a:t> </a:t>
            </a:r>
            <a:r>
              <a:rPr lang="en-US" sz="2400" dirty="0" err="1">
                <a:ea typeface="+mn-lt"/>
                <a:cs typeface="+mn-lt"/>
              </a:rPr>
              <a:t>της</a:t>
            </a:r>
            <a:r>
              <a:rPr lang="en-US" sz="2400" dirty="0">
                <a:ea typeface="+mn-lt"/>
                <a:cs typeface="+mn-lt"/>
              </a:rPr>
              <a:t> </a:t>
            </a:r>
            <a:r>
              <a:rPr lang="en-US" sz="2400" dirty="0" err="1">
                <a:ea typeface="+mn-lt"/>
                <a:cs typeface="+mn-lt"/>
              </a:rPr>
              <a:t>κερδίζοντ</a:t>
            </a:r>
            <a:r>
              <a:rPr lang="en-US" sz="2400" dirty="0">
                <a:ea typeface="+mn-lt"/>
                <a:cs typeface="+mn-lt"/>
              </a:rPr>
              <a:t>ας στον τελικό τη </a:t>
            </a:r>
            <a:r>
              <a:rPr lang="en-US" sz="2400" b="1" dirty="0">
                <a:ea typeface="+mn-lt"/>
                <a:cs typeface="+mn-lt"/>
              </a:rPr>
              <a:t>ΑΚ Μίλαν </a:t>
            </a:r>
            <a:r>
              <a:rPr lang="en-US" sz="2400" dirty="0">
                <a:ea typeface="+mn-lt"/>
                <a:cs typeface="+mn-lt"/>
              </a:rPr>
              <a:t>στα πέναλτι. Ο </a:t>
            </a:r>
            <a:r>
              <a:rPr lang="en-US" sz="2400" dirty="0" err="1">
                <a:ea typeface="+mn-lt"/>
                <a:cs typeface="+mn-lt"/>
              </a:rPr>
              <a:t>τελικός</a:t>
            </a:r>
            <a:r>
              <a:rPr lang="en-US" sz="2400" dirty="0">
                <a:ea typeface="+mn-lt"/>
                <a:cs typeface="+mn-lt"/>
              </a:rPr>
              <a:t> </a:t>
            </a:r>
            <a:r>
              <a:rPr lang="en-US" sz="2400" dirty="0" smtClean="0">
                <a:ea typeface="+mn-lt"/>
                <a:cs typeface="+mn-lt"/>
              </a:rPr>
              <a:t>πρα</a:t>
            </a:r>
            <a:r>
              <a:rPr lang="en-US" sz="2400" dirty="0" err="1" smtClean="0">
                <a:ea typeface="+mn-lt"/>
                <a:cs typeface="+mn-lt"/>
              </a:rPr>
              <a:t>γμ</a:t>
            </a:r>
            <a:r>
              <a:rPr lang="en-US" sz="2400" dirty="0" smtClean="0">
                <a:ea typeface="+mn-lt"/>
                <a:cs typeface="+mn-lt"/>
              </a:rPr>
              <a:t>ατοποιήθηκε</a:t>
            </a:r>
            <a:endParaRPr lang="el-GR" sz="2400" dirty="0" smtClean="0">
              <a:ea typeface="+mn-lt"/>
              <a:cs typeface="+mn-lt"/>
            </a:endParaRPr>
          </a:p>
          <a:p>
            <a:pPr marL="0" indent="0" algn="just">
              <a:buNone/>
            </a:pPr>
            <a:r>
              <a:rPr lang="en-US" sz="2400" dirty="0" smtClean="0">
                <a:ea typeface="+mn-lt"/>
                <a:cs typeface="+mn-lt"/>
              </a:rPr>
              <a:t> </a:t>
            </a:r>
            <a:r>
              <a:rPr lang="en-US" sz="2400" dirty="0" err="1">
                <a:ea typeface="+mn-lt"/>
                <a:cs typeface="+mn-lt"/>
              </a:rPr>
              <a:t>στις</a:t>
            </a:r>
            <a:r>
              <a:rPr lang="en-US" sz="2400" dirty="0">
                <a:ea typeface="+mn-lt"/>
                <a:cs typeface="+mn-lt"/>
              </a:rPr>
              <a:t> </a:t>
            </a:r>
            <a:r>
              <a:rPr lang="en-US" sz="2400" b="1" dirty="0">
                <a:ea typeface="+mn-lt"/>
                <a:cs typeface="+mn-lt"/>
              </a:rPr>
              <a:t>28 Μα</a:t>
            </a:r>
            <a:r>
              <a:rPr lang="en-US" sz="2400" b="1" dirty="0" err="1">
                <a:ea typeface="+mn-lt"/>
                <a:cs typeface="+mn-lt"/>
              </a:rPr>
              <a:t>ΐου</a:t>
            </a:r>
            <a:r>
              <a:rPr lang="en-US" sz="2400" b="1" dirty="0">
                <a:ea typeface="+mn-lt"/>
                <a:cs typeface="+mn-lt"/>
              </a:rPr>
              <a:t> </a:t>
            </a:r>
            <a:r>
              <a:rPr lang="en-US" sz="2400" b="1" dirty="0" err="1">
                <a:ea typeface="+mn-lt"/>
                <a:cs typeface="+mn-lt"/>
              </a:rPr>
              <a:t>στην</a:t>
            </a:r>
            <a:r>
              <a:rPr lang="en-US" sz="2400" b="1" dirty="0">
                <a:ea typeface="+mn-lt"/>
                <a:cs typeface="+mn-lt"/>
              </a:rPr>
              <a:t> </a:t>
            </a:r>
            <a:r>
              <a:rPr lang="en-US" sz="2400" b="1" dirty="0" err="1">
                <a:ea typeface="+mn-lt"/>
                <a:cs typeface="+mn-lt"/>
              </a:rPr>
              <a:t>Κωνστ</a:t>
            </a:r>
            <a:r>
              <a:rPr lang="en-US" sz="2400" b="1" dirty="0">
                <a:ea typeface="+mn-lt"/>
                <a:cs typeface="+mn-lt"/>
              </a:rPr>
              <a:t>αντινούπολη </a:t>
            </a:r>
            <a:r>
              <a:rPr lang="en-US" sz="2400" dirty="0">
                <a:ea typeface="+mn-lt"/>
                <a:cs typeface="+mn-lt"/>
              </a:rPr>
              <a:t>και τον παρακολούθησαν </a:t>
            </a:r>
            <a:r>
              <a:rPr lang="en-US" sz="2400" b="1" dirty="0">
                <a:ea typeface="+mn-lt"/>
                <a:cs typeface="+mn-lt"/>
              </a:rPr>
              <a:t>70.000 θεατές</a:t>
            </a:r>
            <a:r>
              <a:rPr lang="en-US" sz="2400" dirty="0">
                <a:ea typeface="+mn-lt"/>
                <a:cs typeface="+mn-lt"/>
              </a:rPr>
              <a:t>. </a:t>
            </a:r>
            <a:endParaRPr lang="en-US" sz="2400" dirty="0">
              <a:cs typeface="Calibri" panose="020F0502020204030204"/>
            </a:endParaRPr>
          </a:p>
        </p:txBody>
      </p:sp>
      <p:sp>
        <p:nvSpPr>
          <p:cNvPr id="4" name="TextBox 3"/>
          <p:cNvSpPr txBox="1"/>
          <p:nvPr/>
        </p:nvSpPr>
        <p:spPr>
          <a:xfrm>
            <a:off x="6830962" y="5970057"/>
            <a:ext cx="1974710" cy="646331"/>
          </a:xfrm>
          <a:prstGeom prst="rect">
            <a:avLst/>
          </a:prstGeom>
          <a:noFill/>
        </p:spPr>
        <p:txBody>
          <a:bodyPr wrap="square" rtlCol="0">
            <a:spAutoFit/>
          </a:bodyPr>
          <a:lstStyle/>
          <a:p>
            <a:pPr algn="r" defTabSz="457200"/>
            <a:r>
              <a:rPr lang="el-GR" dirty="0" err="1" smtClean="0">
                <a:solidFill>
                  <a:prstClr val="black"/>
                </a:solidFill>
              </a:rPr>
              <a:t>Αριάνα</a:t>
            </a:r>
            <a:r>
              <a:rPr lang="el-GR" dirty="0" smtClean="0">
                <a:solidFill>
                  <a:prstClr val="black"/>
                </a:solidFill>
              </a:rPr>
              <a:t> Πετροπούλου</a:t>
            </a:r>
            <a:endParaRPr lang="el-GR" dirty="0">
              <a:solidFill>
                <a:prstClr val="black"/>
              </a:solidFill>
            </a:endParaRPr>
          </a:p>
        </p:txBody>
      </p:sp>
    </p:spTree>
    <p:extLst>
      <p:ext uri="{BB962C8B-B14F-4D97-AF65-F5344CB8AC3E}">
        <p14:creationId xmlns:p14="http://schemas.microsoft.com/office/powerpoint/2010/main" val="1146469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41168" y="-171400"/>
            <a:ext cx="8364503" cy="21671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l-GR" b="1" dirty="0" err="1" smtClean="0">
                <a:solidFill>
                  <a:prstClr val="black"/>
                </a:solidFill>
              </a:rPr>
              <a:t>ΠρΩτοΣ</a:t>
            </a:r>
            <a:r>
              <a:rPr lang="el-GR" b="1" dirty="0" smtClean="0">
                <a:solidFill>
                  <a:prstClr val="black"/>
                </a:solidFill>
              </a:rPr>
              <a:t> </a:t>
            </a:r>
            <a:r>
              <a:rPr lang="el-GR" b="1" dirty="0" err="1" smtClean="0">
                <a:solidFill>
                  <a:prstClr val="black"/>
                </a:solidFill>
              </a:rPr>
              <a:t>προκριματικΟΣ</a:t>
            </a:r>
            <a:r>
              <a:rPr lang="el-GR" b="1" dirty="0" smtClean="0">
                <a:solidFill>
                  <a:prstClr val="black"/>
                </a:solidFill>
              </a:rPr>
              <a:t> </a:t>
            </a:r>
            <a:r>
              <a:rPr lang="el-GR" b="1" dirty="0" err="1" smtClean="0">
                <a:solidFill>
                  <a:prstClr val="black"/>
                </a:solidFill>
              </a:rPr>
              <a:t>γΥροΣ</a:t>
            </a:r>
            <a:r>
              <a:rPr lang="el-GR" b="1" dirty="0" smtClean="0">
                <a:solidFill>
                  <a:prstClr val="black"/>
                </a:solidFill>
              </a:rPr>
              <a:t> :</a:t>
            </a:r>
            <a:endParaRPr lang="el-GR" b="1"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844605487"/>
              </p:ext>
            </p:extLst>
          </p:nvPr>
        </p:nvGraphicFramePr>
        <p:xfrm>
          <a:off x="1321595" y="1543083"/>
          <a:ext cx="6961965" cy="4305207"/>
        </p:xfrm>
        <a:graphic>
          <a:graphicData uri="http://schemas.openxmlformats.org/drawingml/2006/table">
            <a:tbl>
              <a:tblPr/>
              <a:tblGrid>
                <a:gridCol w="2305287">
                  <a:extLst>
                    <a:ext uri="{9D8B030D-6E8A-4147-A177-3AD203B41FA5}">
                      <a16:colId xmlns="" xmlns:a16="http://schemas.microsoft.com/office/drawing/2014/main" val="20000"/>
                    </a:ext>
                  </a:extLst>
                </a:gridCol>
                <a:gridCol w="783797">
                  <a:extLst>
                    <a:ext uri="{9D8B030D-6E8A-4147-A177-3AD203B41FA5}">
                      <a16:colId xmlns="" xmlns:a16="http://schemas.microsoft.com/office/drawing/2014/main" val="20001"/>
                    </a:ext>
                  </a:extLst>
                </a:gridCol>
                <a:gridCol w="1987836">
                  <a:extLst>
                    <a:ext uri="{9D8B030D-6E8A-4147-A177-3AD203B41FA5}">
                      <a16:colId xmlns="" xmlns:a16="http://schemas.microsoft.com/office/drawing/2014/main" val="20002"/>
                    </a:ext>
                  </a:extLst>
                </a:gridCol>
                <a:gridCol w="924925">
                  <a:extLst>
                    <a:ext uri="{9D8B030D-6E8A-4147-A177-3AD203B41FA5}">
                      <a16:colId xmlns="" xmlns:a16="http://schemas.microsoft.com/office/drawing/2014/main" val="20003"/>
                    </a:ext>
                  </a:extLst>
                </a:gridCol>
                <a:gridCol w="960120">
                  <a:extLst>
                    <a:ext uri="{9D8B030D-6E8A-4147-A177-3AD203B41FA5}">
                      <a16:colId xmlns="" xmlns:a16="http://schemas.microsoft.com/office/drawing/2014/main" val="20004"/>
                    </a:ext>
                  </a:extLst>
                </a:gridCol>
              </a:tblGrid>
              <a:tr h="633200">
                <a:tc>
                  <a:txBody>
                    <a:bodyPr/>
                    <a:lstStyle/>
                    <a:p>
                      <a:pPr algn="r"/>
                      <a:r>
                        <a:rPr lang="el-GR" sz="1500" dirty="0">
                          <a:effectLst/>
                        </a:rPr>
                        <a:t>Ομάδα 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l-GR" sz="1500">
                          <a:effectLst/>
                        </a:rPr>
                        <a:t>Συν.</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a:r>
                        <a:rPr lang="el-GR" sz="1500" dirty="0">
                          <a:effectLst/>
                        </a:rPr>
                        <a:t>Ομάδα 2</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l-GR" sz="1500">
                          <a:effectLst/>
                        </a:rPr>
                        <a:t>1ος αγώνας</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l-GR" sz="1500">
                          <a:effectLst/>
                        </a:rPr>
                        <a:t>2ος αγώνας</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 xmlns:a16="http://schemas.microsoft.com/office/drawing/2014/main" val="10000"/>
                  </a:ext>
                </a:extLst>
              </a:tr>
              <a:tr h="341582">
                <a:tc>
                  <a:txBody>
                    <a:bodyPr/>
                    <a:lstStyle/>
                    <a:p>
                      <a:pPr algn="r"/>
                      <a:r>
                        <a:rPr lang="el-GR" sz="1500" u="none" strike="noStrike">
                          <a:solidFill>
                            <a:srgbClr val="0B0080"/>
                          </a:solidFill>
                          <a:effectLst/>
                          <a:hlinkClick r:id="rId2" tooltip="ΚΡ Ρέικιαβικ"/>
                        </a:rPr>
                        <a:t>ΚΡ Ρέικιαβικ</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2–2(</a:t>
                      </a:r>
                      <a:r>
                        <a:rPr lang="el-GR" sz="1500" u="none" strike="noStrike">
                          <a:solidFill>
                            <a:srgbClr val="0B0080"/>
                          </a:solidFill>
                          <a:effectLst/>
                          <a:hlinkClick r:id="rId3" tooltip="Εκτός έδρας γκολ"/>
                        </a:rPr>
                        <a:t>ε</a:t>
                      </a:r>
                      <a:r>
                        <a:rPr lang="el-GR" sz="1500">
                          <a:effectLst/>
                        </a:rPr>
                        <a:t>)</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4" tooltip="Σέλμπουρν ΦΚ"/>
                        </a:rPr>
                        <a:t>Σέλμπουρν ΦΚ</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2–2</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0–0</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1"/>
                  </a:ext>
                </a:extLst>
              </a:tr>
              <a:tr h="341582">
                <a:tc>
                  <a:txBody>
                    <a:bodyPr/>
                    <a:lstStyle/>
                    <a:p>
                      <a:pPr algn="r"/>
                      <a:r>
                        <a:rPr lang="el-GR" sz="1500" b="1" u="none" strike="noStrike">
                          <a:solidFill>
                            <a:srgbClr val="0B0080"/>
                          </a:solidFill>
                          <a:effectLst/>
                          <a:hlinkClick r:id="rId5" tooltip="Σκόντο ΦΚ"/>
                        </a:rPr>
                        <a:t>Σκόντο ΦΚ</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7–1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u="none" strike="noStrike">
                          <a:solidFill>
                            <a:srgbClr val="A55858"/>
                          </a:solidFill>
                          <a:effectLst/>
                          <a:hlinkClick r:id="rId6" tooltip="ΦΚ Ριλ (δεν έχει γραφτεί ακόμα)"/>
                        </a:rPr>
                        <a:t>Ριλ</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4–0</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3–1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2"/>
                  </a:ext>
                </a:extLst>
              </a:tr>
              <a:tr h="341582">
                <a:tc>
                  <a:txBody>
                    <a:bodyPr/>
                    <a:lstStyle/>
                    <a:p>
                      <a:pPr algn="r"/>
                      <a:r>
                        <a:rPr lang="el-GR" sz="1500" u="none" strike="noStrike">
                          <a:solidFill>
                            <a:srgbClr val="0B0080"/>
                          </a:solidFill>
                          <a:effectLst/>
                          <a:hlinkClick r:id="rId7" tooltip="Φλόρα Τάλιν"/>
                        </a:rPr>
                        <a:t>Φλόρα Τάλιν</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3–7</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8" tooltip="ΝΝ Γκόριτσα"/>
                        </a:rPr>
                        <a:t>ΝΝ Γκόριτσα</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2–4</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1–3</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3"/>
                  </a:ext>
                </a:extLst>
              </a:tr>
              <a:tr h="341582">
                <a:tc>
                  <a:txBody>
                    <a:bodyPr/>
                    <a:lstStyle/>
                    <a:p>
                      <a:pPr algn="r"/>
                      <a:r>
                        <a:rPr lang="el-GR" sz="1500" u="none" strike="noStrike">
                          <a:solidFill>
                            <a:srgbClr val="0B0080"/>
                          </a:solidFill>
                          <a:effectLst/>
                          <a:hlinkClick r:id="rId9" tooltip="Λίνφιλντ ΦΚ"/>
                        </a:rPr>
                        <a:t>Λίνφιλντ</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0–2</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sng">
                          <a:solidFill>
                            <a:srgbClr val="0B0080"/>
                          </a:solidFill>
                          <a:effectLst/>
                          <a:hlinkClick r:id="rId10" tooltip="ΧΓΚ Ελσίνκι"/>
                        </a:rPr>
                        <a:t>ΧΓΚ Ελσίνκι</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4"/>
                  </a:ext>
                </a:extLst>
              </a:tr>
              <a:tr h="341582">
                <a:tc>
                  <a:txBody>
                    <a:bodyPr/>
                    <a:lstStyle/>
                    <a:p>
                      <a:pPr algn="r"/>
                      <a:r>
                        <a:rPr lang="el-GR" sz="1500" u="none" strike="noStrike">
                          <a:solidFill>
                            <a:srgbClr val="0B0080"/>
                          </a:solidFill>
                          <a:effectLst/>
                          <a:hlinkClick r:id="rId11" tooltip="ΦΚ Πόμπεντα"/>
                        </a:rPr>
                        <a:t>ΦΚ Πόμπεντα</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2–4</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12" tooltip="ΦΚ Πιουνίκ"/>
                        </a:rPr>
                        <a:t>ΦΚ Πιουνίκ</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1–3</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1–1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5"/>
                  </a:ext>
                </a:extLst>
              </a:tr>
              <a:tr h="341582">
                <a:tc>
                  <a:txBody>
                    <a:bodyPr/>
                    <a:lstStyle/>
                    <a:p>
                      <a:pPr algn="r"/>
                      <a:r>
                        <a:rPr lang="el-GR" sz="1500" b="1" u="none" strike="noStrike">
                          <a:solidFill>
                            <a:srgbClr val="0B0080"/>
                          </a:solidFill>
                          <a:effectLst/>
                          <a:hlinkClick r:id="rId13" tooltip="ΦΚ Σερίφ Τιράσπολ"/>
                        </a:rPr>
                        <a:t>ΦΚ Σερίφ Τιράσπολ</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u="none" strike="noStrike">
                          <a:solidFill>
                            <a:srgbClr val="0B0080"/>
                          </a:solidFill>
                          <a:effectLst/>
                          <a:hlinkClick r:id="rId14" tooltip="Ζενές Ες"/>
                        </a:rPr>
                        <a:t>Ζενές Ες</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2–0</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6"/>
                  </a:ext>
                </a:extLst>
              </a:tr>
              <a:tr h="341582">
                <a:tc>
                  <a:txBody>
                    <a:bodyPr/>
                    <a:lstStyle/>
                    <a:p>
                      <a:pPr algn="r"/>
                      <a:r>
                        <a:rPr lang="el-GR" sz="1500" b="1" u="none" strike="noStrike">
                          <a:solidFill>
                            <a:srgbClr val="A55858"/>
                          </a:solidFill>
                          <a:effectLst/>
                          <a:hlinkClick r:id="rId15" tooltip="Γεωργία Τιφλίδας (δεν έχει γραφτεί ακόμα)"/>
                        </a:rPr>
                        <a:t>Γεωργία Τιφλίδας</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5–3</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u="none" strike="noStrike">
                          <a:solidFill>
                            <a:srgbClr val="0B0080"/>
                          </a:solidFill>
                          <a:effectLst/>
                          <a:hlinkClick r:id="rId16" tooltip="Χάβναρ Μπόλτφελαγκ"/>
                        </a:rPr>
                        <a:t>Χάβναρ Μπόλτφελαγκ</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5–0</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0–3</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7"/>
                  </a:ext>
                </a:extLst>
              </a:tr>
              <a:tr h="597769">
                <a:tc>
                  <a:txBody>
                    <a:bodyPr/>
                    <a:lstStyle/>
                    <a:p>
                      <a:pPr algn="r"/>
                      <a:r>
                        <a:rPr lang="el-GR" sz="1500" u="none" strike="noStrike">
                          <a:solidFill>
                            <a:srgbClr val="0B0080"/>
                          </a:solidFill>
                          <a:effectLst/>
                          <a:hlinkClick r:id="rId17" tooltip="Σλιέμα Γουόντερερς ΦΚ"/>
                        </a:rPr>
                        <a:t>Σλιέμα Γουόντερερς ΦΚ</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1–6</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A55858"/>
                          </a:solidFill>
                          <a:effectLst/>
                          <a:hlinkClick r:id="rId18" tooltip="ΦΜΚ Κάουνας (δεν έχει γραφτεί ακόμα)"/>
                        </a:rPr>
                        <a:t>ΦΜΚ Κάουνας</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0–2</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1–4</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8"/>
                  </a:ext>
                </a:extLst>
              </a:tr>
              <a:tr h="341582">
                <a:tc>
                  <a:txBody>
                    <a:bodyPr/>
                    <a:lstStyle/>
                    <a:p>
                      <a:pPr algn="r"/>
                      <a:r>
                        <a:rPr lang="el-GR" sz="1500" u="none" strike="noStrike">
                          <a:solidFill>
                            <a:srgbClr val="A55858"/>
                          </a:solidFill>
                          <a:effectLst/>
                          <a:hlinkClick r:id="rId19" tooltip="Σιρόκι Μπρίγιεκ (δεν έχει γραφτεί ακόμα)"/>
                        </a:rPr>
                        <a:t>Σιρόκι Μπρίγιεκ</a:t>
                      </a:r>
                      <a:r>
                        <a:rPr lang="el-GR" sz="150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2–2(</a:t>
                      </a:r>
                      <a:r>
                        <a:rPr lang="el-GR" sz="1500" u="none" strike="noStrike">
                          <a:solidFill>
                            <a:srgbClr val="0B0080"/>
                          </a:solidFill>
                          <a:effectLst/>
                          <a:hlinkClick r:id="rId3" tooltip="Εκτός έδρας γκολ"/>
                        </a:rPr>
                        <a:t>ε</a:t>
                      </a:r>
                      <a:r>
                        <a:rPr lang="el-GR" sz="1500">
                          <a:effectLst/>
                        </a:rPr>
                        <a:t>)</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20" tooltip="Νεφτσί Μπακού ΠΦΚ"/>
                        </a:rPr>
                        <a:t>Νεφτσί Μπακού ΠΦΚ</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0–1</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9"/>
                  </a:ext>
                </a:extLst>
              </a:tr>
              <a:tr h="341582">
                <a:tc>
                  <a:txBody>
                    <a:bodyPr/>
                    <a:lstStyle/>
                    <a:p>
                      <a:pPr algn="r"/>
                      <a:r>
                        <a:rPr lang="el-GR" sz="1500" u="none" strike="noStrike" dirty="0">
                          <a:solidFill>
                            <a:srgbClr val="0B0080"/>
                          </a:solidFill>
                          <a:effectLst/>
                          <a:hlinkClick r:id="rId21" tooltip="ΦΚ Γκόμελ"/>
                        </a:rPr>
                        <a:t>ΦΚ Γκόμελ</a:t>
                      </a:r>
                      <a:r>
                        <a:rPr lang="el-GR" sz="1500" dirty="0">
                          <a:effectLst/>
                        </a:rPr>
                        <a:t> </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1–2</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22" tooltip="ΚΦ Τίρανα"/>
                        </a:rPr>
                        <a:t>ΚΦ Τίρανα</a:t>
                      </a:r>
                      <a:endParaRPr lang="el-GR" sz="1500">
                        <a:effectLst/>
                      </a:endParaRP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0–2</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1–0</a:t>
                      </a:r>
                    </a:p>
                  </a:txBody>
                  <a:tcPr marL="64047" marR="64047" marT="42698" marB="4269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10"/>
                  </a:ext>
                </a:extLst>
              </a:tr>
            </a:tbl>
          </a:graphicData>
        </a:graphic>
      </p:graphicFrame>
      <p:pic>
        <p:nvPicPr>
          <p:cNvPr id="6" name="Picture 3" descr="Flag of Iceland.sv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0902" y="8301053"/>
            <a:ext cx="150019" cy="142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lag of Ireland.sv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7516"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Flag of Latvia.sv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39442"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lag of Wales.sv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01367" y="8301053"/>
            <a:ext cx="164306"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Flag of Estonia.sv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68056" y="8301053"/>
            <a:ext cx="164306"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lag of Slovenia.sv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34742"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Ulster Banner.sv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96667"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Flag of Finland.sv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58592" y="8301038"/>
            <a:ext cx="164306" cy="133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Flag of North Macedonia.sv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22899"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Flag of Armenia.sv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84824"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Flag of Moldavia.sv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46749" y="8301053"/>
            <a:ext cx="164306" cy="142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Flag of Luxembourg.sv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13435" y="8301038"/>
            <a:ext cx="164306" cy="1333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Flag of Georgia.sv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77742" y="8301053"/>
            <a:ext cx="164306" cy="1428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Flag of the Faroe Islands.sv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44471" y="8301053"/>
            <a:ext cx="150019"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Flag of Malta.sv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211117" y="8301053"/>
            <a:ext cx="164306" cy="1428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Flag of Lithuania.sv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377806" y="8301038"/>
            <a:ext cx="164306" cy="1333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descr="Flag of Bosnia and Herzegovina.sv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42110"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Flag of Azerbaijan.sv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704035"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1" descr="Flag of Belarus.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65960" y="8301038"/>
            <a:ext cx="164306" cy="114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Flag of Albania.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027958" y="8301053"/>
            <a:ext cx="150019" cy="14287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830962" y="6306381"/>
            <a:ext cx="1974710" cy="646331"/>
          </a:xfrm>
          <a:prstGeom prst="rect">
            <a:avLst/>
          </a:prstGeom>
          <a:noFill/>
        </p:spPr>
        <p:txBody>
          <a:bodyPr wrap="square" rtlCol="0">
            <a:spAutoFit/>
          </a:bodyPr>
          <a:lstStyle/>
          <a:p>
            <a:pPr algn="r" defTabSz="457200"/>
            <a:r>
              <a:rPr lang="el-GR" dirty="0" err="1" smtClean="0">
                <a:solidFill>
                  <a:prstClr val="black"/>
                </a:solidFill>
              </a:rPr>
              <a:t>Ιουλιέτα</a:t>
            </a:r>
            <a:r>
              <a:rPr lang="el-GR" dirty="0" smtClean="0">
                <a:solidFill>
                  <a:prstClr val="black"/>
                </a:solidFill>
              </a:rPr>
              <a:t> </a:t>
            </a:r>
            <a:r>
              <a:rPr lang="el-GR" dirty="0" err="1" smtClean="0">
                <a:solidFill>
                  <a:prstClr val="black"/>
                </a:solidFill>
              </a:rPr>
              <a:t>Πέρβελη</a:t>
            </a:r>
            <a:endParaRPr lang="el-GR" dirty="0">
              <a:solidFill>
                <a:prstClr val="black"/>
              </a:solidFill>
            </a:endParaRPr>
          </a:p>
        </p:txBody>
      </p:sp>
    </p:spTree>
    <p:extLst>
      <p:ext uri="{BB962C8B-B14F-4D97-AF65-F5344CB8AC3E}">
        <p14:creationId xmlns:p14="http://schemas.microsoft.com/office/powerpoint/2010/main" val="665449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1193292" y="299518"/>
            <a:ext cx="7797546" cy="1143000"/>
          </a:xfrm>
        </p:spPr>
        <p:txBody>
          <a:bodyPr>
            <a:noAutofit/>
          </a:bodyPr>
          <a:lstStyle/>
          <a:p>
            <a:r>
              <a:rPr lang="el-GR" b="1" dirty="0" err="1" smtClean="0"/>
              <a:t>ΔεΥτεροΣ</a:t>
            </a:r>
            <a:r>
              <a:rPr lang="el-GR" b="1" dirty="0" smtClean="0"/>
              <a:t> </a:t>
            </a:r>
            <a:r>
              <a:rPr lang="el-GR" b="1" dirty="0" err="1" smtClean="0"/>
              <a:t>προκριματικΟΣ</a:t>
            </a:r>
            <a:r>
              <a:rPr lang="el-GR" b="1" dirty="0" smtClean="0"/>
              <a:t> </a:t>
            </a:r>
            <a:r>
              <a:rPr lang="el-GR" b="1" dirty="0" err="1" smtClean="0"/>
              <a:t>γΥροΣ</a:t>
            </a:r>
            <a:r>
              <a:rPr lang="el-GR" b="1" dirty="0" smtClean="0"/>
              <a:t> :</a:t>
            </a:r>
            <a:endParaRPr lang="el-GR" b="1" dirty="0"/>
          </a:p>
        </p:txBody>
      </p:sp>
      <p:graphicFrame>
        <p:nvGraphicFramePr>
          <p:cNvPr id="5" name="Πίνακας 4"/>
          <p:cNvGraphicFramePr>
            <a:graphicFrameLocks noGrp="1"/>
          </p:cNvGraphicFramePr>
          <p:nvPr>
            <p:extLst>
              <p:ext uri="{D42A27DB-BD31-4B8C-83A1-F6EECF244321}">
                <p14:modId xmlns:p14="http://schemas.microsoft.com/office/powerpoint/2010/main" val="2931953119"/>
              </p:ext>
            </p:extLst>
          </p:nvPr>
        </p:nvGraphicFramePr>
        <p:xfrm>
          <a:off x="1549977" y="1327566"/>
          <a:ext cx="6802327" cy="4806472"/>
        </p:xfrm>
        <a:graphic>
          <a:graphicData uri="http://schemas.openxmlformats.org/drawingml/2006/table">
            <a:tbl>
              <a:tblPr/>
              <a:tblGrid>
                <a:gridCol w="2252427">
                  <a:extLst>
                    <a:ext uri="{9D8B030D-6E8A-4147-A177-3AD203B41FA5}">
                      <a16:colId xmlns="" xmlns:a16="http://schemas.microsoft.com/office/drawing/2014/main" val="20000"/>
                    </a:ext>
                  </a:extLst>
                </a:gridCol>
                <a:gridCol w="765824">
                  <a:extLst>
                    <a:ext uri="{9D8B030D-6E8A-4147-A177-3AD203B41FA5}">
                      <a16:colId xmlns="" xmlns:a16="http://schemas.microsoft.com/office/drawing/2014/main" val="20001"/>
                    </a:ext>
                  </a:extLst>
                </a:gridCol>
                <a:gridCol w="2045475">
                  <a:extLst>
                    <a:ext uri="{9D8B030D-6E8A-4147-A177-3AD203B41FA5}">
                      <a16:colId xmlns="" xmlns:a16="http://schemas.microsoft.com/office/drawing/2014/main" val="20002"/>
                    </a:ext>
                  </a:extLst>
                </a:gridCol>
                <a:gridCol w="844862">
                  <a:extLst>
                    <a:ext uri="{9D8B030D-6E8A-4147-A177-3AD203B41FA5}">
                      <a16:colId xmlns="" xmlns:a16="http://schemas.microsoft.com/office/drawing/2014/main" val="20003"/>
                    </a:ext>
                  </a:extLst>
                </a:gridCol>
                <a:gridCol w="893739">
                  <a:extLst>
                    <a:ext uri="{9D8B030D-6E8A-4147-A177-3AD203B41FA5}">
                      <a16:colId xmlns="" xmlns:a16="http://schemas.microsoft.com/office/drawing/2014/main" val="20004"/>
                    </a:ext>
                  </a:extLst>
                </a:gridCol>
              </a:tblGrid>
              <a:tr h="115245">
                <a:tc>
                  <a:txBody>
                    <a:bodyPr/>
                    <a:lstStyle/>
                    <a:p>
                      <a:pPr algn="r"/>
                      <a:r>
                        <a:rPr lang="el-GR" sz="1500" dirty="0">
                          <a:effectLst/>
                        </a:rPr>
                        <a:t>Ομάδα 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l-GR" sz="1500">
                          <a:effectLst/>
                        </a:rPr>
                        <a:t>Συν.</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a:r>
                        <a:rPr lang="el-GR" sz="1500">
                          <a:effectLst/>
                        </a:rPr>
                        <a:t>Ομάδα 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l-GR" sz="1500">
                          <a:effectLst/>
                        </a:rPr>
                        <a:t>1ος αγώνας</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l-GR" sz="1500">
                          <a:effectLst/>
                        </a:rPr>
                        <a:t>2ος αγώνας</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 xmlns:a16="http://schemas.microsoft.com/office/drawing/2014/main" val="10000"/>
                  </a:ext>
                </a:extLst>
              </a:tr>
              <a:tr h="262375">
                <a:tc>
                  <a:txBody>
                    <a:bodyPr/>
                    <a:lstStyle/>
                    <a:p>
                      <a:pPr algn="r"/>
                      <a:r>
                        <a:rPr lang="el-GR" sz="1500" u="none" strike="noStrike" dirty="0">
                          <a:solidFill>
                            <a:srgbClr val="0B0080"/>
                          </a:solidFill>
                          <a:effectLst/>
                          <a:hlinkClick r:id="rId2" tooltip="ΦΚ Πιουνίκ"/>
                        </a:rPr>
                        <a:t>ΦΚ </a:t>
                      </a:r>
                      <a:r>
                        <a:rPr lang="el-GR" sz="1500" u="none" strike="noStrike" dirty="0" err="1">
                          <a:solidFill>
                            <a:srgbClr val="0B0080"/>
                          </a:solidFill>
                          <a:effectLst/>
                          <a:hlinkClick r:id="rId2" tooltip="ΦΚ Πιουνίκ"/>
                        </a:rPr>
                        <a:t>Πιουνίκ</a:t>
                      </a:r>
                      <a:r>
                        <a:rPr lang="el-GR" sz="1500" dirty="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1–4</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3" tooltip="ΦΚ Σαχτάρ Ντονέτσκ"/>
                        </a:rPr>
                        <a:t>ΦΚ Σαχτάρ Ντονέτσκ</a:t>
                      </a:r>
                      <a:endParaRPr lang="el-GR" sz="150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1–3</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1"/>
                  </a:ext>
                </a:extLst>
              </a:tr>
              <a:tr h="262375">
                <a:tc>
                  <a:txBody>
                    <a:bodyPr/>
                    <a:lstStyle/>
                    <a:p>
                      <a:pPr algn="r"/>
                      <a:r>
                        <a:rPr lang="el-GR" sz="1500" u="none" strike="noStrike">
                          <a:solidFill>
                            <a:srgbClr val="0B0080"/>
                          </a:solidFill>
                          <a:effectLst/>
                          <a:hlinkClick r:id="rId4" tooltip="ΑΠΟΕΛ (ποδόσφαιρο)"/>
                        </a:rPr>
                        <a:t>ΑΠΟΕΛ</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3–4</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5" tooltip="Σπάρτα Πράγας"/>
                        </a:rPr>
                        <a:t>Σπάρτα Πράγας</a:t>
                      </a:r>
                      <a:endParaRPr lang="el-GR" sz="150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2"/>
                  </a:ext>
                </a:extLst>
              </a:tr>
              <a:tr h="262375">
                <a:tc>
                  <a:txBody>
                    <a:bodyPr/>
                    <a:lstStyle/>
                    <a:p>
                      <a:pPr algn="r"/>
                      <a:r>
                        <a:rPr lang="el-GR" sz="1500" b="1" u="none" strike="noStrike">
                          <a:solidFill>
                            <a:srgbClr val="0B0080"/>
                          </a:solidFill>
                          <a:effectLst/>
                          <a:hlinkClick r:id="rId6" tooltip="Ρόσενμποργκ ΜΚ"/>
                        </a:rPr>
                        <a:t>Ρόσενμποργκ ΜΚ</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4–1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u="none" strike="noStrike" dirty="0">
                          <a:solidFill>
                            <a:srgbClr val="0B0080"/>
                          </a:solidFill>
                          <a:effectLst/>
                          <a:hlinkClick r:id="rId7" tooltip="ΦΚ Σερίφ Τιράσπολ"/>
                        </a:rPr>
                        <a:t>ΦΚ </a:t>
                      </a:r>
                      <a:r>
                        <a:rPr lang="el-GR" sz="1500" u="none" strike="noStrike" dirty="0" err="1">
                          <a:solidFill>
                            <a:srgbClr val="0B0080"/>
                          </a:solidFill>
                          <a:effectLst/>
                          <a:hlinkClick r:id="rId7" tooltip="ΦΚ Σερίφ Τιράσπολ"/>
                        </a:rPr>
                        <a:t>Σερίφ</a:t>
                      </a:r>
                      <a:r>
                        <a:rPr lang="el-GR" sz="1500" u="none" strike="noStrike" dirty="0">
                          <a:solidFill>
                            <a:srgbClr val="0B0080"/>
                          </a:solidFill>
                          <a:effectLst/>
                          <a:hlinkClick r:id="rId7" tooltip="ΦΚ Σερίφ Τιράσπολ"/>
                        </a:rPr>
                        <a:t> </a:t>
                      </a:r>
                      <a:r>
                        <a:rPr lang="el-GR" sz="1500" u="none" strike="noStrike" dirty="0" err="1">
                          <a:solidFill>
                            <a:srgbClr val="0B0080"/>
                          </a:solidFill>
                          <a:effectLst/>
                          <a:hlinkClick r:id="rId7" tooltip="ΦΚ Σερίφ Τιράσπολ"/>
                        </a:rPr>
                        <a:t>Τιράσπολ</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3"/>
                  </a:ext>
                </a:extLst>
              </a:tr>
              <a:tr h="262375">
                <a:tc>
                  <a:txBody>
                    <a:bodyPr/>
                    <a:lstStyle/>
                    <a:p>
                      <a:pPr algn="r"/>
                      <a:r>
                        <a:rPr lang="el-GR" sz="1500" u="none" strike="noStrike">
                          <a:solidFill>
                            <a:srgbClr val="0B0080"/>
                          </a:solidFill>
                          <a:effectLst/>
                          <a:hlinkClick r:id="rId8" tooltip="Γιανγκ Μπόις Βέρνης"/>
                        </a:rPr>
                        <a:t>Γιανγκ Μπόις Βέρνης</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2–5</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9" tooltip="Ερυθρός Αστέρας Βελιγραδίου"/>
                        </a:rPr>
                        <a:t>Ερυθρός Αστέρας</a:t>
                      </a:r>
                      <a:endParaRPr lang="el-GR" sz="150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0–3</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4"/>
                  </a:ext>
                </a:extLst>
              </a:tr>
              <a:tr h="262375">
                <a:tc>
                  <a:txBody>
                    <a:bodyPr/>
                    <a:lstStyle/>
                    <a:p>
                      <a:pPr algn="r"/>
                      <a:r>
                        <a:rPr lang="el-GR" sz="1500" b="1" u="none" strike="noStrike">
                          <a:solidFill>
                            <a:srgbClr val="0B0080"/>
                          </a:solidFill>
                          <a:effectLst/>
                          <a:hlinkClick r:id="rId10" tooltip="ΝΝ Γκόριτσα"/>
                        </a:rPr>
                        <a:t>ΝΝ Γκόριτσα</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6–2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u="none" strike="noStrike" dirty="0">
                          <a:solidFill>
                            <a:srgbClr val="0B0080"/>
                          </a:solidFill>
                          <a:effectLst/>
                          <a:hlinkClick r:id="rId11" tooltip="ΦΚ Κοπεγχάγη"/>
                        </a:rPr>
                        <a:t>ΦΚ Κοπεγχάγη</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5–0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5"/>
                  </a:ext>
                </a:extLst>
              </a:tr>
              <a:tr h="262375">
                <a:tc>
                  <a:txBody>
                    <a:bodyPr/>
                    <a:lstStyle/>
                    <a:p>
                      <a:pPr algn="r"/>
                      <a:r>
                        <a:rPr lang="el-GR" sz="1500" u="none" strike="noStrike">
                          <a:solidFill>
                            <a:srgbClr val="0B0080"/>
                          </a:solidFill>
                          <a:effectLst/>
                          <a:hlinkClick r:id="rId12" tooltip="Νεφτσί Μπακού ΠΦΚ"/>
                        </a:rPr>
                        <a:t>Νεφτσί Μπακού ΠΦΚ</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b="1" u="none" strike="noStrike" dirty="0">
                          <a:solidFill>
                            <a:srgbClr val="0B0080"/>
                          </a:solidFill>
                          <a:effectLst/>
                          <a:hlinkClick r:id="rId13" tooltip="ΤΣΣΚΑ Μόσχας"/>
                        </a:rPr>
                        <a:t>ΤΣΣΚΑ Μόσχας</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6"/>
                  </a:ext>
                </a:extLst>
              </a:tr>
              <a:tr h="459156">
                <a:tc>
                  <a:txBody>
                    <a:bodyPr/>
                    <a:lstStyle/>
                    <a:p>
                      <a:pPr algn="r"/>
                      <a:r>
                        <a:rPr lang="el-GR" sz="1500" u="none" strike="noStrike">
                          <a:solidFill>
                            <a:srgbClr val="0B0080"/>
                          </a:solidFill>
                          <a:effectLst/>
                          <a:hlinkClick r:id="rId14" tooltip="ΜΣΚ Ζίλινα"/>
                        </a:rPr>
                        <a:t>ΜΣΚ Ζίλινα</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b="1" u="none" strike="noStrike" dirty="0" err="1">
                          <a:solidFill>
                            <a:srgbClr val="0B0080"/>
                          </a:solidFill>
                          <a:effectLst/>
                          <a:hlinkClick r:id="rId15" tooltip="Ντιναμό Βουκουρεστίου"/>
                        </a:rPr>
                        <a:t>Ντιναμό</a:t>
                      </a:r>
                      <a:r>
                        <a:rPr lang="el-GR" sz="1500" b="1" u="none" strike="noStrike" dirty="0">
                          <a:solidFill>
                            <a:srgbClr val="0B0080"/>
                          </a:solidFill>
                          <a:effectLst/>
                          <a:hlinkClick r:id="rId15" tooltip="Ντιναμό Βουκουρεστίου"/>
                        </a:rPr>
                        <a:t> Βουκουρεστίου</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7"/>
                  </a:ext>
                </a:extLst>
              </a:tr>
              <a:tr h="262375">
                <a:tc>
                  <a:txBody>
                    <a:bodyPr/>
                    <a:lstStyle/>
                    <a:p>
                      <a:pPr algn="r"/>
                      <a:r>
                        <a:rPr lang="el-GR" sz="1500" u="none" strike="noStrike">
                          <a:solidFill>
                            <a:srgbClr val="0B0080"/>
                          </a:solidFill>
                          <a:effectLst/>
                          <a:hlinkClick r:id="rId16" tooltip="ΧΓΚ Ελσίνκι"/>
                        </a:rPr>
                        <a:t>ΧΓΚ Ελσίνκι</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b="1" u="none" strike="noStrike" dirty="0" err="1">
                          <a:solidFill>
                            <a:srgbClr val="0B0080"/>
                          </a:solidFill>
                          <a:effectLst/>
                          <a:hlinkClick r:id="rId17" tooltip="Μακάμπι Τελ Αβίβ"/>
                        </a:rPr>
                        <a:t>Μακάμπι</a:t>
                      </a:r>
                      <a:r>
                        <a:rPr lang="el-GR" sz="1500" b="1" u="none" strike="noStrike" dirty="0">
                          <a:solidFill>
                            <a:srgbClr val="0B0080"/>
                          </a:solidFill>
                          <a:effectLst/>
                          <a:hlinkClick r:id="rId17" tooltip="Μακάμπι Τελ Αβίβ"/>
                        </a:rPr>
                        <a:t> Τελ Αβίβ</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8"/>
                  </a:ext>
                </a:extLst>
              </a:tr>
              <a:tr h="262375">
                <a:tc>
                  <a:txBody>
                    <a:bodyPr/>
                    <a:lstStyle/>
                    <a:p>
                      <a:pPr algn="r"/>
                      <a:r>
                        <a:rPr lang="el-GR" sz="1500" u="none" strike="noStrike">
                          <a:solidFill>
                            <a:srgbClr val="0B0080"/>
                          </a:solidFill>
                          <a:effectLst/>
                          <a:hlinkClick r:id="rId18" tooltip="Σκόντο ΦΚ"/>
                        </a:rPr>
                        <a:t>Σκόντο ΦΚ</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1–4</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b="1" u="none" strike="noStrike" dirty="0" err="1">
                          <a:solidFill>
                            <a:srgbClr val="0B0080"/>
                          </a:solidFill>
                          <a:effectLst/>
                          <a:hlinkClick r:id="rId19" tooltip="Τραμπζονσπόρ"/>
                        </a:rPr>
                        <a:t>Τραμπζονσπόρ</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0–3</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09"/>
                  </a:ext>
                </a:extLst>
              </a:tr>
              <a:tr h="262375">
                <a:tc>
                  <a:txBody>
                    <a:bodyPr/>
                    <a:lstStyle/>
                    <a:p>
                      <a:pPr algn="r"/>
                      <a:r>
                        <a:rPr lang="el-GR" sz="1500" b="1" u="none" strike="noStrike">
                          <a:solidFill>
                            <a:srgbClr val="0B0080"/>
                          </a:solidFill>
                          <a:effectLst/>
                          <a:hlinkClick r:id="rId20" tooltip="Κλαμπ Μπρυζ"/>
                        </a:rPr>
                        <a:t>Κλαμπ Μπρυζ</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6–0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u="none" strike="noStrike" dirty="0" err="1">
                          <a:solidFill>
                            <a:srgbClr val="0B0080"/>
                          </a:solidFill>
                          <a:effectLst/>
                          <a:hlinkClick r:id="rId21" tooltip="Λοκομοτίβ Πλόβντιβ"/>
                        </a:rPr>
                        <a:t>Λοκομοτίβ</a:t>
                      </a:r>
                      <a:r>
                        <a:rPr lang="el-GR" sz="1500" u="none" strike="noStrike" dirty="0">
                          <a:solidFill>
                            <a:srgbClr val="0B0080"/>
                          </a:solidFill>
                          <a:effectLst/>
                          <a:hlinkClick r:id="rId21" tooltip="Λοκομοτίβ Πλόβντιβ"/>
                        </a:rPr>
                        <a:t> </a:t>
                      </a:r>
                      <a:r>
                        <a:rPr lang="el-GR" sz="1500" u="none" strike="noStrike" dirty="0" err="1">
                          <a:solidFill>
                            <a:srgbClr val="0B0080"/>
                          </a:solidFill>
                          <a:effectLst/>
                          <a:hlinkClick r:id="rId21" tooltip="Λοκομοτίβ Πλόβντιβ"/>
                        </a:rPr>
                        <a:t>Πλόβντιβ</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4–0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10"/>
                  </a:ext>
                </a:extLst>
              </a:tr>
              <a:tr h="262375">
                <a:tc>
                  <a:txBody>
                    <a:bodyPr/>
                    <a:lstStyle/>
                    <a:p>
                      <a:pPr algn="r"/>
                      <a:r>
                        <a:rPr lang="el-GR" sz="1500" u="none" strike="noStrike">
                          <a:solidFill>
                            <a:srgbClr val="0B0080"/>
                          </a:solidFill>
                          <a:effectLst/>
                          <a:hlinkClick r:id="rId22" tooltip="ΚΦ Τίρανα"/>
                        </a:rPr>
                        <a:t>ΚΦ Τίρανα</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3–3(</a:t>
                      </a:r>
                      <a:r>
                        <a:rPr lang="el-GR" sz="1500" u="none" strike="noStrike">
                          <a:solidFill>
                            <a:srgbClr val="0B0080"/>
                          </a:solidFill>
                          <a:effectLst/>
                          <a:hlinkClick r:id="rId23" tooltip="Εκτός έδρας γκολ"/>
                        </a:rPr>
                        <a:t>ε</a:t>
                      </a:r>
                      <a:r>
                        <a:rPr lang="el-GR" sz="1500">
                          <a:effectLst/>
                        </a:rPr>
                        <a:t>)</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dirty="0">
                          <a:effectLst/>
                        </a:rPr>
                        <a:t> </a:t>
                      </a:r>
                      <a:r>
                        <a:rPr lang="el-GR" sz="1500" b="1" u="none" strike="noStrike" dirty="0" err="1">
                          <a:solidFill>
                            <a:srgbClr val="0B0080"/>
                          </a:solidFill>
                          <a:effectLst/>
                          <a:hlinkClick r:id="rId24" tooltip="Φερεντσβάρος"/>
                        </a:rPr>
                        <a:t>Φερεντσβάρος</a:t>
                      </a:r>
                      <a:endParaRPr lang="el-GR" sz="1500" dirty="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2–3</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1–0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11"/>
                  </a:ext>
                </a:extLst>
              </a:tr>
              <a:tr h="262375">
                <a:tc>
                  <a:txBody>
                    <a:bodyPr/>
                    <a:lstStyle/>
                    <a:p>
                      <a:pPr algn="r"/>
                      <a:r>
                        <a:rPr lang="el-GR" sz="1500" u="none" strike="noStrike">
                          <a:solidFill>
                            <a:srgbClr val="0B0080"/>
                          </a:solidFill>
                          <a:effectLst/>
                          <a:hlinkClick r:id="rId25" tooltip="Χάιντουκ Σπλιτ"/>
                        </a:rPr>
                        <a:t>Χάιντουκ Σπλιτ</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3–4</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26" tooltip="Σέλμπουρν ΦΚ"/>
                        </a:rPr>
                        <a:t>Σέλμπουρν ΦΚ</a:t>
                      </a:r>
                      <a:endParaRPr lang="el-GR" sz="150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3–2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0–2</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12"/>
                  </a:ext>
                </a:extLst>
              </a:tr>
              <a:tr h="262375">
                <a:tc>
                  <a:txBody>
                    <a:bodyPr/>
                    <a:lstStyle/>
                    <a:p>
                      <a:pPr algn="r"/>
                      <a:r>
                        <a:rPr lang="el-GR" sz="1500" b="1" u="none" strike="noStrike">
                          <a:solidFill>
                            <a:srgbClr val="0B0080"/>
                          </a:solidFill>
                          <a:effectLst/>
                          <a:hlinkClick r:id="rId27" tooltip="Γιουργκόρντεν ΙΦ (ποδόσφαιρο)"/>
                        </a:rPr>
                        <a:t>Γιουργκόρντεν ΙΦ</a:t>
                      </a:r>
                      <a:r>
                        <a:rPr lang="el-GR" sz="150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u="none" strike="noStrike">
                          <a:solidFill>
                            <a:srgbClr val="A55858"/>
                          </a:solidFill>
                          <a:effectLst/>
                          <a:hlinkClick r:id="rId28" tooltip="ΦΜΚ Κάουνας (δεν έχει γραφτεί ακόμα)"/>
                        </a:rPr>
                        <a:t>ΦΜΚ Κάουνας</a:t>
                      </a:r>
                      <a:endParaRPr lang="el-GR" sz="150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2–0</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13"/>
                  </a:ext>
                </a:extLst>
              </a:tr>
              <a:tr h="262375">
                <a:tc>
                  <a:txBody>
                    <a:bodyPr/>
                    <a:lstStyle/>
                    <a:p>
                      <a:pPr algn="r"/>
                      <a:r>
                        <a:rPr lang="el-GR" sz="1500" u="none" strike="noStrike" dirty="0">
                          <a:solidFill>
                            <a:srgbClr val="A55858"/>
                          </a:solidFill>
                          <a:effectLst/>
                          <a:hlinkClick r:id="rId29" tooltip="Γεωργία Τιφλίδας (δεν έχει γραφτεί ακόμα)"/>
                        </a:rPr>
                        <a:t>Γεωργία Τιφλίδας</a:t>
                      </a:r>
                      <a:r>
                        <a:rPr lang="el-GR" sz="1500" dirty="0">
                          <a:effectLst/>
                        </a:rPr>
                        <a:t> </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2–11</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l-GR" sz="1500">
                          <a:effectLst/>
                        </a:rPr>
                        <a:t> </a:t>
                      </a:r>
                      <a:r>
                        <a:rPr lang="el-GR" sz="1500" b="1" u="none" strike="noStrike">
                          <a:solidFill>
                            <a:srgbClr val="0B0080"/>
                          </a:solidFill>
                          <a:effectLst/>
                          <a:hlinkClick r:id="rId30" tooltip="Βίσλα Κρακοβίας"/>
                        </a:rPr>
                        <a:t>Βίσλα Κρακοβίας</a:t>
                      </a:r>
                      <a:endParaRPr lang="el-GR" sz="1500">
                        <a:effectLst/>
                      </a:endParaRP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a:effectLst/>
                        </a:rPr>
                        <a:t>2–8</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l-GR" sz="1500" dirty="0">
                          <a:effectLst/>
                        </a:rPr>
                        <a:t>0–3</a:t>
                      </a:r>
                    </a:p>
                  </a:txBody>
                  <a:tcPr marL="49196" marR="49196" marT="32797" marB="3279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014"/>
                  </a:ext>
                </a:extLst>
              </a:tr>
            </a:tbl>
          </a:graphicData>
        </a:graphic>
      </p:graphicFrame>
      <p:sp>
        <p:nvSpPr>
          <p:cNvPr id="6" name="Rectangle 30"/>
          <p:cNvSpPr>
            <a:spLocks noChangeArrowheads="1"/>
          </p:cNvSpPr>
          <p:nvPr/>
        </p:nvSpPr>
        <p:spPr bwMode="auto">
          <a:xfrm>
            <a:off x="1494304" y="12644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l-GR" altLang="el-GR" smtClean="0">
                <a:solidFill>
                  <a:prstClr val="black"/>
                </a:solidFill>
                <a:latin typeface="Arial" pitchFamily="34" charset="0"/>
                <a:cs typeface="Arial" pitchFamily="34" charset="0"/>
              </a:rPr>
              <a:t/>
            </a:r>
            <a:br>
              <a:rPr lang="el-GR" altLang="el-GR" smtClean="0">
                <a:solidFill>
                  <a:prstClr val="black"/>
                </a:solidFill>
                <a:latin typeface="Arial" pitchFamily="34" charset="0"/>
                <a:cs typeface="Arial" pitchFamily="34" charset="0"/>
              </a:rPr>
            </a:br>
            <a:endParaRPr lang="el-GR" altLang="el-GR" smtClean="0">
              <a:solidFill>
                <a:prstClr val="black"/>
              </a:solidFill>
              <a:latin typeface="Arial" pitchFamily="34" charset="0"/>
              <a:cs typeface="Arial" pitchFamily="34" charset="0"/>
            </a:endParaRPr>
          </a:p>
        </p:txBody>
      </p:sp>
      <p:sp>
        <p:nvSpPr>
          <p:cNvPr id="7" name="TextBox 6"/>
          <p:cNvSpPr txBox="1"/>
          <p:nvPr/>
        </p:nvSpPr>
        <p:spPr>
          <a:xfrm>
            <a:off x="6830962" y="6327399"/>
            <a:ext cx="1974710" cy="646331"/>
          </a:xfrm>
          <a:prstGeom prst="rect">
            <a:avLst/>
          </a:prstGeom>
          <a:noFill/>
        </p:spPr>
        <p:txBody>
          <a:bodyPr wrap="square" rtlCol="0">
            <a:spAutoFit/>
          </a:bodyPr>
          <a:lstStyle/>
          <a:p>
            <a:pPr algn="r" defTabSz="457200"/>
            <a:r>
              <a:rPr lang="el-GR" dirty="0" err="1" smtClean="0">
                <a:solidFill>
                  <a:prstClr val="black"/>
                </a:solidFill>
              </a:rPr>
              <a:t>Ιουλιέτα</a:t>
            </a:r>
            <a:r>
              <a:rPr lang="el-GR" dirty="0" smtClean="0">
                <a:solidFill>
                  <a:prstClr val="black"/>
                </a:solidFill>
              </a:rPr>
              <a:t> </a:t>
            </a:r>
            <a:r>
              <a:rPr lang="el-GR" dirty="0" err="1" smtClean="0">
                <a:solidFill>
                  <a:prstClr val="black"/>
                </a:solidFill>
              </a:rPr>
              <a:t>Πέρβελη</a:t>
            </a:r>
            <a:endParaRPr lang="el-GR" dirty="0">
              <a:solidFill>
                <a:prstClr val="black"/>
              </a:solidFill>
            </a:endParaRPr>
          </a:p>
        </p:txBody>
      </p:sp>
    </p:spTree>
    <p:extLst>
      <p:ext uri="{BB962C8B-B14F-4D97-AF65-F5344CB8AC3E}">
        <p14:creationId xmlns:p14="http://schemas.microsoft.com/office/powerpoint/2010/main" val="1197572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19672" y="199447"/>
            <a:ext cx="6457950" cy="1293028"/>
          </a:xfrm>
        </p:spPr>
        <p:txBody>
          <a:bodyPr>
            <a:normAutofit/>
          </a:bodyPr>
          <a:lstStyle/>
          <a:p>
            <a:pPr algn="ctr"/>
            <a:r>
              <a:rPr lang="el-GR" b="1" dirty="0" err="1" smtClean="0"/>
              <a:t>ΤΡΙΤοΣ</a:t>
            </a:r>
            <a:r>
              <a:rPr lang="el-GR" b="1" dirty="0" smtClean="0"/>
              <a:t> </a:t>
            </a:r>
            <a:r>
              <a:rPr lang="el-GR" b="1" dirty="0" err="1" smtClean="0"/>
              <a:t>προκριματικΟΣ</a:t>
            </a:r>
            <a:r>
              <a:rPr lang="el-GR" b="1" dirty="0" smtClean="0"/>
              <a:t> </a:t>
            </a:r>
            <a:r>
              <a:rPr lang="el-GR" b="1" dirty="0" err="1" smtClean="0"/>
              <a:t>γΥροΣ</a:t>
            </a:r>
            <a:r>
              <a:rPr lang="el-GR" b="1" dirty="0" smtClean="0"/>
              <a:t> </a:t>
            </a:r>
            <a:endParaRPr lang="el-GR" dirty="0"/>
          </a:p>
        </p:txBody>
      </p:sp>
      <p:pic>
        <p:nvPicPr>
          <p:cNvPr id="4" name="Picture 1"/>
          <p:cNvPicPr/>
          <p:nvPr/>
        </p:nvPicPr>
        <p:blipFill rotWithShape="1">
          <a:blip r:embed="rId2">
            <a:extLst>
              <a:ext uri="{28A0092B-C50C-407E-A947-70E740481C1C}">
                <a14:useLocalDpi xmlns:a14="http://schemas.microsoft.com/office/drawing/2010/main" val="0"/>
              </a:ext>
            </a:extLst>
          </a:blip>
          <a:srcRect t="6449" b="-6369"/>
          <a:stretch/>
        </p:blipFill>
        <p:spPr>
          <a:xfrm>
            <a:off x="1619672" y="1492475"/>
            <a:ext cx="6810703" cy="5167531"/>
          </a:xfrm>
          <a:prstGeom prst="rect">
            <a:avLst/>
          </a:prstGeom>
        </p:spPr>
      </p:pic>
      <p:sp>
        <p:nvSpPr>
          <p:cNvPr id="6" name="TextBox 5"/>
          <p:cNvSpPr txBox="1"/>
          <p:nvPr/>
        </p:nvSpPr>
        <p:spPr>
          <a:xfrm>
            <a:off x="6830962" y="6327394"/>
            <a:ext cx="1974710" cy="646331"/>
          </a:xfrm>
          <a:prstGeom prst="rect">
            <a:avLst/>
          </a:prstGeom>
          <a:noFill/>
        </p:spPr>
        <p:txBody>
          <a:bodyPr wrap="square" rtlCol="0">
            <a:spAutoFit/>
          </a:bodyPr>
          <a:lstStyle/>
          <a:p>
            <a:pPr algn="r" defTabSz="457200"/>
            <a:r>
              <a:rPr lang="el-GR" dirty="0" smtClean="0">
                <a:solidFill>
                  <a:prstClr val="black"/>
                </a:solidFill>
              </a:rPr>
              <a:t>Λουκία Μουτούση</a:t>
            </a:r>
            <a:endParaRPr lang="el-GR" dirty="0">
              <a:solidFill>
                <a:prstClr val="black"/>
              </a:solidFill>
            </a:endParaRPr>
          </a:p>
        </p:txBody>
      </p:sp>
    </p:spTree>
    <p:extLst>
      <p:ext uri="{BB962C8B-B14F-4D97-AF65-F5344CB8AC3E}">
        <p14:creationId xmlns:p14="http://schemas.microsoft.com/office/powerpoint/2010/main" val="289068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2171700" y="403291"/>
            <a:ext cx="6457950" cy="1293028"/>
          </a:xfrm>
        </p:spPr>
        <p:txBody>
          <a:bodyPr/>
          <a:lstStyle/>
          <a:p>
            <a:r>
              <a:rPr lang="el-GR" b="1" dirty="0"/>
              <a:t>ΦΑΣΕΙΣ ΟΜΙΛΩΝ</a:t>
            </a:r>
          </a:p>
        </p:txBody>
      </p:sp>
      <p:sp>
        <p:nvSpPr>
          <p:cNvPr id="5" name="TextBox 4"/>
          <p:cNvSpPr txBox="1"/>
          <p:nvPr/>
        </p:nvSpPr>
        <p:spPr>
          <a:xfrm>
            <a:off x="6830962" y="6306366"/>
            <a:ext cx="1974710" cy="646331"/>
          </a:xfrm>
          <a:prstGeom prst="rect">
            <a:avLst/>
          </a:prstGeom>
          <a:noFill/>
        </p:spPr>
        <p:txBody>
          <a:bodyPr wrap="square" rtlCol="0">
            <a:spAutoFit/>
          </a:bodyPr>
          <a:lstStyle/>
          <a:p>
            <a:pPr algn="r" defTabSz="457200"/>
            <a:r>
              <a:rPr lang="el-GR" dirty="0" smtClean="0">
                <a:solidFill>
                  <a:prstClr val="black"/>
                </a:solidFill>
              </a:rPr>
              <a:t>Λουκία Μουτούση</a:t>
            </a:r>
            <a:endParaRPr lang="el-GR" dirty="0">
              <a:solidFill>
                <a:prstClr val="black"/>
              </a:solidFill>
            </a:endParaRPr>
          </a:p>
        </p:txBody>
      </p:sp>
      <p:grpSp>
        <p:nvGrpSpPr>
          <p:cNvPr id="11" name="Ομάδα 10"/>
          <p:cNvGrpSpPr/>
          <p:nvPr/>
        </p:nvGrpSpPr>
        <p:grpSpPr>
          <a:xfrm>
            <a:off x="213639" y="1702836"/>
            <a:ext cx="8488985" cy="4256629"/>
            <a:chOff x="284774" y="1702832"/>
            <a:chExt cx="11318647" cy="4256629"/>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78" y="1702832"/>
              <a:ext cx="5534900" cy="194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107" y="1702832"/>
              <a:ext cx="5497314" cy="196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74" y="4016151"/>
              <a:ext cx="5565027" cy="194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107" y="4031155"/>
              <a:ext cx="5458402" cy="192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8945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71700" y="403291"/>
            <a:ext cx="6457950" cy="1293028"/>
          </a:xfrm>
        </p:spPr>
        <p:txBody>
          <a:bodyPr/>
          <a:lstStyle/>
          <a:p>
            <a:r>
              <a:rPr lang="el-GR" b="1" dirty="0"/>
              <a:t>ΦΑΣΕΙΣ ΟΜΙΛΩΝ</a:t>
            </a:r>
          </a:p>
        </p:txBody>
      </p:sp>
      <p:grpSp>
        <p:nvGrpSpPr>
          <p:cNvPr id="9" name="Ομάδα 8"/>
          <p:cNvGrpSpPr/>
          <p:nvPr/>
        </p:nvGrpSpPr>
        <p:grpSpPr>
          <a:xfrm>
            <a:off x="189238" y="1742091"/>
            <a:ext cx="8655269" cy="4669220"/>
            <a:chOff x="1108252" y="2683807"/>
            <a:chExt cx="8908107" cy="32806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252" y="2683807"/>
              <a:ext cx="4446369" cy="152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911" y="2730618"/>
              <a:ext cx="4445448" cy="14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252" y="4413233"/>
              <a:ext cx="4336162" cy="15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845" y="4285010"/>
              <a:ext cx="4330501" cy="155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6830962" y="6306359"/>
            <a:ext cx="1974710" cy="646331"/>
          </a:xfrm>
          <a:prstGeom prst="rect">
            <a:avLst/>
          </a:prstGeom>
          <a:noFill/>
        </p:spPr>
        <p:txBody>
          <a:bodyPr wrap="square" rtlCol="0">
            <a:spAutoFit/>
          </a:bodyPr>
          <a:lstStyle/>
          <a:p>
            <a:pPr algn="r" defTabSz="457200"/>
            <a:r>
              <a:rPr lang="el-GR" dirty="0" smtClean="0">
                <a:solidFill>
                  <a:prstClr val="black"/>
                </a:solidFill>
              </a:rPr>
              <a:t>Λουκία Μουτούση</a:t>
            </a:r>
            <a:endParaRPr lang="el-GR" dirty="0">
              <a:solidFill>
                <a:prstClr val="black"/>
              </a:solidFill>
            </a:endParaRPr>
          </a:p>
        </p:txBody>
      </p:sp>
    </p:spTree>
    <p:extLst>
      <p:ext uri="{BB962C8B-B14F-4D97-AF65-F5344CB8AC3E}">
        <p14:creationId xmlns:p14="http://schemas.microsoft.com/office/powerpoint/2010/main" val="2417717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31640" y="332656"/>
            <a:ext cx="6172200" cy="1143000"/>
          </a:xfrm>
        </p:spPr>
        <p:txBody>
          <a:bodyPr/>
          <a:lstStyle/>
          <a:p>
            <a:pPr algn="ctr"/>
            <a:r>
              <a:rPr lang="el-GR" b="1" dirty="0" smtClean="0"/>
              <a:t>ΤΕΛΙΚΟΣ</a:t>
            </a:r>
            <a:r>
              <a:rPr lang="el-GR" dirty="0" smtClean="0"/>
              <a:t> </a:t>
            </a:r>
            <a:endParaRPr lang="el-GR" dirty="0"/>
          </a:p>
        </p:txBody>
      </p:sp>
      <p:sp>
        <p:nvSpPr>
          <p:cNvPr id="7" name="Content Placeholder 2"/>
          <p:cNvSpPr>
            <a:spLocks noGrp="1"/>
          </p:cNvSpPr>
          <p:nvPr>
            <p:ph idx="1"/>
          </p:nvPr>
        </p:nvSpPr>
        <p:spPr>
          <a:xfrm>
            <a:off x="1541079" y="1838054"/>
            <a:ext cx="6172200" cy="4525963"/>
          </a:xfrm>
        </p:spPr>
        <p:txBody>
          <a:bodyPr>
            <a:normAutofit/>
          </a:bodyPr>
          <a:lstStyle/>
          <a:p>
            <a:pPr>
              <a:lnSpc>
                <a:spcPct val="150000"/>
              </a:lnSpc>
            </a:pPr>
            <a:r>
              <a:rPr lang="el-GR" sz="2800" dirty="0" smtClean="0"/>
              <a:t>Λίβερπουλ-Μιλάν</a:t>
            </a:r>
          </a:p>
          <a:p>
            <a:pPr>
              <a:lnSpc>
                <a:spcPct val="150000"/>
              </a:lnSpc>
            </a:pPr>
            <a:r>
              <a:rPr lang="el-GR" sz="2800" dirty="0" smtClean="0"/>
              <a:t>Έληξε 3-3 και πήγε στα πέναλτι, όπου το σκορ ήταν 3-2 υπέρ της Λίβερπουλ</a:t>
            </a:r>
          </a:p>
          <a:p>
            <a:pPr>
              <a:lnSpc>
                <a:spcPct val="150000"/>
              </a:lnSpc>
            </a:pPr>
            <a:r>
              <a:rPr lang="el-GR" sz="2800" dirty="0" smtClean="0"/>
              <a:t>Ελαβε χώρα στις 25 Μαΐου 2005</a:t>
            </a:r>
            <a:endParaRPr lang="en-US" sz="2800" dirty="0" smtClean="0"/>
          </a:p>
          <a:p>
            <a:pPr>
              <a:lnSpc>
                <a:spcPct val="150000"/>
              </a:lnSpc>
            </a:pPr>
            <a:r>
              <a:rPr lang="el-GR" sz="2800" dirty="0" smtClean="0"/>
              <a:t>Ατακάρ Κωνσταντινούπολης</a:t>
            </a:r>
          </a:p>
          <a:p>
            <a:endParaRPr lang="el-GR" dirty="0"/>
          </a:p>
        </p:txBody>
      </p:sp>
      <p:sp>
        <p:nvSpPr>
          <p:cNvPr id="8" name="TextBox 7"/>
          <p:cNvSpPr txBox="1"/>
          <p:nvPr/>
        </p:nvSpPr>
        <p:spPr>
          <a:xfrm>
            <a:off x="6830962" y="6327330"/>
            <a:ext cx="1974710" cy="369332"/>
          </a:xfrm>
          <a:prstGeom prst="rect">
            <a:avLst/>
          </a:prstGeom>
          <a:noFill/>
        </p:spPr>
        <p:txBody>
          <a:bodyPr wrap="square" rtlCol="0">
            <a:spAutoFit/>
          </a:bodyPr>
          <a:lstStyle/>
          <a:p>
            <a:pPr algn="r" defTabSz="457200"/>
            <a:r>
              <a:rPr lang="el-GR" dirty="0" smtClean="0">
                <a:solidFill>
                  <a:prstClr val="black"/>
                </a:solidFill>
              </a:rPr>
              <a:t>Βασιλική </a:t>
            </a:r>
            <a:r>
              <a:rPr lang="el-GR" dirty="0" err="1" smtClean="0">
                <a:solidFill>
                  <a:prstClr val="black"/>
                </a:solidFill>
              </a:rPr>
              <a:t>Πατρή</a:t>
            </a:r>
            <a:endParaRPr lang="el-GR" dirty="0">
              <a:solidFill>
                <a:prstClr val="black"/>
              </a:solidFill>
            </a:endParaRPr>
          </a:p>
        </p:txBody>
      </p:sp>
    </p:spTree>
    <p:extLst>
      <p:ext uri="{BB962C8B-B14F-4D97-AF65-F5344CB8AC3E}">
        <p14:creationId xmlns:p14="http://schemas.microsoft.com/office/powerpoint/2010/main" val="416226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03648" y="332656"/>
            <a:ext cx="6172200" cy="1143000"/>
          </a:xfrm>
        </p:spPr>
        <p:txBody>
          <a:bodyPr/>
          <a:lstStyle/>
          <a:p>
            <a:pPr algn="ctr"/>
            <a:r>
              <a:rPr lang="el-GR" b="1" dirty="0" smtClean="0"/>
              <a:t>ΟΙ ΟΜΑΔΕΣ</a:t>
            </a:r>
            <a:endParaRPr lang="el-GR" b="1" dirty="0"/>
          </a:p>
        </p:txBody>
      </p:sp>
      <p:sp>
        <p:nvSpPr>
          <p:cNvPr id="5" name="Content Placeholder 2"/>
          <p:cNvSpPr>
            <a:spLocks noGrp="1"/>
          </p:cNvSpPr>
          <p:nvPr>
            <p:ph idx="1"/>
          </p:nvPr>
        </p:nvSpPr>
        <p:spPr>
          <a:xfrm>
            <a:off x="409904" y="1810415"/>
            <a:ext cx="4303986" cy="4525963"/>
          </a:xfrm>
        </p:spPr>
        <p:txBody>
          <a:bodyPr>
            <a:noAutofit/>
          </a:bodyPr>
          <a:lstStyle/>
          <a:p>
            <a:pPr>
              <a:lnSpc>
                <a:spcPct val="100000"/>
              </a:lnSpc>
            </a:pPr>
            <a:r>
              <a:rPr lang="el-GR" sz="2500" b="1" dirty="0" smtClean="0"/>
              <a:t>Λίβερπουλ:</a:t>
            </a:r>
          </a:p>
          <a:p>
            <a:pPr marL="0" indent="0">
              <a:lnSpc>
                <a:spcPct val="100000"/>
              </a:lnSpc>
              <a:buNone/>
            </a:pPr>
            <a:r>
              <a:rPr lang="el-GR" sz="2500" dirty="0"/>
              <a:t>Ντούντεκ, </a:t>
            </a:r>
            <a:r>
              <a:rPr lang="el-GR" sz="2500" dirty="0" err="1" smtClean="0"/>
              <a:t>Φίναν</a:t>
            </a:r>
            <a:r>
              <a:rPr lang="el-GR" sz="2500" dirty="0" smtClean="0"/>
              <a:t>, </a:t>
            </a:r>
            <a:r>
              <a:rPr lang="el-GR" sz="2500" dirty="0" err="1" smtClean="0"/>
              <a:t>Χίπια</a:t>
            </a:r>
            <a:r>
              <a:rPr lang="el-GR" sz="2500" dirty="0"/>
              <a:t>, </a:t>
            </a:r>
            <a:r>
              <a:rPr lang="el-GR" sz="2500" dirty="0" err="1" smtClean="0"/>
              <a:t>Κάραχερ</a:t>
            </a:r>
            <a:r>
              <a:rPr lang="el-GR" sz="2500" dirty="0" smtClean="0"/>
              <a:t>, </a:t>
            </a:r>
            <a:r>
              <a:rPr lang="el-GR" sz="2500" dirty="0" err="1" smtClean="0"/>
              <a:t>Τραορέ</a:t>
            </a:r>
            <a:r>
              <a:rPr lang="el-GR" sz="2500" dirty="0"/>
              <a:t>, </a:t>
            </a:r>
            <a:r>
              <a:rPr lang="el-GR" sz="2500" dirty="0" err="1" smtClean="0"/>
              <a:t>Κιούελ</a:t>
            </a:r>
            <a:r>
              <a:rPr lang="el-GR" sz="2500" dirty="0" smtClean="0"/>
              <a:t>, </a:t>
            </a:r>
            <a:r>
              <a:rPr lang="el-GR" sz="2500" dirty="0" err="1" smtClean="0"/>
              <a:t>Αλόνσο</a:t>
            </a:r>
            <a:r>
              <a:rPr lang="el-GR" sz="2500" dirty="0"/>
              <a:t>, </a:t>
            </a:r>
            <a:r>
              <a:rPr lang="el-GR" sz="2500" dirty="0" err="1" smtClean="0"/>
              <a:t>Τζέραρντ</a:t>
            </a:r>
            <a:r>
              <a:rPr lang="el-GR" sz="2500" dirty="0" smtClean="0"/>
              <a:t>, </a:t>
            </a:r>
            <a:r>
              <a:rPr lang="el-GR" sz="2500" dirty="0" err="1" smtClean="0"/>
              <a:t>Ρίισε</a:t>
            </a:r>
            <a:r>
              <a:rPr lang="el-GR" sz="2500" dirty="0"/>
              <a:t>, Γκαρθία, </a:t>
            </a:r>
            <a:r>
              <a:rPr lang="el-GR" sz="2500" dirty="0" err="1" smtClean="0"/>
              <a:t>Μπάρος</a:t>
            </a:r>
            <a:r>
              <a:rPr lang="el-GR" sz="2500" dirty="0" smtClean="0"/>
              <a:t> </a:t>
            </a:r>
          </a:p>
          <a:p>
            <a:pPr marL="0" indent="0">
              <a:lnSpc>
                <a:spcPct val="100000"/>
              </a:lnSpc>
              <a:buNone/>
            </a:pPr>
            <a:endParaRPr lang="el-GR" sz="2500" dirty="0" smtClean="0"/>
          </a:p>
          <a:p>
            <a:pPr marL="0" indent="0">
              <a:lnSpc>
                <a:spcPct val="100000"/>
              </a:lnSpc>
              <a:buNone/>
            </a:pPr>
            <a:r>
              <a:rPr lang="el-GR" sz="2500" dirty="0" smtClean="0"/>
              <a:t>Γκολ: 54’ Τζέραρντ</a:t>
            </a:r>
            <a:r>
              <a:rPr lang="el-GR" sz="2500" dirty="0"/>
              <a:t>, 56' Σμίτσερ, </a:t>
            </a:r>
            <a:r>
              <a:rPr lang="el-GR" sz="2500" dirty="0" smtClean="0"/>
              <a:t>       60</a:t>
            </a:r>
            <a:r>
              <a:rPr lang="el-GR" sz="2500" dirty="0"/>
              <a:t>' </a:t>
            </a:r>
            <a:r>
              <a:rPr lang="el-GR" sz="2500" dirty="0" smtClean="0"/>
              <a:t>Αλόνσο</a:t>
            </a:r>
          </a:p>
          <a:p>
            <a:pPr marL="0" indent="0">
              <a:lnSpc>
                <a:spcPct val="100000"/>
              </a:lnSpc>
              <a:buNone/>
            </a:pPr>
            <a:r>
              <a:rPr lang="el-GR" sz="2500" dirty="0" smtClean="0"/>
              <a:t>Γκολ στα πέναλτι: Χάμαν, Σισέ, </a:t>
            </a:r>
            <a:r>
              <a:rPr lang="el-GR" sz="2500" dirty="0" err="1" smtClean="0"/>
              <a:t>Σμίτσερ</a:t>
            </a:r>
            <a:endParaRPr lang="el-GR" sz="2500" dirty="0"/>
          </a:p>
          <a:p>
            <a:pPr marL="0" indent="0">
              <a:lnSpc>
                <a:spcPct val="100000"/>
              </a:lnSpc>
              <a:buNone/>
            </a:pPr>
            <a:endParaRPr lang="el-GR" sz="2500" dirty="0"/>
          </a:p>
        </p:txBody>
      </p:sp>
      <p:sp>
        <p:nvSpPr>
          <p:cNvPr id="6" name="TextBox 5"/>
          <p:cNvSpPr txBox="1"/>
          <p:nvPr/>
        </p:nvSpPr>
        <p:spPr>
          <a:xfrm>
            <a:off x="4926725" y="1681386"/>
            <a:ext cx="4035972" cy="7914987"/>
          </a:xfrm>
          <a:prstGeom prst="rect">
            <a:avLst/>
          </a:prstGeom>
          <a:noFill/>
        </p:spPr>
        <p:txBody>
          <a:bodyPr wrap="square" rtlCol="0">
            <a:spAutoFit/>
          </a:bodyPr>
          <a:lstStyle/>
          <a:p>
            <a:pPr marL="285750" indent="-285750" defTabSz="457200">
              <a:spcBef>
                <a:spcPts val="1000"/>
              </a:spcBef>
              <a:buFont typeface="Arial" panose="020B0604020202020204" pitchFamily="34" charset="0"/>
              <a:buChar char="•"/>
            </a:pPr>
            <a:r>
              <a:rPr lang="el-GR" sz="2500" b="1" dirty="0" err="1" smtClean="0">
                <a:solidFill>
                  <a:prstClr val="black"/>
                </a:solidFill>
              </a:rPr>
              <a:t>Μίλαν</a:t>
            </a:r>
            <a:r>
              <a:rPr lang="el-GR" sz="2500" b="1" dirty="0" smtClean="0">
                <a:solidFill>
                  <a:prstClr val="black"/>
                </a:solidFill>
              </a:rPr>
              <a:t>:</a:t>
            </a:r>
          </a:p>
          <a:p>
            <a:pPr defTabSz="457200">
              <a:spcBef>
                <a:spcPts val="1000"/>
              </a:spcBef>
            </a:pPr>
            <a:r>
              <a:rPr lang="el-GR" sz="2500" dirty="0">
                <a:solidFill>
                  <a:prstClr val="black"/>
                </a:solidFill>
              </a:rPr>
              <a:t>Ντίντα, Καφού, Σταμ, Νέστα, Μαλντίνι, </a:t>
            </a:r>
            <a:r>
              <a:rPr lang="el-GR" sz="2500" dirty="0" smtClean="0">
                <a:solidFill>
                  <a:prstClr val="black"/>
                </a:solidFill>
              </a:rPr>
              <a:t>Ζέεντορφ, Γκατούζο, Πίρλο</a:t>
            </a:r>
            <a:r>
              <a:rPr lang="el-GR" sz="2500" dirty="0">
                <a:solidFill>
                  <a:prstClr val="black"/>
                </a:solidFill>
              </a:rPr>
              <a:t>, Κακά, </a:t>
            </a:r>
            <a:r>
              <a:rPr lang="el-GR" sz="2500" dirty="0" smtClean="0">
                <a:solidFill>
                  <a:prstClr val="black"/>
                </a:solidFill>
              </a:rPr>
              <a:t>Κρέσπο, </a:t>
            </a:r>
            <a:r>
              <a:rPr lang="el-GR" sz="2500" dirty="0" err="1" smtClean="0">
                <a:solidFill>
                  <a:prstClr val="black"/>
                </a:solidFill>
              </a:rPr>
              <a:t>Σεφτσένκο</a:t>
            </a:r>
            <a:endParaRPr lang="el-GR" sz="2500" dirty="0" smtClean="0">
              <a:solidFill>
                <a:prstClr val="black"/>
              </a:solidFill>
            </a:endParaRPr>
          </a:p>
          <a:p>
            <a:pPr defTabSz="457200">
              <a:spcBef>
                <a:spcPts val="1000"/>
              </a:spcBef>
            </a:pPr>
            <a:endParaRPr lang="el-GR" sz="2500" dirty="0" smtClean="0">
              <a:solidFill>
                <a:prstClr val="black"/>
              </a:solidFill>
            </a:endParaRPr>
          </a:p>
          <a:p>
            <a:pPr defTabSz="457200">
              <a:spcBef>
                <a:spcPts val="1000"/>
              </a:spcBef>
            </a:pPr>
            <a:r>
              <a:rPr lang="el-GR" sz="2500" dirty="0" smtClean="0">
                <a:solidFill>
                  <a:prstClr val="black"/>
                </a:solidFill>
              </a:rPr>
              <a:t>Γκολ: 1</a:t>
            </a:r>
            <a:r>
              <a:rPr lang="el-GR" sz="2500" dirty="0">
                <a:solidFill>
                  <a:prstClr val="black"/>
                </a:solidFill>
              </a:rPr>
              <a:t>' Μαλντίνι, 39', 44' </a:t>
            </a:r>
            <a:r>
              <a:rPr lang="el-GR" sz="2500" dirty="0" err="1">
                <a:solidFill>
                  <a:prstClr val="black"/>
                </a:solidFill>
              </a:rPr>
              <a:t>Κρέσπο</a:t>
            </a:r>
            <a:r>
              <a:rPr lang="el-GR" sz="2500" dirty="0">
                <a:solidFill>
                  <a:prstClr val="black"/>
                </a:solidFill>
              </a:rPr>
              <a:t> </a:t>
            </a:r>
            <a:endParaRPr lang="el-GR" sz="2500" dirty="0" smtClean="0">
              <a:solidFill>
                <a:prstClr val="black"/>
              </a:solidFill>
            </a:endParaRPr>
          </a:p>
          <a:p>
            <a:pPr defTabSz="457200">
              <a:spcBef>
                <a:spcPts val="1000"/>
              </a:spcBef>
            </a:pPr>
            <a:endParaRPr lang="el-GR" sz="2500" dirty="0">
              <a:solidFill>
                <a:prstClr val="black"/>
              </a:solidFill>
            </a:endParaRPr>
          </a:p>
          <a:p>
            <a:pPr defTabSz="457200">
              <a:spcBef>
                <a:spcPts val="1000"/>
              </a:spcBef>
            </a:pPr>
            <a:r>
              <a:rPr lang="el-GR" sz="2500" dirty="0" smtClean="0">
                <a:solidFill>
                  <a:prstClr val="black"/>
                </a:solidFill>
              </a:rPr>
              <a:t>Γκολ στα πέναλτι: Τόμασον, Κακά</a:t>
            </a:r>
            <a:endParaRPr lang="el-GR" sz="2500" dirty="0">
              <a:solidFill>
                <a:prstClr val="black"/>
              </a:solidFill>
            </a:endParaRPr>
          </a:p>
          <a:p>
            <a:pPr defTabSz="457200">
              <a:spcBef>
                <a:spcPts val="1000"/>
              </a:spcBef>
            </a:pPr>
            <a:endParaRPr lang="el-GR" sz="2500" dirty="0" smtClean="0">
              <a:solidFill>
                <a:prstClr val="black"/>
              </a:solidFill>
            </a:endParaRPr>
          </a:p>
          <a:p>
            <a:pPr defTabSz="457200">
              <a:spcBef>
                <a:spcPts val="1000"/>
              </a:spcBef>
            </a:pPr>
            <a:endParaRPr lang="el-GR" sz="2500" dirty="0">
              <a:solidFill>
                <a:prstClr val="black"/>
              </a:solidFill>
            </a:endParaRPr>
          </a:p>
          <a:p>
            <a:pPr defTabSz="457200">
              <a:spcBef>
                <a:spcPts val="1000"/>
              </a:spcBef>
            </a:pPr>
            <a:endParaRPr lang="el-GR" sz="2500" dirty="0" smtClean="0">
              <a:solidFill>
                <a:prstClr val="black"/>
              </a:solidFill>
            </a:endParaRPr>
          </a:p>
          <a:p>
            <a:pPr defTabSz="457200">
              <a:spcBef>
                <a:spcPts val="1000"/>
              </a:spcBef>
            </a:pPr>
            <a:endParaRPr lang="el-GR" sz="2500" dirty="0">
              <a:solidFill>
                <a:prstClr val="black"/>
              </a:solidFill>
            </a:endParaRPr>
          </a:p>
          <a:p>
            <a:pPr defTabSz="457200">
              <a:spcBef>
                <a:spcPts val="1000"/>
              </a:spcBef>
            </a:pPr>
            <a:endParaRPr lang="el-GR" sz="2500" dirty="0">
              <a:solidFill>
                <a:prstClr val="black"/>
              </a:solidFill>
            </a:endParaRPr>
          </a:p>
        </p:txBody>
      </p:sp>
      <p:sp>
        <p:nvSpPr>
          <p:cNvPr id="7" name="TextBox 6"/>
          <p:cNvSpPr txBox="1"/>
          <p:nvPr/>
        </p:nvSpPr>
        <p:spPr>
          <a:xfrm>
            <a:off x="6830962" y="6327330"/>
            <a:ext cx="1974710" cy="369332"/>
          </a:xfrm>
          <a:prstGeom prst="rect">
            <a:avLst/>
          </a:prstGeom>
          <a:noFill/>
        </p:spPr>
        <p:txBody>
          <a:bodyPr wrap="square" rtlCol="0">
            <a:spAutoFit/>
          </a:bodyPr>
          <a:lstStyle/>
          <a:p>
            <a:pPr algn="r" defTabSz="457200"/>
            <a:r>
              <a:rPr lang="el-GR" dirty="0" smtClean="0">
                <a:solidFill>
                  <a:prstClr val="black"/>
                </a:solidFill>
              </a:rPr>
              <a:t>Βασιλική </a:t>
            </a:r>
            <a:r>
              <a:rPr lang="el-GR" dirty="0" err="1" smtClean="0">
                <a:solidFill>
                  <a:prstClr val="black"/>
                </a:solidFill>
              </a:rPr>
              <a:t>Πατρή</a:t>
            </a:r>
            <a:endParaRPr lang="el-GR" dirty="0">
              <a:solidFill>
                <a:prstClr val="black"/>
              </a:solidFill>
            </a:endParaRPr>
          </a:p>
        </p:txBody>
      </p:sp>
    </p:spTree>
    <p:extLst>
      <p:ext uri="{BB962C8B-B14F-4D97-AF65-F5344CB8AC3E}">
        <p14:creationId xmlns:p14="http://schemas.microsoft.com/office/powerpoint/2010/main" val="165983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a:t>
            </a:r>
            <a:endParaRPr lang="en-US" dirty="0"/>
          </a:p>
        </p:txBody>
      </p:sp>
      <p:sp>
        <p:nvSpPr>
          <p:cNvPr id="3" name="Content Placeholder 2"/>
          <p:cNvSpPr>
            <a:spLocks noGrp="1"/>
          </p:cNvSpPr>
          <p:nvPr>
            <p:ph idx="1"/>
          </p:nvPr>
        </p:nvSpPr>
        <p:spPr/>
        <p:txBody>
          <a:bodyPr/>
          <a:lstStyle/>
          <a:p>
            <a:r>
              <a:rPr lang="el-GR" dirty="0" smtClean="0"/>
              <a:t>Πριν να εισέλθουν στην διοργάνωση, όλες οι ομάδες εκτός από το έθνος που φιλοξενεί κάθε φορά το Ευρωπαϊκό Πρωτάθλημα (το οποίο προκρίνεται αυτόματα) διαγωνίζονται στην προκριματική διαδικασία.</a:t>
            </a:r>
            <a:endParaRPr lang="en-US" dirty="0"/>
          </a:p>
        </p:txBody>
      </p:sp>
    </p:spTree>
    <p:extLst>
      <p:ext uri="{BB962C8B-B14F-4D97-AF65-F5344CB8AC3E}">
        <p14:creationId xmlns:p14="http://schemas.microsoft.com/office/powerpoint/2010/main" val="18500041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4203B-AB46-4B29-BBD2-34C5EBED9A25}"/>
              </a:ext>
            </a:extLst>
          </p:cNvPr>
          <p:cNvSpPr>
            <a:spLocks noGrp="1"/>
          </p:cNvSpPr>
          <p:nvPr>
            <p:ph type="title" idx="4294967295"/>
          </p:nvPr>
        </p:nvSpPr>
        <p:spPr>
          <a:xfrm>
            <a:off x="0" y="187325"/>
            <a:ext cx="7886700" cy="1325563"/>
          </a:xfrm>
        </p:spPr>
        <p:txBody>
          <a:bodyPr>
            <a:normAutofit/>
          </a:bodyPr>
          <a:lstStyle/>
          <a:p>
            <a:r>
              <a:rPr lang="en-US" b="1" dirty="0" smtClean="0">
                <a:cs typeface="Calibri Light"/>
              </a:rPr>
              <a:t>ΛΙΒΕΡΠΟΥΛ</a:t>
            </a:r>
            <a:endParaRPr lang="en-US" b="1" dirty="0"/>
          </a:p>
        </p:txBody>
      </p:sp>
      <p:pic>
        <p:nvPicPr>
          <p:cNvPr id="4" name="Picture 4" descr="A close up of a sign&#10;&#10;Description generated with very high confidence">
            <a:extLst>
              <a:ext uri="{FF2B5EF4-FFF2-40B4-BE49-F238E27FC236}">
                <a16:creationId xmlns="" xmlns:a16="http://schemas.microsoft.com/office/drawing/2014/main" id="{BDCD55A8-D7E1-4207-903C-7E43D3DBA759}"/>
              </a:ext>
            </a:extLst>
          </p:cNvPr>
          <p:cNvPicPr>
            <a:picLocks noChangeAspect="1"/>
          </p:cNvPicPr>
          <p:nvPr/>
        </p:nvPicPr>
        <p:blipFill>
          <a:blip r:embed="rId2"/>
          <a:stretch>
            <a:fillRect/>
          </a:stretch>
        </p:blipFill>
        <p:spPr>
          <a:xfrm>
            <a:off x="5428247" y="1203285"/>
            <a:ext cx="2588543" cy="4727767"/>
          </a:xfrm>
          <a:prstGeom prst="rect">
            <a:avLst/>
          </a:prstGeom>
        </p:spPr>
      </p:pic>
      <p:pic>
        <p:nvPicPr>
          <p:cNvPr id="10" name="Picture 10" descr="A person standing in front of a building&#10;&#10;Description generated with very high confidence">
            <a:extLst>
              <a:ext uri="{FF2B5EF4-FFF2-40B4-BE49-F238E27FC236}">
                <a16:creationId xmlns="" xmlns:a16="http://schemas.microsoft.com/office/drawing/2014/main" id="{7286784F-DD7B-4468-9770-81C743FCB767}"/>
              </a:ext>
            </a:extLst>
          </p:cNvPr>
          <p:cNvPicPr>
            <a:picLocks noChangeAspect="1"/>
          </p:cNvPicPr>
          <p:nvPr/>
        </p:nvPicPr>
        <p:blipFill>
          <a:blip r:embed="rId3"/>
          <a:stretch>
            <a:fillRect/>
          </a:stretch>
        </p:blipFill>
        <p:spPr>
          <a:xfrm>
            <a:off x="537774" y="1406574"/>
            <a:ext cx="3497434" cy="3502999"/>
          </a:xfrm>
          <a:prstGeom prst="rect">
            <a:avLst/>
          </a:prstGeom>
        </p:spPr>
      </p:pic>
      <p:sp>
        <p:nvSpPr>
          <p:cNvPr id="3" name="TextBox 2"/>
          <p:cNvSpPr txBox="1"/>
          <p:nvPr/>
        </p:nvSpPr>
        <p:spPr>
          <a:xfrm>
            <a:off x="5194738" y="6143517"/>
            <a:ext cx="3675506" cy="646331"/>
          </a:xfrm>
          <a:prstGeom prst="rect">
            <a:avLst/>
          </a:prstGeom>
          <a:noFill/>
        </p:spPr>
        <p:txBody>
          <a:bodyPr wrap="square" rtlCol="0">
            <a:spAutoFit/>
          </a:bodyPr>
          <a:lstStyle/>
          <a:p>
            <a:pPr algn="r" defTabSz="457200"/>
            <a:r>
              <a:rPr lang="el-GR" dirty="0" err="1" smtClean="0">
                <a:solidFill>
                  <a:prstClr val="black"/>
                </a:solidFill>
              </a:rPr>
              <a:t>Αριάνα</a:t>
            </a:r>
            <a:r>
              <a:rPr lang="el-GR" dirty="0" smtClean="0">
                <a:solidFill>
                  <a:prstClr val="black"/>
                </a:solidFill>
              </a:rPr>
              <a:t> Πετροπούλου – Μαρία Μαράτου</a:t>
            </a:r>
            <a:endParaRPr lang="el-GR" dirty="0">
              <a:solidFill>
                <a:prstClr val="black"/>
              </a:solidFill>
            </a:endParaRPr>
          </a:p>
        </p:txBody>
      </p:sp>
    </p:spTree>
    <p:extLst>
      <p:ext uri="{BB962C8B-B14F-4D97-AF65-F5344CB8AC3E}">
        <p14:creationId xmlns:p14="http://schemas.microsoft.com/office/powerpoint/2010/main" val="798007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69B2-222F-478F-B048-C1257F3EFBAC}"/>
              </a:ext>
            </a:extLst>
          </p:cNvPr>
          <p:cNvSpPr>
            <a:spLocks noGrp="1"/>
          </p:cNvSpPr>
          <p:nvPr>
            <p:ph type="title"/>
          </p:nvPr>
        </p:nvSpPr>
        <p:spPr/>
        <p:txBody>
          <a:bodyPr>
            <a:normAutofit/>
          </a:bodyPr>
          <a:lstStyle/>
          <a:p>
            <a:r>
              <a:rPr lang="en-US" b="1" dirty="0">
                <a:cs typeface="Calibri Light"/>
              </a:rPr>
              <a:t>ΛΙΒΕΡΠΟΥΛ</a:t>
            </a:r>
            <a:endParaRPr lang="en-US" b="1" dirty="0">
              <a:ea typeface="+mj-lt"/>
              <a:cs typeface="+mj-lt"/>
            </a:endParaRPr>
          </a:p>
        </p:txBody>
      </p:sp>
      <p:sp>
        <p:nvSpPr>
          <p:cNvPr id="3" name="Content Placeholder 2">
            <a:extLst>
              <a:ext uri="{FF2B5EF4-FFF2-40B4-BE49-F238E27FC236}">
                <a16:creationId xmlns="" xmlns:a16="http://schemas.microsoft.com/office/drawing/2014/main" id="{D4913A4C-F3F0-4C0D-8F8C-77AAE01B722D}"/>
              </a:ext>
            </a:extLst>
          </p:cNvPr>
          <p:cNvSpPr>
            <a:spLocks noGrp="1"/>
          </p:cNvSpPr>
          <p:nvPr>
            <p:ph idx="1"/>
          </p:nvPr>
        </p:nvSpPr>
        <p:spPr/>
        <p:txBody>
          <a:bodyPr vert="horz" lIns="91440" tIns="45720" rIns="91440" bIns="45720" rtlCol="0" anchor="t">
            <a:normAutofit fontScale="70000" lnSpcReduction="20000"/>
          </a:bodyPr>
          <a:lstStyle/>
          <a:p>
            <a:pPr marL="0" indent="0" algn="just">
              <a:lnSpc>
                <a:spcPct val="150000"/>
              </a:lnSpc>
              <a:buNone/>
            </a:pPr>
            <a:r>
              <a:rPr lang="en-US" dirty="0">
                <a:ea typeface="+mn-lt"/>
                <a:cs typeface="+mn-lt"/>
              </a:rPr>
              <a:t>Η </a:t>
            </a:r>
            <a:r>
              <a:rPr lang="en-US" b="1" dirty="0" err="1">
                <a:ea typeface="+mn-lt"/>
                <a:cs typeface="+mn-lt"/>
              </a:rPr>
              <a:t>Λί</a:t>
            </a:r>
            <a:r>
              <a:rPr lang="en-US" b="1" dirty="0">
                <a:ea typeface="+mn-lt"/>
                <a:cs typeface="+mn-lt"/>
              </a:rPr>
              <a:t>βερπουλ </a:t>
            </a:r>
            <a:r>
              <a:rPr lang="en-US" b="1" dirty="0" smtClean="0">
                <a:ea typeface="+mn-lt"/>
                <a:cs typeface="+mn-lt"/>
              </a:rPr>
              <a:t>ΦΚ</a:t>
            </a:r>
            <a:r>
              <a:rPr lang="el-GR" dirty="0">
                <a:ea typeface="+mn-lt"/>
                <a:cs typeface="+mn-lt"/>
              </a:rPr>
              <a:t> </a:t>
            </a:r>
            <a:r>
              <a:rPr lang="el-GR" dirty="0" smtClean="0">
                <a:ea typeface="+mn-lt"/>
                <a:cs typeface="+mn-lt"/>
              </a:rPr>
              <a:t>(</a:t>
            </a:r>
            <a:r>
              <a:rPr lang="en-US" i="1" dirty="0" smtClean="0">
                <a:ea typeface="+mn-lt"/>
                <a:cs typeface="+mn-lt"/>
              </a:rPr>
              <a:t>Liverpool </a:t>
            </a:r>
            <a:r>
              <a:rPr lang="en-US" i="1" dirty="0">
                <a:ea typeface="+mn-lt"/>
                <a:cs typeface="+mn-lt"/>
              </a:rPr>
              <a:t>F.C.</a:t>
            </a:r>
            <a:r>
              <a:rPr lang="en-US" dirty="0">
                <a:ea typeface="+mn-lt"/>
                <a:cs typeface="+mn-lt"/>
              </a:rPr>
              <a:t>)  ή απ</a:t>
            </a:r>
            <a:r>
              <a:rPr lang="en-US" dirty="0" err="1">
                <a:ea typeface="+mn-lt"/>
                <a:cs typeface="+mn-lt"/>
              </a:rPr>
              <a:t>λά</a:t>
            </a:r>
            <a:r>
              <a:rPr lang="en-US" dirty="0">
                <a:ea typeface="+mn-lt"/>
                <a:cs typeface="+mn-lt"/>
              </a:rPr>
              <a:t> </a:t>
            </a:r>
            <a:r>
              <a:rPr lang="en-US" dirty="0" err="1">
                <a:ea typeface="+mn-lt"/>
                <a:cs typeface="+mn-lt"/>
              </a:rPr>
              <a:t>Λί</a:t>
            </a:r>
            <a:r>
              <a:rPr lang="en-US" dirty="0">
                <a:ea typeface="+mn-lt"/>
                <a:cs typeface="+mn-lt"/>
              </a:rPr>
              <a:t>βερπουλ</a:t>
            </a:r>
            <a:r>
              <a:rPr lang="en-US" dirty="0" smtClean="0">
                <a:ea typeface="+mn-lt"/>
                <a:cs typeface="+mn-lt"/>
              </a:rPr>
              <a:t>, </a:t>
            </a:r>
            <a:r>
              <a:rPr lang="en-US" dirty="0">
                <a:ea typeface="+mn-lt"/>
                <a:cs typeface="+mn-lt"/>
              </a:rPr>
              <a:t>είναι  </a:t>
            </a:r>
            <a:r>
              <a:rPr lang="en-US" b="1" dirty="0">
                <a:ea typeface="+mn-lt"/>
                <a:cs typeface="+mn-lt"/>
              </a:rPr>
              <a:t>επαγγελματική ποδοσφαιρική ομάδα </a:t>
            </a:r>
            <a:r>
              <a:rPr lang="en-US" dirty="0">
                <a:ea typeface="+mn-lt"/>
                <a:cs typeface="+mn-lt"/>
              </a:rPr>
              <a:t>με έδρα την πόλη του Λίβερπουλ. </a:t>
            </a:r>
            <a:r>
              <a:rPr lang="en-US" dirty="0" err="1">
                <a:ea typeface="+mn-lt"/>
                <a:cs typeface="+mn-lt"/>
              </a:rPr>
              <a:t>Αγωνίζετ</a:t>
            </a:r>
            <a:r>
              <a:rPr lang="en-US" dirty="0">
                <a:ea typeface="+mn-lt"/>
                <a:cs typeface="+mn-lt"/>
              </a:rPr>
              <a:t>αι </a:t>
            </a:r>
            <a:r>
              <a:rPr lang="en-US" dirty="0" err="1">
                <a:ea typeface="+mn-lt"/>
                <a:cs typeface="+mn-lt"/>
              </a:rPr>
              <a:t>στην</a:t>
            </a:r>
            <a:r>
              <a:rPr lang="en-US" dirty="0">
                <a:ea typeface="+mn-lt"/>
                <a:cs typeface="+mn-lt"/>
              </a:rPr>
              <a:t> </a:t>
            </a:r>
            <a:r>
              <a:rPr lang="en-US" dirty="0" err="1">
                <a:ea typeface="+mn-lt"/>
                <a:cs typeface="+mn-lt"/>
              </a:rPr>
              <a:t>Πρέμιερ</a:t>
            </a:r>
            <a:r>
              <a:rPr lang="en-US" dirty="0">
                <a:ea typeface="+mn-lt"/>
                <a:cs typeface="+mn-lt"/>
              </a:rPr>
              <a:t> </a:t>
            </a:r>
            <a:r>
              <a:rPr lang="en-US" dirty="0" err="1">
                <a:ea typeface="+mn-lt"/>
                <a:cs typeface="+mn-lt"/>
              </a:rPr>
              <a:t>Λιγκ</a:t>
            </a:r>
            <a:r>
              <a:rPr lang="en-US" dirty="0">
                <a:ea typeface="+mn-lt"/>
                <a:cs typeface="+mn-lt"/>
              </a:rPr>
              <a:t> </a:t>
            </a:r>
            <a:r>
              <a:rPr lang="en-US" dirty="0" err="1">
                <a:ea typeface="+mn-lt"/>
                <a:cs typeface="+mn-lt"/>
              </a:rPr>
              <a:t>της</a:t>
            </a:r>
            <a:r>
              <a:rPr lang="en-US" dirty="0">
                <a:ea typeface="+mn-lt"/>
                <a:cs typeface="+mn-lt"/>
              </a:rPr>
              <a:t> </a:t>
            </a:r>
            <a:r>
              <a:rPr lang="en-US" dirty="0" err="1">
                <a:ea typeface="+mn-lt"/>
                <a:cs typeface="+mn-lt"/>
              </a:rPr>
              <a:t>Αγγλί</a:t>
            </a:r>
            <a:r>
              <a:rPr lang="en-US" dirty="0">
                <a:ea typeface="+mn-lt"/>
                <a:cs typeface="+mn-lt"/>
              </a:rPr>
              <a:t>ας και </a:t>
            </a:r>
            <a:r>
              <a:rPr lang="en-US" dirty="0" err="1">
                <a:ea typeface="+mn-lt"/>
                <a:cs typeface="+mn-lt"/>
              </a:rPr>
              <a:t>είν</a:t>
            </a:r>
            <a:r>
              <a:rPr lang="en-US" dirty="0">
                <a:ea typeface="+mn-lt"/>
                <a:cs typeface="+mn-lt"/>
              </a:rPr>
              <a:t>αι </a:t>
            </a:r>
            <a:r>
              <a:rPr lang="en-US" dirty="0" err="1">
                <a:ea typeface="+mn-lt"/>
                <a:cs typeface="+mn-lt"/>
              </a:rPr>
              <a:t>έν</a:t>
            </a:r>
            <a:r>
              <a:rPr lang="en-US" dirty="0">
                <a:ea typeface="+mn-lt"/>
                <a:cs typeface="+mn-lt"/>
              </a:rPr>
              <a:t>ας από </a:t>
            </a:r>
            <a:r>
              <a:rPr lang="en-US" dirty="0" err="1">
                <a:ea typeface="+mn-lt"/>
                <a:cs typeface="+mn-lt"/>
              </a:rPr>
              <a:t>τους</a:t>
            </a:r>
            <a:r>
              <a:rPr lang="en-US" dirty="0">
                <a:ea typeface="+mn-lt"/>
                <a:cs typeface="+mn-lt"/>
              </a:rPr>
              <a:t> π</a:t>
            </a:r>
            <a:r>
              <a:rPr lang="en-US" dirty="0" err="1">
                <a:ea typeface="+mn-lt"/>
                <a:cs typeface="+mn-lt"/>
              </a:rPr>
              <a:t>ιο</a:t>
            </a:r>
            <a:r>
              <a:rPr lang="en-US" dirty="0">
                <a:ea typeface="+mn-lt"/>
                <a:cs typeface="+mn-lt"/>
              </a:rPr>
              <a:t> </a:t>
            </a:r>
            <a:r>
              <a:rPr lang="en-US" b="1" dirty="0">
                <a:ea typeface="+mn-lt"/>
                <a:cs typeface="+mn-lt"/>
              </a:rPr>
              <a:t>π</a:t>
            </a:r>
            <a:r>
              <a:rPr lang="en-US" b="1" dirty="0" err="1">
                <a:ea typeface="+mn-lt"/>
                <a:cs typeface="+mn-lt"/>
              </a:rPr>
              <a:t>ετυχημένους</a:t>
            </a:r>
            <a:r>
              <a:rPr lang="en-US" b="1" dirty="0">
                <a:ea typeface="+mn-lt"/>
                <a:cs typeface="+mn-lt"/>
              </a:rPr>
              <a:t> π</a:t>
            </a:r>
            <a:r>
              <a:rPr lang="en-US" b="1" dirty="0" err="1">
                <a:ea typeface="+mn-lt"/>
                <a:cs typeface="+mn-lt"/>
              </a:rPr>
              <a:t>οδοσφ</a:t>
            </a:r>
            <a:r>
              <a:rPr lang="en-US" b="1" dirty="0">
                <a:ea typeface="+mn-lt"/>
                <a:cs typeface="+mn-lt"/>
              </a:rPr>
              <a:t>α</a:t>
            </a:r>
            <a:r>
              <a:rPr lang="en-US" b="1" dirty="0" err="1">
                <a:ea typeface="+mn-lt"/>
                <a:cs typeface="+mn-lt"/>
              </a:rPr>
              <a:t>ιρικούς</a:t>
            </a:r>
            <a:r>
              <a:rPr lang="en-US" b="1" dirty="0">
                <a:ea typeface="+mn-lt"/>
                <a:cs typeface="+mn-lt"/>
              </a:rPr>
              <a:t> </a:t>
            </a:r>
            <a:r>
              <a:rPr lang="en-US" b="1" dirty="0" err="1">
                <a:ea typeface="+mn-lt"/>
                <a:cs typeface="+mn-lt"/>
              </a:rPr>
              <a:t>συλλόγους</a:t>
            </a:r>
            <a:r>
              <a:rPr lang="en-US" b="1" dirty="0">
                <a:ea typeface="+mn-lt"/>
                <a:cs typeface="+mn-lt"/>
              </a:rPr>
              <a:t> </a:t>
            </a:r>
            <a:r>
              <a:rPr lang="en-US" b="1" dirty="0" err="1">
                <a:ea typeface="+mn-lt"/>
                <a:cs typeface="+mn-lt"/>
              </a:rPr>
              <a:t>του</a:t>
            </a:r>
            <a:r>
              <a:rPr lang="en-US" b="1" dirty="0">
                <a:ea typeface="+mn-lt"/>
                <a:cs typeface="+mn-lt"/>
              </a:rPr>
              <a:t> </a:t>
            </a:r>
            <a:r>
              <a:rPr lang="en-US" b="1" dirty="0" err="1">
                <a:ea typeface="+mn-lt"/>
                <a:cs typeface="+mn-lt"/>
              </a:rPr>
              <a:t>κόσμου</a:t>
            </a:r>
            <a:r>
              <a:rPr lang="en-US" dirty="0">
                <a:ea typeface="+mn-lt"/>
                <a:cs typeface="+mn-lt"/>
              </a:rPr>
              <a:t>. </a:t>
            </a:r>
            <a:r>
              <a:rPr lang="en-US" dirty="0" err="1">
                <a:ea typeface="+mn-lt"/>
                <a:cs typeface="+mn-lt"/>
              </a:rPr>
              <a:t>Έχει</a:t>
            </a:r>
            <a:r>
              <a:rPr lang="en-US" dirty="0">
                <a:ea typeface="+mn-lt"/>
                <a:cs typeface="+mn-lt"/>
              </a:rPr>
              <a:t> </a:t>
            </a:r>
            <a:r>
              <a:rPr lang="en-US" dirty="0" err="1">
                <a:ea typeface="+mn-lt"/>
                <a:cs typeface="+mn-lt"/>
              </a:rPr>
              <a:t>κερδίσει</a:t>
            </a:r>
            <a:r>
              <a:rPr lang="en-US" dirty="0">
                <a:ea typeface="+mn-lt"/>
                <a:cs typeface="+mn-lt"/>
              </a:rPr>
              <a:t> </a:t>
            </a:r>
            <a:r>
              <a:rPr lang="en-US" b="1" dirty="0">
                <a:ea typeface="+mn-lt"/>
                <a:cs typeface="+mn-lt"/>
              </a:rPr>
              <a:t>19 </a:t>
            </a:r>
            <a:r>
              <a:rPr lang="en-US" b="1" dirty="0" err="1">
                <a:ea typeface="+mn-lt"/>
                <a:cs typeface="+mn-lt"/>
              </a:rPr>
              <a:t>φορές</a:t>
            </a:r>
            <a:r>
              <a:rPr lang="en-US" b="1" dirty="0">
                <a:ea typeface="+mn-lt"/>
                <a:cs typeface="+mn-lt"/>
              </a:rPr>
              <a:t> </a:t>
            </a:r>
            <a:r>
              <a:rPr lang="en-US" dirty="0" err="1">
                <a:ea typeface="+mn-lt"/>
                <a:cs typeface="+mn-lt"/>
              </a:rPr>
              <a:t>το</a:t>
            </a:r>
            <a:r>
              <a:rPr lang="en-US" dirty="0">
                <a:ea typeface="+mn-lt"/>
                <a:cs typeface="+mn-lt"/>
              </a:rPr>
              <a:t> π</a:t>
            </a:r>
            <a:r>
              <a:rPr lang="en-US" dirty="0" err="1">
                <a:ea typeface="+mn-lt"/>
                <a:cs typeface="+mn-lt"/>
              </a:rPr>
              <a:t>ρωτάθλημ</a:t>
            </a:r>
            <a:r>
              <a:rPr lang="en-US" dirty="0">
                <a:ea typeface="+mn-lt"/>
                <a:cs typeface="+mn-lt"/>
              </a:rPr>
              <a:t>α Αγγλίας, </a:t>
            </a:r>
            <a:r>
              <a:rPr lang="en-US" b="1" dirty="0">
                <a:ea typeface="+mn-lt"/>
                <a:cs typeface="+mn-lt"/>
              </a:rPr>
              <a:t>15 φορές </a:t>
            </a:r>
            <a:r>
              <a:rPr lang="en-US" dirty="0">
                <a:ea typeface="+mn-lt"/>
                <a:cs typeface="+mn-lt"/>
              </a:rPr>
              <a:t>το Κύπελλο και 10 φορές το Λιγκ Καπ , ενώ εκτός συνόρων έχει κερδίσει 10 φορές το Τσάμπιονς Λιγκ, 4 φορές το Γιουρόπα Λίγκ, 1 φορά το Κλαμπ Γουορλντ Καπ και 4 το Σούπερ Καπ.</a:t>
            </a:r>
            <a:endParaRPr lang="en-US" dirty="0">
              <a:cs typeface="Calibri" panose="020F0502020204030204"/>
            </a:endParaRPr>
          </a:p>
        </p:txBody>
      </p:sp>
      <p:sp>
        <p:nvSpPr>
          <p:cNvPr id="4" name="TextBox 3"/>
          <p:cNvSpPr txBox="1"/>
          <p:nvPr/>
        </p:nvSpPr>
        <p:spPr>
          <a:xfrm>
            <a:off x="6665976" y="6117349"/>
            <a:ext cx="2228850" cy="646331"/>
          </a:xfrm>
          <a:prstGeom prst="rect">
            <a:avLst/>
          </a:prstGeom>
          <a:noFill/>
        </p:spPr>
        <p:txBody>
          <a:bodyPr wrap="square" rtlCol="0">
            <a:spAutoFit/>
          </a:bodyPr>
          <a:lstStyle/>
          <a:p>
            <a:pPr defTabSz="457200"/>
            <a:r>
              <a:rPr lang="el-GR" dirty="0" err="1" smtClean="0">
                <a:solidFill>
                  <a:prstClr val="black"/>
                </a:solidFill>
              </a:rPr>
              <a:t>Αριάνα</a:t>
            </a:r>
            <a:r>
              <a:rPr lang="el-GR" dirty="0" smtClean="0">
                <a:solidFill>
                  <a:prstClr val="black"/>
                </a:solidFill>
              </a:rPr>
              <a:t> Πετροπούλου</a:t>
            </a:r>
            <a:endParaRPr lang="el-GR" dirty="0">
              <a:solidFill>
                <a:prstClr val="black"/>
              </a:solidFill>
            </a:endParaRPr>
          </a:p>
        </p:txBody>
      </p:sp>
    </p:spTree>
    <p:extLst>
      <p:ext uri="{BB962C8B-B14F-4D97-AF65-F5344CB8AC3E}">
        <p14:creationId xmlns:p14="http://schemas.microsoft.com/office/powerpoint/2010/main" val="730318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8D9A7-4F37-424B-96C0-90ED8775E1C0}"/>
              </a:ext>
            </a:extLst>
          </p:cNvPr>
          <p:cNvSpPr>
            <a:spLocks noGrp="1"/>
          </p:cNvSpPr>
          <p:nvPr>
            <p:ph type="title"/>
          </p:nvPr>
        </p:nvSpPr>
        <p:spPr>
          <a:xfrm>
            <a:off x="611560" y="188640"/>
            <a:ext cx="7886700" cy="1325563"/>
          </a:xfrm>
        </p:spPr>
        <p:txBody>
          <a:bodyPr>
            <a:normAutofit/>
          </a:bodyPr>
          <a:lstStyle/>
          <a:p>
            <a:pPr algn="ctr"/>
            <a:r>
              <a:rPr lang="en-US" b="1" dirty="0">
                <a:cs typeface="Calibri Light"/>
              </a:rPr>
              <a:t>ΛΙΒΕΡΠΟΥΛ</a:t>
            </a:r>
          </a:p>
        </p:txBody>
      </p:sp>
      <p:graphicFrame>
        <p:nvGraphicFramePr>
          <p:cNvPr id="5" name="Content Placeholder 4">
            <a:extLst>
              <a:ext uri="{FF2B5EF4-FFF2-40B4-BE49-F238E27FC236}">
                <a16:creationId xmlns="" xmlns:a16="http://schemas.microsoft.com/office/drawing/2014/main" id="{76DF8102-EEAC-4FA9-B5EA-AD233B47AFDB}"/>
              </a:ext>
            </a:extLst>
          </p:cNvPr>
          <p:cNvGraphicFramePr>
            <a:graphicFrameLocks noGrp="1"/>
          </p:cNvGraphicFramePr>
          <p:nvPr>
            <p:ph idx="1"/>
            <p:extLst>
              <p:ext uri="{D42A27DB-BD31-4B8C-83A1-F6EECF244321}">
                <p14:modId xmlns:p14="http://schemas.microsoft.com/office/powerpoint/2010/main" val="675676198"/>
              </p:ext>
            </p:extLst>
          </p:nvPr>
        </p:nvGraphicFramePr>
        <p:xfrm>
          <a:off x="628650" y="1627296"/>
          <a:ext cx="8180686" cy="4361440"/>
        </p:xfrm>
        <a:graphic>
          <a:graphicData uri="http://schemas.openxmlformats.org/drawingml/2006/table">
            <a:tbl>
              <a:tblPr firstRow="1" bandRow="1">
                <a:tableStyleId>{5C22544A-7EE6-4342-B048-85BDC9FD1C3A}</a:tableStyleId>
              </a:tblPr>
              <a:tblGrid>
                <a:gridCol w="4090343">
                  <a:extLst>
                    <a:ext uri="{9D8B030D-6E8A-4147-A177-3AD203B41FA5}">
                      <a16:colId xmlns="" xmlns:a16="http://schemas.microsoft.com/office/drawing/2014/main" val="14970256"/>
                    </a:ext>
                  </a:extLst>
                </a:gridCol>
                <a:gridCol w="4090343">
                  <a:extLst>
                    <a:ext uri="{9D8B030D-6E8A-4147-A177-3AD203B41FA5}">
                      <a16:colId xmlns="" xmlns:a16="http://schemas.microsoft.com/office/drawing/2014/main" val="865116173"/>
                    </a:ext>
                  </a:extLst>
                </a:gridCol>
              </a:tblGrid>
              <a:tr h="436144">
                <a:tc>
                  <a:txBody>
                    <a:bodyPr/>
                    <a:lstStyle/>
                    <a:p>
                      <a:pPr algn="l" fontAlgn="t"/>
                      <a:r>
                        <a:rPr lang="el-GR" dirty="0">
                          <a:effectLst/>
                        </a:rPr>
                        <a:t>Επίσημη ονομασία</a:t>
                      </a:r>
                    </a:p>
                  </a:txBody>
                  <a:tcPr marL="68580" marR="68580"/>
                </a:tc>
                <a:tc>
                  <a:txBody>
                    <a:bodyPr/>
                    <a:lstStyle/>
                    <a:p>
                      <a:pPr fontAlgn="t"/>
                      <a:r>
                        <a:rPr lang="en-US" dirty="0">
                          <a:effectLst/>
                        </a:rPr>
                        <a:t>Liverpool Football Club</a:t>
                      </a:r>
                    </a:p>
                  </a:txBody>
                  <a:tcPr marL="68580" marR="68580"/>
                </a:tc>
                <a:extLst>
                  <a:ext uri="{0D108BD9-81ED-4DB2-BD59-A6C34878D82A}">
                    <a16:rowId xmlns="" xmlns:a16="http://schemas.microsoft.com/office/drawing/2014/main" val="3511237163"/>
                  </a:ext>
                </a:extLst>
              </a:tr>
              <a:tr h="436144">
                <a:tc>
                  <a:txBody>
                    <a:bodyPr/>
                    <a:lstStyle/>
                    <a:p>
                      <a:pPr algn="l" fontAlgn="t"/>
                      <a:r>
                        <a:rPr lang="el-GR" dirty="0">
                          <a:effectLst/>
                        </a:rPr>
                        <a:t>Παρατσούκλι</a:t>
                      </a:r>
                    </a:p>
                  </a:txBody>
                  <a:tcPr marL="68580" marR="68580"/>
                </a:tc>
                <a:tc>
                  <a:txBody>
                    <a:bodyPr/>
                    <a:lstStyle/>
                    <a:p>
                      <a:pPr fontAlgn="t"/>
                      <a:r>
                        <a:rPr lang="en-US" dirty="0">
                          <a:effectLst/>
                        </a:rPr>
                        <a:t>The Reds</a:t>
                      </a:r>
                    </a:p>
                  </a:txBody>
                  <a:tcPr marL="68580" marR="68580"/>
                </a:tc>
                <a:extLst>
                  <a:ext uri="{0D108BD9-81ED-4DB2-BD59-A6C34878D82A}">
                    <a16:rowId xmlns="" xmlns:a16="http://schemas.microsoft.com/office/drawing/2014/main" val="829781"/>
                  </a:ext>
                </a:extLst>
              </a:tr>
              <a:tr h="436144">
                <a:tc>
                  <a:txBody>
                    <a:bodyPr/>
                    <a:lstStyle/>
                    <a:p>
                      <a:pPr algn="l" fontAlgn="t"/>
                      <a:r>
                        <a:rPr lang="el-GR" dirty="0">
                          <a:effectLst/>
                        </a:rPr>
                        <a:t>Ίδρυση</a:t>
                      </a:r>
                    </a:p>
                  </a:txBody>
                  <a:tcPr marL="68580" marR="68580"/>
                </a:tc>
                <a:tc>
                  <a:txBody>
                    <a:bodyPr/>
                    <a:lstStyle/>
                    <a:p>
                      <a:pPr fontAlgn="t"/>
                      <a:r>
                        <a:rPr lang="el-GR" dirty="0">
                          <a:effectLst/>
                        </a:rPr>
                        <a:t>3  Ιουνίου 1892</a:t>
                      </a:r>
                    </a:p>
                  </a:txBody>
                  <a:tcPr marL="68580" marR="68580"/>
                </a:tc>
                <a:extLst>
                  <a:ext uri="{0D108BD9-81ED-4DB2-BD59-A6C34878D82A}">
                    <a16:rowId xmlns="" xmlns:a16="http://schemas.microsoft.com/office/drawing/2014/main" val="2369794220"/>
                  </a:ext>
                </a:extLst>
              </a:tr>
              <a:tr h="436144">
                <a:tc>
                  <a:txBody>
                    <a:bodyPr/>
                    <a:lstStyle/>
                    <a:p>
                      <a:pPr algn="l" fontAlgn="t"/>
                      <a:r>
                        <a:rPr lang="el-GR" dirty="0">
                          <a:effectLst/>
                        </a:rPr>
                        <a:t>Έδρα</a:t>
                      </a:r>
                    </a:p>
                  </a:txBody>
                  <a:tcPr marL="68580" marR="68580"/>
                </a:tc>
                <a:tc>
                  <a:txBody>
                    <a:bodyPr/>
                    <a:lstStyle/>
                    <a:p>
                      <a:pPr fontAlgn="t"/>
                      <a:r>
                        <a:rPr lang="el-GR" u="none" strike="noStrike" dirty="0">
                          <a:effectLst/>
                        </a:rPr>
                        <a:t>Λίβερπουλ</a:t>
                      </a:r>
                      <a:r>
                        <a:rPr lang="el-GR" dirty="0">
                          <a:effectLst/>
                        </a:rPr>
                        <a:t>, </a:t>
                      </a:r>
                      <a:r>
                        <a:rPr lang="el-GR" u="none" strike="noStrike" dirty="0">
                          <a:effectLst/>
                        </a:rPr>
                        <a:t>Ηνωμένο Βασίλειο</a:t>
                      </a:r>
                      <a:endParaRPr lang="el-GR" dirty="0">
                        <a:effectLst/>
                      </a:endParaRPr>
                    </a:p>
                  </a:txBody>
                  <a:tcPr marL="68580" marR="68580"/>
                </a:tc>
                <a:extLst>
                  <a:ext uri="{0D108BD9-81ED-4DB2-BD59-A6C34878D82A}">
                    <a16:rowId xmlns="" xmlns:a16="http://schemas.microsoft.com/office/drawing/2014/main" val="4146007897"/>
                  </a:ext>
                </a:extLst>
              </a:tr>
              <a:tr h="436144">
                <a:tc>
                  <a:txBody>
                    <a:bodyPr/>
                    <a:lstStyle/>
                    <a:p>
                      <a:pPr algn="l" fontAlgn="t"/>
                      <a:r>
                        <a:rPr lang="el-GR" dirty="0">
                          <a:effectLst/>
                        </a:rPr>
                        <a:t>Στάδιο</a:t>
                      </a:r>
                    </a:p>
                  </a:txBody>
                  <a:tcPr marL="68580" marR="68580"/>
                </a:tc>
                <a:tc>
                  <a:txBody>
                    <a:bodyPr/>
                    <a:lstStyle/>
                    <a:p>
                      <a:pPr fontAlgn="t"/>
                      <a:r>
                        <a:rPr lang="el-GR" u="none" strike="noStrike" dirty="0" err="1">
                          <a:effectLst/>
                        </a:rPr>
                        <a:t>Άνφιλντ</a:t>
                      </a:r>
                      <a:r>
                        <a:rPr lang="el-GR" dirty="0">
                          <a:effectLst/>
                        </a:rPr>
                        <a:t>, </a:t>
                      </a:r>
                      <a:r>
                        <a:rPr lang="en-US" u="none" strike="noStrike" dirty="0" err="1">
                          <a:effectLst/>
                        </a:rPr>
                        <a:t>Anfield</a:t>
                      </a:r>
                      <a:endParaRPr lang="en-US" dirty="0" err="1">
                        <a:effectLst/>
                      </a:endParaRPr>
                    </a:p>
                  </a:txBody>
                  <a:tcPr marL="68580" marR="68580"/>
                </a:tc>
                <a:extLst>
                  <a:ext uri="{0D108BD9-81ED-4DB2-BD59-A6C34878D82A}">
                    <a16:rowId xmlns="" xmlns:a16="http://schemas.microsoft.com/office/drawing/2014/main" val="3083430347"/>
                  </a:ext>
                </a:extLst>
              </a:tr>
              <a:tr h="436144">
                <a:tc>
                  <a:txBody>
                    <a:bodyPr/>
                    <a:lstStyle/>
                    <a:p>
                      <a:pPr algn="l" fontAlgn="t"/>
                      <a:r>
                        <a:rPr lang="el-GR" dirty="0">
                          <a:effectLst/>
                        </a:rPr>
                        <a:t>Χρώματα</a:t>
                      </a:r>
                    </a:p>
                  </a:txBody>
                  <a:tcPr marL="68580" marR="68580"/>
                </a:tc>
                <a:tc>
                  <a:txBody>
                    <a:bodyPr/>
                    <a:lstStyle/>
                    <a:p>
                      <a:pPr fontAlgn="t"/>
                      <a:r>
                        <a:rPr lang="el-GR" u="none" strike="noStrike" dirty="0">
                          <a:effectLst/>
                        </a:rPr>
                        <a:t>κόκκινο</a:t>
                      </a:r>
                      <a:endParaRPr lang="el-GR" dirty="0">
                        <a:effectLst/>
                      </a:endParaRPr>
                    </a:p>
                  </a:txBody>
                  <a:tcPr marL="68580" marR="68580"/>
                </a:tc>
                <a:extLst>
                  <a:ext uri="{0D108BD9-81ED-4DB2-BD59-A6C34878D82A}">
                    <a16:rowId xmlns="" xmlns:a16="http://schemas.microsoft.com/office/drawing/2014/main" val="416187933"/>
                  </a:ext>
                </a:extLst>
              </a:tr>
              <a:tr h="436144">
                <a:tc>
                  <a:txBody>
                    <a:bodyPr/>
                    <a:lstStyle/>
                    <a:p>
                      <a:pPr algn="l" fontAlgn="t"/>
                      <a:r>
                        <a:rPr lang="el-GR" dirty="0">
                          <a:effectLst/>
                        </a:rPr>
                        <a:t>Ιδιοκτήτης</a:t>
                      </a:r>
                    </a:p>
                  </a:txBody>
                  <a:tcPr marL="68580" marR="68580"/>
                </a:tc>
                <a:tc>
                  <a:txBody>
                    <a:bodyPr/>
                    <a:lstStyle/>
                    <a:p>
                      <a:pPr fontAlgn="t"/>
                      <a:r>
                        <a:rPr lang="en-US" u="none" strike="noStrike" dirty="0">
                          <a:effectLst/>
                        </a:rPr>
                        <a:t>Fenway Sports Group</a:t>
                      </a:r>
                      <a:endParaRPr lang="en-US" dirty="0">
                        <a:effectLst/>
                      </a:endParaRPr>
                    </a:p>
                  </a:txBody>
                  <a:tcPr marL="68580" marR="68580"/>
                </a:tc>
                <a:extLst>
                  <a:ext uri="{0D108BD9-81ED-4DB2-BD59-A6C34878D82A}">
                    <a16:rowId xmlns="" xmlns:a16="http://schemas.microsoft.com/office/drawing/2014/main" val="2553546333"/>
                  </a:ext>
                </a:extLst>
              </a:tr>
              <a:tr h="436144">
                <a:tc>
                  <a:txBody>
                    <a:bodyPr/>
                    <a:lstStyle/>
                    <a:p>
                      <a:pPr algn="l" fontAlgn="t"/>
                      <a:r>
                        <a:rPr lang="el-GR" dirty="0">
                          <a:effectLst/>
                        </a:rPr>
                        <a:t>Πρόεδρος</a:t>
                      </a:r>
                    </a:p>
                  </a:txBody>
                  <a:tcPr marL="68580" marR="68580"/>
                </a:tc>
                <a:tc>
                  <a:txBody>
                    <a:bodyPr/>
                    <a:lstStyle/>
                    <a:p>
                      <a:pPr fontAlgn="t"/>
                      <a:r>
                        <a:rPr lang="el-GR" u="none" strike="noStrike" dirty="0">
                          <a:effectLst/>
                        </a:rPr>
                        <a:t>Τομ </a:t>
                      </a:r>
                      <a:r>
                        <a:rPr lang="el-GR" u="none" strike="noStrike" dirty="0" err="1">
                          <a:effectLst/>
                        </a:rPr>
                        <a:t>Γουέρνερ</a:t>
                      </a:r>
                      <a:endParaRPr lang="el-GR" dirty="0" err="1">
                        <a:effectLst/>
                      </a:endParaRPr>
                    </a:p>
                  </a:txBody>
                  <a:tcPr marL="68580" marR="68580"/>
                </a:tc>
                <a:extLst>
                  <a:ext uri="{0D108BD9-81ED-4DB2-BD59-A6C34878D82A}">
                    <a16:rowId xmlns="" xmlns:a16="http://schemas.microsoft.com/office/drawing/2014/main" val="344159002"/>
                  </a:ext>
                </a:extLst>
              </a:tr>
              <a:tr h="436144">
                <a:tc>
                  <a:txBody>
                    <a:bodyPr/>
                    <a:lstStyle/>
                    <a:p>
                      <a:pPr algn="l" fontAlgn="t"/>
                      <a:r>
                        <a:rPr lang="el-GR" dirty="0">
                          <a:effectLst/>
                        </a:rPr>
                        <a:t>Πρωτάθλημα</a:t>
                      </a:r>
                    </a:p>
                  </a:txBody>
                  <a:tcPr marL="68580" marR="68580"/>
                </a:tc>
                <a:tc>
                  <a:txBody>
                    <a:bodyPr/>
                    <a:lstStyle/>
                    <a:p>
                      <a:pPr fontAlgn="t"/>
                      <a:r>
                        <a:rPr lang="el-GR" u="none" strike="noStrike" dirty="0" err="1">
                          <a:effectLst/>
                        </a:rPr>
                        <a:t>Πρέμιερ</a:t>
                      </a:r>
                      <a:r>
                        <a:rPr lang="el-GR" u="none" strike="noStrike" dirty="0">
                          <a:effectLst/>
                        </a:rPr>
                        <a:t> Λιγκ</a:t>
                      </a:r>
                      <a:endParaRPr lang="el-GR" dirty="0">
                        <a:effectLst/>
                      </a:endParaRPr>
                    </a:p>
                  </a:txBody>
                  <a:tcPr marL="68580" marR="68580"/>
                </a:tc>
                <a:extLst>
                  <a:ext uri="{0D108BD9-81ED-4DB2-BD59-A6C34878D82A}">
                    <a16:rowId xmlns="" xmlns:a16="http://schemas.microsoft.com/office/drawing/2014/main" val="1107986994"/>
                  </a:ext>
                </a:extLst>
              </a:tr>
              <a:tr h="436144">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333717628"/>
                  </a:ext>
                </a:extLst>
              </a:tr>
            </a:tbl>
          </a:graphicData>
        </a:graphic>
      </p:graphicFrame>
      <p:sp>
        <p:nvSpPr>
          <p:cNvPr id="4" name="TextBox 3"/>
          <p:cNvSpPr txBox="1"/>
          <p:nvPr/>
        </p:nvSpPr>
        <p:spPr>
          <a:xfrm>
            <a:off x="6665976" y="6117337"/>
            <a:ext cx="2228850" cy="646331"/>
          </a:xfrm>
          <a:prstGeom prst="rect">
            <a:avLst/>
          </a:prstGeom>
          <a:noFill/>
        </p:spPr>
        <p:txBody>
          <a:bodyPr wrap="square" rtlCol="0">
            <a:spAutoFit/>
          </a:bodyPr>
          <a:lstStyle/>
          <a:p>
            <a:pPr defTabSz="457200"/>
            <a:r>
              <a:rPr lang="el-GR" dirty="0" err="1" smtClean="0">
                <a:solidFill>
                  <a:prstClr val="black"/>
                </a:solidFill>
              </a:rPr>
              <a:t>Αριάνα</a:t>
            </a:r>
            <a:r>
              <a:rPr lang="el-GR" dirty="0" smtClean="0">
                <a:solidFill>
                  <a:prstClr val="black"/>
                </a:solidFill>
              </a:rPr>
              <a:t> Πετροπούλου</a:t>
            </a:r>
            <a:endParaRPr lang="el-GR" dirty="0">
              <a:solidFill>
                <a:prstClr val="black"/>
              </a:solidFill>
            </a:endParaRPr>
          </a:p>
        </p:txBody>
      </p:sp>
    </p:spTree>
    <p:extLst>
      <p:ext uri="{BB962C8B-B14F-4D97-AF65-F5344CB8AC3E}">
        <p14:creationId xmlns:p14="http://schemas.microsoft.com/office/powerpoint/2010/main" val="2586349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D46A77C-7D96-4603-8C84-9E1C99056D65}"/>
              </a:ext>
            </a:extLst>
          </p:cNvPr>
          <p:cNvSpPr>
            <a:spLocks noGrp="1"/>
          </p:cNvSpPr>
          <p:nvPr>
            <p:ph type="ctrTitle"/>
          </p:nvPr>
        </p:nvSpPr>
        <p:spPr>
          <a:xfrm>
            <a:off x="725863" y="1041400"/>
            <a:ext cx="7821891" cy="2387600"/>
          </a:xfrm>
        </p:spPr>
        <p:txBody>
          <a:bodyPr/>
          <a:lstStyle/>
          <a:p>
            <a:r>
              <a:rPr lang="el-GR" b="1" dirty="0">
                <a:latin typeface="Cambria" panose="02040503050406030204" pitchFamily="18" charset="0"/>
                <a:ea typeface="Cambria" panose="02040503050406030204" pitchFamily="18" charset="0"/>
              </a:rPr>
              <a:t>Τουρνουά ντε Ρολάν Γκαρός</a:t>
            </a:r>
          </a:p>
        </p:txBody>
      </p:sp>
      <p:sp>
        <p:nvSpPr>
          <p:cNvPr id="3" name="Υπότιτλος 2">
            <a:extLst>
              <a:ext uri="{FF2B5EF4-FFF2-40B4-BE49-F238E27FC236}">
                <a16:creationId xmlns="" xmlns:a16="http://schemas.microsoft.com/office/drawing/2014/main" id="{FD65BBC9-C58C-4BA9-BBC8-6DD1C127A494}"/>
              </a:ext>
            </a:extLst>
          </p:cNvPr>
          <p:cNvSpPr>
            <a:spLocks noGrp="1"/>
          </p:cNvSpPr>
          <p:nvPr>
            <p:ph type="subTitle" idx="1"/>
          </p:nvPr>
        </p:nvSpPr>
        <p:spPr/>
        <p:txBody>
          <a:bodyPr>
            <a:normAutofit/>
          </a:bodyPr>
          <a:lstStyle/>
          <a:p>
            <a:r>
              <a:rPr lang="el-GR" i="1" dirty="0">
                <a:latin typeface="Cambria" panose="02040503050406030204" pitchFamily="18" charset="0"/>
                <a:ea typeface="Cambria" panose="02040503050406030204" pitchFamily="18" charset="0"/>
              </a:rPr>
              <a:t>Άννα Μαναβοπούλου, Αναστασία Παπανικολάου, Δανάη Φραντζεσκάκη, Άννα Μαρία Σκουρτιά, Μαρία Μπίλλα</a:t>
            </a:r>
          </a:p>
        </p:txBody>
      </p:sp>
    </p:spTree>
    <p:extLst>
      <p:ext uri="{BB962C8B-B14F-4D97-AF65-F5344CB8AC3E}">
        <p14:creationId xmlns:p14="http://schemas.microsoft.com/office/powerpoint/2010/main" val="1008186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6203C1E-8355-419B-8A17-BDEA72BAB49E}"/>
              </a:ext>
            </a:extLst>
          </p:cNvPr>
          <p:cNvSpPr>
            <a:spLocks noGrp="1"/>
          </p:cNvSpPr>
          <p:nvPr>
            <p:ph type="title"/>
          </p:nvPr>
        </p:nvSpPr>
        <p:spPr>
          <a:xfrm>
            <a:off x="755576" y="116632"/>
            <a:ext cx="7886700" cy="1325563"/>
          </a:xfrm>
        </p:spPr>
        <p:txBody>
          <a:bodyPr>
            <a:normAutofit/>
          </a:bodyPr>
          <a:lstStyle/>
          <a:p>
            <a:pPr algn="ctr"/>
            <a:r>
              <a:rPr lang="el-GR" sz="4800" u="sng" dirty="0" err="1" smtClean="0">
                <a:latin typeface="Cambria" panose="02040503050406030204" pitchFamily="18" charset="0"/>
                <a:ea typeface="Cambria" panose="02040503050406030204" pitchFamily="18" charset="0"/>
              </a:rPr>
              <a:t>ΓενικέΣ</a:t>
            </a:r>
            <a:r>
              <a:rPr lang="el-GR" sz="4800" u="sng" dirty="0" smtClean="0">
                <a:latin typeface="Cambria" panose="02040503050406030204" pitchFamily="18" charset="0"/>
                <a:ea typeface="Cambria" panose="02040503050406030204" pitchFamily="18" charset="0"/>
              </a:rPr>
              <a:t> </a:t>
            </a:r>
            <a:r>
              <a:rPr lang="el-GR" sz="4800" u="sng" dirty="0" err="1" smtClean="0">
                <a:latin typeface="Cambria" panose="02040503050406030204" pitchFamily="18" charset="0"/>
                <a:ea typeface="Cambria" panose="02040503050406030204" pitchFamily="18" charset="0"/>
              </a:rPr>
              <a:t>ΠληροφορίεΣ</a:t>
            </a:r>
            <a:endParaRPr lang="el-GR" sz="4800" u="sng"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 xmlns:a16="http://schemas.microsoft.com/office/drawing/2014/main" id="{C5092275-7669-4F52-8688-114B249D3A44}"/>
              </a:ext>
            </a:extLst>
          </p:cNvPr>
          <p:cNvSpPr>
            <a:spLocks noGrp="1"/>
          </p:cNvSpPr>
          <p:nvPr>
            <p:ph idx="1"/>
          </p:nvPr>
        </p:nvSpPr>
        <p:spPr>
          <a:xfrm>
            <a:off x="414067" y="1844138"/>
            <a:ext cx="4891178" cy="4292338"/>
          </a:xfrm>
        </p:spPr>
        <p:txBody>
          <a:bodyPr>
            <a:normAutofit/>
          </a:bodyPr>
          <a:lstStyle/>
          <a:p>
            <a:pPr marL="0" indent="0">
              <a:buNone/>
            </a:pPr>
            <a:r>
              <a:rPr lang="el-GR" sz="2000" dirty="0">
                <a:latin typeface="Cambria" panose="02040503050406030204" pitchFamily="18" charset="0"/>
                <a:ea typeface="Cambria" panose="02040503050406030204" pitchFamily="18" charset="0"/>
              </a:rPr>
              <a:t>Το Ρολάν Γκαρός ή Γαλλικό Όπεν</a:t>
            </a:r>
            <a:r>
              <a:rPr lang="en-US" sz="2000" dirty="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είναι τουρνουά τένις που διεξάγεται κάθε χρόνο στο Παρίσι. Το </a:t>
            </a:r>
            <a:r>
              <a:rPr lang="el-GR" sz="2000" dirty="0" smtClean="0">
                <a:latin typeface="Cambria" panose="02040503050406030204" pitchFamily="18" charset="0"/>
                <a:ea typeface="Cambria" panose="02040503050406030204" pitchFamily="18" charset="0"/>
              </a:rPr>
              <a:t>τουρνουά</a:t>
            </a:r>
          </a:p>
          <a:p>
            <a:pPr marL="0" indent="0">
              <a:buNone/>
            </a:pPr>
            <a:r>
              <a:rPr lang="el-GR" sz="2000" dirty="0" smtClean="0">
                <a:latin typeface="Cambria" panose="02040503050406030204" pitchFamily="18" charset="0"/>
                <a:ea typeface="Cambria" panose="02040503050406030204" pitchFamily="18" charset="0"/>
              </a:rPr>
              <a:t>διεξάγεται </a:t>
            </a:r>
            <a:r>
              <a:rPr lang="el-GR" sz="2000" dirty="0">
                <a:latin typeface="Cambria" panose="02040503050406030204" pitchFamily="18" charset="0"/>
                <a:ea typeface="Cambria" panose="02040503050406030204" pitchFamily="18" charset="0"/>
              </a:rPr>
              <a:t>από το 1891 κάθε χρόνο ανάμεσα στα τέλη Μαΐου και αρχές Ιουνίου στο Παρίσι, στο Στάδιο Ρολάν. Η επιφάνεια του γηπέδου </a:t>
            </a:r>
            <a:r>
              <a:rPr lang="el-GR" sz="2000" dirty="0" smtClean="0">
                <a:latin typeface="Cambria" panose="02040503050406030204" pitchFamily="18" charset="0"/>
                <a:ea typeface="Cambria" panose="02040503050406030204" pitchFamily="18" charset="0"/>
              </a:rPr>
              <a:t>είναι χωμάτινη.</a:t>
            </a:r>
            <a:r>
              <a:rPr lang="el-GR" sz="2000" dirty="0" smtClean="0"/>
              <a:t> </a:t>
            </a:r>
          </a:p>
          <a:p>
            <a:pPr marL="0" indent="0">
              <a:buNone/>
            </a:pPr>
            <a:endParaRPr lang="en-US" sz="2000" dirty="0" smtClean="0">
              <a:latin typeface="Cambria" pitchFamily="18" charset="0"/>
              <a:ea typeface="Cambria" pitchFamily="18" charset="0"/>
            </a:endParaRPr>
          </a:p>
          <a:p>
            <a:pPr marL="0" indent="0" algn="r">
              <a:buNone/>
            </a:pPr>
            <a:r>
              <a:rPr lang="el-GR" sz="2000" i="1" dirty="0" smtClean="0">
                <a:latin typeface="Cambria" pitchFamily="18" charset="0"/>
                <a:ea typeface="Cambria" pitchFamily="18" charset="0"/>
              </a:rPr>
              <a:t>Έχει προέλθει από τον Γάλλο πιλότο του Α΄ παγκοσμίου πολέμου, Ρολάν </a:t>
            </a:r>
            <a:r>
              <a:rPr lang="el-GR" sz="2000" i="1" dirty="0" err="1" smtClean="0">
                <a:latin typeface="Cambria" pitchFamily="18" charset="0"/>
                <a:ea typeface="Cambria" pitchFamily="18" charset="0"/>
              </a:rPr>
              <a:t>Γκαρός</a:t>
            </a:r>
            <a:r>
              <a:rPr lang="el-GR" sz="2000" i="1" dirty="0" smtClean="0">
                <a:latin typeface="Cambria" pitchFamily="18" charset="0"/>
                <a:ea typeface="Cambria" pitchFamily="18" charset="0"/>
              </a:rPr>
              <a:t>.</a:t>
            </a:r>
            <a:endParaRPr lang="el-GR" sz="2000" i="1" dirty="0">
              <a:latin typeface="Cambria" pitchFamily="18" charset="0"/>
              <a:ea typeface="Cambria" pitchFamily="18" charset="0"/>
            </a:endParaRPr>
          </a:p>
        </p:txBody>
      </p:sp>
      <p:pic>
        <p:nvPicPr>
          <p:cNvPr id="5" name="Εικόνα 4">
            <a:extLst>
              <a:ext uri="{FF2B5EF4-FFF2-40B4-BE49-F238E27FC236}">
                <a16:creationId xmlns="" xmlns:a16="http://schemas.microsoft.com/office/drawing/2014/main" id="{CC923E09-1AB4-48AD-AB18-3299328CFCC2}"/>
              </a:ext>
            </a:extLst>
          </p:cNvPr>
          <p:cNvPicPr>
            <a:picLocks noChangeAspect="1"/>
          </p:cNvPicPr>
          <p:nvPr/>
        </p:nvPicPr>
        <p:blipFill>
          <a:blip r:embed="rId2" cstate="print"/>
          <a:stretch>
            <a:fillRect/>
          </a:stretch>
        </p:blipFill>
        <p:spPr>
          <a:xfrm>
            <a:off x="5604502" y="1783751"/>
            <a:ext cx="3219254" cy="4292338"/>
          </a:xfrm>
          <a:prstGeom prst="rect">
            <a:avLst/>
          </a:prstGeom>
        </p:spPr>
      </p:pic>
    </p:spTree>
    <p:extLst>
      <p:ext uri="{BB962C8B-B14F-4D97-AF65-F5344CB8AC3E}">
        <p14:creationId xmlns:p14="http://schemas.microsoft.com/office/powerpoint/2010/main" val="1081915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AF8D69F-27C7-4152-A885-1F5ECF640237}"/>
              </a:ext>
            </a:extLst>
          </p:cNvPr>
          <p:cNvSpPr>
            <a:spLocks noGrp="1"/>
          </p:cNvSpPr>
          <p:nvPr>
            <p:ph type="title"/>
          </p:nvPr>
        </p:nvSpPr>
        <p:spPr/>
        <p:txBody>
          <a:bodyPr/>
          <a:lstStyle/>
          <a:p>
            <a:pPr algn="ctr"/>
            <a:r>
              <a:rPr lang="el-GR" i="1" dirty="0" smtClean="0">
                <a:latin typeface="Cambria" pitchFamily="18" charset="0"/>
                <a:ea typeface="Cambria" pitchFamily="18" charset="0"/>
              </a:rPr>
              <a:t>2019</a:t>
            </a:r>
            <a:endParaRPr lang="el-GR" i="1" dirty="0">
              <a:latin typeface="Cambria" pitchFamily="18" charset="0"/>
              <a:ea typeface="Cambria" pitchFamily="18" charset="0"/>
            </a:endParaRPr>
          </a:p>
        </p:txBody>
      </p:sp>
      <p:sp>
        <p:nvSpPr>
          <p:cNvPr id="3" name="Θέση περιεχομένου 2">
            <a:extLst>
              <a:ext uri="{FF2B5EF4-FFF2-40B4-BE49-F238E27FC236}">
                <a16:creationId xmlns="" xmlns:a16="http://schemas.microsoft.com/office/drawing/2014/main" id="{482E4B58-5B1E-4A26-94B9-CDC400465F4D}"/>
              </a:ext>
            </a:extLst>
          </p:cNvPr>
          <p:cNvSpPr>
            <a:spLocks noGrp="1"/>
          </p:cNvSpPr>
          <p:nvPr>
            <p:ph idx="1"/>
          </p:nvPr>
        </p:nvSpPr>
        <p:spPr>
          <a:xfrm>
            <a:off x="628650" y="1518249"/>
            <a:ext cx="7886700" cy="4658714"/>
          </a:xfrm>
        </p:spPr>
        <p:txBody>
          <a:bodyPr>
            <a:normAutofit/>
          </a:bodyPr>
          <a:lstStyle/>
          <a:p>
            <a:pPr>
              <a:buNone/>
            </a:pPr>
            <a:r>
              <a:rPr lang="el-GR" sz="2000" dirty="0" smtClean="0">
                <a:latin typeface="Cambria" pitchFamily="18" charset="0"/>
                <a:ea typeface="Cambria" pitchFamily="18" charset="0"/>
              </a:rPr>
              <a:t>Από το 2019 υπάρχουν δύο πολύ σημαντικές αλλαγές. Η πρώτη έχει να </a:t>
            </a:r>
          </a:p>
          <a:p>
            <a:pPr>
              <a:buNone/>
            </a:pPr>
            <a:r>
              <a:rPr lang="el-GR" sz="2000" dirty="0" smtClean="0">
                <a:latin typeface="Cambria" pitchFamily="18" charset="0"/>
                <a:ea typeface="Cambria" pitchFamily="18" charset="0"/>
              </a:rPr>
              <a:t>κάνει με το </a:t>
            </a:r>
            <a:r>
              <a:rPr lang="el-GR" sz="2000" b="1" dirty="0" smtClean="0">
                <a:latin typeface="Cambria" pitchFamily="18" charset="0"/>
                <a:ea typeface="Cambria" pitchFamily="18" charset="0"/>
              </a:rPr>
              <a:t>σκέπαστρο</a:t>
            </a:r>
            <a:r>
              <a:rPr lang="el-GR" sz="2000" dirty="0" smtClean="0">
                <a:latin typeface="Cambria" pitchFamily="18" charset="0"/>
                <a:ea typeface="Cambria" pitchFamily="18" charset="0"/>
              </a:rPr>
              <a:t> που τοποθετήθηκε στα κεντρικά γήπεδα, ώστε </a:t>
            </a:r>
          </a:p>
          <a:p>
            <a:pPr>
              <a:buNone/>
            </a:pPr>
            <a:r>
              <a:rPr lang="el-GR" sz="2000" dirty="0" smtClean="0">
                <a:latin typeface="Cambria" pitchFamily="18" charset="0"/>
                <a:ea typeface="Cambria" pitchFamily="18" charset="0"/>
              </a:rPr>
              <a:t>να μην υπάρχουν καθυστερήσεις στο πρόγραμμα λόγω καιρικών </a:t>
            </a:r>
          </a:p>
          <a:p>
            <a:pPr>
              <a:buNone/>
            </a:pPr>
            <a:r>
              <a:rPr lang="el-GR" sz="2000" dirty="0" smtClean="0">
                <a:latin typeface="Cambria" pitchFamily="18" charset="0"/>
                <a:ea typeface="Cambria" pitchFamily="18" charset="0"/>
              </a:rPr>
              <a:t>συνθηκών. Η δεύτερη έχει να κάνει με την αύξηση των </a:t>
            </a:r>
            <a:r>
              <a:rPr lang="el-GR" sz="2000" b="1" dirty="0" smtClean="0">
                <a:latin typeface="Cambria" pitchFamily="18" charset="0"/>
                <a:ea typeface="Cambria" pitchFamily="18" charset="0"/>
              </a:rPr>
              <a:t>οικονομικών </a:t>
            </a:r>
          </a:p>
          <a:p>
            <a:pPr>
              <a:buNone/>
            </a:pPr>
            <a:r>
              <a:rPr lang="el-GR" sz="2000" b="1" dirty="0" smtClean="0">
                <a:latin typeface="Cambria" pitchFamily="18" charset="0"/>
                <a:ea typeface="Cambria" pitchFamily="18" charset="0"/>
              </a:rPr>
              <a:t>επάθλων</a:t>
            </a:r>
            <a:r>
              <a:rPr lang="el-GR" sz="2000" dirty="0" smtClean="0">
                <a:latin typeface="Cambria" pitchFamily="18" charset="0"/>
                <a:ea typeface="Cambria" pitchFamily="18" charset="0"/>
              </a:rPr>
              <a:t>.  </a:t>
            </a:r>
          </a:p>
          <a:p>
            <a:pPr>
              <a:buNone/>
            </a:pPr>
            <a:r>
              <a:rPr lang="el-GR" sz="2000" dirty="0" smtClean="0">
                <a:latin typeface="Cambria" pitchFamily="18" charset="0"/>
                <a:ea typeface="Cambria" pitchFamily="18" charset="0"/>
              </a:rPr>
              <a:t>Η διάρκεια του συγκεκριμένου Γκραν </a:t>
            </a:r>
            <a:r>
              <a:rPr lang="el-GR" sz="2000" dirty="0" err="1" smtClean="0">
                <a:latin typeface="Cambria" pitchFamily="18" charset="0"/>
                <a:ea typeface="Cambria" pitchFamily="18" charset="0"/>
              </a:rPr>
              <a:t>Σλαμ</a:t>
            </a:r>
            <a:r>
              <a:rPr lang="el-GR" sz="2000" dirty="0" smtClean="0">
                <a:latin typeface="Cambria" pitchFamily="18" charset="0"/>
                <a:ea typeface="Cambria" pitchFamily="18" charset="0"/>
              </a:rPr>
              <a:t> είναι δύο βδομάδες. Το </a:t>
            </a:r>
          </a:p>
          <a:p>
            <a:pPr>
              <a:buNone/>
            </a:pPr>
            <a:r>
              <a:rPr lang="el-GR" sz="2000" dirty="0" smtClean="0">
                <a:latin typeface="Cambria" pitchFamily="18" charset="0"/>
                <a:ea typeface="Cambria" pitchFamily="18" charset="0"/>
              </a:rPr>
              <a:t>φετινό ανοίγει την αυλαία του την Κυριακή 26 Μαΐου και</a:t>
            </a:r>
          </a:p>
          <a:p>
            <a:pPr>
              <a:buNone/>
            </a:pPr>
            <a:r>
              <a:rPr lang="el-GR" sz="2000" dirty="0" smtClean="0">
                <a:latin typeface="Cambria" pitchFamily="18" charset="0"/>
                <a:ea typeface="Cambria" pitchFamily="18" charset="0"/>
              </a:rPr>
              <a:t>ολοκληρώνεται με τους τελικούς τένις Ρολάν </a:t>
            </a:r>
            <a:r>
              <a:rPr lang="el-GR" sz="2000" dirty="0" err="1" smtClean="0">
                <a:latin typeface="Cambria" pitchFamily="18" charset="0"/>
                <a:ea typeface="Cambria" pitchFamily="18" charset="0"/>
              </a:rPr>
              <a:t>Γκαρός</a:t>
            </a:r>
            <a:r>
              <a:rPr lang="el-GR" sz="2000" dirty="0" smtClean="0">
                <a:latin typeface="Cambria" pitchFamily="18" charset="0"/>
                <a:ea typeface="Cambria" pitchFamily="18" charset="0"/>
              </a:rPr>
              <a:t> των Γυναικών στις </a:t>
            </a:r>
          </a:p>
          <a:p>
            <a:pPr>
              <a:buNone/>
            </a:pPr>
            <a:r>
              <a:rPr lang="el-GR" sz="2000" dirty="0" smtClean="0">
                <a:latin typeface="Cambria" pitchFamily="18" charset="0"/>
                <a:ea typeface="Cambria" pitchFamily="18" charset="0"/>
              </a:rPr>
              <a:t>8 Ιουνίου και των Ανδρών στις 9 Ιουνίου.</a:t>
            </a:r>
            <a:endParaRPr lang="el-GR" sz="2000" dirty="0">
              <a:latin typeface="Cambria" pitchFamily="18" charset="0"/>
              <a:ea typeface="Cambria" pitchFamily="18" charset="0"/>
            </a:endParaRPr>
          </a:p>
        </p:txBody>
      </p:sp>
    </p:spTree>
    <p:extLst>
      <p:ext uri="{BB962C8B-B14F-4D97-AF65-F5344CB8AC3E}">
        <p14:creationId xmlns:p14="http://schemas.microsoft.com/office/powerpoint/2010/main" val="906947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atin typeface="Cambria" pitchFamily="18" charset="0"/>
                <a:ea typeface="Cambria" pitchFamily="18" charset="0"/>
              </a:rPr>
              <a:t>Οικονομικά </a:t>
            </a:r>
            <a:r>
              <a:rPr lang="el-GR" dirty="0" smtClean="0">
                <a:latin typeface="Cambria" pitchFamily="18" charset="0"/>
                <a:ea typeface="Cambria" pitchFamily="18" charset="0"/>
              </a:rPr>
              <a:t>Έπαθλα</a:t>
            </a:r>
            <a:endParaRPr lang="el-GR" dirty="0">
              <a:latin typeface="Cambria" pitchFamily="18" charset="0"/>
              <a:ea typeface="Cambria" pitchFamily="18" charset="0"/>
            </a:endParaRPr>
          </a:p>
        </p:txBody>
      </p:sp>
      <p:sp>
        <p:nvSpPr>
          <p:cNvPr id="3" name="2 - Θέση περιεχομένου"/>
          <p:cNvSpPr>
            <a:spLocks noGrp="1"/>
          </p:cNvSpPr>
          <p:nvPr>
            <p:ph idx="1"/>
          </p:nvPr>
        </p:nvSpPr>
        <p:spPr/>
        <p:txBody>
          <a:bodyPr>
            <a:normAutofit/>
          </a:bodyPr>
          <a:lstStyle/>
          <a:p>
            <a:pPr>
              <a:buNone/>
            </a:pPr>
            <a:r>
              <a:rPr lang="el-GR" sz="2000" dirty="0" smtClean="0">
                <a:latin typeface="Cambria" pitchFamily="18" charset="0"/>
                <a:ea typeface="Cambria" pitchFamily="18" charset="0"/>
              </a:rPr>
              <a:t>Για πρώτη φορά στην ιστορία της διοργάνωσης τα χρηματικά </a:t>
            </a:r>
          </a:p>
          <a:p>
            <a:pPr>
              <a:buNone/>
            </a:pPr>
            <a:r>
              <a:rPr lang="el-GR" sz="2000" dirty="0" smtClean="0">
                <a:latin typeface="Cambria" pitchFamily="18" charset="0"/>
                <a:ea typeface="Cambria" pitchFamily="18" charset="0"/>
              </a:rPr>
              <a:t>έπαθλα που θα δοθούν συνολικά ξεπερνούν τα 40 εκατ. ευρώ</a:t>
            </a:r>
          </a:p>
          <a:p>
            <a:pPr>
              <a:buNone/>
            </a:pPr>
            <a:r>
              <a:rPr lang="el-GR" sz="2000" dirty="0" smtClean="0">
                <a:latin typeface="Cambria" pitchFamily="18" charset="0"/>
                <a:ea typeface="Cambria" pitchFamily="18" charset="0"/>
              </a:rPr>
              <a:t>(αύξηση 8%). Παράλληλα, ο πρόεδρος της FFT, </a:t>
            </a:r>
            <a:r>
              <a:rPr lang="el-GR" sz="2000" dirty="0" err="1" smtClean="0">
                <a:latin typeface="Cambria" pitchFamily="18" charset="0"/>
                <a:ea typeface="Cambria" pitchFamily="18" charset="0"/>
              </a:rPr>
              <a:t>Μπερνάρντ</a:t>
            </a:r>
            <a:r>
              <a:rPr lang="el-GR" sz="2000" dirty="0" smtClean="0">
                <a:latin typeface="Cambria" pitchFamily="18" charset="0"/>
                <a:ea typeface="Cambria" pitchFamily="18" charset="0"/>
              </a:rPr>
              <a:t> </a:t>
            </a:r>
          </a:p>
          <a:p>
            <a:pPr>
              <a:buNone/>
            </a:pPr>
            <a:r>
              <a:rPr lang="el-GR" sz="2000" dirty="0" err="1" smtClean="0">
                <a:latin typeface="Cambria" pitchFamily="18" charset="0"/>
                <a:ea typeface="Cambria" pitchFamily="18" charset="0"/>
              </a:rPr>
              <a:t>Γκιουντιτσέλι</a:t>
            </a:r>
            <a:r>
              <a:rPr lang="el-GR" sz="2000" dirty="0" smtClean="0">
                <a:latin typeface="Cambria" pitchFamily="18" charset="0"/>
                <a:ea typeface="Cambria" pitchFamily="18" charset="0"/>
              </a:rPr>
              <a:t> ανακοίνωσε πως οι παίκτες που θα αποκλειστούν </a:t>
            </a:r>
          </a:p>
          <a:p>
            <a:pPr>
              <a:buNone/>
            </a:pPr>
            <a:r>
              <a:rPr lang="el-GR" sz="2000" dirty="0" smtClean="0">
                <a:latin typeface="Cambria" pitchFamily="18" charset="0"/>
                <a:ea typeface="Cambria" pitchFamily="18" charset="0"/>
              </a:rPr>
              <a:t>την πρώτη εβδομάδα θα έχουν μια αύξηση στα χρηματικά τους </a:t>
            </a:r>
          </a:p>
          <a:p>
            <a:pPr>
              <a:buNone/>
            </a:pPr>
            <a:r>
              <a:rPr lang="el-GR" sz="2000" dirty="0" smtClean="0">
                <a:latin typeface="Cambria" pitchFamily="18" charset="0"/>
                <a:ea typeface="Cambria" pitchFamily="18" charset="0"/>
              </a:rPr>
              <a:t>έπαθλα που θα αγγίξει το 10%. Οι νικητές σε άνδρες και γυναίκες </a:t>
            </a:r>
          </a:p>
          <a:p>
            <a:pPr>
              <a:buNone/>
            </a:pPr>
            <a:r>
              <a:rPr lang="el-GR" sz="2000" dirty="0" smtClean="0">
                <a:latin typeface="Cambria" pitchFamily="18" charset="0"/>
                <a:ea typeface="Cambria" pitchFamily="18" charset="0"/>
              </a:rPr>
              <a:t>θα πάρουν από 2.300.000 ευρώ, ενώ οι νικητές των διπλών θα </a:t>
            </a:r>
          </a:p>
          <a:p>
            <a:pPr>
              <a:buNone/>
            </a:pPr>
            <a:r>
              <a:rPr lang="el-GR" sz="2000" dirty="0" smtClean="0">
                <a:latin typeface="Cambria" pitchFamily="18" charset="0"/>
                <a:ea typeface="Cambria" pitchFamily="18" charset="0"/>
              </a:rPr>
              <a:t>μοιραστούν το ποσό των 580.000 ευρώ. </a:t>
            </a:r>
            <a:endParaRPr lang="el-GR" sz="2000" dirty="0">
              <a:latin typeface="Cambria" pitchFamily="18" charset="0"/>
              <a:ea typeface="Cambria" pitchFamily="18" charset="0"/>
            </a:endParaRPr>
          </a:p>
        </p:txBody>
      </p:sp>
    </p:spTree>
    <p:extLst>
      <p:ext uri="{BB962C8B-B14F-4D97-AF65-F5344CB8AC3E}">
        <p14:creationId xmlns:p14="http://schemas.microsoft.com/office/powerpoint/2010/main" val="1167378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B7DABCD-9604-4AD8-A8B3-F54C650C2F79}"/>
              </a:ext>
            </a:extLst>
          </p:cNvPr>
          <p:cNvSpPr>
            <a:spLocks noGrp="1"/>
          </p:cNvSpPr>
          <p:nvPr>
            <p:ph type="title"/>
          </p:nvPr>
        </p:nvSpPr>
        <p:spPr>
          <a:xfrm>
            <a:off x="827584" y="116632"/>
            <a:ext cx="7886700" cy="1325563"/>
          </a:xfrm>
        </p:spPr>
        <p:txBody>
          <a:bodyPr>
            <a:normAutofit/>
          </a:bodyPr>
          <a:lstStyle/>
          <a:p>
            <a:pPr algn="ctr"/>
            <a:r>
              <a:rPr lang="el-GR" sz="4800" u="sng" dirty="0">
                <a:latin typeface="Cambria" panose="02040503050406030204" pitchFamily="18" charset="0"/>
                <a:ea typeface="Cambria" panose="02040503050406030204" pitchFamily="18" charset="0"/>
              </a:rPr>
              <a:t>Ο </a:t>
            </a:r>
            <a:r>
              <a:rPr lang="el-GR" sz="4800" u="sng" dirty="0" err="1" smtClean="0">
                <a:latin typeface="Cambria" panose="02040503050406030204" pitchFamily="18" charset="0"/>
                <a:ea typeface="Cambria" panose="02040503050406030204" pitchFamily="18" charset="0"/>
              </a:rPr>
              <a:t>ΤελικόΣ</a:t>
            </a:r>
            <a:endParaRPr lang="el-GR" sz="4800" u="sng"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 xmlns:a16="http://schemas.microsoft.com/office/drawing/2014/main" id="{F305AA01-95B8-493D-85C4-BD7548390DA0}"/>
              </a:ext>
            </a:extLst>
          </p:cNvPr>
          <p:cNvSpPr>
            <a:spLocks noGrp="1"/>
          </p:cNvSpPr>
          <p:nvPr>
            <p:ph idx="1"/>
          </p:nvPr>
        </p:nvSpPr>
        <p:spPr>
          <a:xfrm>
            <a:off x="232812" y="1576142"/>
            <a:ext cx="3606341" cy="4841318"/>
          </a:xfrm>
        </p:spPr>
        <p:txBody>
          <a:bodyPr>
            <a:normAutofit/>
          </a:bodyPr>
          <a:lstStyle/>
          <a:p>
            <a:endParaRPr lang="el-GR" dirty="0"/>
          </a:p>
          <a:p>
            <a:pPr marL="0" indent="0">
              <a:buNone/>
            </a:pPr>
            <a:r>
              <a:rPr lang="el-GR" sz="2400" dirty="0">
                <a:latin typeface="Cambria" panose="02040503050406030204" pitchFamily="18" charset="0"/>
                <a:ea typeface="Cambria" panose="02040503050406030204" pitchFamily="18" charset="0"/>
              </a:rPr>
              <a:t>Το Roland </a:t>
            </a:r>
            <a:r>
              <a:rPr lang="el-GR" sz="2400" dirty="0" err="1">
                <a:latin typeface="Cambria" panose="02040503050406030204" pitchFamily="18" charset="0"/>
                <a:ea typeface="Cambria" panose="02040503050406030204" pitchFamily="18" charset="0"/>
              </a:rPr>
              <a:t>Garros</a:t>
            </a:r>
            <a:r>
              <a:rPr lang="el-GR" sz="2400" dirty="0">
                <a:latin typeface="Cambria" panose="02040503050406030204" pitchFamily="18" charset="0"/>
                <a:ea typeface="Cambria" panose="02040503050406030204" pitchFamily="18" charset="0"/>
              </a:rPr>
              <a:t> </a:t>
            </a:r>
            <a:r>
              <a:rPr lang="el-GR" sz="2400" dirty="0" smtClean="0">
                <a:latin typeface="Cambria" panose="02040503050406030204" pitchFamily="18" charset="0"/>
                <a:ea typeface="Cambria" panose="02040503050406030204" pitchFamily="18" charset="0"/>
              </a:rPr>
              <a:t>(2019) </a:t>
            </a:r>
            <a:r>
              <a:rPr lang="el-GR" sz="2400" dirty="0">
                <a:latin typeface="Cambria" panose="02040503050406030204" pitchFamily="18" charset="0"/>
                <a:ea typeface="Cambria" panose="02040503050406030204" pitchFamily="18" charset="0"/>
              </a:rPr>
              <a:t>έφτασε στο τέλος του με έναν συγκλονιστικό τελικό ανάμεσα στον Rafael Nadal και τον Dominic Thiem! Ο τελικός αυτός, είχε μεγάλο νικητή τον Nadal, ο οποίος κατάφερε, έτσι, να κατακτήσει το 18ο Grand Slam της καριέρας του. </a:t>
            </a:r>
          </a:p>
        </p:txBody>
      </p:sp>
      <p:pic>
        <p:nvPicPr>
          <p:cNvPr id="4" name="Εικόνα 3">
            <a:extLst>
              <a:ext uri="{FF2B5EF4-FFF2-40B4-BE49-F238E27FC236}">
                <a16:creationId xmlns="" xmlns:a16="http://schemas.microsoft.com/office/drawing/2014/main" id="{E6562B9E-B70E-4709-A07B-F3ACCD82C9A7}"/>
              </a:ext>
            </a:extLst>
          </p:cNvPr>
          <p:cNvPicPr>
            <a:picLocks noChangeAspect="1"/>
          </p:cNvPicPr>
          <p:nvPr/>
        </p:nvPicPr>
        <p:blipFill>
          <a:blip r:embed="rId2"/>
          <a:stretch>
            <a:fillRect/>
          </a:stretch>
        </p:blipFill>
        <p:spPr>
          <a:xfrm>
            <a:off x="3915914" y="2050331"/>
            <a:ext cx="4995363" cy="4442544"/>
          </a:xfrm>
          <a:prstGeom prst="rect">
            <a:avLst/>
          </a:prstGeom>
        </p:spPr>
      </p:pic>
    </p:spTree>
    <p:extLst>
      <p:ext uri="{BB962C8B-B14F-4D97-AF65-F5344CB8AC3E}">
        <p14:creationId xmlns:p14="http://schemas.microsoft.com/office/powerpoint/2010/main" val="3168661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E45622D-0C74-4EFA-A1E1-1B5BEEC3909A}"/>
              </a:ext>
            </a:extLst>
          </p:cNvPr>
          <p:cNvSpPr>
            <a:spLocks noGrp="1"/>
          </p:cNvSpPr>
          <p:nvPr>
            <p:ph type="title"/>
          </p:nvPr>
        </p:nvSpPr>
        <p:spPr>
          <a:xfrm>
            <a:off x="827584" y="116632"/>
            <a:ext cx="7886700" cy="1325563"/>
          </a:xfrm>
        </p:spPr>
        <p:txBody>
          <a:bodyPr>
            <a:normAutofit/>
          </a:bodyPr>
          <a:lstStyle/>
          <a:p>
            <a:pPr algn="ctr"/>
            <a:r>
              <a:rPr lang="fr-FR" sz="4800" u="sng" dirty="0">
                <a:latin typeface="Cambria" panose="02040503050406030204" pitchFamily="18" charset="0"/>
                <a:ea typeface="Cambria" panose="02040503050406030204" pitchFamily="18" charset="0"/>
              </a:rPr>
              <a:t>Rafael Nadal </a:t>
            </a:r>
            <a:endParaRPr lang="el-GR" sz="4800" u="sng"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 xmlns:a16="http://schemas.microsoft.com/office/drawing/2014/main" id="{407A2FA8-FA5C-4DDF-9FFD-1866B5AA9C44}"/>
              </a:ext>
            </a:extLst>
          </p:cNvPr>
          <p:cNvSpPr>
            <a:spLocks noGrp="1"/>
          </p:cNvSpPr>
          <p:nvPr>
            <p:ph idx="1"/>
          </p:nvPr>
        </p:nvSpPr>
        <p:spPr>
          <a:xfrm>
            <a:off x="35499" y="1825625"/>
            <a:ext cx="3226180" cy="3115544"/>
          </a:xfrm>
        </p:spPr>
        <p:txBody>
          <a:bodyPr>
            <a:noAutofit/>
          </a:bodyPr>
          <a:lstStyle/>
          <a:p>
            <a:pPr marL="0" indent="0" algn="ctr">
              <a:buNone/>
            </a:pPr>
            <a:r>
              <a:rPr lang="el-GR" sz="2400" dirty="0">
                <a:latin typeface="Cambria" panose="02040503050406030204" pitchFamily="18" charset="0"/>
                <a:ea typeface="Cambria" panose="02040503050406030204" pitchFamily="18" charset="0"/>
              </a:rPr>
              <a:t>Ο Ισπανός τενίστας κατάφερε να επικρατήσει έναντι του Αυστριακού αντίπαλού του. Καταφέρνοντας έτσι να κατακτήσει για </a:t>
            </a:r>
            <a:r>
              <a:rPr lang="el-GR" sz="2400" i="1" dirty="0">
                <a:latin typeface="Cambria" panose="02040503050406030204" pitchFamily="18" charset="0"/>
                <a:ea typeface="Cambria" panose="02040503050406030204" pitchFamily="18" charset="0"/>
              </a:rPr>
              <a:t>12η</a:t>
            </a:r>
            <a:r>
              <a:rPr lang="el-GR" sz="2400" dirty="0">
                <a:latin typeface="Cambria" panose="02040503050406030204" pitchFamily="18" charset="0"/>
                <a:ea typeface="Cambria" panose="02040503050406030204" pitchFamily="18" charset="0"/>
              </a:rPr>
              <a:t> φορά τον τίτλο του Roland Garros!</a:t>
            </a:r>
          </a:p>
        </p:txBody>
      </p:sp>
      <p:pic>
        <p:nvPicPr>
          <p:cNvPr id="4" name="Εικόνα 3">
            <a:extLst>
              <a:ext uri="{FF2B5EF4-FFF2-40B4-BE49-F238E27FC236}">
                <a16:creationId xmlns="" xmlns:a16="http://schemas.microsoft.com/office/drawing/2014/main" id="{553F2EB8-AD5F-4703-9A3F-71C0A9044C94}"/>
              </a:ext>
            </a:extLst>
          </p:cNvPr>
          <p:cNvPicPr>
            <a:picLocks noChangeAspect="1"/>
          </p:cNvPicPr>
          <p:nvPr/>
        </p:nvPicPr>
        <p:blipFill>
          <a:blip r:embed="rId2"/>
          <a:stretch>
            <a:fillRect/>
          </a:stretch>
        </p:blipFill>
        <p:spPr>
          <a:xfrm>
            <a:off x="3261735" y="2033505"/>
            <a:ext cx="5260157" cy="3945118"/>
          </a:xfrm>
          <a:prstGeom prst="rect">
            <a:avLst/>
          </a:prstGeom>
        </p:spPr>
      </p:pic>
    </p:spTree>
    <p:extLst>
      <p:ext uri="{BB962C8B-B14F-4D97-AF65-F5344CB8AC3E}">
        <p14:creationId xmlns:p14="http://schemas.microsoft.com/office/powerpoint/2010/main" val="3600530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57159" y="214290"/>
            <a:ext cx="8501122" cy="6429420"/>
          </a:xfrm>
        </p:spPr>
        <p:txBody>
          <a:bodyPr>
            <a:normAutofit/>
          </a:bodyPr>
          <a:lstStyle/>
          <a:p>
            <a:r>
              <a:rPr lang="el-GR" sz="2800" dirty="0" smtClean="0">
                <a:solidFill>
                  <a:schemeClr val="tx1"/>
                </a:solidFill>
              </a:rPr>
              <a:t>Κλείνοντας, τις τελευταίες δεκαετίες έχουν πραγματοποιηθεί πολλές αθλητικές διοργανώσεις που έχουν προάγει επιτυχώς το αθλητικό πνεύμα σε όλο τον κόσμο. Γενικότερα, είναι σημαντικό να επισημάνουμε ότι η ερασιτεχνική όσο και η επαγγελματική άθληση καταλήγει να είναι απαραίτητη για την ζωή κάθε ανθρώπου, αφού όλοι έχουν ανάγκη από καθημερινή φυσική δραστηριότητα, καθώς με αυτό τον τρόπο αναπτύσσουν τόσο τη σωματική όσο και την ψυχική τους υγεία. Η συμμετοχή στα οργανωμένα αθλήματα δίνει την ευκαιρία στους αθλητές να βελτιώσουν τη φυσική τους κατάσταση και να συνηθίσουν σ’ έναν τρόπο ζωής και άσκησης που ιδανικά θα συνεχίσουν και στην ενήλικη ζωή τους. </a:t>
            </a:r>
          </a:p>
          <a:p>
            <a:endParaRPr lang="el-GR" sz="2800" dirty="0">
              <a:solidFill>
                <a:schemeClr val="tx1"/>
              </a:solidFill>
            </a:endParaRPr>
          </a:p>
        </p:txBody>
      </p:sp>
    </p:spTree>
    <p:extLst>
      <p:ext uri="{BB962C8B-B14F-4D97-AF65-F5344CB8AC3E}">
        <p14:creationId xmlns:p14="http://schemas.microsoft.com/office/powerpoint/2010/main" val="63501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l-GR" dirty="0" smtClean="0"/>
              <a:t>Τα 15 ευρωπαϊκά πρωταθλήματα ποδοσφαίρου, που έχουν πραγματοποιηθεί μέχρι σήμερα, έχουν κερδιθεί από 10 διαφορετικές εθνικές ομάδες : </a:t>
            </a:r>
          </a:p>
          <a:p>
            <a:r>
              <a:rPr lang="el-GR" dirty="0" smtClean="0"/>
              <a:t>3 τίτλους έχει κέρδίσει η Γερμανία και η Ισπανία.</a:t>
            </a:r>
          </a:p>
          <a:p>
            <a:r>
              <a:rPr lang="el-GR" dirty="0" smtClean="0"/>
              <a:t>Η Γαλλία έχει κερδίσει δυο τίτλους</a:t>
            </a:r>
          </a:p>
          <a:p>
            <a:r>
              <a:rPr lang="el-GR" dirty="0" smtClean="0"/>
              <a:t>1 τίτλο έχει κερδίσει η Σοβιετική Ένωση, η Ιταλία, η Τσεχοσλοβακία, η Ολλανδία, η Δανία, η Ελλάδα, στην οπ</a:t>
            </a:r>
            <a:r>
              <a:rPr lang="en-US" dirty="0" smtClean="0"/>
              <a:t>o</a:t>
            </a:r>
            <a:r>
              <a:rPr lang="el-GR" dirty="0" smtClean="0"/>
              <a:t>ία θα επικεντρωθούμε σήμερα, και η Πορτογαλία.</a:t>
            </a:r>
            <a:endParaRPr lang="en-US" dirty="0"/>
          </a:p>
        </p:txBody>
      </p:sp>
    </p:spTree>
    <p:extLst>
      <p:ext uri="{BB962C8B-B14F-4D97-AF65-F5344CB8AC3E}">
        <p14:creationId xmlns:p14="http://schemas.microsoft.com/office/powerpoint/2010/main" val="3744789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lstStyle/>
          <a:p>
            <a:pPr algn="ctr"/>
            <a:r>
              <a:rPr lang="en-US" dirty="0" smtClean="0"/>
              <a:t>EURO 2004</a:t>
            </a:r>
            <a:endParaRPr lang="el-GR" dirty="0"/>
          </a:p>
        </p:txBody>
      </p:sp>
      <p:sp>
        <p:nvSpPr>
          <p:cNvPr id="3" name="Θέση περιεχομένου 2"/>
          <p:cNvSpPr>
            <a:spLocks noGrp="1"/>
          </p:cNvSpPr>
          <p:nvPr>
            <p:ph idx="1"/>
          </p:nvPr>
        </p:nvSpPr>
        <p:spPr>
          <a:xfrm>
            <a:off x="395538" y="1268760"/>
            <a:ext cx="8352928" cy="5184576"/>
          </a:xfrm>
        </p:spPr>
        <p:txBody>
          <a:bodyPr>
            <a:normAutofit fontScale="70000" lnSpcReduction="20000"/>
          </a:bodyPr>
          <a:lstStyle/>
          <a:p>
            <a:pPr algn="just"/>
            <a:r>
              <a:rPr lang="el-GR" dirty="0" smtClean="0"/>
              <a:t>Το Ευρωπαϊκό πρωτάθλημα ποδοσφαίρου 2004, ή αλλιώς </a:t>
            </a:r>
            <a:r>
              <a:rPr lang="el-GR" dirty="0" err="1" smtClean="0"/>
              <a:t>Euro</a:t>
            </a:r>
            <a:r>
              <a:rPr lang="el-GR" dirty="0" smtClean="0"/>
              <a:t> 2004, διεξήχθη στα γήπεδα της Πορτογαλίας από τις 12 Ιουνίου ως τις 4 Ιουλίου 2004. Ήταν η 12η διοργάνωση ευρωπαϊκού πρωταθλήματος της UEFA. Πήραν μέρος 16 εθνικές ομάδες. Απ' αυτές η Πορτογαλία προκρίθηκε αυτόματα ως διοργανώτρια χώρα ενώ οι υπόλοιπες 15 πέρασαν από μια προκριματική φάση στην οποία μετείχαν 50 ομάδες.</a:t>
            </a:r>
          </a:p>
          <a:p>
            <a:pPr algn="just"/>
            <a:endParaRPr lang="el-GR" dirty="0" smtClean="0"/>
          </a:p>
          <a:p>
            <a:pPr algn="just"/>
            <a:r>
              <a:rPr lang="el-GR" dirty="0" smtClean="0"/>
              <a:t>Το τρόπαιο κατέκτησε η Ελλάδα, ενάντια σε όλα τα προγνωστικά. Μετείχε μόλις για δεύτερη φορά σε τελική φάση Ευρωπαϊκού Πρωταθλήματος (μετά το 1980) και ήταν ένα από τα αουτσάιντερ του τουρνουά. Έκανε την πρώτη έκπληξη στην πρεμιέρα, νικώντας με σκορ 2-1 τη διοργανώτρια Πορτογαλία. Στη συνέχεια υπό την καθοδήγηση του Ότο </a:t>
            </a:r>
            <a:r>
              <a:rPr lang="el-GR" dirty="0" err="1" smtClean="0"/>
              <a:t>Ρεχάγκελ</a:t>
            </a:r>
            <a:r>
              <a:rPr lang="el-GR" dirty="0" smtClean="0"/>
              <a:t> και με όπλο την πολύ καλή άμυνα προκρίθηκε στα προημιτελικά, απέκλεισε διαδοχικά τη Γαλλία και τη Τσεχία και έφτασε στον τελικό της 4ης Ιουλίου. Εκεί συνάντησε πάλι την Πορτογαλία και την κέρδισε για δεύτερη φορά με 1-0 και σκόρερ τον Άγγελο Χαριστέα.</a:t>
            </a:r>
            <a:endParaRPr lang="el-GR" dirty="0"/>
          </a:p>
        </p:txBody>
      </p:sp>
    </p:spTree>
    <p:extLst>
      <p:ext uri="{BB962C8B-B14F-4D97-AF65-F5344CB8AC3E}">
        <p14:creationId xmlns:p14="http://schemas.microsoft.com/office/powerpoint/2010/main" val="118104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5C720-132F-45EB-A10B-A537B1F69D0C}"/>
              </a:ext>
            </a:extLst>
          </p:cNvPr>
          <p:cNvSpPr>
            <a:spLocks noGrp="1"/>
          </p:cNvSpPr>
          <p:nvPr>
            <p:ph type="ctrTitle"/>
          </p:nvPr>
        </p:nvSpPr>
        <p:spPr/>
        <p:txBody>
          <a:bodyPr/>
          <a:lstStyle/>
          <a:p>
            <a:r>
              <a:rPr lang="el-GR" dirty="0"/>
              <a:t>    </a:t>
            </a:r>
            <a:endParaRPr lang="en-US" dirty="0"/>
          </a:p>
        </p:txBody>
      </p:sp>
      <p:sp>
        <p:nvSpPr>
          <p:cNvPr id="3" name="Subtitle 2">
            <a:extLst>
              <a:ext uri="{FF2B5EF4-FFF2-40B4-BE49-F238E27FC236}">
                <a16:creationId xmlns="" xmlns:a16="http://schemas.microsoft.com/office/drawing/2014/main" id="{23F51EB0-A199-4ED9-A032-7A6FDA49A5DF}"/>
              </a:ext>
            </a:extLst>
          </p:cNvPr>
          <p:cNvSpPr>
            <a:spLocks noGrp="1"/>
          </p:cNvSpPr>
          <p:nvPr>
            <p:ph type="subTitle" idx="1"/>
          </p:nvPr>
        </p:nvSpPr>
        <p:spPr>
          <a:xfrm>
            <a:off x="251521" y="1844824"/>
            <a:ext cx="6120680" cy="1656184"/>
          </a:xfrm>
        </p:spPr>
        <p:txBody>
          <a:bodyPr>
            <a:normAutofit fontScale="85000" lnSpcReduction="20000"/>
          </a:bodyPr>
          <a:lstStyle/>
          <a:p>
            <a:r>
              <a:rPr lang="el-GR" dirty="0"/>
              <a:t>Πενήντα συνολικά εθνικές ομάδες έλαβαν μέρος, οι οποίες χωρίστηκαν σε δέκα ομίλους. Η πρώτη ομάδα κάθε ομίλου πήρε την απευθείας πρόκριση για τα τελικά της διοργάνωσης και οι δέκα δεύτερες ομάδες των ομίλων κληρώθηκαν σε διπλούς αγώνες μπαράζ ώστε να προκύψουν ακόμη πέντε για την τελική φάση. </a:t>
            </a:r>
          </a:p>
        </p:txBody>
      </p:sp>
      <p:pic>
        <p:nvPicPr>
          <p:cNvPr id="10" name="Picture 9">
            <a:extLst>
              <a:ext uri="{FF2B5EF4-FFF2-40B4-BE49-F238E27FC236}">
                <a16:creationId xmlns="" xmlns:a16="http://schemas.microsoft.com/office/drawing/2014/main" id="{79D35AB1-21CF-414D-8877-5C5ED095B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545645"/>
            <a:ext cx="2286000" cy="3705225"/>
          </a:xfrm>
          <a:prstGeom prst="rect">
            <a:avLst/>
          </a:prstGeom>
        </p:spPr>
      </p:pic>
      <p:sp>
        <p:nvSpPr>
          <p:cNvPr id="11" name="TextBox 10">
            <a:extLst>
              <a:ext uri="{FF2B5EF4-FFF2-40B4-BE49-F238E27FC236}">
                <a16:creationId xmlns="" xmlns:a16="http://schemas.microsoft.com/office/drawing/2014/main" id="{5E720335-DCD7-495A-B4BF-FAAF2ABA7EAA}"/>
              </a:ext>
            </a:extLst>
          </p:cNvPr>
          <p:cNvSpPr txBox="1"/>
          <p:nvPr/>
        </p:nvSpPr>
        <p:spPr>
          <a:xfrm flipH="1">
            <a:off x="958085" y="3961442"/>
            <a:ext cx="3866355" cy="2308324"/>
          </a:xfrm>
          <a:prstGeom prst="rect">
            <a:avLst/>
          </a:prstGeom>
          <a:noFill/>
        </p:spPr>
        <p:txBody>
          <a:bodyPr wrap="square" rtlCol="0">
            <a:spAutoFit/>
          </a:bodyPr>
          <a:lstStyle/>
          <a:p>
            <a:pPr algn="just"/>
            <a:r>
              <a:rPr lang="el-GR" sz="2400" dirty="0">
                <a:solidFill>
                  <a:prstClr val="black"/>
                </a:solidFill>
              </a:rPr>
              <a:t>Η </a:t>
            </a:r>
            <a:r>
              <a:rPr lang="el-GR" sz="2400" dirty="0">
                <a:solidFill>
                  <a:prstClr val="black"/>
                </a:solidFill>
                <a:hlinkClick r:id="rId3" tooltip="Εθνική Πορτογαλίας (ποδόσφαιρο ανδρών)">
                  <a:extLst>
                    <a:ext uri="{A12FA001-AC4F-418D-AE19-62706E023703}">
                      <ahyp:hlinkClr xmlns="" xmlns:ahyp="http://schemas.microsoft.com/office/drawing/2018/hyperlinkcolor" val="tx"/>
                    </a:ext>
                  </a:extLst>
                </a:hlinkClick>
              </a:rPr>
              <a:t>Πορτογαλία</a:t>
            </a:r>
            <a:r>
              <a:rPr lang="el-GR" sz="2400" dirty="0">
                <a:solidFill>
                  <a:prstClr val="black"/>
                </a:solidFill>
              </a:rPr>
              <a:t> προκρίθηκε απευθείας ως διοργανώτρια χώρα. Η κατάταξη στους ομίλους έγινε με βάση τους βαθμούς που συγκέντρωσε η κάθε ομάδα</a:t>
            </a:r>
            <a:endParaRPr lang="en-US" sz="2400" dirty="0">
              <a:solidFill>
                <a:prstClr val="black"/>
              </a:solidFill>
            </a:endParaRPr>
          </a:p>
        </p:txBody>
      </p:sp>
      <p:sp>
        <p:nvSpPr>
          <p:cNvPr id="12" name="TextBox 11">
            <a:extLst>
              <a:ext uri="{FF2B5EF4-FFF2-40B4-BE49-F238E27FC236}">
                <a16:creationId xmlns="" xmlns:a16="http://schemas.microsoft.com/office/drawing/2014/main" id="{5FE2AE89-17FD-4FE3-B95B-25CFA2555730}"/>
              </a:ext>
            </a:extLst>
          </p:cNvPr>
          <p:cNvSpPr txBox="1"/>
          <p:nvPr/>
        </p:nvSpPr>
        <p:spPr>
          <a:xfrm>
            <a:off x="1796897" y="620688"/>
            <a:ext cx="6055085" cy="1015663"/>
          </a:xfrm>
          <a:prstGeom prst="rect">
            <a:avLst/>
          </a:prstGeom>
          <a:noFill/>
        </p:spPr>
        <p:txBody>
          <a:bodyPr wrap="square" rtlCol="0">
            <a:spAutoFit/>
          </a:bodyPr>
          <a:lstStyle/>
          <a:p>
            <a:pPr algn="ctr"/>
            <a:r>
              <a:rPr lang="en-US" sz="6000" dirty="0">
                <a:solidFill>
                  <a:prstClr val="black"/>
                </a:solidFill>
              </a:rPr>
              <a:t>EURO 2004</a:t>
            </a:r>
          </a:p>
        </p:txBody>
      </p:sp>
    </p:spTree>
    <p:extLst>
      <p:ext uri="{BB962C8B-B14F-4D97-AF65-F5344CB8AC3E}">
        <p14:creationId xmlns:p14="http://schemas.microsoft.com/office/powerpoint/2010/main" val="210999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36A51-10C1-4B9A-9F7C-26B84C74E53E}"/>
              </a:ext>
            </a:extLst>
          </p:cNvPr>
          <p:cNvSpPr>
            <a:spLocks noGrp="1"/>
          </p:cNvSpPr>
          <p:nvPr>
            <p:ph type="title"/>
          </p:nvPr>
        </p:nvSpPr>
        <p:spPr>
          <a:xfrm>
            <a:off x="611560" y="44624"/>
            <a:ext cx="7886700" cy="1325563"/>
          </a:xfrm>
        </p:spPr>
        <p:txBody>
          <a:bodyPr/>
          <a:lstStyle/>
          <a:p>
            <a:pPr algn="ctr"/>
            <a:r>
              <a:rPr lang="en-US" b="1" dirty="0"/>
              <a:t>1</a:t>
            </a:r>
            <a:r>
              <a:rPr lang="el-GR" sz="2400" b="1" dirty="0" err="1"/>
              <a:t>ος</a:t>
            </a:r>
            <a:r>
              <a:rPr lang="en-US" b="1" dirty="0"/>
              <a:t> </a:t>
            </a:r>
            <a:r>
              <a:rPr lang="el-GR" b="1" dirty="0"/>
              <a:t>ΟΜΙΛΟΣ</a:t>
            </a:r>
            <a:endParaRPr lang="en-US" b="1" dirty="0"/>
          </a:p>
        </p:txBody>
      </p:sp>
      <p:graphicFrame>
        <p:nvGraphicFramePr>
          <p:cNvPr id="21" name="Content Placeholder 20">
            <a:extLst>
              <a:ext uri="{FF2B5EF4-FFF2-40B4-BE49-F238E27FC236}">
                <a16:creationId xmlns="" xmlns:a16="http://schemas.microsoft.com/office/drawing/2014/main" id="{352EA923-F1B5-4789-93CD-38FA447637A8}"/>
              </a:ext>
            </a:extLst>
          </p:cNvPr>
          <p:cNvGraphicFramePr>
            <a:graphicFrameLocks noGrp="1"/>
          </p:cNvGraphicFramePr>
          <p:nvPr>
            <p:ph idx="1"/>
            <p:extLst>
              <p:ext uri="{D42A27DB-BD31-4B8C-83A1-F6EECF244321}">
                <p14:modId xmlns:p14="http://schemas.microsoft.com/office/powerpoint/2010/main" val="1906608138"/>
              </p:ext>
            </p:extLst>
          </p:nvPr>
        </p:nvGraphicFramePr>
        <p:xfrm>
          <a:off x="160954" y="2323477"/>
          <a:ext cx="5983248" cy="4534677"/>
        </p:xfrm>
        <a:graphic>
          <a:graphicData uri="http://schemas.openxmlformats.org/drawingml/2006/table">
            <a:tbl>
              <a:tblPr/>
              <a:tblGrid>
                <a:gridCol w="2704760">
                  <a:extLst>
                    <a:ext uri="{9D8B030D-6E8A-4147-A177-3AD203B41FA5}">
                      <a16:colId xmlns="" xmlns:a16="http://schemas.microsoft.com/office/drawing/2014/main" val="2244187760"/>
                    </a:ext>
                  </a:extLst>
                </a:gridCol>
                <a:gridCol w="409811">
                  <a:extLst>
                    <a:ext uri="{9D8B030D-6E8A-4147-A177-3AD203B41FA5}">
                      <a16:colId xmlns="" xmlns:a16="http://schemas.microsoft.com/office/drawing/2014/main" val="2846748871"/>
                    </a:ext>
                  </a:extLst>
                </a:gridCol>
                <a:gridCol w="409811">
                  <a:extLst>
                    <a:ext uri="{9D8B030D-6E8A-4147-A177-3AD203B41FA5}">
                      <a16:colId xmlns="" xmlns:a16="http://schemas.microsoft.com/office/drawing/2014/main" val="3658186736"/>
                    </a:ext>
                  </a:extLst>
                </a:gridCol>
                <a:gridCol w="409811">
                  <a:extLst>
                    <a:ext uri="{9D8B030D-6E8A-4147-A177-3AD203B41FA5}">
                      <a16:colId xmlns="" xmlns:a16="http://schemas.microsoft.com/office/drawing/2014/main" val="2872599791"/>
                    </a:ext>
                  </a:extLst>
                </a:gridCol>
                <a:gridCol w="409811">
                  <a:extLst>
                    <a:ext uri="{9D8B030D-6E8A-4147-A177-3AD203B41FA5}">
                      <a16:colId xmlns="" xmlns:a16="http://schemas.microsoft.com/office/drawing/2014/main" val="411665796"/>
                    </a:ext>
                  </a:extLst>
                </a:gridCol>
                <a:gridCol w="409811">
                  <a:extLst>
                    <a:ext uri="{9D8B030D-6E8A-4147-A177-3AD203B41FA5}">
                      <a16:colId xmlns="" xmlns:a16="http://schemas.microsoft.com/office/drawing/2014/main" val="3874914413"/>
                    </a:ext>
                  </a:extLst>
                </a:gridCol>
                <a:gridCol w="409811">
                  <a:extLst>
                    <a:ext uri="{9D8B030D-6E8A-4147-A177-3AD203B41FA5}">
                      <a16:colId xmlns="" xmlns:a16="http://schemas.microsoft.com/office/drawing/2014/main" val="1731397123"/>
                    </a:ext>
                  </a:extLst>
                </a:gridCol>
                <a:gridCol w="409811">
                  <a:extLst>
                    <a:ext uri="{9D8B030D-6E8A-4147-A177-3AD203B41FA5}">
                      <a16:colId xmlns="" xmlns:a16="http://schemas.microsoft.com/office/drawing/2014/main" val="3769975819"/>
                    </a:ext>
                  </a:extLst>
                </a:gridCol>
                <a:gridCol w="409811">
                  <a:extLst>
                    <a:ext uri="{9D8B030D-6E8A-4147-A177-3AD203B41FA5}">
                      <a16:colId xmlns="" xmlns:a16="http://schemas.microsoft.com/office/drawing/2014/main" val="3165348682"/>
                    </a:ext>
                  </a:extLst>
                </a:gridCol>
              </a:tblGrid>
              <a:tr h="889152">
                <a:tc>
                  <a:txBody>
                    <a:bodyPr/>
                    <a:lstStyle/>
                    <a:p>
                      <a:r>
                        <a:rPr lang="el-GR" sz="1700"/>
                        <a:t>Χώρα </a:t>
                      </a:r>
                    </a:p>
                  </a:txBody>
                  <a:tcPr marL="63990" marR="63990" marT="42660" marB="42660" anchor="ctr">
                    <a:lnL>
                      <a:noFill/>
                    </a:lnL>
                    <a:lnR>
                      <a:noFill/>
                    </a:lnR>
                    <a:lnT>
                      <a:noFill/>
                    </a:lnT>
                    <a:lnB>
                      <a:noFill/>
                    </a:lnB>
                  </a:tcPr>
                </a:tc>
                <a:tc>
                  <a:txBody>
                    <a:bodyPr/>
                    <a:lstStyle/>
                    <a:p>
                      <a:r>
                        <a:rPr lang="el-GR" sz="1700"/>
                        <a:t>Αγ. </a:t>
                      </a:r>
                    </a:p>
                  </a:txBody>
                  <a:tcPr marL="63990" marR="63990" marT="42660" marB="42660" anchor="ctr">
                    <a:lnL>
                      <a:noFill/>
                    </a:lnL>
                    <a:lnR>
                      <a:noFill/>
                    </a:lnR>
                    <a:lnT>
                      <a:noFill/>
                    </a:lnT>
                    <a:lnB>
                      <a:noFill/>
                    </a:lnB>
                  </a:tcPr>
                </a:tc>
                <a:tc>
                  <a:txBody>
                    <a:bodyPr/>
                    <a:lstStyle/>
                    <a:p>
                      <a:r>
                        <a:rPr lang="el-GR" sz="1700"/>
                        <a:t>Ν </a:t>
                      </a:r>
                    </a:p>
                  </a:txBody>
                  <a:tcPr marL="63990" marR="63990" marT="42660" marB="42660" anchor="ctr">
                    <a:lnL>
                      <a:noFill/>
                    </a:lnL>
                    <a:lnR>
                      <a:noFill/>
                    </a:lnR>
                    <a:lnT>
                      <a:noFill/>
                    </a:lnT>
                    <a:lnB>
                      <a:noFill/>
                    </a:lnB>
                  </a:tcPr>
                </a:tc>
                <a:tc>
                  <a:txBody>
                    <a:bodyPr/>
                    <a:lstStyle/>
                    <a:p>
                      <a:r>
                        <a:rPr lang="el-GR" sz="1700"/>
                        <a:t>Ι </a:t>
                      </a:r>
                    </a:p>
                  </a:txBody>
                  <a:tcPr marL="63990" marR="63990" marT="42660" marB="42660" anchor="ctr">
                    <a:lnL>
                      <a:noFill/>
                    </a:lnL>
                    <a:lnR>
                      <a:noFill/>
                    </a:lnR>
                    <a:lnT>
                      <a:noFill/>
                    </a:lnT>
                    <a:lnB>
                      <a:noFill/>
                    </a:lnB>
                  </a:tcPr>
                </a:tc>
                <a:tc>
                  <a:txBody>
                    <a:bodyPr/>
                    <a:lstStyle/>
                    <a:p>
                      <a:r>
                        <a:rPr lang="el-GR" sz="1700"/>
                        <a:t>Η </a:t>
                      </a:r>
                    </a:p>
                  </a:txBody>
                  <a:tcPr marL="63990" marR="63990" marT="42660" marB="42660" anchor="ctr">
                    <a:lnL>
                      <a:noFill/>
                    </a:lnL>
                    <a:lnR>
                      <a:noFill/>
                    </a:lnR>
                    <a:lnT>
                      <a:noFill/>
                    </a:lnT>
                    <a:lnB>
                      <a:noFill/>
                    </a:lnB>
                  </a:tcPr>
                </a:tc>
                <a:tc>
                  <a:txBody>
                    <a:bodyPr/>
                    <a:lstStyle/>
                    <a:p>
                      <a:r>
                        <a:rPr lang="el-GR" sz="1700"/>
                        <a:t>Τυ </a:t>
                      </a:r>
                    </a:p>
                  </a:txBody>
                  <a:tcPr marL="63990" marR="63990" marT="42660" marB="42660" anchor="ctr">
                    <a:lnL>
                      <a:noFill/>
                    </a:lnL>
                    <a:lnR>
                      <a:noFill/>
                    </a:lnR>
                    <a:lnT>
                      <a:noFill/>
                    </a:lnT>
                    <a:lnB>
                      <a:noFill/>
                    </a:lnB>
                  </a:tcPr>
                </a:tc>
                <a:tc>
                  <a:txBody>
                    <a:bodyPr/>
                    <a:lstStyle/>
                    <a:p>
                      <a:r>
                        <a:rPr lang="el-GR" sz="1700"/>
                        <a:t>Τκ </a:t>
                      </a:r>
                    </a:p>
                  </a:txBody>
                  <a:tcPr marL="63990" marR="63990" marT="42660" marB="42660" anchor="ctr">
                    <a:lnL>
                      <a:noFill/>
                    </a:lnL>
                    <a:lnR>
                      <a:noFill/>
                    </a:lnR>
                    <a:lnT>
                      <a:noFill/>
                    </a:lnT>
                    <a:lnB>
                      <a:noFill/>
                    </a:lnB>
                  </a:tcPr>
                </a:tc>
                <a:tc>
                  <a:txBody>
                    <a:bodyPr/>
                    <a:lstStyle/>
                    <a:p>
                      <a:r>
                        <a:rPr lang="el-GR" sz="1700"/>
                        <a:t>ΔΤ </a:t>
                      </a:r>
                    </a:p>
                  </a:txBody>
                  <a:tcPr marL="63990" marR="63990" marT="42660" marB="42660" anchor="ctr">
                    <a:lnL>
                      <a:noFill/>
                    </a:lnL>
                    <a:lnR>
                      <a:noFill/>
                    </a:lnR>
                    <a:lnT>
                      <a:noFill/>
                    </a:lnT>
                    <a:lnB>
                      <a:noFill/>
                    </a:lnB>
                  </a:tcPr>
                </a:tc>
                <a:tc>
                  <a:txBody>
                    <a:bodyPr/>
                    <a:lstStyle/>
                    <a:p>
                      <a:r>
                        <a:rPr lang="el-GR" sz="1700"/>
                        <a:t>Β </a:t>
                      </a:r>
                    </a:p>
                  </a:txBody>
                  <a:tcPr marL="63990" marR="63990" marT="42660" marB="42660" anchor="ctr">
                    <a:lnL>
                      <a:noFill/>
                    </a:lnL>
                    <a:lnR>
                      <a:noFill/>
                    </a:lnR>
                    <a:lnT>
                      <a:noFill/>
                    </a:lnT>
                    <a:lnB>
                      <a:noFill/>
                    </a:lnB>
                  </a:tcPr>
                </a:tc>
                <a:extLst>
                  <a:ext uri="{0D108BD9-81ED-4DB2-BD59-A6C34878D82A}">
                    <a16:rowId xmlns="" xmlns:a16="http://schemas.microsoft.com/office/drawing/2014/main" val="3667847591"/>
                  </a:ext>
                </a:extLst>
              </a:tr>
              <a:tr h="889152">
                <a:tc>
                  <a:txBody>
                    <a:bodyPr/>
                    <a:lstStyle/>
                    <a:p>
                      <a:pPr algn="l"/>
                      <a:r>
                        <a:rPr lang="el-GR" sz="1700">
                          <a:effectLst/>
                          <a:hlinkClick r:id="rId2" tooltip="Εθνική Γαλλίας (ποδόσφαιρο ανδρών)"/>
                        </a:rPr>
                        <a:t>Γαλλία</a:t>
                      </a:r>
                      <a:r>
                        <a:rPr lang="el-GR" sz="1700">
                          <a:effectLst/>
                        </a:rPr>
                        <a:t> </a:t>
                      </a:r>
                    </a:p>
                  </a:txBody>
                  <a:tcPr marL="63990" marR="63990" marT="42660" marB="42660" anchor="ctr">
                    <a:lnL>
                      <a:noFill/>
                    </a:lnL>
                    <a:lnR>
                      <a:noFill/>
                    </a:lnR>
                    <a:lnT>
                      <a:noFill/>
                    </a:lnT>
                    <a:lnB>
                      <a:noFill/>
                    </a:lnB>
                    <a:solidFill>
                      <a:srgbClr val="CCFFCC"/>
                    </a:solidFill>
                  </a:tcPr>
                </a:tc>
                <a:tc>
                  <a:txBody>
                    <a:bodyPr/>
                    <a:lstStyle/>
                    <a:p>
                      <a:r>
                        <a:rPr lang="en-US" sz="1700"/>
                        <a:t>8</a:t>
                      </a:r>
                    </a:p>
                  </a:txBody>
                  <a:tcPr marL="63990" marR="63990" marT="42660" marB="42660" anchor="ctr">
                    <a:lnL>
                      <a:noFill/>
                    </a:lnL>
                    <a:lnR>
                      <a:noFill/>
                    </a:lnR>
                    <a:lnT>
                      <a:noFill/>
                    </a:lnT>
                    <a:lnB>
                      <a:noFill/>
                    </a:lnB>
                    <a:solidFill>
                      <a:srgbClr val="CCFFCC"/>
                    </a:solidFill>
                  </a:tcPr>
                </a:tc>
                <a:tc>
                  <a:txBody>
                    <a:bodyPr/>
                    <a:lstStyle/>
                    <a:p>
                      <a:r>
                        <a:rPr lang="en-US" sz="1700"/>
                        <a:t>8</a:t>
                      </a:r>
                    </a:p>
                  </a:txBody>
                  <a:tcPr marL="63990" marR="63990" marT="42660" marB="42660" anchor="ctr">
                    <a:lnL>
                      <a:noFill/>
                    </a:lnL>
                    <a:lnR>
                      <a:noFill/>
                    </a:lnR>
                    <a:lnT>
                      <a:noFill/>
                    </a:lnT>
                    <a:lnB>
                      <a:noFill/>
                    </a:lnB>
                    <a:solidFill>
                      <a:srgbClr val="CCFFCC"/>
                    </a:solidFill>
                  </a:tcPr>
                </a:tc>
                <a:tc>
                  <a:txBody>
                    <a:bodyPr/>
                    <a:lstStyle/>
                    <a:p>
                      <a:r>
                        <a:rPr lang="en-US" sz="1700"/>
                        <a:t>0</a:t>
                      </a:r>
                    </a:p>
                  </a:txBody>
                  <a:tcPr marL="63990" marR="63990" marT="42660" marB="42660" anchor="ctr">
                    <a:lnL>
                      <a:noFill/>
                    </a:lnL>
                    <a:lnR>
                      <a:noFill/>
                    </a:lnR>
                    <a:lnT>
                      <a:noFill/>
                    </a:lnT>
                    <a:lnB>
                      <a:noFill/>
                    </a:lnB>
                    <a:solidFill>
                      <a:srgbClr val="CCFFCC"/>
                    </a:solidFill>
                  </a:tcPr>
                </a:tc>
                <a:tc>
                  <a:txBody>
                    <a:bodyPr/>
                    <a:lstStyle/>
                    <a:p>
                      <a:r>
                        <a:rPr lang="en-US" sz="1700"/>
                        <a:t>0</a:t>
                      </a:r>
                    </a:p>
                  </a:txBody>
                  <a:tcPr marL="63990" marR="63990" marT="42660" marB="42660" anchor="ctr">
                    <a:lnL>
                      <a:noFill/>
                    </a:lnL>
                    <a:lnR>
                      <a:noFill/>
                    </a:lnR>
                    <a:lnT>
                      <a:noFill/>
                    </a:lnT>
                    <a:lnB>
                      <a:noFill/>
                    </a:lnB>
                    <a:solidFill>
                      <a:srgbClr val="CCFFCC"/>
                    </a:solidFill>
                  </a:tcPr>
                </a:tc>
                <a:tc>
                  <a:txBody>
                    <a:bodyPr/>
                    <a:lstStyle/>
                    <a:p>
                      <a:r>
                        <a:rPr lang="en-US" sz="1700"/>
                        <a:t>29</a:t>
                      </a:r>
                    </a:p>
                  </a:txBody>
                  <a:tcPr marL="63990" marR="63990" marT="42660" marB="42660" anchor="ctr">
                    <a:lnL>
                      <a:noFill/>
                    </a:lnL>
                    <a:lnR>
                      <a:noFill/>
                    </a:lnR>
                    <a:lnT>
                      <a:noFill/>
                    </a:lnT>
                    <a:lnB>
                      <a:noFill/>
                    </a:lnB>
                    <a:solidFill>
                      <a:srgbClr val="CCFFCC"/>
                    </a:solidFill>
                  </a:tcPr>
                </a:tc>
                <a:tc>
                  <a:txBody>
                    <a:bodyPr/>
                    <a:lstStyle/>
                    <a:p>
                      <a:r>
                        <a:rPr lang="en-US" sz="1700"/>
                        <a:t>2</a:t>
                      </a:r>
                    </a:p>
                  </a:txBody>
                  <a:tcPr marL="63990" marR="63990" marT="42660" marB="42660" anchor="ctr">
                    <a:lnL>
                      <a:noFill/>
                    </a:lnL>
                    <a:lnR>
                      <a:noFill/>
                    </a:lnR>
                    <a:lnT>
                      <a:noFill/>
                    </a:lnT>
                    <a:lnB>
                      <a:noFill/>
                    </a:lnB>
                    <a:solidFill>
                      <a:srgbClr val="CCFFCC"/>
                    </a:solidFill>
                  </a:tcPr>
                </a:tc>
                <a:tc>
                  <a:txBody>
                    <a:bodyPr/>
                    <a:lstStyle/>
                    <a:p>
                      <a:r>
                        <a:rPr lang="en-US" sz="1700"/>
                        <a:t>+27</a:t>
                      </a:r>
                    </a:p>
                  </a:txBody>
                  <a:tcPr marL="63990" marR="63990" marT="42660" marB="42660" anchor="ctr">
                    <a:lnL>
                      <a:noFill/>
                    </a:lnL>
                    <a:lnR>
                      <a:noFill/>
                    </a:lnR>
                    <a:lnT>
                      <a:noFill/>
                    </a:lnT>
                    <a:lnB>
                      <a:noFill/>
                    </a:lnB>
                    <a:solidFill>
                      <a:srgbClr val="CCFFCC"/>
                    </a:solidFill>
                  </a:tcPr>
                </a:tc>
                <a:tc>
                  <a:txBody>
                    <a:bodyPr/>
                    <a:lstStyle/>
                    <a:p>
                      <a:r>
                        <a:rPr lang="en-US" sz="1700" b="1"/>
                        <a:t>24</a:t>
                      </a:r>
                      <a:r>
                        <a:rPr lang="en-US" sz="1700"/>
                        <a:t> </a:t>
                      </a:r>
                    </a:p>
                  </a:txBody>
                  <a:tcPr marL="63990" marR="63990" marT="42660" marB="42660" anchor="ctr">
                    <a:lnL>
                      <a:noFill/>
                    </a:lnL>
                    <a:lnR>
                      <a:noFill/>
                    </a:lnR>
                    <a:lnT>
                      <a:noFill/>
                    </a:lnT>
                    <a:lnB>
                      <a:noFill/>
                    </a:lnB>
                    <a:solidFill>
                      <a:srgbClr val="CCFFCC"/>
                    </a:solidFill>
                  </a:tcPr>
                </a:tc>
                <a:extLst>
                  <a:ext uri="{0D108BD9-81ED-4DB2-BD59-A6C34878D82A}">
                    <a16:rowId xmlns="" xmlns:a16="http://schemas.microsoft.com/office/drawing/2014/main" val="84241742"/>
                  </a:ext>
                </a:extLst>
              </a:tr>
              <a:tr h="622407">
                <a:tc>
                  <a:txBody>
                    <a:bodyPr/>
                    <a:lstStyle/>
                    <a:p>
                      <a:pPr algn="l"/>
                      <a:r>
                        <a:rPr lang="el-GR" sz="1700">
                          <a:effectLst/>
                          <a:hlinkClick r:id="rId3" tooltip="Εθνική Σλοβενίας (ποδόσφαιρο ανδρών)"/>
                        </a:rPr>
                        <a:t>Σλοβενία</a:t>
                      </a:r>
                      <a:r>
                        <a:rPr lang="el-GR" sz="1700">
                          <a:effectLst/>
                        </a:rPr>
                        <a:t> </a:t>
                      </a:r>
                    </a:p>
                  </a:txBody>
                  <a:tcPr marL="63990" marR="63990" marT="42660" marB="42660" anchor="ctr">
                    <a:lnL>
                      <a:noFill/>
                    </a:lnL>
                    <a:lnR>
                      <a:noFill/>
                    </a:lnR>
                    <a:lnT>
                      <a:noFill/>
                    </a:lnT>
                    <a:lnB>
                      <a:noFill/>
                    </a:lnB>
                    <a:solidFill>
                      <a:srgbClr val="CCCCFF"/>
                    </a:solidFill>
                  </a:tcPr>
                </a:tc>
                <a:tc>
                  <a:txBody>
                    <a:bodyPr/>
                    <a:lstStyle/>
                    <a:p>
                      <a:r>
                        <a:rPr lang="en-US" sz="1700"/>
                        <a:t>8</a:t>
                      </a:r>
                    </a:p>
                  </a:txBody>
                  <a:tcPr marL="63990" marR="63990" marT="42660" marB="42660" anchor="ctr">
                    <a:lnL>
                      <a:noFill/>
                    </a:lnL>
                    <a:lnR>
                      <a:noFill/>
                    </a:lnR>
                    <a:lnT>
                      <a:noFill/>
                    </a:lnT>
                    <a:lnB>
                      <a:noFill/>
                    </a:lnB>
                    <a:solidFill>
                      <a:srgbClr val="CCCCFF"/>
                    </a:solidFill>
                  </a:tcPr>
                </a:tc>
                <a:tc>
                  <a:txBody>
                    <a:bodyPr/>
                    <a:lstStyle/>
                    <a:p>
                      <a:r>
                        <a:rPr lang="en-US" sz="1700"/>
                        <a:t>4</a:t>
                      </a:r>
                    </a:p>
                  </a:txBody>
                  <a:tcPr marL="63990" marR="63990" marT="42660" marB="42660" anchor="ctr">
                    <a:lnL>
                      <a:noFill/>
                    </a:lnL>
                    <a:lnR>
                      <a:noFill/>
                    </a:lnR>
                    <a:lnT>
                      <a:noFill/>
                    </a:lnT>
                    <a:lnB>
                      <a:noFill/>
                    </a:lnB>
                    <a:solidFill>
                      <a:srgbClr val="CCCCFF"/>
                    </a:solidFill>
                  </a:tcPr>
                </a:tc>
                <a:tc>
                  <a:txBody>
                    <a:bodyPr/>
                    <a:lstStyle/>
                    <a:p>
                      <a:r>
                        <a:rPr lang="en-US" sz="1700"/>
                        <a:t>2</a:t>
                      </a:r>
                    </a:p>
                  </a:txBody>
                  <a:tcPr marL="63990" marR="63990" marT="42660" marB="42660" anchor="ctr">
                    <a:lnL>
                      <a:noFill/>
                    </a:lnL>
                    <a:lnR>
                      <a:noFill/>
                    </a:lnR>
                    <a:lnT>
                      <a:noFill/>
                    </a:lnT>
                    <a:lnB>
                      <a:noFill/>
                    </a:lnB>
                    <a:solidFill>
                      <a:srgbClr val="CCCCFF"/>
                    </a:solidFill>
                  </a:tcPr>
                </a:tc>
                <a:tc>
                  <a:txBody>
                    <a:bodyPr/>
                    <a:lstStyle/>
                    <a:p>
                      <a:r>
                        <a:rPr lang="en-US" sz="1700"/>
                        <a:t>2</a:t>
                      </a:r>
                    </a:p>
                  </a:txBody>
                  <a:tcPr marL="63990" marR="63990" marT="42660" marB="42660" anchor="ctr">
                    <a:lnL>
                      <a:noFill/>
                    </a:lnL>
                    <a:lnR>
                      <a:noFill/>
                    </a:lnR>
                    <a:lnT>
                      <a:noFill/>
                    </a:lnT>
                    <a:lnB>
                      <a:noFill/>
                    </a:lnB>
                    <a:solidFill>
                      <a:srgbClr val="CCCCFF"/>
                    </a:solidFill>
                  </a:tcPr>
                </a:tc>
                <a:tc>
                  <a:txBody>
                    <a:bodyPr/>
                    <a:lstStyle/>
                    <a:p>
                      <a:r>
                        <a:rPr lang="en-US" sz="1700"/>
                        <a:t>15</a:t>
                      </a:r>
                    </a:p>
                  </a:txBody>
                  <a:tcPr marL="63990" marR="63990" marT="42660" marB="42660" anchor="ctr">
                    <a:lnL>
                      <a:noFill/>
                    </a:lnL>
                    <a:lnR>
                      <a:noFill/>
                    </a:lnR>
                    <a:lnT>
                      <a:noFill/>
                    </a:lnT>
                    <a:lnB>
                      <a:noFill/>
                    </a:lnB>
                    <a:solidFill>
                      <a:srgbClr val="CCCCFF"/>
                    </a:solidFill>
                  </a:tcPr>
                </a:tc>
                <a:tc>
                  <a:txBody>
                    <a:bodyPr/>
                    <a:lstStyle/>
                    <a:p>
                      <a:r>
                        <a:rPr lang="en-US" sz="1700"/>
                        <a:t>12</a:t>
                      </a:r>
                    </a:p>
                  </a:txBody>
                  <a:tcPr marL="63990" marR="63990" marT="42660" marB="42660" anchor="ctr">
                    <a:lnL>
                      <a:noFill/>
                    </a:lnL>
                    <a:lnR>
                      <a:noFill/>
                    </a:lnR>
                    <a:lnT>
                      <a:noFill/>
                    </a:lnT>
                    <a:lnB>
                      <a:noFill/>
                    </a:lnB>
                    <a:solidFill>
                      <a:srgbClr val="CCCCFF"/>
                    </a:solidFill>
                  </a:tcPr>
                </a:tc>
                <a:tc>
                  <a:txBody>
                    <a:bodyPr/>
                    <a:lstStyle/>
                    <a:p>
                      <a:r>
                        <a:rPr lang="en-US" sz="1700"/>
                        <a:t>+3</a:t>
                      </a:r>
                    </a:p>
                  </a:txBody>
                  <a:tcPr marL="63990" marR="63990" marT="42660" marB="42660" anchor="ctr">
                    <a:lnL>
                      <a:noFill/>
                    </a:lnL>
                    <a:lnR>
                      <a:noFill/>
                    </a:lnR>
                    <a:lnT>
                      <a:noFill/>
                    </a:lnT>
                    <a:lnB>
                      <a:noFill/>
                    </a:lnB>
                    <a:solidFill>
                      <a:srgbClr val="CCCCFF"/>
                    </a:solidFill>
                  </a:tcPr>
                </a:tc>
                <a:tc>
                  <a:txBody>
                    <a:bodyPr/>
                    <a:lstStyle/>
                    <a:p>
                      <a:r>
                        <a:rPr lang="en-US" sz="1700" b="1"/>
                        <a:t>14</a:t>
                      </a:r>
                      <a:r>
                        <a:rPr lang="en-US" sz="1700"/>
                        <a:t> </a:t>
                      </a:r>
                    </a:p>
                  </a:txBody>
                  <a:tcPr marL="63990" marR="63990" marT="42660" marB="42660" anchor="ctr">
                    <a:lnL>
                      <a:noFill/>
                    </a:lnL>
                    <a:lnR>
                      <a:noFill/>
                    </a:lnR>
                    <a:lnT>
                      <a:noFill/>
                    </a:lnT>
                    <a:lnB>
                      <a:noFill/>
                    </a:lnB>
                    <a:solidFill>
                      <a:srgbClr val="CCCCFF"/>
                    </a:solidFill>
                  </a:tcPr>
                </a:tc>
                <a:extLst>
                  <a:ext uri="{0D108BD9-81ED-4DB2-BD59-A6C34878D82A}">
                    <a16:rowId xmlns="" xmlns:a16="http://schemas.microsoft.com/office/drawing/2014/main" val="3044868178"/>
                  </a:ext>
                </a:extLst>
              </a:tr>
              <a:tr h="622407">
                <a:tc>
                  <a:txBody>
                    <a:bodyPr/>
                    <a:lstStyle/>
                    <a:p>
                      <a:pPr algn="l"/>
                      <a:r>
                        <a:rPr lang="el-GR" sz="1700">
                          <a:effectLst/>
                          <a:hlinkClick r:id="rId4" tooltip="Εθνική Ισραήλ (ποδόσφαιρο ανδρών)"/>
                        </a:rPr>
                        <a:t>Ισραήλ</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3</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a:t>11</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b="1"/>
                        <a:t>9</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525244674"/>
                  </a:ext>
                </a:extLst>
              </a:tr>
              <a:tr h="622407">
                <a:tc>
                  <a:txBody>
                    <a:bodyPr/>
                    <a:lstStyle/>
                    <a:p>
                      <a:pPr algn="l"/>
                      <a:r>
                        <a:rPr lang="el-GR" sz="1700">
                          <a:effectLst/>
                          <a:hlinkClick r:id="rId5" tooltip="Εθνική Κύπρου (ποδόσφαιρο ανδρών)"/>
                        </a:rPr>
                        <a:t>Κύπρος</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2</a:t>
                      </a:r>
                    </a:p>
                  </a:txBody>
                  <a:tcPr marL="63990" marR="63990" marT="42660" marB="42660" anchor="ctr">
                    <a:lnL>
                      <a:noFill/>
                    </a:lnL>
                    <a:lnR>
                      <a:noFill/>
                    </a:lnR>
                    <a:lnT>
                      <a:noFill/>
                    </a:lnT>
                    <a:lnB>
                      <a:noFill/>
                    </a:lnB>
                  </a:tcPr>
                </a:tc>
                <a:tc>
                  <a:txBody>
                    <a:bodyPr/>
                    <a:lstStyle/>
                    <a:p>
                      <a:r>
                        <a:rPr lang="en-US" sz="1700"/>
                        <a:t>4</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a:t>18</a:t>
                      </a:r>
                    </a:p>
                  </a:txBody>
                  <a:tcPr marL="63990" marR="63990" marT="42660" marB="42660" anchor="ctr">
                    <a:lnL>
                      <a:noFill/>
                    </a:lnL>
                    <a:lnR>
                      <a:noFill/>
                    </a:lnR>
                    <a:lnT>
                      <a:noFill/>
                    </a:lnT>
                    <a:lnB>
                      <a:noFill/>
                    </a:lnB>
                  </a:tcPr>
                </a:tc>
                <a:tc>
                  <a:txBody>
                    <a:bodyPr/>
                    <a:lstStyle/>
                    <a:p>
                      <a:r>
                        <a:rPr lang="en-US" sz="1700"/>
                        <a:t>−9</a:t>
                      </a:r>
                    </a:p>
                  </a:txBody>
                  <a:tcPr marL="63990" marR="63990" marT="42660" marB="42660" anchor="ctr">
                    <a:lnL>
                      <a:noFill/>
                    </a:lnL>
                    <a:lnR>
                      <a:noFill/>
                    </a:lnR>
                    <a:lnT>
                      <a:noFill/>
                    </a:lnT>
                    <a:lnB>
                      <a:noFill/>
                    </a:lnB>
                  </a:tcPr>
                </a:tc>
                <a:tc>
                  <a:txBody>
                    <a:bodyPr/>
                    <a:lstStyle/>
                    <a:p>
                      <a:r>
                        <a:rPr lang="en-US" sz="1700" b="1"/>
                        <a:t>8</a:t>
                      </a:r>
                      <a:r>
                        <a:rPr lang="en-US" sz="1700"/>
                        <a:t> </a:t>
                      </a:r>
                    </a:p>
                  </a:txBody>
                  <a:tcPr marL="63990" marR="63990" marT="42660" marB="42660" anchor="ctr">
                    <a:lnL>
                      <a:noFill/>
                    </a:lnL>
                    <a:lnR>
                      <a:noFill/>
                    </a:lnR>
                    <a:lnT>
                      <a:noFill/>
                    </a:lnT>
                    <a:lnB>
                      <a:noFill/>
                    </a:lnB>
                  </a:tcPr>
                </a:tc>
                <a:extLst>
                  <a:ext uri="{0D108BD9-81ED-4DB2-BD59-A6C34878D82A}">
                    <a16:rowId xmlns="" xmlns:a16="http://schemas.microsoft.com/office/drawing/2014/main" val="2526312817"/>
                  </a:ext>
                </a:extLst>
              </a:tr>
              <a:tr h="889152">
                <a:tc>
                  <a:txBody>
                    <a:bodyPr/>
                    <a:lstStyle/>
                    <a:p>
                      <a:pPr algn="l"/>
                      <a:r>
                        <a:rPr lang="el-GR" sz="1700">
                          <a:effectLst/>
                          <a:hlinkClick r:id="rId6" tooltip="Εθνική Μάλτας (ποδόσφαιρο ανδρών)"/>
                        </a:rPr>
                        <a:t>Μάλτα</a:t>
                      </a:r>
                      <a:r>
                        <a:rPr lang="el-GR" sz="1700">
                          <a:effectLst/>
                        </a:rPr>
                        <a:t> </a:t>
                      </a:r>
                    </a:p>
                  </a:txBody>
                  <a:tcPr marL="63990" marR="63990" marT="42660" marB="42660" anchor="ctr">
                    <a:lnL>
                      <a:noFill/>
                    </a:lnL>
                    <a:lnR>
                      <a:noFill/>
                    </a:lnR>
                    <a:lnT>
                      <a:noFill/>
                    </a:lnT>
                    <a:lnB>
                      <a:noFill/>
                    </a:lnB>
                  </a:tcPr>
                </a:tc>
                <a:tc>
                  <a:txBody>
                    <a:bodyPr/>
                    <a:lstStyle/>
                    <a:p>
                      <a:r>
                        <a:rPr lang="en-US" sz="1700"/>
                        <a:t>8</a:t>
                      </a:r>
                    </a:p>
                  </a:txBody>
                  <a:tcPr marL="63990" marR="63990" marT="42660" marB="42660" anchor="ctr">
                    <a:lnL>
                      <a:noFill/>
                    </a:lnL>
                    <a:lnR>
                      <a:noFill/>
                    </a:lnR>
                    <a:lnT>
                      <a:noFill/>
                    </a:lnT>
                    <a:lnB>
                      <a:noFill/>
                    </a:lnB>
                  </a:tcPr>
                </a:tc>
                <a:tc>
                  <a:txBody>
                    <a:bodyPr/>
                    <a:lstStyle/>
                    <a:p>
                      <a:r>
                        <a:rPr lang="en-US" sz="1700"/>
                        <a:t>0</a:t>
                      </a:r>
                    </a:p>
                  </a:txBody>
                  <a:tcPr marL="63990" marR="63990" marT="42660" marB="42660" anchor="ctr">
                    <a:lnL>
                      <a:noFill/>
                    </a:lnL>
                    <a:lnR>
                      <a:noFill/>
                    </a:lnR>
                    <a:lnT>
                      <a:noFill/>
                    </a:lnT>
                    <a:lnB>
                      <a:noFill/>
                    </a:lnB>
                  </a:tcPr>
                </a:tc>
                <a:tc>
                  <a:txBody>
                    <a:bodyPr/>
                    <a:lstStyle/>
                    <a:p>
                      <a:r>
                        <a:rPr lang="en-US" sz="1700"/>
                        <a:t>1</a:t>
                      </a:r>
                    </a:p>
                  </a:txBody>
                  <a:tcPr marL="63990" marR="63990" marT="42660" marB="42660" anchor="ctr">
                    <a:lnL>
                      <a:noFill/>
                    </a:lnL>
                    <a:lnR>
                      <a:noFill/>
                    </a:lnR>
                    <a:lnT>
                      <a:noFill/>
                    </a:lnT>
                    <a:lnB>
                      <a:noFill/>
                    </a:lnB>
                  </a:tcPr>
                </a:tc>
                <a:tc>
                  <a:txBody>
                    <a:bodyPr/>
                    <a:lstStyle/>
                    <a:p>
                      <a:r>
                        <a:rPr lang="en-US" sz="1700"/>
                        <a:t>7</a:t>
                      </a:r>
                    </a:p>
                  </a:txBody>
                  <a:tcPr marL="63990" marR="63990" marT="42660" marB="42660" anchor="ctr">
                    <a:lnL>
                      <a:noFill/>
                    </a:lnL>
                    <a:lnR>
                      <a:noFill/>
                    </a:lnR>
                    <a:lnT>
                      <a:noFill/>
                    </a:lnT>
                    <a:lnB>
                      <a:noFill/>
                    </a:lnB>
                  </a:tcPr>
                </a:tc>
                <a:tc>
                  <a:txBody>
                    <a:bodyPr/>
                    <a:lstStyle/>
                    <a:p>
                      <a:r>
                        <a:rPr lang="en-US" sz="1700"/>
                        <a:t>5</a:t>
                      </a:r>
                    </a:p>
                  </a:txBody>
                  <a:tcPr marL="63990" marR="63990" marT="42660" marB="42660" anchor="ctr">
                    <a:lnL>
                      <a:noFill/>
                    </a:lnL>
                    <a:lnR>
                      <a:noFill/>
                    </a:lnR>
                    <a:lnT>
                      <a:noFill/>
                    </a:lnT>
                    <a:lnB>
                      <a:noFill/>
                    </a:lnB>
                  </a:tcPr>
                </a:tc>
                <a:tc>
                  <a:txBody>
                    <a:bodyPr/>
                    <a:lstStyle/>
                    <a:p>
                      <a:r>
                        <a:rPr lang="en-US" sz="1700"/>
                        <a:t>24</a:t>
                      </a:r>
                    </a:p>
                  </a:txBody>
                  <a:tcPr marL="63990" marR="63990" marT="42660" marB="42660" anchor="ctr">
                    <a:lnL>
                      <a:noFill/>
                    </a:lnL>
                    <a:lnR>
                      <a:noFill/>
                    </a:lnR>
                    <a:lnT>
                      <a:noFill/>
                    </a:lnT>
                    <a:lnB>
                      <a:noFill/>
                    </a:lnB>
                  </a:tcPr>
                </a:tc>
                <a:tc>
                  <a:txBody>
                    <a:bodyPr/>
                    <a:lstStyle/>
                    <a:p>
                      <a:r>
                        <a:rPr lang="en-US" sz="1700"/>
                        <a:t>−19</a:t>
                      </a:r>
                    </a:p>
                  </a:txBody>
                  <a:tcPr marL="63990" marR="63990" marT="42660" marB="42660" anchor="ctr">
                    <a:lnL>
                      <a:noFill/>
                    </a:lnL>
                    <a:lnR>
                      <a:noFill/>
                    </a:lnR>
                    <a:lnT>
                      <a:noFill/>
                    </a:lnT>
                    <a:lnB>
                      <a:noFill/>
                    </a:lnB>
                  </a:tcPr>
                </a:tc>
                <a:tc>
                  <a:txBody>
                    <a:bodyPr/>
                    <a:lstStyle/>
                    <a:p>
                      <a:r>
                        <a:rPr lang="en-US" sz="1700" b="1" dirty="0"/>
                        <a:t>1</a:t>
                      </a:r>
                      <a:endParaRPr lang="en-US" sz="1700" dirty="0"/>
                    </a:p>
                  </a:txBody>
                  <a:tcPr marL="63990" marR="63990" marT="42660" marB="42660" anchor="ctr">
                    <a:lnL>
                      <a:noFill/>
                    </a:lnL>
                    <a:lnR>
                      <a:noFill/>
                    </a:lnR>
                    <a:lnT>
                      <a:noFill/>
                    </a:lnT>
                    <a:lnB>
                      <a:noFill/>
                    </a:lnB>
                  </a:tcPr>
                </a:tc>
                <a:extLst>
                  <a:ext uri="{0D108BD9-81ED-4DB2-BD59-A6C34878D82A}">
                    <a16:rowId xmlns="" xmlns:a16="http://schemas.microsoft.com/office/drawing/2014/main" val="2940587636"/>
                  </a:ext>
                </a:extLst>
              </a:tr>
            </a:tbl>
          </a:graphicData>
        </a:graphic>
      </p:graphicFrame>
      <p:graphicFrame>
        <p:nvGraphicFramePr>
          <p:cNvPr id="23" name="Table 22">
            <a:extLst>
              <a:ext uri="{FF2B5EF4-FFF2-40B4-BE49-F238E27FC236}">
                <a16:creationId xmlns="" xmlns:a16="http://schemas.microsoft.com/office/drawing/2014/main" id="{ED96D7C6-9134-466B-B21B-523F6842F7E9}"/>
              </a:ext>
            </a:extLst>
          </p:cNvPr>
          <p:cNvGraphicFramePr>
            <a:graphicFrameLocks noGrp="1"/>
          </p:cNvGraphicFramePr>
          <p:nvPr>
            <p:extLst>
              <p:ext uri="{D42A27DB-BD31-4B8C-83A1-F6EECF244321}">
                <p14:modId xmlns:p14="http://schemas.microsoft.com/office/powerpoint/2010/main" val="3960986673"/>
              </p:ext>
            </p:extLst>
          </p:nvPr>
        </p:nvGraphicFramePr>
        <p:xfrm>
          <a:off x="5681684" y="1268760"/>
          <a:ext cx="3493148" cy="1371600"/>
        </p:xfrm>
        <a:graphic>
          <a:graphicData uri="http://schemas.openxmlformats.org/drawingml/2006/table">
            <a:tbl>
              <a:tblPr/>
              <a:tblGrid>
                <a:gridCol w="3493148">
                  <a:extLst>
                    <a:ext uri="{9D8B030D-6E8A-4147-A177-3AD203B41FA5}">
                      <a16:colId xmlns="" xmlns:a16="http://schemas.microsoft.com/office/drawing/2014/main" val="2481347775"/>
                    </a:ext>
                  </a:extLst>
                </a:gridCol>
              </a:tblGrid>
              <a:tr h="147097">
                <a:tc>
                  <a:txBody>
                    <a:bodyPr/>
                    <a:lstStyle/>
                    <a:p>
                      <a:r>
                        <a:rPr lang="el-GR" dirty="0"/>
                        <a:t>Σημείωση </a:t>
                      </a:r>
                    </a:p>
                  </a:txBody>
                  <a:tcPr marL="68580" marR="68580" anchor="ctr">
                    <a:lnL>
                      <a:noFill/>
                    </a:lnL>
                    <a:lnR>
                      <a:noFill/>
                    </a:lnR>
                    <a:lnT>
                      <a:noFill/>
                    </a:lnT>
                    <a:lnB>
                      <a:noFill/>
                    </a:lnB>
                  </a:tcPr>
                </a:tc>
                <a:extLst>
                  <a:ext uri="{0D108BD9-81ED-4DB2-BD59-A6C34878D82A}">
                    <a16:rowId xmlns="" xmlns:a16="http://schemas.microsoft.com/office/drawing/2014/main" val="3273069982"/>
                  </a:ext>
                </a:extLst>
              </a:tr>
              <a:tr h="0">
                <a:tc>
                  <a:txBody>
                    <a:bodyPr/>
                    <a:lstStyle/>
                    <a:p>
                      <a:r>
                        <a:rPr lang="el-GR" dirty="0"/>
                        <a:t>Χώρες που προκρίνονται απευθείας </a:t>
                      </a:r>
                    </a:p>
                  </a:txBody>
                  <a:tcPr marL="68580" marR="68580" anchor="ctr">
                    <a:lnL>
                      <a:noFill/>
                    </a:lnL>
                    <a:lnR>
                      <a:noFill/>
                    </a:lnR>
                    <a:lnT>
                      <a:noFill/>
                    </a:lnT>
                    <a:lnB>
                      <a:noFill/>
                    </a:lnB>
                    <a:solidFill>
                      <a:srgbClr val="CCFFCC"/>
                    </a:solidFill>
                  </a:tcPr>
                </a:tc>
                <a:extLst>
                  <a:ext uri="{0D108BD9-81ED-4DB2-BD59-A6C34878D82A}">
                    <a16:rowId xmlns="" xmlns:a16="http://schemas.microsoft.com/office/drawing/2014/main" val="2113187971"/>
                  </a:ext>
                </a:extLst>
              </a:tr>
              <a:tr h="0">
                <a:tc>
                  <a:txBody>
                    <a:bodyPr/>
                    <a:lstStyle/>
                    <a:p>
                      <a:r>
                        <a:rPr lang="el-GR" dirty="0"/>
                        <a:t>Χώρες που θα αγωνιστούν σε μπαράζ </a:t>
                      </a:r>
                    </a:p>
                  </a:txBody>
                  <a:tcPr marL="68580" marR="68580" anchor="ctr">
                    <a:lnL>
                      <a:noFill/>
                    </a:lnL>
                    <a:lnR>
                      <a:noFill/>
                    </a:lnR>
                    <a:lnT>
                      <a:noFill/>
                    </a:lnT>
                    <a:lnB>
                      <a:noFill/>
                    </a:lnB>
                    <a:solidFill>
                      <a:srgbClr val="CCCCFF"/>
                    </a:solidFill>
                  </a:tcPr>
                </a:tc>
                <a:extLst>
                  <a:ext uri="{0D108BD9-81ED-4DB2-BD59-A6C34878D82A}">
                    <a16:rowId xmlns="" xmlns:a16="http://schemas.microsoft.com/office/drawing/2014/main" val="2334789640"/>
                  </a:ext>
                </a:extLst>
              </a:tr>
            </a:tbl>
          </a:graphicData>
        </a:graphic>
      </p:graphicFrame>
    </p:spTree>
    <p:extLst>
      <p:ext uri="{BB962C8B-B14F-4D97-AF65-F5344CB8AC3E}">
        <p14:creationId xmlns:p14="http://schemas.microsoft.com/office/powerpoint/2010/main" val="2008122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2978</Words>
  <Application>Microsoft Office PowerPoint</Application>
  <PresentationFormat>Προβολή στην οθόνη (4:3)</PresentationFormat>
  <Paragraphs>960</Paragraphs>
  <Slides>59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Διαστημικό</vt:lpstr>
      <vt:lpstr>Παρουσίαση του PowerPoint</vt:lpstr>
      <vt:lpstr>Παρουσίαση του PowerPoint</vt:lpstr>
      <vt:lpstr>EURO 2004</vt:lpstr>
      <vt:lpstr>EURO</vt:lpstr>
      <vt:lpstr>EURO</vt:lpstr>
      <vt:lpstr>EURO</vt:lpstr>
      <vt:lpstr>EURO 2004</vt:lpstr>
      <vt:lpstr>    </vt:lpstr>
      <vt:lpstr>1ος ΟΜΙΛΟΣ</vt:lpstr>
      <vt:lpstr>2ος ΟΜΙΛΟΣ</vt:lpstr>
      <vt:lpstr>3ος ΟΜΙΛΟΣ</vt:lpstr>
      <vt:lpstr>4ος ΟΜΙΛΟΣ</vt:lpstr>
      <vt:lpstr>5ος ΟΜΙΛΟΣ</vt:lpstr>
      <vt:lpstr>6ος ΟΜΙΛΟΣ</vt:lpstr>
      <vt:lpstr>7ος  ΟΜΙΛΟΣ</vt:lpstr>
      <vt:lpstr>8ος ΟΜΙΛΟΣ</vt:lpstr>
      <vt:lpstr>9ος ΟΜΙΛΟΣ</vt:lpstr>
      <vt:lpstr>10ος ΟΜΙΛΟΣ</vt:lpstr>
      <vt:lpstr>ΜΠΑΡΑΖ</vt:lpstr>
      <vt:lpstr>ΤΟ ΚΛΕΙΔΙ ΤΗΣ ΕΠΙΤΥΧΙΑΣ</vt:lpstr>
      <vt:lpstr>ΠΑΙΧΤΕΣ ΣΤΗΝ ΑΜΥΝΑ</vt:lpstr>
      <vt:lpstr>Παίχτες στο κέντρο</vt:lpstr>
      <vt:lpstr>Παίκτες επίθεσης</vt:lpstr>
      <vt:lpstr>ΑγώνεΣ της ΕλλάδαΣ στουΣ ομίλουΣ</vt:lpstr>
      <vt:lpstr>ΑγώνεΣ νοκ-αουτ</vt:lpstr>
      <vt:lpstr>ΤΕΛΙΚΟΣ ΕΛΛΑΔΑ- ΠΟΡΤΟΓΑΛΙΑ</vt:lpstr>
      <vt:lpstr>ΠΡΩΤΑΘΛΗΤΕΣ ΕΥΡΩΠΗΣ 2004</vt:lpstr>
      <vt:lpstr>Η ΑΠΟΝΟΜΗ ΤΟΥ ΚΥΠΕΛΟΥ</vt:lpstr>
      <vt:lpstr>Η ΥΠΟΔΟΧΗ ΤΩΝ ΠΡΩΤΑΘΛΗΤΩΝ ΣΤΗΝ ΑΘΗΝΑ ΓΙΟΡΤΗ ΣΤΟ ΚΑΛΛΙΜΑΡΜΑΡΟ </vt:lpstr>
      <vt:lpstr>ΤΟ ΘΑΥΜΑ ΤΗΣ ΠΟΡΤΟΓΑΛΙΑΣ</vt:lpstr>
      <vt:lpstr>Μουντιάλ</vt:lpstr>
      <vt:lpstr>Μουντιάλ</vt:lpstr>
      <vt:lpstr>Μουντιάλ</vt:lpstr>
      <vt:lpstr>Μουντιάλ</vt:lpstr>
      <vt:lpstr>Μουντιάλ</vt:lpstr>
      <vt:lpstr>Μουντιάλ</vt:lpstr>
      <vt:lpstr>Μουντιάλ του 2014</vt:lpstr>
      <vt:lpstr>Όμιλοι</vt:lpstr>
      <vt:lpstr>Τελική Φάση </vt:lpstr>
      <vt:lpstr>Ελλάδα</vt:lpstr>
      <vt:lpstr>CHAMPIONS LEAGUE 2004-2005</vt:lpstr>
      <vt:lpstr>ΓΕΝΙΚΑ</vt:lpstr>
      <vt:lpstr>Παρουσίαση του PowerPoint</vt:lpstr>
      <vt:lpstr>ΔεΥτεροΣ προκριματικΟΣ γΥροΣ :</vt:lpstr>
      <vt:lpstr>ΤΡΙΤοΣ προκριματικΟΣ γΥροΣ </vt:lpstr>
      <vt:lpstr>ΦΑΣΕΙΣ ΟΜΙΛΩΝ</vt:lpstr>
      <vt:lpstr>ΦΑΣΕΙΣ ΟΜΙΛΩΝ</vt:lpstr>
      <vt:lpstr>ΤΕΛΙΚΟΣ </vt:lpstr>
      <vt:lpstr>ΟΙ ΟΜΑΔΕΣ</vt:lpstr>
      <vt:lpstr>ΛΙΒΕΡΠΟΥΛ</vt:lpstr>
      <vt:lpstr>ΛΙΒΕΡΠΟΥΛ</vt:lpstr>
      <vt:lpstr>ΛΙΒΕΡΠΟΥΛ</vt:lpstr>
      <vt:lpstr>Τουρνουά ντε Ρολάν Γκαρός</vt:lpstr>
      <vt:lpstr>ΓενικέΣ ΠληροφορίεΣ</vt:lpstr>
      <vt:lpstr>2019</vt:lpstr>
      <vt:lpstr>Οικονομικά Έπαθλα</vt:lpstr>
      <vt:lpstr>Ο ΤελικόΣ</vt:lpstr>
      <vt:lpstr>Rafael Nadal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Μουντιάλ</dc:title>
  <dc:creator>kostas</dc:creator>
  <cp:lastModifiedBy>Desktop</cp:lastModifiedBy>
  <cp:revision>34</cp:revision>
  <dcterms:created xsi:type="dcterms:W3CDTF">2020-02-27T08:41:46Z</dcterms:created>
  <dcterms:modified xsi:type="dcterms:W3CDTF">2020-02-27T23:34:41Z</dcterms:modified>
</cp:coreProperties>
</file>