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91" r:id="rId35"/>
    <p:sldId id="292" r:id="rId36"/>
    <p:sldId id="293" r:id="rId37"/>
    <p:sldId id="294" r:id="rId38"/>
    <p:sldId id="295" r:id="rId39"/>
    <p:sldId id="296" r:id="rId40"/>
    <p:sldId id="297" r:id="rId41"/>
    <p:sldId id="298" r:id="rId42"/>
    <p:sldId id="29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1" autoAdjust="0"/>
    <p:restoredTop sz="94660"/>
  </p:normalViewPr>
  <p:slideViewPr>
    <p:cSldViewPr snapToGrid="0">
      <p:cViewPr varScale="1">
        <p:scale>
          <a:sx n="81" d="100"/>
          <a:sy n="81" d="100"/>
        </p:scale>
        <p:origin x="184" y="9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3B754AD-09F7-4727-8C6F-D33303836782}" type="datetimeFigureOut">
              <a:rPr lang="el-GR" smtClean="0"/>
              <a:t>24/2/20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119662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 dello schema</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3B754AD-09F7-4727-8C6F-D33303836782}" type="datetimeFigureOut">
              <a:rPr lang="el-GR" smtClean="0"/>
              <a:t>24/2/20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254014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3B754AD-09F7-4727-8C6F-D33303836782}" type="datetimeFigureOut">
              <a:rPr lang="el-GR" smtClean="0"/>
              <a:t>24/2/20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187828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 dello schema</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Fare clic per modificare gli stili del testo dello schema</a:t>
            </a:r>
          </a:p>
        </p:txBody>
      </p:sp>
      <p:sp>
        <p:nvSpPr>
          <p:cNvPr id="2" name="Date Placeholder 1"/>
          <p:cNvSpPr>
            <a:spLocks noGrp="1"/>
          </p:cNvSpPr>
          <p:nvPr>
            <p:ph type="dt" sz="half" idx="10"/>
          </p:nvPr>
        </p:nvSpPr>
        <p:spPr/>
        <p:txBody>
          <a:bodyPr/>
          <a:lstStyle/>
          <a:p>
            <a:fld id="{43B754AD-09F7-4727-8C6F-D33303836782}" type="datetimeFigureOut">
              <a:rPr lang="el-GR" smtClean="0"/>
              <a:t>24/2/20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3142904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3B754AD-09F7-4727-8C6F-D33303836782}" type="datetimeFigureOut">
              <a:rPr lang="el-GR" smtClean="0"/>
              <a:t>24/2/20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374069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3B754AD-09F7-4727-8C6F-D33303836782}" type="datetimeFigureOut">
              <a:rPr lang="el-GR" smtClean="0"/>
              <a:t>24/2/20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29733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3B754AD-09F7-4727-8C6F-D33303836782}" type="datetimeFigureOut">
              <a:rPr lang="el-GR" smtClean="0"/>
              <a:t>24/2/20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334839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3B754AD-09F7-4727-8C6F-D33303836782}" type="datetimeFigureOut">
              <a:rPr lang="el-GR" smtClean="0"/>
              <a:t>24/2/20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338941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3B754AD-09F7-4727-8C6F-D33303836782}" type="datetimeFigureOut">
              <a:rPr lang="el-GR" smtClean="0"/>
              <a:t>24/2/20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164440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3B754AD-09F7-4727-8C6F-D33303836782}" type="datetimeFigureOut">
              <a:rPr lang="el-GR" smtClean="0"/>
              <a:t>24/2/20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65842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3B754AD-09F7-4727-8C6F-D33303836782}" type="datetimeFigureOut">
              <a:rPr lang="el-GR" smtClean="0"/>
              <a:t>24/2/20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142699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754AD-09F7-4727-8C6F-D33303836782}" type="datetimeFigureOut">
              <a:rPr lang="el-GR" smtClean="0"/>
              <a:t>24/2/20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201078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3B754AD-09F7-4727-8C6F-D33303836782}" type="datetimeFigureOut">
              <a:rPr lang="el-GR" smtClean="0"/>
              <a:t>24/2/20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13401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 dello schema</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885810" y="6041362"/>
            <a:ext cx="976879" cy="365125"/>
          </a:xfrm>
        </p:spPr>
        <p:txBody>
          <a:bodyPr/>
          <a:lstStyle/>
          <a:p>
            <a:fld id="{43B754AD-09F7-4727-8C6F-D33303836782}" type="datetimeFigureOut">
              <a:rPr lang="el-GR" smtClean="0"/>
              <a:t>24/2/20</a:t>
            </a:fld>
            <a:endParaRPr lang="el-GR"/>
          </a:p>
        </p:txBody>
      </p:sp>
      <p:sp>
        <p:nvSpPr>
          <p:cNvPr id="6" name="Footer Placeholder 5"/>
          <p:cNvSpPr>
            <a:spLocks noGrp="1"/>
          </p:cNvSpPr>
          <p:nvPr>
            <p:ph type="ftr" sz="quarter" idx="11"/>
          </p:nvPr>
        </p:nvSpPr>
        <p:spPr>
          <a:xfrm>
            <a:off x="590396" y="6041362"/>
            <a:ext cx="3295413" cy="365125"/>
          </a:xfrm>
        </p:spPr>
        <p:txBody>
          <a:bodyPr/>
          <a:lstStyle/>
          <a:p>
            <a:endParaRPr lang="el-GR"/>
          </a:p>
        </p:txBody>
      </p:sp>
      <p:sp>
        <p:nvSpPr>
          <p:cNvPr id="7" name="Slide Number Placeholder 6"/>
          <p:cNvSpPr>
            <a:spLocks noGrp="1"/>
          </p:cNvSpPr>
          <p:nvPr>
            <p:ph type="sldNum" sz="quarter" idx="12"/>
          </p:nvPr>
        </p:nvSpPr>
        <p:spPr>
          <a:xfrm>
            <a:off x="4862689" y="5915888"/>
            <a:ext cx="1062155" cy="490599"/>
          </a:xfrm>
        </p:spPr>
        <p:txBody>
          <a:bodyPr/>
          <a:lstStyle/>
          <a:p>
            <a:fld id="{F3A964AA-BF1C-42EC-8FAE-3A97035D7FD4}" type="slidenum">
              <a:rPr lang="el-GR" smtClean="0"/>
              <a:t>‹N›</a:t>
            </a:fld>
            <a:endParaRPr lang="el-GR"/>
          </a:p>
        </p:txBody>
      </p:sp>
    </p:spTree>
    <p:extLst>
      <p:ext uri="{BB962C8B-B14F-4D97-AF65-F5344CB8AC3E}">
        <p14:creationId xmlns:p14="http://schemas.microsoft.com/office/powerpoint/2010/main" val="264850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l-G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3B754AD-09F7-4727-8C6F-D33303836782}" type="datetimeFigureOut">
              <a:rPr lang="el-GR" smtClean="0"/>
              <a:t>24/2/20</a:t>
            </a:fld>
            <a:endParaRPr lang="el-G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3A964AA-BF1C-42EC-8FAE-3A97035D7FD4}" type="slidenum">
              <a:rPr lang="el-GR" smtClean="0"/>
              <a:t>‹N›</a:t>
            </a:fld>
            <a:endParaRPr lang="el-GR"/>
          </a:p>
        </p:txBody>
      </p:sp>
    </p:spTree>
    <p:extLst>
      <p:ext uri="{BB962C8B-B14F-4D97-AF65-F5344CB8AC3E}">
        <p14:creationId xmlns:p14="http://schemas.microsoft.com/office/powerpoint/2010/main" val="17156574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www.skai.gr/news/sports/tsitsipas" TargetMode="External"/><Relationship Id="rId3" Type="http://schemas.openxmlformats.org/officeDocument/2006/relationships/hyperlink" Target="https://en.wikipedia.org/wiki/UEFA_Euro_2004" TargetMode="External"/><Relationship Id="rId7" Type="http://schemas.openxmlformats.org/officeDocument/2006/relationships/hyperlink" Target="https://tvxs.gr/" TargetMode="External"/><Relationship Id="rId2" Type="http://schemas.openxmlformats.org/officeDocument/2006/relationships/hyperlink" Target="https://en.wikipedia.org/wiki/1997%E2%80%9398_NBA_season" TargetMode="External"/><Relationship Id="rId1" Type="http://schemas.openxmlformats.org/officeDocument/2006/relationships/slideLayout" Target="../slideLayouts/slideLayout2.xml"/><Relationship Id="rId6" Type="http://schemas.openxmlformats.org/officeDocument/2006/relationships/hyperlink" Target="https://www.sport24.gr/" TargetMode="External"/><Relationship Id="rId5" Type="http://schemas.openxmlformats.org/officeDocument/2006/relationships/hyperlink" Target="https://el.wikipedia.org/" TargetMode="External"/><Relationship Id="rId10" Type="http://schemas.openxmlformats.org/officeDocument/2006/relationships/hyperlink" Target="https://el.wikipedia.org/wiki/%CE%A3%CF%84%CE%AD%CF%86%CE%B1%CE%BD%CE%BF%CF%82_%CE%A4%CF%83%CE%B9%CF%84%CF%83%CE%B9%CF%80%CE%AC%CF%82" TargetMode="External"/><Relationship Id="rId4" Type="http://schemas.openxmlformats.org/officeDocument/2006/relationships/hyperlink" Target="https://www.uefa.com/uefaeuro/season=2004/index.html" TargetMode="External"/><Relationship Id="rId9" Type="http://schemas.openxmlformats.org/officeDocument/2006/relationships/hyperlink" Target="https://www.gazzetta.gr/tennis/article/1448878/oi-51-titloi-toy-stefanoy-tsitsipa-vi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9503" y="2913831"/>
            <a:ext cx="9144000" cy="554583"/>
          </a:xfrm>
        </p:spPr>
        <p:txBody>
          <a:bodyPr>
            <a:noAutofit/>
          </a:bodyPr>
          <a:lstStyle/>
          <a:p>
            <a:r>
              <a:rPr lang="el-GR" sz="2800" b="1" dirty="0">
                <a:ln w="22225">
                  <a:solidFill>
                    <a:schemeClr val="accent2"/>
                  </a:solidFill>
                  <a:prstDash val="solid"/>
                </a:ln>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ΜΕΓΑΛΑ  ΑΘΛΗΤΙΚΑ  ΓΕΓΟΝΟΤΑ</a:t>
            </a:r>
            <a:br>
              <a:rPr lang="en-US" sz="2800" b="1" dirty="0">
                <a:ln w="22225">
                  <a:solidFill>
                    <a:schemeClr val="accent2"/>
                  </a:solidFill>
                  <a:prstDash val="solid"/>
                </a:ln>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l-GR" sz="2800" b="1" dirty="0">
                <a:ln w="22225">
                  <a:solidFill>
                    <a:schemeClr val="accent2"/>
                  </a:solidFill>
                  <a:prstDash val="solid"/>
                </a:ln>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Μια εργασία των μαθητών του Β3’</a:t>
            </a:r>
          </a:p>
        </p:txBody>
      </p:sp>
    </p:spTree>
    <p:extLst>
      <p:ext uri="{BB962C8B-B14F-4D97-AF65-F5344CB8AC3E}">
        <p14:creationId xmlns:p14="http://schemas.microsoft.com/office/powerpoint/2010/main" val="349170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CBBB9B-F4AC-554D-8579-918C138C7C31}"/>
              </a:ext>
            </a:extLst>
          </p:cNvPr>
          <p:cNvSpPr>
            <a:spLocks noGrp="1"/>
          </p:cNvSpPr>
          <p:nvPr>
            <p:ph type="title"/>
          </p:nvPr>
        </p:nvSpPr>
        <p:spPr/>
        <p:txBody>
          <a:bodyPr/>
          <a:lstStyle/>
          <a:p>
            <a:r>
              <a:rPr lang="el-GR" dirty="0"/>
              <a:t>Συμμετοχές</a:t>
            </a:r>
            <a:endParaRPr lang="it-GR" dirty="0"/>
          </a:p>
        </p:txBody>
      </p:sp>
      <p:sp>
        <p:nvSpPr>
          <p:cNvPr id="3" name="Segnaposto contenuto 2">
            <a:extLst>
              <a:ext uri="{FF2B5EF4-FFF2-40B4-BE49-F238E27FC236}">
                <a16:creationId xmlns:a16="http://schemas.microsoft.com/office/drawing/2014/main" id="{EA7BE3C9-9242-E649-817E-3A38E650FF64}"/>
              </a:ext>
            </a:extLst>
          </p:cNvPr>
          <p:cNvSpPr>
            <a:spLocks noGrp="1"/>
          </p:cNvSpPr>
          <p:nvPr>
            <p:ph idx="1"/>
          </p:nvPr>
        </p:nvSpPr>
        <p:spPr/>
        <p:txBody>
          <a:bodyPr/>
          <a:lstStyle/>
          <a:p>
            <a:r>
              <a:rPr lang="it-GR" dirty="0"/>
              <a:t>Οι απόψεις αποκλίνουν σχετικά με το πόσοι, ποιοι και ποιων χωρών αθλητές έλαβαν μέρος στους Αγώνες. Η Διεθνής Ολυμπιακή Επιτροπή αναφέρει ότι υπήρξαν συμμετοχές από 14 χώρες, χωρίς όμως να τις κατονομάζει</a:t>
            </a:r>
            <a:r>
              <a:rPr lang="el-GR" dirty="0"/>
              <a:t>.</a:t>
            </a:r>
          </a:p>
          <a:p>
            <a:r>
              <a:rPr lang="it-GR" dirty="0"/>
              <a:t> Κάποιες πηγές κάνουν λόγο για 12 (εξαιρούν τη Βουλγαρία και τη Χιλή), ενώ άλλες για 13 χώρες (εξαιρούν την Ιταλία). Ορισμένες, τέλος, περιλαμβάνουν και την Αίγυπτο λόγω της συμμετοχής του Δημητρίου Κάσδαγλη.</a:t>
            </a:r>
          </a:p>
          <a:p>
            <a:r>
              <a:rPr lang="it-GR" dirty="0"/>
              <a:t>Επίσης, γνωρίζουμε μόνο τους 179 από τους αθλητές που έλαβαν μέρος. Η ΔΟΕ αναφέρει 241 συνολικά συμμετοχές, ενώ διάφορες πηγές 245 ή 246.</a:t>
            </a:r>
          </a:p>
          <a:p>
            <a:pPr marL="0" indent="0">
              <a:buNone/>
            </a:pPr>
            <a:endParaRPr lang="it-GR" dirty="0"/>
          </a:p>
        </p:txBody>
      </p:sp>
    </p:spTree>
    <p:extLst>
      <p:ext uri="{BB962C8B-B14F-4D97-AF65-F5344CB8AC3E}">
        <p14:creationId xmlns:p14="http://schemas.microsoft.com/office/powerpoint/2010/main" val="75624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8A2F886-DBC3-8343-B845-079105C3D445}"/>
              </a:ext>
            </a:extLst>
          </p:cNvPr>
          <p:cNvPicPr>
            <a:picLocks noChangeAspect="1"/>
          </p:cNvPicPr>
          <p:nvPr/>
        </p:nvPicPr>
        <p:blipFill>
          <a:blip r:embed="rId2"/>
          <a:stretch>
            <a:fillRect/>
          </a:stretch>
        </p:blipFill>
        <p:spPr>
          <a:xfrm>
            <a:off x="1389158" y="1366451"/>
            <a:ext cx="9413683" cy="4125097"/>
          </a:xfrm>
          <a:prstGeom prst="rect">
            <a:avLst/>
          </a:prstGeom>
        </p:spPr>
      </p:pic>
    </p:spTree>
    <p:extLst>
      <p:ext uri="{BB962C8B-B14F-4D97-AF65-F5344CB8AC3E}">
        <p14:creationId xmlns:p14="http://schemas.microsoft.com/office/powerpoint/2010/main" val="310153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DE0D65-1989-2448-AF1F-8F770C5DDFB3}"/>
              </a:ext>
            </a:extLst>
          </p:cNvPr>
          <p:cNvSpPr>
            <a:spLocks noGrp="1"/>
          </p:cNvSpPr>
          <p:nvPr>
            <p:ph type="title"/>
          </p:nvPr>
        </p:nvSpPr>
        <p:spPr/>
        <p:txBody>
          <a:bodyPr/>
          <a:lstStyle/>
          <a:p>
            <a:r>
              <a:rPr lang="el-GR" dirty="0"/>
              <a:t>Η έναρξη των αγώνων</a:t>
            </a:r>
            <a:endParaRPr lang="it-GR" dirty="0"/>
          </a:p>
        </p:txBody>
      </p:sp>
      <p:sp>
        <p:nvSpPr>
          <p:cNvPr id="3" name="Segnaposto contenuto 2">
            <a:extLst>
              <a:ext uri="{FF2B5EF4-FFF2-40B4-BE49-F238E27FC236}">
                <a16:creationId xmlns:a16="http://schemas.microsoft.com/office/drawing/2014/main" id="{2A9FE97F-641B-1345-A7A9-F66ACCE664CC}"/>
              </a:ext>
            </a:extLst>
          </p:cNvPr>
          <p:cNvSpPr>
            <a:spLocks noGrp="1"/>
          </p:cNvSpPr>
          <p:nvPr>
            <p:ph idx="1"/>
          </p:nvPr>
        </p:nvSpPr>
        <p:spPr>
          <a:xfrm>
            <a:off x="818712" y="2222287"/>
            <a:ext cx="10554574" cy="4336168"/>
          </a:xfrm>
        </p:spPr>
        <p:txBody>
          <a:bodyPr>
            <a:normAutofit/>
          </a:bodyPr>
          <a:lstStyle/>
          <a:p>
            <a:r>
              <a:rPr lang="it-GR" dirty="0"/>
              <a:t>Η έναρξη των Αγώνων της 1ης Ολυμπιάδας πραγματοποιήθηκε στις 6 Απριλίου 1896 (25 Μαρτίου με το παλιό ημερολόγιο), που συνέπιπτε με τη Δευτέρα του Πάσχα για τους ορθοδόξους και τους καθολικούς, αλλά και με την επέτειο της Ελληνικής Επανάστασης του 1821</a:t>
            </a:r>
            <a:r>
              <a:rPr lang="el-GR" dirty="0"/>
              <a:t>.</a:t>
            </a:r>
            <a:endParaRPr lang="it-GR" dirty="0"/>
          </a:p>
          <a:p>
            <a:r>
              <a:rPr lang="it-GR" dirty="0"/>
              <a:t>Από το πρωί η ατμόσφαιρα ήταν εορταστική στους δρόμους και στις πλατείες της πόλης, ενώ το πλήθος κατέκλυσε το Παναθηναϊκό Στάδιο από νωρίς το μεσημέρι. Το Στάδιο ήταν κατάμεστο από 80.000 θεατές και η ατμόσφαιρα που δημιούργησαν καταπληκτική. Ακολούθησαν κανονιοβολισμοί και απελευθέρωση περιστεριών. Στη συνέχεια, εννέα μπάντες και χορωδία 150 ατόμων ερμήνευσαν τον Ολυμπιακό Ύμνο, σε σύνθεση του Σπύρου Σαμάρα και στίχους του Κωστή Παλαμά. Ο ύμνος έγινε δεκτός με ενθουσιασμό από το κοινό. Ακολούθησε η έπαρση της Ελληνικής σημαίας και η ανάκρουση του Εθνικού ύμνου από μπάντα όπου κυριαρχούσαν οι φλογέρες και στη συνέχεια η παρέλαση των αθλητών.</a:t>
            </a:r>
          </a:p>
          <a:p>
            <a:pPr marL="0" indent="0">
              <a:buNone/>
            </a:pPr>
            <a:endParaRPr lang="it-GR" dirty="0"/>
          </a:p>
        </p:txBody>
      </p:sp>
    </p:spTree>
    <p:extLst>
      <p:ext uri="{BB962C8B-B14F-4D97-AF65-F5344CB8AC3E}">
        <p14:creationId xmlns:p14="http://schemas.microsoft.com/office/powerpoint/2010/main" val="907913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6AC66E-97DE-8D41-AC98-A4C9ADED1E72}"/>
              </a:ext>
            </a:extLst>
          </p:cNvPr>
          <p:cNvSpPr>
            <a:spLocks noGrp="1"/>
          </p:cNvSpPr>
          <p:nvPr>
            <p:ph type="title"/>
          </p:nvPr>
        </p:nvSpPr>
        <p:spPr/>
        <p:txBody>
          <a:bodyPr/>
          <a:lstStyle/>
          <a:p>
            <a:r>
              <a:rPr lang="el-GR" dirty="0" err="1"/>
              <a:t>Μουντιαλ</a:t>
            </a:r>
            <a:r>
              <a:rPr lang="el-GR" dirty="0"/>
              <a:t> ‘86</a:t>
            </a:r>
            <a:endParaRPr lang="it-GR" dirty="0"/>
          </a:p>
        </p:txBody>
      </p:sp>
      <p:sp>
        <p:nvSpPr>
          <p:cNvPr id="3" name="Segnaposto contenuto 2">
            <a:extLst>
              <a:ext uri="{FF2B5EF4-FFF2-40B4-BE49-F238E27FC236}">
                <a16:creationId xmlns:a16="http://schemas.microsoft.com/office/drawing/2014/main" id="{A767176B-BEB7-644D-93DE-90A244ED5380}"/>
              </a:ext>
            </a:extLst>
          </p:cNvPr>
          <p:cNvSpPr>
            <a:spLocks noGrp="1"/>
          </p:cNvSpPr>
          <p:nvPr>
            <p:ph idx="1"/>
          </p:nvPr>
        </p:nvSpPr>
        <p:spPr/>
        <p:txBody>
          <a:bodyPr/>
          <a:lstStyle/>
          <a:p>
            <a:pPr marL="0" indent="0">
              <a:buNone/>
            </a:pPr>
            <a:endParaRPr lang="it-GR" dirty="0"/>
          </a:p>
        </p:txBody>
      </p:sp>
    </p:spTree>
    <p:extLst>
      <p:ext uri="{BB962C8B-B14F-4D97-AF65-F5344CB8AC3E}">
        <p14:creationId xmlns:p14="http://schemas.microsoft.com/office/powerpoint/2010/main" val="267816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27167F-FCA3-A746-8377-5B40A609774D}"/>
              </a:ext>
            </a:extLst>
          </p:cNvPr>
          <p:cNvSpPr>
            <a:spLocks noGrp="1"/>
          </p:cNvSpPr>
          <p:nvPr>
            <p:ph type="title"/>
          </p:nvPr>
        </p:nvSpPr>
        <p:spPr>
          <a:xfrm>
            <a:off x="810000" y="447188"/>
            <a:ext cx="11382000" cy="970450"/>
          </a:xfrm>
        </p:spPr>
        <p:txBody>
          <a:bodyPr/>
          <a:lstStyle/>
          <a:p>
            <a:r>
              <a:rPr lang="el-GR" dirty="0">
                <a:solidFill>
                  <a:schemeClr val="tx1"/>
                </a:solidFill>
              </a:rPr>
              <a:t>Παγκόσμιο Κύπελλο Ποδοσφαίρου 1986(1)</a:t>
            </a:r>
            <a:endParaRPr lang="it-GR" dirty="0">
              <a:solidFill>
                <a:schemeClr val="tx1"/>
              </a:solidFill>
            </a:endParaRPr>
          </a:p>
        </p:txBody>
      </p:sp>
      <p:sp>
        <p:nvSpPr>
          <p:cNvPr id="3" name="Segnaposto contenuto 2">
            <a:extLst>
              <a:ext uri="{FF2B5EF4-FFF2-40B4-BE49-F238E27FC236}">
                <a16:creationId xmlns:a16="http://schemas.microsoft.com/office/drawing/2014/main" id="{8F75AF51-AAB4-3E42-8F22-5E22A07D13D0}"/>
              </a:ext>
            </a:extLst>
          </p:cNvPr>
          <p:cNvSpPr>
            <a:spLocks noGrp="1"/>
          </p:cNvSpPr>
          <p:nvPr>
            <p:ph idx="1"/>
          </p:nvPr>
        </p:nvSpPr>
        <p:spPr>
          <a:xfrm>
            <a:off x="661057" y="1260590"/>
            <a:ext cx="10554574" cy="3636511"/>
          </a:xfrm>
        </p:spPr>
        <p:txBody>
          <a:bodyPr/>
          <a:lstStyle/>
          <a:p>
            <a:pPr marL="0" indent="0">
              <a:buNone/>
            </a:pPr>
            <a:r>
              <a:rPr lang="el-GR" dirty="0"/>
              <a:t>Το Παγκόσμιο Κύπελλο Ποδοσφαίρου 1986 ήταν η 13η διοργάνωση του θεσμού και διεξήχθη στο Μεξικό από τις 31 Μαΐου μέχρι τις 29 Ιουνίου του 1986. Το Μεξικό έγινε η πρώτη χώρα που διοργάνωσε το παγκόσμιο κύπελλο για δεύτερη φορά (η πρώτη ήταν το 1970).</a:t>
            </a:r>
          </a:p>
          <a:p>
            <a:pPr marL="0" indent="0">
              <a:buNone/>
            </a:pPr>
            <a:endParaRPr lang="it-GR" dirty="0"/>
          </a:p>
        </p:txBody>
      </p:sp>
      <p:pic>
        <p:nvPicPr>
          <p:cNvPr id="4" name="Picture 2" descr="https://upload.wikimedia.org/wikipedia/el/thumb/f/f6/Fifa_Mexico_1986.svg/1024px-Fifa_Mexico_1986.svg.png">
            <a:extLst>
              <a:ext uri="{FF2B5EF4-FFF2-40B4-BE49-F238E27FC236}">
                <a16:creationId xmlns:a16="http://schemas.microsoft.com/office/drawing/2014/main" id="{E64FBFC7-45EF-A74D-A180-3BB21482627F}"/>
              </a:ext>
            </a:extLst>
          </p:cNvPr>
          <p:cNvPicPr>
            <a:picLocks noChangeAspect="1" noChangeArrowheads="1"/>
          </p:cNvPicPr>
          <p:nvPr/>
        </p:nvPicPr>
        <p:blipFill>
          <a:blip r:embed="rId2" cstate="print"/>
          <a:srcRect/>
          <a:stretch>
            <a:fillRect/>
          </a:stretch>
        </p:blipFill>
        <p:spPr bwMode="auto">
          <a:xfrm>
            <a:off x="4213367" y="3761715"/>
            <a:ext cx="3449954" cy="2270771"/>
          </a:xfrm>
          <a:prstGeom prst="rect">
            <a:avLst/>
          </a:prstGeom>
          <a:noFill/>
        </p:spPr>
      </p:pic>
    </p:spTree>
    <p:extLst>
      <p:ext uri="{BB962C8B-B14F-4D97-AF65-F5344CB8AC3E}">
        <p14:creationId xmlns:p14="http://schemas.microsoft.com/office/powerpoint/2010/main" val="3219676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DC75F-9376-214F-BAD5-3DC2A719F92E}"/>
              </a:ext>
            </a:extLst>
          </p:cNvPr>
          <p:cNvSpPr>
            <a:spLocks noGrp="1"/>
          </p:cNvSpPr>
          <p:nvPr>
            <p:ph type="title"/>
          </p:nvPr>
        </p:nvSpPr>
        <p:spPr>
          <a:xfrm>
            <a:off x="809999" y="447188"/>
            <a:ext cx="10982607" cy="970450"/>
          </a:xfrm>
        </p:spPr>
        <p:txBody>
          <a:bodyPr/>
          <a:lstStyle/>
          <a:p>
            <a:r>
              <a:rPr lang="el-GR" dirty="0">
                <a:solidFill>
                  <a:schemeClr val="tx1"/>
                </a:solidFill>
              </a:rPr>
              <a:t>Παγκόσμιο Κύπελλο Ποδοσφαίρου 1986(2)</a:t>
            </a:r>
            <a:endParaRPr lang="it-GR" dirty="0">
              <a:solidFill>
                <a:schemeClr val="tx1"/>
              </a:solidFill>
            </a:endParaRPr>
          </a:p>
        </p:txBody>
      </p:sp>
      <p:sp>
        <p:nvSpPr>
          <p:cNvPr id="3" name="Segnaposto contenuto 2">
            <a:extLst>
              <a:ext uri="{FF2B5EF4-FFF2-40B4-BE49-F238E27FC236}">
                <a16:creationId xmlns:a16="http://schemas.microsoft.com/office/drawing/2014/main" id="{BF838E7C-1224-5F40-AB4B-382722212046}"/>
              </a:ext>
            </a:extLst>
          </p:cNvPr>
          <p:cNvSpPr>
            <a:spLocks noGrp="1"/>
          </p:cNvSpPr>
          <p:nvPr>
            <p:ph idx="1"/>
          </p:nvPr>
        </p:nvSpPr>
        <p:spPr>
          <a:xfrm>
            <a:off x="818713" y="2474536"/>
            <a:ext cx="10554574" cy="3636511"/>
          </a:xfrm>
        </p:spPr>
        <p:txBody>
          <a:bodyPr/>
          <a:lstStyle/>
          <a:p>
            <a:pPr marL="0" indent="0">
              <a:buNone/>
            </a:pPr>
            <a:r>
              <a:rPr lang="el-GR" dirty="0"/>
              <a:t>Μια διοργάνωση διόλου εύκολη. Το 1985, μόλις οκτώ μήνες πριν το τουρνουά, το Μεξικό χτύπησε ένας αδιανόητος σεισμός 8 Ρίχτερ που άφησε πίσω του 25.000 νεκρούς και τεράστιες καταστροφές. Οι Μεξικάνοι όμως δεν το έβαλαν κάτω. Τα στάδιο δεν επλήγησαν και τελικά η χώρα με δάνεια και διεθνείς δωρεές κατάφερε όχι μόνο να διοργανώσει το Μουντιάλ αλλά και να κάνει και μία από τις καλύτερες διοργανώσεις του θεσμού. </a:t>
            </a:r>
          </a:p>
          <a:p>
            <a:pPr marL="0" indent="0">
              <a:buNone/>
            </a:pPr>
            <a:endParaRPr lang="it-GR" dirty="0"/>
          </a:p>
        </p:txBody>
      </p:sp>
    </p:spTree>
    <p:extLst>
      <p:ext uri="{BB962C8B-B14F-4D97-AF65-F5344CB8AC3E}">
        <p14:creationId xmlns:p14="http://schemas.microsoft.com/office/powerpoint/2010/main" val="3934798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9811C2-3B2C-7C4C-9120-D73C595FA19E}"/>
              </a:ext>
            </a:extLst>
          </p:cNvPr>
          <p:cNvSpPr>
            <a:spLocks noGrp="1"/>
          </p:cNvSpPr>
          <p:nvPr>
            <p:ph type="title"/>
          </p:nvPr>
        </p:nvSpPr>
        <p:spPr/>
        <p:txBody>
          <a:bodyPr/>
          <a:lstStyle/>
          <a:p>
            <a:r>
              <a:rPr lang="el-GR" dirty="0">
                <a:solidFill>
                  <a:schemeClr val="tx1"/>
                </a:solidFill>
              </a:rPr>
              <a:t>Προκριματικά-Όμιλοι</a:t>
            </a:r>
            <a:endParaRPr lang="it-GR" dirty="0">
              <a:solidFill>
                <a:schemeClr val="tx1"/>
              </a:solidFill>
            </a:endParaRPr>
          </a:p>
        </p:txBody>
      </p:sp>
      <p:sp>
        <p:nvSpPr>
          <p:cNvPr id="3" name="Segnaposto contenuto 2">
            <a:extLst>
              <a:ext uri="{FF2B5EF4-FFF2-40B4-BE49-F238E27FC236}">
                <a16:creationId xmlns:a16="http://schemas.microsoft.com/office/drawing/2014/main" id="{F031D76D-CD02-154E-A551-CFCC73D60B33}"/>
              </a:ext>
            </a:extLst>
          </p:cNvPr>
          <p:cNvSpPr>
            <a:spLocks noGrp="1"/>
          </p:cNvSpPr>
          <p:nvPr>
            <p:ph idx="1"/>
          </p:nvPr>
        </p:nvSpPr>
        <p:spPr/>
        <p:txBody>
          <a:bodyPr/>
          <a:lstStyle/>
          <a:p>
            <a:r>
              <a:rPr lang="el-GR" dirty="0"/>
              <a:t>Στα προκριματικά του Παγκοσμίου Κυπέλλου συμμετείχαν 116 εθνικές ομάδες. Για πρώτη φορά εξασφάλισαν συμμετοχή στην τελική φάση ο Καναδάς, η Δανία και το Ιράκ. Εκτός έμεινε και πάλι η Ολλανδία που αποκλείστηκε στα μπαράζ από το Βέλγιο. Η Ελλάδα έκανε μια πολύ κακή πορεία στα προκριματικά. Τερμάτισε τελευταία  στον όμιλό της και έμεινε εκτός τελικής φάσης. </a:t>
            </a:r>
          </a:p>
          <a:p>
            <a:r>
              <a:rPr lang="el-GR" dirty="0"/>
              <a:t>Στο Μεξικό πήγαν 24 ομάδες. Το σύστημα διεξαγωγής της πρώτης φάσης παρέμεινε σχεδόν ίδιο, μόνο που από τους έξι ομίλους προκρίνονται οι δύο πρωτοπόροι και οι τέσσερις καλύτεροι τρίτοι. Στη δεύτερη φάση του τουρνουά θα διεξάγονταν πλέον </a:t>
            </a:r>
            <a:r>
              <a:rPr lang="el-GR" dirty="0" err="1"/>
              <a:t>νοκ</a:t>
            </a:r>
            <a:r>
              <a:rPr lang="el-GR" dirty="0"/>
              <a:t> άουτ παιχνίδια. </a:t>
            </a:r>
          </a:p>
          <a:p>
            <a:pPr marL="0" indent="0">
              <a:buNone/>
            </a:pPr>
            <a:endParaRPr lang="el-GR" dirty="0"/>
          </a:p>
        </p:txBody>
      </p:sp>
    </p:spTree>
    <p:extLst>
      <p:ext uri="{BB962C8B-B14F-4D97-AF65-F5344CB8AC3E}">
        <p14:creationId xmlns:p14="http://schemas.microsoft.com/office/powerpoint/2010/main" val="348122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Αποτέλεσμα εικόνας για μουντιαλ 1986">
            <a:extLst>
              <a:ext uri="{FF2B5EF4-FFF2-40B4-BE49-F238E27FC236}">
                <a16:creationId xmlns:a16="http://schemas.microsoft.com/office/drawing/2014/main" id="{82E6CE07-BBC7-044A-8EC4-D5E9782BA931}"/>
              </a:ext>
            </a:extLst>
          </p:cNvPr>
          <p:cNvPicPr>
            <a:picLocks noChangeAspect="1" noChangeArrowheads="1"/>
          </p:cNvPicPr>
          <p:nvPr/>
        </p:nvPicPr>
        <p:blipFill>
          <a:blip r:embed="rId2" cstate="print"/>
          <a:srcRect/>
          <a:stretch>
            <a:fillRect/>
          </a:stretch>
        </p:blipFill>
        <p:spPr bwMode="auto">
          <a:xfrm>
            <a:off x="561006" y="506337"/>
            <a:ext cx="4646284" cy="2922663"/>
          </a:xfrm>
          <a:prstGeom prst="rect">
            <a:avLst/>
          </a:prstGeom>
          <a:noFill/>
        </p:spPr>
      </p:pic>
      <p:pic>
        <p:nvPicPr>
          <p:cNvPr id="5" name="Picture 10" descr="https://www.sport24.gr/Files/article3552246.ece/BINARY/w620/ag22.jpg">
            <a:extLst>
              <a:ext uri="{FF2B5EF4-FFF2-40B4-BE49-F238E27FC236}">
                <a16:creationId xmlns:a16="http://schemas.microsoft.com/office/drawing/2014/main" id="{E19E5209-6F90-9B47-8AFB-55AB6D67058F}"/>
              </a:ext>
            </a:extLst>
          </p:cNvPr>
          <p:cNvPicPr>
            <a:picLocks noChangeAspect="1" noChangeArrowheads="1"/>
          </p:cNvPicPr>
          <p:nvPr/>
        </p:nvPicPr>
        <p:blipFill>
          <a:blip r:embed="rId3" cstate="print"/>
          <a:srcRect/>
          <a:stretch>
            <a:fillRect/>
          </a:stretch>
        </p:blipFill>
        <p:spPr bwMode="auto">
          <a:xfrm>
            <a:off x="7385950" y="347289"/>
            <a:ext cx="4177275" cy="3240757"/>
          </a:xfrm>
          <a:prstGeom prst="rect">
            <a:avLst/>
          </a:prstGeom>
          <a:noFill/>
        </p:spPr>
      </p:pic>
      <p:pic>
        <p:nvPicPr>
          <p:cNvPr id="6" name="Picture 8" descr="Αποτέλεσμα εικόνας για μουντιαλ 1986">
            <a:extLst>
              <a:ext uri="{FF2B5EF4-FFF2-40B4-BE49-F238E27FC236}">
                <a16:creationId xmlns:a16="http://schemas.microsoft.com/office/drawing/2014/main" id="{2630B317-B9FA-0C45-9205-EE08157F6ABB}"/>
              </a:ext>
            </a:extLst>
          </p:cNvPr>
          <p:cNvPicPr>
            <a:picLocks noChangeAspect="1" noChangeArrowheads="1"/>
          </p:cNvPicPr>
          <p:nvPr/>
        </p:nvPicPr>
        <p:blipFill>
          <a:blip r:embed="rId4" cstate="print"/>
          <a:srcRect/>
          <a:stretch>
            <a:fillRect/>
          </a:stretch>
        </p:blipFill>
        <p:spPr bwMode="auto">
          <a:xfrm>
            <a:off x="3499968" y="3741720"/>
            <a:ext cx="4882580" cy="2844930"/>
          </a:xfrm>
          <a:prstGeom prst="rect">
            <a:avLst/>
          </a:prstGeom>
          <a:noFill/>
        </p:spPr>
      </p:pic>
    </p:spTree>
    <p:extLst>
      <p:ext uri="{BB962C8B-B14F-4D97-AF65-F5344CB8AC3E}">
        <p14:creationId xmlns:p14="http://schemas.microsoft.com/office/powerpoint/2010/main" val="118073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FAE8D4-91DD-AF4D-9D61-10AC3BE59068}"/>
              </a:ext>
            </a:extLst>
          </p:cNvPr>
          <p:cNvSpPr>
            <a:spLocks noGrp="1"/>
          </p:cNvSpPr>
          <p:nvPr>
            <p:ph type="title"/>
          </p:nvPr>
        </p:nvSpPr>
        <p:spPr/>
        <p:txBody>
          <a:bodyPr/>
          <a:lstStyle/>
          <a:p>
            <a:r>
              <a:rPr lang="el-GR" dirty="0">
                <a:solidFill>
                  <a:schemeClr val="tx1"/>
                </a:solidFill>
              </a:rPr>
              <a:t>Αργεντινή-Αγγλία(1)</a:t>
            </a:r>
            <a:endParaRPr lang="it-GR" dirty="0">
              <a:solidFill>
                <a:schemeClr val="tx1"/>
              </a:solidFill>
            </a:endParaRPr>
          </a:p>
        </p:txBody>
      </p:sp>
      <p:sp>
        <p:nvSpPr>
          <p:cNvPr id="3" name="Segnaposto contenuto 2">
            <a:extLst>
              <a:ext uri="{FF2B5EF4-FFF2-40B4-BE49-F238E27FC236}">
                <a16:creationId xmlns:a16="http://schemas.microsoft.com/office/drawing/2014/main" id="{C601692F-8AAC-1146-917B-5A45B47D8388}"/>
              </a:ext>
            </a:extLst>
          </p:cNvPr>
          <p:cNvSpPr>
            <a:spLocks noGrp="1"/>
          </p:cNvSpPr>
          <p:nvPr>
            <p:ph idx="1"/>
          </p:nvPr>
        </p:nvSpPr>
        <p:spPr/>
        <p:txBody>
          <a:bodyPr/>
          <a:lstStyle/>
          <a:p>
            <a:pPr marL="0" indent="0">
              <a:buNone/>
            </a:pPr>
            <a:r>
              <a:rPr lang="el-GR" dirty="0"/>
              <a:t>Το μεγάλο παιχνίδι των «8» όμως ήταν αυτό που έγινε στο </a:t>
            </a:r>
            <a:r>
              <a:rPr lang="el-GR" dirty="0" err="1"/>
              <a:t>Αζτέκα</a:t>
            </a:r>
            <a:r>
              <a:rPr lang="el-GR" dirty="0"/>
              <a:t>. Η Αργεντινή και η Αγγλία βρέθηκαν αντιμέτωπες στο γήπεδο για πρώτη φορά μετά τον πόλεμο των </a:t>
            </a:r>
            <a:r>
              <a:rPr lang="el-GR" dirty="0" err="1"/>
              <a:t>Φώκλαντς</a:t>
            </a:r>
            <a:r>
              <a:rPr lang="el-GR" dirty="0"/>
              <a:t> και η ατμόσφαιρα μύριζε μπαρούτι. Εξάλλου η Αργεντινή είχε να θυμάται και τον χαμένο προημιτελικό του 1966. Και φαίνεται ότι τον θυμόταν καλά αφού φρόντισε να πάρει την εκδίκησή της και την νίκη με 2-0 χάρη σε δυο γκολ του αρχηγού της </a:t>
            </a:r>
            <a:r>
              <a:rPr lang="el-GR" dirty="0" err="1"/>
              <a:t>Ντιέγκο</a:t>
            </a:r>
            <a:r>
              <a:rPr lang="el-GR" dirty="0"/>
              <a:t> </a:t>
            </a:r>
            <a:r>
              <a:rPr lang="el-GR" dirty="0" err="1"/>
              <a:t>Μαραντόνα</a:t>
            </a:r>
            <a:r>
              <a:rPr lang="el-GR" dirty="0"/>
              <a:t>. Και τα δυο γκολ έμειναν στην ιστορία για διαφορετικούς λόγους. </a:t>
            </a:r>
          </a:p>
          <a:p>
            <a:pPr marL="0" indent="0">
              <a:buNone/>
            </a:pPr>
            <a:endParaRPr lang="it-GR" dirty="0"/>
          </a:p>
        </p:txBody>
      </p:sp>
    </p:spTree>
    <p:extLst>
      <p:ext uri="{BB962C8B-B14F-4D97-AF65-F5344CB8AC3E}">
        <p14:creationId xmlns:p14="http://schemas.microsoft.com/office/powerpoint/2010/main" val="268440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E4D9-2C19-354C-9B3E-A1F3D79BAE6A}"/>
              </a:ext>
            </a:extLst>
          </p:cNvPr>
          <p:cNvSpPr>
            <a:spLocks noGrp="1"/>
          </p:cNvSpPr>
          <p:nvPr>
            <p:ph type="title"/>
          </p:nvPr>
        </p:nvSpPr>
        <p:spPr/>
        <p:txBody>
          <a:bodyPr/>
          <a:lstStyle/>
          <a:p>
            <a:r>
              <a:rPr lang="el-GR" dirty="0">
                <a:solidFill>
                  <a:schemeClr val="tx1"/>
                </a:solidFill>
              </a:rPr>
              <a:t>Αργεντινή-Αγγλία(2)-Το χέρι του θεού</a:t>
            </a:r>
            <a:endParaRPr lang="it-GR" dirty="0">
              <a:solidFill>
                <a:schemeClr val="tx1"/>
              </a:solidFill>
            </a:endParaRPr>
          </a:p>
        </p:txBody>
      </p:sp>
      <p:sp>
        <p:nvSpPr>
          <p:cNvPr id="3" name="Segnaposto contenuto 2">
            <a:extLst>
              <a:ext uri="{FF2B5EF4-FFF2-40B4-BE49-F238E27FC236}">
                <a16:creationId xmlns:a16="http://schemas.microsoft.com/office/drawing/2014/main" id="{CD8C16C1-BABA-7643-B5E9-47BA8CCC0650}"/>
              </a:ext>
            </a:extLst>
          </p:cNvPr>
          <p:cNvSpPr>
            <a:spLocks noGrp="1"/>
          </p:cNvSpPr>
          <p:nvPr>
            <p:ph idx="1"/>
          </p:nvPr>
        </p:nvSpPr>
        <p:spPr>
          <a:xfrm>
            <a:off x="676822" y="1610744"/>
            <a:ext cx="10554574" cy="3636511"/>
          </a:xfrm>
        </p:spPr>
        <p:txBody>
          <a:bodyPr/>
          <a:lstStyle/>
          <a:p>
            <a:pPr marL="0" indent="0">
              <a:buNone/>
            </a:pPr>
            <a:r>
              <a:rPr lang="el-GR" dirty="0"/>
              <a:t>Στο 51ο λεπτό του αγώνα ο </a:t>
            </a:r>
            <a:r>
              <a:rPr lang="el-GR" dirty="0" err="1"/>
              <a:t>Ντιέγκο</a:t>
            </a:r>
            <a:r>
              <a:rPr lang="el-GR" dirty="0"/>
              <a:t> άνοιξε το σκορ πηδώντας για κεφαλιά… την οποία δεν έπιασε με το κεφάλι, αλλά με το χέρι. Ο Τυνήσιος διαιτητής Μπιν </a:t>
            </a:r>
            <a:r>
              <a:rPr lang="el-GR" dirty="0" err="1"/>
              <a:t>Νασέρ</a:t>
            </a:r>
            <a:r>
              <a:rPr lang="el-GR" dirty="0"/>
              <a:t> δεν είδε τίποτα και το σκορ έγραψε: 1-0. Στη συνέντευξη τύπου μετά το τέλος του αγώνα, ο </a:t>
            </a:r>
            <a:r>
              <a:rPr lang="el-GR" dirty="0" err="1"/>
              <a:t>Μαραντόνα</a:t>
            </a:r>
            <a:r>
              <a:rPr lang="el-GR" dirty="0"/>
              <a:t> δήλωσε ότι το γκολ μπήκε «λίγο με το κεφάλι του </a:t>
            </a:r>
            <a:r>
              <a:rPr lang="el-GR" dirty="0" err="1"/>
              <a:t>Μαραντόνα</a:t>
            </a:r>
            <a:r>
              <a:rPr lang="el-GR" dirty="0"/>
              <a:t> και λίγο με το χέρι του Θεού» κι έτσι το γκολ αυτό έμεινε στην ιστορία ως το «Χέρι του Θεού». </a:t>
            </a:r>
          </a:p>
          <a:p>
            <a:pPr marL="0" indent="0">
              <a:buNone/>
            </a:pPr>
            <a:endParaRPr lang="it-GR" dirty="0"/>
          </a:p>
        </p:txBody>
      </p:sp>
      <p:pic>
        <p:nvPicPr>
          <p:cNvPr id="4" name="Picture 2" descr="Αποτέλεσμα εικόνας για μουντιαλ 1986">
            <a:extLst>
              <a:ext uri="{FF2B5EF4-FFF2-40B4-BE49-F238E27FC236}">
                <a16:creationId xmlns:a16="http://schemas.microsoft.com/office/drawing/2014/main" id="{B62FB78B-D624-8E46-B2E7-D9A56912EA28}"/>
              </a:ext>
            </a:extLst>
          </p:cNvPr>
          <p:cNvPicPr>
            <a:picLocks noChangeAspect="1" noChangeArrowheads="1"/>
          </p:cNvPicPr>
          <p:nvPr/>
        </p:nvPicPr>
        <p:blipFill>
          <a:blip r:embed="rId2" cstate="print"/>
          <a:srcRect/>
          <a:stretch>
            <a:fillRect/>
          </a:stretch>
        </p:blipFill>
        <p:spPr bwMode="auto">
          <a:xfrm>
            <a:off x="2767107" y="4108213"/>
            <a:ext cx="5328592" cy="2664296"/>
          </a:xfrm>
          <a:prstGeom prst="rect">
            <a:avLst/>
          </a:prstGeom>
          <a:noFill/>
        </p:spPr>
      </p:pic>
    </p:spTree>
    <p:extLst>
      <p:ext uri="{BB962C8B-B14F-4D97-AF65-F5344CB8AC3E}">
        <p14:creationId xmlns:p14="http://schemas.microsoft.com/office/powerpoint/2010/main" val="263783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065" y="0"/>
            <a:ext cx="5183659" cy="2466289"/>
          </a:xfrm>
        </p:spPr>
        <p:txBody>
          <a:bodyPr>
            <a:normAutofit/>
          </a:bodyPr>
          <a:lstStyle/>
          <a:p>
            <a:pPr marL="0" indent="0">
              <a:buNone/>
            </a:pPr>
            <a:r>
              <a:rPr lang="el-GR" dirty="0">
                <a:latin typeface="Arial" panose="020B0604020202020204" pitchFamily="34" charset="0"/>
                <a:cs typeface="Arial" panose="020B0604020202020204" pitchFamily="34" charset="0"/>
              </a:rPr>
              <a:t>Κάθε χρόνο διοργανώνονται πολλά μεγάλα αθλητικά γεγονότα όπως οι Ολυμπιακοί αγώνες, το παγκόσμιο πρωτάθλημα ποδοσφαίρου ή μπάσκετ και άλλα. </a:t>
            </a:r>
          </a:p>
        </p:txBody>
      </p:sp>
      <p:pic>
        <p:nvPicPr>
          <p:cNvPr id="4" name="Picture 3"/>
          <p:cNvPicPr>
            <a:picLocks noChangeAspect="1"/>
          </p:cNvPicPr>
          <p:nvPr/>
        </p:nvPicPr>
        <p:blipFill rotWithShape="1">
          <a:blip r:embed="rId2"/>
          <a:srcRect l="6923" t="3970" r="7258" b="14447"/>
          <a:stretch/>
        </p:blipFill>
        <p:spPr>
          <a:xfrm>
            <a:off x="1288191" y="2852057"/>
            <a:ext cx="3789406" cy="2698293"/>
          </a:xfrm>
          <a:prstGeom prst="rect">
            <a:avLst/>
          </a:prstGeom>
        </p:spPr>
      </p:pic>
      <p:pic>
        <p:nvPicPr>
          <p:cNvPr id="5" name="Picture 4"/>
          <p:cNvPicPr>
            <a:picLocks noChangeAspect="1"/>
          </p:cNvPicPr>
          <p:nvPr/>
        </p:nvPicPr>
        <p:blipFill>
          <a:blip r:embed="rId3"/>
          <a:stretch>
            <a:fillRect/>
          </a:stretch>
        </p:blipFill>
        <p:spPr>
          <a:xfrm>
            <a:off x="6612696" y="417068"/>
            <a:ext cx="4487692" cy="2787093"/>
          </a:xfrm>
          <a:prstGeom prst="rect">
            <a:avLst/>
          </a:prstGeom>
        </p:spPr>
      </p:pic>
      <p:pic>
        <p:nvPicPr>
          <p:cNvPr id="6" name="Picture 5"/>
          <p:cNvPicPr>
            <a:picLocks noChangeAspect="1"/>
          </p:cNvPicPr>
          <p:nvPr/>
        </p:nvPicPr>
        <p:blipFill rotWithShape="1">
          <a:blip r:embed="rId4"/>
          <a:srcRect r="8388"/>
          <a:stretch/>
        </p:blipFill>
        <p:spPr>
          <a:xfrm>
            <a:off x="6612696" y="3753992"/>
            <a:ext cx="4656665" cy="2541531"/>
          </a:xfrm>
          <a:prstGeom prst="rect">
            <a:avLst/>
          </a:prstGeom>
        </p:spPr>
      </p:pic>
    </p:spTree>
    <p:extLst>
      <p:ext uri="{BB962C8B-B14F-4D97-AF65-F5344CB8AC3E}">
        <p14:creationId xmlns:p14="http://schemas.microsoft.com/office/powerpoint/2010/main" val="2422214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B7F643-F0B1-E240-A4D8-36D18D435AB5}"/>
              </a:ext>
            </a:extLst>
          </p:cNvPr>
          <p:cNvSpPr>
            <a:spLocks noGrp="1"/>
          </p:cNvSpPr>
          <p:nvPr>
            <p:ph type="title"/>
          </p:nvPr>
        </p:nvSpPr>
        <p:spPr/>
        <p:txBody>
          <a:bodyPr/>
          <a:lstStyle/>
          <a:p>
            <a:r>
              <a:rPr lang="el-GR" dirty="0">
                <a:solidFill>
                  <a:schemeClr val="tx1"/>
                </a:solidFill>
              </a:rPr>
              <a:t>Αργεντινή-Αγγλία(3)-Το γκολ του αιώνα</a:t>
            </a:r>
            <a:endParaRPr lang="it-GR" dirty="0">
              <a:solidFill>
                <a:schemeClr val="tx1"/>
              </a:solidFill>
            </a:endParaRPr>
          </a:p>
        </p:txBody>
      </p:sp>
      <p:sp>
        <p:nvSpPr>
          <p:cNvPr id="3" name="Segnaposto contenuto 2">
            <a:extLst>
              <a:ext uri="{FF2B5EF4-FFF2-40B4-BE49-F238E27FC236}">
                <a16:creationId xmlns:a16="http://schemas.microsoft.com/office/drawing/2014/main" id="{58795E44-997E-404F-BCE5-75FBD089BAD0}"/>
              </a:ext>
            </a:extLst>
          </p:cNvPr>
          <p:cNvSpPr>
            <a:spLocks noGrp="1"/>
          </p:cNvSpPr>
          <p:nvPr>
            <p:ph idx="1"/>
          </p:nvPr>
        </p:nvSpPr>
        <p:spPr>
          <a:xfrm>
            <a:off x="810000" y="1610744"/>
            <a:ext cx="10554574" cy="3636511"/>
          </a:xfrm>
        </p:spPr>
        <p:txBody>
          <a:bodyPr/>
          <a:lstStyle/>
          <a:p>
            <a:pPr marL="0" indent="0">
              <a:buNone/>
            </a:pPr>
            <a:r>
              <a:rPr lang="el-GR" dirty="0"/>
              <a:t>Στο δεύτερο γκολ, μόλις τέσσερα λεπτά αργότερα, ο </a:t>
            </a:r>
            <a:r>
              <a:rPr lang="el-GR" dirty="0" err="1"/>
              <a:t>Ντιέγκο</a:t>
            </a:r>
            <a:r>
              <a:rPr lang="el-GR" dirty="0"/>
              <a:t> έβαλε το πόδι του. Πήρε την μπάλα από το κέντρο και αφού πέρασε όποιον βρήκε μπροστά του, πλάσαρε τον </a:t>
            </a:r>
            <a:r>
              <a:rPr lang="el-GR" dirty="0" err="1"/>
              <a:t>Σίλτον</a:t>
            </a:r>
            <a:r>
              <a:rPr lang="el-GR" dirty="0"/>
              <a:t>. Ένα από τα ομορφότερα γκολ που μπήκαν ποτέ. Αυτό ήταν το «γκολ του αιώνα»,  το γκολ που το 2002 ψηφίστηκε το καλύτερο γκολ στην ιστορία των Μουντιάλ. </a:t>
            </a:r>
          </a:p>
          <a:p>
            <a:pPr marL="0" indent="0">
              <a:buNone/>
            </a:pPr>
            <a:endParaRPr lang="it-GR" dirty="0"/>
          </a:p>
        </p:txBody>
      </p:sp>
      <p:pic>
        <p:nvPicPr>
          <p:cNvPr id="4" name="Picture 2" descr="https://www.sport24.gr/Files/article3552236.ece/BINARY/w620/ag12.jpg">
            <a:extLst>
              <a:ext uri="{FF2B5EF4-FFF2-40B4-BE49-F238E27FC236}">
                <a16:creationId xmlns:a16="http://schemas.microsoft.com/office/drawing/2014/main" id="{D371C715-422E-CF44-950B-6D0D326EC3C1}"/>
              </a:ext>
            </a:extLst>
          </p:cNvPr>
          <p:cNvPicPr>
            <a:picLocks noChangeAspect="1" noChangeArrowheads="1"/>
          </p:cNvPicPr>
          <p:nvPr/>
        </p:nvPicPr>
        <p:blipFill>
          <a:blip r:embed="rId2" cstate="print"/>
          <a:srcRect/>
          <a:stretch>
            <a:fillRect/>
          </a:stretch>
        </p:blipFill>
        <p:spPr bwMode="auto">
          <a:xfrm>
            <a:off x="3692138" y="4000807"/>
            <a:ext cx="4028446" cy="2492896"/>
          </a:xfrm>
          <a:prstGeom prst="rect">
            <a:avLst/>
          </a:prstGeom>
          <a:noFill/>
        </p:spPr>
      </p:pic>
    </p:spTree>
    <p:extLst>
      <p:ext uri="{BB962C8B-B14F-4D97-AF65-F5344CB8AC3E}">
        <p14:creationId xmlns:p14="http://schemas.microsoft.com/office/powerpoint/2010/main" val="3337355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8953B3-15AB-0C47-BA95-08E46760045A}"/>
              </a:ext>
            </a:extLst>
          </p:cNvPr>
          <p:cNvSpPr>
            <a:spLocks noGrp="1"/>
          </p:cNvSpPr>
          <p:nvPr>
            <p:ph type="title"/>
          </p:nvPr>
        </p:nvSpPr>
        <p:spPr/>
        <p:txBody>
          <a:bodyPr/>
          <a:lstStyle/>
          <a:p>
            <a:r>
              <a:rPr lang="el-GR" dirty="0">
                <a:solidFill>
                  <a:schemeClr val="tx1"/>
                </a:solidFill>
              </a:rPr>
              <a:t>Τελικός</a:t>
            </a:r>
            <a:endParaRPr lang="it-GR" dirty="0">
              <a:solidFill>
                <a:schemeClr val="tx1"/>
              </a:solidFill>
            </a:endParaRPr>
          </a:p>
        </p:txBody>
      </p:sp>
      <p:sp>
        <p:nvSpPr>
          <p:cNvPr id="3" name="Segnaposto contenuto 2">
            <a:extLst>
              <a:ext uri="{FF2B5EF4-FFF2-40B4-BE49-F238E27FC236}">
                <a16:creationId xmlns:a16="http://schemas.microsoft.com/office/drawing/2014/main" id="{5CC0A90F-B0EC-7546-BC86-433C22687127}"/>
              </a:ext>
            </a:extLst>
          </p:cNvPr>
          <p:cNvSpPr>
            <a:spLocks noGrp="1"/>
          </p:cNvSpPr>
          <p:nvPr>
            <p:ph idx="1"/>
          </p:nvPr>
        </p:nvSpPr>
        <p:spPr>
          <a:xfrm>
            <a:off x="810000" y="1780852"/>
            <a:ext cx="10554574" cy="3636511"/>
          </a:xfrm>
        </p:spPr>
        <p:txBody>
          <a:bodyPr/>
          <a:lstStyle/>
          <a:p>
            <a:pPr marL="0" indent="0">
              <a:buNone/>
            </a:pPr>
            <a:r>
              <a:rPr lang="el-GR" dirty="0"/>
              <a:t>Στις 29 Ιουνίου, η Αργεντινή ήρθε αντιμέτωπη με τη Δυτική Γερμανία σε έναν συγκλονιστικό τελικό. Οι </a:t>
            </a:r>
            <a:r>
              <a:rPr lang="el-GR" dirty="0" err="1"/>
              <a:t>Αργεντίνοι</a:t>
            </a:r>
            <a:r>
              <a:rPr lang="el-GR" dirty="0"/>
              <a:t> προηγήθηκαν στο σκορ με ένα γκολ του </a:t>
            </a:r>
            <a:r>
              <a:rPr lang="el-GR" dirty="0" err="1"/>
              <a:t>Μπουρουσάγκα</a:t>
            </a:r>
            <a:r>
              <a:rPr lang="el-GR" dirty="0"/>
              <a:t> κι ένα του </a:t>
            </a:r>
            <a:r>
              <a:rPr lang="el-GR" dirty="0" err="1"/>
              <a:t>Βαλντάνο</a:t>
            </a:r>
            <a:r>
              <a:rPr lang="el-GR" dirty="0"/>
              <a:t>. Αλλά οι Γερμανοί δεν το έβαλαν κάτω και μέσα σε δέκα λεπτά κατάφεραν να κάνουν το 2-2. Τότε ήρθε η σειρά του </a:t>
            </a:r>
            <a:r>
              <a:rPr lang="el-GR" dirty="0" err="1"/>
              <a:t>Ντιέγκο</a:t>
            </a:r>
            <a:r>
              <a:rPr lang="el-GR" dirty="0"/>
              <a:t> να επέμβει και να σερβίρει ένα έτοιμο γκολ στον </a:t>
            </a:r>
            <a:r>
              <a:rPr lang="el-GR" dirty="0" err="1"/>
              <a:t>Μπουρουσάγκα</a:t>
            </a:r>
            <a:r>
              <a:rPr lang="el-GR" dirty="0"/>
              <a:t>. Στο 84’ το ταμπλό έγραψε 3-2 και η Αργεντινή λίγα λεπτά αργότερα στέφθηκε πρωταθλήτρια κόσμου. Ένας μεγάλος ποδοσφαιριστής ήταν αυτός που έβαλε το χέρι του και το πόδι του γι’ αυτό και δικαίως το Μουντιάλ του 1986, λέγεται και Μουντιάλ του </a:t>
            </a:r>
            <a:r>
              <a:rPr lang="el-GR" dirty="0" err="1"/>
              <a:t>Μαραντόνα</a:t>
            </a:r>
            <a:r>
              <a:rPr lang="el-GR" dirty="0"/>
              <a:t>.</a:t>
            </a:r>
          </a:p>
          <a:p>
            <a:pPr marL="0" indent="0">
              <a:buNone/>
            </a:pPr>
            <a:endParaRPr lang="it-GR" dirty="0"/>
          </a:p>
        </p:txBody>
      </p:sp>
      <p:pic>
        <p:nvPicPr>
          <p:cNvPr id="4" name="Picture 2" descr="https://www.sport24.gr/Files/article3552249.ece/BINARY/w620/ag25.jpg">
            <a:extLst>
              <a:ext uri="{FF2B5EF4-FFF2-40B4-BE49-F238E27FC236}">
                <a16:creationId xmlns:a16="http://schemas.microsoft.com/office/drawing/2014/main" id="{BE60AD53-DDFD-A945-BA13-2E2D8D265A4C}"/>
              </a:ext>
            </a:extLst>
          </p:cNvPr>
          <p:cNvPicPr>
            <a:picLocks noChangeAspect="1" noChangeArrowheads="1"/>
          </p:cNvPicPr>
          <p:nvPr/>
        </p:nvPicPr>
        <p:blipFill>
          <a:blip r:embed="rId2" cstate="print"/>
          <a:srcRect/>
          <a:stretch>
            <a:fillRect/>
          </a:stretch>
        </p:blipFill>
        <p:spPr bwMode="auto">
          <a:xfrm>
            <a:off x="4314618" y="4455004"/>
            <a:ext cx="3298272" cy="2276872"/>
          </a:xfrm>
          <a:prstGeom prst="rect">
            <a:avLst/>
          </a:prstGeom>
          <a:noFill/>
        </p:spPr>
      </p:pic>
    </p:spTree>
    <p:extLst>
      <p:ext uri="{BB962C8B-B14F-4D97-AF65-F5344CB8AC3E}">
        <p14:creationId xmlns:p14="http://schemas.microsoft.com/office/powerpoint/2010/main" val="4253882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BF0045-A2A9-8F4A-A823-9CBCDB8F187B}"/>
              </a:ext>
            </a:extLst>
          </p:cNvPr>
          <p:cNvSpPr>
            <a:spLocks noGrp="1"/>
          </p:cNvSpPr>
          <p:nvPr>
            <p:ph type="title"/>
          </p:nvPr>
        </p:nvSpPr>
        <p:spPr/>
        <p:txBody>
          <a:bodyPr/>
          <a:lstStyle/>
          <a:p>
            <a:r>
              <a:rPr lang="el-GR" dirty="0">
                <a:solidFill>
                  <a:schemeClr val="tx1"/>
                </a:solidFill>
              </a:rPr>
              <a:t>Αξιοσημείωτα γεγονότα</a:t>
            </a:r>
            <a:endParaRPr lang="it-GR" dirty="0">
              <a:solidFill>
                <a:schemeClr val="tx1"/>
              </a:solidFill>
            </a:endParaRPr>
          </a:p>
        </p:txBody>
      </p:sp>
      <p:sp>
        <p:nvSpPr>
          <p:cNvPr id="3" name="Segnaposto contenuto 2">
            <a:extLst>
              <a:ext uri="{FF2B5EF4-FFF2-40B4-BE49-F238E27FC236}">
                <a16:creationId xmlns:a16="http://schemas.microsoft.com/office/drawing/2014/main" id="{810421D7-35BF-7F4E-AF30-040E54254A02}"/>
              </a:ext>
            </a:extLst>
          </p:cNvPr>
          <p:cNvSpPr>
            <a:spLocks noGrp="1"/>
          </p:cNvSpPr>
          <p:nvPr>
            <p:ph idx="1"/>
          </p:nvPr>
        </p:nvSpPr>
        <p:spPr>
          <a:xfrm>
            <a:off x="566464" y="2238052"/>
            <a:ext cx="10554574" cy="3636511"/>
          </a:xfrm>
        </p:spPr>
        <p:txBody>
          <a:bodyPr/>
          <a:lstStyle/>
          <a:p>
            <a:pPr marL="0" indent="0">
              <a:buNone/>
            </a:pPr>
            <a:r>
              <a:rPr lang="el-GR" dirty="0"/>
              <a:t>Από αυτή τη διοργάνωση, στην μνήμη έχουν μείνει πολλά γεγονότα: η απεργία των παικτών της εθνικής ομάδας της Πορτογαλίας, η συμμετοχή των ομάδων του Ιράκ και του Καναδά για πρώτη φορά και η αποβολή του Χοσέ Μπατίστα της εθνικής Ουρουγουάης σε λιγότερο από ένα λεπτό στον αγώνα ενάντια στη Σκοτία, ένα ρεκόρ που παραμένει ακόμα.</a:t>
            </a:r>
          </a:p>
          <a:p>
            <a:pPr marL="0" indent="0">
              <a:buNone/>
            </a:pPr>
            <a:endParaRPr lang="it-GR" dirty="0"/>
          </a:p>
        </p:txBody>
      </p:sp>
    </p:spTree>
    <p:extLst>
      <p:ext uri="{BB962C8B-B14F-4D97-AF65-F5344CB8AC3E}">
        <p14:creationId xmlns:p14="http://schemas.microsoft.com/office/powerpoint/2010/main" val="3971677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9BBFD9-95B6-5847-A030-6A558C46E10C}"/>
              </a:ext>
            </a:extLst>
          </p:cNvPr>
          <p:cNvSpPr>
            <a:spLocks noGrp="1"/>
          </p:cNvSpPr>
          <p:nvPr>
            <p:ph type="title"/>
          </p:nvPr>
        </p:nvSpPr>
        <p:spPr/>
        <p:txBody>
          <a:bodyPr/>
          <a:lstStyle/>
          <a:p>
            <a:r>
              <a:rPr lang="en-US" dirty="0"/>
              <a:t>Euro 2004</a:t>
            </a:r>
            <a:endParaRPr lang="it-GR" dirty="0"/>
          </a:p>
        </p:txBody>
      </p:sp>
      <p:sp>
        <p:nvSpPr>
          <p:cNvPr id="3" name="Segnaposto contenuto 2">
            <a:extLst>
              <a:ext uri="{FF2B5EF4-FFF2-40B4-BE49-F238E27FC236}">
                <a16:creationId xmlns:a16="http://schemas.microsoft.com/office/drawing/2014/main" id="{8970C17E-E717-D84C-900B-512C6F2A5C6B}"/>
              </a:ext>
            </a:extLst>
          </p:cNvPr>
          <p:cNvSpPr>
            <a:spLocks noGrp="1"/>
          </p:cNvSpPr>
          <p:nvPr>
            <p:ph idx="1"/>
          </p:nvPr>
        </p:nvSpPr>
        <p:spPr/>
        <p:txBody>
          <a:bodyPr/>
          <a:lstStyle/>
          <a:p>
            <a:r>
              <a:rPr lang="el-GR" dirty="0"/>
              <a:t>Ιωακειμίδης Παντελής </a:t>
            </a:r>
          </a:p>
          <a:p>
            <a:r>
              <a:rPr lang="el-GR" dirty="0"/>
              <a:t>Παναγιώτης </a:t>
            </a:r>
            <a:r>
              <a:rPr lang="el-GR" dirty="0" err="1"/>
              <a:t>Μαρτής</a:t>
            </a:r>
            <a:r>
              <a:rPr lang="el-GR" dirty="0"/>
              <a:t> </a:t>
            </a:r>
          </a:p>
          <a:p>
            <a:r>
              <a:rPr lang="el-GR" dirty="0" err="1"/>
              <a:t>Νικηφοράκης</a:t>
            </a:r>
            <a:r>
              <a:rPr lang="el-GR" dirty="0"/>
              <a:t> Δημήτριος </a:t>
            </a:r>
          </a:p>
          <a:p>
            <a:r>
              <a:rPr lang="el-GR" dirty="0"/>
              <a:t>Οικονομόπουλος Γιάννης</a:t>
            </a:r>
          </a:p>
          <a:p>
            <a:r>
              <a:rPr lang="el-GR" dirty="0"/>
              <a:t>Σαρτζετάκης Μαν</a:t>
            </a:r>
            <a:r>
              <a:rPr lang="en-US" dirty="0"/>
              <a:t>o</a:t>
            </a:r>
            <a:r>
              <a:rPr lang="el-GR" dirty="0"/>
              <a:t>ς</a:t>
            </a:r>
          </a:p>
          <a:p>
            <a:pPr marL="0" indent="0">
              <a:buNone/>
            </a:pPr>
            <a:endParaRPr lang="it-GR" dirty="0"/>
          </a:p>
        </p:txBody>
      </p:sp>
    </p:spTree>
    <p:extLst>
      <p:ext uri="{BB962C8B-B14F-4D97-AF65-F5344CB8AC3E}">
        <p14:creationId xmlns:p14="http://schemas.microsoft.com/office/powerpoint/2010/main" val="3903463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ED8FAE-E79A-7A49-A07F-12F89F6088E6}"/>
              </a:ext>
            </a:extLst>
          </p:cNvPr>
          <p:cNvSpPr>
            <a:spLocks noGrp="1"/>
          </p:cNvSpPr>
          <p:nvPr>
            <p:ph type="title"/>
          </p:nvPr>
        </p:nvSpPr>
        <p:spPr/>
        <p:txBody>
          <a:bodyPr/>
          <a:lstStyle/>
          <a:p>
            <a:r>
              <a:rPr lang="el-GR" dirty="0"/>
              <a:t>Εισαγωγή</a:t>
            </a:r>
            <a:endParaRPr lang="it-GR" dirty="0"/>
          </a:p>
        </p:txBody>
      </p:sp>
      <p:sp>
        <p:nvSpPr>
          <p:cNvPr id="3" name="Segnaposto contenuto 2">
            <a:extLst>
              <a:ext uri="{FF2B5EF4-FFF2-40B4-BE49-F238E27FC236}">
                <a16:creationId xmlns:a16="http://schemas.microsoft.com/office/drawing/2014/main" id="{F4883A97-ADE3-964C-A2F2-CF74BDFC769F}"/>
              </a:ext>
            </a:extLst>
          </p:cNvPr>
          <p:cNvSpPr>
            <a:spLocks noGrp="1"/>
          </p:cNvSpPr>
          <p:nvPr>
            <p:ph idx="1"/>
          </p:nvPr>
        </p:nvSpPr>
        <p:spPr/>
        <p:txBody>
          <a:bodyPr>
            <a:normAutofit fontScale="92500" lnSpcReduction="10000"/>
          </a:bodyPr>
          <a:lstStyle/>
          <a:p>
            <a:r>
              <a:rPr lang="el-GR" dirty="0"/>
              <a:t>Το Ευρωπαϊκό πρωτάθλημα ποδοσφαίρου 2004, ή αλλιώς </a:t>
            </a:r>
            <a:r>
              <a:rPr lang="el-GR" dirty="0" err="1"/>
              <a:t>Euro</a:t>
            </a:r>
            <a:r>
              <a:rPr lang="el-GR" dirty="0"/>
              <a:t> 2004, διεξήχθη στα γήπεδα της Πορτογαλίας από τις 12 Ιουνίου ως τις 4 Ιουλίου 2004. Ήταν η 12η διοργάνωση ευρωπαϊκού πρωταθλήματος της UEFA. Πήραν μέρος 16 εθνικές ομάδες. Απ' αυτές η Πορτογαλία προκρίθηκε αυτόματα ως διοργανώτρια χώρα ενώ οι υπόλοιπες 15 πέρασαν από μια προκριματική φάση στην οποία μετείχαν 50 ομάδες.</a:t>
            </a:r>
          </a:p>
          <a:p>
            <a:endParaRPr lang="el-GR" dirty="0"/>
          </a:p>
          <a:p>
            <a:r>
              <a:rPr lang="el-GR" dirty="0"/>
              <a:t>Το τρόπαιο κατέκτησε η Ελλάδα, ενάντια σε όλα τα προγνωστικά. Μετείχε μόλις για δεύτερη φορά σε τελική φάση Ευρωπαϊκού Πρωταθλήματος (μετά το 1980) και ήταν ένα από τα αουτσάιντερ του τουρνουά. Έκανε την πρώτη έκπληξη στην πρεμιέρα, νικώντας με σκορ 2-1 τη διοργανώτρια Πορτογαλία. Στη συνέχεια υπό την καθοδήγηση του Ότο </a:t>
            </a:r>
            <a:r>
              <a:rPr lang="el-GR" dirty="0" err="1"/>
              <a:t>Ρεχάγκελ</a:t>
            </a:r>
            <a:r>
              <a:rPr lang="el-GR" dirty="0"/>
              <a:t> και με όπλο την πολύ καλή άμυνα προκρίθηκε στα προημιτελικά, απέκλεισε διαδοχικά τη Γαλλία και τη Τσεχία και έφτασε στον τελικό της 4ης Ιουλίου. Εκεί συνάντησε πάλι την Πορτογαλία και την κέρδισε για δεύτερη φορά με 1-0 και σκόρερ τον Άγγελο Χαριστέα.</a:t>
            </a:r>
          </a:p>
          <a:p>
            <a:pPr marL="0" indent="0">
              <a:buNone/>
            </a:pPr>
            <a:endParaRPr lang="it-GR" dirty="0"/>
          </a:p>
        </p:txBody>
      </p:sp>
    </p:spTree>
    <p:extLst>
      <p:ext uri="{BB962C8B-B14F-4D97-AF65-F5344CB8AC3E}">
        <p14:creationId xmlns:p14="http://schemas.microsoft.com/office/powerpoint/2010/main" val="1214581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D16DA-E25F-D845-B5D0-AB41D36A8982}"/>
              </a:ext>
            </a:extLst>
          </p:cNvPr>
          <p:cNvSpPr>
            <a:spLocks noGrp="1"/>
          </p:cNvSpPr>
          <p:nvPr>
            <p:ph type="title"/>
          </p:nvPr>
        </p:nvSpPr>
        <p:spPr/>
        <p:txBody>
          <a:bodyPr/>
          <a:lstStyle/>
          <a:p>
            <a:r>
              <a:rPr lang="el-GR" dirty="0"/>
              <a:t>Όμιλοι</a:t>
            </a:r>
            <a:endParaRPr lang="it-GR" dirty="0"/>
          </a:p>
        </p:txBody>
      </p:sp>
      <p:sp>
        <p:nvSpPr>
          <p:cNvPr id="3" name="Segnaposto contenuto 2">
            <a:extLst>
              <a:ext uri="{FF2B5EF4-FFF2-40B4-BE49-F238E27FC236}">
                <a16:creationId xmlns:a16="http://schemas.microsoft.com/office/drawing/2014/main" id="{1C694811-3B92-654C-945E-B18C20D4822F}"/>
              </a:ext>
            </a:extLst>
          </p:cNvPr>
          <p:cNvSpPr>
            <a:spLocks noGrp="1"/>
          </p:cNvSpPr>
          <p:nvPr>
            <p:ph idx="1"/>
          </p:nvPr>
        </p:nvSpPr>
        <p:spPr/>
        <p:txBody>
          <a:bodyPr/>
          <a:lstStyle/>
          <a:p>
            <a:pPr marL="0" indent="0">
              <a:buNone/>
            </a:pPr>
            <a:r>
              <a:rPr lang="el-GR" dirty="0"/>
              <a:t>Οι χώρες, οι οποίες συμμετείχαν στη διοργάνωση, χωρίστηκαν σε τέσσερις ομίλους:</a:t>
            </a:r>
          </a:p>
          <a:p>
            <a:r>
              <a:rPr lang="el-GR" dirty="0"/>
              <a:t>Όμιλος Α (Ελλάδα, Πορτογαλία, Ισπανία, Ρωσία)</a:t>
            </a:r>
          </a:p>
          <a:p>
            <a:r>
              <a:rPr lang="el-GR" dirty="0"/>
              <a:t>Όμιλος Β (Ελβετία, Γαλλία, Κροατία, Αγγλία)</a:t>
            </a:r>
          </a:p>
          <a:p>
            <a:r>
              <a:rPr lang="el-GR" dirty="0"/>
              <a:t>Όμιλος Γ (Δανία, Σουηδία, Ιταλία, Βουλγαρία)</a:t>
            </a:r>
          </a:p>
          <a:p>
            <a:r>
              <a:rPr lang="el-GR" dirty="0"/>
              <a:t>Όμιλος Δ (Ολλανδία, Λετονία, Γερμανία, Τσεχία)</a:t>
            </a:r>
            <a:endParaRPr lang="en-US" dirty="0"/>
          </a:p>
          <a:p>
            <a:pPr marL="0" indent="0">
              <a:buNone/>
            </a:pPr>
            <a:endParaRPr lang="it-GR" dirty="0"/>
          </a:p>
        </p:txBody>
      </p:sp>
    </p:spTree>
    <p:extLst>
      <p:ext uri="{BB962C8B-B14F-4D97-AF65-F5344CB8AC3E}">
        <p14:creationId xmlns:p14="http://schemas.microsoft.com/office/powerpoint/2010/main" val="3887898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F61B50-7361-414B-B34E-0CF7206F2C6C}"/>
              </a:ext>
            </a:extLst>
          </p:cNvPr>
          <p:cNvSpPr>
            <a:spLocks noGrp="1"/>
          </p:cNvSpPr>
          <p:nvPr>
            <p:ph type="title"/>
          </p:nvPr>
        </p:nvSpPr>
        <p:spPr/>
        <p:txBody>
          <a:bodyPr/>
          <a:lstStyle/>
          <a:p>
            <a:r>
              <a:rPr lang="el-GR" dirty="0"/>
              <a:t>Όμιλοι(2)</a:t>
            </a:r>
            <a:endParaRPr lang="it-GR" dirty="0"/>
          </a:p>
        </p:txBody>
      </p:sp>
      <p:sp>
        <p:nvSpPr>
          <p:cNvPr id="3" name="Segnaposto contenuto 2">
            <a:extLst>
              <a:ext uri="{FF2B5EF4-FFF2-40B4-BE49-F238E27FC236}">
                <a16:creationId xmlns:a16="http://schemas.microsoft.com/office/drawing/2014/main" id="{658D76A8-C4CB-3745-A027-F0F0501C6C57}"/>
              </a:ext>
            </a:extLst>
          </p:cNvPr>
          <p:cNvSpPr>
            <a:spLocks noGrp="1"/>
          </p:cNvSpPr>
          <p:nvPr>
            <p:ph idx="1"/>
          </p:nvPr>
        </p:nvSpPr>
        <p:spPr>
          <a:xfrm>
            <a:off x="818712" y="2222287"/>
            <a:ext cx="4037067" cy="4188525"/>
          </a:xfrm>
        </p:spPr>
        <p:txBody>
          <a:bodyPr/>
          <a:lstStyle/>
          <a:p>
            <a:pPr marL="0" indent="0">
              <a:buNone/>
            </a:pPr>
            <a:r>
              <a:rPr lang="el-GR" dirty="0"/>
              <a:t>Στη φάση των ομίλων διακρίθηκαν η Ελλάδα καθώς και άλλες 7 χώρες από τους υπόλοιπους ομίλους ( 2 χώρες από κάθε όμιλο). Στον διπλανό πίνακα φαίνονται οι χώρες που πέρασαν στην επόμενη φάση.</a:t>
            </a:r>
          </a:p>
          <a:p>
            <a:pPr marL="0" indent="0">
              <a:buNone/>
            </a:pPr>
            <a:endParaRPr lang="it-GR" dirty="0"/>
          </a:p>
        </p:txBody>
      </p:sp>
      <p:pic>
        <p:nvPicPr>
          <p:cNvPr id="4" name="Εικόνα 3">
            <a:extLst>
              <a:ext uri="{FF2B5EF4-FFF2-40B4-BE49-F238E27FC236}">
                <a16:creationId xmlns:a16="http://schemas.microsoft.com/office/drawing/2014/main" id="{32246A87-BE13-9B48-BFE3-CF342058ABCA}"/>
              </a:ext>
            </a:extLst>
          </p:cNvPr>
          <p:cNvPicPr>
            <a:picLocks noChangeAspect="1"/>
          </p:cNvPicPr>
          <p:nvPr/>
        </p:nvPicPr>
        <p:blipFill rotWithShape="1">
          <a:blip r:embed="rId2"/>
          <a:srcRect l="10239" t="11362" r="66543" b="75347"/>
          <a:stretch/>
        </p:blipFill>
        <p:spPr>
          <a:xfrm>
            <a:off x="6659951" y="739852"/>
            <a:ext cx="4584589" cy="1496942"/>
          </a:xfrm>
          <a:prstGeom prst="rect">
            <a:avLst/>
          </a:prstGeom>
        </p:spPr>
      </p:pic>
      <p:pic>
        <p:nvPicPr>
          <p:cNvPr id="5" name="Εικόνα 4">
            <a:extLst>
              <a:ext uri="{FF2B5EF4-FFF2-40B4-BE49-F238E27FC236}">
                <a16:creationId xmlns:a16="http://schemas.microsoft.com/office/drawing/2014/main" id="{0A71687A-086B-3547-8EFF-A1991DE72171}"/>
              </a:ext>
            </a:extLst>
          </p:cNvPr>
          <p:cNvPicPr>
            <a:picLocks noChangeAspect="1"/>
          </p:cNvPicPr>
          <p:nvPr/>
        </p:nvPicPr>
        <p:blipFill>
          <a:blip r:embed="rId3"/>
          <a:stretch>
            <a:fillRect/>
          </a:stretch>
        </p:blipFill>
        <p:spPr>
          <a:xfrm>
            <a:off x="6659952" y="2196129"/>
            <a:ext cx="4584589" cy="1481456"/>
          </a:xfrm>
          <a:prstGeom prst="rect">
            <a:avLst/>
          </a:prstGeom>
        </p:spPr>
      </p:pic>
      <p:pic>
        <p:nvPicPr>
          <p:cNvPr id="6" name="Εικόνα 6">
            <a:extLst>
              <a:ext uri="{FF2B5EF4-FFF2-40B4-BE49-F238E27FC236}">
                <a16:creationId xmlns:a16="http://schemas.microsoft.com/office/drawing/2014/main" id="{5DD3800C-1E0F-494B-90E5-4723C24FE752}"/>
              </a:ext>
            </a:extLst>
          </p:cNvPr>
          <p:cNvPicPr>
            <a:picLocks noChangeAspect="1"/>
          </p:cNvPicPr>
          <p:nvPr/>
        </p:nvPicPr>
        <p:blipFill>
          <a:blip r:embed="rId4"/>
          <a:stretch>
            <a:fillRect/>
          </a:stretch>
        </p:blipFill>
        <p:spPr>
          <a:xfrm>
            <a:off x="6659952" y="3680437"/>
            <a:ext cx="4584589" cy="1322947"/>
          </a:xfrm>
          <a:prstGeom prst="rect">
            <a:avLst/>
          </a:prstGeom>
        </p:spPr>
      </p:pic>
      <p:pic>
        <p:nvPicPr>
          <p:cNvPr id="7" name="Εικόνα 5">
            <a:extLst>
              <a:ext uri="{FF2B5EF4-FFF2-40B4-BE49-F238E27FC236}">
                <a16:creationId xmlns:a16="http://schemas.microsoft.com/office/drawing/2014/main" id="{BDCF9646-E2D9-7E44-A262-6E5F3B5397BA}"/>
              </a:ext>
            </a:extLst>
          </p:cNvPr>
          <p:cNvPicPr>
            <a:picLocks noChangeAspect="1"/>
          </p:cNvPicPr>
          <p:nvPr/>
        </p:nvPicPr>
        <p:blipFill>
          <a:blip r:embed="rId5"/>
          <a:stretch>
            <a:fillRect/>
          </a:stretch>
        </p:blipFill>
        <p:spPr>
          <a:xfrm>
            <a:off x="6659951" y="4972747"/>
            <a:ext cx="4584589" cy="1329043"/>
          </a:xfrm>
          <a:prstGeom prst="rect">
            <a:avLst/>
          </a:prstGeom>
        </p:spPr>
      </p:pic>
    </p:spTree>
    <p:extLst>
      <p:ext uri="{BB962C8B-B14F-4D97-AF65-F5344CB8AC3E}">
        <p14:creationId xmlns:p14="http://schemas.microsoft.com/office/powerpoint/2010/main" val="26789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05A4EF-57F0-6949-99E8-4135167FEC6A}"/>
              </a:ext>
            </a:extLst>
          </p:cNvPr>
          <p:cNvSpPr>
            <a:spLocks noGrp="1"/>
          </p:cNvSpPr>
          <p:nvPr>
            <p:ph type="title"/>
          </p:nvPr>
        </p:nvSpPr>
        <p:spPr/>
        <p:txBody>
          <a:bodyPr/>
          <a:lstStyle/>
          <a:p>
            <a:r>
              <a:rPr lang="el-GR" dirty="0"/>
              <a:t>Προημιτελικά</a:t>
            </a:r>
            <a:endParaRPr lang="it-GR" dirty="0"/>
          </a:p>
        </p:txBody>
      </p:sp>
      <p:sp>
        <p:nvSpPr>
          <p:cNvPr id="3" name="Segnaposto contenuto 2">
            <a:extLst>
              <a:ext uri="{FF2B5EF4-FFF2-40B4-BE49-F238E27FC236}">
                <a16:creationId xmlns:a16="http://schemas.microsoft.com/office/drawing/2014/main" id="{AB4940C2-B179-E942-80B7-A6AEFEE65525}"/>
              </a:ext>
            </a:extLst>
          </p:cNvPr>
          <p:cNvSpPr>
            <a:spLocks noGrp="1"/>
          </p:cNvSpPr>
          <p:nvPr>
            <p:ph idx="1"/>
          </p:nvPr>
        </p:nvSpPr>
        <p:spPr>
          <a:xfrm>
            <a:off x="818712" y="2222287"/>
            <a:ext cx="5739743" cy="3636511"/>
          </a:xfrm>
        </p:spPr>
        <p:txBody>
          <a:bodyPr/>
          <a:lstStyle/>
          <a:p>
            <a:pPr marL="0" indent="0">
              <a:buNone/>
            </a:pPr>
            <a:r>
              <a:rPr lang="el-GR" dirty="0"/>
              <a:t>Στα προημιτελικά αρχικά η Ελλάδα νίκησε τη Γαλλία (1-0) και μαζί με την Πορτογαλία, την Τσεχία και την Ολλανδία πέρασαν στους ημιτελικούς. </a:t>
            </a:r>
          </a:p>
          <a:p>
            <a:pPr marL="0" indent="0">
              <a:buNone/>
            </a:pPr>
            <a:endParaRPr lang="it-GR" dirty="0"/>
          </a:p>
        </p:txBody>
      </p:sp>
      <p:pic>
        <p:nvPicPr>
          <p:cNvPr id="4" name="Εικόνα 3">
            <a:extLst>
              <a:ext uri="{FF2B5EF4-FFF2-40B4-BE49-F238E27FC236}">
                <a16:creationId xmlns:a16="http://schemas.microsoft.com/office/drawing/2014/main" id="{2E1A4AEA-78C8-BF48-84AC-FB5DF387E4D3}"/>
              </a:ext>
            </a:extLst>
          </p:cNvPr>
          <p:cNvPicPr>
            <a:picLocks noChangeAspect="1"/>
          </p:cNvPicPr>
          <p:nvPr/>
        </p:nvPicPr>
        <p:blipFill rotWithShape="1">
          <a:blip r:embed="rId2"/>
          <a:srcRect l="10868" t="22585" r="78265" b="50204"/>
          <a:stretch/>
        </p:blipFill>
        <p:spPr>
          <a:xfrm>
            <a:off x="7997114" y="1643356"/>
            <a:ext cx="3384884" cy="4767456"/>
          </a:xfrm>
          <a:prstGeom prst="rect">
            <a:avLst/>
          </a:prstGeom>
        </p:spPr>
      </p:pic>
    </p:spTree>
    <p:extLst>
      <p:ext uri="{BB962C8B-B14F-4D97-AF65-F5344CB8AC3E}">
        <p14:creationId xmlns:p14="http://schemas.microsoft.com/office/powerpoint/2010/main" val="223974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D97040-E4A5-724F-AD64-4DE221922E10}"/>
              </a:ext>
            </a:extLst>
          </p:cNvPr>
          <p:cNvSpPr>
            <a:spLocks noGrp="1"/>
          </p:cNvSpPr>
          <p:nvPr>
            <p:ph type="title"/>
          </p:nvPr>
        </p:nvSpPr>
        <p:spPr/>
        <p:txBody>
          <a:bodyPr/>
          <a:lstStyle/>
          <a:p>
            <a:r>
              <a:rPr lang="el-GR" dirty="0"/>
              <a:t>Ημιτελικά </a:t>
            </a:r>
            <a:endParaRPr lang="it-GR" dirty="0"/>
          </a:p>
        </p:txBody>
      </p:sp>
      <p:sp>
        <p:nvSpPr>
          <p:cNvPr id="3" name="Segnaposto contenuto 2">
            <a:extLst>
              <a:ext uri="{FF2B5EF4-FFF2-40B4-BE49-F238E27FC236}">
                <a16:creationId xmlns:a16="http://schemas.microsoft.com/office/drawing/2014/main" id="{2056978D-9A17-614B-8CD0-F5C79E8A6923}"/>
              </a:ext>
            </a:extLst>
          </p:cNvPr>
          <p:cNvSpPr>
            <a:spLocks noGrp="1"/>
          </p:cNvSpPr>
          <p:nvPr>
            <p:ph idx="1"/>
          </p:nvPr>
        </p:nvSpPr>
        <p:spPr>
          <a:xfrm>
            <a:off x="818712" y="2222287"/>
            <a:ext cx="4226254" cy="3636511"/>
          </a:xfrm>
        </p:spPr>
        <p:txBody>
          <a:bodyPr/>
          <a:lstStyle/>
          <a:p>
            <a:pPr marL="0" indent="0">
              <a:buNone/>
            </a:pPr>
            <a:r>
              <a:rPr lang="el-GR" dirty="0"/>
              <a:t>Στη φάση των ημιτελικών η Ελλάδα κατάφερε να περάσει στον  τελικό αφού νίκησε την Τσεχία (1-0). Μαζί με την Ελλάδα πέρασε και η Πορτογαλία στον τελικό αφού νίκησε την Αγγλία (2-1)</a:t>
            </a:r>
          </a:p>
          <a:p>
            <a:pPr marL="0" indent="0">
              <a:buNone/>
            </a:pPr>
            <a:endParaRPr lang="it-GR" dirty="0"/>
          </a:p>
        </p:txBody>
      </p:sp>
      <p:pic>
        <p:nvPicPr>
          <p:cNvPr id="4" name="Εικόνα 3">
            <a:extLst>
              <a:ext uri="{FF2B5EF4-FFF2-40B4-BE49-F238E27FC236}">
                <a16:creationId xmlns:a16="http://schemas.microsoft.com/office/drawing/2014/main" id="{6C461ECC-D213-1E4C-AC78-F552A6CD4860}"/>
              </a:ext>
            </a:extLst>
          </p:cNvPr>
          <p:cNvPicPr>
            <a:picLocks noChangeAspect="1"/>
          </p:cNvPicPr>
          <p:nvPr/>
        </p:nvPicPr>
        <p:blipFill rotWithShape="1">
          <a:blip r:embed="rId2"/>
          <a:srcRect l="23842" t="24652" r="65658" b="53404"/>
          <a:stretch/>
        </p:blipFill>
        <p:spPr>
          <a:xfrm>
            <a:off x="7308783" y="1960464"/>
            <a:ext cx="3538888" cy="4160156"/>
          </a:xfrm>
          <a:prstGeom prst="rect">
            <a:avLst/>
          </a:prstGeom>
        </p:spPr>
      </p:pic>
    </p:spTree>
    <p:extLst>
      <p:ext uri="{BB962C8B-B14F-4D97-AF65-F5344CB8AC3E}">
        <p14:creationId xmlns:p14="http://schemas.microsoft.com/office/powerpoint/2010/main" val="3209171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B75985-C416-1042-A756-C6C2ADB554BB}"/>
              </a:ext>
            </a:extLst>
          </p:cNvPr>
          <p:cNvSpPr>
            <a:spLocks noGrp="1"/>
          </p:cNvSpPr>
          <p:nvPr>
            <p:ph type="title"/>
          </p:nvPr>
        </p:nvSpPr>
        <p:spPr/>
        <p:txBody>
          <a:bodyPr/>
          <a:lstStyle/>
          <a:p>
            <a:r>
              <a:rPr lang="el-GR" dirty="0"/>
              <a:t>Τελικός</a:t>
            </a:r>
            <a:endParaRPr lang="it-GR" dirty="0"/>
          </a:p>
        </p:txBody>
      </p:sp>
      <p:sp>
        <p:nvSpPr>
          <p:cNvPr id="3" name="Segnaposto contenuto 2">
            <a:extLst>
              <a:ext uri="{FF2B5EF4-FFF2-40B4-BE49-F238E27FC236}">
                <a16:creationId xmlns:a16="http://schemas.microsoft.com/office/drawing/2014/main" id="{1A849BEE-3361-2649-AD40-65150F5245D8}"/>
              </a:ext>
            </a:extLst>
          </p:cNvPr>
          <p:cNvSpPr>
            <a:spLocks noGrp="1"/>
          </p:cNvSpPr>
          <p:nvPr>
            <p:ph idx="1"/>
          </p:nvPr>
        </p:nvSpPr>
        <p:spPr/>
        <p:txBody>
          <a:bodyPr>
            <a:normAutofit lnSpcReduction="10000"/>
          </a:bodyPr>
          <a:lstStyle/>
          <a:p>
            <a:pPr marL="0" indent="0">
              <a:buNone/>
            </a:pPr>
            <a:r>
              <a:rPr lang="el-GR" dirty="0"/>
              <a:t>Στον τελικό η Ελλάδα αντιμετώπιζε την διοργανώτρια Πορτογαλία για δεύτερη φορά  στην διοργάνωση. Ήταν Κυριακή 4 Μαΐου και η Ελλάδα είχε μια μεγάλη ευκαιρία να μείνει στην ιστορία του ευρωπαϊκού ποδοσφαίρου. Το Ντα </a:t>
            </a:r>
            <a:r>
              <a:rPr lang="el-GR" dirty="0" err="1"/>
              <a:t>Λουζ</a:t>
            </a:r>
            <a:r>
              <a:rPr lang="el-GR" dirty="0"/>
              <a:t> ήταν γεμάτο όπως και οι δρόμοι και στην Πορτογαλία αλλά και στην Ελλάδα. Η Πορτογαλία ήταν το μεγάλο φαβορί αλλά η Ελληνική ομάδα είχε κάτι που κανένας από τους Πορτογάλους δεν κατάφερε να δείξει στο γήπεδο. Είχε ομαδικότητα αλλά και την ψυχική δύναμη να αντέξει στην “πολιορκία” των αντιπάλων. Η λήξη του πρώτου ημιχρόνου βρήκε τις δύο ομάδες ισόπαλες αν και η Πορτογαλία ήταν καλύτερη. Στο 56ο λεπτό η εθνική μας κερδίζει ένα κόρνερ. Στην εκτέλεση βρίσκεται ο Άγγελος Μπασινάς. Η μπάλα πάει κοντά στη μικρή περιοχή εκεί που βρίσκεται ο Άγγελος Χαριστέας. Παίρνει τη κεφαλιά και ο τερματοφύλακας δεν μπορεί να αντιδράσει. Η Ελλάδα προηγείται με τον τρόπο που έχει φτάσε στον τελικό, με τις κεφαλιές. Λίγο πριν τη λήξη ένας θεατής μπαίνει στο γήπεδο  και οι παίχτες της εθνικής μας παίρνουν ανάσες ενώ οι Πορτογάλοι εκνευρίζονται. Ακούγεται σφύριγμα και κανείς δεν μπορεί να το πιστέψει. Η Ελλάδα είναι πρωταθλήτρια Ευρώπης. </a:t>
            </a:r>
          </a:p>
          <a:p>
            <a:pPr marL="0" indent="0">
              <a:buNone/>
            </a:pPr>
            <a:endParaRPr lang="it-GR" dirty="0"/>
          </a:p>
        </p:txBody>
      </p:sp>
    </p:spTree>
    <p:extLst>
      <p:ext uri="{BB962C8B-B14F-4D97-AF65-F5344CB8AC3E}">
        <p14:creationId xmlns:p14="http://schemas.microsoft.com/office/powerpoint/2010/main" val="56107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293" y="543311"/>
            <a:ext cx="10515600" cy="1461272"/>
          </a:xfrm>
        </p:spPr>
        <p:txBody>
          <a:bodyPr/>
          <a:lstStyle/>
          <a:p>
            <a:pPr marL="0" indent="0">
              <a:buNone/>
            </a:pPr>
            <a:r>
              <a:rPr lang="el-GR" dirty="0"/>
              <a:t>Όλα αυτά γίνονται γιατί ο αθλητισμός έχει πολλά θετικά να προσφέρει. Πρώτον, βοηθάει στην υγεία των αθλητών και γι’ αυτό όλοι οι αθλητές είναι υγιείς. </a:t>
            </a:r>
          </a:p>
        </p:txBody>
      </p:sp>
      <p:pic>
        <p:nvPicPr>
          <p:cNvPr id="4" name="Picture 3"/>
          <p:cNvPicPr>
            <a:picLocks noChangeAspect="1"/>
          </p:cNvPicPr>
          <p:nvPr/>
        </p:nvPicPr>
        <p:blipFill rotWithShape="1">
          <a:blip r:embed="rId2"/>
          <a:srcRect l="11770" t="15855" r="9890" b="8529"/>
          <a:stretch/>
        </p:blipFill>
        <p:spPr>
          <a:xfrm>
            <a:off x="1414260" y="2772555"/>
            <a:ext cx="3410465" cy="2182698"/>
          </a:xfrm>
          <a:prstGeom prst="rect">
            <a:avLst/>
          </a:prstGeom>
        </p:spPr>
      </p:pic>
      <p:pic>
        <p:nvPicPr>
          <p:cNvPr id="5" name="Picture 4"/>
          <p:cNvPicPr>
            <a:picLocks noChangeAspect="1"/>
          </p:cNvPicPr>
          <p:nvPr/>
        </p:nvPicPr>
        <p:blipFill>
          <a:blip r:embed="rId3"/>
          <a:stretch>
            <a:fillRect/>
          </a:stretch>
        </p:blipFill>
        <p:spPr>
          <a:xfrm>
            <a:off x="6396093" y="2409274"/>
            <a:ext cx="4085737" cy="2718872"/>
          </a:xfrm>
          <a:prstGeom prst="rect">
            <a:avLst/>
          </a:prstGeom>
        </p:spPr>
      </p:pic>
    </p:spTree>
    <p:extLst>
      <p:ext uri="{BB962C8B-B14F-4D97-AF65-F5344CB8AC3E}">
        <p14:creationId xmlns:p14="http://schemas.microsoft.com/office/powerpoint/2010/main" val="3266138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a:extLst>
              <a:ext uri="{FF2B5EF4-FFF2-40B4-BE49-F238E27FC236}">
                <a16:creationId xmlns:a16="http://schemas.microsoft.com/office/drawing/2014/main" id="{4E965C38-775C-1C4B-ABA9-35C30793A032}"/>
              </a:ext>
            </a:extLst>
          </p:cNvPr>
          <p:cNvPicPr>
            <a:picLocks noChangeAspect="1"/>
          </p:cNvPicPr>
          <p:nvPr/>
        </p:nvPicPr>
        <p:blipFill>
          <a:blip r:embed="rId2"/>
          <a:stretch>
            <a:fillRect/>
          </a:stretch>
        </p:blipFill>
        <p:spPr>
          <a:xfrm>
            <a:off x="491165" y="625393"/>
            <a:ext cx="5479984" cy="3229276"/>
          </a:xfrm>
          <a:prstGeom prst="rect">
            <a:avLst/>
          </a:prstGeom>
        </p:spPr>
      </p:pic>
      <p:pic>
        <p:nvPicPr>
          <p:cNvPr id="5" name="Εικόνα 5">
            <a:extLst>
              <a:ext uri="{FF2B5EF4-FFF2-40B4-BE49-F238E27FC236}">
                <a16:creationId xmlns:a16="http://schemas.microsoft.com/office/drawing/2014/main" id="{A38EE5B7-C4BB-2C41-8564-41F9004B27BF}"/>
              </a:ext>
            </a:extLst>
          </p:cNvPr>
          <p:cNvPicPr>
            <a:picLocks noChangeAspect="1"/>
          </p:cNvPicPr>
          <p:nvPr/>
        </p:nvPicPr>
        <p:blipFill>
          <a:blip r:embed="rId3"/>
          <a:stretch>
            <a:fillRect/>
          </a:stretch>
        </p:blipFill>
        <p:spPr>
          <a:xfrm>
            <a:off x="6452714" y="3132180"/>
            <a:ext cx="4995210" cy="3334211"/>
          </a:xfrm>
          <a:prstGeom prst="rect">
            <a:avLst/>
          </a:prstGeom>
        </p:spPr>
      </p:pic>
    </p:spTree>
    <p:extLst>
      <p:ext uri="{BB962C8B-B14F-4D97-AF65-F5344CB8AC3E}">
        <p14:creationId xmlns:p14="http://schemas.microsoft.com/office/powerpoint/2010/main" val="66624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18A080-C71E-C44F-8DBB-49FC4A391E34}"/>
              </a:ext>
            </a:extLst>
          </p:cNvPr>
          <p:cNvSpPr>
            <a:spLocks noGrp="1"/>
          </p:cNvSpPr>
          <p:nvPr>
            <p:ph type="title"/>
          </p:nvPr>
        </p:nvSpPr>
        <p:spPr/>
        <p:txBody>
          <a:bodyPr/>
          <a:lstStyle/>
          <a:p>
            <a:r>
              <a:rPr lang="el-GR" dirty="0">
                <a:cs typeface="Calibri Light"/>
              </a:rPr>
              <a:t>Στέφανος </a:t>
            </a:r>
            <a:r>
              <a:rPr lang="el-GR" dirty="0" err="1">
                <a:cs typeface="Calibri Light"/>
              </a:rPr>
              <a:t>Τσιτσιπάς</a:t>
            </a:r>
            <a:endParaRPr lang="it-GR" dirty="0"/>
          </a:p>
        </p:txBody>
      </p:sp>
      <p:sp>
        <p:nvSpPr>
          <p:cNvPr id="3" name="Segnaposto contenuto 2">
            <a:extLst>
              <a:ext uri="{FF2B5EF4-FFF2-40B4-BE49-F238E27FC236}">
                <a16:creationId xmlns:a16="http://schemas.microsoft.com/office/drawing/2014/main" id="{900DC7B4-AF6D-6142-880E-A51080083B78}"/>
              </a:ext>
            </a:extLst>
          </p:cNvPr>
          <p:cNvSpPr>
            <a:spLocks noGrp="1"/>
          </p:cNvSpPr>
          <p:nvPr>
            <p:ph idx="1"/>
          </p:nvPr>
        </p:nvSpPr>
        <p:spPr/>
        <p:txBody>
          <a:bodyPr/>
          <a:lstStyle/>
          <a:p>
            <a:r>
              <a:rPr lang="el-GR" dirty="0" err="1">
                <a:cs typeface="Calibri"/>
              </a:rPr>
              <a:t>Ερνέστος</a:t>
            </a:r>
            <a:r>
              <a:rPr lang="el-GR" dirty="0">
                <a:cs typeface="Calibri"/>
              </a:rPr>
              <a:t> </a:t>
            </a:r>
            <a:r>
              <a:rPr lang="el-GR" dirty="0" err="1">
                <a:cs typeface="Calibri"/>
              </a:rPr>
              <a:t>Πιλάλης</a:t>
            </a:r>
            <a:endParaRPr lang="it-GR" dirty="0"/>
          </a:p>
        </p:txBody>
      </p:sp>
    </p:spTree>
    <p:extLst>
      <p:ext uri="{BB962C8B-B14F-4D97-AF65-F5344CB8AC3E}">
        <p14:creationId xmlns:p14="http://schemas.microsoft.com/office/powerpoint/2010/main" val="1799480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BD7AFD-6170-1845-B451-78B8856A3558}"/>
              </a:ext>
            </a:extLst>
          </p:cNvPr>
          <p:cNvSpPr>
            <a:spLocks noGrp="1"/>
          </p:cNvSpPr>
          <p:nvPr>
            <p:ph type="title"/>
          </p:nvPr>
        </p:nvSpPr>
        <p:spPr/>
        <p:txBody>
          <a:bodyPr/>
          <a:lstStyle/>
          <a:p>
            <a:r>
              <a:rPr lang="el-GR" dirty="0">
                <a:cs typeface="Calibri Light"/>
              </a:rPr>
              <a:t>Γενικές Πληροφορίες</a:t>
            </a:r>
            <a:endParaRPr lang="it-GR" dirty="0"/>
          </a:p>
        </p:txBody>
      </p:sp>
      <p:sp>
        <p:nvSpPr>
          <p:cNvPr id="3" name="Segnaposto contenuto 2">
            <a:extLst>
              <a:ext uri="{FF2B5EF4-FFF2-40B4-BE49-F238E27FC236}">
                <a16:creationId xmlns:a16="http://schemas.microsoft.com/office/drawing/2014/main" id="{EED741EF-F213-184E-BD9E-72EEFA17A051}"/>
              </a:ext>
            </a:extLst>
          </p:cNvPr>
          <p:cNvSpPr>
            <a:spLocks noGrp="1"/>
          </p:cNvSpPr>
          <p:nvPr>
            <p:ph idx="1"/>
          </p:nvPr>
        </p:nvSpPr>
        <p:spPr/>
        <p:txBody>
          <a:bodyPr/>
          <a:lstStyle/>
          <a:p>
            <a:r>
              <a:rPr lang="el-GR" dirty="0">
                <a:cs typeface="Calibri"/>
              </a:rPr>
              <a:t>Ο Στέφανος </a:t>
            </a:r>
            <a:r>
              <a:rPr lang="el-GR" dirty="0" err="1">
                <a:cs typeface="Calibri"/>
              </a:rPr>
              <a:t>Τσιτσιπάς</a:t>
            </a:r>
            <a:r>
              <a:rPr lang="el-GR" dirty="0">
                <a:cs typeface="Calibri"/>
              </a:rPr>
              <a:t> γεννήθηκε στις 12 Αυγούστου 1998.</a:t>
            </a:r>
          </a:p>
          <a:p>
            <a:r>
              <a:rPr lang="el-GR" dirty="0">
                <a:cs typeface="Calibri"/>
              </a:rPr>
              <a:t>Είναι Έλληνας τενίστας και σήμερα είναι 6ος στην παγκόσμια κατάταξη. </a:t>
            </a:r>
          </a:p>
          <a:p>
            <a:r>
              <a:rPr lang="el-GR" dirty="0">
                <a:cs typeface="Calibri"/>
              </a:rPr>
              <a:t>Ο Στέφανος είχε αποφασίσει πως θα ασχοληθεί με το τένις από την ηλικία των 9 ετών.</a:t>
            </a:r>
          </a:p>
          <a:p>
            <a:r>
              <a:rPr lang="el-GR" dirty="0">
                <a:cs typeface="Calibri"/>
              </a:rPr>
              <a:t>Ωστόσο παρακολουθούσε μαθήματα τένις μόλις από τα 6 του.</a:t>
            </a:r>
          </a:p>
          <a:p>
            <a:r>
              <a:rPr lang="el-GR" dirty="0">
                <a:cs typeface="Calibri"/>
              </a:rPr>
              <a:t>Ασχολείται επαγγελματικά με το τένις από το 2016 έως και σήμερα</a:t>
            </a:r>
            <a:endParaRPr lang="it-GR" dirty="0"/>
          </a:p>
        </p:txBody>
      </p:sp>
    </p:spTree>
    <p:extLst>
      <p:ext uri="{BB962C8B-B14F-4D97-AF65-F5344CB8AC3E}">
        <p14:creationId xmlns:p14="http://schemas.microsoft.com/office/powerpoint/2010/main" val="3218570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5F3851-BEE8-2848-AF0C-4B67BA861C05}"/>
              </a:ext>
            </a:extLst>
          </p:cNvPr>
          <p:cNvSpPr>
            <a:spLocks noGrp="1"/>
          </p:cNvSpPr>
          <p:nvPr>
            <p:ph type="title"/>
          </p:nvPr>
        </p:nvSpPr>
        <p:spPr/>
        <p:txBody>
          <a:bodyPr/>
          <a:lstStyle/>
          <a:p>
            <a:r>
              <a:rPr lang="el-GR" dirty="0">
                <a:cs typeface="Calibri Light"/>
              </a:rPr>
              <a:t>Επιτυχίες</a:t>
            </a:r>
            <a:endParaRPr lang="it-GR" dirty="0"/>
          </a:p>
        </p:txBody>
      </p:sp>
      <p:sp>
        <p:nvSpPr>
          <p:cNvPr id="3" name="Segnaposto contenuto 2">
            <a:extLst>
              <a:ext uri="{FF2B5EF4-FFF2-40B4-BE49-F238E27FC236}">
                <a16:creationId xmlns:a16="http://schemas.microsoft.com/office/drawing/2014/main" id="{8434F2F1-4323-0845-A67F-12F291A6889F}"/>
              </a:ext>
            </a:extLst>
          </p:cNvPr>
          <p:cNvSpPr>
            <a:spLocks noGrp="1"/>
          </p:cNvSpPr>
          <p:nvPr>
            <p:ph idx="1"/>
          </p:nvPr>
        </p:nvSpPr>
        <p:spPr/>
        <p:txBody>
          <a:bodyPr/>
          <a:lstStyle/>
          <a:p>
            <a:r>
              <a:rPr lang="el-GR" dirty="0">
                <a:cs typeface="Calibri"/>
              </a:rPr>
              <a:t>Παρακάτω αναγράφονται οι επιτυχίες του Στέφανου:</a:t>
            </a:r>
          </a:p>
          <a:p>
            <a:r>
              <a:rPr lang="el-GR" dirty="0">
                <a:cs typeface="Calibri"/>
              </a:rPr>
              <a:t>Νίκη επί του Νόβακ Τζόκοβιτς (νο.1 παγκόσμιας κατάταξης) τον Αύγουστο του 2018,</a:t>
            </a:r>
          </a:p>
          <a:p>
            <a:r>
              <a:rPr lang="el-GR" dirty="0">
                <a:cs typeface="Calibri"/>
              </a:rPr>
              <a:t>Στις 20 Ιανουαρίου 2019 νίκη επί του Ρότζερ Φέντερερ (</a:t>
            </a:r>
            <a:r>
              <a:rPr lang="el-GR" dirty="0" err="1">
                <a:cs typeface="Calibri"/>
              </a:rPr>
              <a:t>νο</a:t>
            </a:r>
            <a:r>
              <a:rPr lang="el-GR" dirty="0">
                <a:cs typeface="Calibri"/>
              </a:rPr>
              <a:t>. 3 </a:t>
            </a:r>
            <a:r>
              <a:rPr lang="el-GR" dirty="0" err="1">
                <a:cs typeface="Calibri"/>
              </a:rPr>
              <a:t>π.κ</a:t>
            </a:r>
            <a:r>
              <a:rPr lang="el-GR" dirty="0">
                <a:cs typeface="Calibri"/>
              </a:rPr>
              <a:t>.) και πρόκριση στους 8 του Αυστραλιανού </a:t>
            </a:r>
            <a:r>
              <a:rPr lang="el-GR" dirty="0" err="1">
                <a:cs typeface="Calibri"/>
              </a:rPr>
              <a:t>Open</a:t>
            </a:r>
            <a:r>
              <a:rPr lang="el-GR" dirty="0">
                <a:cs typeface="Calibri"/>
              </a:rPr>
              <a:t>,</a:t>
            </a:r>
          </a:p>
          <a:p>
            <a:r>
              <a:rPr lang="el-GR" dirty="0">
                <a:cs typeface="Calibri"/>
              </a:rPr>
              <a:t>23 Φεβρουαρίου 2019 νίκη επί του </a:t>
            </a:r>
            <a:r>
              <a:rPr lang="el-GR" dirty="0" err="1">
                <a:ea typeface="+mn-lt"/>
                <a:cs typeface="+mn-lt"/>
              </a:rPr>
              <a:t>Νταβίντ</a:t>
            </a:r>
            <a:r>
              <a:rPr lang="el-GR" dirty="0">
                <a:ea typeface="+mn-lt"/>
                <a:cs typeface="+mn-lt"/>
              </a:rPr>
              <a:t> </a:t>
            </a:r>
            <a:r>
              <a:rPr lang="el-GR" dirty="0" err="1">
                <a:ea typeface="+mn-lt"/>
                <a:cs typeface="+mn-lt"/>
              </a:rPr>
              <a:t>Γκοφέν</a:t>
            </a:r>
            <a:r>
              <a:rPr lang="el-GR" dirty="0">
                <a:ea typeface="+mn-lt"/>
                <a:cs typeface="+mn-lt"/>
              </a:rPr>
              <a:t> και πρόκριση στον τελικό του τουρνουά της Μασσαλίας.</a:t>
            </a:r>
          </a:p>
          <a:p>
            <a:endParaRPr lang="it-GR" dirty="0"/>
          </a:p>
        </p:txBody>
      </p:sp>
    </p:spTree>
    <p:extLst>
      <p:ext uri="{BB962C8B-B14F-4D97-AF65-F5344CB8AC3E}">
        <p14:creationId xmlns:p14="http://schemas.microsoft.com/office/powerpoint/2010/main" val="3915589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00B887-23F0-B74C-A807-F0F742A1FB1B}"/>
              </a:ext>
            </a:extLst>
          </p:cNvPr>
          <p:cNvSpPr>
            <a:spLocks noGrp="1"/>
          </p:cNvSpPr>
          <p:nvPr>
            <p:ph type="title"/>
          </p:nvPr>
        </p:nvSpPr>
        <p:spPr/>
        <p:txBody>
          <a:bodyPr/>
          <a:lstStyle/>
          <a:p>
            <a:r>
              <a:rPr lang="el-GR" dirty="0">
                <a:cs typeface="Calibri Light"/>
              </a:rPr>
              <a:t>Κατακτημένες Διοργανώσεις</a:t>
            </a:r>
            <a:endParaRPr lang="it-GR" dirty="0"/>
          </a:p>
        </p:txBody>
      </p:sp>
      <p:sp>
        <p:nvSpPr>
          <p:cNvPr id="3" name="Segnaposto contenuto 2">
            <a:extLst>
              <a:ext uri="{FF2B5EF4-FFF2-40B4-BE49-F238E27FC236}">
                <a16:creationId xmlns:a16="http://schemas.microsoft.com/office/drawing/2014/main" id="{057F6CA6-BC76-1048-8E99-86071E830419}"/>
              </a:ext>
            </a:extLst>
          </p:cNvPr>
          <p:cNvSpPr>
            <a:spLocks noGrp="1"/>
          </p:cNvSpPr>
          <p:nvPr>
            <p:ph idx="1"/>
          </p:nvPr>
        </p:nvSpPr>
        <p:spPr/>
        <p:txBody>
          <a:bodyPr/>
          <a:lstStyle/>
          <a:p>
            <a:r>
              <a:rPr lang="el-GR" dirty="0">
                <a:ea typeface="+mn-lt"/>
                <a:cs typeface="+mn-lt"/>
              </a:rPr>
              <a:t>21 Οκτωβρίου 2018 κατάκτηση του </a:t>
            </a:r>
            <a:r>
              <a:rPr lang="el-GR" dirty="0" err="1">
                <a:ea typeface="+mn-lt"/>
                <a:cs typeface="+mn-lt"/>
              </a:rPr>
              <a:t>Stockholm</a:t>
            </a:r>
            <a:r>
              <a:rPr lang="el-GR" dirty="0">
                <a:ea typeface="+mn-lt"/>
                <a:cs typeface="+mn-lt"/>
              </a:rPr>
              <a:t> </a:t>
            </a:r>
            <a:r>
              <a:rPr lang="el-GR" dirty="0" err="1">
                <a:ea typeface="+mn-lt"/>
                <a:cs typeface="+mn-lt"/>
              </a:rPr>
              <a:t>Open</a:t>
            </a:r>
            <a:r>
              <a:rPr lang="el-GR" dirty="0">
                <a:ea typeface="+mn-lt"/>
                <a:cs typeface="+mn-lt"/>
              </a:rPr>
              <a:t>,</a:t>
            </a:r>
            <a:endParaRPr lang="el-GR" dirty="0"/>
          </a:p>
          <a:p>
            <a:r>
              <a:rPr lang="el-GR" dirty="0">
                <a:ea typeface="+mn-lt"/>
                <a:cs typeface="+mn-lt"/>
              </a:rPr>
              <a:t>10 Νοεμβρίου 2018 κατάκτηση του </a:t>
            </a:r>
            <a:r>
              <a:rPr lang="el-GR" dirty="0" err="1">
                <a:ea typeface="+mn-lt"/>
                <a:cs typeface="+mn-lt"/>
              </a:rPr>
              <a:t>Next</a:t>
            </a:r>
            <a:r>
              <a:rPr lang="el-GR" dirty="0">
                <a:ea typeface="+mn-lt"/>
                <a:cs typeface="+mn-lt"/>
              </a:rPr>
              <a:t> </a:t>
            </a:r>
            <a:r>
              <a:rPr lang="el-GR" dirty="0" err="1">
                <a:ea typeface="+mn-lt"/>
                <a:cs typeface="+mn-lt"/>
              </a:rPr>
              <a:t>Gen</a:t>
            </a:r>
            <a:r>
              <a:rPr lang="el-GR" dirty="0">
                <a:ea typeface="+mn-lt"/>
                <a:cs typeface="+mn-lt"/>
              </a:rPr>
              <a:t> ATP </a:t>
            </a:r>
            <a:r>
              <a:rPr lang="el-GR" dirty="0" err="1">
                <a:ea typeface="+mn-lt"/>
                <a:cs typeface="+mn-lt"/>
              </a:rPr>
              <a:t>Finals</a:t>
            </a:r>
            <a:r>
              <a:rPr lang="el-GR" dirty="0">
                <a:ea typeface="+mn-lt"/>
                <a:cs typeface="+mn-lt"/>
              </a:rPr>
              <a:t>,</a:t>
            </a:r>
          </a:p>
          <a:p>
            <a:r>
              <a:rPr lang="el-GR" dirty="0">
                <a:ea typeface="+mn-lt"/>
                <a:cs typeface="+mn-lt"/>
              </a:rPr>
              <a:t>24 Φεβρουαρίου 2019 κατάκτηση του </a:t>
            </a:r>
            <a:r>
              <a:rPr lang="el-GR" dirty="0" err="1">
                <a:ea typeface="+mn-lt"/>
                <a:cs typeface="+mn-lt"/>
              </a:rPr>
              <a:t>Open</a:t>
            </a:r>
            <a:r>
              <a:rPr lang="el-GR" dirty="0">
                <a:ea typeface="+mn-lt"/>
                <a:cs typeface="+mn-lt"/>
              </a:rPr>
              <a:t> 13,</a:t>
            </a:r>
          </a:p>
          <a:p>
            <a:r>
              <a:rPr lang="el-GR" dirty="0">
                <a:ea typeface="+mn-lt"/>
                <a:cs typeface="+mn-lt"/>
              </a:rPr>
              <a:t>5 Μαΐου 2019 κατάκτηση του </a:t>
            </a:r>
            <a:r>
              <a:rPr lang="el-GR" dirty="0" err="1">
                <a:ea typeface="+mn-lt"/>
                <a:cs typeface="+mn-lt"/>
              </a:rPr>
              <a:t>Estoril</a:t>
            </a:r>
            <a:r>
              <a:rPr lang="el-GR" dirty="0">
                <a:ea typeface="+mn-lt"/>
                <a:cs typeface="+mn-lt"/>
              </a:rPr>
              <a:t> </a:t>
            </a:r>
            <a:r>
              <a:rPr lang="el-GR" dirty="0" err="1">
                <a:ea typeface="+mn-lt"/>
                <a:cs typeface="+mn-lt"/>
              </a:rPr>
              <a:t>Open</a:t>
            </a:r>
            <a:r>
              <a:rPr lang="el-GR" dirty="0">
                <a:ea typeface="+mn-lt"/>
                <a:cs typeface="+mn-lt"/>
              </a:rPr>
              <a:t>,</a:t>
            </a:r>
          </a:p>
          <a:p>
            <a:r>
              <a:rPr lang="el-GR" dirty="0">
                <a:ea typeface="+mn-lt"/>
                <a:cs typeface="+mn-lt"/>
              </a:rPr>
              <a:t>17 Νοεμβρίου 2019 κατάκτηση του ATP </a:t>
            </a:r>
            <a:r>
              <a:rPr lang="el-GR" dirty="0" err="1">
                <a:ea typeface="+mn-lt"/>
                <a:cs typeface="+mn-lt"/>
              </a:rPr>
              <a:t>Finals</a:t>
            </a:r>
            <a:r>
              <a:rPr lang="el-GR" dirty="0">
                <a:ea typeface="+mn-lt"/>
                <a:cs typeface="+mn-lt"/>
              </a:rPr>
              <a:t>,</a:t>
            </a:r>
          </a:p>
          <a:p>
            <a:r>
              <a:rPr lang="el-GR" dirty="0">
                <a:ea typeface="+mn-lt"/>
                <a:cs typeface="+mn-lt"/>
              </a:rPr>
              <a:t>23 Φεβρουαρίου 2020 κατάκτηση του Open13.</a:t>
            </a:r>
          </a:p>
          <a:p>
            <a:pPr marL="0" indent="0">
              <a:buNone/>
            </a:pPr>
            <a:endParaRPr lang="it-GR" dirty="0"/>
          </a:p>
        </p:txBody>
      </p:sp>
    </p:spTree>
    <p:extLst>
      <p:ext uri="{BB962C8B-B14F-4D97-AF65-F5344CB8AC3E}">
        <p14:creationId xmlns:p14="http://schemas.microsoft.com/office/powerpoint/2010/main" val="3763365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8106C-4481-A143-A5A8-C1F15AFC1B87}"/>
              </a:ext>
            </a:extLst>
          </p:cNvPr>
          <p:cNvSpPr>
            <a:spLocks noGrp="1"/>
          </p:cNvSpPr>
          <p:nvPr>
            <p:ph type="title"/>
          </p:nvPr>
        </p:nvSpPr>
        <p:spPr/>
        <p:txBody>
          <a:bodyPr/>
          <a:lstStyle/>
          <a:p>
            <a:r>
              <a:rPr lang="en-GB" dirty="0"/>
              <a:t>NBA</a:t>
            </a:r>
            <a:r>
              <a:rPr lang="el-GR" dirty="0"/>
              <a:t> 1997-98</a:t>
            </a:r>
            <a:endParaRPr lang="it-GR" dirty="0"/>
          </a:p>
        </p:txBody>
      </p:sp>
      <p:sp>
        <p:nvSpPr>
          <p:cNvPr id="3" name="Segnaposto contenuto 2">
            <a:extLst>
              <a:ext uri="{FF2B5EF4-FFF2-40B4-BE49-F238E27FC236}">
                <a16:creationId xmlns:a16="http://schemas.microsoft.com/office/drawing/2014/main" id="{17A7645D-E0BC-464B-863F-344913062973}"/>
              </a:ext>
            </a:extLst>
          </p:cNvPr>
          <p:cNvSpPr>
            <a:spLocks noGrp="1"/>
          </p:cNvSpPr>
          <p:nvPr>
            <p:ph idx="1"/>
          </p:nvPr>
        </p:nvSpPr>
        <p:spPr/>
        <p:txBody>
          <a:bodyPr/>
          <a:lstStyle/>
          <a:p>
            <a:r>
              <a:rPr lang="el-GR" dirty="0"/>
              <a:t>ΣΟΝΙΑ ΨΥΧΑ</a:t>
            </a:r>
          </a:p>
          <a:p>
            <a:r>
              <a:rPr lang="el-GR" dirty="0"/>
              <a:t>ΜΑΡΙΛΙΝΑ ΟΙΚΟΝΟΜΟΥ</a:t>
            </a:r>
          </a:p>
          <a:p>
            <a:r>
              <a:rPr lang="el-GR" dirty="0"/>
              <a:t>ΑΘΗΝΑ ΧΡΥΣΑΓΗ</a:t>
            </a:r>
          </a:p>
          <a:p>
            <a:r>
              <a:rPr lang="el-GR" dirty="0"/>
              <a:t>ΜΑΡΙΝΑ ΜΑΚΑΡΙΓΑΚΗ</a:t>
            </a:r>
          </a:p>
          <a:p>
            <a:endParaRPr lang="it-GR" dirty="0"/>
          </a:p>
        </p:txBody>
      </p:sp>
    </p:spTree>
    <p:extLst>
      <p:ext uri="{BB962C8B-B14F-4D97-AF65-F5344CB8AC3E}">
        <p14:creationId xmlns:p14="http://schemas.microsoft.com/office/powerpoint/2010/main" val="2579824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4F6376-4D27-1B48-A0C1-A9967787C9F0}"/>
              </a:ext>
            </a:extLst>
          </p:cNvPr>
          <p:cNvSpPr>
            <a:spLocks noGrp="1"/>
          </p:cNvSpPr>
          <p:nvPr>
            <p:ph type="title"/>
          </p:nvPr>
        </p:nvSpPr>
        <p:spPr/>
        <p:txBody>
          <a:bodyPr/>
          <a:lstStyle/>
          <a:p>
            <a:r>
              <a:rPr lang="el-GR" dirty="0"/>
              <a:t>Γενικά</a:t>
            </a:r>
            <a:endParaRPr lang="it-GR" dirty="0"/>
          </a:p>
        </p:txBody>
      </p:sp>
      <p:sp>
        <p:nvSpPr>
          <p:cNvPr id="3" name="Segnaposto contenuto 2">
            <a:extLst>
              <a:ext uri="{FF2B5EF4-FFF2-40B4-BE49-F238E27FC236}">
                <a16:creationId xmlns:a16="http://schemas.microsoft.com/office/drawing/2014/main" id="{E5E67F20-8AE2-7D46-AF59-F985CC3DDF6A}"/>
              </a:ext>
            </a:extLst>
          </p:cNvPr>
          <p:cNvSpPr>
            <a:spLocks noGrp="1"/>
          </p:cNvSpPr>
          <p:nvPr>
            <p:ph idx="1"/>
          </p:nvPr>
        </p:nvSpPr>
        <p:spPr>
          <a:xfrm>
            <a:off x="818712" y="2222287"/>
            <a:ext cx="6417660" cy="3636511"/>
          </a:xfrm>
        </p:spPr>
        <p:txBody>
          <a:bodyPr/>
          <a:lstStyle/>
          <a:p>
            <a:r>
              <a:rPr lang="el-GR" dirty="0"/>
              <a:t>Το </a:t>
            </a:r>
            <a:r>
              <a:rPr lang="en-GB" dirty="0"/>
              <a:t>NBA  </a:t>
            </a:r>
            <a:r>
              <a:rPr lang="el-GR" dirty="0"/>
              <a:t>ιδρύθηκε το 1946 και στην αρχή ονομαζόταν ΒΑΑ</a:t>
            </a:r>
          </a:p>
          <a:p>
            <a:r>
              <a:rPr lang="el-GR" dirty="0"/>
              <a:t>Συμμετέχουν 30 ομάδες ( 29 από την Αμερική και 1 από τον Καναδά)</a:t>
            </a:r>
          </a:p>
          <a:p>
            <a:r>
              <a:rPr lang="el-GR" dirty="0"/>
              <a:t>Τις περισσότερες κατακτήσεις τις έχουν οι </a:t>
            </a:r>
            <a:r>
              <a:rPr lang="el-GR" dirty="0" err="1"/>
              <a:t>Μπόστον</a:t>
            </a:r>
            <a:r>
              <a:rPr lang="el-GR" dirty="0"/>
              <a:t> </a:t>
            </a:r>
            <a:r>
              <a:rPr lang="el-GR" dirty="0" err="1"/>
              <a:t>Σέλτικς</a:t>
            </a:r>
            <a:r>
              <a:rPr lang="el-GR" dirty="0"/>
              <a:t> (17) και την πιο την πιο πρόσφατη οι Τορόντο </a:t>
            </a:r>
            <a:r>
              <a:rPr lang="el-GR" dirty="0" err="1"/>
              <a:t>Ράπτορς</a:t>
            </a:r>
            <a:r>
              <a:rPr lang="el-GR" dirty="0"/>
              <a:t> (1)</a:t>
            </a:r>
          </a:p>
          <a:p>
            <a:pPr marL="0" indent="0">
              <a:buNone/>
            </a:pPr>
            <a:endParaRPr lang="it-GR" dirty="0"/>
          </a:p>
        </p:txBody>
      </p:sp>
      <p:pic>
        <p:nvPicPr>
          <p:cNvPr id="4" name="Εικόνα 3">
            <a:extLst>
              <a:ext uri="{FF2B5EF4-FFF2-40B4-BE49-F238E27FC236}">
                <a16:creationId xmlns:a16="http://schemas.microsoft.com/office/drawing/2014/main" id="{4EBFA07A-7C42-9B4C-8589-D80307013960}"/>
              </a:ext>
            </a:extLst>
          </p:cNvPr>
          <p:cNvPicPr>
            <a:picLocks noChangeAspect="1"/>
          </p:cNvPicPr>
          <p:nvPr/>
        </p:nvPicPr>
        <p:blipFill>
          <a:blip r:embed="rId2" cstate="print"/>
          <a:stretch>
            <a:fillRect/>
          </a:stretch>
        </p:blipFill>
        <p:spPr>
          <a:xfrm>
            <a:off x="8707756" y="274638"/>
            <a:ext cx="2286000" cy="2286000"/>
          </a:xfrm>
          <a:prstGeom prst="rect">
            <a:avLst/>
          </a:prstGeom>
        </p:spPr>
      </p:pic>
      <p:pic>
        <p:nvPicPr>
          <p:cNvPr id="5" name="Εικόνα 4">
            <a:extLst>
              <a:ext uri="{FF2B5EF4-FFF2-40B4-BE49-F238E27FC236}">
                <a16:creationId xmlns:a16="http://schemas.microsoft.com/office/drawing/2014/main" id="{01EA8ABC-056C-6342-9D1F-9CF0FFADFA48}"/>
              </a:ext>
            </a:extLst>
          </p:cNvPr>
          <p:cNvPicPr>
            <a:picLocks noChangeAspect="1"/>
          </p:cNvPicPr>
          <p:nvPr/>
        </p:nvPicPr>
        <p:blipFill>
          <a:blip r:embed="rId3" cstate="print"/>
          <a:stretch>
            <a:fillRect/>
          </a:stretch>
        </p:blipFill>
        <p:spPr>
          <a:xfrm>
            <a:off x="8156259" y="2828925"/>
            <a:ext cx="3388994" cy="3388994"/>
          </a:xfrm>
          <a:prstGeom prst="rect">
            <a:avLst/>
          </a:prstGeom>
        </p:spPr>
      </p:pic>
    </p:spTree>
    <p:extLst>
      <p:ext uri="{BB962C8B-B14F-4D97-AF65-F5344CB8AC3E}">
        <p14:creationId xmlns:p14="http://schemas.microsoft.com/office/powerpoint/2010/main" val="1306274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5C928-4091-8E42-8FD9-A82FF02735E1}"/>
              </a:ext>
            </a:extLst>
          </p:cNvPr>
          <p:cNvSpPr>
            <a:spLocks noGrp="1"/>
          </p:cNvSpPr>
          <p:nvPr>
            <p:ph type="title"/>
          </p:nvPr>
        </p:nvSpPr>
        <p:spPr/>
        <p:txBody>
          <a:bodyPr/>
          <a:lstStyle/>
          <a:p>
            <a:r>
              <a:rPr lang="el-GR" dirty="0"/>
              <a:t>Πρωτάθλημα 1997-1998</a:t>
            </a:r>
            <a:endParaRPr lang="it-GR" dirty="0"/>
          </a:p>
        </p:txBody>
      </p:sp>
      <p:sp>
        <p:nvSpPr>
          <p:cNvPr id="3" name="Segnaposto contenuto 2">
            <a:extLst>
              <a:ext uri="{FF2B5EF4-FFF2-40B4-BE49-F238E27FC236}">
                <a16:creationId xmlns:a16="http://schemas.microsoft.com/office/drawing/2014/main" id="{3FEBC013-DF1B-9C48-9653-009D92EDF76F}"/>
              </a:ext>
            </a:extLst>
          </p:cNvPr>
          <p:cNvSpPr>
            <a:spLocks noGrp="1"/>
          </p:cNvSpPr>
          <p:nvPr>
            <p:ph idx="1"/>
          </p:nvPr>
        </p:nvSpPr>
        <p:spPr>
          <a:xfrm>
            <a:off x="424574" y="2458770"/>
            <a:ext cx="5834336" cy="3636511"/>
          </a:xfrm>
        </p:spPr>
        <p:txBody>
          <a:bodyPr/>
          <a:lstStyle/>
          <a:p>
            <a:r>
              <a:rPr lang="el-GR" dirty="0"/>
              <a:t>Ήταν η 52</a:t>
            </a:r>
            <a:r>
              <a:rPr lang="el-GR" baseline="30000" dirty="0"/>
              <a:t>η</a:t>
            </a:r>
            <a:r>
              <a:rPr lang="el-GR" dirty="0"/>
              <a:t> σεζόν του </a:t>
            </a:r>
            <a:r>
              <a:rPr lang="en-GB" dirty="0"/>
              <a:t>NBA</a:t>
            </a:r>
            <a:r>
              <a:rPr lang="el-GR" dirty="0"/>
              <a:t>.</a:t>
            </a:r>
            <a:endParaRPr lang="en-GB" dirty="0"/>
          </a:p>
          <a:p>
            <a:r>
              <a:rPr lang="el-GR" dirty="0"/>
              <a:t>Έγινε στο </a:t>
            </a:r>
            <a:r>
              <a:rPr lang="en-GB" dirty="0"/>
              <a:t>Madison Square Garden, </a:t>
            </a:r>
            <a:r>
              <a:rPr lang="el-GR" dirty="0"/>
              <a:t>Μανχάταν.</a:t>
            </a:r>
            <a:endParaRPr lang="en-GB" dirty="0"/>
          </a:p>
          <a:p>
            <a:r>
              <a:rPr lang="el-GR" dirty="0"/>
              <a:t>Νικητές ήταν οι </a:t>
            </a:r>
            <a:r>
              <a:rPr lang="en-GB" dirty="0"/>
              <a:t>Chicago Bulls.</a:t>
            </a:r>
          </a:p>
          <a:p>
            <a:r>
              <a:rPr lang="en-US" dirty="0"/>
              <a:t>O</a:t>
            </a:r>
            <a:r>
              <a:rPr lang="el-GR" dirty="0"/>
              <a:t> διαγωνισμός </a:t>
            </a:r>
            <a:r>
              <a:rPr lang="en-GB" dirty="0"/>
              <a:t>NBA Slum Dunk </a:t>
            </a:r>
            <a:r>
              <a:rPr lang="el-GR" dirty="0"/>
              <a:t>δεν πραγματοποιήθηκε λόγω του κινδύνου τραυματισμού των παιχτών και έλλειψη νέων κόλπων.</a:t>
            </a:r>
            <a:endParaRPr lang="en-GB" dirty="0"/>
          </a:p>
          <a:p>
            <a:pPr marL="0" indent="0">
              <a:buNone/>
            </a:pPr>
            <a:endParaRPr lang="it-GR" dirty="0"/>
          </a:p>
        </p:txBody>
      </p:sp>
      <p:pic>
        <p:nvPicPr>
          <p:cNvPr id="6" name="Εικόνα 3">
            <a:extLst>
              <a:ext uri="{FF2B5EF4-FFF2-40B4-BE49-F238E27FC236}">
                <a16:creationId xmlns:a16="http://schemas.microsoft.com/office/drawing/2014/main" id="{ED891CFF-F0B6-DE4C-BFC0-4766FCC1600D}"/>
              </a:ext>
            </a:extLst>
          </p:cNvPr>
          <p:cNvPicPr>
            <a:picLocks noChangeAspect="1"/>
          </p:cNvPicPr>
          <p:nvPr/>
        </p:nvPicPr>
        <p:blipFill rotWithShape="1">
          <a:blip r:embed="rId2" cstate="print"/>
          <a:srcRect l="4183" r="6125" b="1"/>
          <a:stretch/>
        </p:blipFill>
        <p:spPr>
          <a:xfrm>
            <a:off x="6316717" y="2458770"/>
            <a:ext cx="5766975" cy="3624015"/>
          </a:xfrm>
          <a:prstGeom prst="rect">
            <a:avLst/>
          </a:prstGeom>
        </p:spPr>
      </p:pic>
    </p:spTree>
    <p:extLst>
      <p:ext uri="{BB962C8B-B14F-4D97-AF65-F5344CB8AC3E}">
        <p14:creationId xmlns:p14="http://schemas.microsoft.com/office/powerpoint/2010/main" val="2288716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FBCE69-81DC-9749-B480-156FD96BBDA8}"/>
              </a:ext>
            </a:extLst>
          </p:cNvPr>
          <p:cNvSpPr>
            <a:spLocks noGrp="1"/>
          </p:cNvSpPr>
          <p:nvPr>
            <p:ph type="title"/>
          </p:nvPr>
        </p:nvSpPr>
        <p:spPr/>
        <p:txBody>
          <a:bodyPr/>
          <a:lstStyle/>
          <a:p>
            <a:r>
              <a:rPr lang="el-GR" dirty="0"/>
              <a:t>Πρωτάθλημα 1997-1998</a:t>
            </a:r>
            <a:endParaRPr lang="it-GR" dirty="0"/>
          </a:p>
        </p:txBody>
      </p:sp>
      <p:sp>
        <p:nvSpPr>
          <p:cNvPr id="3" name="Segnaposto contenuto 2">
            <a:extLst>
              <a:ext uri="{FF2B5EF4-FFF2-40B4-BE49-F238E27FC236}">
                <a16:creationId xmlns:a16="http://schemas.microsoft.com/office/drawing/2014/main" id="{ED727638-A862-DE4A-95B6-7E2A0BB17A6F}"/>
              </a:ext>
            </a:extLst>
          </p:cNvPr>
          <p:cNvSpPr>
            <a:spLocks noGrp="1"/>
          </p:cNvSpPr>
          <p:nvPr>
            <p:ph idx="1"/>
          </p:nvPr>
        </p:nvSpPr>
        <p:spPr>
          <a:xfrm>
            <a:off x="524066" y="2238053"/>
            <a:ext cx="5277288" cy="3636511"/>
          </a:xfrm>
        </p:spPr>
        <p:txBody>
          <a:bodyPr/>
          <a:lstStyle/>
          <a:p>
            <a:pPr>
              <a:buNone/>
            </a:pPr>
            <a:r>
              <a:rPr lang="en-US" dirty="0"/>
              <a:t>	</a:t>
            </a:r>
            <a:r>
              <a:rPr lang="el-GR" dirty="0"/>
              <a:t>Δύο νέα ρεκόρ τέθηκαν στο παιχνίδι 3 των τελικών NBA:</a:t>
            </a:r>
            <a:endParaRPr lang="en-US" dirty="0"/>
          </a:p>
          <a:p>
            <a:r>
              <a:rPr lang="el-GR" dirty="0"/>
              <a:t>Μεγαλύτερο περιθώριο νίκης (42 πόντοι)</a:t>
            </a:r>
          </a:p>
          <a:p>
            <a:r>
              <a:rPr lang="el-GR" dirty="0"/>
              <a:t>Λιγότεροι πόντοι που σημειώθηκαν σε ένα παιχνίδι NBA </a:t>
            </a:r>
            <a:r>
              <a:rPr lang="el-GR" dirty="0" err="1"/>
              <a:t>Finals</a:t>
            </a:r>
            <a:r>
              <a:rPr lang="el-GR" dirty="0"/>
              <a:t> (54) στην πορεία των </a:t>
            </a:r>
            <a:r>
              <a:rPr lang="el-GR" dirty="0" err="1"/>
              <a:t>Bulls</a:t>
            </a:r>
            <a:r>
              <a:rPr lang="el-GR" dirty="0"/>
              <a:t> της </a:t>
            </a:r>
            <a:r>
              <a:rPr lang="el-GR" dirty="0" err="1"/>
              <a:t>Jazz</a:t>
            </a:r>
            <a:r>
              <a:rPr lang="el-GR" dirty="0"/>
              <a:t>.</a:t>
            </a:r>
          </a:p>
          <a:p>
            <a:endParaRPr lang="it-GR" dirty="0"/>
          </a:p>
        </p:txBody>
      </p:sp>
      <p:pic>
        <p:nvPicPr>
          <p:cNvPr id="4" name="Εικόνα 3">
            <a:extLst>
              <a:ext uri="{FF2B5EF4-FFF2-40B4-BE49-F238E27FC236}">
                <a16:creationId xmlns:a16="http://schemas.microsoft.com/office/drawing/2014/main" id="{8BD64031-670A-614D-A3AD-99658AF5E701}"/>
              </a:ext>
            </a:extLst>
          </p:cNvPr>
          <p:cNvPicPr>
            <a:picLocks noChangeAspect="1"/>
          </p:cNvPicPr>
          <p:nvPr/>
        </p:nvPicPr>
        <p:blipFill>
          <a:blip r:embed="rId2" cstate="print"/>
          <a:stretch>
            <a:fillRect/>
          </a:stretch>
        </p:blipFill>
        <p:spPr>
          <a:xfrm>
            <a:off x="6231912" y="2398412"/>
            <a:ext cx="5436022" cy="3624015"/>
          </a:xfrm>
          <a:prstGeom prst="rect">
            <a:avLst/>
          </a:prstGeom>
        </p:spPr>
      </p:pic>
    </p:spTree>
    <p:extLst>
      <p:ext uri="{BB962C8B-B14F-4D97-AF65-F5344CB8AC3E}">
        <p14:creationId xmlns:p14="http://schemas.microsoft.com/office/powerpoint/2010/main" val="2057985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152FA-7A5E-EC4A-AF9D-29260D38F19E}"/>
              </a:ext>
            </a:extLst>
          </p:cNvPr>
          <p:cNvSpPr>
            <a:spLocks noGrp="1"/>
          </p:cNvSpPr>
          <p:nvPr>
            <p:ph type="title"/>
          </p:nvPr>
        </p:nvSpPr>
        <p:spPr/>
        <p:txBody>
          <a:bodyPr/>
          <a:lstStyle/>
          <a:p>
            <a:r>
              <a:rPr lang="en-GB" dirty="0">
                <a:solidFill>
                  <a:schemeClr val="tx1"/>
                </a:solidFill>
              </a:rPr>
              <a:t>Chicago Bulls</a:t>
            </a:r>
            <a:endParaRPr lang="it-GR" dirty="0">
              <a:solidFill>
                <a:schemeClr val="tx1"/>
              </a:solidFill>
            </a:endParaRPr>
          </a:p>
        </p:txBody>
      </p:sp>
      <p:sp>
        <p:nvSpPr>
          <p:cNvPr id="3" name="Segnaposto contenuto 2">
            <a:extLst>
              <a:ext uri="{FF2B5EF4-FFF2-40B4-BE49-F238E27FC236}">
                <a16:creationId xmlns:a16="http://schemas.microsoft.com/office/drawing/2014/main" id="{6B0B175E-F509-3540-8DE1-80CA5707BBD1}"/>
              </a:ext>
            </a:extLst>
          </p:cNvPr>
          <p:cNvSpPr>
            <a:spLocks noGrp="1"/>
          </p:cNvSpPr>
          <p:nvPr>
            <p:ph idx="1"/>
          </p:nvPr>
        </p:nvSpPr>
        <p:spPr>
          <a:xfrm>
            <a:off x="818712" y="2222287"/>
            <a:ext cx="5030295" cy="3636511"/>
          </a:xfrm>
        </p:spPr>
        <p:txBody>
          <a:bodyPr/>
          <a:lstStyle/>
          <a:p>
            <a:r>
              <a:rPr lang="el-GR" dirty="0"/>
              <a:t>Ιδρύθηκε το 1966. </a:t>
            </a:r>
          </a:p>
          <a:p>
            <a:r>
              <a:rPr lang="el-GR" dirty="0"/>
              <a:t>Το πρωτάθλημα 1997-98 ήταν το 3</a:t>
            </a:r>
            <a:r>
              <a:rPr lang="el-GR" baseline="30000" dirty="0"/>
              <a:t>ο</a:t>
            </a:r>
            <a:r>
              <a:rPr lang="el-GR" dirty="0"/>
              <a:t> συνεχόμενο που κέρδισαν και το 6</a:t>
            </a:r>
            <a:r>
              <a:rPr lang="el-GR" baseline="30000" dirty="0"/>
              <a:t>ο</a:t>
            </a:r>
            <a:r>
              <a:rPr lang="el-GR" dirty="0"/>
              <a:t> που κέρδισαν μέσα σε 8 χρόνια.</a:t>
            </a:r>
          </a:p>
          <a:p>
            <a:endParaRPr lang="it-GR" dirty="0"/>
          </a:p>
        </p:txBody>
      </p:sp>
      <p:pic>
        <p:nvPicPr>
          <p:cNvPr id="4" name="Εικόνα 3">
            <a:extLst>
              <a:ext uri="{FF2B5EF4-FFF2-40B4-BE49-F238E27FC236}">
                <a16:creationId xmlns:a16="http://schemas.microsoft.com/office/drawing/2014/main" id="{4DF7C1E4-EA6F-C347-A3BC-3D3CA2A6C82B}"/>
              </a:ext>
            </a:extLst>
          </p:cNvPr>
          <p:cNvPicPr>
            <a:picLocks noChangeAspect="1"/>
          </p:cNvPicPr>
          <p:nvPr/>
        </p:nvPicPr>
        <p:blipFill rotWithShape="1">
          <a:blip r:embed="rId2" cstate="print">
            <a:alphaModFix/>
          </a:blip>
          <a:srcRect r="3861" b="1"/>
          <a:stretch/>
        </p:blipFill>
        <p:spPr>
          <a:xfrm>
            <a:off x="6747661" y="2054554"/>
            <a:ext cx="4162077" cy="435625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297928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824" y="219835"/>
            <a:ext cx="9224769" cy="2004970"/>
          </a:xfrm>
        </p:spPr>
        <p:txBody>
          <a:bodyPr>
            <a:normAutofit/>
          </a:bodyPr>
          <a:lstStyle/>
          <a:p>
            <a:pPr marL="0" indent="0">
              <a:buNone/>
            </a:pPr>
            <a:r>
              <a:rPr lang="el-GR" dirty="0">
                <a:latin typeface="Arial" panose="020B0604020202020204" pitchFamily="34" charset="0"/>
                <a:cs typeface="Arial" panose="020B0604020202020204" pitchFamily="34" charset="0"/>
              </a:rPr>
              <a:t>Επίσης μέσα από αγώνες οι αθλητές μαθαίνουν να συνεργάζονται με τους συναθλητές τους και τους αντιπάλους τους και να παραδέχονται ακόμη και την ήττα χωρίς να διαμαρτύρονται. </a:t>
            </a:r>
          </a:p>
        </p:txBody>
      </p:sp>
      <p:pic>
        <p:nvPicPr>
          <p:cNvPr id="4" name="Picture 3"/>
          <p:cNvPicPr>
            <a:picLocks noChangeAspect="1"/>
          </p:cNvPicPr>
          <p:nvPr/>
        </p:nvPicPr>
        <p:blipFill>
          <a:blip r:embed="rId2"/>
          <a:stretch>
            <a:fillRect/>
          </a:stretch>
        </p:blipFill>
        <p:spPr>
          <a:xfrm>
            <a:off x="371220" y="3297188"/>
            <a:ext cx="5396323" cy="2781766"/>
          </a:xfrm>
          <a:prstGeom prst="rect">
            <a:avLst/>
          </a:prstGeom>
        </p:spPr>
      </p:pic>
      <p:pic>
        <p:nvPicPr>
          <p:cNvPr id="5" name="Picture 4"/>
          <p:cNvPicPr>
            <a:picLocks noChangeAspect="1"/>
          </p:cNvPicPr>
          <p:nvPr/>
        </p:nvPicPr>
        <p:blipFill>
          <a:blip r:embed="rId3"/>
          <a:stretch>
            <a:fillRect/>
          </a:stretch>
        </p:blipFill>
        <p:spPr>
          <a:xfrm>
            <a:off x="6244143" y="3175673"/>
            <a:ext cx="5751475" cy="3024796"/>
          </a:xfrm>
          <a:prstGeom prst="rect">
            <a:avLst/>
          </a:prstGeom>
        </p:spPr>
      </p:pic>
    </p:spTree>
    <p:extLst>
      <p:ext uri="{BB962C8B-B14F-4D97-AF65-F5344CB8AC3E}">
        <p14:creationId xmlns:p14="http://schemas.microsoft.com/office/powerpoint/2010/main" val="3132249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5FD031-18DA-BC49-A75D-90910AA43B1C}"/>
              </a:ext>
            </a:extLst>
          </p:cNvPr>
          <p:cNvSpPr>
            <a:spLocks noGrp="1"/>
          </p:cNvSpPr>
          <p:nvPr>
            <p:ph type="title"/>
          </p:nvPr>
        </p:nvSpPr>
        <p:spPr/>
        <p:txBody>
          <a:bodyPr/>
          <a:lstStyle/>
          <a:p>
            <a:r>
              <a:rPr lang="en-US" dirty="0">
                <a:solidFill>
                  <a:schemeClr val="tx1"/>
                </a:solidFill>
              </a:rPr>
              <a:t>San Antonio Spurs</a:t>
            </a:r>
            <a:endParaRPr lang="it-GR" dirty="0">
              <a:solidFill>
                <a:schemeClr val="tx1"/>
              </a:solidFill>
            </a:endParaRPr>
          </a:p>
        </p:txBody>
      </p:sp>
      <p:sp>
        <p:nvSpPr>
          <p:cNvPr id="3" name="Segnaposto contenuto 2">
            <a:extLst>
              <a:ext uri="{FF2B5EF4-FFF2-40B4-BE49-F238E27FC236}">
                <a16:creationId xmlns:a16="http://schemas.microsoft.com/office/drawing/2014/main" id="{A36CFEC1-A199-0847-855E-5890CF212C95}"/>
              </a:ext>
            </a:extLst>
          </p:cNvPr>
          <p:cNvSpPr>
            <a:spLocks noGrp="1"/>
          </p:cNvSpPr>
          <p:nvPr>
            <p:ph idx="1"/>
          </p:nvPr>
        </p:nvSpPr>
        <p:spPr>
          <a:xfrm>
            <a:off x="818712" y="2222287"/>
            <a:ext cx="4305081" cy="3636511"/>
          </a:xfrm>
        </p:spPr>
        <p:txBody>
          <a:bodyPr/>
          <a:lstStyle/>
          <a:p>
            <a:r>
              <a:rPr lang="el-GR" dirty="0"/>
              <a:t>Ιδρύθηκε το 1967.</a:t>
            </a:r>
          </a:p>
          <a:p>
            <a:r>
              <a:rPr lang="el-GR" dirty="0"/>
              <a:t>Έδωσαν ρεκόρ πρωταθλήματος για τη μεγαλύτερη ανάκαμψη μιας σεζόν (36 νίκες), σπάζοντας το δικό τους ρεκόρ στην εποχή NBA 1989-90.</a:t>
            </a:r>
          </a:p>
          <a:p>
            <a:r>
              <a:rPr lang="el-GR" dirty="0"/>
              <a:t>Αργότερα το ρεκόρ σπάστηκε από την </a:t>
            </a:r>
            <a:r>
              <a:rPr lang="el-GR" dirty="0" err="1"/>
              <a:t>Boston</a:t>
            </a:r>
            <a:r>
              <a:rPr lang="el-GR" dirty="0"/>
              <a:t> </a:t>
            </a:r>
            <a:r>
              <a:rPr lang="el-GR" dirty="0" err="1"/>
              <a:t>Celtics</a:t>
            </a:r>
            <a:r>
              <a:rPr lang="el-GR" dirty="0"/>
              <a:t> το 2007-08 .</a:t>
            </a:r>
          </a:p>
          <a:p>
            <a:endParaRPr lang="it-GR" dirty="0"/>
          </a:p>
        </p:txBody>
      </p:sp>
      <p:pic>
        <p:nvPicPr>
          <p:cNvPr id="4" name="Εικόνα 3">
            <a:extLst>
              <a:ext uri="{FF2B5EF4-FFF2-40B4-BE49-F238E27FC236}">
                <a16:creationId xmlns:a16="http://schemas.microsoft.com/office/drawing/2014/main" id="{8F4D4C99-3AC5-2B4E-82D1-D4DD36DE05B2}"/>
              </a:ext>
            </a:extLst>
          </p:cNvPr>
          <p:cNvPicPr>
            <a:picLocks noChangeAspect="1"/>
          </p:cNvPicPr>
          <p:nvPr/>
        </p:nvPicPr>
        <p:blipFill>
          <a:blip r:embed="rId2" cstate="print"/>
          <a:stretch>
            <a:fillRect/>
          </a:stretch>
        </p:blipFill>
        <p:spPr>
          <a:xfrm>
            <a:off x="6781187" y="2456010"/>
            <a:ext cx="4059161" cy="4059161"/>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3149531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44E2FC-A65C-864B-94FC-FBAC4D9540CE}"/>
              </a:ext>
            </a:extLst>
          </p:cNvPr>
          <p:cNvSpPr>
            <a:spLocks noGrp="1"/>
          </p:cNvSpPr>
          <p:nvPr>
            <p:ph type="title"/>
          </p:nvPr>
        </p:nvSpPr>
        <p:spPr/>
        <p:txBody>
          <a:bodyPr/>
          <a:lstStyle/>
          <a:p>
            <a:r>
              <a:rPr lang="en-GB" dirty="0"/>
              <a:t>MICHAEL JORDAN</a:t>
            </a:r>
            <a:endParaRPr lang="it-GR" dirty="0"/>
          </a:p>
        </p:txBody>
      </p:sp>
      <p:sp>
        <p:nvSpPr>
          <p:cNvPr id="3" name="Segnaposto contenuto 2">
            <a:extLst>
              <a:ext uri="{FF2B5EF4-FFF2-40B4-BE49-F238E27FC236}">
                <a16:creationId xmlns:a16="http://schemas.microsoft.com/office/drawing/2014/main" id="{24527168-7EA9-7748-9881-B4D734F05E5F}"/>
              </a:ext>
            </a:extLst>
          </p:cNvPr>
          <p:cNvSpPr>
            <a:spLocks noGrp="1"/>
          </p:cNvSpPr>
          <p:nvPr>
            <p:ph idx="1"/>
          </p:nvPr>
        </p:nvSpPr>
        <p:spPr>
          <a:xfrm>
            <a:off x="818712" y="2222287"/>
            <a:ext cx="5277288" cy="3636511"/>
          </a:xfrm>
        </p:spPr>
        <p:txBody>
          <a:bodyPr/>
          <a:lstStyle/>
          <a:p>
            <a:r>
              <a:rPr lang="el-GR" dirty="0"/>
              <a:t>Αυτό τον χρόνο σημείωσε την αποχώρηση του ο </a:t>
            </a:r>
            <a:r>
              <a:rPr lang="en-GB" dirty="0"/>
              <a:t>Michael Jordan.</a:t>
            </a:r>
          </a:p>
          <a:p>
            <a:r>
              <a:rPr lang="el-GR" dirty="0"/>
              <a:t>Πέρασε τον </a:t>
            </a:r>
            <a:r>
              <a:rPr lang="en-GB" dirty="0"/>
              <a:t>Kareem Abdul-Jabbar </a:t>
            </a:r>
            <a:r>
              <a:rPr lang="el-GR" dirty="0"/>
              <a:t>ως τον κορυφαίο ηγέτη σε πόντους που σημείωσαν τα </a:t>
            </a:r>
            <a:r>
              <a:rPr lang="en-GB" dirty="0"/>
              <a:t>NBA play-offs</a:t>
            </a:r>
          </a:p>
          <a:p>
            <a:r>
              <a:rPr lang="el-GR" dirty="0"/>
              <a:t>Κατέκτησε το 3</a:t>
            </a:r>
            <a:r>
              <a:rPr lang="el-GR" baseline="30000" dirty="0"/>
              <a:t>ο</a:t>
            </a:r>
            <a:r>
              <a:rPr lang="el-GR" dirty="0"/>
              <a:t> του </a:t>
            </a:r>
            <a:r>
              <a:rPr lang="en-GB" dirty="0"/>
              <a:t>MVP all-star</a:t>
            </a:r>
            <a:r>
              <a:rPr lang="el-GR" dirty="0"/>
              <a:t> </a:t>
            </a:r>
            <a:endParaRPr lang="en-US" dirty="0"/>
          </a:p>
          <a:p>
            <a:r>
              <a:rPr lang="en-US" dirty="0"/>
              <a:t>O </a:t>
            </a:r>
            <a:r>
              <a:rPr lang="el-GR" dirty="0" err="1"/>
              <a:t>Michael</a:t>
            </a:r>
            <a:r>
              <a:rPr lang="el-GR" dirty="0"/>
              <a:t> </a:t>
            </a:r>
            <a:r>
              <a:rPr lang="el-GR" dirty="0" err="1"/>
              <a:t>Jordan</a:t>
            </a:r>
            <a:r>
              <a:rPr lang="el-GR" dirty="0"/>
              <a:t> ανακοίνωσε τη δεύτερη αποχώρησή του από το NBA κατά τη διάρκεια της επόμενης εκτός εποχής</a:t>
            </a:r>
          </a:p>
          <a:p>
            <a:endParaRPr lang="it-GR" dirty="0"/>
          </a:p>
        </p:txBody>
      </p:sp>
      <p:pic>
        <p:nvPicPr>
          <p:cNvPr id="4" name="Εικόνα 3">
            <a:extLst>
              <a:ext uri="{FF2B5EF4-FFF2-40B4-BE49-F238E27FC236}">
                <a16:creationId xmlns:a16="http://schemas.microsoft.com/office/drawing/2014/main" id="{C163ED4C-34CE-5544-ADCD-3A28A33C7DC3}"/>
              </a:ext>
            </a:extLst>
          </p:cNvPr>
          <p:cNvPicPr>
            <a:picLocks noChangeAspect="1"/>
          </p:cNvPicPr>
          <p:nvPr/>
        </p:nvPicPr>
        <p:blipFill rotWithShape="1">
          <a:blip r:embed="rId2" cstate="print"/>
          <a:srcRect l="3912" r="5866" b="1"/>
          <a:stretch/>
        </p:blipFill>
        <p:spPr>
          <a:xfrm>
            <a:off x="7556429" y="10"/>
            <a:ext cx="4635571" cy="6857990"/>
          </a:xfrm>
          <a:prstGeom prst="rect">
            <a:avLst/>
          </a:prstGeom>
          <a:effectLst/>
        </p:spPr>
      </p:pic>
    </p:spTree>
    <p:extLst>
      <p:ext uri="{BB962C8B-B14F-4D97-AF65-F5344CB8AC3E}">
        <p14:creationId xmlns:p14="http://schemas.microsoft.com/office/powerpoint/2010/main" val="2473323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45EC36-3E9A-4D43-8572-A17CB4E018AA}"/>
              </a:ext>
            </a:extLst>
          </p:cNvPr>
          <p:cNvSpPr>
            <a:spLocks noGrp="1"/>
          </p:cNvSpPr>
          <p:nvPr>
            <p:ph type="title"/>
          </p:nvPr>
        </p:nvSpPr>
        <p:spPr/>
        <p:txBody>
          <a:bodyPr/>
          <a:lstStyle/>
          <a:p>
            <a:r>
              <a:rPr lang="el-GR" dirty="0" err="1"/>
              <a:t>Τελος</a:t>
            </a:r>
            <a:r>
              <a:rPr lang="el-GR" dirty="0"/>
              <a:t>!</a:t>
            </a:r>
            <a:endParaRPr lang="it-GR" dirty="0"/>
          </a:p>
        </p:txBody>
      </p:sp>
      <p:sp>
        <p:nvSpPr>
          <p:cNvPr id="3" name="Segnaposto contenuto 2">
            <a:extLst>
              <a:ext uri="{FF2B5EF4-FFF2-40B4-BE49-F238E27FC236}">
                <a16:creationId xmlns:a16="http://schemas.microsoft.com/office/drawing/2014/main" id="{A83ACC2F-9BE8-7F49-ABFF-115C3982C9A2}"/>
              </a:ext>
            </a:extLst>
          </p:cNvPr>
          <p:cNvSpPr>
            <a:spLocks noGrp="1"/>
          </p:cNvSpPr>
          <p:nvPr>
            <p:ph idx="1"/>
          </p:nvPr>
        </p:nvSpPr>
        <p:spPr>
          <a:xfrm>
            <a:off x="394138" y="2584894"/>
            <a:ext cx="10987860" cy="3636511"/>
          </a:xfrm>
        </p:spPr>
        <p:txBody>
          <a:bodyPr>
            <a:normAutofit fontScale="92500" lnSpcReduction="20000"/>
          </a:bodyPr>
          <a:lstStyle/>
          <a:p>
            <a:pPr marL="0" indent="0">
              <a:buNone/>
            </a:pPr>
            <a:r>
              <a:rPr lang="en-US" dirty="0">
                <a:hlinkClick r:id="rId2">
                  <a:extLst>
                    <a:ext uri="{A12FA001-AC4F-418D-AE19-62706E023703}">
                      <ahyp:hlinkClr xmlns:ahyp="http://schemas.microsoft.com/office/drawing/2018/hyperlinkcolor" val="tx"/>
                    </a:ext>
                  </a:extLst>
                </a:hlinkClick>
              </a:rPr>
              <a:t>https://en.wikipedia.org/wiki/1997%E2%80%9398_NBA_season</a:t>
            </a:r>
            <a:endParaRPr lang="el-GR" dirty="0"/>
          </a:p>
          <a:p>
            <a:pPr marL="0" indent="0">
              <a:buNone/>
            </a:pPr>
            <a:r>
              <a:rPr lang="en-US" dirty="0">
                <a:hlinkClick r:id="rId3">
                  <a:extLst>
                    <a:ext uri="{A12FA001-AC4F-418D-AE19-62706E023703}">
                      <ahyp:hlinkClr xmlns:ahyp="http://schemas.microsoft.com/office/drawing/2018/hyperlinkcolor" val="tx"/>
                    </a:ext>
                  </a:extLst>
                </a:hlinkClick>
              </a:rPr>
              <a:t>https://en.wikipedia.org/wiki/UEFA_Euro_2004</a:t>
            </a:r>
            <a:endParaRPr lang="en-US" dirty="0"/>
          </a:p>
          <a:p>
            <a:pPr marL="0" indent="0">
              <a:buNone/>
            </a:pPr>
            <a:r>
              <a:rPr lang="en-US" dirty="0">
                <a:hlinkClick r:id="rId4">
                  <a:extLst>
                    <a:ext uri="{A12FA001-AC4F-418D-AE19-62706E023703}">
                      <ahyp:hlinkClr xmlns:ahyp="http://schemas.microsoft.com/office/drawing/2018/hyperlinkcolor" val="tx"/>
                    </a:ext>
                  </a:extLst>
                </a:hlinkClick>
              </a:rPr>
              <a:t>https://www.uefa.com/uefaeuro/season=2004/index.html</a:t>
            </a:r>
            <a:endParaRPr lang="en-US" dirty="0"/>
          </a:p>
          <a:p>
            <a:pPr>
              <a:buNone/>
            </a:pPr>
            <a:r>
              <a:rPr lang="en-US" dirty="0">
                <a:hlinkClick r:id="rId5">
                  <a:extLst>
                    <a:ext uri="{A12FA001-AC4F-418D-AE19-62706E023703}">
                      <ahyp:hlinkClr xmlns:ahyp="http://schemas.microsoft.com/office/drawing/2018/hyperlinkcolor" val="tx"/>
                    </a:ext>
                  </a:extLst>
                </a:hlinkClick>
              </a:rPr>
              <a:t>https://el.wikipedia.org/</a:t>
            </a:r>
            <a:endParaRPr lang="el-GR" dirty="0"/>
          </a:p>
          <a:p>
            <a:pPr>
              <a:buNone/>
            </a:pPr>
            <a:r>
              <a:rPr lang="en-US" dirty="0">
                <a:hlinkClick r:id="rId6">
                  <a:extLst>
                    <a:ext uri="{A12FA001-AC4F-418D-AE19-62706E023703}">
                      <ahyp:hlinkClr xmlns:ahyp="http://schemas.microsoft.com/office/drawing/2018/hyperlinkcolor" val="tx"/>
                    </a:ext>
                  </a:extLst>
                </a:hlinkClick>
              </a:rPr>
              <a:t>https://www.sport24.gr/</a:t>
            </a:r>
            <a:endParaRPr lang="el-GR" dirty="0"/>
          </a:p>
          <a:p>
            <a:pPr>
              <a:buNone/>
            </a:pPr>
            <a:r>
              <a:rPr lang="en-US" dirty="0">
                <a:hlinkClick r:id="rId7">
                  <a:extLst>
                    <a:ext uri="{A12FA001-AC4F-418D-AE19-62706E023703}">
                      <ahyp:hlinkClr xmlns:ahyp="http://schemas.microsoft.com/office/drawing/2018/hyperlinkcolor" val="tx"/>
                    </a:ext>
                  </a:extLst>
                </a:hlinkClick>
              </a:rPr>
              <a:t>https://tvxs.gr/</a:t>
            </a:r>
            <a:endParaRPr lang="el-GR" dirty="0"/>
          </a:p>
          <a:p>
            <a:pPr marL="0" indent="0">
              <a:buNone/>
            </a:pPr>
            <a:r>
              <a:rPr lang="el-GR" dirty="0">
                <a:ea typeface="+mn-lt"/>
                <a:cs typeface="+mn-lt"/>
                <a:hlinkClick r:id="rId8">
                  <a:extLst>
                    <a:ext uri="{A12FA001-AC4F-418D-AE19-62706E023703}">
                      <ahyp:hlinkClr xmlns:ahyp="http://schemas.microsoft.com/office/drawing/2018/hyperlinkcolor" val="tx"/>
                    </a:ext>
                  </a:extLst>
                </a:hlinkClick>
              </a:rPr>
              <a:t>https://www.skai.gr/news/sports/tsitsipas</a:t>
            </a:r>
          </a:p>
          <a:p>
            <a:pPr marL="0" indent="0">
              <a:buNone/>
            </a:pPr>
            <a:r>
              <a:rPr lang="el-GR" dirty="0">
                <a:ea typeface="+mn-lt"/>
                <a:cs typeface="+mn-lt"/>
                <a:hlinkClick r:id="rId9">
                  <a:extLst>
                    <a:ext uri="{A12FA001-AC4F-418D-AE19-62706E023703}">
                      <ahyp:hlinkClr xmlns:ahyp="http://schemas.microsoft.com/office/drawing/2018/hyperlinkcolor" val="tx"/>
                    </a:ext>
                  </a:extLst>
                </a:hlinkClick>
              </a:rPr>
              <a:t>https://www.gazzetta.gr/tennis/article/1448878/oi-51-titloi-toy-stefanoy-tsitsipa-vids</a:t>
            </a:r>
          </a:p>
          <a:p>
            <a:pPr marL="0" indent="0">
              <a:buNone/>
            </a:pPr>
            <a:r>
              <a:rPr lang="el-GR" dirty="0">
                <a:ea typeface="+mn-lt"/>
                <a:cs typeface="+mn-lt"/>
                <a:hlinkClick r:id="rId10">
                  <a:extLst>
                    <a:ext uri="{A12FA001-AC4F-418D-AE19-62706E023703}">
                      <ahyp:hlinkClr xmlns:ahyp="http://schemas.microsoft.com/office/drawing/2018/hyperlinkcolor" val="tx"/>
                    </a:ext>
                  </a:extLst>
                </a:hlinkClick>
              </a:rPr>
              <a:t>https://el.wikipedia.org/wiki/%CE%A3%CF%84%CE%AD%CF%86%CE%B1%CE%BD%CE%BF%CF%82_%CE%A4%CF%83%CE%B9%CF%84%CF%83%CE%B9%CF%80%CE%AC%CF%82</a:t>
            </a:r>
            <a:endParaRPr lang="el-GR" dirty="0">
              <a:ea typeface="+mn-lt"/>
              <a:cs typeface="+mn-lt"/>
            </a:endParaRPr>
          </a:p>
          <a:p>
            <a:pPr marL="0" indent="0">
              <a:buNone/>
            </a:pPr>
            <a:r>
              <a:rPr lang="af-ZA" dirty="0">
                <a:hlinkClick r:id="rId8">
                  <a:extLst>
                    <a:ext uri="{A12FA001-AC4F-418D-AE19-62706E023703}">
                      <ahyp:hlinkClr xmlns:ahyp="http://schemas.microsoft.com/office/drawing/2018/hyperlinkcolor" val="tx"/>
                    </a:ext>
                  </a:extLst>
                </a:hlinkClick>
              </a:rPr>
              <a:t>https://www.skai.gr/news/sports/tsitsipas</a:t>
            </a:r>
            <a:endParaRPr lang="el-GR" dirty="0">
              <a:cs typeface="Calibri"/>
            </a:endParaRPr>
          </a:p>
          <a:p>
            <a:pPr marL="0" indent="0">
              <a:buNone/>
            </a:pPr>
            <a:endParaRPr lang="it-GR" dirty="0"/>
          </a:p>
        </p:txBody>
      </p:sp>
    </p:spTree>
    <p:extLst>
      <p:ext uri="{BB962C8B-B14F-4D97-AF65-F5344CB8AC3E}">
        <p14:creationId xmlns:p14="http://schemas.microsoft.com/office/powerpoint/2010/main" val="292196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578" y="598000"/>
            <a:ext cx="10515600" cy="1453034"/>
          </a:xfrm>
        </p:spPr>
        <p:txBody>
          <a:bodyPr/>
          <a:lstStyle/>
          <a:p>
            <a:pPr marL="0" indent="0">
              <a:buNone/>
            </a:pPr>
            <a:r>
              <a:rPr lang="el-GR" dirty="0"/>
              <a:t>Τέλος, τα μεγάλα αθλητικά γεγονότα μπορούν να προσφέρουν ένα εκπληκτικό θέαμα για τους θεατές άμα τηρούνται οι κανόνες και δεν υπάρχουν επεισόδια λόγω του φανατισμού. </a:t>
            </a:r>
          </a:p>
        </p:txBody>
      </p:sp>
      <p:grpSp>
        <p:nvGrpSpPr>
          <p:cNvPr id="9" name="Group 8"/>
          <p:cNvGrpSpPr/>
          <p:nvPr/>
        </p:nvGrpSpPr>
        <p:grpSpPr>
          <a:xfrm>
            <a:off x="2810220" y="2054864"/>
            <a:ext cx="5762610" cy="4411939"/>
            <a:chOff x="1789611" y="2690189"/>
            <a:chExt cx="5762610" cy="4411939"/>
          </a:xfrm>
        </p:grpSpPr>
        <p:pic>
          <p:nvPicPr>
            <p:cNvPr id="5" name="Picture 4"/>
            <p:cNvPicPr>
              <a:picLocks noChangeAspect="1"/>
            </p:cNvPicPr>
            <p:nvPr/>
          </p:nvPicPr>
          <p:blipFill>
            <a:blip r:embed="rId2"/>
            <a:stretch>
              <a:fillRect/>
            </a:stretch>
          </p:blipFill>
          <p:spPr>
            <a:xfrm>
              <a:off x="2644474" y="3547654"/>
              <a:ext cx="4052888" cy="2697013"/>
            </a:xfrm>
            <a:prstGeom prst="rect">
              <a:avLst/>
            </a:prstGeom>
          </p:spPr>
        </p:pic>
        <p:sp>
          <p:nvSpPr>
            <p:cNvPr id="6" name="Rectangle 5"/>
            <p:cNvSpPr/>
            <p:nvPr/>
          </p:nvSpPr>
          <p:spPr>
            <a:xfrm rot="2007995">
              <a:off x="1789611" y="4873301"/>
              <a:ext cx="576261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p:cNvPicPr>
              <a:picLocks noChangeAspect="1"/>
            </p:cNvPicPr>
            <p:nvPr/>
          </p:nvPicPr>
          <p:blipFill>
            <a:blip r:embed="rId3"/>
            <a:stretch>
              <a:fillRect/>
            </a:stretch>
          </p:blipFill>
          <p:spPr>
            <a:xfrm rot="6826106">
              <a:off x="2464945" y="3423667"/>
              <a:ext cx="4411939" cy="2944983"/>
            </a:xfrm>
            <a:prstGeom prst="rect">
              <a:avLst/>
            </a:prstGeom>
          </p:spPr>
        </p:pic>
      </p:grpSp>
    </p:spTree>
    <p:extLst>
      <p:ext uri="{BB962C8B-B14F-4D97-AF65-F5344CB8AC3E}">
        <p14:creationId xmlns:p14="http://schemas.microsoft.com/office/powerpoint/2010/main" val="420332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E8C82D-22CB-8549-A43B-401FA94F856F}"/>
              </a:ext>
            </a:extLst>
          </p:cNvPr>
          <p:cNvSpPr>
            <a:spLocks noGrp="1"/>
          </p:cNvSpPr>
          <p:nvPr>
            <p:ph type="title"/>
          </p:nvPr>
        </p:nvSpPr>
        <p:spPr/>
        <p:txBody>
          <a:bodyPr/>
          <a:lstStyle/>
          <a:p>
            <a:r>
              <a:rPr lang="el-GR" dirty="0"/>
              <a:t>Ολυμπιακοί Αγώνες 1896</a:t>
            </a:r>
            <a:endParaRPr lang="it-GR" dirty="0"/>
          </a:p>
        </p:txBody>
      </p:sp>
      <p:sp>
        <p:nvSpPr>
          <p:cNvPr id="3" name="Segnaposto contenuto 2">
            <a:extLst>
              <a:ext uri="{FF2B5EF4-FFF2-40B4-BE49-F238E27FC236}">
                <a16:creationId xmlns:a16="http://schemas.microsoft.com/office/drawing/2014/main" id="{FC05EF46-BB35-D84D-BFC1-87BCB17BCAB7}"/>
              </a:ext>
            </a:extLst>
          </p:cNvPr>
          <p:cNvSpPr>
            <a:spLocks noGrp="1"/>
          </p:cNvSpPr>
          <p:nvPr>
            <p:ph idx="1"/>
          </p:nvPr>
        </p:nvSpPr>
        <p:spPr/>
        <p:txBody>
          <a:bodyPr/>
          <a:lstStyle/>
          <a:p>
            <a:r>
              <a:rPr lang="el-GR" dirty="0" err="1"/>
              <a:t>Καρασαββίδη</a:t>
            </a:r>
            <a:r>
              <a:rPr lang="el-GR" dirty="0"/>
              <a:t> Φαίδρα</a:t>
            </a:r>
          </a:p>
          <a:p>
            <a:r>
              <a:rPr lang="el-GR" dirty="0" err="1"/>
              <a:t>Μπεζιργιαννίδης</a:t>
            </a:r>
            <a:r>
              <a:rPr lang="el-GR" dirty="0"/>
              <a:t> Χρήστος</a:t>
            </a:r>
          </a:p>
          <a:p>
            <a:r>
              <a:rPr lang="el-GR" dirty="0"/>
              <a:t>Εύα Ρούντου  </a:t>
            </a:r>
          </a:p>
          <a:p>
            <a:r>
              <a:rPr lang="el-GR" dirty="0"/>
              <a:t>Σπύρος Σοφούλης</a:t>
            </a:r>
          </a:p>
          <a:p>
            <a:r>
              <a:rPr lang="el-GR" dirty="0"/>
              <a:t>Χριστοπούλου Αγάπη</a:t>
            </a:r>
            <a:endParaRPr lang="it-GR" dirty="0"/>
          </a:p>
          <a:p>
            <a:pPr marL="0" indent="0">
              <a:buNone/>
            </a:pPr>
            <a:endParaRPr lang="it-GR" dirty="0"/>
          </a:p>
        </p:txBody>
      </p:sp>
      <p:pic>
        <p:nvPicPr>
          <p:cNvPr id="4" name="Immagine 3">
            <a:extLst>
              <a:ext uri="{FF2B5EF4-FFF2-40B4-BE49-F238E27FC236}">
                <a16:creationId xmlns:a16="http://schemas.microsoft.com/office/drawing/2014/main" id="{1F28B538-4631-EA4F-961A-D2A763B4A32F}"/>
              </a:ext>
            </a:extLst>
          </p:cNvPr>
          <p:cNvPicPr>
            <a:picLocks noChangeAspect="1"/>
          </p:cNvPicPr>
          <p:nvPr/>
        </p:nvPicPr>
        <p:blipFill>
          <a:blip r:embed="rId2"/>
          <a:stretch>
            <a:fillRect/>
          </a:stretch>
        </p:blipFill>
        <p:spPr>
          <a:xfrm>
            <a:off x="6573416" y="2682871"/>
            <a:ext cx="4083222" cy="2715342"/>
          </a:xfrm>
          <a:prstGeom prst="rect">
            <a:avLst/>
          </a:prstGeom>
        </p:spPr>
      </p:pic>
    </p:spTree>
    <p:extLst>
      <p:ext uri="{BB962C8B-B14F-4D97-AF65-F5344CB8AC3E}">
        <p14:creationId xmlns:p14="http://schemas.microsoft.com/office/powerpoint/2010/main" val="2832060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6DEBD6-E88D-2C44-A6AF-A61FF812B3C1}"/>
              </a:ext>
            </a:extLst>
          </p:cNvPr>
          <p:cNvSpPr>
            <a:spLocks noGrp="1"/>
          </p:cNvSpPr>
          <p:nvPr>
            <p:ph type="title"/>
          </p:nvPr>
        </p:nvSpPr>
        <p:spPr/>
        <p:txBody>
          <a:bodyPr/>
          <a:lstStyle/>
          <a:p>
            <a:r>
              <a:rPr lang="el-GR" dirty="0"/>
              <a:t>Γενικές πληροφορίες</a:t>
            </a:r>
            <a:endParaRPr lang="it-GR" dirty="0"/>
          </a:p>
        </p:txBody>
      </p:sp>
      <p:sp>
        <p:nvSpPr>
          <p:cNvPr id="3" name="Segnaposto contenuto 2">
            <a:extLst>
              <a:ext uri="{FF2B5EF4-FFF2-40B4-BE49-F238E27FC236}">
                <a16:creationId xmlns:a16="http://schemas.microsoft.com/office/drawing/2014/main" id="{6C18B5FD-71DA-F84E-B2D2-8F0156D58A44}"/>
              </a:ext>
            </a:extLst>
          </p:cNvPr>
          <p:cNvSpPr>
            <a:spLocks noGrp="1"/>
          </p:cNvSpPr>
          <p:nvPr>
            <p:ph idx="1"/>
          </p:nvPr>
        </p:nvSpPr>
        <p:spPr>
          <a:xfrm>
            <a:off x="810000" y="2458770"/>
            <a:ext cx="10554574" cy="3636511"/>
          </a:xfrm>
        </p:spPr>
        <p:txBody>
          <a:bodyPr>
            <a:normAutofit lnSpcReduction="10000"/>
          </a:bodyPr>
          <a:lstStyle/>
          <a:p>
            <a:r>
              <a:rPr lang="it-GR" dirty="0"/>
              <a:t>Οι Ολυμπιακοί Αγώνες του 1896 γνωστοί και ως Αγώνες της 1ης Ολυμπιάδας, ήταν η πρώτη διεθνής αθλητική διοργάνωση Ολυμπιακών Αγώνων μετά την αναβίωσή τους στη σύγχρονη εποχή. Διοργανώθηκε στην Αθήνα από τις 25 Μαρτίου έως τις 3 Απριλίου 1896 (6 Απριλίου - 15 Απριλίου με το γρηγοριανό Ημερολόγιο).</a:t>
            </a:r>
          </a:p>
          <a:p>
            <a:endParaRPr lang="it-GR" dirty="0"/>
          </a:p>
          <a:p>
            <a:r>
              <a:rPr lang="it-GR" dirty="0"/>
              <a:t>Αν και ο αριθμός των αθλητών που πήραν μέρος ήταν μικρός, παρ'όλα αυτά η συμμετοχή ήταν η μεγαλύτερη μέχρι τότε σε αθλητική διοργάνωση. Οι Αγώνες είχαν μεγάλη επιτυχία και υπήρξε μεγάλη συμμετοχή του ελληνικού κοινού, ιδιαίτερα στο Παναθηναϊκό Στάδιο, το μοναδικό Ολυμπιακό στάδιο που χρησιμοποιήθηκε κατά τον 19ο αιώνα. Σημαντική στιγμή για τους Έλληνες ήταν η νίκη του Σπύρου Λούη στον μαραθώνιο. Πιο επιτυχημένος αθλητής των Αγώνων αναδείχθηκε ο Γερμανός παλαιστής και γυμναστής Καρλ Σούμαν, ο οποίος κέρδισε συνολικά τέσσερα χρυσά μετάλλια.</a:t>
            </a:r>
          </a:p>
          <a:p>
            <a:pPr marL="0" indent="0">
              <a:buNone/>
            </a:pPr>
            <a:endParaRPr lang="it-GR" dirty="0"/>
          </a:p>
        </p:txBody>
      </p:sp>
    </p:spTree>
    <p:extLst>
      <p:ext uri="{BB962C8B-B14F-4D97-AF65-F5344CB8AC3E}">
        <p14:creationId xmlns:p14="http://schemas.microsoft.com/office/powerpoint/2010/main" val="226642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64F303-7442-9546-843E-83EF83084EFD}"/>
              </a:ext>
            </a:extLst>
          </p:cNvPr>
          <p:cNvSpPr>
            <a:spLocks noGrp="1"/>
          </p:cNvSpPr>
          <p:nvPr>
            <p:ph type="title"/>
          </p:nvPr>
        </p:nvSpPr>
        <p:spPr/>
        <p:txBody>
          <a:bodyPr/>
          <a:lstStyle/>
          <a:p>
            <a:r>
              <a:rPr lang="el-GR" dirty="0"/>
              <a:t>Αναβίωση των Αγώνων</a:t>
            </a:r>
            <a:endParaRPr lang="it-GR" dirty="0"/>
          </a:p>
        </p:txBody>
      </p:sp>
      <p:sp>
        <p:nvSpPr>
          <p:cNvPr id="3" name="Segnaposto contenuto 2">
            <a:extLst>
              <a:ext uri="{FF2B5EF4-FFF2-40B4-BE49-F238E27FC236}">
                <a16:creationId xmlns:a16="http://schemas.microsoft.com/office/drawing/2014/main" id="{AC1B31BE-8195-9A4F-91AB-496953FCBC0E}"/>
              </a:ext>
            </a:extLst>
          </p:cNvPr>
          <p:cNvSpPr>
            <a:spLocks noGrp="1"/>
          </p:cNvSpPr>
          <p:nvPr>
            <p:ph idx="1"/>
          </p:nvPr>
        </p:nvSpPr>
        <p:spPr>
          <a:xfrm>
            <a:off x="818712" y="2316882"/>
            <a:ext cx="10554574" cy="4383465"/>
          </a:xfrm>
        </p:spPr>
        <p:txBody>
          <a:bodyPr>
            <a:normAutofit lnSpcReduction="10000"/>
          </a:bodyPr>
          <a:lstStyle/>
          <a:p>
            <a:r>
              <a:rPr lang="it-GR" dirty="0"/>
              <a:t>Κατά τον 19ο αιώνα, αρκετά -μικρής κλίμακας- αθλητικά φεστιβάλ σε όλη την Ευρώπη θεωρήθηκαν ως η συνέχεια των Αρχαίων Ολυμπιακών Αγώνων. Ο βαρόνος Πιερ ντε Κουμπερτέν εμπνεύστηκε ιδιαίτερα από τις Ζάππειες Ολυμπιάδες (ή Ολύμπια) που χρηματοδοτήθηκαν από τον Ευάγγελο Ζάππα και διεξήχθησαν τα έτη 1859, 1870, 1875 και 1888-1889.</a:t>
            </a:r>
            <a:r>
              <a:rPr lang="el-GR" dirty="0"/>
              <a:t> </a:t>
            </a:r>
          </a:p>
          <a:p>
            <a:r>
              <a:rPr lang="it-GR" dirty="0"/>
              <a:t>Στις 18 Ιουνίου 1894, ο Κουμπερτέν οργάνωσε συνέδριο στο Παρίσι, όπου παρουσίασε τα σχέδιά του σε εκπροσώπους αθλητικών επιτροπών από 11 χώρες. Μετά την αποδοχή των προτάσεών του, έπρεπε να επιλεχθεί η ημερομηνία διεξαγωγής των πρώτωνσύγχρονων Ολυμπιακών Αγώνων. Ο Κουμπερτέν πρότεινε να διεξαχθούν οι πρώτοι Αγώνες στο Παρίσι το 1900, όπου και θα συνέπιπταν με τη Διεθνή Έκθεση που θα διοργανωνόταν εκείνη την περίοδο στην πόλη. </a:t>
            </a:r>
            <a:endParaRPr lang="el-GR" dirty="0"/>
          </a:p>
          <a:p>
            <a:r>
              <a:rPr lang="it-GR" dirty="0"/>
              <a:t>Το επόμενο θέμα που έπρεπε να λυθεί ήταν η επιλογή της διοργανώτριας πόλης. </a:t>
            </a:r>
            <a:endParaRPr lang="el-GR" dirty="0"/>
          </a:p>
          <a:p>
            <a:r>
              <a:rPr lang="it-GR" dirty="0"/>
              <a:t>Παραμένει ακόμη μυστήριο πως επιλέχθηκε τελικά η Αθήνα να διοργανώσει τους Αγώνες. Κάποιες πηγές αναφέρουν πως τα μέλη του συνεδρίου πρότειναν αρχικά το Λονδίνο, αλλά ο Κουμπερτέν διαφωνούσε. </a:t>
            </a:r>
          </a:p>
          <a:p>
            <a:pPr marL="0" indent="0">
              <a:buNone/>
            </a:pPr>
            <a:endParaRPr lang="it-GR" dirty="0"/>
          </a:p>
        </p:txBody>
      </p:sp>
    </p:spTree>
    <p:extLst>
      <p:ext uri="{BB962C8B-B14F-4D97-AF65-F5344CB8AC3E}">
        <p14:creationId xmlns:p14="http://schemas.microsoft.com/office/powerpoint/2010/main" val="199999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715CC-37FE-9942-B7D6-F54D60D807EB}"/>
              </a:ext>
            </a:extLst>
          </p:cNvPr>
          <p:cNvSpPr>
            <a:spLocks noGrp="1"/>
          </p:cNvSpPr>
          <p:nvPr>
            <p:ph type="title"/>
          </p:nvPr>
        </p:nvSpPr>
        <p:spPr/>
        <p:txBody>
          <a:bodyPr/>
          <a:lstStyle/>
          <a:p>
            <a:r>
              <a:rPr lang="el-GR" dirty="0"/>
              <a:t>Αθλητικές εγκαταστάσεις</a:t>
            </a:r>
            <a:endParaRPr lang="it-GR" dirty="0"/>
          </a:p>
        </p:txBody>
      </p:sp>
      <p:sp>
        <p:nvSpPr>
          <p:cNvPr id="3" name="Segnaposto contenuto 2">
            <a:extLst>
              <a:ext uri="{FF2B5EF4-FFF2-40B4-BE49-F238E27FC236}">
                <a16:creationId xmlns:a16="http://schemas.microsoft.com/office/drawing/2014/main" id="{B827B4C7-D2FD-ED45-BF98-3D13BB6FA4A9}"/>
              </a:ext>
            </a:extLst>
          </p:cNvPr>
          <p:cNvSpPr>
            <a:spLocks noGrp="1"/>
          </p:cNvSpPr>
          <p:nvPr>
            <p:ph idx="1"/>
          </p:nvPr>
        </p:nvSpPr>
        <p:spPr/>
        <p:txBody>
          <a:bodyPr/>
          <a:lstStyle/>
          <a:p>
            <a:endParaRPr lang="it-GR" dirty="0"/>
          </a:p>
          <a:p>
            <a:pPr marL="0" indent="0">
              <a:buNone/>
            </a:pPr>
            <a:r>
              <a:rPr lang="el-GR" b="1" dirty="0"/>
              <a:t>  </a:t>
            </a:r>
            <a:r>
              <a:rPr lang="it-GR" b="1" dirty="0"/>
              <a:t>Εγκαταστάσεις</a:t>
            </a:r>
            <a:r>
              <a:rPr lang="it-GR" dirty="0"/>
              <a:t>	</a:t>
            </a:r>
            <a:r>
              <a:rPr lang="el-GR" dirty="0"/>
              <a:t>                                            </a:t>
            </a:r>
            <a:r>
              <a:rPr lang="it-GR" b="1" dirty="0"/>
              <a:t>Αθλήματα</a:t>
            </a:r>
          </a:p>
          <a:p>
            <a:r>
              <a:rPr lang="it-GR" dirty="0"/>
              <a:t>Ζάππειο Μέγαρο	</a:t>
            </a:r>
            <a:r>
              <a:rPr lang="el-GR" dirty="0"/>
              <a:t>                                     </a:t>
            </a:r>
            <a:r>
              <a:rPr lang="it-GR" dirty="0"/>
              <a:t>Ξιφασκία</a:t>
            </a:r>
          </a:p>
          <a:p>
            <a:r>
              <a:rPr lang="it-GR" dirty="0"/>
              <a:t>Κόλπος Ζέας </a:t>
            </a:r>
            <a:r>
              <a:rPr lang="el-GR" dirty="0"/>
              <a:t>                                         </a:t>
            </a:r>
            <a:r>
              <a:rPr lang="it-GR" dirty="0"/>
              <a:t>	</a:t>
            </a:r>
            <a:r>
              <a:rPr lang="el-GR" dirty="0"/>
              <a:t> </a:t>
            </a:r>
            <a:r>
              <a:rPr lang="it-GR" dirty="0"/>
              <a:t>Κολύμβηση</a:t>
            </a:r>
          </a:p>
          <a:p>
            <a:r>
              <a:rPr lang="it-GR" dirty="0"/>
              <a:t>Όμιλος Αντισφαίρισης Αθηνών	</a:t>
            </a:r>
            <a:r>
              <a:rPr lang="el-GR" dirty="0"/>
              <a:t>        </a:t>
            </a:r>
            <a:r>
              <a:rPr lang="it-GR" dirty="0"/>
              <a:t>Αντισφαίριση</a:t>
            </a:r>
          </a:p>
          <a:p>
            <a:r>
              <a:rPr lang="it-GR" dirty="0"/>
              <a:t>Παναθηναϊκό Στάδιο	</a:t>
            </a:r>
            <a:r>
              <a:rPr lang="el-GR" dirty="0"/>
              <a:t>                              </a:t>
            </a:r>
            <a:r>
              <a:rPr lang="it-GR" dirty="0"/>
              <a:t>Άρση βαρών, Γυμναστική, Πάλη και Στίβος</a:t>
            </a:r>
          </a:p>
          <a:p>
            <a:r>
              <a:rPr lang="it-GR" dirty="0"/>
              <a:t>Ποδηλατοδρόμιο Νέου Φαλήρου	</a:t>
            </a:r>
            <a:r>
              <a:rPr lang="el-GR" dirty="0"/>
              <a:t>         </a:t>
            </a:r>
            <a:r>
              <a:rPr lang="it-GR" dirty="0"/>
              <a:t>Ποδηλασία</a:t>
            </a:r>
          </a:p>
          <a:p>
            <a:r>
              <a:rPr lang="it-GR" dirty="0"/>
              <a:t>Σκοπευτήριο Καλλιθέας	</a:t>
            </a:r>
            <a:r>
              <a:rPr lang="el-GR" dirty="0"/>
              <a:t>                       </a:t>
            </a:r>
            <a:r>
              <a:rPr lang="it-GR" dirty="0"/>
              <a:t>Σκοποβολή</a:t>
            </a:r>
          </a:p>
          <a:p>
            <a:pPr marL="0" indent="0">
              <a:buNone/>
            </a:pPr>
            <a:endParaRPr lang="it-GR" dirty="0"/>
          </a:p>
        </p:txBody>
      </p:sp>
    </p:spTree>
    <p:extLst>
      <p:ext uri="{BB962C8B-B14F-4D97-AF65-F5344CB8AC3E}">
        <p14:creationId xmlns:p14="http://schemas.microsoft.com/office/powerpoint/2010/main" val="2899781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Citazion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zi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zion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{20FF0B19-E58E-D947-BAA6-997C88BCE468}tf10001121</Template>
  <TotalTime>6814</TotalTime>
  <Words>2619</Words>
  <Application>Microsoft Macintosh PowerPoint</Application>
  <PresentationFormat>Widescreen</PresentationFormat>
  <Paragraphs>139</Paragraphs>
  <Slides>42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42</vt:i4>
      </vt:variant>
    </vt:vector>
  </HeadingPairs>
  <TitlesOfParts>
    <vt:vector size="46" baseType="lpstr">
      <vt:lpstr>Arial</vt:lpstr>
      <vt:lpstr>Century Gothic</vt:lpstr>
      <vt:lpstr>Wingdings 2</vt:lpstr>
      <vt:lpstr>Citazione</vt:lpstr>
      <vt:lpstr>ΜΕΓΑΛΑ  ΑΘΛΗΤΙΚΑ  ΓΕΓΟΝΟΤΑ Μια εργασία των μαθητών του Β3’</vt:lpstr>
      <vt:lpstr>Presentazione standard di PowerPoint</vt:lpstr>
      <vt:lpstr>Presentazione standard di PowerPoint</vt:lpstr>
      <vt:lpstr>Presentazione standard di PowerPoint</vt:lpstr>
      <vt:lpstr>Presentazione standard di PowerPoint</vt:lpstr>
      <vt:lpstr>Ολυμπιακοί Αγώνες 1896</vt:lpstr>
      <vt:lpstr>Γενικές πληροφορίες</vt:lpstr>
      <vt:lpstr>Αναβίωση των Αγώνων</vt:lpstr>
      <vt:lpstr>Αθλητικές εγκαταστάσεις</vt:lpstr>
      <vt:lpstr>Συμμετοχές</vt:lpstr>
      <vt:lpstr>Presentazione standard di PowerPoint</vt:lpstr>
      <vt:lpstr>Η έναρξη των αγώνων</vt:lpstr>
      <vt:lpstr>Μουντιαλ ‘86</vt:lpstr>
      <vt:lpstr>Παγκόσμιο Κύπελλο Ποδοσφαίρου 1986(1)</vt:lpstr>
      <vt:lpstr>Παγκόσμιο Κύπελλο Ποδοσφαίρου 1986(2)</vt:lpstr>
      <vt:lpstr>Προκριματικά-Όμιλοι</vt:lpstr>
      <vt:lpstr>Presentazione standard di PowerPoint</vt:lpstr>
      <vt:lpstr>Αργεντινή-Αγγλία(1)</vt:lpstr>
      <vt:lpstr>Αργεντινή-Αγγλία(2)-Το χέρι του θεού</vt:lpstr>
      <vt:lpstr>Αργεντινή-Αγγλία(3)-Το γκολ του αιώνα</vt:lpstr>
      <vt:lpstr>Τελικός</vt:lpstr>
      <vt:lpstr>Αξιοσημείωτα γεγονότα</vt:lpstr>
      <vt:lpstr>Euro 2004</vt:lpstr>
      <vt:lpstr>Εισαγωγή</vt:lpstr>
      <vt:lpstr>Όμιλοι</vt:lpstr>
      <vt:lpstr>Όμιλοι(2)</vt:lpstr>
      <vt:lpstr>Προημιτελικά</vt:lpstr>
      <vt:lpstr>Ημιτελικά </vt:lpstr>
      <vt:lpstr>Τελικός</vt:lpstr>
      <vt:lpstr>Presentazione standard di PowerPoint</vt:lpstr>
      <vt:lpstr>Στέφανος Τσιτσιπάς</vt:lpstr>
      <vt:lpstr>Γενικές Πληροφορίες</vt:lpstr>
      <vt:lpstr>Επιτυχίες</vt:lpstr>
      <vt:lpstr>Κατακτημένες Διοργανώσεις</vt:lpstr>
      <vt:lpstr>NBA 1997-98</vt:lpstr>
      <vt:lpstr>Γενικά</vt:lpstr>
      <vt:lpstr>Πρωτάθλημα 1997-1998</vt:lpstr>
      <vt:lpstr>Πρωτάθλημα 1997-1998</vt:lpstr>
      <vt:lpstr>Chicago Bulls</vt:lpstr>
      <vt:lpstr>San Antonio Spurs</vt:lpstr>
      <vt:lpstr>MICHAEL JORDAN</vt:lpstr>
      <vt:lpstr>Τελος!</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ΜΕΓΑΛΑ  ΑΘΛΗΤΙΚΑ  ΓΕΓΟΝΟΤΑ</dc:title>
  <dc:creator>KT</dc:creator>
  <cp:lastModifiedBy>Microsoft Office User</cp:lastModifiedBy>
  <cp:revision>7</cp:revision>
  <dcterms:created xsi:type="dcterms:W3CDTF">2020-02-04T19:28:57Z</dcterms:created>
  <dcterms:modified xsi:type="dcterms:W3CDTF">2020-02-29T11:29:18Z</dcterms:modified>
</cp:coreProperties>
</file>