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3" r:id="rId3"/>
    <p:sldMasterId id="2147483666" r:id="rId4"/>
    <p:sldMasterId id="2147483669" r:id="rId5"/>
  </p:sldMasterIdLst>
  <p:notesMasterIdLst>
    <p:notesMasterId r:id="rId42"/>
  </p:notesMasterIdLst>
  <p:sldIdLst>
    <p:sldId id="256" r:id="rId6"/>
    <p:sldId id="257" r:id="rId7"/>
    <p:sldId id="258" r:id="rId8"/>
    <p:sldId id="262" r:id="rId9"/>
    <p:sldId id="261" r:id="rId10"/>
    <p:sldId id="263" r:id="rId11"/>
    <p:sldId id="265" r:id="rId12"/>
    <p:sldId id="264"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91" r:id="rId31"/>
    <p:sldId id="283" r:id="rId32"/>
    <p:sldId id="284" r:id="rId33"/>
    <p:sldId id="285" r:id="rId34"/>
    <p:sldId id="286" r:id="rId35"/>
    <p:sldId id="287" r:id="rId36"/>
    <p:sldId id="288" r:id="rId37"/>
    <p:sldId id="289" r:id="rId38"/>
    <p:sldId id="290" r:id="rId39"/>
    <p:sldId id="259" r:id="rId40"/>
    <p:sldId id="260"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Comic Sans MS" panose="030F0702030302020204" pitchFamily="66" charset="0"/>
      <p:regular r:id="rId47"/>
      <p:bold r:id="rId48"/>
      <p:italic r:id="rId49"/>
      <p:boldItalic r:id="rId50"/>
    </p:embeddedFont>
    <p:embeddedFont>
      <p:font typeface="Constantia" panose="02030602050306030303" pitchFamily="18" charset="0"/>
      <p:regular r:id="rId51"/>
      <p:bold r:id="rId52"/>
      <p:italic r:id="rId53"/>
      <p:boldItalic r:id="rId54"/>
    </p:embeddedFont>
    <p:embeddedFont>
      <p:font typeface="Franklin Gothic Book" panose="020B0503020102020204" pitchFamily="34" charset="0"/>
      <p:regular r:id="rId55"/>
      <p:italic r:id="rId56"/>
    </p:embeddedFont>
    <p:embeddedFont>
      <p:font typeface="Lato" panose="020B0604020202020204" charset="0"/>
      <p:regular r:id="rId57"/>
      <p:bold r:id="rId58"/>
      <p:italic r:id="rId59"/>
      <p:boldItalic r:id="rId60"/>
    </p:embeddedFont>
    <p:embeddedFont>
      <p:font typeface="Microsoft Sans Serif" panose="020B0604020202020204" pitchFamily="34" charset="0"/>
      <p:regular r:id="rId61"/>
    </p:embeddedFont>
    <p:embeddedFont>
      <p:font typeface="Montserrat" panose="00000500000000000000" pitchFamily="2" charset="0"/>
      <p:regular r:id="rId62"/>
      <p:bold r:id="rId63"/>
      <p:italic r:id="rId64"/>
      <p:boldItalic r:id="rId65"/>
    </p:embeddedFont>
    <p:embeddedFont>
      <p:font typeface="Trebuchet MS" panose="020B0603020202020204" pitchFamily="34" charset="0"/>
      <p:regular r:id="rId66"/>
      <p:bold r:id="rId67"/>
      <p:italic r:id="rId68"/>
      <p:boldItalic r:id="rId69"/>
    </p:embeddedFont>
    <p:embeddedFont>
      <p:font typeface="Wingdings 2" panose="05020102010507070707" pitchFamily="18" charset="2"/>
      <p:regular r:id="rId70"/>
    </p:embeddedFont>
    <p:embeddedFont>
      <p:font typeface="Wingdings 3" panose="05040102010807070707" pitchFamily="18" charset="2"/>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94660"/>
  </p:normalViewPr>
  <p:slideViewPr>
    <p:cSldViewPr snapToGrid="0">
      <p:cViewPr varScale="1">
        <p:scale>
          <a:sx n="107" d="100"/>
          <a:sy n="107" d="100"/>
        </p:scale>
        <p:origin x="547"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font" Target="fonts/font26.fntdata"/><Relationship Id="rId7" Type="http://schemas.openxmlformats.org/officeDocument/2006/relationships/slide" Target="slides/slide2.xml"/><Relationship Id="rId71" Type="http://schemas.openxmlformats.org/officeDocument/2006/relationships/font" Target="fonts/font29.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8" Type="http://schemas.openxmlformats.org/officeDocument/2006/relationships/slide" Target="slides/slide3.xml"/><Relationship Id="rId51" Type="http://schemas.openxmlformats.org/officeDocument/2006/relationships/font" Target="fonts/font9.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e3e05e9d4_0_7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e3e05e9d4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c7b900380b225e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c7b900380b225e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E81859-4FF5-4815-8174-E2C55F2B5160}"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14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c7b900380b225e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c7b900380b225e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e45b737b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e45b737b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887900" y="434575"/>
            <a:ext cx="5368200" cy="857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l-GR"/>
              <a:t>Κάντε κλικ για να επεξεργαστείτε τον τίτλο υποδείγματος</a:t>
            </a:r>
            <a:endParaRPr/>
          </a:p>
        </p:txBody>
      </p:sp>
      <p:sp>
        <p:nvSpPr>
          <p:cNvPr id="26" name="Google Shape;26;p6"/>
          <p:cNvSpPr txBox="1">
            <a:spLocks noGrp="1"/>
          </p:cNvSpPr>
          <p:nvPr>
            <p:ph type="body" idx="1"/>
          </p:nvPr>
        </p:nvSpPr>
        <p:spPr>
          <a:xfrm>
            <a:off x="1351075" y="1518375"/>
            <a:ext cx="3126900" cy="32550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a:lvl2pPr>
            <a:lvl3pPr marL="1371566" lvl="2" indent="-355591">
              <a:spcBef>
                <a:spcPts val="0"/>
              </a:spcBef>
              <a:spcAft>
                <a:spcPts val="0"/>
              </a:spcAft>
              <a:buSzPts val="2000"/>
              <a:buChar char="■"/>
              <a:defRPr/>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pPr lvl="0"/>
            <a:r>
              <a:rPr lang="el-GR"/>
              <a:t>Στυλ κειμένου υποδείγματος</a:t>
            </a:r>
          </a:p>
        </p:txBody>
      </p:sp>
      <p:sp>
        <p:nvSpPr>
          <p:cNvPr id="27" name="Google Shape;27;p6"/>
          <p:cNvSpPr txBox="1">
            <a:spLocks noGrp="1"/>
          </p:cNvSpPr>
          <p:nvPr>
            <p:ph type="body" idx="2"/>
          </p:nvPr>
        </p:nvSpPr>
        <p:spPr>
          <a:xfrm>
            <a:off x="4666144" y="1518375"/>
            <a:ext cx="3126900" cy="32550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a:lvl2pPr>
            <a:lvl3pPr marL="1371566" lvl="2" indent="-355591">
              <a:spcBef>
                <a:spcPts val="0"/>
              </a:spcBef>
              <a:spcAft>
                <a:spcPts val="0"/>
              </a:spcAft>
              <a:buSzPts val="2000"/>
              <a:buChar char="■"/>
              <a:defRPr/>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pPr lvl="0"/>
            <a:r>
              <a:rPr lang="el-GR"/>
              <a:t>Στυλ κειμένου υποδείγματος</a:t>
            </a:r>
          </a:p>
        </p:txBody>
      </p:sp>
      <p:cxnSp>
        <p:nvCxnSpPr>
          <p:cNvPr id="28" name="Google Shape;28;p6"/>
          <p:cNvCxnSpPr/>
          <p:nvPr/>
        </p:nvCxnSpPr>
        <p:spPr>
          <a:xfrm>
            <a:off x="4279500" y="1427300"/>
            <a:ext cx="585000" cy="0"/>
          </a:xfrm>
          <a:prstGeom prst="straightConnector1">
            <a:avLst/>
          </a:prstGeom>
          <a:noFill/>
          <a:ln w="28575" cap="flat" cmpd="sng">
            <a:solidFill>
              <a:srgbClr val="926940"/>
            </a:solidFill>
            <a:prstDash val="solid"/>
            <a:round/>
            <a:headEnd type="none" w="med" len="med"/>
            <a:tailEnd type="none" w="med" len="med"/>
          </a:ln>
        </p:spPr>
      </p:cxnSp>
      <p:sp>
        <p:nvSpPr>
          <p:cNvPr id="29" name="Google Shape;29;p6"/>
          <p:cNvSpPr txBox="1">
            <a:spLocks noGrp="1"/>
          </p:cNvSpPr>
          <p:nvPr>
            <p:ph type="sldNum" idx="12"/>
          </p:nvPr>
        </p:nvSpPr>
        <p:spPr>
          <a:xfrm>
            <a:off x="4297650" y="47499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fld id="{8991E3AC-287B-4B0F-8F85-0399A615BBFC}" type="slidenum">
              <a:rPr lang="el-GR" smtClean="0"/>
              <a:pPr defTabSz="685800"/>
              <a:t>‹#›</a:t>
            </a:fld>
            <a:endParaRPr lang="el-GR"/>
          </a:p>
        </p:txBody>
      </p:sp>
    </p:spTree>
    <p:extLst>
      <p:ext uri="{BB962C8B-B14F-4D97-AF65-F5344CB8AC3E}">
        <p14:creationId xmlns:p14="http://schemas.microsoft.com/office/powerpoint/2010/main" val="865142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5E2C2C-0B52-4191-974D-6BDC61026CE2}"/>
              </a:ext>
            </a:extLst>
          </p:cNvPr>
          <p:cNvSpPr>
            <a:spLocks noGrp="1"/>
          </p:cNvSpPr>
          <p:nvPr>
            <p:ph type="ctrTitle"/>
          </p:nvPr>
        </p:nvSpPr>
        <p:spPr>
          <a:xfrm>
            <a:off x="1143000" y="841772"/>
            <a:ext cx="6858000" cy="1790700"/>
          </a:xfrm>
        </p:spPr>
        <p:txBody>
          <a:bodyPr anchor="b"/>
          <a:lstStyle>
            <a:lvl1pPr algn="ctr">
              <a:defRPr sz="45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CF7AF36-A372-40B3-B15E-B385765A177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EF549C3-E481-4D51-ABB8-605D46E92DB6}"/>
              </a:ext>
            </a:extLst>
          </p:cNvPr>
          <p:cNvSpPr>
            <a:spLocks noGrp="1"/>
          </p:cNvSpPr>
          <p:nvPr>
            <p:ph type="dt" sz="half" idx="10"/>
          </p:nvPr>
        </p:nvSpPr>
        <p:spPr/>
        <p:txBody>
          <a:bodyPr/>
          <a:lstStyle/>
          <a:p>
            <a:pPr defTabSz="685800"/>
            <a:fld id="{140FCD44-0968-4354-AFD3-940AD356602F}" type="datetimeFigureOut">
              <a:rPr lang="el-GR" sz="1050" smtClean="0"/>
              <a:pPr defTabSz="685800"/>
              <a:t>27/2/2020</a:t>
            </a:fld>
            <a:endParaRPr lang="el-GR" sz="1050"/>
          </a:p>
        </p:txBody>
      </p:sp>
      <p:sp>
        <p:nvSpPr>
          <p:cNvPr id="5" name="Θέση υποσέλιδου 4">
            <a:extLst>
              <a:ext uri="{FF2B5EF4-FFF2-40B4-BE49-F238E27FC236}">
                <a16:creationId xmlns:a16="http://schemas.microsoft.com/office/drawing/2014/main" id="{0CAA0760-90CD-4200-ABCD-F15A8353574A}"/>
              </a:ext>
            </a:extLst>
          </p:cNvPr>
          <p:cNvSpPr>
            <a:spLocks noGrp="1"/>
          </p:cNvSpPr>
          <p:nvPr>
            <p:ph type="ftr" sz="quarter" idx="11"/>
          </p:nvPr>
        </p:nvSpPr>
        <p:spPr/>
        <p:txBody>
          <a:bodyPr/>
          <a:lstStyle/>
          <a:p>
            <a:pPr defTabSz="685800"/>
            <a:endParaRPr lang="el-GR" sz="1050"/>
          </a:p>
        </p:txBody>
      </p:sp>
      <p:sp>
        <p:nvSpPr>
          <p:cNvPr id="6" name="Θέση αριθμού διαφάνειας 5">
            <a:extLst>
              <a:ext uri="{FF2B5EF4-FFF2-40B4-BE49-F238E27FC236}">
                <a16:creationId xmlns:a16="http://schemas.microsoft.com/office/drawing/2014/main" id="{113680FC-6E82-43D3-AF27-148023EE5BCD}"/>
              </a:ext>
            </a:extLst>
          </p:cNvPr>
          <p:cNvSpPr>
            <a:spLocks noGrp="1"/>
          </p:cNvSpPr>
          <p:nvPr>
            <p:ph type="sldNum" sz="quarter" idx="12"/>
          </p:nvPr>
        </p:nvSpPr>
        <p:spPr/>
        <p:txBody>
          <a:bodyPr/>
          <a:lstStyle/>
          <a:p>
            <a:pPr defTabSz="685800"/>
            <a:fld id="{8991E3AC-287B-4B0F-8F85-0399A615BBFC}" type="slidenum">
              <a:rPr lang="el-GR" smtClean="0"/>
              <a:pPr defTabSz="685800"/>
              <a:t>‹#›</a:t>
            </a:fld>
            <a:endParaRPr lang="el-GR"/>
          </a:p>
        </p:txBody>
      </p:sp>
    </p:spTree>
    <p:extLst>
      <p:ext uri="{BB962C8B-B14F-4D97-AF65-F5344CB8AC3E}">
        <p14:creationId xmlns:p14="http://schemas.microsoft.com/office/powerpoint/2010/main" val="3725310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9" name="8 - Υπότιτλος"/>
          <p:cNvSpPr>
            <a:spLocks noGrp="1"/>
          </p:cNvSpPr>
          <p:nvPr>
            <p:ph type="subTitle" idx="1"/>
          </p:nvPr>
        </p:nvSpPr>
        <p:spPr>
          <a:xfrm>
            <a:off x="457200" y="2774853"/>
            <a:ext cx="8305800" cy="857250"/>
          </a:xfrm>
        </p:spPr>
        <p:txBody>
          <a:bodyPr>
            <a:noAutofit/>
          </a:bodyPr>
          <a:lstStyle>
            <a:lvl1pPr marL="0" indent="0" algn="ctr">
              <a:buNone/>
              <a:defRPr sz="1650" spc="75"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l-GR"/>
              <a:t>Κάντε κλικ για να επεξεργαστείτε τον υπότιτλο του υποδείγματος</a:t>
            </a:r>
            <a:endParaRPr kumimoji="0" lang="en-US"/>
          </a:p>
        </p:txBody>
      </p:sp>
      <p:sp>
        <p:nvSpPr>
          <p:cNvPr id="28" name="27 - Τίτλος"/>
          <p:cNvSpPr>
            <a:spLocks noGrp="1"/>
          </p:cNvSpPr>
          <p:nvPr>
            <p:ph type="ctrTitle"/>
          </p:nvPr>
        </p:nvSpPr>
        <p:spPr>
          <a:xfrm>
            <a:off x="457200" y="1075299"/>
            <a:ext cx="8305800" cy="1485900"/>
          </a:xfrm>
          <a:ln w="6350" cap="rnd">
            <a:noFill/>
          </a:ln>
        </p:spPr>
        <p:txBody>
          <a:bodyPr anchor="b" anchorCtr="0">
            <a:noAutofit/>
          </a:bodyPr>
          <a:lstStyle>
            <a:lvl1pPr algn="ctr">
              <a:defRPr lang="en-US" sz="36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a:t>Kλικ για επεξεργασία του τίτλου</a:t>
            </a:r>
            <a:endParaRPr kumimoji="0" lang="en-US"/>
          </a:p>
        </p:txBody>
      </p:sp>
      <p:cxnSp>
        <p:nvCxnSpPr>
          <p:cNvPr id="8" name="7 - Ευθεία γραμμή σύνδεσης"/>
          <p:cNvCxnSpPr/>
          <p:nvPr/>
        </p:nvCxnSpPr>
        <p:spPr>
          <a:xfrm>
            <a:off x="1463626"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 Ευθεία γραμμή σύνδεσης"/>
          <p:cNvCxnSpPr/>
          <p:nvPr/>
        </p:nvCxnSpPr>
        <p:spPr>
          <a:xfrm>
            <a:off x="4708574"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 Έλλειψη"/>
          <p:cNvSpPr/>
          <p:nvPr/>
        </p:nvSpPr>
        <p:spPr>
          <a:xfrm>
            <a:off x="4540348" y="2644727"/>
            <a:ext cx="45720" cy="3429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nstantia"/>
              <a:ea typeface="+mn-ea"/>
              <a:cs typeface="+mn-cs"/>
            </a:endParaRPr>
          </a:p>
        </p:txBody>
      </p:sp>
      <p:sp>
        <p:nvSpPr>
          <p:cNvPr id="15" name="14 - Θέση ημερομηνίας"/>
          <p:cNvSpPr>
            <a:spLocks noGrp="1"/>
          </p:cNvSpPr>
          <p:nvPr>
            <p:ph type="dt" sz="half" idx="10"/>
          </p:nvPr>
        </p:nvSpPr>
        <p:spPr/>
        <p:txBody>
          <a:bodyPr/>
          <a:lstStyle/>
          <a:p>
            <a:pPr defTabSz="685800">
              <a:buClrTx/>
            </a:pPr>
            <a:fld id="{5C0FCE92-2737-498F-A80E-22231FE07064}" type="datetimeFigureOut">
              <a:rPr lang="el-GR" kern="1200" smtClean="0">
                <a:solidFill>
                  <a:srgbClr val="FEFAC9"/>
                </a:solidFill>
                <a:latin typeface="Constantia"/>
                <a:ea typeface="+mn-ea"/>
                <a:cs typeface="+mn-cs"/>
              </a:rPr>
              <a:pPr defTabSz="685800">
                <a:buClrTx/>
              </a:pPr>
              <a:t>27/2/2020</a:t>
            </a:fld>
            <a:endParaRPr lang="el-GR" kern="1200">
              <a:solidFill>
                <a:srgbClr val="FEFAC9"/>
              </a:solidFill>
              <a:latin typeface="Constantia"/>
              <a:ea typeface="+mn-ea"/>
              <a:cs typeface="+mn-cs"/>
            </a:endParaRPr>
          </a:p>
        </p:txBody>
      </p:sp>
      <p:sp>
        <p:nvSpPr>
          <p:cNvPr id="16" name="15 - Θέση αριθμού διαφάνειας"/>
          <p:cNvSpPr>
            <a:spLocks noGrp="1"/>
          </p:cNvSpPr>
          <p:nvPr>
            <p:ph type="sldNum" sz="quarter" idx="11"/>
          </p:nvPr>
        </p:nvSpPr>
        <p:spPr/>
        <p:txBody>
          <a:bodyPr/>
          <a:lstStyle/>
          <a:p>
            <a:pPr defTabSz="685800">
              <a:buClrTx/>
            </a:pPr>
            <a:fld id="{A27A0620-A613-40BC-90FC-99DD6FF61B0A}" type="slidenum">
              <a:rPr lang="el-GR" kern="1200" smtClean="0">
                <a:solidFill>
                  <a:srgbClr val="FEFAC9"/>
                </a:solidFill>
                <a:latin typeface="Constantia"/>
                <a:ea typeface="+mn-ea"/>
                <a:cs typeface="+mn-cs"/>
              </a:rPr>
              <a:pPr defTabSz="685800">
                <a:buClrTx/>
              </a:pPr>
              <a:t>‹#›</a:t>
            </a:fld>
            <a:endParaRPr lang="el-GR" kern="1200">
              <a:solidFill>
                <a:srgbClr val="FEFAC9"/>
              </a:solidFill>
              <a:latin typeface="Constantia"/>
              <a:ea typeface="+mn-ea"/>
              <a:cs typeface="+mn-cs"/>
            </a:endParaRPr>
          </a:p>
        </p:txBody>
      </p:sp>
      <p:sp>
        <p:nvSpPr>
          <p:cNvPr id="17" name="16 - Θέση υποσέλιδου"/>
          <p:cNvSpPr>
            <a:spLocks noGrp="1"/>
          </p:cNvSpPr>
          <p:nvPr>
            <p:ph type="ftr" sz="quarter" idx="12"/>
          </p:nvPr>
        </p:nvSpPr>
        <p:spPr/>
        <p:txBody>
          <a:bodyPr/>
          <a:lstStyle/>
          <a:p>
            <a:pPr defTabSz="685800">
              <a:buClrTx/>
            </a:pPr>
            <a:endParaRPr lang="el-GR" kern="1200">
              <a:solidFill>
                <a:srgbClr val="FEFAC9"/>
              </a:solidFill>
              <a:latin typeface="Constantia"/>
              <a:ea typeface="+mn-ea"/>
              <a:cs typeface="+mn-cs"/>
            </a:endParaRPr>
          </a:p>
        </p:txBody>
      </p:sp>
    </p:spTree>
    <p:extLst>
      <p:ext uri="{BB962C8B-B14F-4D97-AF65-F5344CB8AC3E}">
        <p14:creationId xmlns:p14="http://schemas.microsoft.com/office/powerpoint/2010/main" val="804295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9" name="8 - Θέση περιεχομένου"/>
          <p:cNvSpPr>
            <a:spLocks noGrp="1"/>
          </p:cNvSpPr>
          <p:nvPr>
            <p:ph idx="1"/>
          </p:nvPr>
        </p:nvSpPr>
        <p:spPr>
          <a:xfrm>
            <a:off x="457200" y="1143000"/>
            <a:ext cx="8229600" cy="3429000"/>
          </a:xfrm>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4" name="13 - Θέση ημερομηνίας"/>
          <p:cNvSpPr>
            <a:spLocks noGrp="1"/>
          </p:cNvSpPr>
          <p:nvPr>
            <p:ph type="dt" sz="half" idx="14"/>
          </p:nvPr>
        </p:nvSpPr>
        <p:spPr/>
        <p:txBody>
          <a:bodyPr/>
          <a:lstStyle/>
          <a:p>
            <a:pPr defTabSz="685800">
              <a:buClrTx/>
            </a:pPr>
            <a:fld id="{5C0FCE92-2737-498F-A80E-22231FE07064}" type="datetimeFigureOut">
              <a:rPr lang="el-GR" kern="1200" smtClean="0">
                <a:solidFill>
                  <a:srgbClr val="FEFAC9"/>
                </a:solidFill>
                <a:latin typeface="Constantia"/>
                <a:ea typeface="+mn-ea"/>
                <a:cs typeface="+mn-cs"/>
              </a:rPr>
              <a:pPr defTabSz="685800">
                <a:buClrTx/>
              </a:pPr>
              <a:t>27/2/2020</a:t>
            </a:fld>
            <a:endParaRPr lang="el-GR" kern="1200">
              <a:solidFill>
                <a:srgbClr val="FEFAC9"/>
              </a:solidFill>
              <a:latin typeface="Constantia"/>
              <a:ea typeface="+mn-ea"/>
              <a:cs typeface="+mn-cs"/>
            </a:endParaRPr>
          </a:p>
        </p:txBody>
      </p:sp>
      <p:sp>
        <p:nvSpPr>
          <p:cNvPr id="15" name="14 - Θέση αριθμού διαφάνειας"/>
          <p:cNvSpPr>
            <a:spLocks noGrp="1"/>
          </p:cNvSpPr>
          <p:nvPr>
            <p:ph type="sldNum" sz="quarter" idx="15"/>
          </p:nvPr>
        </p:nvSpPr>
        <p:spPr/>
        <p:txBody>
          <a:bodyPr/>
          <a:lstStyle>
            <a:lvl1pPr algn="ctr">
              <a:defRPr/>
            </a:lvl1pPr>
          </a:lstStyle>
          <a:p>
            <a:pPr defTabSz="685800">
              <a:buClrTx/>
            </a:pPr>
            <a:fld id="{A27A0620-A613-40BC-90FC-99DD6FF61B0A}" type="slidenum">
              <a:rPr lang="el-GR" kern="1200" smtClean="0">
                <a:solidFill>
                  <a:srgbClr val="FEFAC9"/>
                </a:solidFill>
                <a:latin typeface="Constantia"/>
                <a:ea typeface="+mn-ea"/>
                <a:cs typeface="+mn-cs"/>
              </a:rPr>
              <a:pPr defTabSz="685800">
                <a:buClrTx/>
              </a:pPr>
              <a:t>‹#›</a:t>
            </a:fld>
            <a:endParaRPr lang="el-GR" kern="1200">
              <a:solidFill>
                <a:srgbClr val="FEFAC9"/>
              </a:solidFill>
              <a:latin typeface="Constantia"/>
              <a:ea typeface="+mn-ea"/>
              <a:cs typeface="+mn-cs"/>
            </a:endParaRPr>
          </a:p>
        </p:txBody>
      </p:sp>
      <p:sp>
        <p:nvSpPr>
          <p:cNvPr id="16" name="15 - Θέση υποσέλιδου"/>
          <p:cNvSpPr>
            <a:spLocks noGrp="1"/>
          </p:cNvSpPr>
          <p:nvPr>
            <p:ph type="ftr" sz="quarter" idx="16"/>
          </p:nvPr>
        </p:nvSpPr>
        <p:spPr/>
        <p:txBody>
          <a:bodyPr/>
          <a:lstStyle/>
          <a:p>
            <a:pPr defTabSz="685800">
              <a:buClrTx/>
            </a:pPr>
            <a:endParaRPr lang="el-GR" kern="1200">
              <a:solidFill>
                <a:srgbClr val="FEFAC9"/>
              </a:solidFill>
              <a:latin typeface="Constantia"/>
              <a:ea typeface="+mn-ea"/>
              <a:cs typeface="+mn-cs"/>
            </a:endParaRPr>
          </a:p>
        </p:txBody>
      </p:sp>
      <p:sp>
        <p:nvSpPr>
          <p:cNvPr id="17" name="16 - Τίτλος"/>
          <p:cNvSpPr>
            <a:spLocks noGrp="1"/>
          </p:cNvSpPr>
          <p:nvPr>
            <p:ph type="title"/>
          </p:nvPr>
        </p:nvSpPr>
        <p:spPr/>
        <p:txBody>
          <a:bodyPr rtlCol="0" anchor="b" anchorCtr="0"/>
          <a:lstStyle/>
          <a:p>
            <a:r>
              <a:rPr kumimoji="0" lang="el-GR"/>
              <a:t>Kλικ για επεξεργασία του τίτλου</a:t>
            </a:r>
            <a:endParaRPr kumimoji="0" lang="en-US"/>
          </a:p>
        </p:txBody>
      </p:sp>
    </p:spTree>
    <p:extLst>
      <p:ext uri="{BB962C8B-B14F-4D97-AF65-F5344CB8AC3E}">
        <p14:creationId xmlns:p14="http://schemas.microsoft.com/office/powerpoint/2010/main" val="1931635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341340"/>
            <a:ext cx="6270922" cy="1573670"/>
          </a:xfrm>
        </p:spPr>
        <p:txBody>
          <a:bodyPr anchor="b">
            <a:noAutofit/>
          </a:bodyPr>
          <a:lstStyle>
            <a:lvl1pPr algn="ctr">
              <a:defRPr sz="5400" cap="all" baseline="0">
                <a:solidFill>
                  <a:schemeClr val="tx2"/>
                </a:solidFill>
              </a:defRPr>
            </a:lvl1pPr>
          </a:lstStyle>
          <a:p>
            <a:r>
              <a:rPr lang="el-GR"/>
              <a:t>Στυλ κύριου τίτλου</a:t>
            </a:r>
            <a:endParaRPr lang="en-US" dirty="0"/>
          </a:p>
        </p:txBody>
      </p:sp>
      <p:sp>
        <p:nvSpPr>
          <p:cNvPr id="3" name="Subtitle 2"/>
          <p:cNvSpPr>
            <a:spLocks noGrp="1"/>
          </p:cNvSpPr>
          <p:nvPr>
            <p:ph type="subTitle" idx="1"/>
          </p:nvPr>
        </p:nvSpPr>
        <p:spPr>
          <a:xfrm>
            <a:off x="2009930" y="2967210"/>
            <a:ext cx="5123755" cy="814678"/>
          </a:xfrm>
        </p:spPr>
        <p:txBody>
          <a:bodyPr>
            <a:normAutofit/>
          </a:bodyPr>
          <a:lstStyle>
            <a:lvl1pPr marL="0" indent="0" algn="ctr">
              <a:lnSpc>
                <a:spcPct val="112000"/>
              </a:lnSpc>
              <a:spcBef>
                <a:spcPts val="0"/>
              </a:spcBef>
              <a:spcAft>
                <a:spcPts val="0"/>
              </a:spcAft>
              <a:buNone/>
              <a:defRPr sz="172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Στυλ κύριου υπότιτλου</a:t>
            </a:r>
            <a:endParaRPr lang="en-US" dirty="0"/>
          </a:p>
        </p:txBody>
      </p:sp>
      <p:sp>
        <p:nvSpPr>
          <p:cNvPr id="4" name="Date Placeholder 3"/>
          <p:cNvSpPr>
            <a:spLocks noGrp="1"/>
          </p:cNvSpPr>
          <p:nvPr>
            <p:ph type="dt" sz="half" idx="10"/>
          </p:nvPr>
        </p:nvSpPr>
        <p:spPr>
          <a:xfrm>
            <a:off x="564644" y="4840039"/>
            <a:ext cx="1205958" cy="303461"/>
          </a:xfrm>
        </p:spPr>
        <p:txBody>
          <a:bodyPr/>
          <a:lstStyle>
            <a:lvl1pPr>
              <a:defRPr baseline="0">
                <a:solidFill>
                  <a:schemeClr val="tx2"/>
                </a:solidFill>
              </a:defRPr>
            </a:lvl1pPr>
          </a:lstStyle>
          <a:p>
            <a:pPr defTabSz="342900">
              <a:buClrTx/>
            </a:pPr>
            <a:fld id="{87DE6118-2437-4B30-8E3C-4D2BE6020583}" type="datetimeFigureOut">
              <a:rPr lang="en-US" kern="1200" smtClean="0">
                <a:solidFill>
                  <a:srgbClr val="191B0E"/>
                </a:solidFill>
                <a:latin typeface="Franklin Gothic Book" panose="020B0503020102020204"/>
                <a:ea typeface="+mn-ea"/>
                <a:cs typeface="+mn-cs"/>
              </a:rPr>
              <a:pPr defTabSz="342900">
                <a:buClrTx/>
              </a:pPr>
              <a:t>2/27/2020</a:t>
            </a:fld>
            <a:endParaRPr lang="en-US" kern="1200" dirty="0">
              <a:solidFill>
                <a:srgbClr val="191B0E"/>
              </a:solidFill>
              <a:latin typeface="Franklin Gothic Book" panose="020B0503020102020204"/>
              <a:ea typeface="+mn-ea"/>
              <a:cs typeface="+mn-cs"/>
            </a:endParaRPr>
          </a:p>
        </p:txBody>
      </p:sp>
      <p:sp>
        <p:nvSpPr>
          <p:cNvPr id="5" name="Footer Placeholder 4"/>
          <p:cNvSpPr>
            <a:spLocks noGrp="1"/>
          </p:cNvSpPr>
          <p:nvPr>
            <p:ph type="ftr" sz="quarter" idx="11"/>
          </p:nvPr>
        </p:nvSpPr>
        <p:spPr>
          <a:xfrm>
            <a:off x="1938041" y="4840039"/>
            <a:ext cx="5267533" cy="303461"/>
          </a:xfrm>
        </p:spPr>
        <p:txBody>
          <a:bodyPr/>
          <a:lstStyle>
            <a:lvl1pPr algn="ctr">
              <a:defRPr baseline="0">
                <a:solidFill>
                  <a:schemeClr val="tx2"/>
                </a:solidFill>
              </a:defRPr>
            </a:lvl1pPr>
          </a:lstStyle>
          <a:p>
            <a:pPr defTabSz="342900">
              <a:buClrTx/>
            </a:pPr>
            <a:endParaRPr lang="en-US" kern="1200" dirty="0">
              <a:solidFill>
                <a:srgbClr val="191B0E"/>
              </a:solidFill>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7373012" y="4840039"/>
            <a:ext cx="1197219" cy="303461"/>
          </a:xfrm>
        </p:spPr>
        <p:txBody>
          <a:bodyPr/>
          <a:lstStyle>
            <a:lvl1pPr>
              <a:defRPr baseline="0">
                <a:solidFill>
                  <a:schemeClr val="tx2"/>
                </a:solidFill>
              </a:defRPr>
            </a:lvl1pPr>
          </a:lstStyle>
          <a:p>
            <a:pPr defTabSz="342900">
              <a:buClrTx/>
            </a:pPr>
            <a:fld id="{69E57DC2-970A-4B3E-BB1C-7A09969E49DF}" type="slidenum">
              <a:rPr lang="en-US" kern="1200" smtClean="0">
                <a:solidFill>
                  <a:srgbClr val="191B0E"/>
                </a:solidFill>
                <a:latin typeface="Franklin Gothic Book" panose="020B0503020102020204"/>
                <a:ea typeface="+mn-ea"/>
                <a:cs typeface="+mn-cs"/>
              </a:rPr>
              <a:pPr defTabSz="342900">
                <a:buClrTx/>
              </a:pPr>
              <a:t>‹#›</a:t>
            </a:fld>
            <a:endParaRPr lang="en-US" kern="1200" dirty="0">
              <a:solidFill>
                <a:srgbClr val="191B0E"/>
              </a:solidFill>
              <a:latin typeface="Franklin Gothic Book" panose="020B0503020102020204"/>
              <a:ea typeface="+mn-ea"/>
              <a:cs typeface="+mn-cs"/>
            </a:endParaRPr>
          </a:p>
        </p:txBody>
      </p:sp>
      <p:grpSp>
        <p:nvGrpSpPr>
          <p:cNvPr id="7" name="Group 6"/>
          <p:cNvGrpSpPr/>
          <p:nvPr/>
        </p:nvGrpSpPr>
        <p:grpSpPr>
          <a:xfrm>
            <a:off x="564644" y="558352"/>
            <a:ext cx="8005588" cy="4012253"/>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8754189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defTabSz="342900">
              <a:buClrTx/>
            </a:pPr>
            <a:fld id="{87DE6118-2437-4B30-8E3C-4D2BE6020583}" type="datetimeFigureOut">
              <a:rPr lang="en-US" kern="1200" smtClean="0">
                <a:solidFill>
                  <a:srgbClr val="191B0E"/>
                </a:solidFill>
                <a:latin typeface="Franklin Gothic Book" panose="020B0503020102020204"/>
                <a:ea typeface="+mn-ea"/>
                <a:cs typeface="+mn-cs"/>
              </a:rPr>
              <a:pPr defTabSz="342900">
                <a:buClrTx/>
              </a:pPr>
              <a:t>2/27/2020</a:t>
            </a:fld>
            <a:endParaRPr lang="en-US" kern="1200" dirty="0">
              <a:solidFill>
                <a:srgbClr val="191B0E"/>
              </a:solidFill>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defTabSz="342900">
              <a:buClrTx/>
            </a:pPr>
            <a:endParaRPr lang="en-US" kern="1200" dirty="0">
              <a:solidFill>
                <a:srgbClr val="191B0E"/>
              </a:solidFill>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69E57DC2-970A-4B3E-BB1C-7A09969E49DF}" type="slidenum">
              <a:rPr lang="en-US" kern="1200" smtClean="0">
                <a:solidFill>
                  <a:srgbClr val="191B0E"/>
                </a:solidFill>
                <a:latin typeface="Franklin Gothic Book" panose="020B0503020102020204"/>
                <a:ea typeface="+mn-ea"/>
                <a:cs typeface="+mn-cs"/>
              </a:rPr>
              <a:pPr defTabSz="342900">
                <a:buClrTx/>
              </a:pPr>
              <a:t>‹#›</a:t>
            </a:fld>
            <a:endParaRPr lang="en-US" kern="1200" dirty="0">
              <a:solidFill>
                <a:srgbClr val="191B0E"/>
              </a:solidFill>
              <a:latin typeface="Franklin Gothic Book" panose="020B0503020102020204"/>
              <a:ea typeface="+mn-ea"/>
              <a:cs typeface="+mn-cs"/>
            </a:endParaRPr>
          </a:p>
        </p:txBody>
      </p:sp>
    </p:spTree>
    <p:extLst>
      <p:ext uri="{BB962C8B-B14F-4D97-AF65-F5344CB8AC3E}">
        <p14:creationId xmlns:p14="http://schemas.microsoft.com/office/powerpoint/2010/main" val="3989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defTabSz="342900">
              <a:buClrTx/>
            </a:pPr>
            <a:fld id="{54BB4360-6C7C-4C22-B139-89D1BB1F010B}" type="datetimeFigureOut">
              <a:rPr lang="en-GB" kern="1200" smtClean="0">
                <a:solidFill>
                  <a:prstClr val="black">
                    <a:tint val="75000"/>
                  </a:prstClr>
                </a:solidFill>
                <a:latin typeface="Trebuchet MS" panose="020B0603020202020204"/>
                <a:ea typeface="+mn-ea"/>
                <a:cs typeface="+mn-cs"/>
              </a:rPr>
              <a:pPr defTabSz="342900">
                <a:buClrTx/>
              </a:pPr>
              <a:t>27/02/2020</a:t>
            </a:fld>
            <a:endParaRPr lang="en-GB"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endParaRPr lang="en-GB" kern="120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4C2E49F0-4D57-4AA7-BA0C-08F0C8A21212}" type="slidenum">
              <a:rPr lang="en-GB" kern="1200" smtClean="0">
                <a:solidFill>
                  <a:srgbClr val="F496CB">
                    <a:lumMod val="75000"/>
                  </a:srgbClr>
                </a:solidFill>
                <a:latin typeface="Trebuchet MS" panose="020B0603020202020204"/>
                <a:ea typeface="+mn-ea"/>
                <a:cs typeface="+mn-cs"/>
              </a:rPr>
              <a:pPr defTabSz="342900">
                <a:buClrTx/>
              </a:pPr>
              <a:t>‹#›</a:t>
            </a:fld>
            <a:endParaRPr lang="en-GB" kern="1200">
              <a:solidFill>
                <a:srgbClr val="F496CB">
                  <a:lumMod val="75000"/>
                </a:srgbClr>
              </a:solidFill>
              <a:latin typeface="Trebuchet MS" panose="020B0603020202020204"/>
              <a:ea typeface="+mn-ea"/>
              <a:cs typeface="+mn-cs"/>
            </a:endParaRPr>
          </a:p>
        </p:txBody>
      </p:sp>
    </p:spTree>
    <p:extLst>
      <p:ext uri="{BB962C8B-B14F-4D97-AF65-F5344CB8AC3E}">
        <p14:creationId xmlns:p14="http://schemas.microsoft.com/office/powerpoint/2010/main" val="420967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7900" y="434575"/>
            <a:ext cx="5368200" cy="857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224425" y="1477750"/>
            <a:ext cx="6695100" cy="34482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4297650" y="4749901"/>
            <a:ext cx="548700" cy="393600"/>
          </a:xfrm>
          <a:prstGeom prst="rect">
            <a:avLst/>
          </a:prstGeom>
          <a:noFill/>
          <a:ln>
            <a:noFill/>
          </a:ln>
        </p:spPr>
        <p:txBody>
          <a:bodyPr spcFirstLastPara="1" wrap="square" lIns="91425" tIns="91425" rIns="91425" bIns="91425" anchor="t" anchorCtr="0">
            <a:noAutofit/>
          </a:bodyPr>
          <a:lstStyle>
            <a:lvl1pPr lvl="0" algn="ctr">
              <a:buNone/>
              <a:defRPr sz="1200">
                <a:solidFill>
                  <a:srgbClr val="926940"/>
                </a:solidFill>
                <a:latin typeface="Cinzel"/>
                <a:ea typeface="Cinzel"/>
                <a:cs typeface="Cinzel"/>
                <a:sym typeface="Cinzel"/>
              </a:defRPr>
            </a:lvl1pPr>
            <a:lvl2pPr lvl="1" algn="ctr">
              <a:buNone/>
              <a:defRPr sz="1200">
                <a:solidFill>
                  <a:srgbClr val="926940"/>
                </a:solidFill>
                <a:latin typeface="Cinzel"/>
                <a:ea typeface="Cinzel"/>
                <a:cs typeface="Cinzel"/>
                <a:sym typeface="Cinzel"/>
              </a:defRPr>
            </a:lvl2pPr>
            <a:lvl3pPr lvl="2" algn="ctr">
              <a:buNone/>
              <a:defRPr sz="1200">
                <a:solidFill>
                  <a:srgbClr val="926940"/>
                </a:solidFill>
                <a:latin typeface="Cinzel"/>
                <a:ea typeface="Cinzel"/>
                <a:cs typeface="Cinzel"/>
                <a:sym typeface="Cinzel"/>
              </a:defRPr>
            </a:lvl3pPr>
            <a:lvl4pPr lvl="3" algn="ctr">
              <a:buNone/>
              <a:defRPr sz="1200">
                <a:solidFill>
                  <a:srgbClr val="926940"/>
                </a:solidFill>
                <a:latin typeface="Cinzel"/>
                <a:ea typeface="Cinzel"/>
                <a:cs typeface="Cinzel"/>
                <a:sym typeface="Cinzel"/>
              </a:defRPr>
            </a:lvl4pPr>
            <a:lvl5pPr lvl="4" algn="ctr">
              <a:buNone/>
              <a:defRPr sz="1200">
                <a:solidFill>
                  <a:srgbClr val="926940"/>
                </a:solidFill>
                <a:latin typeface="Cinzel"/>
                <a:ea typeface="Cinzel"/>
                <a:cs typeface="Cinzel"/>
                <a:sym typeface="Cinzel"/>
              </a:defRPr>
            </a:lvl5pPr>
            <a:lvl6pPr lvl="5" algn="ctr">
              <a:buNone/>
              <a:defRPr sz="1200">
                <a:solidFill>
                  <a:srgbClr val="926940"/>
                </a:solidFill>
                <a:latin typeface="Cinzel"/>
                <a:ea typeface="Cinzel"/>
                <a:cs typeface="Cinzel"/>
                <a:sym typeface="Cinzel"/>
              </a:defRPr>
            </a:lvl6pPr>
            <a:lvl7pPr lvl="6" algn="ctr">
              <a:buNone/>
              <a:defRPr sz="1200">
                <a:solidFill>
                  <a:srgbClr val="926940"/>
                </a:solidFill>
                <a:latin typeface="Cinzel"/>
                <a:ea typeface="Cinzel"/>
                <a:cs typeface="Cinzel"/>
                <a:sym typeface="Cinzel"/>
              </a:defRPr>
            </a:lvl7pPr>
            <a:lvl8pPr lvl="7" algn="ctr">
              <a:buNone/>
              <a:defRPr sz="1200">
                <a:solidFill>
                  <a:srgbClr val="926940"/>
                </a:solidFill>
                <a:latin typeface="Cinzel"/>
                <a:ea typeface="Cinzel"/>
                <a:cs typeface="Cinzel"/>
                <a:sym typeface="Cinzel"/>
              </a:defRPr>
            </a:lvl8pPr>
            <a:lvl9pPr lvl="8" algn="ctr">
              <a:buNone/>
              <a:defRPr sz="1200">
                <a:solidFill>
                  <a:srgbClr val="926940"/>
                </a:solidFill>
                <a:latin typeface="Cinzel"/>
                <a:ea typeface="Cinzel"/>
                <a:cs typeface="Cinzel"/>
                <a:sym typeface="Cinzel"/>
              </a:defRPr>
            </a:lvl9pPr>
          </a:lstStyle>
          <a:p>
            <a:fld id="{8991E3AC-287B-4B0F-8F85-0399A615BBFC}" type="slidenum">
              <a:rPr lang="el-GR" smtClean="0"/>
              <a:t>‹#›</a:t>
            </a:fld>
            <a:endParaRPr lang="el-GR"/>
          </a:p>
        </p:txBody>
      </p:sp>
    </p:spTree>
    <p:extLst>
      <p:ext uri="{BB962C8B-B14F-4D97-AF65-F5344CB8AC3E}">
        <p14:creationId xmlns:p14="http://schemas.microsoft.com/office/powerpoint/2010/main" val="3622566588"/>
      </p:ext>
    </p:extLst>
  </p:cSld>
  <p:clrMap bg1="lt1" tx1="dk1" bg2="dk2" tx2="lt2" accent1="accent1" accent2="accent2" accent3="accent3" accent4="accent4" accent5="accent5" accent6="accent6" hlink="hlink" folHlink="folHlink"/>
  <p:sldLayoutIdLst>
    <p:sldLayoutId id="2147483661" r:id="rId1"/>
    <p:sldLayoutId id="2147483662" r:id="rId2"/>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 Θέση κειμένου"/>
          <p:cNvSpPr>
            <a:spLocks noGrp="1"/>
          </p:cNvSpPr>
          <p:nvPr>
            <p:ph type="body" idx="1"/>
          </p:nvPr>
        </p:nvSpPr>
        <p:spPr>
          <a:xfrm>
            <a:off x="457200" y="1085850"/>
            <a:ext cx="8229600" cy="3508772"/>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24" name="23 - Θέση ημερομηνίας"/>
          <p:cNvSpPr>
            <a:spLocks noGrp="1"/>
          </p:cNvSpPr>
          <p:nvPr>
            <p:ph type="dt" sz="half" idx="2"/>
          </p:nvPr>
        </p:nvSpPr>
        <p:spPr>
          <a:xfrm>
            <a:off x="5791200" y="4652750"/>
            <a:ext cx="2590800" cy="288036"/>
          </a:xfrm>
          <a:prstGeom prst="rect">
            <a:avLst/>
          </a:prstGeom>
        </p:spPr>
        <p:txBody>
          <a:bodyPr vert="horz" anchor="ctr" anchorCtr="0"/>
          <a:lstStyle>
            <a:lvl1pPr algn="l" eaLnBrk="1" latinLnBrk="0" hangingPunct="1">
              <a:defRPr kumimoji="0" sz="900">
                <a:solidFill>
                  <a:schemeClr val="tx2"/>
                </a:solidFill>
              </a:defRPr>
            </a:lvl1pPr>
          </a:lstStyle>
          <a:p>
            <a:fld id="{5C0FCE92-2737-498F-A80E-22231FE07064}" type="datetimeFigureOut">
              <a:rPr lang="el-GR" smtClean="0"/>
              <a:t>27/2/2020</a:t>
            </a:fld>
            <a:endParaRPr lang="el-GR"/>
          </a:p>
        </p:txBody>
      </p:sp>
      <p:sp>
        <p:nvSpPr>
          <p:cNvPr id="10" name="9 - Θέση υποσέλιδου"/>
          <p:cNvSpPr>
            <a:spLocks noGrp="1"/>
          </p:cNvSpPr>
          <p:nvPr>
            <p:ph type="ftr" sz="quarter" idx="3"/>
          </p:nvPr>
        </p:nvSpPr>
        <p:spPr>
          <a:xfrm>
            <a:off x="2133600" y="4652750"/>
            <a:ext cx="3581400" cy="288036"/>
          </a:xfrm>
          <a:prstGeom prst="rect">
            <a:avLst/>
          </a:prstGeom>
        </p:spPr>
        <p:txBody>
          <a:bodyPr vert="horz" anchor="ctr" anchorCtr="0"/>
          <a:lstStyle>
            <a:lvl1pPr algn="r" eaLnBrk="1" latinLnBrk="0" hangingPunct="1">
              <a:defRPr kumimoji="0" sz="900">
                <a:solidFill>
                  <a:schemeClr val="tx2"/>
                </a:solidFill>
              </a:defRPr>
            </a:lvl1pPr>
          </a:lstStyle>
          <a:p>
            <a:endParaRPr lang="el-GR"/>
          </a:p>
        </p:txBody>
      </p:sp>
      <p:sp>
        <p:nvSpPr>
          <p:cNvPr id="22" name="21 - Θέση αριθμού διαφάνειας"/>
          <p:cNvSpPr>
            <a:spLocks noGrp="1"/>
          </p:cNvSpPr>
          <p:nvPr>
            <p:ph type="sldNum" sz="quarter" idx="4"/>
          </p:nvPr>
        </p:nvSpPr>
        <p:spPr>
          <a:xfrm>
            <a:off x="8410575" y="4636148"/>
            <a:ext cx="609600" cy="342900"/>
          </a:xfrm>
          <a:prstGeom prst="rect">
            <a:avLst/>
          </a:prstGeom>
          <a:noFill/>
        </p:spPr>
        <p:txBody>
          <a:bodyPr vert="horz" lIns="0" tIns="0" rIns="0" bIns="0" anchor="ctr" anchorCtr="0">
            <a:noAutofit/>
          </a:bodyPr>
          <a:lstStyle>
            <a:lvl1pPr algn="ctr" eaLnBrk="1" latinLnBrk="0" hangingPunct="1">
              <a:defRPr kumimoji="0" sz="1200" baseline="0">
                <a:solidFill>
                  <a:schemeClr val="tx2"/>
                </a:solidFill>
              </a:defRPr>
            </a:lvl1pPr>
          </a:lstStyle>
          <a:p>
            <a:fld id="{A27A0620-A613-40BC-90FC-99DD6FF61B0A}" type="slidenum">
              <a:rPr lang="el-GR" smtClean="0"/>
              <a:t>‹#›</a:t>
            </a:fld>
            <a:endParaRPr lang="el-GR"/>
          </a:p>
        </p:txBody>
      </p:sp>
      <p:sp>
        <p:nvSpPr>
          <p:cNvPr id="5" name="4 - Θέση τίτλου"/>
          <p:cNvSpPr>
            <a:spLocks noGrp="1"/>
          </p:cNvSpPr>
          <p:nvPr>
            <p:ph type="title"/>
          </p:nvPr>
        </p:nvSpPr>
        <p:spPr>
          <a:xfrm>
            <a:off x="457200" y="114300"/>
            <a:ext cx="8229600" cy="914400"/>
          </a:xfrm>
          <a:prstGeom prst="rect">
            <a:avLst/>
          </a:prstGeom>
          <a:ln w="6350" cap="rnd">
            <a:noFill/>
          </a:ln>
        </p:spPr>
        <p:txBody>
          <a:bodyPr vert="horz" anchor="b" anchorCtr="0">
            <a:normAutofit/>
          </a:bodyPr>
          <a:lstStyle/>
          <a:p>
            <a:r>
              <a:rPr kumimoji="0" lang="el-GR"/>
              <a:t>Kλικ για επεξεργασία του τίτλου</a:t>
            </a:r>
            <a:endParaRPr kumimoji="0" lang="en-US"/>
          </a:p>
        </p:txBody>
      </p:sp>
    </p:spTree>
    <p:extLst>
      <p:ext uri="{BB962C8B-B14F-4D97-AF65-F5344CB8AC3E}">
        <p14:creationId xmlns:p14="http://schemas.microsoft.com/office/powerpoint/2010/main" val="3653669861"/>
      </p:ext>
    </p:extLst>
  </p:cSld>
  <p:clrMap bg1="dk1" tx1="lt1" bg2="dk2" tx2="lt2" accent1="accent1" accent2="accent2" accent3="accent3" accent4="accent4" accent5="accent5" accent6="accent6" hlink="hlink" folHlink="folHlink"/>
  <p:sldLayoutIdLst>
    <p:sldLayoutId id="2147483664" r:id="rId1"/>
    <p:sldLayoutId id="2147483665" r:id="rId2"/>
  </p:sldLayoutIdLst>
  <p:txStyles>
    <p:titleStyle>
      <a:lvl1pPr algn="l" rtl="0" eaLnBrk="1" latinLnBrk="0" hangingPunct="1">
        <a:spcBef>
          <a:spcPct val="0"/>
        </a:spcBef>
        <a:buNone/>
        <a:defRPr kumimoji="0" lang="en-US" sz="3150" b="0" kern="1200" spc="-75"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05740" indent="-205740" algn="l" rtl="0" eaLnBrk="1" latinLnBrk="0" hangingPunct="1">
        <a:spcBef>
          <a:spcPts val="450"/>
        </a:spcBef>
        <a:buClr>
          <a:schemeClr val="accent2"/>
        </a:buClr>
        <a:buSzPct val="85000"/>
        <a:buFont typeface="Wingdings 2"/>
        <a:buChar char=""/>
        <a:defRPr kumimoji="0" sz="1950" kern="1200">
          <a:solidFill>
            <a:schemeClr val="tx1"/>
          </a:solidFill>
          <a:latin typeface="+mn-lt"/>
          <a:ea typeface="+mn-ea"/>
          <a:cs typeface="+mn-cs"/>
        </a:defRPr>
      </a:lvl1pPr>
      <a:lvl2pPr marL="480060" indent="-205740" algn="l" rtl="0" eaLnBrk="1" latinLnBrk="0" hangingPunct="1">
        <a:spcBef>
          <a:spcPts val="225"/>
        </a:spcBef>
        <a:buClr>
          <a:schemeClr val="accent2">
            <a:shade val="75000"/>
          </a:schemeClr>
        </a:buClr>
        <a:buSzPct val="85000"/>
        <a:buFont typeface="Wingdings 2"/>
        <a:buChar char=""/>
        <a:defRPr kumimoji="0" sz="1800" kern="1200">
          <a:solidFill>
            <a:schemeClr val="tx2"/>
          </a:solidFill>
          <a:latin typeface="+mn-lt"/>
          <a:ea typeface="+mn-ea"/>
          <a:cs typeface="+mn-cs"/>
        </a:defRPr>
      </a:lvl2pPr>
      <a:lvl3pPr marL="754380" indent="-171450" algn="l" rtl="0" eaLnBrk="1" latinLnBrk="0" hangingPunct="1">
        <a:spcBef>
          <a:spcPts val="225"/>
        </a:spcBef>
        <a:buClr>
          <a:schemeClr val="accent2">
            <a:shade val="50000"/>
          </a:schemeClr>
        </a:buClr>
        <a:buSzPct val="85000"/>
        <a:buFont typeface="Wingdings 2"/>
        <a:buChar char=""/>
        <a:defRPr kumimoji="0" sz="1575" kern="1200">
          <a:solidFill>
            <a:schemeClr val="tx1"/>
          </a:solidFill>
          <a:latin typeface="+mn-lt"/>
          <a:ea typeface="+mn-ea"/>
          <a:cs typeface="+mn-cs"/>
        </a:defRPr>
      </a:lvl3pPr>
      <a:lvl4pPr marL="960120" indent="-171450" algn="l" rtl="0" eaLnBrk="1" latinLnBrk="0" hangingPunct="1">
        <a:spcBef>
          <a:spcPts val="225"/>
        </a:spcBef>
        <a:buClr>
          <a:schemeClr val="accent2">
            <a:shade val="75000"/>
          </a:schemeClr>
        </a:buClr>
        <a:buSzPct val="85000"/>
        <a:buFont typeface="Wingdings 2" pitchFamily="18" charset="2"/>
        <a:buChar char=""/>
        <a:defRPr kumimoji="0" sz="1425" kern="1200">
          <a:solidFill>
            <a:schemeClr val="tx1"/>
          </a:solidFill>
          <a:latin typeface="+mn-lt"/>
          <a:ea typeface="+mn-ea"/>
          <a:cs typeface="+mn-cs"/>
        </a:defRPr>
      </a:lvl4pPr>
      <a:lvl5pPr marL="1165860" indent="-171450" algn="l" rtl="0" eaLnBrk="1" latinLnBrk="0" hangingPunct="1">
        <a:spcBef>
          <a:spcPts val="255"/>
        </a:spcBef>
        <a:buClr>
          <a:schemeClr val="accent2">
            <a:shade val="75000"/>
          </a:schemeClr>
        </a:buClr>
        <a:buSzPct val="85000"/>
        <a:buFont typeface="Wingdings 2" pitchFamily="18" charset="2"/>
        <a:buChar char=""/>
        <a:defRPr kumimoji="0" sz="1200" kern="1200">
          <a:solidFill>
            <a:schemeClr val="tx1"/>
          </a:solidFill>
          <a:latin typeface="+mn-lt"/>
          <a:ea typeface="+mn-ea"/>
          <a:cs typeface="+mn-cs"/>
        </a:defRPr>
      </a:lvl5pPr>
      <a:lvl6pPr marL="1371600" indent="-171450" algn="l" rtl="0" eaLnBrk="1" latinLnBrk="0" hangingPunct="1">
        <a:spcBef>
          <a:spcPts val="255"/>
        </a:spcBef>
        <a:buClr>
          <a:schemeClr val="accent2">
            <a:shade val="75000"/>
          </a:schemeClr>
        </a:buClr>
        <a:buSzPct val="85000"/>
        <a:buFont typeface="Wingdings 2" pitchFamily="18" charset="2"/>
        <a:buChar char="?"/>
        <a:defRPr kumimoji="0" sz="1275" kern="1200">
          <a:solidFill>
            <a:schemeClr val="tx1"/>
          </a:solidFill>
          <a:latin typeface="+mn-lt"/>
          <a:ea typeface="+mn-ea"/>
          <a:cs typeface="+mn-cs"/>
        </a:defRPr>
      </a:lvl6pPr>
      <a:lvl7pPr marL="1508760" indent="-137160" algn="l" rtl="0" eaLnBrk="1" latinLnBrk="0" hangingPunct="1">
        <a:spcBef>
          <a:spcPts val="255"/>
        </a:spcBef>
        <a:buClr>
          <a:schemeClr val="accent2">
            <a:shade val="75000"/>
          </a:schemeClr>
        </a:buClr>
        <a:buSzPct val="85000"/>
        <a:buFont typeface="Wingdings 2" pitchFamily="18" charset="2"/>
        <a:buChar char="?"/>
        <a:defRPr kumimoji="0" sz="1200" kern="1200" baseline="0">
          <a:solidFill>
            <a:schemeClr val="tx1"/>
          </a:solidFill>
          <a:latin typeface="+mn-lt"/>
          <a:ea typeface="+mn-ea"/>
          <a:cs typeface="+mn-cs"/>
        </a:defRPr>
      </a:lvl7pPr>
      <a:lvl8pPr marL="1714500" indent="-137160" algn="l" rtl="0" eaLnBrk="1" latinLnBrk="0" hangingPunct="1">
        <a:spcBef>
          <a:spcPts val="255"/>
        </a:spcBef>
        <a:buClr>
          <a:schemeClr val="accent2">
            <a:shade val="75000"/>
          </a:schemeClr>
        </a:buClr>
        <a:buSzPct val="85000"/>
        <a:buFont typeface="Wingdings 2" pitchFamily="18" charset="2"/>
        <a:buChar char="?"/>
        <a:defRPr kumimoji="0" sz="1125" kern="1200">
          <a:solidFill>
            <a:schemeClr val="tx1"/>
          </a:solidFill>
          <a:latin typeface="+mn-lt"/>
          <a:ea typeface="+mn-ea"/>
          <a:cs typeface="+mn-cs"/>
        </a:defRPr>
      </a:lvl8pPr>
      <a:lvl9pPr marL="1920240" indent="-137160" algn="l" rtl="0" eaLnBrk="1" latinLnBrk="0" hangingPunct="1">
        <a:spcBef>
          <a:spcPts val="255"/>
        </a:spcBef>
        <a:buClr>
          <a:schemeClr val="accent2">
            <a:shade val="75000"/>
          </a:schemeClr>
        </a:buClr>
        <a:buSzPct val="85000"/>
        <a:buFont typeface="Wingdings 2" pitchFamily="18" charset="2"/>
        <a:buChar char="?"/>
        <a:defRPr kumimoji="0" sz="1125"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514350"/>
            <a:ext cx="7200900" cy="1114425"/>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1028700" y="1714500"/>
            <a:ext cx="7200900" cy="2686050"/>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42987" y="4840039"/>
            <a:ext cx="903429" cy="303461"/>
          </a:xfrm>
          <a:prstGeom prst="rect">
            <a:avLst/>
          </a:prstGeom>
        </p:spPr>
        <p:txBody>
          <a:bodyPr vert="horz" lIns="91440" tIns="45720" rIns="91440" bIns="45720" rtlCol="0" anchor="ctr"/>
          <a:lstStyle>
            <a:lvl1pPr algn="l">
              <a:defRPr sz="900" baseline="0">
                <a:solidFill>
                  <a:schemeClr val="tx2"/>
                </a:solidFill>
              </a:defRPr>
            </a:lvl1pPr>
          </a:lstStyle>
          <a:p>
            <a:fld id="{87DE6118-2437-4B30-8E3C-4D2BE6020583}" type="datetimeFigureOut">
              <a:rPr lang="en-US" smtClean="0"/>
              <a:pPr/>
              <a:t>2/27/2020</a:t>
            </a:fld>
            <a:endParaRPr lang="en-US" dirty="0"/>
          </a:p>
        </p:txBody>
      </p:sp>
      <p:sp>
        <p:nvSpPr>
          <p:cNvPr id="5" name="Footer Placeholder 4"/>
          <p:cNvSpPr>
            <a:spLocks noGrp="1"/>
          </p:cNvSpPr>
          <p:nvPr>
            <p:ph type="ftr" sz="quarter" idx="3"/>
          </p:nvPr>
        </p:nvSpPr>
        <p:spPr>
          <a:xfrm>
            <a:off x="2170173" y="4840039"/>
            <a:ext cx="4710623" cy="303461"/>
          </a:xfrm>
          <a:prstGeom prst="rect">
            <a:avLst/>
          </a:prstGeom>
        </p:spPr>
        <p:txBody>
          <a:bodyPr vert="horz" lIns="91440" tIns="45720" rIns="91440" bIns="45720" rtlCol="0" anchor="ctr"/>
          <a:lstStyle>
            <a:lvl1pPr algn="l">
              <a:defRPr sz="9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4840039"/>
            <a:ext cx="1197219" cy="303461"/>
          </a:xfrm>
          <a:prstGeom prst="rect">
            <a:avLst/>
          </a:prstGeom>
        </p:spPr>
        <p:txBody>
          <a:bodyPr vert="horz" lIns="91440" tIns="45720" rIns="91440" bIns="45720" rtlCol="0" anchor="ctr"/>
          <a:lstStyle>
            <a:lvl1pPr algn="r">
              <a:defRPr sz="9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04357762"/>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6350"/>
            <a:ext cx="9144000" cy="5149850"/>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54BB4360-6C7C-4C22-B139-89D1BB1F010B}" type="datetimeFigureOut">
              <a:rPr lang="en-GB" smtClean="0"/>
              <a:t>27/02/2020</a:t>
            </a:fld>
            <a:endParaRPr lang="en-GB"/>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lumMod val="75000"/>
                  </a:schemeClr>
                </a:solidFill>
              </a:defRPr>
            </a:lvl1pPr>
          </a:lstStyle>
          <a:p>
            <a:fld id="{4C2E49F0-4D57-4AA7-BA0C-08F0C8A21212}" type="slidenum">
              <a:rPr lang="en-GB" smtClean="0"/>
              <a:t>‹#›</a:t>
            </a:fld>
            <a:endParaRPr lang="en-GB"/>
          </a:p>
        </p:txBody>
      </p:sp>
    </p:spTree>
    <p:extLst>
      <p:ext uri="{BB962C8B-B14F-4D97-AF65-F5344CB8AC3E}">
        <p14:creationId xmlns:p14="http://schemas.microsoft.com/office/powerpoint/2010/main" val="1122275099"/>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342900" rtl="0" eaLnBrk="1" latinLnBrk="0" hangingPunct="1">
        <a:spcBef>
          <a:spcPct val="0"/>
        </a:spcBef>
        <a:buNone/>
        <a:defRPr sz="27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lumMod val="75000"/>
          </a:schemeClr>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lumMod val="75000"/>
          </a:schemeClr>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ikee.lib.auth.gr/record/14359/files/gri-2005-489.pdf" TargetMode="External"/><Relationship Id="rId2" Type="http://schemas.openxmlformats.org/officeDocument/2006/relationships/hyperlink" Target="http://www.hellenicaworld.com/Greece/Sport/gr/Diskovolia.html" TargetMode="External"/><Relationship Id="rId1" Type="http://schemas.openxmlformats.org/officeDocument/2006/relationships/slideLayout" Target="../slideLayouts/slideLayout13.xml"/><Relationship Id="rId4" Type="http://schemas.openxmlformats.org/officeDocument/2006/relationships/hyperlink" Target="http://3lyk-polichn.thess.sch.gr/Olympiaki_paideia/exelixi/exelixi2.ht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el.wikipedia.org/wiki/%CE%A0%CE%B1%CE%B3%CE%BA%CF%81%CE%AC%CF%84%CE%B9%CE%BF" TargetMode="External"/><Relationship Id="rId2" Type="http://schemas.openxmlformats.org/officeDocument/2006/relationships/hyperlink" Target="http://agonaskritis.gr/4545466/" TargetMode="External"/><Relationship Id="rId1" Type="http://schemas.openxmlformats.org/officeDocument/2006/relationships/slideLayout" Target="../slideLayouts/slideLayout15.xml"/><Relationship Id="rId6" Type="http://schemas.openxmlformats.org/officeDocument/2006/relationships/hyperlink" Target="http://mybeautifulbody.gr/index.php?route=blog/article&amp;article_id=363" TargetMode="External"/><Relationship Id="rId5" Type="http://schemas.openxmlformats.org/officeDocument/2006/relationships/hyperlink" Target="https://www.newmail.gr/%CF%80%CE%B1%CE%B3%CE%BA%CF%81%CE%AC%CF%84%CE%B9%CE%BF%CE%BD-%CE%BF-%CF%80%CE%B1%CF%84%CE%AD%CF%81%CE%B1%CF%82-%CF%84%CF%89%CE%BD-%CF%80%CE%BF%CE%BB%CE%B5%CE%BC%CE%B9%CE%BA%CF%8E%CE%BD-%CF%84/" TargetMode="External"/><Relationship Id="rId4" Type="http://schemas.openxmlformats.org/officeDocument/2006/relationships/hyperlink" Target="https://www.pentapostagma.gr/politismos/istoria/6637680_pagkration-i-polemiki-tehni-ton-arhaion-ellinon-binteo"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art-hellas.blogspot.com/2012/06/blog-post_2730.html" TargetMode="External"/><Relationship Id="rId2" Type="http://schemas.openxmlformats.org/officeDocument/2006/relationships/hyperlink" Target="https://el.wikipedia.org/wiki/%CE%99%CF%80%CF%80%CE%B9%CE%BA%CE%AC_%CE%B1%CE%B3%CF%89%CE%BD%CE%AF%CF%83%CE%BC%CE%B1%CF%84%CE%B1_%CF%83%CF%84%CE%B7%CE%BD_%CE%B1%CF%81%CF%87%CE%B1%CE%AF%CE%B1_%CE%95%CE%BB%CE%BB%CE%AC%CE%B4%CE%B1" TargetMode="External"/><Relationship Id="rId1" Type="http://schemas.openxmlformats.org/officeDocument/2006/relationships/slideLayout" Target="../slideLayouts/slideLayout17.xml"/><Relationship Id="rId4" Type="http://schemas.openxmlformats.org/officeDocument/2006/relationships/hyperlink" Target="http://www.fa3.gr/phys_educ_2/10_olymp_games_in_ancient_greece.ht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www.my-family.gr/&#959;&#955;&#965;&#956;&#960;&#953;&#945;&#954;&#940;-&#945;&#952;&#955;&#942;&#956;&#945;&#964;&#945;-&#963;&#964;&#951;&#957;-&#945;&#961;&#967;&#945;&#943;&#945;-&#949;&#955;&#955;&#940;&#948;/" TargetMode="External"/><Relationship Id="rId2" Type="http://schemas.openxmlformats.org/officeDocument/2006/relationships/hyperlink" Target="https://turbojavhellas.com/o-akontismos-stin-arxaia-ellada/" TargetMode="External"/><Relationship Id="rId1" Type="http://schemas.openxmlformats.org/officeDocument/2006/relationships/slideLayout" Target="../slideLayouts/slideLayout18.xml"/><Relationship Id="rId6" Type="http://schemas.openxmlformats.org/officeDocument/2006/relationships/hyperlink" Target="https://olympia.gr/" TargetMode="External"/><Relationship Id="rId5" Type="http://schemas.openxmlformats.org/officeDocument/2006/relationships/hyperlink" Target="https://el.wikipedia.org/wiki/&#913;&#961;&#967;&#945;&#943;&#959;&#953;_&#959;&#955;&#965;&#956;&#960;&#953;&#945;&#954;&#959;&#943;_&#945;&#947;&#974;&#957;&#949;&#962;" TargetMode="External"/><Relationship Id="rId4" Type="http://schemas.openxmlformats.org/officeDocument/2006/relationships/hyperlink" Target="https://dialogos.com.cy/i-olimpiaki-agones-tou-1896-opos-tous-ide-o-georgios-souris/"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3"/>
        <p:cNvGrpSpPr/>
        <p:nvPr/>
      </p:nvGrpSpPr>
      <p:grpSpPr>
        <a:xfrm>
          <a:off x="0" y="0"/>
          <a:ext cx="0" cy="0"/>
          <a:chOff x="0" y="0"/>
          <a:chExt cx="0" cy="0"/>
        </a:xfrm>
      </p:grpSpPr>
      <p:sp>
        <p:nvSpPr>
          <p:cNvPr id="134" name="Google Shape;134;p13"/>
          <p:cNvSpPr txBox="1"/>
          <p:nvPr/>
        </p:nvSpPr>
        <p:spPr>
          <a:xfrm>
            <a:off x="914399" y="2157152"/>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13"/>
          <p:cNvSpPr/>
          <p:nvPr/>
        </p:nvSpPr>
        <p:spPr>
          <a:xfrm>
            <a:off x="3672989" y="1634850"/>
            <a:ext cx="4275600" cy="2297700"/>
          </a:xfrm>
          <a:prstGeom prst="horizontalScroll">
            <a:avLst>
              <a:gd name="adj" fmla="val 125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l" sz="2400" b="1" i="1">
                <a:solidFill>
                  <a:srgbClr val="00FFFF"/>
                </a:solidFill>
                <a:latin typeface="Comic Sans MS"/>
                <a:ea typeface="Comic Sans MS"/>
                <a:cs typeface="Comic Sans MS"/>
                <a:sym typeface="Comic Sans MS"/>
              </a:rPr>
              <a:t>ΑΡΧΑΙΟΙ ΟΛΥΜΠΙΑΚΟΙ ΑΓΩΝΕΣ</a:t>
            </a:r>
            <a:endParaRPr sz="2400" b="1" i="1">
              <a:solidFill>
                <a:srgbClr val="00FFFF"/>
              </a:solidFill>
              <a:latin typeface="Comic Sans MS"/>
              <a:ea typeface="Comic Sans MS"/>
              <a:cs typeface="Comic Sans MS"/>
              <a:sym typeface="Comic Sans MS"/>
            </a:endParaRPr>
          </a:p>
        </p:txBody>
      </p:sp>
      <p:sp>
        <p:nvSpPr>
          <p:cNvPr id="136" name="Google Shape;136;p13"/>
          <p:cNvSpPr txBox="1"/>
          <p:nvPr/>
        </p:nvSpPr>
        <p:spPr>
          <a:xfrm>
            <a:off x="5908675" y="4085700"/>
            <a:ext cx="3176100" cy="1057800"/>
          </a:xfrm>
          <a:prstGeom prst="rect">
            <a:avLst/>
          </a:prstGeom>
          <a:solidFill>
            <a:srgbClr val="07376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l">
                <a:solidFill>
                  <a:srgbClr val="00FFFF"/>
                </a:solidFill>
                <a:latin typeface="Comic Sans MS"/>
                <a:ea typeface="Comic Sans MS"/>
                <a:cs typeface="Comic Sans MS"/>
                <a:sym typeface="Comic Sans MS"/>
              </a:rPr>
              <a:t>Πρότυπο Γυμνάσιο Ευαγγελικής Σχολής Σμύρνης</a:t>
            </a:r>
            <a:endParaRPr>
              <a:solidFill>
                <a:srgbClr val="00FFFF"/>
              </a:solidFill>
              <a:latin typeface="Comic Sans MS"/>
              <a:ea typeface="Comic Sans MS"/>
              <a:cs typeface="Comic Sans MS"/>
              <a:sym typeface="Comic Sans MS"/>
            </a:endParaRPr>
          </a:p>
          <a:p>
            <a:pPr marL="0" lvl="0" indent="0" algn="ctr" rtl="0">
              <a:spcBef>
                <a:spcPts val="0"/>
              </a:spcBef>
              <a:spcAft>
                <a:spcPts val="0"/>
              </a:spcAft>
              <a:buNone/>
            </a:pPr>
            <a:endParaRPr>
              <a:solidFill>
                <a:srgbClr val="00FFFF"/>
              </a:solidFill>
              <a:latin typeface="Comic Sans MS"/>
              <a:ea typeface="Comic Sans MS"/>
              <a:cs typeface="Comic Sans MS"/>
              <a:sym typeface="Comic Sans MS"/>
            </a:endParaRPr>
          </a:p>
          <a:p>
            <a:pPr marL="0" lvl="0" indent="0" algn="ctr" rtl="0">
              <a:spcBef>
                <a:spcPts val="0"/>
              </a:spcBef>
              <a:spcAft>
                <a:spcPts val="0"/>
              </a:spcAft>
              <a:buNone/>
            </a:pPr>
            <a:r>
              <a:rPr lang="el">
                <a:solidFill>
                  <a:srgbClr val="00FFFF"/>
                </a:solidFill>
                <a:latin typeface="Comic Sans MS"/>
                <a:ea typeface="Comic Sans MS"/>
                <a:cs typeface="Comic Sans MS"/>
                <a:sym typeface="Comic Sans MS"/>
              </a:rPr>
              <a:t>27/2/2020</a:t>
            </a:r>
            <a:endParaRPr>
              <a:solidFill>
                <a:srgbClr val="00FFFF"/>
              </a:solidFill>
              <a:latin typeface="Comic Sans MS"/>
              <a:ea typeface="Comic Sans MS"/>
              <a:cs typeface="Comic Sans MS"/>
              <a:sym typeface="Comic Sans MS"/>
            </a:endParaRPr>
          </a:p>
          <a:p>
            <a:pPr marL="0" lvl="0" indent="0" algn="ctr" rtl="0">
              <a:spcBef>
                <a:spcPts val="0"/>
              </a:spcBef>
              <a:spcAft>
                <a:spcPts val="0"/>
              </a:spcAft>
              <a:buNone/>
            </a:pPr>
            <a:endParaRPr>
              <a:solidFill>
                <a:srgbClr val="00FFFF"/>
              </a:solidFill>
              <a:latin typeface="Comic Sans MS"/>
              <a:ea typeface="Comic Sans MS"/>
              <a:cs typeface="Comic Sans MS"/>
              <a:sym typeface="Comic Sans MS"/>
            </a:endParaRPr>
          </a:p>
          <a:p>
            <a:pPr marL="0" lvl="0" indent="0" algn="ctr" rtl="0">
              <a:spcBef>
                <a:spcPts val="0"/>
              </a:spcBef>
              <a:spcAft>
                <a:spcPts val="0"/>
              </a:spcAft>
              <a:buNone/>
            </a:pPr>
            <a:endParaRPr>
              <a:latin typeface="Calibri"/>
              <a:ea typeface="Calibri"/>
              <a:cs typeface="Calibri"/>
              <a:sym typeface="Calibri"/>
            </a:endParaRPr>
          </a:p>
        </p:txBody>
      </p:sp>
      <p:sp>
        <p:nvSpPr>
          <p:cNvPr id="137" name="Google Shape;137;p13"/>
          <p:cNvSpPr txBox="1"/>
          <p:nvPr/>
        </p:nvSpPr>
        <p:spPr>
          <a:xfrm>
            <a:off x="7082400" y="0"/>
            <a:ext cx="2061600" cy="1481700"/>
          </a:xfrm>
          <a:prstGeom prst="rect">
            <a:avLst/>
          </a:prstGeom>
          <a:solidFill>
            <a:srgbClr val="07376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l" i="1">
                <a:solidFill>
                  <a:srgbClr val="00FFFF"/>
                </a:solidFill>
                <a:latin typeface="Comic Sans MS"/>
                <a:ea typeface="Comic Sans MS"/>
                <a:cs typeface="Comic Sans MS"/>
                <a:sym typeface="Comic Sans MS"/>
              </a:rPr>
              <a:t>Δημήτρης Ζιάκας</a:t>
            </a:r>
            <a:endParaRPr i="1">
              <a:solidFill>
                <a:srgbClr val="00FFFF"/>
              </a:solidFill>
              <a:latin typeface="Comic Sans MS"/>
              <a:ea typeface="Comic Sans MS"/>
              <a:cs typeface="Comic Sans MS"/>
              <a:sym typeface="Comic Sans MS"/>
            </a:endParaRPr>
          </a:p>
          <a:p>
            <a:pPr marL="0" lvl="0" indent="0" algn="ctr" rtl="0">
              <a:spcBef>
                <a:spcPts val="0"/>
              </a:spcBef>
              <a:spcAft>
                <a:spcPts val="0"/>
              </a:spcAft>
              <a:buNone/>
            </a:pPr>
            <a:r>
              <a:rPr lang="el" i="1">
                <a:solidFill>
                  <a:srgbClr val="00FFFF"/>
                </a:solidFill>
                <a:latin typeface="Comic Sans MS"/>
                <a:ea typeface="Comic Sans MS"/>
                <a:cs typeface="Comic Sans MS"/>
                <a:sym typeface="Comic Sans MS"/>
              </a:rPr>
              <a:t>Βασίλης Οικονόμου</a:t>
            </a:r>
            <a:endParaRPr i="1">
              <a:solidFill>
                <a:srgbClr val="00FFFF"/>
              </a:solidFill>
              <a:latin typeface="Comic Sans MS"/>
              <a:ea typeface="Comic Sans MS"/>
              <a:cs typeface="Comic Sans MS"/>
              <a:sym typeface="Comic Sans MS"/>
            </a:endParaRPr>
          </a:p>
          <a:p>
            <a:pPr marL="0" lvl="0" indent="0" algn="ctr" rtl="0">
              <a:spcBef>
                <a:spcPts val="0"/>
              </a:spcBef>
              <a:spcAft>
                <a:spcPts val="0"/>
              </a:spcAft>
              <a:buNone/>
            </a:pPr>
            <a:r>
              <a:rPr lang="el" i="1">
                <a:solidFill>
                  <a:srgbClr val="00FFFF"/>
                </a:solidFill>
                <a:latin typeface="Comic Sans MS"/>
                <a:ea typeface="Comic Sans MS"/>
                <a:cs typeface="Comic Sans MS"/>
                <a:sym typeface="Comic Sans MS"/>
              </a:rPr>
              <a:t>Αντώνης Κόλλιας</a:t>
            </a:r>
            <a:endParaRPr i="1">
              <a:solidFill>
                <a:srgbClr val="00FFFF"/>
              </a:solidFill>
              <a:latin typeface="Comic Sans MS"/>
              <a:ea typeface="Comic Sans MS"/>
              <a:cs typeface="Comic Sans MS"/>
              <a:sym typeface="Comic Sans MS"/>
            </a:endParaRPr>
          </a:p>
          <a:p>
            <a:pPr marL="0" lvl="0" indent="0" algn="ctr" rtl="0">
              <a:spcBef>
                <a:spcPts val="0"/>
              </a:spcBef>
              <a:spcAft>
                <a:spcPts val="0"/>
              </a:spcAft>
              <a:buNone/>
            </a:pPr>
            <a:r>
              <a:rPr lang="el" i="1">
                <a:solidFill>
                  <a:srgbClr val="00FFFF"/>
                </a:solidFill>
                <a:latin typeface="Comic Sans MS"/>
                <a:ea typeface="Comic Sans MS"/>
                <a:cs typeface="Comic Sans MS"/>
                <a:sym typeface="Comic Sans MS"/>
              </a:rPr>
              <a:t>Γιάννης Γερμανουλίδης</a:t>
            </a:r>
            <a:endParaRPr i="1">
              <a:solidFill>
                <a:srgbClr val="00FFFF"/>
              </a:solidFill>
              <a:latin typeface="Comic Sans MS"/>
              <a:ea typeface="Comic Sans MS"/>
              <a:cs typeface="Comic Sans MS"/>
              <a:sym typeface="Comic Sans MS"/>
            </a:endParaRPr>
          </a:p>
          <a:p>
            <a:pPr marL="0" lvl="0" indent="0" algn="ctr" rtl="0">
              <a:spcBef>
                <a:spcPts val="0"/>
              </a:spcBef>
              <a:spcAft>
                <a:spcPts val="0"/>
              </a:spcAft>
              <a:buNone/>
            </a:pPr>
            <a:r>
              <a:rPr lang="el" i="1">
                <a:solidFill>
                  <a:srgbClr val="00FFFF"/>
                </a:solidFill>
                <a:latin typeface="Comic Sans MS"/>
                <a:ea typeface="Comic Sans MS"/>
                <a:cs typeface="Comic Sans MS"/>
                <a:sym typeface="Comic Sans MS"/>
              </a:rPr>
              <a:t>Νικόλας Κλεφτογιάννης</a:t>
            </a:r>
            <a:endParaRPr i="1">
              <a:solidFill>
                <a:srgbClr val="00FFFF"/>
              </a:solidFill>
              <a:latin typeface="Comic Sans MS"/>
              <a:ea typeface="Comic Sans MS"/>
              <a:cs typeface="Comic Sans MS"/>
              <a:sym typeface="Comic Sans MS"/>
            </a:endParaRPr>
          </a:p>
          <a:p>
            <a:pPr marL="0" lvl="0" indent="0" algn="ctr" rtl="0">
              <a:spcBef>
                <a:spcPts val="0"/>
              </a:spcBef>
              <a:spcAft>
                <a:spcPts val="0"/>
              </a:spcAft>
              <a:buNone/>
            </a:pPr>
            <a:r>
              <a:rPr lang="el" i="1">
                <a:solidFill>
                  <a:srgbClr val="00FFFF"/>
                </a:solidFill>
                <a:latin typeface="Comic Sans MS"/>
                <a:ea typeface="Comic Sans MS"/>
                <a:cs typeface="Comic Sans MS"/>
                <a:sym typeface="Comic Sans MS"/>
              </a:rPr>
              <a:t>Νίκος Ορφανίδης</a:t>
            </a:r>
            <a:endParaRPr i="1">
              <a:solidFill>
                <a:srgbClr val="00FFFF"/>
              </a:solidFill>
              <a:latin typeface="Comic Sans MS"/>
              <a:ea typeface="Comic Sans MS"/>
              <a:cs typeface="Comic Sans MS"/>
              <a:sym typeface="Comic Sans MS"/>
            </a:endParaRPr>
          </a:p>
          <a:p>
            <a:pPr marL="0" lvl="0" indent="0" algn="ctr" rtl="0">
              <a:spcBef>
                <a:spcPts val="0"/>
              </a:spcBef>
              <a:spcAft>
                <a:spcPts val="0"/>
              </a:spcAft>
              <a:buNone/>
            </a:pPr>
            <a:endParaRPr i="1">
              <a:solidFill>
                <a:srgbClr val="00FFFF"/>
              </a:solidFill>
              <a:latin typeface="Comic Sans MS"/>
              <a:ea typeface="Comic Sans MS"/>
              <a:cs typeface="Comic Sans MS"/>
              <a:sym typeface="Comic Sans MS"/>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3500">
        <p:blinds dir="vert"/>
      </p:transition>
    </mc:Choice>
    <mc:Fallback>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CC4C16-E5CF-4905-A705-4E8DDC6ED4A5}"/>
              </a:ext>
            </a:extLst>
          </p:cNvPr>
          <p:cNvSpPr>
            <a:spLocks noGrp="1"/>
          </p:cNvSpPr>
          <p:nvPr>
            <p:ph type="title"/>
          </p:nvPr>
        </p:nvSpPr>
        <p:spPr>
          <a:xfrm>
            <a:off x="2100085" y="0"/>
            <a:ext cx="5132117" cy="590796"/>
          </a:xfrm>
        </p:spPr>
        <p:txBody>
          <a:bodyPr/>
          <a:lstStyle/>
          <a:p>
            <a:r>
              <a:rPr lang="el-GR" dirty="0">
                <a:latin typeface="Calibri" panose="020F0502020204030204" pitchFamily="34" charset="0"/>
                <a:cs typeface="Calibri" panose="020F0502020204030204" pitchFamily="34" charset="0"/>
              </a:rPr>
              <a:t>ΣΩΜΑΤΙΚΑ ΠΡΟΣΟΝΤΑ</a:t>
            </a:r>
          </a:p>
        </p:txBody>
      </p:sp>
      <p:sp>
        <p:nvSpPr>
          <p:cNvPr id="3" name="Θέση κειμένου 2">
            <a:extLst>
              <a:ext uri="{FF2B5EF4-FFF2-40B4-BE49-F238E27FC236}">
                <a16:creationId xmlns:a16="http://schemas.microsoft.com/office/drawing/2014/main" id="{520CA3A9-D708-42ED-BBF7-45B93B32C95F}"/>
              </a:ext>
            </a:extLst>
          </p:cNvPr>
          <p:cNvSpPr>
            <a:spLocks noGrp="1"/>
          </p:cNvSpPr>
          <p:nvPr>
            <p:ph type="body" idx="1"/>
          </p:nvPr>
        </p:nvSpPr>
        <p:spPr>
          <a:xfrm>
            <a:off x="292963" y="1364941"/>
            <a:ext cx="4185012" cy="3408434"/>
          </a:xfrm>
        </p:spPr>
        <p:txBody>
          <a:bodyPr/>
          <a:lstStyle/>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Με βάση τα αρχαία γλυπτά που παριστάνουν αθλητές με υπερτονισμένους μύες αλλά και αρχαία χωρία, πρέπει να υποθέσουμε ότι οι αθλητές προετοιμάζονταν συστηματικά και για μεγάλο χρονικό διάστημα.</a:t>
            </a:r>
          </a:p>
          <a:p>
            <a:endParaRPr lang="el-GR" dirty="0"/>
          </a:p>
        </p:txBody>
      </p:sp>
      <p:sp>
        <p:nvSpPr>
          <p:cNvPr id="4" name="Θέση κειμένου 3">
            <a:extLst>
              <a:ext uri="{FF2B5EF4-FFF2-40B4-BE49-F238E27FC236}">
                <a16:creationId xmlns:a16="http://schemas.microsoft.com/office/drawing/2014/main" id="{B87C6105-032E-4F58-9884-06E88A12CC0D}"/>
              </a:ext>
            </a:extLst>
          </p:cNvPr>
          <p:cNvSpPr>
            <a:spLocks noGrp="1"/>
          </p:cNvSpPr>
          <p:nvPr>
            <p:ph type="body" idx="2"/>
          </p:nvPr>
        </p:nvSpPr>
        <p:spPr>
          <a:xfrm>
            <a:off x="4666144" y="1205143"/>
            <a:ext cx="4329155" cy="3568232"/>
          </a:xfrm>
        </p:spPr>
        <p:txBody>
          <a:bodyPr/>
          <a:lstStyle/>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Ο δισκοβόλος πρέπει να έχει μακρά σκέλη ευλύγιστη μέση για να πετά το δίσκο. Επίσης να είναι </a:t>
            </a:r>
            <a:r>
              <a:rPr lang="el-GR" dirty="0" err="1">
                <a:latin typeface="Microsoft Sans Serif" panose="020B0604020202020204" pitchFamily="34" charset="0"/>
                <a:ea typeface="Microsoft Sans Serif" panose="020B0604020202020204" pitchFamily="34" charset="0"/>
                <a:cs typeface="Microsoft Sans Serif" panose="020B0604020202020204" pitchFamily="34" charset="0"/>
              </a:rPr>
              <a:t>μακρόχειρας</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με μακριά δάχτυλα.</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Η δισκοβολία ήταν ένα επικίνδυνο άθλημα αφού στην αρχαιότητα έχουν καταγραφεί αρκετά ατυχήματα και μάλιστα θανατηφόρα.</a:t>
            </a:r>
          </a:p>
        </p:txBody>
      </p:sp>
    </p:spTree>
    <p:extLst>
      <p:ext uri="{BB962C8B-B14F-4D97-AF65-F5344CB8AC3E}">
        <p14:creationId xmlns:p14="http://schemas.microsoft.com/office/powerpoint/2010/main" val="906485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120EC3-1A33-47D7-B52A-7C94B95A0C60}"/>
              </a:ext>
            </a:extLst>
          </p:cNvPr>
          <p:cNvSpPr>
            <a:spLocks noGrp="1"/>
          </p:cNvSpPr>
          <p:nvPr>
            <p:ph type="ctrTitle"/>
          </p:nvPr>
        </p:nvSpPr>
        <p:spPr>
          <a:xfrm>
            <a:off x="1375833" y="282786"/>
            <a:ext cx="6392333" cy="677333"/>
          </a:xfrm>
        </p:spPr>
        <p:txBody>
          <a:bodyPr/>
          <a:lstStyle/>
          <a:p>
            <a:r>
              <a:rPr lang="el-GR" dirty="0">
                <a:latin typeface="Calibri" panose="020F0502020204030204" pitchFamily="34" charset="0"/>
                <a:cs typeface="Calibri" panose="020F0502020204030204" pitchFamily="34" charset="0"/>
              </a:rPr>
              <a:t>ΠΗΓΕΣ</a:t>
            </a:r>
          </a:p>
        </p:txBody>
      </p:sp>
      <p:sp>
        <p:nvSpPr>
          <p:cNvPr id="3" name="Υπότιτλος 2">
            <a:extLst>
              <a:ext uri="{FF2B5EF4-FFF2-40B4-BE49-F238E27FC236}">
                <a16:creationId xmlns:a16="http://schemas.microsoft.com/office/drawing/2014/main" id="{E221C62E-3AFE-48E7-B4F0-85A6E51C4A72}"/>
              </a:ext>
            </a:extLst>
          </p:cNvPr>
          <p:cNvSpPr>
            <a:spLocks noGrp="1"/>
          </p:cNvSpPr>
          <p:nvPr>
            <p:ph type="subTitle" idx="1"/>
          </p:nvPr>
        </p:nvSpPr>
        <p:spPr>
          <a:xfrm>
            <a:off x="1058333" y="1939289"/>
            <a:ext cx="7027334" cy="1472777"/>
          </a:xfrm>
        </p:spPr>
        <p:txBody>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hlinkClick r:id="rId2"/>
              </a:rPr>
              <a:t>http://www.hellenicaworld.com/Greece/Sport/gr/Diskovolia.html</a:t>
            </a:r>
            <a:endParaRPr lang="el-GR"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http://ikee.lib.auth.gr/record/14359/files/gri-2005-489.pdf</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hlinkClick r:id="rId4"/>
              </a:rPr>
              <a:t>http://3lyk-polichn.thess.sch.gr/Olympiaki_paideia/exelixi/exelixi2.htm</a:t>
            </a:r>
            <a:endParaRPr lang="el-GR"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l-GR" dirty="0"/>
          </a:p>
          <a:p>
            <a:endParaRPr lang="el-GR" dirty="0"/>
          </a:p>
        </p:txBody>
      </p:sp>
    </p:spTree>
    <p:extLst>
      <p:ext uri="{BB962C8B-B14F-4D97-AF65-F5344CB8AC3E}">
        <p14:creationId xmlns:p14="http://schemas.microsoft.com/office/powerpoint/2010/main" val="39636107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παγκράτιο"/>
          <p:cNvPicPr>
            <a:picLocks noChangeAspect="1" noChangeArrowheads="1"/>
          </p:cNvPicPr>
          <p:nvPr/>
        </p:nvPicPr>
        <p:blipFill>
          <a:blip r:embed="rId2">
            <a:duotone>
              <a:schemeClr val="bg2">
                <a:shade val="45000"/>
                <a:satMod val="135000"/>
              </a:schemeClr>
              <a:prstClr val="white"/>
            </a:duotone>
            <a:lum bright="-20000"/>
          </a:blip>
          <a:srcRect t="16667" b="16666"/>
          <a:stretch>
            <a:fillRect/>
          </a:stretch>
        </p:blipFill>
        <p:spPr bwMode="auto">
          <a:xfrm>
            <a:off x="1410868" y="321453"/>
            <a:ext cx="6375842" cy="4339859"/>
          </a:xfrm>
          <a:prstGeom prst="rect">
            <a:avLst/>
          </a:prstGeom>
          <a:ln>
            <a:noFill/>
          </a:ln>
          <a:effectLst>
            <a:softEdge rad="112500"/>
          </a:effectLst>
        </p:spPr>
      </p:pic>
      <p:sp>
        <p:nvSpPr>
          <p:cNvPr id="3" name="2 - Υπότιτλος"/>
          <p:cNvSpPr>
            <a:spLocks noGrp="1"/>
          </p:cNvSpPr>
          <p:nvPr>
            <p:ph type="subTitle" idx="1"/>
          </p:nvPr>
        </p:nvSpPr>
        <p:spPr>
          <a:xfrm>
            <a:off x="1464447" y="3053957"/>
            <a:ext cx="6229350" cy="1071570"/>
          </a:xfrm>
          <a:solidFill>
            <a:schemeClr val="bg2">
              <a:lumMod val="75000"/>
              <a:alpha val="52000"/>
            </a:schemeClr>
          </a:solidFill>
        </p:spPr>
        <p:txBody>
          <a:bodyPr/>
          <a:lstStyle/>
          <a:p>
            <a:r>
              <a:rPr lang="el-GR" sz="1800" b="1" dirty="0"/>
              <a:t>Εύθυμης Μόξον-Μάξιμος Κακόγιαννος</a:t>
            </a:r>
          </a:p>
          <a:p>
            <a:r>
              <a:rPr lang="el-GR" sz="1800" b="1" dirty="0"/>
              <a:t>Μάρκος Λανίτης-Θωμάς Αρβανιτάκης</a:t>
            </a:r>
          </a:p>
          <a:p>
            <a:r>
              <a:rPr lang="el-GR" sz="1800" b="1" dirty="0"/>
              <a:t>Νίκος Παπαγιάννης</a:t>
            </a:r>
          </a:p>
          <a:p>
            <a:endParaRPr lang="el-GR" sz="1800" b="1" dirty="0"/>
          </a:p>
          <a:p>
            <a:endParaRPr lang="el-GR" dirty="0"/>
          </a:p>
        </p:txBody>
      </p:sp>
      <p:sp>
        <p:nvSpPr>
          <p:cNvPr id="2" name="1 - Τίτλος"/>
          <p:cNvSpPr>
            <a:spLocks noGrp="1"/>
          </p:cNvSpPr>
          <p:nvPr>
            <p:ph type="ctrTitle"/>
          </p:nvPr>
        </p:nvSpPr>
        <p:spPr>
          <a:xfrm>
            <a:off x="1485900" y="1285866"/>
            <a:ext cx="6193653" cy="1071570"/>
          </a:xfrm>
        </p:spPr>
        <p:txBody>
          <a:bodyPr/>
          <a:lstStyle/>
          <a:p>
            <a:r>
              <a:rPr lang="el-GR" b="1" dirty="0">
                <a:solidFill>
                  <a:schemeClr val="tx2"/>
                </a:solidFill>
              </a:rPr>
              <a:t>Παγκράτιο</a:t>
            </a:r>
          </a:p>
        </p:txBody>
      </p:sp>
      <p:sp>
        <p:nvSpPr>
          <p:cNvPr id="5" name="4 - TextBox"/>
          <p:cNvSpPr txBox="1"/>
          <p:nvPr/>
        </p:nvSpPr>
        <p:spPr>
          <a:xfrm>
            <a:off x="5375678" y="4179105"/>
            <a:ext cx="2250297" cy="715581"/>
          </a:xfrm>
          <a:prstGeom prst="rect">
            <a:avLst/>
          </a:prstGeom>
          <a:noFill/>
        </p:spPr>
        <p:txBody>
          <a:bodyPr wrap="square" rtlCol="0">
            <a:spAutoFit/>
          </a:bodyPr>
          <a:lstStyle/>
          <a:p>
            <a:pPr defTabSz="685800">
              <a:buClrTx/>
            </a:pPr>
            <a:r>
              <a:rPr lang="el-GR" sz="1350" b="1" kern="1200" dirty="0">
                <a:solidFill>
                  <a:prstClr val="white"/>
                </a:solidFill>
                <a:latin typeface="Arial" pitchFamily="34" charset="0"/>
                <a:ea typeface="+mn-ea"/>
                <a:cs typeface="Arial" pitchFamily="34" charset="0"/>
              </a:rPr>
              <a:t>ΠΡΟΤΥΠΟ ΓΥΜΝΑΣΙΟ ΕΥΑΓΓΕΛΙΚΗΣ ΣΧΟΛΗΣ ΣΜΥΡΝΗΣ 26/2/2020</a:t>
            </a:r>
          </a:p>
        </p:txBody>
      </p:sp>
    </p:spTree>
    <p:extLst>
      <p:ext uri="{BB962C8B-B14F-4D97-AF65-F5344CB8AC3E}">
        <p14:creationId xmlns:p14="http://schemas.microsoft.com/office/powerpoint/2010/main" val="440120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5250">
        <p15:prstTrans prst="curtains"/>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485900" y="1500180"/>
            <a:ext cx="6172200" cy="3482603"/>
          </a:xfrm>
        </p:spPr>
        <p:txBody>
          <a:bodyPr>
            <a:normAutofit lnSpcReduction="10000"/>
          </a:bodyPr>
          <a:lstStyle/>
          <a:p>
            <a:r>
              <a:rPr lang="el-GR" dirty="0"/>
              <a:t>Το παγκράτιο </a:t>
            </a:r>
            <a:r>
              <a:rPr lang="el-GR" dirty="0">
                <a:solidFill>
                  <a:schemeClr val="tx2"/>
                </a:solidFill>
              </a:rPr>
              <a:t>συνδύαζε</a:t>
            </a:r>
            <a:r>
              <a:rPr lang="el-GR" dirty="0"/>
              <a:t> </a:t>
            </a:r>
            <a:r>
              <a:rPr lang="el-GR" dirty="0">
                <a:solidFill>
                  <a:schemeClr val="tx2"/>
                </a:solidFill>
              </a:rPr>
              <a:t>το χτύπημα </a:t>
            </a:r>
            <a:r>
              <a:rPr lang="el-GR" dirty="0"/>
              <a:t>και </a:t>
            </a:r>
            <a:r>
              <a:rPr lang="el-GR" dirty="0">
                <a:solidFill>
                  <a:schemeClr val="tx2"/>
                </a:solidFill>
              </a:rPr>
              <a:t>την αρπαγή </a:t>
            </a:r>
            <a:r>
              <a:rPr lang="el-GR" dirty="0"/>
              <a:t>(λαβή) και ήταν αγώνας που κερδιζόταν με </a:t>
            </a:r>
            <a:r>
              <a:rPr lang="el-GR" dirty="0">
                <a:solidFill>
                  <a:schemeClr val="tx2"/>
                </a:solidFill>
              </a:rPr>
              <a:t>την υποταγή του αντιπάλου.</a:t>
            </a:r>
            <a:r>
              <a:rPr lang="el-GR" dirty="0"/>
              <a:t> Ένας αγωνιζόμενος θα μπορούσε να επισημάνει την υποταγή του </a:t>
            </a:r>
            <a:r>
              <a:rPr lang="el-GR" dirty="0">
                <a:solidFill>
                  <a:schemeClr val="tx2"/>
                </a:solidFill>
              </a:rPr>
              <a:t>με ανάταση του χεριού ή ενός δακτύλου</a:t>
            </a:r>
            <a:r>
              <a:rPr lang="el-GR" dirty="0"/>
              <a:t> του, αλλά μερικές φορές η μόνη μορφή υποταγής </a:t>
            </a:r>
            <a:r>
              <a:rPr lang="el-GR" dirty="0">
                <a:solidFill>
                  <a:schemeClr val="tx2"/>
                </a:solidFill>
              </a:rPr>
              <a:t>ήταν ο θάνατος ενός από τους αγωνιζόμενους.</a:t>
            </a:r>
          </a:p>
          <a:p>
            <a:endParaRPr lang="el-GR" dirty="0"/>
          </a:p>
          <a:p>
            <a:r>
              <a:rPr lang="el-GR" dirty="0"/>
              <a:t>Στην πραγματικότητα υπήρχαν </a:t>
            </a:r>
            <a:r>
              <a:rPr lang="el-GR" b="1" dirty="0"/>
              <a:t>μόνο τρεις κανόνες: </a:t>
            </a:r>
            <a:r>
              <a:rPr lang="el-GR" dirty="0">
                <a:solidFill>
                  <a:schemeClr val="tx2"/>
                </a:solidFill>
              </a:rPr>
              <a:t>οι αγωνιζόμενοι δεν είχαν το δικαίωμα να βγάλουν ο ένας τα μάτια του άλλου, να δαγκώσουν ο ένας τον άλλον ή να τον χτυπήσουν στην περιοχή των όρχεων.</a:t>
            </a:r>
          </a:p>
        </p:txBody>
      </p:sp>
      <p:sp>
        <p:nvSpPr>
          <p:cNvPr id="3" name="2 - Τίτλος"/>
          <p:cNvSpPr>
            <a:spLocks noGrp="1"/>
          </p:cNvSpPr>
          <p:nvPr>
            <p:ph type="title"/>
          </p:nvPr>
        </p:nvSpPr>
        <p:spPr>
          <a:xfrm>
            <a:off x="1485900" y="114300"/>
            <a:ext cx="3032522" cy="957252"/>
          </a:xfrm>
        </p:spPr>
        <p:txBody>
          <a:bodyPr/>
          <a:lstStyle/>
          <a:p>
            <a:r>
              <a:rPr lang="el-GR" dirty="0">
                <a:solidFill>
                  <a:schemeClr val="bg1"/>
                </a:solidFill>
              </a:rPr>
              <a:t>Τεχνικά στοιχεία </a:t>
            </a:r>
          </a:p>
        </p:txBody>
      </p:sp>
      <p:sp>
        <p:nvSpPr>
          <p:cNvPr id="4098" name="AutoShape 2" descr="Image result for παγκράτιο"/>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a:buClrTx/>
            </a:pPr>
            <a:endParaRPr lang="el-GR" sz="1350" kern="1200">
              <a:solidFill>
                <a:prstClr val="white"/>
              </a:solidFill>
              <a:latin typeface="Constantia"/>
              <a:ea typeface="+mn-ea"/>
              <a:cs typeface="+mn-cs"/>
            </a:endParaRPr>
          </a:p>
        </p:txBody>
      </p:sp>
      <p:sp>
        <p:nvSpPr>
          <p:cNvPr id="4100" name="AutoShape 4" descr="Image result for παγκράτιο"/>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a:buClrTx/>
            </a:pPr>
            <a:endParaRPr lang="el-GR" sz="1350" kern="1200">
              <a:solidFill>
                <a:prstClr val="white"/>
              </a:solidFill>
              <a:latin typeface="Constantia"/>
              <a:ea typeface="+mn-ea"/>
              <a:cs typeface="+mn-cs"/>
            </a:endParaRPr>
          </a:p>
        </p:txBody>
      </p:sp>
      <p:sp>
        <p:nvSpPr>
          <p:cNvPr id="4102" name="AutoShape 6" descr="Image result for παγκράτιο"/>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a:buClrTx/>
            </a:pPr>
            <a:endParaRPr lang="el-GR" sz="1350" kern="1200">
              <a:solidFill>
                <a:prstClr val="white"/>
              </a:solidFill>
              <a:latin typeface="Constantia"/>
              <a:ea typeface="+mn-ea"/>
              <a:cs typeface="+mn-cs"/>
            </a:endParaRPr>
          </a:p>
        </p:txBody>
      </p:sp>
      <p:sp>
        <p:nvSpPr>
          <p:cNvPr id="4104" name="AutoShape 8" descr="Image result for παγκράτιο"/>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a:buClrTx/>
            </a:pPr>
            <a:endParaRPr lang="el-GR" sz="1350" kern="1200">
              <a:solidFill>
                <a:prstClr val="white"/>
              </a:solidFill>
              <a:latin typeface="Constantia"/>
              <a:ea typeface="+mn-ea"/>
              <a:cs typeface="+mn-cs"/>
            </a:endParaRPr>
          </a:p>
        </p:txBody>
      </p:sp>
      <p:sp>
        <p:nvSpPr>
          <p:cNvPr id="4106" name="AutoShape 10" descr="Image result for παγκράτιο"/>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a:buClrTx/>
            </a:pPr>
            <a:endParaRPr lang="el-GR" sz="1350" kern="1200">
              <a:solidFill>
                <a:prstClr val="white"/>
              </a:solidFill>
              <a:latin typeface="Constantia"/>
              <a:ea typeface="+mn-ea"/>
              <a:cs typeface="+mn-cs"/>
            </a:endParaRPr>
          </a:p>
        </p:txBody>
      </p:sp>
      <p:sp>
        <p:nvSpPr>
          <p:cNvPr id="4108" name="AutoShape 12" descr="Image result for παγκράτιο"/>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a:buClrTx/>
            </a:pPr>
            <a:endParaRPr lang="el-GR" sz="1350" kern="1200">
              <a:solidFill>
                <a:prstClr val="white"/>
              </a:solidFill>
              <a:latin typeface="Constantia"/>
              <a:ea typeface="+mn-ea"/>
              <a:cs typeface="+mn-cs"/>
            </a:endParaRPr>
          </a:p>
        </p:txBody>
      </p:sp>
      <p:sp>
        <p:nvSpPr>
          <p:cNvPr id="4110" name="AutoShape 14" descr="Image result for παγκράτιο"/>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800">
              <a:buClrTx/>
            </a:pPr>
            <a:endParaRPr lang="el-GR" sz="1350" kern="1200">
              <a:solidFill>
                <a:prstClr val="white"/>
              </a:solidFill>
              <a:latin typeface="Constantia"/>
              <a:ea typeface="+mn-ea"/>
              <a:cs typeface="+mn-cs"/>
            </a:endParaRPr>
          </a:p>
        </p:txBody>
      </p:sp>
      <p:pic>
        <p:nvPicPr>
          <p:cNvPr id="4111" name="Picture 15"/>
          <p:cNvPicPr>
            <a:picLocks noChangeAspect="1" noChangeArrowheads="1"/>
          </p:cNvPicPr>
          <p:nvPr/>
        </p:nvPicPr>
        <p:blipFill>
          <a:blip r:embed="rId2"/>
          <a:srcRect l="12116" t="20833" r="39583" b="39166"/>
          <a:stretch>
            <a:fillRect/>
          </a:stretch>
        </p:blipFill>
        <p:spPr bwMode="auto">
          <a:xfrm>
            <a:off x="5107785" y="267874"/>
            <a:ext cx="2196719" cy="1125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93169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normAutofit/>
          </a:bodyPr>
          <a:lstStyle/>
          <a:p>
            <a:r>
              <a:rPr lang="el-GR" dirty="0"/>
              <a:t>Οι </a:t>
            </a:r>
            <a:r>
              <a:rPr lang="el-GR" b="1" dirty="0"/>
              <a:t>"κοινές κλειδαριές" </a:t>
            </a:r>
            <a:r>
              <a:rPr lang="el-GR" dirty="0"/>
              <a:t>και η </a:t>
            </a:r>
          </a:p>
          <a:p>
            <a:pPr>
              <a:buNone/>
            </a:pPr>
            <a:r>
              <a:rPr lang="el-GR" b="1" dirty="0"/>
              <a:t> "έμφραξη κρατούν" </a:t>
            </a:r>
            <a:r>
              <a:rPr lang="el-GR" dirty="0"/>
              <a:t>ήταν </a:t>
            </a:r>
            <a:r>
              <a:rPr lang="el-GR" dirty="0">
                <a:solidFill>
                  <a:schemeClr val="tx2"/>
                </a:solidFill>
              </a:rPr>
              <a:t>κοινές τεχνικές.</a:t>
            </a:r>
          </a:p>
          <a:p>
            <a:endParaRPr lang="el-GR" dirty="0"/>
          </a:p>
          <a:p>
            <a:r>
              <a:rPr lang="el-GR" dirty="0"/>
              <a:t> Σήμερα αυτές οι τεχνικές θα μεταφράζονταν </a:t>
            </a:r>
            <a:r>
              <a:rPr lang="el-GR" dirty="0">
                <a:solidFill>
                  <a:schemeClr val="tx2"/>
                </a:solidFill>
              </a:rPr>
              <a:t>ως λαβές εξάρθρωσης</a:t>
            </a:r>
            <a:r>
              <a:rPr lang="el-GR" dirty="0"/>
              <a:t> </a:t>
            </a:r>
            <a:r>
              <a:rPr lang="el-GR" dirty="0">
                <a:solidFill>
                  <a:schemeClr val="tx2"/>
                </a:solidFill>
              </a:rPr>
              <a:t>σημείων</a:t>
            </a:r>
            <a:r>
              <a:rPr lang="el-GR" dirty="0"/>
              <a:t> (όπως αυχένας, ώμος, αγκώνας, καρπός, μηρός, αστράγαλος κ.α.). </a:t>
            </a:r>
            <a:r>
              <a:rPr lang="el-GR" dirty="0">
                <a:solidFill>
                  <a:schemeClr val="tx2"/>
                </a:solidFill>
              </a:rPr>
              <a:t>Τα λακτίσματα</a:t>
            </a:r>
            <a:r>
              <a:rPr lang="el-GR" dirty="0"/>
              <a:t> και η χρησιμοποίηση των </a:t>
            </a:r>
            <a:r>
              <a:rPr lang="el-GR" dirty="0">
                <a:solidFill>
                  <a:schemeClr val="tx2"/>
                </a:solidFill>
              </a:rPr>
              <a:t>"πυγμών" </a:t>
            </a:r>
            <a:r>
              <a:rPr lang="el-GR" dirty="0"/>
              <a:t>ήταν η </a:t>
            </a:r>
            <a:r>
              <a:rPr lang="el-GR" dirty="0">
                <a:solidFill>
                  <a:schemeClr val="tx2"/>
                </a:solidFill>
              </a:rPr>
              <a:t>μέθοδος επίθεσης, </a:t>
            </a:r>
            <a:r>
              <a:rPr lang="el-GR" dirty="0"/>
              <a:t>που </a:t>
            </a:r>
            <a:r>
              <a:rPr lang="el-GR" dirty="0">
                <a:solidFill>
                  <a:schemeClr val="tx2"/>
                </a:solidFill>
              </a:rPr>
              <a:t>στηρίζεται</a:t>
            </a:r>
            <a:r>
              <a:rPr lang="el-GR" dirty="0"/>
              <a:t> σε μεγάλο ποσοστό στη </a:t>
            </a:r>
            <a:r>
              <a:rPr lang="el-GR" dirty="0">
                <a:solidFill>
                  <a:schemeClr val="tx2"/>
                </a:solidFill>
              </a:rPr>
              <a:t>δύναμη.</a:t>
            </a:r>
          </a:p>
          <a:p>
            <a:pPr>
              <a:buNone/>
            </a:pPr>
            <a:r>
              <a:rPr lang="el-GR" dirty="0"/>
              <a:t>   </a:t>
            </a:r>
          </a:p>
          <a:p>
            <a:pPr>
              <a:buNone/>
            </a:pPr>
            <a:r>
              <a:rPr lang="el-GR" dirty="0"/>
              <a:t> Γι' αυτό το λόγο το Παγκράτιο ήταν υπόθεση των </a:t>
            </a:r>
            <a:r>
              <a:rPr lang="el-GR" dirty="0">
                <a:solidFill>
                  <a:schemeClr val="tx2"/>
                </a:solidFill>
              </a:rPr>
              <a:t>βαρύτερων και πιο δυνατών αθλητών.</a:t>
            </a:r>
          </a:p>
        </p:txBody>
      </p:sp>
      <p:sp>
        <p:nvSpPr>
          <p:cNvPr id="3" name="2 - Τίτλος"/>
          <p:cNvSpPr>
            <a:spLocks noGrp="1"/>
          </p:cNvSpPr>
          <p:nvPr>
            <p:ph type="title"/>
          </p:nvPr>
        </p:nvSpPr>
        <p:spPr>
          <a:xfrm>
            <a:off x="1485900" y="114300"/>
            <a:ext cx="2925365" cy="914400"/>
          </a:xfrm>
        </p:spPr>
        <p:txBody>
          <a:bodyPr/>
          <a:lstStyle/>
          <a:p>
            <a:r>
              <a:rPr lang="el-GR" dirty="0">
                <a:solidFill>
                  <a:schemeClr val="bg1"/>
                </a:solidFill>
              </a:rPr>
              <a:t>Κοινές τεχνικές</a:t>
            </a:r>
          </a:p>
        </p:txBody>
      </p:sp>
      <p:pic>
        <p:nvPicPr>
          <p:cNvPr id="2050" name="Picture 2" descr="https://upload.wikimedia.org/wikipedia/commons/thumb/8/82/Pankratiast_in_fighting_stance.jpg/800px-Pankratiast_in_fighting_stance.jpg"/>
          <p:cNvPicPr>
            <a:picLocks noChangeAspect="1" noChangeArrowheads="1"/>
          </p:cNvPicPr>
          <p:nvPr/>
        </p:nvPicPr>
        <p:blipFill>
          <a:blip r:embed="rId2" cstate="print"/>
          <a:srcRect/>
          <a:stretch>
            <a:fillRect/>
          </a:stretch>
        </p:blipFill>
        <p:spPr bwMode="auto">
          <a:xfrm>
            <a:off x="6232934" y="267875"/>
            <a:ext cx="1404000" cy="167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072782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buNone/>
            </a:pPr>
            <a:r>
              <a:rPr lang="el-GR" dirty="0"/>
              <a:t>   Υπήρχαν δύο είδη Παγκρατίου:</a:t>
            </a:r>
          </a:p>
          <a:p>
            <a:pPr>
              <a:buNone/>
            </a:pPr>
            <a:endParaRPr lang="el-GR" dirty="0"/>
          </a:p>
          <a:p>
            <a:pPr>
              <a:buFont typeface="Wingdings" pitchFamily="2" charset="2"/>
              <a:buChar char="Ø"/>
            </a:pPr>
            <a:r>
              <a:rPr lang="el-GR" dirty="0"/>
              <a:t>Το ένα διεξαγόταν σε </a:t>
            </a:r>
            <a:r>
              <a:rPr lang="el-GR" dirty="0">
                <a:solidFill>
                  <a:schemeClr val="tx2"/>
                </a:solidFill>
              </a:rPr>
              <a:t>όρθια στάση </a:t>
            </a:r>
            <a:r>
              <a:rPr lang="el-GR" dirty="0"/>
              <a:t>και ήταν λιγότερο επικίνδυνο, ονομαζόταν δε </a:t>
            </a:r>
            <a:r>
              <a:rPr lang="el-GR" b="1" dirty="0"/>
              <a:t>"Άνω ή ορθοστάδην παγκράτιο".</a:t>
            </a:r>
          </a:p>
          <a:p>
            <a:pPr>
              <a:buFont typeface="Wingdings" pitchFamily="2" charset="2"/>
              <a:buChar char="Ø"/>
            </a:pPr>
            <a:endParaRPr lang="el-GR" b="1" dirty="0"/>
          </a:p>
          <a:p>
            <a:pPr>
              <a:buFont typeface="Wingdings" pitchFamily="2" charset="2"/>
              <a:buChar char="Ø"/>
            </a:pPr>
            <a:r>
              <a:rPr lang="el-GR" dirty="0"/>
              <a:t>Στο άλλο </a:t>
            </a:r>
            <a:r>
              <a:rPr lang="el-GR" dirty="0">
                <a:solidFill>
                  <a:schemeClr val="tx2"/>
                </a:solidFill>
              </a:rPr>
              <a:t>συνεχιζόταν ο αγώνας </a:t>
            </a:r>
            <a:r>
              <a:rPr lang="el-GR" dirty="0"/>
              <a:t>και </a:t>
            </a:r>
            <a:r>
              <a:rPr lang="el-GR" dirty="0">
                <a:solidFill>
                  <a:schemeClr val="tx2"/>
                </a:solidFill>
              </a:rPr>
              <a:t>μετά την πτώση </a:t>
            </a:r>
            <a:r>
              <a:rPr lang="el-GR" dirty="0"/>
              <a:t>ενός από τους αντιπάλους, ο οποίος κατόπιν τούτου </a:t>
            </a:r>
            <a:r>
              <a:rPr lang="el-GR" dirty="0">
                <a:solidFill>
                  <a:schemeClr val="tx2"/>
                </a:solidFill>
              </a:rPr>
              <a:t>ήταν ευάλωτος σε κτυπήματα</a:t>
            </a:r>
            <a:r>
              <a:rPr lang="el-GR" dirty="0"/>
              <a:t> του αντιπάλου. Το είδος αυτό ονομαζόταν </a:t>
            </a:r>
            <a:r>
              <a:rPr lang="el-GR" b="1" dirty="0"/>
              <a:t>"Κάτω παγκράτιο".</a:t>
            </a:r>
          </a:p>
          <a:p>
            <a:endParaRPr lang="el-GR" dirty="0"/>
          </a:p>
          <a:p>
            <a:endParaRPr lang="el-GR" dirty="0"/>
          </a:p>
        </p:txBody>
      </p:sp>
      <p:sp>
        <p:nvSpPr>
          <p:cNvPr id="3" name="2 - Τίτλος"/>
          <p:cNvSpPr>
            <a:spLocks noGrp="1"/>
          </p:cNvSpPr>
          <p:nvPr>
            <p:ph type="title"/>
          </p:nvPr>
        </p:nvSpPr>
        <p:spPr>
          <a:xfrm>
            <a:off x="1485900" y="114300"/>
            <a:ext cx="4264827" cy="914400"/>
          </a:xfrm>
        </p:spPr>
        <p:txBody>
          <a:bodyPr/>
          <a:lstStyle/>
          <a:p>
            <a:r>
              <a:rPr lang="el-GR" dirty="0">
                <a:solidFill>
                  <a:schemeClr val="bg1"/>
                </a:solidFill>
              </a:rPr>
              <a:t>Τα είδη του παγκρατίου</a:t>
            </a:r>
          </a:p>
        </p:txBody>
      </p:sp>
      <p:pic>
        <p:nvPicPr>
          <p:cNvPr id="3074" name="Picture 2" descr="http://agonaskritis.gr/wp-content/uploads/bfi_thumb/pagratio-31utu1qhnbsawvd05dlrm2.jpg"/>
          <p:cNvPicPr>
            <a:picLocks noChangeAspect="1" noChangeArrowheads="1"/>
          </p:cNvPicPr>
          <p:nvPr/>
        </p:nvPicPr>
        <p:blipFill>
          <a:blip r:embed="rId2"/>
          <a:srcRect/>
          <a:stretch>
            <a:fillRect/>
          </a:stretch>
        </p:blipFill>
        <p:spPr bwMode="auto">
          <a:xfrm>
            <a:off x="5536413" y="428610"/>
            <a:ext cx="2046999" cy="124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36916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464447" y="1285866"/>
            <a:ext cx="6172200" cy="3696917"/>
          </a:xfrm>
        </p:spPr>
        <p:txBody>
          <a:bodyPr>
            <a:normAutofit fontScale="92500"/>
          </a:bodyPr>
          <a:lstStyle/>
          <a:p>
            <a:r>
              <a:rPr lang="el-GR" dirty="0">
                <a:solidFill>
                  <a:schemeClr val="tx2"/>
                </a:solidFill>
              </a:rPr>
              <a:t>Η μυθολογία </a:t>
            </a:r>
            <a:r>
              <a:rPr lang="el-GR" dirty="0"/>
              <a:t>θέλει το άθλημα να προέρχεται από </a:t>
            </a:r>
            <a:r>
              <a:rPr lang="el-GR" dirty="0">
                <a:solidFill>
                  <a:schemeClr val="tx2"/>
                </a:solidFill>
              </a:rPr>
              <a:t>το Θησέα</a:t>
            </a:r>
            <a:r>
              <a:rPr lang="el-GR" dirty="0"/>
              <a:t>, που επιστράτευσε συνδυασμό πάλης και πυγμής για να καταβάλει </a:t>
            </a:r>
            <a:r>
              <a:rPr lang="el-GR" dirty="0">
                <a:solidFill>
                  <a:schemeClr val="tx2"/>
                </a:solidFill>
              </a:rPr>
              <a:t>τον Μινώταυρο</a:t>
            </a:r>
            <a:r>
              <a:rPr lang="el-GR" dirty="0"/>
              <a:t>.</a:t>
            </a:r>
          </a:p>
          <a:p>
            <a:pPr>
              <a:buNone/>
            </a:pPr>
            <a:r>
              <a:rPr lang="el-GR" dirty="0"/>
              <a:t> </a:t>
            </a:r>
          </a:p>
          <a:p>
            <a:r>
              <a:rPr lang="el-GR" dirty="0"/>
              <a:t>Σύμφωνα με άλλη ανάλογη εκδοχή, </a:t>
            </a:r>
            <a:r>
              <a:rPr lang="el-GR" dirty="0">
                <a:solidFill>
                  <a:schemeClr val="tx2"/>
                </a:solidFill>
              </a:rPr>
              <a:t>ο Ηρακλής</a:t>
            </a:r>
            <a:r>
              <a:rPr lang="el-GR" dirty="0"/>
              <a:t> κατέβαλε με τον τρόπο αυτό το</a:t>
            </a:r>
            <a:r>
              <a:rPr lang="el-GR" dirty="0">
                <a:solidFill>
                  <a:schemeClr val="tx2"/>
                </a:solidFill>
              </a:rPr>
              <a:t> λιοντάρι της Νεμέας.</a:t>
            </a:r>
          </a:p>
          <a:p>
            <a:endParaRPr lang="el-GR" dirty="0"/>
          </a:p>
          <a:p>
            <a:r>
              <a:rPr lang="el-GR" dirty="0"/>
              <a:t> Με τις εκστρατείες </a:t>
            </a:r>
            <a:r>
              <a:rPr lang="el-GR" dirty="0">
                <a:solidFill>
                  <a:schemeClr val="tx2"/>
                </a:solidFill>
              </a:rPr>
              <a:t>του Μεγάλου Αλεξάνδρου</a:t>
            </a:r>
            <a:r>
              <a:rPr lang="el-GR" dirty="0"/>
              <a:t> το Παγκράτιο διαδόθηκε στην </a:t>
            </a:r>
            <a:r>
              <a:rPr lang="el-GR" dirty="0">
                <a:solidFill>
                  <a:schemeClr val="tx2"/>
                </a:solidFill>
              </a:rPr>
              <a:t>Ινδία</a:t>
            </a:r>
            <a:r>
              <a:rPr lang="el-GR" dirty="0"/>
              <a:t>. Πιστεύεται πως από εκεί έφτασε στις </a:t>
            </a:r>
            <a:r>
              <a:rPr lang="el-GR" dirty="0">
                <a:solidFill>
                  <a:schemeClr val="tx2"/>
                </a:solidFill>
              </a:rPr>
              <a:t>χώρες της Άπω Ανατολής </a:t>
            </a:r>
            <a:r>
              <a:rPr lang="el-GR" dirty="0"/>
              <a:t>και αποτέλεσε τον πρόγονο </a:t>
            </a:r>
            <a:r>
              <a:rPr lang="el-GR" dirty="0">
                <a:solidFill>
                  <a:schemeClr val="tx2"/>
                </a:solidFill>
              </a:rPr>
              <a:t>όλων των ανατολικών πολεμικών τεχνών.</a:t>
            </a:r>
          </a:p>
        </p:txBody>
      </p:sp>
      <p:sp>
        <p:nvSpPr>
          <p:cNvPr id="3" name="2 - Τίτλος"/>
          <p:cNvSpPr>
            <a:spLocks noGrp="1"/>
          </p:cNvSpPr>
          <p:nvPr>
            <p:ph type="title"/>
          </p:nvPr>
        </p:nvSpPr>
        <p:spPr>
          <a:xfrm>
            <a:off x="1485900" y="114300"/>
            <a:ext cx="2978943" cy="850095"/>
          </a:xfrm>
        </p:spPr>
        <p:txBody>
          <a:bodyPr>
            <a:normAutofit fontScale="90000"/>
          </a:bodyPr>
          <a:lstStyle/>
          <a:p>
            <a:r>
              <a:rPr lang="el-GR" dirty="0">
                <a:solidFill>
                  <a:schemeClr val="bg1"/>
                </a:solidFill>
              </a:rPr>
              <a:t>Ιστορικά στοιχεία</a:t>
            </a:r>
          </a:p>
        </p:txBody>
      </p:sp>
      <p:pic>
        <p:nvPicPr>
          <p:cNvPr id="1026" name="Picture 2" descr="https://www.pentapostagma.gr/sites/default/files/styles/main/public/2019/02/21/P0012.jpg?itok=ozqgg6IN"/>
          <p:cNvPicPr>
            <a:picLocks noChangeAspect="1" noChangeArrowheads="1"/>
          </p:cNvPicPr>
          <p:nvPr/>
        </p:nvPicPr>
        <p:blipFill>
          <a:blip r:embed="rId2" cstate="print"/>
          <a:srcRect/>
          <a:stretch>
            <a:fillRect/>
          </a:stretch>
        </p:blipFill>
        <p:spPr bwMode="auto">
          <a:xfrm>
            <a:off x="5536413" y="214296"/>
            <a:ext cx="1696653" cy="1017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08303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485900" y="1143000"/>
            <a:ext cx="6172200" cy="3732626"/>
          </a:xfrm>
        </p:spPr>
        <p:txBody>
          <a:bodyPr>
            <a:normAutofit fontScale="92500" lnSpcReduction="20000"/>
          </a:bodyPr>
          <a:lstStyle/>
          <a:p>
            <a:r>
              <a:rPr lang="en-IN" dirty="0">
                <a:hlinkClick r:id="rId2"/>
              </a:rPr>
              <a:t>http://agonaskritis.gr/4545466/</a:t>
            </a:r>
            <a:endParaRPr lang="el-GR" dirty="0"/>
          </a:p>
          <a:p>
            <a:r>
              <a:rPr lang="en-IN" dirty="0">
                <a:hlinkClick r:id="rId3"/>
              </a:rPr>
              <a:t>https://el.wikipedia.org/wiki/%CE%A0%CE%B1%CE%B3%CE%BA%CF%81%CE%AC%CF%84%CE%B9%CE%BF</a:t>
            </a:r>
            <a:endParaRPr lang="el-GR" dirty="0"/>
          </a:p>
          <a:p>
            <a:r>
              <a:rPr lang="en-IN" dirty="0">
                <a:hlinkClick r:id="rId4"/>
              </a:rPr>
              <a:t>https://www.pentapostagma.gr/politismos/istoria/6637680_pagkration-i-polemiki-tehni-ton-arhaion-ellinon-binteo</a:t>
            </a:r>
            <a:endParaRPr lang="el-GR" dirty="0"/>
          </a:p>
          <a:p>
            <a:r>
              <a:rPr lang="en-IN" dirty="0">
                <a:hlinkClick r:id="rId5"/>
              </a:rPr>
              <a:t>https://www.newmail.gr/%CF%80%CE%B1%CE%B3%CE%BA%CF%81%CE%AC%CF%84%CE%B9%CE%BF%CE%BD-%CE%BF-%CF%80%CE%B1%CF%84%CE%AD%CF%81%CE%B1%CF%82-%CF%84%CF%89%CE%BD-%CF%80%CE%BF%CE%BB%CE%B5%CE%BC%CE%B9%CE%BA%CF%8E%CE%BD-%CF%84/</a:t>
            </a:r>
            <a:endParaRPr lang="el-GR" dirty="0"/>
          </a:p>
          <a:p>
            <a:r>
              <a:rPr lang="en-IN">
                <a:hlinkClick r:id="rId6"/>
              </a:rPr>
              <a:t>http://mybeautifulbody.gr/index.php?route=blog/article&amp;article_id=363</a:t>
            </a:r>
            <a:endParaRPr lang="el-GR" dirty="0"/>
          </a:p>
        </p:txBody>
      </p:sp>
      <p:sp>
        <p:nvSpPr>
          <p:cNvPr id="3" name="2 - Τίτλος"/>
          <p:cNvSpPr>
            <a:spLocks noGrp="1"/>
          </p:cNvSpPr>
          <p:nvPr>
            <p:ph type="title"/>
          </p:nvPr>
        </p:nvSpPr>
        <p:spPr/>
        <p:txBody>
          <a:bodyPr/>
          <a:lstStyle/>
          <a:p>
            <a:r>
              <a:rPr lang="el-GR" dirty="0">
                <a:solidFill>
                  <a:schemeClr val="bg1"/>
                </a:solidFill>
              </a:rPr>
              <a:t>Πηγές</a:t>
            </a:r>
          </a:p>
        </p:txBody>
      </p:sp>
    </p:spTree>
    <p:extLst>
      <p:ext uri="{BB962C8B-B14F-4D97-AF65-F5344CB8AC3E}">
        <p14:creationId xmlns:p14="http://schemas.microsoft.com/office/powerpoint/2010/main" val="17598351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94867" y="964633"/>
            <a:ext cx="6270922" cy="1573670"/>
          </a:xfrm>
        </p:spPr>
        <p:txBody>
          <a:bodyPr/>
          <a:lstStyle/>
          <a:p>
            <a:r>
              <a:rPr lang="en-US" sz="3300" dirty="0"/>
              <a:t>I</a:t>
            </a:r>
            <a:r>
              <a:rPr lang="el-GR" sz="3300" dirty="0"/>
              <a:t>ππικα αγωνισματα στην αρχαια ελλαδα</a:t>
            </a:r>
          </a:p>
        </p:txBody>
      </p:sp>
      <p:sp>
        <p:nvSpPr>
          <p:cNvPr id="3" name="Υπότιτλος 2"/>
          <p:cNvSpPr>
            <a:spLocks noGrp="1"/>
          </p:cNvSpPr>
          <p:nvPr>
            <p:ph type="subTitle" idx="1"/>
          </p:nvPr>
        </p:nvSpPr>
        <p:spPr>
          <a:xfrm>
            <a:off x="1990611" y="2803005"/>
            <a:ext cx="5123755" cy="814678"/>
          </a:xfrm>
        </p:spPr>
        <p:txBody>
          <a:bodyPr>
            <a:normAutofit/>
          </a:bodyPr>
          <a:lstStyle/>
          <a:p>
            <a:r>
              <a:rPr lang="el-GR" dirty="0"/>
              <a:t>Λυδία Κυριαζή, Νιόβη Μέκκα Χαρά, Αθηνά Πέτρου, Σοφία  Διαμαντοπούλου, Μαρίνος </a:t>
            </a:r>
            <a:r>
              <a:rPr lang="el-GR" dirty="0" err="1"/>
              <a:t>Πουλόπουλος</a:t>
            </a:r>
            <a:endParaRPr lang="el-GR" dirty="0"/>
          </a:p>
        </p:txBody>
      </p:sp>
      <p:sp>
        <p:nvSpPr>
          <p:cNvPr id="4" name="TextBox 3"/>
          <p:cNvSpPr txBox="1"/>
          <p:nvPr/>
        </p:nvSpPr>
        <p:spPr>
          <a:xfrm>
            <a:off x="622038" y="125569"/>
            <a:ext cx="3708290" cy="300082"/>
          </a:xfrm>
          <a:prstGeom prst="rect">
            <a:avLst/>
          </a:prstGeom>
          <a:noFill/>
        </p:spPr>
        <p:txBody>
          <a:bodyPr wrap="square" rtlCol="0">
            <a:spAutoFit/>
          </a:bodyPr>
          <a:lstStyle/>
          <a:p>
            <a:pPr defTabSz="342900">
              <a:buClrTx/>
            </a:pPr>
            <a:r>
              <a:rPr lang="el-GR" sz="1350" kern="1200" dirty="0">
                <a:solidFill>
                  <a:prstClr val="black"/>
                </a:solidFill>
                <a:latin typeface="Franklin Gothic Book" panose="020B0503020102020204"/>
                <a:ea typeface="+mn-ea"/>
                <a:cs typeface="+mn-cs"/>
              </a:rPr>
              <a:t>Πρότυπο γυμνάσιο ευαγγελικής σχολής Σμύρνης</a:t>
            </a:r>
          </a:p>
        </p:txBody>
      </p:sp>
      <p:sp>
        <p:nvSpPr>
          <p:cNvPr id="6" name="TextBox 5"/>
          <p:cNvSpPr txBox="1"/>
          <p:nvPr/>
        </p:nvSpPr>
        <p:spPr>
          <a:xfrm>
            <a:off x="6340896" y="3882383"/>
            <a:ext cx="2249786" cy="300082"/>
          </a:xfrm>
          <a:prstGeom prst="rect">
            <a:avLst/>
          </a:prstGeom>
          <a:noFill/>
        </p:spPr>
        <p:txBody>
          <a:bodyPr wrap="square" rtlCol="0">
            <a:spAutoFit/>
          </a:bodyPr>
          <a:lstStyle/>
          <a:p>
            <a:pPr defTabSz="342900">
              <a:buClrTx/>
            </a:pPr>
            <a:r>
              <a:rPr lang="el-GR" sz="1350" kern="1200" dirty="0">
                <a:solidFill>
                  <a:prstClr val="black"/>
                </a:solidFill>
                <a:latin typeface="Franklin Gothic Book" panose="020B0503020102020204"/>
                <a:ea typeface="+mn-ea"/>
                <a:cs typeface="+mn-cs"/>
              </a:rPr>
              <a:t>Νέα Σμύρνη 16/02/20</a:t>
            </a:r>
          </a:p>
        </p:txBody>
      </p:sp>
    </p:spTree>
    <p:extLst>
      <p:ext uri="{BB962C8B-B14F-4D97-AF65-F5344CB8AC3E}">
        <p14:creationId xmlns:p14="http://schemas.microsoft.com/office/powerpoint/2010/main" val="25009697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5250">
        <p15:prstTrans prst="curtains"/>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28700" y="243894"/>
            <a:ext cx="7200900" cy="1114425"/>
          </a:xfrm>
        </p:spPr>
        <p:txBody>
          <a:bodyPr/>
          <a:lstStyle/>
          <a:p>
            <a:r>
              <a:rPr lang="el-GR" dirty="0"/>
              <a:t>Γενικές πληροφορίες</a:t>
            </a:r>
          </a:p>
        </p:txBody>
      </p:sp>
      <p:sp>
        <p:nvSpPr>
          <p:cNvPr id="3" name="Θέση περιεχομένου 2"/>
          <p:cNvSpPr>
            <a:spLocks noGrp="1"/>
          </p:cNvSpPr>
          <p:nvPr>
            <p:ph idx="1"/>
          </p:nvPr>
        </p:nvSpPr>
        <p:spPr>
          <a:xfrm>
            <a:off x="1028700" y="1134951"/>
            <a:ext cx="7200900" cy="2686050"/>
          </a:xfrm>
        </p:spPr>
        <p:txBody>
          <a:bodyPr/>
          <a:lstStyle/>
          <a:p>
            <a:pPr marL="0" indent="0">
              <a:buNone/>
            </a:pPr>
            <a:r>
              <a:rPr lang="el-GR" dirty="0"/>
              <a:t>     Τα ιππικά αγωνίσματα στην αρχαία Ελλάδα τελούνταν κατά τους ολυμπιακούς αγώνες της αρχαιότητας καθώς και σε άλλες πανελλήνιες διοργανώσεις όπως τα Πύθια ή τα </a:t>
            </a:r>
            <a:r>
              <a:rPr lang="el-GR" dirty="0" err="1"/>
              <a:t>Νέμεα</a:t>
            </a:r>
            <a:r>
              <a:rPr lang="el-GR" dirty="0"/>
              <a:t>. Αποτελούνταν από :</a:t>
            </a:r>
          </a:p>
          <a:p>
            <a:r>
              <a:rPr lang="el-GR" dirty="0"/>
              <a:t> Τις </a:t>
            </a:r>
            <a:r>
              <a:rPr lang="el-GR" b="1" dirty="0"/>
              <a:t>αρματοδρομίες</a:t>
            </a:r>
            <a:r>
              <a:rPr lang="el-GR" dirty="0"/>
              <a:t> (διαφόρων τύπων ) οι οποίες </a:t>
            </a:r>
            <a:r>
              <a:rPr lang="el-GR" dirty="0" err="1"/>
              <a:t>τελέστηκαν</a:t>
            </a:r>
            <a:r>
              <a:rPr lang="el-GR" dirty="0"/>
              <a:t> πρώτη φορά το 680 π.Χ. όταν η διάρκεια των αγώνων επιμηκύνθηκε για να υπάρξει χρόνος για την τέλεση των νέων αγωνισμάτων</a:t>
            </a:r>
          </a:p>
          <a:p>
            <a:r>
              <a:rPr lang="el-GR" dirty="0"/>
              <a:t> Τις </a:t>
            </a:r>
            <a:r>
              <a:rPr lang="el-GR" b="1" dirty="0"/>
              <a:t>ιπποδρομίες</a:t>
            </a:r>
            <a:r>
              <a:rPr lang="el-GR" dirty="0"/>
              <a:t> οι οποίες ήταν αγώνας ταχύτητας των ιππέων, αγώνισμα ωστόσο το οποίο καταργήθηκε αρκετά σύντομα. Ως νικητές δεν θεωρούνταν οι ιππείς ή οι οδηγοί των αρμάτων -ηνίοχοι- αλλά οι ιδιοκτήτες τους -</a:t>
            </a:r>
            <a:r>
              <a:rPr lang="el-GR" dirty="0" err="1"/>
              <a:t>ιππότροφοι</a:t>
            </a:r>
            <a:r>
              <a:rPr lang="el-GR" dirty="0"/>
              <a:t>-, οι οποίοι ήταν και αυτοί που στεφανώνονταν. </a:t>
            </a:r>
          </a:p>
        </p:txBody>
      </p:sp>
      <p:pic>
        <p:nvPicPr>
          <p:cNvPr id="4" name="Εικόνα 3"/>
          <p:cNvPicPr>
            <a:picLocks noChangeAspect="1"/>
          </p:cNvPicPr>
          <p:nvPr/>
        </p:nvPicPr>
        <p:blipFill>
          <a:blip r:embed="rId2"/>
          <a:stretch>
            <a:fillRect/>
          </a:stretch>
        </p:blipFill>
        <p:spPr>
          <a:xfrm>
            <a:off x="6508342" y="3502610"/>
            <a:ext cx="1721258" cy="1518541"/>
          </a:xfrm>
          <a:prstGeom prst="rect">
            <a:avLst/>
          </a:prstGeom>
        </p:spPr>
      </p:pic>
    </p:spTree>
    <p:extLst>
      <p:ext uri="{BB962C8B-B14F-4D97-AF65-F5344CB8AC3E}">
        <p14:creationId xmlns:p14="http://schemas.microsoft.com/office/powerpoint/2010/main" val="28270269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14"/>
          <p:cNvSpPr txBox="1"/>
          <p:nvPr/>
        </p:nvSpPr>
        <p:spPr>
          <a:xfrm>
            <a:off x="1322900" y="306050"/>
            <a:ext cx="9900" cy="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3" name="Google Shape;143;p14"/>
          <p:cNvSpPr txBox="1"/>
          <p:nvPr/>
        </p:nvSpPr>
        <p:spPr>
          <a:xfrm>
            <a:off x="194100" y="306050"/>
            <a:ext cx="8755800" cy="19977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l">
                <a:solidFill>
                  <a:srgbClr val="00FFFF"/>
                </a:solidFill>
                <a:highlight>
                  <a:srgbClr val="000000"/>
                </a:highlight>
                <a:latin typeface="Comic Sans MS"/>
                <a:ea typeface="Comic Sans MS"/>
                <a:cs typeface="Comic Sans MS"/>
                <a:sym typeface="Comic Sans MS"/>
              </a:rPr>
              <a:t>Οι αρχαίοι ολυμπιακοί αγώνες, ήταν αθλητικοί αγώνες μεταξύ αγωνιζόμενων από τις ελληνικές πόλεις της αρχαιότητας. Ήταν οι σημαντικότεροι από τους πανελλήνιους αγώνες της αρχαίας Ελλάδας (μαζί ήταν τα Πύθια, τα Νέμεα, και τα Ίσθμια). Διεξάγονταν στην αρχαία Ολυμπία κάθε τέσσερα έτη από το 776 π.Χ., και διοργανώνονταν έως το 393 μ.Χ. Τότε, δυστυχώς, ο Ρωμαίος αυτοκράτορας Θεοδόσιος τους κατάργησε οριστικά. Κατά τον 19ο αιώνα πραγματοποιήθηκαν 4 διοργανώσεις των Ολυμπίων στην Αθήνα ως αναβίωση των αρχαίων ολυμπιακών αγώνων. Από το 1896, οι σύγχρονοι αγώνες έγιναν διεθνείς. Αναβίωσαν με την ονομασία ολυμπιακοί αγώνες, οι οποίοι έγιναν γνωστοί και ως θερινοί Ολυμπιακοί αγώνες. Από το 1924 διεξάγονται και χειμερινοί ολυμπιακοί αγώνες. Κατα τη διάρκειά τους, υπήρχε εκεχειρία, που σημαίνει ότι κάθε εχθρική πράξη σταματούσε. </a:t>
            </a:r>
            <a:r>
              <a:rPr lang="el">
                <a:solidFill>
                  <a:srgbClr val="FFFFFF"/>
                </a:solidFill>
                <a:highlight>
                  <a:srgbClr val="000000"/>
                </a:highlight>
                <a:latin typeface="Comic Sans MS"/>
                <a:ea typeface="Comic Sans MS"/>
                <a:cs typeface="Comic Sans MS"/>
                <a:sym typeface="Comic Sans MS"/>
              </a:rPr>
              <a:t> </a:t>
            </a:r>
            <a:endParaRPr>
              <a:solidFill>
                <a:srgbClr val="FFFFFF"/>
              </a:solidFill>
              <a:highlight>
                <a:srgbClr val="000000"/>
              </a:highlight>
              <a:latin typeface="Comic Sans MS"/>
              <a:ea typeface="Comic Sans MS"/>
              <a:cs typeface="Comic Sans MS"/>
              <a:sym typeface="Comic Sans MS"/>
            </a:endParaRPr>
          </a:p>
        </p:txBody>
      </p:sp>
      <p:pic>
        <p:nvPicPr>
          <p:cNvPr id="144" name="Google Shape;144;p14"/>
          <p:cNvPicPr preferRelativeResize="0"/>
          <p:nvPr/>
        </p:nvPicPr>
        <p:blipFill>
          <a:blip r:embed="rId3">
            <a:alphaModFix/>
          </a:blip>
          <a:stretch>
            <a:fillRect/>
          </a:stretch>
        </p:blipFill>
        <p:spPr>
          <a:xfrm>
            <a:off x="2533350" y="2924175"/>
            <a:ext cx="1972650" cy="2130300"/>
          </a:xfrm>
          <a:prstGeom prst="rect">
            <a:avLst/>
          </a:prstGeom>
          <a:noFill/>
          <a:ln>
            <a:noFill/>
          </a:ln>
        </p:spPr>
      </p:pic>
      <p:pic>
        <p:nvPicPr>
          <p:cNvPr id="145" name="Google Shape;145;p14"/>
          <p:cNvPicPr preferRelativeResize="0"/>
          <p:nvPr/>
        </p:nvPicPr>
        <p:blipFill>
          <a:blip r:embed="rId4">
            <a:alphaModFix/>
          </a:blip>
          <a:stretch>
            <a:fillRect/>
          </a:stretch>
        </p:blipFill>
        <p:spPr>
          <a:xfrm>
            <a:off x="4725175" y="2907225"/>
            <a:ext cx="1972650" cy="2164199"/>
          </a:xfrm>
          <a:prstGeom prst="rect">
            <a:avLst/>
          </a:prstGeom>
          <a:noFill/>
          <a:ln>
            <a:noFill/>
          </a:ln>
        </p:spPr>
      </p:pic>
      <p:pic>
        <p:nvPicPr>
          <p:cNvPr id="146" name="Google Shape;146;p14"/>
          <p:cNvPicPr preferRelativeResize="0"/>
          <p:nvPr/>
        </p:nvPicPr>
        <p:blipFill>
          <a:blip r:embed="rId5">
            <a:alphaModFix/>
          </a:blip>
          <a:stretch>
            <a:fillRect/>
          </a:stretch>
        </p:blipFill>
        <p:spPr>
          <a:xfrm>
            <a:off x="6917000" y="2907225"/>
            <a:ext cx="1972650" cy="2164200"/>
          </a:xfrm>
          <a:prstGeom prst="rect">
            <a:avLst/>
          </a:prstGeom>
          <a:noFill/>
          <a:ln>
            <a:noFill/>
          </a:ln>
        </p:spPr>
      </p:pic>
      <p:pic>
        <p:nvPicPr>
          <p:cNvPr id="147" name="Google Shape;147;p14"/>
          <p:cNvPicPr preferRelativeResize="0"/>
          <p:nvPr/>
        </p:nvPicPr>
        <p:blipFill>
          <a:blip r:embed="rId6">
            <a:alphaModFix/>
          </a:blip>
          <a:stretch>
            <a:fillRect/>
          </a:stretch>
        </p:blipFill>
        <p:spPr>
          <a:xfrm>
            <a:off x="341525" y="2924175"/>
            <a:ext cx="1972650" cy="2130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2791" y="89347"/>
            <a:ext cx="7200900" cy="1114425"/>
          </a:xfrm>
        </p:spPr>
        <p:txBody>
          <a:bodyPr/>
          <a:lstStyle/>
          <a:p>
            <a:r>
              <a:rPr lang="el-GR" dirty="0"/>
              <a:t>Ιστορία των αθλημάτων</a:t>
            </a:r>
          </a:p>
        </p:txBody>
      </p:sp>
      <p:sp>
        <p:nvSpPr>
          <p:cNvPr id="3" name="Θέση περιεχομένου 2"/>
          <p:cNvSpPr>
            <a:spLocks noGrp="1"/>
          </p:cNvSpPr>
          <p:nvPr>
            <p:ph idx="1"/>
          </p:nvPr>
        </p:nvSpPr>
        <p:spPr>
          <a:xfrm>
            <a:off x="477807" y="631794"/>
            <a:ext cx="6169665" cy="2049491"/>
          </a:xfrm>
        </p:spPr>
        <p:txBody>
          <a:bodyPr>
            <a:noAutofit/>
          </a:bodyPr>
          <a:lstStyle/>
          <a:p>
            <a:pPr marL="0" indent="0">
              <a:buNone/>
            </a:pPr>
            <a:r>
              <a:rPr lang="el-GR" sz="1400" b="1" i="1" u="sng" dirty="0"/>
              <a:t>Αρματοδρομίες</a:t>
            </a:r>
            <a:r>
              <a:rPr lang="el-GR" sz="1400" dirty="0"/>
              <a:t>: Κατά την ελληνική μυθολογία οι πρώτοι αγώνες αρμάτων διεξήχθησαν στην Ολυμπία μεταξύ του Πέλοπα και του </a:t>
            </a:r>
            <a:r>
              <a:rPr lang="el-GR" sz="1400" dirty="0" err="1"/>
              <a:t>Οινόμαου</a:t>
            </a:r>
            <a:r>
              <a:rPr lang="el-GR" sz="1400" dirty="0"/>
              <a:t>, ενώ ο μυθικός ήρωας Ηρακλής συμμετείχε σε αρματοδρομία στην </a:t>
            </a:r>
            <a:r>
              <a:rPr lang="el-GR" sz="1400" dirty="0" err="1"/>
              <a:t>Τροιζήνα</a:t>
            </a:r>
            <a:r>
              <a:rPr lang="el-GR" sz="1400" dirty="0"/>
              <a:t> μαζί με τον Ιόλαο ο οποίος ήταν ο ηνίοχος του. Το άλογο που είχαν κατά τη διάρκεια του αγωνίσματος ονομάζονταν </a:t>
            </a:r>
            <a:r>
              <a:rPr lang="el-GR" sz="1400" dirty="0" err="1"/>
              <a:t>Αρείωνας</a:t>
            </a:r>
            <a:r>
              <a:rPr lang="el-GR" sz="1400" dirty="0"/>
              <a:t> και ιδιοκτήτης του ήταν ο θεός </a:t>
            </a:r>
            <a:r>
              <a:rPr lang="el-GR" sz="1400" dirty="0" err="1"/>
              <a:t>Ποσειδώνας</a:t>
            </a:r>
            <a:r>
              <a:rPr lang="el-GR" sz="1400" dirty="0"/>
              <a:t> ο οποίος ήταν και ο προστάτης των αρματοδρομιών. Άλλες πρώιμες αναφορές αρματοδρομιών συναντώνται στην </a:t>
            </a:r>
            <a:r>
              <a:rPr lang="el-GR" sz="1400" dirty="0" err="1"/>
              <a:t>Ιλιάδα</a:t>
            </a:r>
            <a:r>
              <a:rPr lang="el-GR" sz="1400" dirty="0"/>
              <a:t>, όπου διοργανώθηκαν αρματοδρομίες από τον Αχιλλέα προς τιμή του Πάτροκλου που είχε πρόσφατα σκοτωθεί στη μάχη.</a:t>
            </a:r>
          </a:p>
        </p:txBody>
      </p:sp>
      <p:sp>
        <p:nvSpPr>
          <p:cNvPr id="7" name="TextBox 6"/>
          <p:cNvSpPr txBox="1"/>
          <p:nvPr/>
        </p:nvSpPr>
        <p:spPr>
          <a:xfrm>
            <a:off x="477807" y="2681287"/>
            <a:ext cx="5715429" cy="2462213"/>
          </a:xfrm>
          <a:prstGeom prst="rect">
            <a:avLst/>
          </a:prstGeom>
          <a:noFill/>
        </p:spPr>
        <p:txBody>
          <a:bodyPr wrap="square" rtlCol="0">
            <a:spAutoFit/>
          </a:bodyPr>
          <a:lstStyle/>
          <a:p>
            <a:pPr defTabSz="342900">
              <a:buClrTx/>
            </a:pPr>
            <a:r>
              <a:rPr lang="el-GR" b="1" i="1" u="sng" kern="1200" dirty="0">
                <a:solidFill>
                  <a:prstClr val="black"/>
                </a:solidFill>
                <a:latin typeface="Franklin Gothic Book" panose="020B0503020102020204"/>
                <a:ea typeface="+mn-ea"/>
                <a:cs typeface="+mn-cs"/>
              </a:rPr>
              <a:t>Ιπποδρομίες</a:t>
            </a:r>
            <a:r>
              <a:rPr lang="el-GR" kern="1200" dirty="0">
                <a:solidFill>
                  <a:prstClr val="black"/>
                </a:solidFill>
                <a:latin typeface="Franklin Gothic Book" panose="020B0503020102020204"/>
                <a:ea typeface="+mn-ea"/>
                <a:cs typeface="+mn-cs"/>
              </a:rPr>
              <a:t>: Τα ιπποδρομικά αγωνίσματα της εποχής ήταν το </a:t>
            </a:r>
            <a:r>
              <a:rPr lang="el-GR" kern="1200" dirty="0" err="1">
                <a:solidFill>
                  <a:prstClr val="black"/>
                </a:solidFill>
                <a:latin typeface="Franklin Gothic Book" panose="020B0503020102020204"/>
                <a:ea typeface="+mn-ea"/>
                <a:cs typeface="+mn-cs"/>
              </a:rPr>
              <a:t>τέθριππον</a:t>
            </a:r>
            <a:r>
              <a:rPr lang="el-GR" kern="1200" dirty="0">
                <a:solidFill>
                  <a:prstClr val="black"/>
                </a:solidFill>
                <a:latin typeface="Franklin Gothic Book" panose="020B0503020102020204"/>
                <a:ea typeface="+mn-ea"/>
                <a:cs typeface="+mn-cs"/>
              </a:rPr>
              <a:t>, η </a:t>
            </a:r>
            <a:r>
              <a:rPr lang="el-GR" kern="1200" dirty="0" err="1">
                <a:solidFill>
                  <a:prstClr val="black"/>
                </a:solidFill>
                <a:latin typeface="Franklin Gothic Book" panose="020B0503020102020204"/>
                <a:ea typeface="+mn-ea"/>
                <a:cs typeface="+mn-cs"/>
              </a:rPr>
              <a:t>απήνη</a:t>
            </a:r>
            <a:r>
              <a:rPr lang="el-GR" kern="1200" dirty="0">
                <a:solidFill>
                  <a:prstClr val="black"/>
                </a:solidFill>
                <a:latin typeface="Franklin Gothic Book" panose="020B0503020102020204"/>
                <a:ea typeface="+mn-ea"/>
                <a:cs typeface="+mn-cs"/>
              </a:rPr>
              <a:t>, η </a:t>
            </a:r>
            <a:r>
              <a:rPr lang="el-GR" kern="1200" dirty="0" err="1">
                <a:solidFill>
                  <a:prstClr val="black"/>
                </a:solidFill>
                <a:latin typeface="Franklin Gothic Book" panose="020B0503020102020204"/>
                <a:ea typeface="+mn-ea"/>
                <a:cs typeface="+mn-cs"/>
              </a:rPr>
              <a:t>συνωρίς</a:t>
            </a:r>
            <a:r>
              <a:rPr lang="el-GR" kern="1200" dirty="0">
                <a:solidFill>
                  <a:prstClr val="black"/>
                </a:solidFill>
                <a:latin typeface="Franklin Gothic Book" panose="020B0503020102020204"/>
                <a:ea typeface="+mn-ea"/>
                <a:cs typeface="+mn-cs"/>
              </a:rPr>
              <a:t>, το τέθριππο πώλων, η </a:t>
            </a:r>
            <a:r>
              <a:rPr lang="el-GR" kern="1200" dirty="0" err="1">
                <a:solidFill>
                  <a:prstClr val="black"/>
                </a:solidFill>
                <a:latin typeface="Franklin Gothic Book" panose="020B0503020102020204"/>
                <a:ea typeface="+mn-ea"/>
                <a:cs typeface="+mn-cs"/>
              </a:rPr>
              <a:t>συνωρίς</a:t>
            </a:r>
            <a:r>
              <a:rPr lang="el-GR" kern="1200" dirty="0">
                <a:solidFill>
                  <a:prstClr val="black"/>
                </a:solidFill>
                <a:latin typeface="Franklin Gothic Book" panose="020B0503020102020204"/>
                <a:ea typeface="+mn-ea"/>
                <a:cs typeface="+mn-cs"/>
              </a:rPr>
              <a:t> πώλων, η ιπποδρομία τέλειων κελήτων, η κάλπη και η ιπποδρομία των πώλων. Σύμφωνα με τη μυθολογία, ο πρώτος αγώνας ιπποδρομίας έγινε ανάμεσα στον Πέλοπα και τον </a:t>
            </a:r>
            <a:r>
              <a:rPr lang="el-GR" kern="1200" dirty="0" err="1">
                <a:solidFill>
                  <a:prstClr val="black"/>
                </a:solidFill>
                <a:latin typeface="Franklin Gothic Book" panose="020B0503020102020204"/>
                <a:ea typeface="+mn-ea"/>
                <a:cs typeface="+mn-cs"/>
              </a:rPr>
              <a:t>Οινόμαο</a:t>
            </a:r>
            <a:r>
              <a:rPr lang="el-GR" kern="1200" dirty="0">
                <a:solidFill>
                  <a:prstClr val="black"/>
                </a:solidFill>
                <a:latin typeface="Franklin Gothic Book" panose="020B0503020102020204"/>
                <a:ea typeface="+mn-ea"/>
                <a:cs typeface="+mn-cs"/>
              </a:rPr>
              <a:t>, τον βασιλιά της </a:t>
            </a:r>
            <a:r>
              <a:rPr lang="el-GR" kern="1200" dirty="0" err="1">
                <a:solidFill>
                  <a:prstClr val="black"/>
                </a:solidFill>
                <a:latin typeface="Franklin Gothic Book" panose="020B0503020102020204"/>
                <a:ea typeface="+mn-ea"/>
                <a:cs typeface="+mn-cs"/>
              </a:rPr>
              <a:t>Πίσας</a:t>
            </a:r>
            <a:r>
              <a:rPr lang="el-GR" kern="1200" dirty="0">
                <a:solidFill>
                  <a:prstClr val="black"/>
                </a:solidFill>
                <a:latin typeface="Franklin Gothic Book" panose="020B0503020102020204"/>
                <a:ea typeface="+mn-ea"/>
                <a:cs typeface="+mn-cs"/>
              </a:rPr>
              <a:t> και πραγματοποιήθηκε στην Ολυμπία. Στους αρχαίους Ολυμπιακούς Αγώνες οι ηνίοχοι δεν ήταν οι ιδιοκτήτες των αλόγων. Η νίκη όμως ανήκε στους ιδιοκτήτες οι οποίοι στέφονταν νικητές με τον κότινο και απολάμβαναν όλες τις τιμές αν και δεν έπαιρναν μέρος στους ιππικούς αγώνες. Ενώ οι ηνίοχοι κέρδιζαν μόνο ένα μικρό μέρος από τη δόξα του νικητή, όπως μία μάλλινη ταινία που ο ιδιοκτήτης του αλόγου τους έδενε στο μέτωπο.</a:t>
            </a:r>
          </a:p>
        </p:txBody>
      </p:sp>
      <p:pic>
        <p:nvPicPr>
          <p:cNvPr id="8" name="Εικόνα 7"/>
          <p:cNvPicPr>
            <a:picLocks noChangeAspect="1"/>
          </p:cNvPicPr>
          <p:nvPr/>
        </p:nvPicPr>
        <p:blipFill>
          <a:blip r:embed="rId2"/>
          <a:stretch>
            <a:fillRect/>
          </a:stretch>
        </p:blipFill>
        <p:spPr>
          <a:xfrm>
            <a:off x="6647472" y="441333"/>
            <a:ext cx="2496528" cy="1833531"/>
          </a:xfrm>
          <a:prstGeom prst="rect">
            <a:avLst/>
          </a:prstGeom>
        </p:spPr>
      </p:pic>
      <p:pic>
        <p:nvPicPr>
          <p:cNvPr id="9" name="Εικόνα 8"/>
          <p:cNvPicPr>
            <a:picLocks noChangeAspect="1"/>
          </p:cNvPicPr>
          <p:nvPr/>
        </p:nvPicPr>
        <p:blipFill>
          <a:blip r:embed="rId3"/>
          <a:stretch>
            <a:fillRect/>
          </a:stretch>
        </p:blipFill>
        <p:spPr>
          <a:xfrm>
            <a:off x="6157202" y="3147565"/>
            <a:ext cx="2986798" cy="1529655"/>
          </a:xfrm>
          <a:prstGeom prst="rect">
            <a:avLst/>
          </a:prstGeom>
        </p:spPr>
      </p:pic>
    </p:spTree>
    <p:extLst>
      <p:ext uri="{BB962C8B-B14F-4D97-AF65-F5344CB8AC3E}">
        <p14:creationId xmlns:p14="http://schemas.microsoft.com/office/powerpoint/2010/main" val="28543058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61086" y="118325"/>
            <a:ext cx="7200900" cy="1114425"/>
          </a:xfrm>
        </p:spPr>
        <p:txBody>
          <a:bodyPr/>
          <a:lstStyle/>
          <a:p>
            <a:r>
              <a:rPr lang="el-GR" dirty="0"/>
              <a:t>Πού λαμβάνουν χώρα τα ιππικά αγωνίσματα</a:t>
            </a:r>
          </a:p>
        </p:txBody>
      </p:sp>
      <p:sp>
        <p:nvSpPr>
          <p:cNvPr id="3" name="Θέση περιεχομένου 2"/>
          <p:cNvSpPr>
            <a:spLocks noGrp="1"/>
          </p:cNvSpPr>
          <p:nvPr>
            <p:ph idx="1"/>
          </p:nvPr>
        </p:nvSpPr>
        <p:spPr>
          <a:xfrm>
            <a:off x="961086" y="1232750"/>
            <a:ext cx="7200900" cy="2686050"/>
          </a:xfrm>
        </p:spPr>
        <p:txBody>
          <a:bodyPr>
            <a:normAutofit fontScale="92500" lnSpcReduction="10000"/>
          </a:bodyPr>
          <a:lstStyle/>
          <a:p>
            <a:pPr marL="0" indent="0">
              <a:buNone/>
            </a:pPr>
            <a:r>
              <a:rPr lang="el-GR" sz="1650" b="1" i="1" u="sng" dirty="0"/>
              <a:t>Οι αρματοδρομίες και ιπποδρομίες:</a:t>
            </a:r>
          </a:p>
          <a:p>
            <a:r>
              <a:rPr lang="el-GR" sz="1650" dirty="0"/>
              <a:t>•Γίνονταν στον ιππόδρομο της αρχαίας Ολυμπίας βρισκόταν στην νοτιοανατολική πλευρά της Ολυμπίας στη μεγάλη επίπεδη περιοχή νοτίως του σταδίου.</a:t>
            </a:r>
          </a:p>
          <a:p>
            <a:r>
              <a:rPr lang="el-GR" sz="1650" dirty="0"/>
              <a:t>•Η τοποθεσία του ήταν άγνωστη έως τις αρχές του 21ου αιώνα-οι εγκαταστάσεις παρέμεναν </a:t>
            </a:r>
            <a:r>
              <a:rPr lang="el-GR" sz="1650" dirty="0" err="1"/>
              <a:t>θαμένες</a:t>
            </a:r>
            <a:r>
              <a:rPr lang="el-GR" sz="1650" dirty="0"/>
              <a:t> από συγκέντρωση ιζημάτων του ποταμού Αλφειού.</a:t>
            </a:r>
          </a:p>
          <a:p>
            <a:r>
              <a:rPr lang="el-GR" sz="1650" dirty="0"/>
              <a:t>•Το 2008 μια αποστολή του Γερμανικού Αρχαιολογικού Ινστιτούτου χρησιμοποίησε ραντάρ για τον εντοπισμό των εγκαταστάσεων και ανέφερε πως εντόπισε ίχνη του ιπποδρόμου, στο σημείο που </a:t>
            </a:r>
            <a:r>
              <a:rPr lang="el-GR" sz="1650" dirty="0" err="1"/>
              <a:t>προδιέγραφαν</a:t>
            </a:r>
            <a:r>
              <a:rPr lang="el-GR" sz="1650" dirty="0"/>
              <a:t> οι περιγραφές του Παυσανία που είχε επισκεφτεί την περιοχή κατά τον 2ο αιώνα μ.Χ. και έδωσε αναλυτική περιγραφή του μνημείου-διαστάσεων του (4 στάδια/780 μέτρα μήκος και 1 στάδιο και 4 πλέθρα/320 μέτρα πλάτος)</a:t>
            </a:r>
          </a:p>
          <a:p>
            <a:endParaRPr lang="el-GR" dirty="0"/>
          </a:p>
        </p:txBody>
      </p:sp>
    </p:spTree>
    <p:extLst>
      <p:ext uri="{BB962C8B-B14F-4D97-AF65-F5344CB8AC3E}">
        <p14:creationId xmlns:p14="http://schemas.microsoft.com/office/powerpoint/2010/main" val="22026767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6198" y="60370"/>
            <a:ext cx="7200900" cy="1114425"/>
          </a:xfrm>
        </p:spPr>
        <p:txBody>
          <a:bodyPr/>
          <a:lstStyle/>
          <a:p>
            <a:r>
              <a:rPr lang="el-GR" dirty="0"/>
              <a:t>Πώς τελούνταν</a:t>
            </a:r>
          </a:p>
        </p:txBody>
      </p:sp>
      <p:sp>
        <p:nvSpPr>
          <p:cNvPr id="3" name="Θέση περιεχομένου 2"/>
          <p:cNvSpPr>
            <a:spLocks noGrp="1"/>
          </p:cNvSpPr>
          <p:nvPr>
            <p:ph idx="1"/>
          </p:nvPr>
        </p:nvSpPr>
        <p:spPr>
          <a:xfrm>
            <a:off x="716386" y="617582"/>
            <a:ext cx="8427614" cy="2686050"/>
          </a:xfrm>
        </p:spPr>
        <p:txBody>
          <a:bodyPr>
            <a:noAutofit/>
          </a:bodyPr>
          <a:lstStyle/>
          <a:p>
            <a:r>
              <a:rPr lang="el-GR" dirty="0"/>
              <a:t>Τα ιππικά αγωνίσματα των αρχαίων Ολυμπιακών αγώνων περιλάμβαναν τις αρματοδρομίες και τις ιπποδρομίες. Και τα δύο λάμβαναν μέρος στον ιππόδρομο της αρχαίας Ολυμπίας.</a:t>
            </a:r>
          </a:p>
          <a:p>
            <a:pPr marL="0" indent="0">
              <a:buNone/>
            </a:pPr>
            <a:r>
              <a:rPr lang="el-GR" b="1" i="1" u="sng" dirty="0"/>
              <a:t>Έναρξη των αγωνισμάτων:</a:t>
            </a:r>
          </a:p>
          <a:p>
            <a:r>
              <a:rPr lang="el-GR" dirty="0"/>
              <a:t>Στη δυτική, στενή πλευρά του ιπποδρομίου, οι θέσεις εκκίνησης σχημάτιζαν ένα τρίγωνο στην κορυφή του οποίου υπήρχε ένα χάλκινο δελφίνι πάνω σε έναν υπερυψωμένο στύλο. Στη μέση της βάσης του τριγώνου υπήρχε ένας πλίνθινος βωμός με το μηχανισμό άφεσης. Το βωμό στόλιζε στο πάνω μέρος του ένας χάλκινος αετός. Ακριβώς πριν τον αγώνα, τα άρματα έμπαιναν στα ειδικά χωρίσματα. Με το σάλπισμα, ο αετός στο βωμό υψωνόταν, ώστε να είναι ορατός από τους θεατές, το δελφίνι έπεφτε στο έδαφος και αποσυρόταν το σχοινί από τις θέσεις -ξεκινώντας από τις δύο ακραίες-έτσι ώστε όλα τα άρματα/άλογα να βρίσκονται σε μία ευθεία.</a:t>
            </a:r>
          </a:p>
          <a:p>
            <a:r>
              <a:rPr lang="el-GR" dirty="0"/>
              <a:t>Στο τέλος των ιππικών αγωνισμάτων, ως νικητές δεν θεωρούνταν οι ιππείς ή οι οδηγοί των αρμάτων -ηνίοχοι- αλλά οι ιδιοκτήτες τους -</a:t>
            </a:r>
            <a:r>
              <a:rPr lang="el-GR" dirty="0" err="1"/>
              <a:t>ιππότροφοι</a:t>
            </a:r>
            <a:r>
              <a:rPr lang="el-GR" dirty="0"/>
              <a:t>-, οι οποίοι ήταν και αυτοί που στεφανώνονταν.</a:t>
            </a:r>
          </a:p>
        </p:txBody>
      </p:sp>
      <p:pic>
        <p:nvPicPr>
          <p:cNvPr id="4" name="Εικόνα 3"/>
          <p:cNvPicPr>
            <a:picLocks noChangeAspect="1"/>
          </p:cNvPicPr>
          <p:nvPr/>
        </p:nvPicPr>
        <p:blipFill>
          <a:blip r:embed="rId2"/>
          <a:stretch>
            <a:fillRect/>
          </a:stretch>
        </p:blipFill>
        <p:spPr>
          <a:xfrm>
            <a:off x="5202412" y="3593258"/>
            <a:ext cx="2715095" cy="1503503"/>
          </a:xfrm>
          <a:prstGeom prst="rect">
            <a:avLst/>
          </a:prstGeom>
        </p:spPr>
      </p:pic>
    </p:spTree>
    <p:extLst>
      <p:ext uri="{BB962C8B-B14F-4D97-AF65-F5344CB8AC3E}">
        <p14:creationId xmlns:p14="http://schemas.microsoft.com/office/powerpoint/2010/main" val="14473357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28700" y="234235"/>
            <a:ext cx="7200900" cy="1114425"/>
          </a:xfrm>
        </p:spPr>
        <p:txBody>
          <a:bodyPr/>
          <a:lstStyle/>
          <a:p>
            <a:r>
              <a:rPr lang="el-GR" dirty="0"/>
              <a:t>Τι περιλάμβαναν</a:t>
            </a:r>
          </a:p>
        </p:txBody>
      </p:sp>
      <p:sp>
        <p:nvSpPr>
          <p:cNvPr id="3" name="Θέση περιεχομένου 2"/>
          <p:cNvSpPr>
            <a:spLocks noGrp="1"/>
          </p:cNvSpPr>
          <p:nvPr>
            <p:ph idx="1"/>
          </p:nvPr>
        </p:nvSpPr>
        <p:spPr>
          <a:xfrm>
            <a:off x="971550" y="930398"/>
            <a:ext cx="7200900" cy="2686050"/>
          </a:xfrm>
        </p:spPr>
        <p:txBody>
          <a:bodyPr/>
          <a:lstStyle/>
          <a:p>
            <a:pPr marL="0" indent="0">
              <a:buNone/>
            </a:pPr>
            <a:r>
              <a:rPr lang="el-GR" b="1" i="1" dirty="0"/>
              <a:t>    ΙΠΠΟΔΡΟΜΙΕΣ:</a:t>
            </a:r>
          </a:p>
          <a:p>
            <a:r>
              <a:rPr lang="el-GR" dirty="0"/>
              <a:t>Στις ιπποδρομίες οι διαγωνιζόμενοι συμμετείχαν απλώς ιππεύοντας το άλογο τους. Η τελετή έναρξης του αγωνίσματος ξεκινούσε με πομπή στον ιππόδρομο, ενώ ο κήρυκας των αγώνων ανακοίνωνε τα ονόματα των οδηγών και των ιδιοκτητών των αλόγων. Κατά τον αγώνα, τα άλογα θα έπρεπε να γυρίσουν τον ιππόδρομο 6 φορές(</a:t>
            </a:r>
            <a:r>
              <a:rPr lang="el-GR" dirty="0" err="1"/>
              <a:t>κέλης</a:t>
            </a:r>
            <a:r>
              <a:rPr lang="el-GR" dirty="0"/>
              <a:t>) όσο ποιο γρήγορα μπορούσαν, ώστε να τερματίσουν πρώτα.</a:t>
            </a:r>
          </a:p>
          <a:p>
            <a:endParaRPr lang="el-GR" dirty="0"/>
          </a:p>
        </p:txBody>
      </p:sp>
      <p:pic>
        <p:nvPicPr>
          <p:cNvPr id="4" name="Εικόνα 3"/>
          <p:cNvPicPr>
            <a:picLocks noChangeAspect="1"/>
          </p:cNvPicPr>
          <p:nvPr/>
        </p:nvPicPr>
        <p:blipFill>
          <a:blip r:embed="rId2"/>
          <a:stretch>
            <a:fillRect/>
          </a:stretch>
        </p:blipFill>
        <p:spPr>
          <a:xfrm>
            <a:off x="4629151" y="2747040"/>
            <a:ext cx="3657917" cy="2025572"/>
          </a:xfrm>
          <a:prstGeom prst="rect">
            <a:avLst/>
          </a:prstGeom>
        </p:spPr>
      </p:pic>
    </p:spTree>
    <p:extLst>
      <p:ext uri="{BB962C8B-B14F-4D97-AF65-F5344CB8AC3E}">
        <p14:creationId xmlns:p14="http://schemas.microsoft.com/office/powerpoint/2010/main" val="5255185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42987" y="254426"/>
            <a:ext cx="7200900" cy="1114425"/>
          </a:xfrm>
        </p:spPr>
        <p:txBody>
          <a:bodyPr/>
          <a:lstStyle/>
          <a:p>
            <a:r>
              <a:rPr lang="el-GR" dirty="0"/>
              <a:t>Τι περιλάμβαναν</a:t>
            </a:r>
          </a:p>
        </p:txBody>
      </p:sp>
      <p:sp>
        <p:nvSpPr>
          <p:cNvPr id="3" name="Θέση περιεχομένου 2"/>
          <p:cNvSpPr>
            <a:spLocks noGrp="1"/>
          </p:cNvSpPr>
          <p:nvPr>
            <p:ph idx="1"/>
          </p:nvPr>
        </p:nvSpPr>
        <p:spPr>
          <a:xfrm>
            <a:off x="971550" y="883076"/>
            <a:ext cx="7200900" cy="2686050"/>
          </a:xfrm>
        </p:spPr>
        <p:txBody>
          <a:bodyPr>
            <a:normAutofit fontScale="92500" lnSpcReduction="10000"/>
          </a:bodyPr>
          <a:lstStyle/>
          <a:p>
            <a:pPr marL="0" indent="0">
              <a:buNone/>
            </a:pPr>
            <a:r>
              <a:rPr lang="el-GR" b="1" i="1" dirty="0"/>
              <a:t>ΑΡΜΑΤΟΔΡΟΜΙΕΣ:</a:t>
            </a:r>
          </a:p>
          <a:p>
            <a:r>
              <a:rPr lang="el-GR" dirty="0"/>
              <a:t>Οι αρματοδρομίες ήταν σχετικά παρόμοιες με τις ιπποδρομίες, μα οι αγωνιζόμενοι οδηγούσαν άρμα, το οποίο το έσερναν τα άλογα.</a:t>
            </a:r>
          </a:p>
          <a:p>
            <a:r>
              <a:rPr lang="el-GR" dirty="0"/>
              <a:t>Υπήρχαν διάφορα είδη αρματοδρομιών:</a:t>
            </a:r>
          </a:p>
          <a:p>
            <a:r>
              <a:rPr lang="el-GR" dirty="0"/>
              <a:t>το </a:t>
            </a:r>
            <a:r>
              <a:rPr lang="el-GR" dirty="0" err="1"/>
              <a:t>τέθριππον</a:t>
            </a:r>
            <a:r>
              <a:rPr lang="el-GR" dirty="0"/>
              <a:t>, άρμα με τέσσερα άλογα,</a:t>
            </a:r>
          </a:p>
          <a:p>
            <a:r>
              <a:rPr lang="el-GR" dirty="0"/>
              <a:t> η </a:t>
            </a:r>
            <a:r>
              <a:rPr lang="el-GR" dirty="0" err="1"/>
              <a:t>απήνη</a:t>
            </a:r>
            <a:r>
              <a:rPr lang="el-GR" dirty="0"/>
              <a:t>, άρμα που έσερναν δύο ημίονοι,</a:t>
            </a:r>
          </a:p>
          <a:p>
            <a:r>
              <a:rPr lang="el-GR" dirty="0"/>
              <a:t> η </a:t>
            </a:r>
            <a:r>
              <a:rPr lang="el-GR" dirty="0" err="1"/>
              <a:t>συνωρίς</a:t>
            </a:r>
            <a:r>
              <a:rPr lang="el-GR" dirty="0"/>
              <a:t>, άρμα που έσερναν δύο άλογα,</a:t>
            </a:r>
          </a:p>
          <a:p>
            <a:r>
              <a:rPr lang="el-GR" dirty="0"/>
              <a:t> το τέθριππο πώλων,</a:t>
            </a:r>
          </a:p>
          <a:p>
            <a:r>
              <a:rPr lang="el-GR" dirty="0"/>
              <a:t> και η </a:t>
            </a:r>
            <a:r>
              <a:rPr lang="el-GR" dirty="0" err="1"/>
              <a:t>συνωρίς</a:t>
            </a:r>
            <a:r>
              <a:rPr lang="el-GR" dirty="0"/>
              <a:t> πώλων.</a:t>
            </a:r>
          </a:p>
          <a:p>
            <a:endParaRPr lang="el-GR" dirty="0"/>
          </a:p>
        </p:txBody>
      </p:sp>
      <p:pic>
        <p:nvPicPr>
          <p:cNvPr id="4" name="Εικόνα 3"/>
          <p:cNvPicPr>
            <a:picLocks noChangeAspect="1"/>
          </p:cNvPicPr>
          <p:nvPr/>
        </p:nvPicPr>
        <p:blipFill rotWithShape="1">
          <a:blip r:embed="rId2"/>
          <a:srcRect t="5960"/>
          <a:stretch/>
        </p:blipFill>
        <p:spPr>
          <a:xfrm>
            <a:off x="5378781" y="3569126"/>
            <a:ext cx="3539035" cy="1242675"/>
          </a:xfrm>
          <a:prstGeom prst="rect">
            <a:avLst/>
          </a:prstGeom>
        </p:spPr>
      </p:pic>
    </p:spTree>
    <p:extLst>
      <p:ext uri="{BB962C8B-B14F-4D97-AF65-F5344CB8AC3E}">
        <p14:creationId xmlns:p14="http://schemas.microsoft.com/office/powerpoint/2010/main" val="524727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28700" y="282530"/>
            <a:ext cx="7200900" cy="1114425"/>
          </a:xfrm>
        </p:spPr>
        <p:txBody>
          <a:bodyPr/>
          <a:lstStyle/>
          <a:p>
            <a:pPr algn="ctr"/>
            <a:r>
              <a:rPr lang="el-GR" dirty="0"/>
              <a:t>Πηγές </a:t>
            </a:r>
          </a:p>
        </p:txBody>
      </p:sp>
      <p:sp>
        <p:nvSpPr>
          <p:cNvPr id="3" name="Θέση περιεχομένου 2"/>
          <p:cNvSpPr>
            <a:spLocks noGrp="1"/>
          </p:cNvSpPr>
          <p:nvPr>
            <p:ph idx="1"/>
          </p:nvPr>
        </p:nvSpPr>
        <p:spPr>
          <a:xfrm>
            <a:off x="589208" y="1299156"/>
            <a:ext cx="8451761" cy="2686050"/>
          </a:xfrm>
        </p:spPr>
        <p:txBody>
          <a:bodyPr>
            <a:normAutofit/>
          </a:bodyPr>
          <a:lstStyle/>
          <a:p>
            <a:r>
              <a:rPr lang="en-GB" dirty="0">
                <a:hlinkClick r:id="rId2"/>
              </a:rPr>
              <a:t>https://el.wikipedia.org/wiki/%CE%99%CF%80%CF%80%CE%B9%CE%BA%CE%AC_%CE%B1%CE%B3%CF%89%CE%BD%CE%AF%CF%83%CE%BC%CE%B1%CF%84%CE%B1_%CF%83%CF%84%CE%B7%CE%BD_%CE%B1%CF%81%CF%87%CE%B1%CE%AF%CE%B1_%CE%95%CE%BB%CE%BB%CE%AC%CE%B4%CE%B1</a:t>
            </a:r>
            <a:r>
              <a:rPr lang="el-GR" dirty="0"/>
              <a:t> </a:t>
            </a:r>
          </a:p>
          <a:p>
            <a:r>
              <a:rPr lang="en-GB" dirty="0">
                <a:hlinkClick r:id="rId3"/>
              </a:rPr>
              <a:t>http://art-hellas.blogspot.com/2012/06/blog-post_2730.html</a:t>
            </a:r>
            <a:r>
              <a:rPr lang="el-GR" dirty="0"/>
              <a:t> </a:t>
            </a:r>
          </a:p>
          <a:p>
            <a:r>
              <a:rPr lang="en-GB" dirty="0">
                <a:hlinkClick r:id="rId4"/>
              </a:rPr>
              <a:t>http://www.fa3.gr/phys_educ_2/10_olymp_games_in_ancient_greece.htm</a:t>
            </a:r>
            <a:r>
              <a:rPr lang="el-GR"/>
              <a:t> </a:t>
            </a:r>
            <a:endParaRPr lang="el-GR" dirty="0"/>
          </a:p>
        </p:txBody>
      </p:sp>
    </p:spTree>
    <p:extLst>
      <p:ext uri="{BB962C8B-B14F-4D97-AF65-F5344CB8AC3E}">
        <p14:creationId xmlns:p14="http://schemas.microsoft.com/office/powerpoint/2010/main" val="18314115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B312FC-3973-4655-96C7-B123155EA2E9}"/>
              </a:ext>
            </a:extLst>
          </p:cNvPr>
          <p:cNvSpPr>
            <a:spLocks noGrp="1"/>
          </p:cNvSpPr>
          <p:nvPr>
            <p:ph type="title"/>
          </p:nvPr>
        </p:nvSpPr>
        <p:spPr>
          <a:xfrm>
            <a:off x="2020232" y="333359"/>
            <a:ext cx="3635832" cy="990600"/>
          </a:xfrm>
        </p:spPr>
        <p:txBody>
          <a:bodyPr>
            <a:normAutofit/>
          </a:bodyPr>
          <a:lstStyle/>
          <a:p>
            <a:pPr algn="ctr"/>
            <a:r>
              <a:rPr lang="el-GR" sz="4500" b="1" u="sng" dirty="0">
                <a:solidFill>
                  <a:srgbClr val="0070C0"/>
                </a:solidFill>
              </a:rPr>
              <a:t>Το Πένταθλο</a:t>
            </a:r>
            <a:endParaRPr lang="en-GB" sz="4500" b="1" u="sng" dirty="0">
              <a:solidFill>
                <a:srgbClr val="0070C0"/>
              </a:solidFill>
            </a:endParaRPr>
          </a:p>
        </p:txBody>
      </p:sp>
      <p:pic>
        <p:nvPicPr>
          <p:cNvPr id="4" name="Θέση περιεχομένου 3">
            <a:extLst>
              <a:ext uri="{FF2B5EF4-FFF2-40B4-BE49-F238E27FC236}">
                <a16:creationId xmlns:a16="http://schemas.microsoft.com/office/drawing/2014/main" id="{E75A856D-9F21-45E2-BCF4-B1D13FAB1ACB}"/>
              </a:ext>
            </a:extLst>
          </p:cNvPr>
          <p:cNvPicPr>
            <a:picLocks noGrp="1" noChangeAspect="1"/>
          </p:cNvPicPr>
          <p:nvPr>
            <p:ph idx="1"/>
          </p:nvPr>
        </p:nvPicPr>
        <p:blipFill>
          <a:blip r:embed="rId2"/>
          <a:stretch>
            <a:fillRect/>
          </a:stretch>
        </p:blipFill>
        <p:spPr>
          <a:xfrm>
            <a:off x="649332" y="1206434"/>
            <a:ext cx="6553517" cy="2730632"/>
          </a:xfrm>
          <a:prstGeom prst="rect">
            <a:avLst/>
          </a:prstGeom>
        </p:spPr>
      </p:pic>
      <p:sp>
        <p:nvSpPr>
          <p:cNvPr id="5" name="TextBox 4">
            <a:extLst>
              <a:ext uri="{FF2B5EF4-FFF2-40B4-BE49-F238E27FC236}">
                <a16:creationId xmlns:a16="http://schemas.microsoft.com/office/drawing/2014/main" id="{0CA18A78-F921-454C-B2CD-A17CB3352834}"/>
              </a:ext>
            </a:extLst>
          </p:cNvPr>
          <p:cNvSpPr txBox="1"/>
          <p:nvPr/>
        </p:nvSpPr>
        <p:spPr>
          <a:xfrm>
            <a:off x="1600200" y="4325392"/>
            <a:ext cx="4969566" cy="415498"/>
          </a:xfrm>
          <a:prstGeom prst="rect">
            <a:avLst/>
          </a:prstGeom>
          <a:noFill/>
        </p:spPr>
        <p:txBody>
          <a:bodyPr wrap="square" rtlCol="0">
            <a:spAutoFit/>
          </a:bodyPr>
          <a:lstStyle/>
          <a:p>
            <a:pPr algn="ctr"/>
            <a:r>
              <a:rPr lang="el-GR" sz="1050" dirty="0">
                <a:solidFill>
                  <a:srgbClr val="0070C0"/>
                </a:solidFill>
              </a:rPr>
              <a:t>Γιαννακοπούλου Άννα- Αρβανίτη Δήμητρα- Θεοφιλάτου Έλλη-</a:t>
            </a:r>
          </a:p>
          <a:p>
            <a:pPr algn="ctr"/>
            <a:r>
              <a:rPr lang="el-GR" sz="1050" dirty="0">
                <a:solidFill>
                  <a:srgbClr val="0070C0"/>
                </a:solidFill>
              </a:rPr>
              <a:t> Λέκα Σοφία- Κουκουλομμάτη Βάλια</a:t>
            </a:r>
            <a:endParaRPr lang="en-GB" sz="1050" dirty="0">
              <a:solidFill>
                <a:srgbClr val="0070C0"/>
              </a:solidFill>
            </a:endParaRPr>
          </a:p>
        </p:txBody>
      </p:sp>
    </p:spTree>
    <p:extLst>
      <p:ext uri="{BB962C8B-B14F-4D97-AF65-F5344CB8AC3E}">
        <p14:creationId xmlns:p14="http://schemas.microsoft.com/office/powerpoint/2010/main" val="9555635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5250">
        <p15:prstTrans prst="curtains"/>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94702D-1A82-430C-BEFE-F324953DBE21}"/>
              </a:ext>
            </a:extLst>
          </p:cNvPr>
          <p:cNvSpPr>
            <a:spLocks noGrp="1"/>
          </p:cNvSpPr>
          <p:nvPr>
            <p:ph type="title"/>
          </p:nvPr>
        </p:nvSpPr>
        <p:spPr>
          <a:xfrm>
            <a:off x="2221948" y="443144"/>
            <a:ext cx="3258145" cy="990600"/>
          </a:xfrm>
        </p:spPr>
        <p:txBody>
          <a:bodyPr>
            <a:normAutofit/>
          </a:bodyPr>
          <a:lstStyle/>
          <a:p>
            <a:pPr algn="ctr"/>
            <a:r>
              <a:rPr lang="el-GR" sz="4500" b="1" u="sng" dirty="0">
                <a:solidFill>
                  <a:srgbClr val="0070C0"/>
                </a:solidFill>
              </a:rPr>
              <a:t>Εισαγωγή</a:t>
            </a:r>
            <a:endParaRPr lang="en-GB" sz="4500" b="1" u="sng" dirty="0">
              <a:solidFill>
                <a:srgbClr val="0070C0"/>
              </a:solidFill>
            </a:endParaRPr>
          </a:p>
        </p:txBody>
      </p:sp>
      <p:sp>
        <p:nvSpPr>
          <p:cNvPr id="3" name="Θέση περιεχομένου 2">
            <a:extLst>
              <a:ext uri="{FF2B5EF4-FFF2-40B4-BE49-F238E27FC236}">
                <a16:creationId xmlns:a16="http://schemas.microsoft.com/office/drawing/2014/main" id="{59A4E089-334B-4FB4-BF57-EFBD42196A49}"/>
              </a:ext>
            </a:extLst>
          </p:cNvPr>
          <p:cNvSpPr>
            <a:spLocks noGrp="1"/>
          </p:cNvSpPr>
          <p:nvPr>
            <p:ph idx="1"/>
          </p:nvPr>
        </p:nvSpPr>
        <p:spPr>
          <a:xfrm>
            <a:off x="627270" y="1572039"/>
            <a:ext cx="6447501" cy="1832113"/>
          </a:xfrm>
        </p:spPr>
        <p:txBody>
          <a:bodyPr>
            <a:noAutofit/>
          </a:bodyPr>
          <a:lstStyle/>
          <a:p>
            <a:pPr marL="0" indent="0" algn="ctr">
              <a:buNone/>
            </a:pPr>
            <a:r>
              <a:rPr lang="el-GR" sz="1500" dirty="0">
                <a:solidFill>
                  <a:srgbClr val="BE297E"/>
                </a:solidFill>
              </a:rPr>
              <a:t>Το Πένταθλο ήταν ένα αγώνισμα των αρχαίων Ολυμπιακών αγώνων, αλλά και άλλων Πανελλήνιων αγώνων στην Αρχαία Ελλάδα. Τα αθλήματα από τα οποία αποτελείται είναι το άλμα εις μήκος, ο ακοντισμός, η δισκοβολία, το </a:t>
            </a:r>
            <a:r>
              <a:rPr lang="el-GR" sz="1500" dirty="0" err="1">
                <a:solidFill>
                  <a:srgbClr val="BE297E"/>
                </a:solidFill>
              </a:rPr>
              <a:t>στάδιον</a:t>
            </a:r>
            <a:r>
              <a:rPr lang="el-GR" sz="1500" dirty="0">
                <a:solidFill>
                  <a:srgbClr val="BE297E"/>
                </a:solidFill>
              </a:rPr>
              <a:t> και η πάλη. Οι πενταθλητές ήταν μεταξύ των πιο ειδικευμένων αθλητών και η εκπαίδευσή τους ήταν μέρος της στρατιωτικής θητείας, γιατί πίστευαν ότι αυτά τα αγωνίσματα ήταν χρήσιμα στην μάχη.</a:t>
            </a:r>
          </a:p>
        </p:txBody>
      </p:sp>
      <p:pic>
        <p:nvPicPr>
          <p:cNvPr id="4" name="Εικόνα 3">
            <a:extLst>
              <a:ext uri="{FF2B5EF4-FFF2-40B4-BE49-F238E27FC236}">
                <a16:creationId xmlns:a16="http://schemas.microsoft.com/office/drawing/2014/main" id="{7E34124C-1BB3-418D-8A6C-00FB3407524C}"/>
              </a:ext>
            </a:extLst>
          </p:cNvPr>
          <p:cNvPicPr>
            <a:picLocks noChangeAspect="1"/>
          </p:cNvPicPr>
          <p:nvPr/>
        </p:nvPicPr>
        <p:blipFill rotWithShape="1">
          <a:blip r:embed="rId2"/>
          <a:srcRect r="8978"/>
          <a:stretch/>
        </p:blipFill>
        <p:spPr>
          <a:xfrm>
            <a:off x="988961" y="3680740"/>
            <a:ext cx="5724120" cy="1085074"/>
          </a:xfrm>
          <a:prstGeom prst="rect">
            <a:avLst/>
          </a:prstGeom>
        </p:spPr>
      </p:pic>
    </p:spTree>
    <p:extLst>
      <p:ext uri="{BB962C8B-B14F-4D97-AF65-F5344CB8AC3E}">
        <p14:creationId xmlns:p14="http://schemas.microsoft.com/office/powerpoint/2010/main" val="42266820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38508-B71C-42FB-B7D3-3703CB6C4821}"/>
              </a:ext>
            </a:extLst>
          </p:cNvPr>
          <p:cNvSpPr>
            <a:spLocks noGrp="1"/>
          </p:cNvSpPr>
          <p:nvPr>
            <p:ph type="title"/>
          </p:nvPr>
        </p:nvSpPr>
        <p:spPr>
          <a:xfrm>
            <a:off x="2450156" y="457200"/>
            <a:ext cx="2563191" cy="990600"/>
          </a:xfrm>
        </p:spPr>
        <p:txBody>
          <a:bodyPr>
            <a:normAutofit/>
          </a:bodyPr>
          <a:lstStyle/>
          <a:p>
            <a:pPr algn="ctr"/>
            <a:r>
              <a:rPr lang="el-GR" sz="4500" b="1" u="sng" dirty="0">
                <a:solidFill>
                  <a:srgbClr val="0070C0"/>
                </a:solidFill>
              </a:rPr>
              <a:t>Ιστορία</a:t>
            </a:r>
            <a:endParaRPr lang="en-GB" sz="4500" b="1" u="sng" dirty="0">
              <a:solidFill>
                <a:srgbClr val="0070C0"/>
              </a:solidFill>
            </a:endParaRPr>
          </a:p>
        </p:txBody>
      </p:sp>
      <p:sp>
        <p:nvSpPr>
          <p:cNvPr id="3" name="Θέση περιεχομένου 2">
            <a:extLst>
              <a:ext uri="{FF2B5EF4-FFF2-40B4-BE49-F238E27FC236}">
                <a16:creationId xmlns:a16="http://schemas.microsoft.com/office/drawing/2014/main" id="{925A6F71-4B9C-4739-BA8F-957E29AF0DD0}"/>
              </a:ext>
            </a:extLst>
          </p:cNvPr>
          <p:cNvSpPr>
            <a:spLocks noGrp="1"/>
          </p:cNvSpPr>
          <p:nvPr>
            <p:ph idx="1"/>
          </p:nvPr>
        </p:nvSpPr>
        <p:spPr>
          <a:xfrm>
            <a:off x="459511" y="1299949"/>
            <a:ext cx="6544480" cy="1545610"/>
          </a:xfrm>
        </p:spPr>
        <p:txBody>
          <a:bodyPr>
            <a:normAutofit/>
          </a:bodyPr>
          <a:lstStyle/>
          <a:p>
            <a:pPr marL="0" indent="0" algn="ctr">
              <a:buNone/>
            </a:pPr>
            <a:r>
              <a:rPr lang="el-GR" sz="1500" dirty="0">
                <a:solidFill>
                  <a:srgbClr val="BE297E"/>
                </a:solidFill>
              </a:rPr>
              <a:t>Η εκδήλωση πραγματοποιήθηκε πρώτη φορά στην 18</a:t>
            </a:r>
            <a:r>
              <a:rPr lang="el-GR" sz="1500" baseline="30000" dirty="0">
                <a:solidFill>
                  <a:srgbClr val="BE297E"/>
                </a:solidFill>
              </a:rPr>
              <a:t>η</a:t>
            </a:r>
            <a:r>
              <a:rPr lang="el-GR" sz="1500" dirty="0">
                <a:solidFill>
                  <a:srgbClr val="BE297E"/>
                </a:solidFill>
              </a:rPr>
              <a:t> Ολυμπιάδα το 708 π. Χ. και κατά το πέρασμα των χρόνων άλλαξε μορφή αρκετές φορές. Είναι ασαφές αν ο νικητής του πεντάθλου, ήταν νικητής και των πέντε αθλημάτων ή ήταν αυτός που ανακηρύχθηκε νικητής τριών από αυτά. Είναι επίσης αβέβαιο για τον τρόπο διεξαγωγής της πάλης και των τρόπο επιλογής του νικητή τους. </a:t>
            </a:r>
            <a:endParaRPr lang="en-GB" sz="1500" dirty="0">
              <a:solidFill>
                <a:srgbClr val="BE297E"/>
              </a:solidFill>
            </a:endParaRPr>
          </a:p>
        </p:txBody>
      </p:sp>
      <p:pic>
        <p:nvPicPr>
          <p:cNvPr id="4" name="Εικόνα 3">
            <a:extLst>
              <a:ext uri="{FF2B5EF4-FFF2-40B4-BE49-F238E27FC236}">
                <a16:creationId xmlns:a16="http://schemas.microsoft.com/office/drawing/2014/main" id="{E1905BBC-A5B3-4768-8B36-0133D00A35D9}"/>
              </a:ext>
            </a:extLst>
          </p:cNvPr>
          <p:cNvPicPr>
            <a:picLocks noChangeAspect="1"/>
          </p:cNvPicPr>
          <p:nvPr/>
        </p:nvPicPr>
        <p:blipFill>
          <a:blip r:embed="rId2"/>
          <a:stretch>
            <a:fillRect/>
          </a:stretch>
        </p:blipFill>
        <p:spPr>
          <a:xfrm>
            <a:off x="2198977" y="2845559"/>
            <a:ext cx="3065546" cy="2169994"/>
          </a:xfrm>
          <a:prstGeom prst="rect">
            <a:avLst/>
          </a:prstGeom>
        </p:spPr>
      </p:pic>
    </p:spTree>
    <p:extLst>
      <p:ext uri="{BB962C8B-B14F-4D97-AF65-F5344CB8AC3E}">
        <p14:creationId xmlns:p14="http://schemas.microsoft.com/office/powerpoint/2010/main" val="33417550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99F856-35FC-4F6A-BB96-607C831ABA93}"/>
              </a:ext>
            </a:extLst>
          </p:cNvPr>
          <p:cNvSpPr>
            <a:spLocks noGrp="1"/>
          </p:cNvSpPr>
          <p:nvPr>
            <p:ph type="title"/>
          </p:nvPr>
        </p:nvSpPr>
        <p:spPr>
          <a:xfrm>
            <a:off x="2550319" y="303663"/>
            <a:ext cx="2700337" cy="990600"/>
          </a:xfrm>
        </p:spPr>
        <p:txBody>
          <a:bodyPr>
            <a:noAutofit/>
          </a:bodyPr>
          <a:lstStyle/>
          <a:p>
            <a:pPr algn="ctr"/>
            <a:r>
              <a:rPr lang="el-GR" sz="4400" b="1" u="sng" dirty="0">
                <a:solidFill>
                  <a:srgbClr val="0070C0"/>
                </a:solidFill>
              </a:rPr>
              <a:t>1. Πάλη</a:t>
            </a:r>
            <a:endParaRPr lang="en-GB" sz="4400" b="1" u="sng" dirty="0">
              <a:solidFill>
                <a:srgbClr val="0070C0"/>
              </a:solidFill>
            </a:endParaRPr>
          </a:p>
        </p:txBody>
      </p:sp>
      <p:sp>
        <p:nvSpPr>
          <p:cNvPr id="3" name="Θέση περιεχομένου 2">
            <a:extLst>
              <a:ext uri="{FF2B5EF4-FFF2-40B4-BE49-F238E27FC236}">
                <a16:creationId xmlns:a16="http://schemas.microsoft.com/office/drawing/2014/main" id="{B0225050-F53A-4EFE-A787-309A423700EF}"/>
              </a:ext>
            </a:extLst>
          </p:cNvPr>
          <p:cNvSpPr>
            <a:spLocks noGrp="1"/>
          </p:cNvSpPr>
          <p:nvPr>
            <p:ph idx="1"/>
          </p:nvPr>
        </p:nvSpPr>
        <p:spPr/>
        <p:txBody>
          <a:bodyPr/>
          <a:lstStyle/>
          <a:p>
            <a:pPr marL="0" indent="0" algn="ctr">
              <a:buNone/>
            </a:pPr>
            <a:r>
              <a:rPr lang="el-GR" dirty="0">
                <a:solidFill>
                  <a:srgbClr val="BE297E"/>
                </a:solidFill>
              </a:rPr>
              <a:t>Τα είδη της πάλης ήταν δύο η «ορθή» ή η «σταδαία» πάλη, κατά την οποία αρκούσε ο αθλητής να ρίξει κάτω τον αντίπαλό του τρεις φορές και η «κύλισις» ή «κάτω» πάλη, στην οποία ο αγώνας ολοκληρωνόταν μόνο όταν ένας εκ των δύο παλαιστών παραδεχόταν την ήττα του.</a:t>
            </a:r>
            <a:endParaRPr lang="en-GB" dirty="0">
              <a:solidFill>
                <a:srgbClr val="BE297E"/>
              </a:solidFill>
            </a:endParaRPr>
          </a:p>
        </p:txBody>
      </p:sp>
      <p:pic>
        <p:nvPicPr>
          <p:cNvPr id="4" name="Εικόνα 3">
            <a:extLst>
              <a:ext uri="{FF2B5EF4-FFF2-40B4-BE49-F238E27FC236}">
                <a16:creationId xmlns:a16="http://schemas.microsoft.com/office/drawing/2014/main" id="{2CC6642D-5FCC-40F3-86A1-2522E17C4826}"/>
              </a:ext>
            </a:extLst>
          </p:cNvPr>
          <p:cNvPicPr>
            <a:picLocks noChangeAspect="1"/>
          </p:cNvPicPr>
          <p:nvPr/>
        </p:nvPicPr>
        <p:blipFill>
          <a:blip r:embed="rId2"/>
          <a:stretch>
            <a:fillRect/>
          </a:stretch>
        </p:blipFill>
        <p:spPr>
          <a:xfrm>
            <a:off x="1266928" y="2720837"/>
            <a:ext cx="4924484" cy="2268087"/>
          </a:xfrm>
          <a:prstGeom prst="rect">
            <a:avLst/>
          </a:prstGeom>
        </p:spPr>
      </p:pic>
    </p:spTree>
    <p:extLst>
      <p:ext uri="{BB962C8B-B14F-4D97-AF65-F5344CB8AC3E}">
        <p14:creationId xmlns:p14="http://schemas.microsoft.com/office/powerpoint/2010/main" val="18346949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5"/>
          <p:cNvSpPr txBox="1">
            <a:spLocks noGrp="1"/>
          </p:cNvSpPr>
          <p:nvPr>
            <p:ph type="title"/>
          </p:nvPr>
        </p:nvSpPr>
        <p:spPr>
          <a:xfrm>
            <a:off x="1052550" y="1891657"/>
            <a:ext cx="70389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a:solidFill>
                  <a:srgbClr val="00FFFF"/>
                </a:solidFill>
                <a:latin typeface="Comic Sans MS"/>
                <a:ea typeface="Comic Sans MS"/>
                <a:cs typeface="Comic Sans MS"/>
                <a:sym typeface="Comic Sans MS"/>
              </a:rPr>
              <a:t>ΤΑ ΑΓΩΝΙΣΜΑΤΑ ΤΩΝ ΑΡΧΑΙΩΝ ΟΛΥΜΠΙΑΚΩΝ ΑΓΩΝΩΝ ΗΤΑΝ ΤΑ ΕΞΗΣ:</a:t>
            </a:r>
            <a:endParaRPr>
              <a:solidFill>
                <a:srgbClr val="00FFFF"/>
              </a:solidFill>
              <a:latin typeface="Comic Sans MS"/>
              <a:ea typeface="Comic Sans MS"/>
              <a:cs typeface="Comic Sans MS"/>
              <a:sym typeface="Comic Sans MS"/>
            </a:endParaRPr>
          </a:p>
        </p:txBody>
      </p:sp>
      <p:pic>
        <p:nvPicPr>
          <p:cNvPr id="153" name="Google Shape;153;p15"/>
          <p:cNvPicPr preferRelativeResize="0"/>
          <p:nvPr/>
        </p:nvPicPr>
        <p:blipFill>
          <a:blip r:embed="rId3">
            <a:alphaModFix/>
          </a:blip>
          <a:stretch>
            <a:fillRect/>
          </a:stretch>
        </p:blipFill>
        <p:spPr>
          <a:xfrm>
            <a:off x="0" y="-15225"/>
            <a:ext cx="2738450" cy="1602075"/>
          </a:xfrm>
          <a:prstGeom prst="rect">
            <a:avLst/>
          </a:prstGeom>
          <a:noFill/>
          <a:ln>
            <a:noFill/>
          </a:ln>
        </p:spPr>
      </p:pic>
      <p:pic>
        <p:nvPicPr>
          <p:cNvPr id="154" name="Google Shape;154;p15"/>
          <p:cNvPicPr preferRelativeResize="0"/>
          <p:nvPr/>
        </p:nvPicPr>
        <p:blipFill>
          <a:blip r:embed="rId4">
            <a:alphaModFix/>
          </a:blip>
          <a:stretch>
            <a:fillRect/>
          </a:stretch>
        </p:blipFill>
        <p:spPr>
          <a:xfrm>
            <a:off x="6405550" y="3125775"/>
            <a:ext cx="2738450" cy="2017725"/>
          </a:xfrm>
          <a:prstGeom prst="rect">
            <a:avLst/>
          </a:prstGeom>
          <a:noFill/>
          <a:ln>
            <a:noFill/>
          </a:ln>
        </p:spPr>
      </p:pic>
      <p:pic>
        <p:nvPicPr>
          <p:cNvPr id="155" name="Google Shape;155;p15"/>
          <p:cNvPicPr preferRelativeResize="0"/>
          <p:nvPr/>
        </p:nvPicPr>
        <p:blipFill>
          <a:blip r:embed="rId5">
            <a:alphaModFix/>
          </a:blip>
          <a:stretch>
            <a:fillRect/>
          </a:stretch>
        </p:blipFill>
        <p:spPr>
          <a:xfrm>
            <a:off x="6405550" y="0"/>
            <a:ext cx="2738450" cy="1571625"/>
          </a:xfrm>
          <a:prstGeom prst="rect">
            <a:avLst/>
          </a:prstGeom>
          <a:noFill/>
          <a:ln>
            <a:noFill/>
          </a:ln>
        </p:spPr>
      </p:pic>
      <p:pic>
        <p:nvPicPr>
          <p:cNvPr id="156" name="Google Shape;156;p15"/>
          <p:cNvPicPr preferRelativeResize="0"/>
          <p:nvPr/>
        </p:nvPicPr>
        <p:blipFill>
          <a:blip r:embed="rId6">
            <a:alphaModFix/>
          </a:blip>
          <a:stretch>
            <a:fillRect/>
          </a:stretch>
        </p:blipFill>
        <p:spPr>
          <a:xfrm>
            <a:off x="0" y="3141000"/>
            <a:ext cx="2738450" cy="2017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4E1489-95E5-4E80-97CB-692746DF768F}"/>
              </a:ext>
            </a:extLst>
          </p:cNvPr>
          <p:cNvSpPr>
            <a:spLocks noGrp="1"/>
          </p:cNvSpPr>
          <p:nvPr>
            <p:ph type="title"/>
          </p:nvPr>
        </p:nvSpPr>
        <p:spPr/>
        <p:txBody>
          <a:bodyPr>
            <a:normAutofit/>
          </a:bodyPr>
          <a:lstStyle/>
          <a:p>
            <a:pPr algn="ctr"/>
            <a:r>
              <a:rPr lang="el-GR" sz="4400" b="1" u="sng" dirty="0">
                <a:solidFill>
                  <a:srgbClr val="0070C0"/>
                </a:solidFill>
              </a:rPr>
              <a:t>2.</a:t>
            </a:r>
            <a:r>
              <a:rPr lang="en-US" sz="4400" b="1" u="sng" dirty="0">
                <a:solidFill>
                  <a:srgbClr val="0070C0"/>
                </a:solidFill>
              </a:rPr>
              <a:t> </a:t>
            </a:r>
            <a:r>
              <a:rPr lang="el-GR" sz="4400" b="1" u="sng" dirty="0">
                <a:solidFill>
                  <a:srgbClr val="0070C0"/>
                </a:solidFill>
              </a:rPr>
              <a:t>Δισκοβολία</a:t>
            </a:r>
            <a:endParaRPr lang="en-GB" sz="4400" b="1" u="sng" dirty="0">
              <a:solidFill>
                <a:srgbClr val="0070C0"/>
              </a:solidFill>
            </a:endParaRPr>
          </a:p>
        </p:txBody>
      </p:sp>
      <p:sp>
        <p:nvSpPr>
          <p:cNvPr id="3" name="Θέση περιεχομένου 2">
            <a:extLst>
              <a:ext uri="{FF2B5EF4-FFF2-40B4-BE49-F238E27FC236}">
                <a16:creationId xmlns:a16="http://schemas.microsoft.com/office/drawing/2014/main" id="{019D7022-447D-4C3E-BA3F-6B1C9FD0BF8E}"/>
              </a:ext>
            </a:extLst>
          </p:cNvPr>
          <p:cNvSpPr>
            <a:spLocks noGrp="1"/>
          </p:cNvSpPr>
          <p:nvPr>
            <p:ph idx="1"/>
          </p:nvPr>
        </p:nvSpPr>
        <p:spPr>
          <a:xfrm>
            <a:off x="633657" y="1345046"/>
            <a:ext cx="6447501" cy="951308"/>
          </a:xfrm>
        </p:spPr>
        <p:txBody>
          <a:bodyPr>
            <a:normAutofit fontScale="92500"/>
          </a:bodyPr>
          <a:lstStyle/>
          <a:p>
            <a:pPr marL="0" indent="0" algn="ctr">
              <a:buNone/>
            </a:pPr>
            <a:r>
              <a:rPr lang="el-GR" sz="1500" dirty="0">
                <a:solidFill>
                  <a:srgbClr val="BE297E"/>
                </a:solidFill>
              </a:rPr>
              <a:t>Η Δισκοβολία εισήχθη στους Ολυμπιακούς Αγώνες το 632π.Χ.αρχικά οι δίσκοι των αθλητών ήταν από πέτρα, ενώ αργότερα από χαλκό, σίδερο ή μολύβι. Το βάρος ενός δίσκου ήταν από 1700 έως 6600 γραμμάρια. Στη δισκοβολία ο αθλητής αγωνιζόταν στην ρίψη απλών πετρών μεγάλων διαστάσεων.</a:t>
            </a:r>
            <a:endParaRPr lang="en-GB" sz="1500" dirty="0">
              <a:solidFill>
                <a:srgbClr val="BE297E"/>
              </a:solidFill>
            </a:endParaRPr>
          </a:p>
        </p:txBody>
      </p:sp>
      <p:pic>
        <p:nvPicPr>
          <p:cNvPr id="4" name="Εικόνα 3">
            <a:extLst>
              <a:ext uri="{FF2B5EF4-FFF2-40B4-BE49-F238E27FC236}">
                <a16:creationId xmlns:a16="http://schemas.microsoft.com/office/drawing/2014/main" id="{CACF0B45-EE46-440C-9D6A-57DCFA8E8520}"/>
              </a:ext>
            </a:extLst>
          </p:cNvPr>
          <p:cNvPicPr>
            <a:picLocks noChangeAspect="1"/>
          </p:cNvPicPr>
          <p:nvPr/>
        </p:nvPicPr>
        <p:blipFill>
          <a:blip r:embed="rId2"/>
          <a:stretch>
            <a:fillRect/>
          </a:stretch>
        </p:blipFill>
        <p:spPr>
          <a:xfrm>
            <a:off x="2937088" y="2335646"/>
            <a:ext cx="1840639" cy="2604052"/>
          </a:xfrm>
          <a:prstGeom prst="rect">
            <a:avLst/>
          </a:prstGeom>
        </p:spPr>
      </p:pic>
    </p:spTree>
    <p:extLst>
      <p:ext uri="{BB962C8B-B14F-4D97-AF65-F5344CB8AC3E}">
        <p14:creationId xmlns:p14="http://schemas.microsoft.com/office/powerpoint/2010/main" val="19380345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BCCA1D-A77F-418E-8CE5-50EB3D4264B5}"/>
              </a:ext>
            </a:extLst>
          </p:cNvPr>
          <p:cNvSpPr>
            <a:spLocks noGrp="1"/>
          </p:cNvSpPr>
          <p:nvPr>
            <p:ph type="title"/>
          </p:nvPr>
        </p:nvSpPr>
        <p:spPr/>
        <p:txBody>
          <a:bodyPr>
            <a:normAutofit/>
          </a:bodyPr>
          <a:lstStyle/>
          <a:p>
            <a:pPr algn="ctr"/>
            <a:r>
              <a:rPr lang="el-GR" sz="4400" b="1" u="sng" dirty="0">
                <a:solidFill>
                  <a:srgbClr val="0070C0"/>
                </a:solidFill>
              </a:rPr>
              <a:t>3.</a:t>
            </a:r>
            <a:r>
              <a:rPr lang="en-US" sz="4400" b="1" u="sng" dirty="0">
                <a:solidFill>
                  <a:srgbClr val="0070C0"/>
                </a:solidFill>
              </a:rPr>
              <a:t> </a:t>
            </a:r>
            <a:r>
              <a:rPr lang="el-GR" sz="4400" b="1" u="sng" dirty="0">
                <a:solidFill>
                  <a:srgbClr val="0070C0"/>
                </a:solidFill>
              </a:rPr>
              <a:t>Στάδιον</a:t>
            </a:r>
            <a:endParaRPr lang="en-GB" sz="4400" b="1" u="sng" dirty="0">
              <a:solidFill>
                <a:srgbClr val="0070C0"/>
              </a:solidFill>
            </a:endParaRPr>
          </a:p>
        </p:txBody>
      </p:sp>
      <p:sp>
        <p:nvSpPr>
          <p:cNvPr id="3" name="Θέση περιεχομένου 2">
            <a:extLst>
              <a:ext uri="{FF2B5EF4-FFF2-40B4-BE49-F238E27FC236}">
                <a16:creationId xmlns:a16="http://schemas.microsoft.com/office/drawing/2014/main" id="{54425CFB-E19B-4654-9B6C-E0F4E1BF6450}"/>
              </a:ext>
            </a:extLst>
          </p:cNvPr>
          <p:cNvSpPr>
            <a:spLocks noGrp="1"/>
          </p:cNvSpPr>
          <p:nvPr>
            <p:ph idx="1"/>
          </p:nvPr>
        </p:nvSpPr>
        <p:spPr>
          <a:xfrm>
            <a:off x="508000" y="1447801"/>
            <a:ext cx="6340061" cy="1238871"/>
          </a:xfrm>
        </p:spPr>
        <p:txBody>
          <a:bodyPr>
            <a:normAutofit/>
          </a:bodyPr>
          <a:lstStyle/>
          <a:p>
            <a:pPr marL="0" indent="0" algn="ctr">
              <a:buNone/>
            </a:pPr>
            <a:r>
              <a:rPr lang="el-GR" sz="1500" dirty="0">
                <a:solidFill>
                  <a:srgbClr val="BE297E"/>
                </a:solidFill>
              </a:rPr>
              <a:t>Το </a:t>
            </a:r>
            <a:r>
              <a:rPr lang="el-GR" sz="1500" dirty="0" err="1">
                <a:solidFill>
                  <a:srgbClr val="BE297E"/>
                </a:solidFill>
              </a:rPr>
              <a:t>στάδιον</a:t>
            </a:r>
            <a:r>
              <a:rPr lang="el-GR" sz="1500" dirty="0">
                <a:solidFill>
                  <a:srgbClr val="BE297E"/>
                </a:solidFill>
              </a:rPr>
              <a:t> ήταν δρόμος ταχύτητας ενός σταδίου. Στην αρχή οι αθλητές έτρεχαν με μικρή ποδιά, ενώ στη συνέχεια αγωνίζονταν γυμνοί. Στον τερματισμό υπήρχε το βραβείο και οι θεατές στέκονταν δεξιά και αριστερά της διαδρομής, η οποία είχε μήκος 192 μέτρα. Ο νικητής του σταδίου λεγόταν </a:t>
            </a:r>
            <a:r>
              <a:rPr lang="el-GR" sz="1500" dirty="0" err="1">
                <a:solidFill>
                  <a:srgbClr val="BE297E"/>
                </a:solidFill>
              </a:rPr>
              <a:t>Σταδιονίκης</a:t>
            </a:r>
            <a:r>
              <a:rPr lang="el-GR" sz="1500" dirty="0">
                <a:solidFill>
                  <a:srgbClr val="BE297E"/>
                </a:solidFill>
              </a:rPr>
              <a:t>.</a:t>
            </a:r>
            <a:endParaRPr lang="en-GB" sz="1500" dirty="0">
              <a:solidFill>
                <a:srgbClr val="BE297E"/>
              </a:solidFill>
            </a:endParaRPr>
          </a:p>
        </p:txBody>
      </p:sp>
      <p:pic>
        <p:nvPicPr>
          <p:cNvPr id="4" name="Εικόνα 3">
            <a:extLst>
              <a:ext uri="{FF2B5EF4-FFF2-40B4-BE49-F238E27FC236}">
                <a16:creationId xmlns:a16="http://schemas.microsoft.com/office/drawing/2014/main" id="{54962886-FB08-4318-8E7B-562D378477C4}"/>
              </a:ext>
            </a:extLst>
          </p:cNvPr>
          <p:cNvPicPr>
            <a:picLocks noChangeAspect="1"/>
          </p:cNvPicPr>
          <p:nvPr/>
        </p:nvPicPr>
        <p:blipFill>
          <a:blip r:embed="rId2"/>
          <a:stretch>
            <a:fillRect/>
          </a:stretch>
        </p:blipFill>
        <p:spPr>
          <a:xfrm>
            <a:off x="2019736" y="2786064"/>
            <a:ext cx="3424031" cy="2140019"/>
          </a:xfrm>
          <a:prstGeom prst="rect">
            <a:avLst/>
          </a:prstGeom>
        </p:spPr>
      </p:pic>
    </p:spTree>
    <p:extLst>
      <p:ext uri="{BB962C8B-B14F-4D97-AF65-F5344CB8AC3E}">
        <p14:creationId xmlns:p14="http://schemas.microsoft.com/office/powerpoint/2010/main" val="18090111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A4ADB1-813C-4F6B-938B-8C25FC99980E}"/>
              </a:ext>
            </a:extLst>
          </p:cNvPr>
          <p:cNvSpPr>
            <a:spLocks noGrp="1"/>
          </p:cNvSpPr>
          <p:nvPr>
            <p:ph type="title"/>
          </p:nvPr>
        </p:nvSpPr>
        <p:spPr/>
        <p:txBody>
          <a:bodyPr>
            <a:normAutofit/>
          </a:bodyPr>
          <a:lstStyle/>
          <a:p>
            <a:pPr algn="ctr"/>
            <a:r>
              <a:rPr lang="el-GR" sz="4400" b="1" u="sng" dirty="0">
                <a:solidFill>
                  <a:srgbClr val="0070C0"/>
                </a:solidFill>
              </a:rPr>
              <a:t>4.</a:t>
            </a:r>
            <a:r>
              <a:rPr lang="en-US" sz="4400" b="1" u="sng" dirty="0">
                <a:solidFill>
                  <a:srgbClr val="0070C0"/>
                </a:solidFill>
              </a:rPr>
              <a:t> </a:t>
            </a:r>
            <a:r>
              <a:rPr lang="el-GR" sz="4400" b="1" u="sng" dirty="0">
                <a:solidFill>
                  <a:srgbClr val="0070C0"/>
                </a:solidFill>
              </a:rPr>
              <a:t>Άλμα</a:t>
            </a:r>
            <a:endParaRPr lang="en-GB" sz="4400" b="1" u="sng" dirty="0">
              <a:solidFill>
                <a:srgbClr val="0070C0"/>
              </a:solidFill>
            </a:endParaRPr>
          </a:p>
        </p:txBody>
      </p:sp>
      <p:sp>
        <p:nvSpPr>
          <p:cNvPr id="3" name="Θέση περιεχομένου 2">
            <a:extLst>
              <a:ext uri="{FF2B5EF4-FFF2-40B4-BE49-F238E27FC236}">
                <a16:creationId xmlns:a16="http://schemas.microsoft.com/office/drawing/2014/main" id="{93BA29C9-7F60-4458-A1D8-E0F33E9933F0}"/>
              </a:ext>
            </a:extLst>
          </p:cNvPr>
          <p:cNvSpPr>
            <a:spLocks noGrp="1"/>
          </p:cNvSpPr>
          <p:nvPr>
            <p:ph idx="1"/>
          </p:nvPr>
        </p:nvSpPr>
        <p:spPr>
          <a:xfrm>
            <a:off x="627271" y="1447800"/>
            <a:ext cx="6447501" cy="1212211"/>
          </a:xfrm>
        </p:spPr>
        <p:txBody>
          <a:bodyPr>
            <a:normAutofit lnSpcReduction="10000"/>
          </a:bodyPr>
          <a:lstStyle/>
          <a:p>
            <a:pPr marL="0" indent="0" algn="ctr">
              <a:buNone/>
            </a:pPr>
            <a:r>
              <a:rPr lang="el-GR" sz="1500" dirty="0">
                <a:solidFill>
                  <a:srgbClr val="BE297E"/>
                </a:solidFill>
              </a:rPr>
              <a:t>Το άλμα συνοδευόταν από τους ήχους της φλογέρας που έπαιζε το «Πύθιο άσμα». Η εκκίνηση γινόταν από τον «βατήρα», ενώ οι αθλητές χρησιμοποιούσαν τους βοηθητικούς «Αλτήρες». Ο κανονισμός έλεγε πως ο αθλητής έπρεπε να προσγειωθεί όρθιος και να μείνει ακριβώς σε εκείνο το σημείο. </a:t>
            </a:r>
          </a:p>
          <a:p>
            <a:pPr marL="0" indent="0">
              <a:buNone/>
            </a:pPr>
            <a:endParaRPr lang="en-GB" dirty="0"/>
          </a:p>
        </p:txBody>
      </p:sp>
      <p:pic>
        <p:nvPicPr>
          <p:cNvPr id="4" name="Εικόνα 3">
            <a:extLst>
              <a:ext uri="{FF2B5EF4-FFF2-40B4-BE49-F238E27FC236}">
                <a16:creationId xmlns:a16="http://schemas.microsoft.com/office/drawing/2014/main" id="{5A88EDCA-3940-4713-B25C-F407E529DD61}"/>
              </a:ext>
            </a:extLst>
          </p:cNvPr>
          <p:cNvPicPr>
            <a:picLocks noChangeAspect="1"/>
          </p:cNvPicPr>
          <p:nvPr/>
        </p:nvPicPr>
        <p:blipFill>
          <a:blip r:embed="rId2"/>
          <a:stretch>
            <a:fillRect/>
          </a:stretch>
        </p:blipFill>
        <p:spPr>
          <a:xfrm>
            <a:off x="2214403" y="2809098"/>
            <a:ext cx="3273236" cy="2026289"/>
          </a:xfrm>
          <a:prstGeom prst="rect">
            <a:avLst/>
          </a:prstGeom>
        </p:spPr>
      </p:pic>
    </p:spTree>
    <p:extLst>
      <p:ext uri="{BB962C8B-B14F-4D97-AF65-F5344CB8AC3E}">
        <p14:creationId xmlns:p14="http://schemas.microsoft.com/office/powerpoint/2010/main" val="3080430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5E95DB-7747-451E-A565-04989F32FC8A}"/>
              </a:ext>
            </a:extLst>
          </p:cNvPr>
          <p:cNvSpPr>
            <a:spLocks noGrp="1"/>
          </p:cNvSpPr>
          <p:nvPr>
            <p:ph type="title"/>
          </p:nvPr>
        </p:nvSpPr>
        <p:spPr/>
        <p:txBody>
          <a:bodyPr>
            <a:normAutofit/>
          </a:bodyPr>
          <a:lstStyle/>
          <a:p>
            <a:pPr algn="ctr"/>
            <a:r>
              <a:rPr lang="el-GR" sz="4400" b="1" u="sng" dirty="0">
                <a:solidFill>
                  <a:srgbClr val="0070C0"/>
                </a:solidFill>
              </a:rPr>
              <a:t>5.</a:t>
            </a:r>
            <a:r>
              <a:rPr lang="en-US" sz="4400" b="1" u="sng" dirty="0">
                <a:solidFill>
                  <a:srgbClr val="0070C0"/>
                </a:solidFill>
              </a:rPr>
              <a:t> </a:t>
            </a:r>
            <a:r>
              <a:rPr lang="el-GR" sz="4400" b="1" u="sng" dirty="0">
                <a:solidFill>
                  <a:srgbClr val="0070C0"/>
                </a:solidFill>
              </a:rPr>
              <a:t>Ακόντιο</a:t>
            </a:r>
            <a:endParaRPr lang="en-GB" sz="4400" b="1" u="sng" dirty="0">
              <a:solidFill>
                <a:srgbClr val="0070C0"/>
              </a:solidFill>
            </a:endParaRPr>
          </a:p>
        </p:txBody>
      </p:sp>
      <p:sp>
        <p:nvSpPr>
          <p:cNvPr id="3" name="Θέση περιεχομένου 2">
            <a:extLst>
              <a:ext uri="{FF2B5EF4-FFF2-40B4-BE49-F238E27FC236}">
                <a16:creationId xmlns:a16="http://schemas.microsoft.com/office/drawing/2014/main" id="{68289F3C-FC2D-4B6E-80A1-3BF149472225}"/>
              </a:ext>
            </a:extLst>
          </p:cNvPr>
          <p:cNvSpPr>
            <a:spLocks noGrp="1"/>
          </p:cNvSpPr>
          <p:nvPr>
            <p:ph idx="1"/>
          </p:nvPr>
        </p:nvSpPr>
        <p:spPr>
          <a:xfrm>
            <a:off x="508001" y="1447800"/>
            <a:ext cx="6447501" cy="1063124"/>
          </a:xfrm>
        </p:spPr>
        <p:txBody>
          <a:bodyPr>
            <a:normAutofit fontScale="92500"/>
          </a:bodyPr>
          <a:lstStyle/>
          <a:p>
            <a:pPr marL="0" indent="0" algn="ctr">
              <a:buNone/>
            </a:pPr>
            <a:r>
              <a:rPr lang="el-GR" sz="1500" dirty="0">
                <a:solidFill>
                  <a:srgbClr val="BE297E"/>
                </a:solidFill>
              </a:rPr>
              <a:t>Το ακόντιο ήταν εμπνευσμένο από το πολεμικό ή κυνηγετικό όπλο, αν και η μορφή του ήταν αποκλειστικά για αθλητική χρήση. Ήταν πιο κοντό, πιο λεπτό και πιο ελαφρύ, ενώ η άκρη του ήταν μακριά και μυτερή. Επίσης δεν είναι γνωστό αν το ακόντιο ήταν άθλημα βολής ή σκοποβολής.</a:t>
            </a:r>
            <a:endParaRPr lang="en-GB" sz="1500" dirty="0">
              <a:solidFill>
                <a:srgbClr val="BE297E"/>
              </a:solidFill>
            </a:endParaRPr>
          </a:p>
        </p:txBody>
      </p:sp>
      <p:pic>
        <p:nvPicPr>
          <p:cNvPr id="4" name="Εικόνα 3">
            <a:extLst>
              <a:ext uri="{FF2B5EF4-FFF2-40B4-BE49-F238E27FC236}">
                <a16:creationId xmlns:a16="http://schemas.microsoft.com/office/drawing/2014/main" id="{A5F7B3E3-3DAA-40B8-82DD-0218917A34E7}"/>
              </a:ext>
            </a:extLst>
          </p:cNvPr>
          <p:cNvPicPr>
            <a:picLocks noChangeAspect="1"/>
          </p:cNvPicPr>
          <p:nvPr/>
        </p:nvPicPr>
        <p:blipFill>
          <a:blip r:embed="rId2"/>
          <a:stretch>
            <a:fillRect/>
          </a:stretch>
        </p:blipFill>
        <p:spPr>
          <a:xfrm>
            <a:off x="2107096" y="2510924"/>
            <a:ext cx="3603866" cy="2511617"/>
          </a:xfrm>
          <a:prstGeom prst="rect">
            <a:avLst/>
          </a:prstGeom>
        </p:spPr>
      </p:pic>
    </p:spTree>
    <p:extLst>
      <p:ext uri="{BB962C8B-B14F-4D97-AF65-F5344CB8AC3E}">
        <p14:creationId xmlns:p14="http://schemas.microsoft.com/office/powerpoint/2010/main" val="25884285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11BCF9-02C6-40E7-8E8E-099E7F749DB7}"/>
              </a:ext>
            </a:extLst>
          </p:cNvPr>
          <p:cNvSpPr>
            <a:spLocks noGrp="1"/>
          </p:cNvSpPr>
          <p:nvPr>
            <p:ph type="title"/>
          </p:nvPr>
        </p:nvSpPr>
        <p:spPr/>
        <p:txBody>
          <a:bodyPr>
            <a:normAutofit/>
          </a:bodyPr>
          <a:lstStyle/>
          <a:p>
            <a:pPr algn="ctr"/>
            <a:r>
              <a:rPr lang="el-GR" sz="4400" b="1" u="sng" dirty="0">
                <a:solidFill>
                  <a:srgbClr val="0070C0"/>
                </a:solidFill>
              </a:rPr>
              <a:t>Πηγές</a:t>
            </a:r>
            <a:endParaRPr lang="en-GB" sz="4400" b="1" u="sng" dirty="0">
              <a:solidFill>
                <a:srgbClr val="0070C0"/>
              </a:solidFill>
            </a:endParaRPr>
          </a:p>
        </p:txBody>
      </p:sp>
      <p:sp>
        <p:nvSpPr>
          <p:cNvPr id="3" name="Θέση περιεχομένου 2">
            <a:extLst>
              <a:ext uri="{FF2B5EF4-FFF2-40B4-BE49-F238E27FC236}">
                <a16:creationId xmlns:a16="http://schemas.microsoft.com/office/drawing/2014/main" id="{803CED3A-0CB5-452A-8429-6889CB848901}"/>
              </a:ext>
            </a:extLst>
          </p:cNvPr>
          <p:cNvSpPr>
            <a:spLocks noGrp="1"/>
          </p:cNvSpPr>
          <p:nvPr>
            <p:ph idx="1"/>
          </p:nvPr>
        </p:nvSpPr>
        <p:spPr>
          <a:xfrm>
            <a:off x="508001" y="1759589"/>
            <a:ext cx="6447501" cy="2782593"/>
          </a:xfrm>
        </p:spPr>
        <p:txBody>
          <a:bodyPr>
            <a:normAutofit/>
          </a:bodyPr>
          <a:lstStyle/>
          <a:p>
            <a:r>
              <a:rPr lang="el-GR" sz="1200" dirty="0"/>
              <a:t>Ο Ακοντισμός στην Αρχαία Ελλάδα από </a:t>
            </a:r>
            <a:r>
              <a:rPr lang="en-GB" sz="1200" dirty="0">
                <a:hlinkClick r:id="rId2"/>
              </a:rPr>
              <a:t>https://turbojavhellas.com/o-akontismos-stin-arxaia-ellada/</a:t>
            </a:r>
            <a:endParaRPr lang="el-GR" sz="1200" dirty="0"/>
          </a:p>
          <a:p>
            <a:r>
              <a:rPr lang="el-GR" sz="1200" dirty="0"/>
              <a:t>Ολυμπιακά αθλήματα στην Αρχαία Ελλάδα! από </a:t>
            </a:r>
            <a:r>
              <a:rPr lang="en-GB" sz="1200" dirty="0">
                <a:hlinkClick r:id="rId3"/>
              </a:rPr>
              <a:t>www.my-family.gr/</a:t>
            </a:r>
            <a:r>
              <a:rPr lang="el-GR" sz="1200" dirty="0">
                <a:hlinkClick r:id="rId3"/>
              </a:rPr>
              <a:t>ολυμπιακά-αθλήματα-στην-αρχαία-</a:t>
            </a:r>
            <a:r>
              <a:rPr lang="el-GR" sz="1200" dirty="0" err="1">
                <a:hlinkClick r:id="rId3"/>
              </a:rPr>
              <a:t>ελλάδ</a:t>
            </a:r>
            <a:r>
              <a:rPr lang="el-GR" sz="1200" dirty="0">
                <a:hlinkClick r:id="rId3"/>
              </a:rPr>
              <a:t>/</a:t>
            </a:r>
            <a:endParaRPr lang="el-GR" sz="1200" dirty="0"/>
          </a:p>
          <a:p>
            <a:r>
              <a:rPr lang="el-GR" sz="1200" dirty="0"/>
              <a:t>Οι Ολυμπιακοί αγώνες του 1896 όπως τους είδε ο Γεώργιος </a:t>
            </a:r>
            <a:r>
              <a:rPr lang="el-GR" sz="1200" dirty="0" err="1"/>
              <a:t>Σουρής</a:t>
            </a:r>
            <a:endParaRPr lang="el-GR" sz="1200" dirty="0"/>
          </a:p>
          <a:p>
            <a:r>
              <a:rPr lang="el-GR" sz="1200" dirty="0"/>
              <a:t>Οι Ολυμπιακοί αγώνες του 1896 όπως τους είδε ο Γεώργιος </a:t>
            </a:r>
            <a:r>
              <a:rPr lang="el-GR" sz="1200" dirty="0" err="1"/>
              <a:t>Σουρής</a:t>
            </a:r>
            <a:r>
              <a:rPr lang="el-GR" sz="1200" dirty="0"/>
              <a:t> από </a:t>
            </a:r>
            <a:r>
              <a:rPr lang="en-GB" sz="1200" dirty="0">
                <a:hlinkClick r:id="rId4"/>
              </a:rPr>
              <a:t>https://dialogos.com.cy/i-olimpiaki-agones-tou-1896-opos-tous-ide-o-georgios-souris/</a:t>
            </a:r>
            <a:endParaRPr lang="el-GR" sz="1200" dirty="0"/>
          </a:p>
          <a:p>
            <a:r>
              <a:rPr lang="el-GR" sz="1200" dirty="0"/>
              <a:t>Αρχαίοι ολυμπιακοί αγώνες από </a:t>
            </a:r>
            <a:r>
              <a:rPr lang="en-GB" sz="1200" dirty="0">
                <a:hlinkClick r:id="rId5"/>
              </a:rPr>
              <a:t>https://el.wikipedia.org/wiki/</a:t>
            </a:r>
            <a:r>
              <a:rPr lang="el-GR" sz="1200" dirty="0" err="1">
                <a:hlinkClick r:id="rId5"/>
              </a:rPr>
              <a:t>Αρχαίοι_ολυμπιακοί_αγώνες</a:t>
            </a:r>
            <a:endParaRPr lang="el-GR" sz="1200" dirty="0"/>
          </a:p>
          <a:p>
            <a:r>
              <a:rPr lang="en-GB" sz="1200" dirty="0">
                <a:hlinkClick r:id="rId6"/>
              </a:rPr>
              <a:t>https://olympia.gr/</a:t>
            </a:r>
            <a:endParaRPr lang="en-GB" sz="1200" dirty="0"/>
          </a:p>
          <a:p>
            <a:r>
              <a:rPr lang="el-GR" sz="1200" dirty="0"/>
              <a:t>Βικιπαίδεια</a:t>
            </a:r>
          </a:p>
          <a:p>
            <a:endParaRPr lang="en-GB" dirty="0"/>
          </a:p>
        </p:txBody>
      </p:sp>
    </p:spTree>
    <p:extLst>
      <p:ext uri="{BB962C8B-B14F-4D97-AF65-F5344CB8AC3E}">
        <p14:creationId xmlns:p14="http://schemas.microsoft.com/office/powerpoint/2010/main" val="24674906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6"/>
          <p:cNvSpPr txBox="1">
            <a:spLocks noGrp="1"/>
          </p:cNvSpPr>
          <p:nvPr>
            <p:ph type="title"/>
          </p:nvPr>
        </p:nvSpPr>
        <p:spPr>
          <a:xfrm>
            <a:off x="1297500" y="0"/>
            <a:ext cx="70389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sz="4800" dirty="0">
                <a:solidFill>
                  <a:srgbClr val="00FFFF"/>
                </a:solidFill>
                <a:latin typeface="Comic Sans MS"/>
                <a:ea typeface="Comic Sans MS"/>
                <a:cs typeface="Comic Sans MS"/>
                <a:sym typeface="Comic Sans MS"/>
              </a:rPr>
              <a:t>ΕΠΙΛΟΓΟΣ</a:t>
            </a:r>
            <a:endParaRPr sz="4800" dirty="0">
              <a:solidFill>
                <a:srgbClr val="00FFFF"/>
              </a:solidFill>
              <a:latin typeface="Comic Sans MS"/>
              <a:ea typeface="Comic Sans MS"/>
              <a:cs typeface="Comic Sans MS"/>
              <a:sym typeface="Comic Sans MS"/>
            </a:endParaRPr>
          </a:p>
        </p:txBody>
      </p:sp>
      <p:sp>
        <p:nvSpPr>
          <p:cNvPr id="162" name="Google Shape;162;p1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l" sz="1800" dirty="0">
                <a:solidFill>
                  <a:srgbClr val="00FFFF"/>
                </a:solidFill>
                <a:latin typeface="Comic Sans MS"/>
                <a:ea typeface="Comic Sans MS"/>
                <a:cs typeface="Comic Sans MS"/>
                <a:sym typeface="Comic Sans MS"/>
              </a:rPr>
              <a:t>Με λίγα λόγια, οι αρχαίοι ολυμπιακοί αγώνες, όπως και οι νέοι, ήταν κάτι παραπάνω από μια απλή αθλητική εκδήλωση. Προσφέρουν ψυχαγωγία στους θεατές αλλά είναι και μία δυνατή πρόκληση για τους αθλητές παράλληλα. Αυτό το γεγονός είναι πολύ τιμητικό, διότι υπάρχει από τα αρχαία χρόνια και είναι σημάδι πολιτισμού μιας χώρας, να τιμά τα έθιμα τής αρχαιότητας.</a:t>
            </a:r>
            <a:endParaRPr sz="1800" dirty="0">
              <a:solidFill>
                <a:srgbClr val="00FFFF"/>
              </a:solidFill>
              <a:latin typeface="Comic Sans MS"/>
              <a:ea typeface="Comic Sans MS"/>
              <a:cs typeface="Comic Sans MS"/>
              <a:sym typeface="Comic Sans MS"/>
            </a:endParaRPr>
          </a:p>
        </p:txBody>
      </p:sp>
    </p:spTree>
  </p:cSld>
  <p:clrMapOvr>
    <a:masterClrMapping/>
  </p:clrMapOvr>
  <mc:AlternateContent xmlns:mc="http://schemas.openxmlformats.org/markup-compatibility/2006">
    <mc:Choice xmlns:p14="http://schemas.microsoft.com/office/powerpoint/2010/main" Requires="p14">
      <p:transition spd="slow" p14:dur="4750">
        <p14:glitter pattern="hexagon"/>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7"/>
          <p:cNvSpPr txBox="1">
            <a:spLocks noGrp="1"/>
          </p:cNvSpPr>
          <p:nvPr>
            <p:ph type="body" idx="1"/>
          </p:nvPr>
        </p:nvSpPr>
        <p:spPr>
          <a:xfrm>
            <a:off x="0" y="1651800"/>
            <a:ext cx="9144000" cy="1839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l" sz="4800">
                <a:solidFill>
                  <a:srgbClr val="00FFFF"/>
                </a:solidFill>
                <a:latin typeface="Comic Sans MS"/>
                <a:ea typeface="Comic Sans MS"/>
                <a:cs typeface="Comic Sans MS"/>
                <a:sym typeface="Comic Sans MS"/>
              </a:rPr>
              <a:t>ΕΥΧΑΡΙΣΤΟΥΜΕ ΓΙΑ ΤΗΝ ΠΡΟΣΟΧΗ ΣΑΣ!</a:t>
            </a:r>
            <a:endParaRPr sz="4800">
              <a:solidFill>
                <a:srgbClr val="00FFFF"/>
              </a:solidFill>
              <a:latin typeface="Comic Sans MS"/>
              <a:ea typeface="Comic Sans MS"/>
              <a:cs typeface="Comic Sans MS"/>
              <a:sym typeface="Comic Sans MS"/>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787CE6-9CEE-4CB8-89F7-DFAF64E97FA9}"/>
              </a:ext>
            </a:extLst>
          </p:cNvPr>
          <p:cNvSpPr>
            <a:spLocks noGrp="1"/>
          </p:cNvSpPr>
          <p:nvPr>
            <p:ph type="ctrTitle"/>
          </p:nvPr>
        </p:nvSpPr>
        <p:spPr>
          <a:xfrm>
            <a:off x="1143001" y="841772"/>
            <a:ext cx="6507332" cy="1162362"/>
          </a:xfrm>
        </p:spPr>
        <p:txBody>
          <a:bodyPr/>
          <a:lstStyle/>
          <a:p>
            <a:r>
              <a:rPr lang="el-GR" dirty="0">
                <a:latin typeface="Calibri" panose="020F0502020204030204" pitchFamily="34" charset="0"/>
                <a:cs typeface="Calibri" panose="020F0502020204030204" pitchFamily="34" charset="0"/>
              </a:rPr>
              <a:t>ΔΙΣΚΟΒΟΛΙΑ</a:t>
            </a:r>
          </a:p>
        </p:txBody>
      </p:sp>
      <p:sp>
        <p:nvSpPr>
          <p:cNvPr id="3" name="Υπότιτλος 2">
            <a:extLst>
              <a:ext uri="{FF2B5EF4-FFF2-40B4-BE49-F238E27FC236}">
                <a16:creationId xmlns:a16="http://schemas.microsoft.com/office/drawing/2014/main" id="{EFFD5E65-5AD7-40D7-8C83-FBD4C2637BE3}"/>
              </a:ext>
            </a:extLst>
          </p:cNvPr>
          <p:cNvSpPr>
            <a:spLocks noGrp="1"/>
          </p:cNvSpPr>
          <p:nvPr>
            <p:ph type="subTitle" idx="1"/>
          </p:nvPr>
        </p:nvSpPr>
        <p:spPr>
          <a:xfrm>
            <a:off x="1143000" y="2170590"/>
            <a:ext cx="6920144" cy="2330389"/>
          </a:xfrm>
        </p:spPr>
        <p:txBody>
          <a:bodyPr/>
          <a:lstStyle/>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ΕΡΓΑΣΙΑ ΓΙΑ ΤΟ ΜΑΘΗΜΑ ΦΥΣΙΚΗΣ ΑΓΩΓΗΣ</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ΥΠΕΥΘΥΝΟΣ ΚΑΘΗΓΗΤΗΣ: ΑΘΑΝΑΣΟΠΟΥΛΟΣ ΛΑΜΠΡΟΣ</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ΕΡΓΑΣΙΑ ΜΑΘΗΤΩΝ:    ΒΑΓΟΥΡΔΗΣ ΚΩΝ/ΝΟΣ</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ΓΙΑΝΝΟΠΟΥΛΟΣ ΙΩΑΝΝΗΣ</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ΔΑΛΑΜΑΓΚΑΣ ΔΗΜΗΤΡΗΣ</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ΜΕΡΤΟΓΛΟΥ ΚΩΝ/ΝΟΣ</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ΟΙΚΟΝΟΜΟΠΟΥΛΟΣ ΑΓΓΕΛΟΣ</a:t>
            </a:r>
          </a:p>
          <a:p>
            <a:r>
              <a:rPr lang="el-GR" dirty="0"/>
              <a:t>                                             </a:t>
            </a:r>
          </a:p>
          <a:p>
            <a:endParaRPr lang="el-GR" dirty="0"/>
          </a:p>
        </p:txBody>
      </p:sp>
    </p:spTree>
    <p:extLst>
      <p:ext uri="{BB962C8B-B14F-4D97-AF65-F5344CB8AC3E}">
        <p14:creationId xmlns:p14="http://schemas.microsoft.com/office/powerpoint/2010/main" val="4512541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5250">
        <p15:prstTrans prst="curtains"/>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C5274A-4CF4-45F5-885C-B01242E30618}"/>
              </a:ext>
            </a:extLst>
          </p:cNvPr>
          <p:cNvSpPr>
            <a:spLocks noGrp="1"/>
          </p:cNvSpPr>
          <p:nvPr>
            <p:ph type="title"/>
          </p:nvPr>
        </p:nvSpPr>
        <p:spPr>
          <a:xfrm>
            <a:off x="1850994" y="106533"/>
            <a:ext cx="5405106" cy="745724"/>
          </a:xfrm>
        </p:spPr>
        <p:txBody>
          <a:bodyPr/>
          <a:lstStyle/>
          <a:p>
            <a:r>
              <a:rPr lang="el-GR" dirty="0">
                <a:latin typeface="Calibri" panose="020F0502020204030204" pitchFamily="34" charset="0"/>
                <a:cs typeface="Calibri" panose="020F0502020204030204" pitchFamily="34" charset="0"/>
              </a:rPr>
              <a:t>Η ΔΙΣΚΟΒΟΛΙΑ ΣΤΗΝ ΑΡΧΑΙΟΤΗΤΑ</a:t>
            </a:r>
          </a:p>
        </p:txBody>
      </p:sp>
      <p:sp>
        <p:nvSpPr>
          <p:cNvPr id="3" name="Θέση κειμένου 2">
            <a:extLst>
              <a:ext uri="{FF2B5EF4-FFF2-40B4-BE49-F238E27FC236}">
                <a16:creationId xmlns:a16="http://schemas.microsoft.com/office/drawing/2014/main" id="{6F300EF6-9092-4193-AA79-7BAA83E945A1}"/>
              </a:ext>
            </a:extLst>
          </p:cNvPr>
          <p:cNvSpPr>
            <a:spLocks noGrp="1"/>
          </p:cNvSpPr>
          <p:nvPr>
            <p:ph type="body" idx="1"/>
          </p:nvPr>
        </p:nvSpPr>
        <p:spPr>
          <a:xfrm>
            <a:off x="159799" y="785674"/>
            <a:ext cx="4506345" cy="4134775"/>
          </a:xfrm>
        </p:spPr>
        <p:txBody>
          <a:bodyPr/>
          <a:lstStyle/>
          <a:p>
            <a:pPr marL="101598" indent="0">
              <a:buNone/>
            </a:pPr>
            <a:r>
              <a:rPr lang="el-GR" dirty="0"/>
              <a:t> </a:t>
            </a:r>
          </a:p>
          <a:p>
            <a:pPr marL="101598" indent="0">
              <a:buNone/>
            </a:pP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Το ρίξιμο του δίσκου είναι αγώνισμα πανάρχαιο. </a:t>
            </a:r>
          </a:p>
          <a:p>
            <a:pPr marL="101598" indent="0">
              <a:buNone/>
            </a:pP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Η δισκοβολία παρουσιάζεται για πρώτη φορά ως ξεχωριστό </a:t>
            </a:r>
            <a:r>
              <a:rPr lang="el-GR" dirty="0" err="1">
                <a:latin typeface="Microsoft Sans Serif" panose="020B0604020202020204" pitchFamily="34" charset="0"/>
                <a:ea typeface="Microsoft Sans Serif" panose="020B0604020202020204" pitchFamily="34" charset="0"/>
                <a:cs typeface="Microsoft Sans Serif" panose="020B0604020202020204" pitchFamily="34" charset="0"/>
              </a:rPr>
              <a:t>άθληµα</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στον </a:t>
            </a:r>
            <a:r>
              <a:rPr lang="el-GR" dirty="0" err="1">
                <a:latin typeface="Microsoft Sans Serif" panose="020B0604020202020204" pitchFamily="34" charset="0"/>
                <a:ea typeface="Microsoft Sans Serif" panose="020B0604020202020204" pitchFamily="34" charset="0"/>
                <a:cs typeface="Microsoft Sans Serif" panose="020B0604020202020204" pitchFamily="34" charset="0"/>
              </a:rPr>
              <a:t>Όµηρο</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l-GR" dirty="0" err="1">
                <a:latin typeface="Microsoft Sans Serif" panose="020B0604020202020204" pitchFamily="34" charset="0"/>
                <a:ea typeface="Microsoft Sans Serif" panose="020B0604020202020204" pitchFamily="34" charset="0"/>
                <a:cs typeface="Microsoft Sans Serif" panose="020B0604020202020204" pitchFamily="34" charset="0"/>
              </a:rPr>
              <a:t>Ιλιάδα</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και Οδύσσεια).</a:t>
            </a:r>
          </a:p>
          <a:p>
            <a:pPr marL="101598" indent="0">
              <a:buNone/>
            </a:pP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Ο Αχιλλέας θυμώνει με τον Αγαμέμνονα και αποσύρεται στο πλοίο του. Την ανάπαυλα αυτή εκμεταλλεύονται οι Μυρμιδόνες και διασκεδάζουν ασκούμενοι στη ρίψη δίσκου και ακοντίου.</a:t>
            </a:r>
          </a:p>
          <a:p>
            <a:pPr marL="101598" indent="0">
              <a:buNone/>
            </a:pPr>
            <a:r>
              <a:rPr lang="el-GR" dirty="0"/>
              <a:t> </a:t>
            </a:r>
          </a:p>
        </p:txBody>
      </p:sp>
      <p:sp>
        <p:nvSpPr>
          <p:cNvPr id="4" name="Θέση κειμένου 3">
            <a:extLst>
              <a:ext uri="{FF2B5EF4-FFF2-40B4-BE49-F238E27FC236}">
                <a16:creationId xmlns:a16="http://schemas.microsoft.com/office/drawing/2014/main" id="{D581C382-6A71-40E5-A8BE-E71AB33C816C}"/>
              </a:ext>
            </a:extLst>
          </p:cNvPr>
          <p:cNvSpPr>
            <a:spLocks noGrp="1"/>
          </p:cNvSpPr>
          <p:nvPr>
            <p:ph type="body" idx="2"/>
          </p:nvPr>
        </p:nvSpPr>
        <p:spPr>
          <a:xfrm>
            <a:off x="4666144" y="1245093"/>
            <a:ext cx="3550140" cy="3528282"/>
          </a:xfrm>
        </p:spPr>
        <p:txBody>
          <a:bodyPr/>
          <a:lstStyle/>
          <a:p>
            <a:endParaRPr lang="el-GR" dirty="0"/>
          </a:p>
        </p:txBody>
      </p:sp>
      <p:pic>
        <p:nvPicPr>
          <p:cNvPr id="6" name="Εικόνα 5">
            <a:extLst>
              <a:ext uri="{FF2B5EF4-FFF2-40B4-BE49-F238E27FC236}">
                <a16:creationId xmlns:a16="http://schemas.microsoft.com/office/drawing/2014/main" id="{FD0BC4C3-9B49-4D74-845C-27980FA26AA9}"/>
              </a:ext>
            </a:extLst>
          </p:cNvPr>
          <p:cNvPicPr>
            <a:picLocks noChangeAspect="1"/>
          </p:cNvPicPr>
          <p:nvPr/>
        </p:nvPicPr>
        <p:blipFill rotWithShape="1">
          <a:blip r:embed="rId2">
            <a:extLst>
              <a:ext uri="{28A0092B-C50C-407E-A947-70E740481C1C}">
                <a14:useLocalDpi xmlns:a14="http://schemas.microsoft.com/office/drawing/2010/main" val="0"/>
              </a:ext>
            </a:extLst>
          </a:blip>
          <a:srcRect t="4177" r="25998"/>
          <a:stretch/>
        </p:blipFill>
        <p:spPr>
          <a:xfrm>
            <a:off x="4858306" y="1344966"/>
            <a:ext cx="3784106" cy="27562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426066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DDEA19-0C3C-460C-8D72-6EE32BC20A96}"/>
              </a:ext>
            </a:extLst>
          </p:cNvPr>
          <p:cNvSpPr>
            <a:spLocks noGrp="1"/>
          </p:cNvSpPr>
          <p:nvPr>
            <p:ph type="title"/>
          </p:nvPr>
        </p:nvSpPr>
        <p:spPr>
          <a:xfrm>
            <a:off x="1944210" y="1"/>
            <a:ext cx="5226728" cy="745724"/>
          </a:xfrm>
        </p:spPr>
        <p:txBody>
          <a:bodyPr/>
          <a:lstStyle/>
          <a:p>
            <a:r>
              <a:rPr lang="el-GR" sz="2700" dirty="0">
                <a:latin typeface="Calibri" panose="020F0502020204030204" pitchFamily="34" charset="0"/>
                <a:cs typeface="Calibri" panose="020F0502020204030204" pitchFamily="34" charset="0"/>
              </a:rPr>
              <a:t>Η ΕΞΕΛΙΞΗ ΤΟΥ ΔΙΣΚΟΥ</a:t>
            </a:r>
          </a:p>
        </p:txBody>
      </p:sp>
      <p:sp>
        <p:nvSpPr>
          <p:cNvPr id="3" name="Θέση κειμένου 2">
            <a:extLst>
              <a:ext uri="{FF2B5EF4-FFF2-40B4-BE49-F238E27FC236}">
                <a16:creationId xmlns:a16="http://schemas.microsoft.com/office/drawing/2014/main" id="{5F846F11-B75C-4261-8260-DB8D993DB4DA}"/>
              </a:ext>
            </a:extLst>
          </p:cNvPr>
          <p:cNvSpPr>
            <a:spLocks noGrp="1"/>
          </p:cNvSpPr>
          <p:nvPr>
            <p:ph type="body" idx="1"/>
          </p:nvPr>
        </p:nvSpPr>
        <p:spPr>
          <a:xfrm>
            <a:off x="0" y="892205"/>
            <a:ext cx="4477857" cy="4251293"/>
          </a:xfrm>
        </p:spPr>
        <p:txBody>
          <a:bodyPr/>
          <a:lstStyle/>
          <a:p>
            <a:pPr>
              <a:buFont typeface="Wingdings" panose="05000000000000000000" pitchFamily="2" charset="2"/>
              <a:buChar char="§"/>
            </a:pP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Πρόδρομος του δίσκου είναι ο </a:t>
            </a:r>
            <a:r>
              <a:rPr lang="el-GR" dirty="0" err="1">
                <a:latin typeface="Microsoft Sans Serif" panose="020B0604020202020204" pitchFamily="34" charset="0"/>
                <a:ea typeface="Microsoft Sans Serif" panose="020B0604020202020204" pitchFamily="34" charset="0"/>
                <a:cs typeface="Microsoft Sans Serif" panose="020B0604020202020204" pitchFamily="34" charset="0"/>
              </a:rPr>
              <a:t>σόλος</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ο οποίος είναι από μέταλλο χαλκό ή σίδηρο και είναι στρογγυλός και σφαιρικός.</a:t>
            </a:r>
          </a:p>
          <a:p>
            <a:pPr>
              <a:buFont typeface="Wingdings" panose="05000000000000000000" pitchFamily="2" charset="2"/>
              <a:buChar char="§"/>
            </a:pP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Η αρχή του δίσκου έγινε με τη      ρίψη λίθων και βαριών αντικειμένων.</a:t>
            </a:r>
          </a:p>
          <a:p>
            <a:pPr>
              <a:buFont typeface="Wingdings" panose="05000000000000000000" pitchFamily="2" charset="2"/>
              <a:buChar char="§"/>
            </a:pP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Τα πρώτα αρχαιολογικά ευρήματα τα έχουμε τον 6</a:t>
            </a:r>
            <a:r>
              <a:rPr lang="el-GR" baseline="30000" dirty="0">
                <a:latin typeface="Microsoft Sans Serif" panose="020B0604020202020204" pitchFamily="34" charset="0"/>
                <a:ea typeface="Microsoft Sans Serif" panose="020B0604020202020204" pitchFamily="34" charset="0"/>
                <a:cs typeface="Microsoft Sans Serif" panose="020B0604020202020204" pitchFamily="34" charset="0"/>
              </a:rPr>
              <a:t>ο</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αιώνα πχ, ενώ στα τέλη του ίδιου αιώνα ο δίσκος γίνεται πιο λεπτός πεπλατισμένος και κυκλικός. </a:t>
            </a:r>
          </a:p>
        </p:txBody>
      </p:sp>
      <p:pic>
        <p:nvPicPr>
          <p:cNvPr id="6" name="Εικόνα 5">
            <a:extLst>
              <a:ext uri="{FF2B5EF4-FFF2-40B4-BE49-F238E27FC236}">
                <a16:creationId xmlns:a16="http://schemas.microsoft.com/office/drawing/2014/main" id="{85C292A3-1600-456A-95F7-30274E627A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326" b="94477" l="3734" r="89627">
                        <a14:foregroundMark x1="31535" y1="9884" x2="28216" y2="10465"/>
                        <a14:foregroundMark x1="7874" y1="6225" x2="6224" y2="6395"/>
                        <a14:foregroundMark x1="6224" y1="6395" x2="9607" y2="4649"/>
                        <a14:foregroundMark x1="46888" y1="90698" x2="59751" y2="91570"/>
                        <a14:foregroundMark x1="59751" y1="91570" x2="46058" y2="94477"/>
                        <a14:foregroundMark x1="46058" y1="94477" x2="43983" y2="91570"/>
                        <a14:foregroundMark x1="3734" y1="4942" x2="4149" y2="4651"/>
                        <a14:foregroundMark x1="68880" y1="56686" x2="59751" y2="63953"/>
                        <a14:foregroundMark x1="59751" y1="63953" x2="60581" y2="60174"/>
                        <a14:backgroundMark x1="29046" y1="63953" x2="33610" y2="72384"/>
                        <a14:backgroundMark x1="33610" y1="72384" x2="18257" y2="81395"/>
                        <a14:backgroundMark x1="12863" y1="3198" x2="19502" y2="4942"/>
                        <a14:backgroundMark x1="11203" y1="3198" x2="21577" y2="5233"/>
                        <a14:backgroundMark x1="40249" y1="82849" x2="28216" y2="86919"/>
                        <a14:backgroundMark x1="28216" y1="86919" x2="19502" y2="93895"/>
                        <a14:backgroundMark x1="19502" y1="93895" x2="19502" y2="93895"/>
                      </a14:backgroundRemoval>
                    </a14:imgEffect>
                  </a14:imgLayer>
                </a14:imgProps>
              </a:ext>
              <a:ext uri="{28A0092B-C50C-407E-A947-70E740481C1C}">
                <a14:useLocalDpi xmlns:a14="http://schemas.microsoft.com/office/drawing/2010/main" val="0"/>
              </a:ext>
            </a:extLst>
          </a:blip>
          <a:stretch>
            <a:fillRect/>
          </a:stretch>
        </p:blipFill>
        <p:spPr>
          <a:xfrm>
            <a:off x="5350933" y="1053602"/>
            <a:ext cx="2718869" cy="3880874"/>
          </a:xfrm>
          <a:prstGeom prst="rect">
            <a:avLst/>
          </a:prstGeom>
        </p:spPr>
      </p:pic>
    </p:spTree>
    <p:extLst>
      <p:ext uri="{BB962C8B-B14F-4D97-AF65-F5344CB8AC3E}">
        <p14:creationId xmlns:p14="http://schemas.microsoft.com/office/powerpoint/2010/main" val="35901421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BD254B-41EB-4F00-8BB9-0D7DA5FDD417}"/>
              </a:ext>
            </a:extLst>
          </p:cNvPr>
          <p:cNvSpPr>
            <a:spLocks noGrp="1"/>
          </p:cNvSpPr>
          <p:nvPr>
            <p:ph type="title"/>
          </p:nvPr>
        </p:nvSpPr>
        <p:spPr>
          <a:xfrm>
            <a:off x="945472" y="226381"/>
            <a:ext cx="6212150" cy="679142"/>
          </a:xfrm>
        </p:spPr>
        <p:txBody>
          <a:bodyPr/>
          <a:lstStyle/>
          <a:p>
            <a:r>
              <a:rPr lang="el-GR" dirty="0">
                <a:latin typeface="Calibri" panose="020F0502020204030204" pitchFamily="34" charset="0"/>
                <a:cs typeface="Calibri" panose="020F0502020204030204" pitchFamily="34" charset="0"/>
              </a:rPr>
              <a:t>Η ΔΙΣΚΟΒΟΛΙΑ ΩΣ ΜΕΡΟΣ ΤΟΥ ΠΕΝΤΑΘΛΟΥ</a:t>
            </a:r>
          </a:p>
        </p:txBody>
      </p:sp>
      <p:sp>
        <p:nvSpPr>
          <p:cNvPr id="3" name="Θέση κειμένου 2">
            <a:extLst>
              <a:ext uri="{FF2B5EF4-FFF2-40B4-BE49-F238E27FC236}">
                <a16:creationId xmlns:a16="http://schemas.microsoft.com/office/drawing/2014/main" id="{05B380CD-953C-4D25-8E5F-49CF0E87313B}"/>
              </a:ext>
            </a:extLst>
          </p:cNvPr>
          <p:cNvSpPr>
            <a:spLocks noGrp="1"/>
          </p:cNvSpPr>
          <p:nvPr>
            <p:ph type="body" idx="1"/>
          </p:nvPr>
        </p:nvSpPr>
        <p:spPr>
          <a:xfrm>
            <a:off x="352889" y="1291975"/>
            <a:ext cx="4125087" cy="3481400"/>
          </a:xfrm>
        </p:spPr>
        <p:txBody>
          <a:bodyPr/>
          <a:lstStyle/>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Αργότερα η δισκοβολία εντάσσεται στο αγώνισμα του πεντάθλου μαζί με τον αγώνα δρόμου, το  ακόντιο ,την  πάλη και το άλμα.</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Δεν είναι γνωστό πόσες προσπάθειες- έριχνε ο κάθε </a:t>
            </a:r>
            <a:r>
              <a:rPr lang="el-GR" dirty="0" err="1">
                <a:latin typeface="Microsoft Sans Serif" panose="020B0604020202020204" pitchFamily="34" charset="0"/>
                <a:ea typeface="Microsoft Sans Serif" panose="020B0604020202020204" pitchFamily="34" charset="0"/>
                <a:cs typeface="Microsoft Sans Serif" panose="020B0604020202020204" pitchFamily="34" charset="0"/>
              </a:rPr>
              <a:t>ρίπτης</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προκειμένου να γίνει η τελική κρίση μεταξύ των δισκοβόλων. </a:t>
            </a:r>
          </a:p>
          <a:p>
            <a:endParaRPr lang="el-GR" dirty="0"/>
          </a:p>
        </p:txBody>
      </p:sp>
      <p:sp>
        <p:nvSpPr>
          <p:cNvPr id="4" name="Θέση κειμένου 3">
            <a:extLst>
              <a:ext uri="{FF2B5EF4-FFF2-40B4-BE49-F238E27FC236}">
                <a16:creationId xmlns:a16="http://schemas.microsoft.com/office/drawing/2014/main" id="{95466746-0999-4733-9520-96EAB3741CBB}"/>
              </a:ext>
            </a:extLst>
          </p:cNvPr>
          <p:cNvSpPr>
            <a:spLocks noGrp="1"/>
          </p:cNvSpPr>
          <p:nvPr>
            <p:ph type="body" idx="2"/>
          </p:nvPr>
        </p:nvSpPr>
        <p:spPr>
          <a:xfrm>
            <a:off x="4666026" y="905523"/>
            <a:ext cx="4249374" cy="3894779"/>
          </a:xfrm>
        </p:spPr>
        <p:txBody>
          <a:bodyPr/>
          <a:lstStyle/>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Πιθανόν να έριχναν από τρείς βολές γενικά  λόγω της ιερότητας του αριθμού 3. Ενδέχεται βέβαια και πέντε.</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Το σημείο της πτώσεως του δίσκου σημειωνόταν με γραμμή ή με κάποιο αντικείμενο και λεγόταν «πτώσεις, ίχνος, σήμα, τέρμα». Τοποθετούσαν ένα ξύλινο αιχμηρό </a:t>
            </a:r>
            <a:r>
              <a:rPr lang="el-GR" dirty="0" err="1">
                <a:latin typeface="Microsoft Sans Serif" panose="020B0604020202020204" pitchFamily="34" charset="0"/>
                <a:ea typeface="Microsoft Sans Serif" panose="020B0604020202020204" pitchFamily="34" charset="0"/>
                <a:cs typeface="Microsoft Sans Serif" panose="020B0604020202020204" pitchFamily="34" charset="0"/>
              </a:rPr>
              <a:t>πασσαλίσκο</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Έτσι η μέτρηση της επίδοσης ξεκινούσε από τη βαλβίδα και έφτανε μέχρι τον πάσσαλο</a:t>
            </a:r>
          </a:p>
        </p:txBody>
      </p:sp>
    </p:spTree>
    <p:extLst>
      <p:ext uri="{BB962C8B-B14F-4D97-AF65-F5344CB8AC3E}">
        <p14:creationId xmlns:p14="http://schemas.microsoft.com/office/powerpoint/2010/main" val="12450020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7BDCC1-CEF4-4457-BDA4-07928D3AA5E1}"/>
              </a:ext>
            </a:extLst>
          </p:cNvPr>
          <p:cNvSpPr>
            <a:spLocks noGrp="1"/>
          </p:cNvSpPr>
          <p:nvPr>
            <p:ph type="title"/>
          </p:nvPr>
        </p:nvSpPr>
        <p:spPr>
          <a:xfrm>
            <a:off x="1887900" y="434575"/>
            <a:ext cx="5209797" cy="477606"/>
          </a:xfrm>
        </p:spPr>
        <p:txBody>
          <a:bodyPr/>
          <a:lstStyle/>
          <a:p>
            <a:r>
              <a:rPr lang="el-GR" dirty="0">
                <a:latin typeface="Calibri" panose="020F0502020204030204" pitchFamily="34" charset="0"/>
                <a:cs typeface="Calibri" panose="020F0502020204030204" pitchFamily="34" charset="0"/>
              </a:rPr>
              <a:t>Η ΒΑΛΒΙΔΑ ΚΑΙ Ο ΤΡΟΠΟΣ ΡΙΨΗΣ</a:t>
            </a:r>
          </a:p>
        </p:txBody>
      </p:sp>
      <p:sp>
        <p:nvSpPr>
          <p:cNvPr id="3" name="Θέση κειμένου 2">
            <a:extLst>
              <a:ext uri="{FF2B5EF4-FFF2-40B4-BE49-F238E27FC236}">
                <a16:creationId xmlns:a16="http://schemas.microsoft.com/office/drawing/2014/main" id="{A2B7DEBD-3E30-480B-98F8-6F8B1618BDAB}"/>
              </a:ext>
            </a:extLst>
          </p:cNvPr>
          <p:cNvSpPr>
            <a:spLocks noGrp="1"/>
          </p:cNvSpPr>
          <p:nvPr>
            <p:ph type="body" idx="1"/>
          </p:nvPr>
        </p:nvSpPr>
        <p:spPr>
          <a:xfrm>
            <a:off x="166457" y="1291975"/>
            <a:ext cx="4311401" cy="3641790"/>
          </a:xfrm>
        </p:spPr>
        <p:txBody>
          <a:bodyPr/>
          <a:lstStyle/>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Πληροφορίες για το πως ήταν η βαλβίδα που γίνονταν οι ρίψεις της δισκοβολίας στους Ολυμπιακούς αγώνες παίρνουμε από τον </a:t>
            </a:r>
            <a:r>
              <a:rPr lang="el-GR" dirty="0" err="1">
                <a:latin typeface="Microsoft Sans Serif" panose="020B0604020202020204" pitchFamily="34" charset="0"/>
                <a:ea typeface="Microsoft Sans Serif" panose="020B0604020202020204" pitchFamily="34" charset="0"/>
                <a:cs typeface="Microsoft Sans Serif" panose="020B0604020202020204" pitchFamily="34" charset="0"/>
              </a:rPr>
              <a:t>Φιλόστρατο</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ο οποίος αναφέρει:</a:t>
            </a:r>
          </a:p>
        </p:txBody>
      </p:sp>
      <p:sp>
        <p:nvSpPr>
          <p:cNvPr id="4" name="Θέση κειμένου 3">
            <a:extLst>
              <a:ext uri="{FF2B5EF4-FFF2-40B4-BE49-F238E27FC236}">
                <a16:creationId xmlns:a16="http://schemas.microsoft.com/office/drawing/2014/main" id="{B6DC3C31-F6F0-41DB-A780-D9E9BBCC8D03}"/>
              </a:ext>
            </a:extLst>
          </p:cNvPr>
          <p:cNvSpPr>
            <a:spLocks noGrp="1"/>
          </p:cNvSpPr>
          <p:nvPr>
            <p:ph type="body" idx="2"/>
          </p:nvPr>
        </p:nvSpPr>
        <p:spPr>
          <a:xfrm>
            <a:off x="4666142" y="1045346"/>
            <a:ext cx="4311401" cy="3994951"/>
          </a:xfrm>
        </p:spPr>
        <p:txBody>
          <a:bodyPr/>
          <a:lstStyle/>
          <a:p>
            <a:r>
              <a:rPr lang="el-GR" sz="1500" dirty="0">
                <a:latin typeface="Microsoft Sans Serif" panose="020B0604020202020204" pitchFamily="34" charset="0"/>
                <a:ea typeface="Microsoft Sans Serif" panose="020B0604020202020204" pitchFamily="34" charset="0"/>
                <a:cs typeface="Microsoft Sans Serif" panose="020B0604020202020204" pitchFamily="34" charset="0"/>
              </a:rPr>
              <a:t>«Η βαλβίδα είναι οριοθετηµένη µικρή και επαρκεί για ένα άτοµο και δίνει αέρα για την κίνηση του σώµατος και του δεξιού σκέλους όταν κύπτει το σώµα προς τα εµπρός και ανακουφίζει το ένα (το αριστερό) από τα δύο σκέλη το οποίο πρέπει να συµπορευθεί και να µετάσχει στην κίνηση του δεξιού χεριού. Και η µ</a:t>
            </a:r>
            <a:r>
              <a:rPr lang="el-GR" sz="1500" dirty="0" err="1">
                <a:latin typeface="Microsoft Sans Serif" panose="020B0604020202020204" pitchFamily="34" charset="0"/>
                <a:ea typeface="Microsoft Sans Serif" panose="020B0604020202020204" pitchFamily="34" charset="0"/>
                <a:cs typeface="Microsoft Sans Serif" panose="020B0604020202020204" pitchFamily="34" charset="0"/>
              </a:rPr>
              <a:t>ορφή</a:t>
            </a:r>
            <a:r>
              <a:rPr lang="el-GR" sz="1500" dirty="0">
                <a:latin typeface="Microsoft Sans Serif" panose="020B0604020202020204" pitchFamily="34" charset="0"/>
                <a:ea typeface="Microsoft Sans Serif" panose="020B0604020202020204" pitchFamily="34" charset="0"/>
                <a:cs typeface="Microsoft Sans Serif" panose="020B0604020202020204" pitchFamily="34" charset="0"/>
              </a:rPr>
              <a:t> του δισκοβόλου είναι η εξής :</a:t>
            </a:r>
          </a:p>
          <a:p>
            <a:r>
              <a:rPr lang="el-GR" sz="1500" dirty="0">
                <a:latin typeface="Microsoft Sans Serif" panose="020B0604020202020204" pitchFamily="34" charset="0"/>
                <a:ea typeface="Microsoft Sans Serif" panose="020B0604020202020204" pitchFamily="34" charset="0"/>
                <a:cs typeface="Microsoft Sans Serif" panose="020B0604020202020204" pitchFamily="34" charset="0"/>
              </a:rPr>
              <a:t>πρέπει να γυρίσει το κεφάλι του προς τα δεξιά και να κυρτώσει το σώµα του τόσο, ώστε να µπορεί να δει πλαγίως τα πλευρά του, έπειτα να ρίξει το δίσκο σαν να σύρει κάτι προς τα πάνω και να πιέσει µε όλες του τις δυνάµεις της δεξιάς του πλευράς προς τα εµπρός».</a:t>
            </a:r>
          </a:p>
        </p:txBody>
      </p:sp>
    </p:spTree>
    <p:extLst>
      <p:ext uri="{BB962C8B-B14F-4D97-AF65-F5344CB8AC3E}">
        <p14:creationId xmlns:p14="http://schemas.microsoft.com/office/powerpoint/2010/main" val="5464870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B37B9C-3D8D-4BF0-B6C2-BE787FBD9BE3}"/>
              </a:ext>
            </a:extLst>
          </p:cNvPr>
          <p:cNvSpPr>
            <a:spLocks noGrp="1"/>
          </p:cNvSpPr>
          <p:nvPr>
            <p:ph type="title"/>
          </p:nvPr>
        </p:nvSpPr>
        <p:spPr>
          <a:xfrm>
            <a:off x="2046818" y="92568"/>
            <a:ext cx="5238650" cy="966612"/>
          </a:xfrm>
        </p:spPr>
        <p:txBody>
          <a:bodyPr/>
          <a:lstStyle/>
          <a:p>
            <a:r>
              <a:rPr lang="el-GR" dirty="0"/>
              <a:t>	</a:t>
            </a:r>
            <a:r>
              <a:rPr lang="el-GR" dirty="0">
                <a:latin typeface="Calibri" panose="020F0502020204030204" pitchFamily="34" charset="0"/>
                <a:cs typeface="Calibri" panose="020F0502020204030204" pitchFamily="34" charset="0"/>
              </a:rPr>
              <a:t>ΜΕΓΕΘΟΣ ΚΑΙ ΒΑΡΟΣ ΤΟΥ ΔΙΣΚΟΥ</a:t>
            </a:r>
          </a:p>
        </p:txBody>
      </p:sp>
      <p:sp>
        <p:nvSpPr>
          <p:cNvPr id="3" name="Θέση κειμένου 2">
            <a:extLst>
              <a:ext uri="{FF2B5EF4-FFF2-40B4-BE49-F238E27FC236}">
                <a16:creationId xmlns:a16="http://schemas.microsoft.com/office/drawing/2014/main" id="{F59A3798-FBEC-44E1-BC0D-C3299D810261}"/>
              </a:ext>
            </a:extLst>
          </p:cNvPr>
          <p:cNvSpPr>
            <a:spLocks noGrp="1"/>
          </p:cNvSpPr>
          <p:nvPr>
            <p:ph type="body" idx="1"/>
          </p:nvPr>
        </p:nvSpPr>
        <p:spPr>
          <a:xfrm>
            <a:off x="339571" y="1571347"/>
            <a:ext cx="4138404" cy="3202028"/>
          </a:xfrm>
        </p:spPr>
        <p:txBody>
          <a:bodyPr/>
          <a:lstStyle/>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Το μέγεθος των δίσκων ποικίλει. Η μέση διάμετρος ενός δίσκου ήταν 17-23 εκατοστά.</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Αναφέρονται βέβαια σε πηγές πολύ μεγαλύτεροι δίσκοι αλλά και αρκετά μικρότεροι.</a:t>
            </a:r>
          </a:p>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Το βάρος τους ήταν από 1245-6400 γραμμάρια.</a:t>
            </a:r>
          </a:p>
        </p:txBody>
      </p:sp>
      <p:sp>
        <p:nvSpPr>
          <p:cNvPr id="4" name="Θέση κειμένου 3">
            <a:extLst>
              <a:ext uri="{FF2B5EF4-FFF2-40B4-BE49-F238E27FC236}">
                <a16:creationId xmlns:a16="http://schemas.microsoft.com/office/drawing/2014/main" id="{593303AC-D385-475F-BB6E-A6845E0A8C6B}"/>
              </a:ext>
            </a:extLst>
          </p:cNvPr>
          <p:cNvSpPr>
            <a:spLocks noGrp="1"/>
          </p:cNvSpPr>
          <p:nvPr>
            <p:ph type="body" idx="2"/>
          </p:nvPr>
        </p:nvSpPr>
        <p:spPr>
          <a:xfrm>
            <a:off x="4666143" y="1438183"/>
            <a:ext cx="4255915" cy="3468950"/>
          </a:xfrm>
        </p:spPr>
        <p:txBody>
          <a:bodyPr/>
          <a:lstStyle/>
          <a:p>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Οι αρχαίοι ΄</a:t>
            </a:r>
            <a:r>
              <a:rPr lang="el-GR" dirty="0" err="1">
                <a:latin typeface="Microsoft Sans Serif" panose="020B0604020202020204" pitchFamily="34" charset="0"/>
                <a:ea typeface="Microsoft Sans Serif" panose="020B0604020202020204" pitchFamily="34" charset="0"/>
                <a:cs typeface="Microsoft Sans Serif" panose="020B0604020202020204" pitchFamily="34" charset="0"/>
              </a:rPr>
              <a:t>Ελληνες</a:t>
            </a:r>
            <a:r>
              <a:rPr lang="el-GR" dirty="0">
                <a:latin typeface="Microsoft Sans Serif" panose="020B0604020202020204" pitchFamily="34" charset="0"/>
                <a:ea typeface="Microsoft Sans Serif" panose="020B0604020202020204" pitchFamily="34" charset="0"/>
                <a:cs typeface="Microsoft Sans Serif" panose="020B0604020202020204" pitchFamily="34" charset="0"/>
              </a:rPr>
              <a:t> συνήθιζαν να διακοσμούν τους δίσκους με διάφορες παραστάσεις. Ο παρακάτω δίσκος ήταν αφιερωμένος στο θεό Δία.</a:t>
            </a:r>
          </a:p>
          <a:p>
            <a:endParaRPr lang="el-GR" dirty="0"/>
          </a:p>
        </p:txBody>
      </p:sp>
      <p:pic>
        <p:nvPicPr>
          <p:cNvPr id="6" name="Εικόνα 5">
            <a:extLst>
              <a:ext uri="{FF2B5EF4-FFF2-40B4-BE49-F238E27FC236}">
                <a16:creationId xmlns:a16="http://schemas.microsoft.com/office/drawing/2014/main" id="{1AF52A0E-3D29-4518-9CFB-010E9907E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783" y="3244457"/>
            <a:ext cx="1757363" cy="1464469"/>
          </a:xfrm>
          <a:prstGeom prst="ellipse">
            <a:avLst/>
          </a:prstGeom>
          <a:ln>
            <a:noFill/>
          </a:ln>
          <a:effectLst>
            <a:softEdge rad="112500"/>
          </a:effectLst>
        </p:spPr>
      </p:pic>
    </p:spTree>
    <p:extLst>
      <p:ext uri="{BB962C8B-B14F-4D97-AF65-F5344CB8AC3E}">
        <p14:creationId xmlns:p14="http://schemas.microsoft.com/office/powerpoint/2010/main" val="5511676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label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Χαρτί">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Χαρτί">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5.xml><?xml version="1.0" encoding="utf-8"?>
<a:theme xmlns:a="http://schemas.openxmlformats.org/drawingml/2006/main" name="Όψη">
  <a:themeElements>
    <a:clrScheme name="Όψη">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Όψη">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Όψη">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2930</Words>
  <Application>Microsoft Office PowerPoint</Application>
  <PresentationFormat>On-screen Show (16:9)</PresentationFormat>
  <Paragraphs>152</Paragraphs>
  <Slides>36</Slides>
  <Notes>6</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36</vt:i4>
      </vt:variant>
    </vt:vector>
  </HeadingPairs>
  <TitlesOfParts>
    <vt:vector size="55" baseType="lpstr">
      <vt:lpstr>Lato</vt:lpstr>
      <vt:lpstr>Libre Baskerville</vt:lpstr>
      <vt:lpstr>Microsoft Sans Serif</vt:lpstr>
      <vt:lpstr>Calibri</vt:lpstr>
      <vt:lpstr>Wingdings</vt:lpstr>
      <vt:lpstr>Cinzel</vt:lpstr>
      <vt:lpstr>Constantia</vt:lpstr>
      <vt:lpstr>Montserrat</vt:lpstr>
      <vt:lpstr>Wingdings 3</vt:lpstr>
      <vt:lpstr>Comic Sans MS</vt:lpstr>
      <vt:lpstr>Wingdings 2</vt:lpstr>
      <vt:lpstr>Franklin Gothic Book</vt:lpstr>
      <vt:lpstr>Arial</vt:lpstr>
      <vt:lpstr>Trebuchet MS</vt:lpstr>
      <vt:lpstr>Focus</vt:lpstr>
      <vt:lpstr>Dolabella template</vt:lpstr>
      <vt:lpstr>Χαρτί</vt:lpstr>
      <vt:lpstr>Crop</vt:lpstr>
      <vt:lpstr>Όψη</vt:lpstr>
      <vt:lpstr>PowerPoint Presentation</vt:lpstr>
      <vt:lpstr>PowerPoint Presentation</vt:lpstr>
      <vt:lpstr>ΤΑ ΑΓΩΝΙΣΜΑΤΑ ΤΩΝ ΑΡΧΑΙΩΝ ΟΛΥΜΠΙΑΚΩΝ ΑΓΩΝΩΝ ΗΤΑΝ ΤΑ ΕΞΗΣ:</vt:lpstr>
      <vt:lpstr>ΔΙΣΚΟΒΟΛΙΑ</vt:lpstr>
      <vt:lpstr>Η ΔΙΣΚΟΒΟΛΙΑ ΣΤΗΝ ΑΡΧΑΙΟΤΗΤΑ</vt:lpstr>
      <vt:lpstr>Η ΕΞΕΛΙΞΗ ΤΟΥ ΔΙΣΚΟΥ</vt:lpstr>
      <vt:lpstr>Η ΔΙΣΚΟΒΟΛΙΑ ΩΣ ΜΕΡΟΣ ΤΟΥ ΠΕΝΤΑΘΛΟΥ</vt:lpstr>
      <vt:lpstr>Η ΒΑΛΒΙΔΑ ΚΑΙ Ο ΤΡΟΠΟΣ ΡΙΨΗΣ</vt:lpstr>
      <vt:lpstr> ΜΕΓΕΘΟΣ ΚΑΙ ΒΑΡΟΣ ΤΟΥ ΔΙΣΚΟΥ</vt:lpstr>
      <vt:lpstr>ΣΩΜΑΤΙΚΑ ΠΡΟΣΟΝΤΑ</vt:lpstr>
      <vt:lpstr>ΠΗΓΕΣ</vt:lpstr>
      <vt:lpstr>Παγκράτιο</vt:lpstr>
      <vt:lpstr>Τεχνικά στοιχεία </vt:lpstr>
      <vt:lpstr>Κοινές τεχνικές</vt:lpstr>
      <vt:lpstr>Τα είδη του παγκρατίου</vt:lpstr>
      <vt:lpstr>Ιστορικά στοιχεία</vt:lpstr>
      <vt:lpstr>Πηγές</vt:lpstr>
      <vt:lpstr>Iππικα αγωνισματα στην αρχαια ελλαδα</vt:lpstr>
      <vt:lpstr>Γενικές πληροφορίες</vt:lpstr>
      <vt:lpstr>Ιστορία των αθλημάτων</vt:lpstr>
      <vt:lpstr>Πού λαμβάνουν χώρα τα ιππικά αγωνίσματα</vt:lpstr>
      <vt:lpstr>Πώς τελούνταν</vt:lpstr>
      <vt:lpstr>Τι περιλάμβαναν</vt:lpstr>
      <vt:lpstr>Τι περιλάμβαναν</vt:lpstr>
      <vt:lpstr>Πηγές </vt:lpstr>
      <vt:lpstr>Το Πένταθλο</vt:lpstr>
      <vt:lpstr>Εισαγωγή</vt:lpstr>
      <vt:lpstr>Ιστορία</vt:lpstr>
      <vt:lpstr>1. Πάλη</vt:lpstr>
      <vt:lpstr>2. Δισκοβολία</vt:lpstr>
      <vt:lpstr>3. Στάδιον</vt:lpstr>
      <vt:lpstr>4. Άλμα</vt:lpstr>
      <vt:lpstr>5. Ακόντιο</vt:lpstr>
      <vt:lpstr>Πηγές</vt:lpstr>
      <vt:lpstr>ΕΠΙΛΟΓΟΣ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Mythical B1m1_05</cp:lastModifiedBy>
  <cp:revision>11</cp:revision>
  <dcterms:modified xsi:type="dcterms:W3CDTF">2020-02-27T17:02:46Z</dcterms:modified>
</cp:coreProperties>
</file>