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8" r:id="rId3"/>
    <p:sldMasterId id="2147483716" r:id="rId4"/>
    <p:sldMasterId id="2147483734" r:id="rId5"/>
    <p:sldMasterId id="2147483753" r:id="rId6"/>
  </p:sldMasterIdLst>
  <p:notesMasterIdLst>
    <p:notesMasterId r:id="rId63"/>
  </p:notesMasterIdLst>
  <p:sldIdLst>
    <p:sldId id="257" r:id="rId7"/>
    <p:sldId id="313" r:id="rId8"/>
    <p:sldId id="258" r:id="rId9"/>
    <p:sldId id="259" r:id="rId10"/>
    <p:sldId id="260" r:id="rId11"/>
    <p:sldId id="261" r:id="rId12"/>
    <p:sldId id="266" r:id="rId13"/>
    <p:sldId id="262" r:id="rId14"/>
    <p:sldId id="263" r:id="rId15"/>
    <p:sldId id="264" r:id="rId16"/>
    <p:sldId id="265" r:id="rId17"/>
    <p:sldId id="267" r:id="rId18"/>
    <p:sldId id="268" r:id="rId19"/>
    <p:sldId id="269" r:id="rId20"/>
    <p:sldId id="270" r:id="rId21"/>
    <p:sldId id="271" r:id="rId22"/>
    <p:sldId id="272" r:id="rId23"/>
    <p:sldId id="273" r:id="rId24"/>
    <p:sldId id="311" r:id="rId25"/>
    <p:sldId id="276" r:id="rId26"/>
    <p:sldId id="277" r:id="rId27"/>
    <p:sldId id="278" r:id="rId28"/>
    <p:sldId id="281" r:id="rId29"/>
    <p:sldId id="282" r:id="rId30"/>
    <p:sldId id="283" r:id="rId31"/>
    <p:sldId id="284" r:id="rId32"/>
    <p:sldId id="289" r:id="rId33"/>
    <p:sldId id="290" r:id="rId34"/>
    <p:sldId id="291" r:id="rId35"/>
    <p:sldId id="292" r:id="rId36"/>
    <p:sldId id="309" r:id="rId37"/>
    <p:sldId id="294" r:id="rId38"/>
    <p:sldId id="295" r:id="rId39"/>
    <p:sldId id="296" r:id="rId40"/>
    <p:sldId id="299" r:id="rId41"/>
    <p:sldId id="300" r:id="rId42"/>
    <p:sldId id="301" r:id="rId43"/>
    <p:sldId id="302" r:id="rId44"/>
    <p:sldId id="303" r:id="rId45"/>
    <p:sldId id="304" r:id="rId46"/>
    <p:sldId id="305" r:id="rId47"/>
    <p:sldId id="306" r:id="rId48"/>
    <p:sldId id="307" r:id="rId49"/>
    <p:sldId id="308"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5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0579C-80AF-43AC-B599-DCC58693A64C}" type="datetimeFigureOut">
              <a:rPr lang="el-GR" smtClean="0"/>
              <a:t>30/5/2020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474C9-142D-4659-80D0-4BBC81054A8D}" type="slidenum">
              <a:rPr lang="el-GR" smtClean="0"/>
              <a:t>‹#›</a:t>
            </a:fld>
            <a:endParaRPr lang="el-GR"/>
          </a:p>
        </p:txBody>
      </p:sp>
    </p:spTree>
    <p:extLst>
      <p:ext uri="{BB962C8B-B14F-4D97-AF65-F5344CB8AC3E}">
        <p14:creationId xmlns:p14="http://schemas.microsoft.com/office/powerpoint/2010/main" val="878647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9F5FFA-997E-4580-8D05-44822425D2B9}" type="slidenum">
              <a:rPr lang="en-US" altLang="el-GR">
                <a:latin typeface="Calibri" panose="020F0502020204030204" pitchFamily="34" charset="0"/>
              </a:rPr>
              <a:pPr eaLnBrk="1" hangingPunct="1"/>
              <a:t>36</a:t>
            </a:fld>
            <a:endParaRPr lang="en-US" altLang="el-GR">
              <a:latin typeface="Calibri" panose="020F0502020204030204" pitchFamily="34" charset="0"/>
            </a:endParaRPr>
          </a:p>
        </p:txBody>
      </p:sp>
      <p:sp>
        <p:nvSpPr>
          <p:cNvPr id="48131" name="Rectangle 1"/>
          <p:cNvSpPr>
            <a:spLocks noGrp="1" noRot="1" noChangeAspect="1" noChangeArrowheads="1" noTextEdit="1"/>
          </p:cNvSpPr>
          <p:nvPr>
            <p:ph type="sldImg"/>
          </p:nvPr>
        </p:nvSpPr>
        <p:spPr bwMode="auto">
          <a:xfrm>
            <a:off x="381000" y="693738"/>
            <a:ext cx="6096000" cy="3429000"/>
          </a:xfrm>
          <a:solidFill>
            <a:srgbClr val="FFFFFF"/>
          </a:solidFill>
          <a:ln>
            <a:solidFill>
              <a:srgbClr val="000000"/>
            </a:solidFill>
            <a:miter lim="800000"/>
            <a:headEnd/>
            <a:tailEnd/>
          </a:ln>
        </p:spPr>
      </p:sp>
      <p:sp>
        <p:nvSpPr>
          <p:cNvPr id="48132" name="Rectangle 2"/>
          <p:cNvSpPr>
            <a:spLocks noGrp="1" noChangeArrowheads="1"/>
          </p:cNvSpPr>
          <p:nvPr>
            <p:ph type="body" idx="1"/>
          </p:nvPr>
        </p:nvSpPr>
        <p:spPr bwMode="auto">
          <a:xfrm>
            <a:off x="685800" y="4341813"/>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20718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738840-0208-4BDF-B451-D5871E1E2944}" type="slidenum">
              <a:rPr lang="en-US" altLang="el-GR">
                <a:latin typeface="Calibri" panose="020F0502020204030204" pitchFamily="34" charset="0"/>
              </a:rPr>
              <a:pPr eaLnBrk="1" hangingPunct="1"/>
              <a:t>37</a:t>
            </a:fld>
            <a:endParaRPr lang="en-US" altLang="el-GR">
              <a:latin typeface="Calibri" panose="020F0502020204030204" pitchFamily="34" charset="0"/>
            </a:endParaRPr>
          </a:p>
        </p:txBody>
      </p:sp>
      <p:sp>
        <p:nvSpPr>
          <p:cNvPr id="49155" name="Rectangle 1"/>
          <p:cNvSpPr>
            <a:spLocks noGrp="1" noRot="1" noChangeAspect="1" noChangeArrowheads="1" noTextEdit="1"/>
          </p:cNvSpPr>
          <p:nvPr>
            <p:ph type="sldImg"/>
          </p:nvPr>
        </p:nvSpPr>
        <p:spPr bwMode="auto">
          <a:xfrm>
            <a:off x="381000" y="693738"/>
            <a:ext cx="6096000" cy="3429000"/>
          </a:xfrm>
          <a:solidFill>
            <a:srgbClr val="FFFFFF"/>
          </a:solidFill>
          <a:ln>
            <a:solidFill>
              <a:srgbClr val="000000"/>
            </a:solidFill>
            <a:miter lim="800000"/>
            <a:headEnd/>
            <a:tailEnd/>
          </a:ln>
        </p:spPr>
      </p:sp>
      <p:sp>
        <p:nvSpPr>
          <p:cNvPr id="49156" name="Rectangle 2"/>
          <p:cNvSpPr>
            <a:spLocks noGrp="1" noChangeArrowheads="1"/>
          </p:cNvSpPr>
          <p:nvPr>
            <p:ph type="body" idx="1"/>
          </p:nvPr>
        </p:nvSpPr>
        <p:spPr bwMode="auto">
          <a:xfrm>
            <a:off x="685800" y="4341813"/>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67901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1D29DE-39E6-4B55-BADB-A6977FF45F2B}" type="slidenum">
              <a:rPr lang="en-US" altLang="el-GR">
                <a:latin typeface="Calibri" panose="020F0502020204030204" pitchFamily="34" charset="0"/>
              </a:rPr>
              <a:pPr eaLnBrk="1" hangingPunct="1"/>
              <a:t>38</a:t>
            </a:fld>
            <a:endParaRPr lang="en-US" altLang="el-GR">
              <a:latin typeface="Calibri" panose="020F0502020204030204" pitchFamily="34" charset="0"/>
            </a:endParaRPr>
          </a:p>
        </p:txBody>
      </p:sp>
      <p:sp>
        <p:nvSpPr>
          <p:cNvPr id="50179" name="Rectangle 1"/>
          <p:cNvSpPr>
            <a:spLocks noGrp="1" noRot="1" noChangeAspect="1" noChangeArrowheads="1" noTextEdit="1"/>
          </p:cNvSpPr>
          <p:nvPr>
            <p:ph type="sldImg"/>
          </p:nvPr>
        </p:nvSpPr>
        <p:spPr bwMode="auto">
          <a:xfrm>
            <a:off x="381000" y="693738"/>
            <a:ext cx="6096000" cy="3429000"/>
          </a:xfrm>
          <a:solidFill>
            <a:srgbClr val="FFFFFF"/>
          </a:solidFill>
          <a:ln>
            <a:solidFill>
              <a:srgbClr val="000000"/>
            </a:solidFill>
            <a:miter lim="800000"/>
            <a:headEnd/>
            <a:tailEnd/>
          </a:ln>
        </p:spPr>
      </p:sp>
      <p:sp>
        <p:nvSpPr>
          <p:cNvPr id="50180" name="Rectangle 2"/>
          <p:cNvSpPr>
            <a:spLocks noGrp="1" noChangeArrowheads="1"/>
          </p:cNvSpPr>
          <p:nvPr>
            <p:ph type="body" idx="1"/>
          </p:nvPr>
        </p:nvSpPr>
        <p:spPr bwMode="auto">
          <a:xfrm>
            <a:off x="685800" y="4341813"/>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38142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52BB80-04DA-4E85-82B3-E10DB5877FAD}" type="slidenum">
              <a:rPr lang="en-US" altLang="el-GR">
                <a:latin typeface="Calibri" panose="020F0502020204030204" pitchFamily="34" charset="0"/>
              </a:rPr>
              <a:pPr eaLnBrk="1" hangingPunct="1"/>
              <a:t>39</a:t>
            </a:fld>
            <a:endParaRPr lang="en-US" altLang="el-GR">
              <a:latin typeface="Calibri" panose="020F0502020204030204" pitchFamily="34" charset="0"/>
            </a:endParaRPr>
          </a:p>
        </p:txBody>
      </p:sp>
      <p:sp>
        <p:nvSpPr>
          <p:cNvPr id="51203" name="Rectangle 1"/>
          <p:cNvSpPr>
            <a:spLocks noGrp="1" noRot="1" noChangeAspect="1" noChangeArrowheads="1" noTextEdit="1"/>
          </p:cNvSpPr>
          <p:nvPr>
            <p:ph type="sldImg"/>
          </p:nvPr>
        </p:nvSpPr>
        <p:spPr bwMode="auto">
          <a:xfrm>
            <a:off x="381000" y="693738"/>
            <a:ext cx="6096000" cy="3429000"/>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85800" y="4341813"/>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41411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10CD62-FE43-4FFF-B170-8618E50FD794}" type="slidenum">
              <a:rPr lang="en-US" altLang="el-GR">
                <a:latin typeface="Calibri" panose="020F0502020204030204" pitchFamily="34" charset="0"/>
              </a:rPr>
              <a:pPr eaLnBrk="1" hangingPunct="1"/>
              <a:t>40</a:t>
            </a:fld>
            <a:endParaRPr lang="en-US" altLang="el-GR">
              <a:latin typeface="Calibri" panose="020F0502020204030204" pitchFamily="34" charset="0"/>
            </a:endParaRPr>
          </a:p>
        </p:txBody>
      </p:sp>
      <p:sp>
        <p:nvSpPr>
          <p:cNvPr id="52227" name="Rectangle 1"/>
          <p:cNvSpPr>
            <a:spLocks noGrp="1" noRot="1" noChangeAspect="1" noChangeArrowheads="1" noTextEdit="1"/>
          </p:cNvSpPr>
          <p:nvPr>
            <p:ph type="sldImg"/>
          </p:nvPr>
        </p:nvSpPr>
        <p:spPr bwMode="auto">
          <a:xfrm>
            <a:off x="381000" y="693738"/>
            <a:ext cx="6096000" cy="3429000"/>
          </a:xfrm>
          <a:solidFill>
            <a:srgbClr val="FFFFFF"/>
          </a:solidFill>
          <a:ln>
            <a:solidFill>
              <a:srgbClr val="000000"/>
            </a:solidFill>
            <a:miter lim="800000"/>
            <a:headEnd/>
            <a:tailEnd/>
          </a:ln>
        </p:spPr>
      </p:sp>
      <p:sp>
        <p:nvSpPr>
          <p:cNvPr id="52228" name="Rectangle 2"/>
          <p:cNvSpPr>
            <a:spLocks noGrp="1" noChangeArrowheads="1"/>
          </p:cNvSpPr>
          <p:nvPr>
            <p:ph type="body" idx="1"/>
          </p:nvPr>
        </p:nvSpPr>
        <p:spPr bwMode="auto">
          <a:xfrm>
            <a:off x="685800" y="4341813"/>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60522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FB59C6-1F04-4C20-9D7D-009494F3457D}" type="slidenum">
              <a:rPr lang="en-US" altLang="el-GR">
                <a:latin typeface="Calibri" panose="020F0502020204030204" pitchFamily="34" charset="0"/>
              </a:rPr>
              <a:pPr eaLnBrk="1" hangingPunct="1"/>
              <a:t>41</a:t>
            </a:fld>
            <a:endParaRPr lang="en-US" altLang="el-GR">
              <a:latin typeface="Calibri" panose="020F0502020204030204" pitchFamily="34" charset="0"/>
            </a:endParaRPr>
          </a:p>
        </p:txBody>
      </p:sp>
      <p:sp>
        <p:nvSpPr>
          <p:cNvPr id="53251" name="Rectangle 1"/>
          <p:cNvSpPr>
            <a:spLocks noGrp="1" noRot="1" noChangeAspect="1" noChangeArrowheads="1" noTextEdit="1"/>
          </p:cNvSpPr>
          <p:nvPr>
            <p:ph type="sldImg"/>
          </p:nvPr>
        </p:nvSpPr>
        <p:spPr bwMode="auto">
          <a:xfrm>
            <a:off x="381000" y="693738"/>
            <a:ext cx="6096000" cy="3429000"/>
          </a:xfrm>
          <a:solidFill>
            <a:srgbClr val="FFFFFF"/>
          </a:solidFill>
          <a:ln>
            <a:solidFill>
              <a:srgbClr val="000000"/>
            </a:solidFill>
            <a:miter lim="800000"/>
            <a:headEnd/>
            <a:tailEnd/>
          </a:ln>
        </p:spPr>
      </p:sp>
      <p:sp>
        <p:nvSpPr>
          <p:cNvPr id="53252" name="Rectangle 2"/>
          <p:cNvSpPr>
            <a:spLocks noGrp="1" noChangeArrowheads="1"/>
          </p:cNvSpPr>
          <p:nvPr>
            <p:ph type="body" idx="1"/>
          </p:nvPr>
        </p:nvSpPr>
        <p:spPr bwMode="auto">
          <a:xfrm>
            <a:off x="685800" y="4341813"/>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33420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82C391-A9F6-49E9-A882-B36A06A10B72}" type="slidenum">
              <a:rPr lang="en-US" altLang="el-GR">
                <a:latin typeface="Calibri" panose="020F0502020204030204" pitchFamily="34" charset="0"/>
              </a:rPr>
              <a:pPr eaLnBrk="1" hangingPunct="1"/>
              <a:t>42</a:t>
            </a:fld>
            <a:endParaRPr lang="en-US" altLang="el-GR">
              <a:latin typeface="Calibri" panose="020F0502020204030204" pitchFamily="34" charset="0"/>
            </a:endParaRPr>
          </a:p>
        </p:txBody>
      </p:sp>
      <p:sp>
        <p:nvSpPr>
          <p:cNvPr id="54275" name="Rectangle 1"/>
          <p:cNvSpPr>
            <a:spLocks noGrp="1" noRot="1" noChangeAspect="1" noChangeArrowheads="1" noTextEdit="1"/>
          </p:cNvSpPr>
          <p:nvPr>
            <p:ph type="sldImg"/>
          </p:nvPr>
        </p:nvSpPr>
        <p:spPr bwMode="auto">
          <a:xfrm>
            <a:off x="381000" y="693738"/>
            <a:ext cx="6096000" cy="3429000"/>
          </a:xfrm>
          <a:solidFill>
            <a:srgbClr val="FFFFFF"/>
          </a:solidFill>
          <a:ln>
            <a:solidFill>
              <a:srgbClr val="000000"/>
            </a:solidFill>
            <a:miter lim="800000"/>
            <a:headEnd/>
            <a:tailEnd/>
          </a:ln>
        </p:spPr>
      </p:sp>
      <p:sp>
        <p:nvSpPr>
          <p:cNvPr id="54276" name="Rectangle 2"/>
          <p:cNvSpPr>
            <a:spLocks noGrp="1" noChangeArrowheads="1"/>
          </p:cNvSpPr>
          <p:nvPr>
            <p:ph type="body" idx="1"/>
          </p:nvPr>
        </p:nvSpPr>
        <p:spPr bwMode="auto">
          <a:xfrm>
            <a:off x="685800" y="4341813"/>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18442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82C403-211C-4A52-8B45-E4C7C50852CD}" type="slidenum">
              <a:rPr lang="en-US" altLang="el-GR">
                <a:latin typeface="Calibri" panose="020F0502020204030204" pitchFamily="34" charset="0"/>
              </a:rPr>
              <a:pPr eaLnBrk="1" hangingPunct="1"/>
              <a:t>43</a:t>
            </a:fld>
            <a:endParaRPr lang="en-US" altLang="el-GR">
              <a:latin typeface="Calibri" panose="020F0502020204030204" pitchFamily="34" charset="0"/>
            </a:endParaRPr>
          </a:p>
        </p:txBody>
      </p:sp>
      <p:sp>
        <p:nvSpPr>
          <p:cNvPr id="55299" name="Rectangle 1"/>
          <p:cNvSpPr>
            <a:spLocks noGrp="1" noRot="1" noChangeAspect="1" noChangeArrowheads="1" noTextEdit="1"/>
          </p:cNvSpPr>
          <p:nvPr>
            <p:ph type="sldImg"/>
          </p:nvPr>
        </p:nvSpPr>
        <p:spPr bwMode="auto">
          <a:xfrm>
            <a:off x="381000" y="693738"/>
            <a:ext cx="6096000" cy="3429000"/>
          </a:xfrm>
          <a:solidFill>
            <a:srgbClr val="FFFFFF"/>
          </a:solidFill>
          <a:ln>
            <a:solidFill>
              <a:srgbClr val="000000"/>
            </a:solidFill>
            <a:miter lim="800000"/>
            <a:headEnd/>
            <a:tailEnd/>
          </a:ln>
        </p:spPr>
      </p:sp>
      <p:sp>
        <p:nvSpPr>
          <p:cNvPr id="55300" name="Rectangle 2"/>
          <p:cNvSpPr>
            <a:spLocks noGrp="1" noChangeArrowheads="1"/>
          </p:cNvSpPr>
          <p:nvPr>
            <p:ph type="body" idx="1"/>
          </p:nvPr>
        </p:nvSpPr>
        <p:spPr bwMode="auto">
          <a:xfrm>
            <a:off x="685800" y="4341813"/>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140864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F314E2-9A96-4869-9096-807263E319E8}" type="slidenum">
              <a:rPr lang="en-US" altLang="el-GR">
                <a:latin typeface="Calibri" panose="020F0502020204030204" pitchFamily="34" charset="0"/>
              </a:rPr>
              <a:pPr eaLnBrk="1" hangingPunct="1"/>
              <a:t>44</a:t>
            </a:fld>
            <a:endParaRPr lang="en-US" altLang="el-GR">
              <a:latin typeface="Calibri" panose="020F0502020204030204" pitchFamily="34" charset="0"/>
            </a:endParaRPr>
          </a:p>
        </p:txBody>
      </p:sp>
      <p:sp>
        <p:nvSpPr>
          <p:cNvPr id="56323" name="Rectangle 1"/>
          <p:cNvSpPr>
            <a:spLocks noGrp="1" noRot="1" noChangeAspect="1" noChangeArrowheads="1" noTextEdit="1"/>
          </p:cNvSpPr>
          <p:nvPr>
            <p:ph type="sldImg"/>
          </p:nvPr>
        </p:nvSpPr>
        <p:spPr bwMode="auto">
          <a:xfrm>
            <a:off x="381000" y="693738"/>
            <a:ext cx="6096000" cy="3429000"/>
          </a:xfrm>
          <a:solidFill>
            <a:srgbClr val="FFFFFF"/>
          </a:solidFill>
          <a:ln>
            <a:solidFill>
              <a:srgbClr val="000000"/>
            </a:solidFill>
            <a:miter lim="800000"/>
            <a:headEnd/>
            <a:tailEnd/>
          </a:ln>
        </p:spPr>
      </p:sp>
      <p:sp>
        <p:nvSpPr>
          <p:cNvPr id="56324" name="Rectangle 2"/>
          <p:cNvSpPr>
            <a:spLocks noGrp="1" noChangeArrowheads="1"/>
          </p:cNvSpPr>
          <p:nvPr>
            <p:ph type="body" idx="1"/>
          </p:nvPr>
        </p:nvSpPr>
        <p:spPr bwMode="auto">
          <a:xfrm>
            <a:off x="685800" y="4341813"/>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8901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90367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85114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918259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l-GR" sz="4400" b="0" strike="noStrike" spc="-1">
              <a:latin typeface="Arial"/>
            </a:endParaRPr>
          </a:p>
        </p:txBody>
      </p:sp>
      <p:sp>
        <p:nvSpPr>
          <p:cNvPr id="11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l-GR" sz="3200" b="0" strike="noStrike" spc="-1">
              <a:latin typeface="Arial"/>
            </a:endParaRPr>
          </a:p>
        </p:txBody>
      </p:sp>
      <p:sp>
        <p:nvSpPr>
          <p:cNvPr id="11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l-GR" sz="3200" b="0" strike="noStrike" spc="-1">
              <a:latin typeface="Arial"/>
            </a:endParaRPr>
          </a:p>
        </p:txBody>
      </p:sp>
      <p:sp>
        <p:nvSpPr>
          <p:cNvPr id="11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l-GR" sz="3200" b="0" strike="noStrike" spc="-1">
              <a:latin typeface="Arial"/>
            </a:endParaRPr>
          </a:p>
        </p:txBody>
      </p:sp>
      <p:sp>
        <p:nvSpPr>
          <p:cNvPr id="116"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el-GR" sz="3200" b="0" strike="noStrike" spc="-1">
              <a:latin typeface="Arial"/>
            </a:endParaRPr>
          </a:p>
        </p:txBody>
      </p:sp>
    </p:spTree>
    <p:extLst>
      <p:ext uri="{BB962C8B-B14F-4D97-AF65-F5344CB8AC3E}">
        <p14:creationId xmlns:p14="http://schemas.microsoft.com/office/powerpoint/2010/main" val="2294897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2130425"/>
            <a:ext cx="10361084" cy="1468438"/>
          </a:xfrm>
        </p:spPr>
        <p:txBody>
          <a:bodyPr/>
          <a:lstStyle/>
          <a:p>
            <a:r>
              <a:rPr lang="en-US" smtClean="0"/>
              <a:t>Click to edit Master title style</a:t>
            </a:r>
            <a:endParaRPr lang="el-GR"/>
          </a:p>
        </p:txBody>
      </p:sp>
      <p:sp>
        <p:nvSpPr>
          <p:cNvPr id="3" name="Date Placeholder 2"/>
          <p:cNvSpPr>
            <a:spLocks noGrp="1"/>
          </p:cNvSpPr>
          <p:nvPr>
            <p:ph type="dt" idx="10"/>
          </p:nvPr>
        </p:nvSpPr>
        <p:spPr>
          <a:xfrm>
            <a:off x="609601" y="6356350"/>
            <a:ext cx="2842684" cy="363538"/>
          </a:xfrm>
        </p:spPr>
        <p:txBody>
          <a:bodyPr/>
          <a:lstStyle>
            <a:lvl1pPr>
              <a:defRPr/>
            </a:lvl1pPr>
          </a:lstStyle>
          <a:p>
            <a:pPr>
              <a:defRPr/>
            </a:pPr>
            <a:r>
              <a:rPr lang="en-US"/>
              <a:t>2/15/16</a:t>
            </a:r>
          </a:p>
        </p:txBody>
      </p:sp>
      <p:sp>
        <p:nvSpPr>
          <p:cNvPr id="4" name="Slide Number Placeholder 3"/>
          <p:cNvSpPr>
            <a:spLocks noGrp="1"/>
          </p:cNvSpPr>
          <p:nvPr>
            <p:ph type="sldNum" idx="11"/>
          </p:nvPr>
        </p:nvSpPr>
        <p:spPr>
          <a:xfrm>
            <a:off x="8737601" y="6356350"/>
            <a:ext cx="2842684" cy="363538"/>
          </a:xfrm>
        </p:spPr>
        <p:txBody>
          <a:bodyPr/>
          <a:lstStyle>
            <a:lvl1pPr>
              <a:defRPr/>
            </a:lvl1pPr>
          </a:lstStyle>
          <a:p>
            <a:fld id="{70E1D15D-F289-4A01-A3BC-3B4A5158ED15}" type="slidenum">
              <a:rPr lang="en-US" altLang="el-GR"/>
              <a:pPr/>
              <a:t>‹#›</a:t>
            </a:fld>
            <a:endParaRPr lang="en-US" altLang="el-GR"/>
          </a:p>
        </p:txBody>
      </p:sp>
    </p:spTree>
    <p:extLst>
      <p:ext uri="{BB962C8B-B14F-4D97-AF65-F5344CB8AC3E}">
        <p14:creationId xmlns:p14="http://schemas.microsoft.com/office/powerpoint/2010/main" val="1978170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01696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22459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72731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202880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003767C-9525-4D10-9871-90E5913C5B09}" type="datetimeFigureOut">
              <a:rPr lang="el-GR" smtClean="0"/>
              <a:t>30/5/2020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947607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003767C-9525-4D10-9871-90E5913C5B09}" type="datetimeFigureOut">
              <a:rPr lang="el-GR" smtClean="0"/>
              <a:t>30/5/2020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32891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139955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3767C-9525-4D10-9871-90E5913C5B09}" type="datetimeFigureOut">
              <a:rPr lang="el-GR" smtClean="0"/>
              <a:t>30/5/2020</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068828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150109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10299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484567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744789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17239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750862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03767C-9525-4D10-9871-90E5913C5B09}" type="datetimeFigureOut">
              <a:rPr lang="el-GR" smtClean="0"/>
              <a:t>30/5/2020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727538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03767C-9525-4D10-9871-90E5913C5B09}" type="datetimeFigureOut">
              <a:rPr lang="el-GR" smtClean="0"/>
              <a:t>30/5/2020</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609676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91253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192619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4192478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205896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864236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847263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701602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003767C-9525-4D10-9871-90E5913C5B09}" type="datetimeFigureOut">
              <a:rPr lang="el-GR" smtClean="0"/>
              <a:t>30/5/2020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864573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003767C-9525-4D10-9871-90E5913C5B09}" type="datetimeFigureOut">
              <a:rPr lang="el-GR" smtClean="0"/>
              <a:t>30/5/2020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182745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3767C-9525-4D10-9871-90E5913C5B09}" type="datetimeFigureOut">
              <a:rPr lang="el-GR" smtClean="0"/>
              <a:t>30/5/2020</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252979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835456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0950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79757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453066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5762084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963970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7092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03767C-9525-4D10-9871-90E5913C5B09}" type="datetimeFigureOut">
              <a:rPr lang="el-GR" smtClean="0"/>
              <a:t>30/5/2020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671675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03767C-9525-4D10-9871-90E5913C5B09}" type="datetimeFigureOut">
              <a:rPr lang="el-GR" smtClean="0"/>
              <a:t>30/5/2020</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429749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146809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645878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888775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17304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003767C-9525-4D10-9871-90E5913C5B09}" type="datetimeFigureOut">
              <a:rPr lang="el-GR" smtClean="0"/>
              <a:t>30/5/2020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835065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608212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595408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003767C-9525-4D10-9871-90E5913C5B09}" type="datetimeFigureOut">
              <a:rPr lang="el-GR" smtClean="0"/>
              <a:t>30/5/2020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56473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003767C-9525-4D10-9871-90E5913C5B09}" type="datetimeFigureOut">
              <a:rPr lang="el-GR" smtClean="0"/>
              <a:t>30/5/2020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0083647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3767C-9525-4D10-9871-90E5913C5B09}" type="datetimeFigureOut">
              <a:rPr lang="el-GR" smtClean="0"/>
              <a:t>30/5/2020</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4072464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1080576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3285105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8577224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9051228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59901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003767C-9525-4D10-9871-90E5913C5B09}" type="datetimeFigureOut">
              <a:rPr lang="el-GR" smtClean="0"/>
              <a:t>30/5/2020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8697350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42937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03767C-9525-4D10-9871-90E5913C5B09}" type="datetimeFigureOut">
              <a:rPr lang="el-GR" smtClean="0"/>
              <a:t>30/5/2020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2846505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03767C-9525-4D10-9871-90E5913C5B09}" type="datetimeFigureOut">
              <a:rPr lang="el-GR" smtClean="0"/>
              <a:t>30/5/2020</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6389956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706764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4955774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9862166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41271271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517984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5120423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003767C-9525-4D10-9871-90E5913C5B09}" type="datetimeFigureOut">
              <a:rPr lang="el-GR" smtClean="0"/>
              <a:t>30/5/2020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06228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003767C-9525-4D10-9871-90E5913C5B09}" type="datetimeFigureOut">
              <a:rPr lang="el-GR" smtClean="0"/>
              <a:t>30/5/2020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5483846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003767C-9525-4D10-9871-90E5913C5B09}" type="datetimeFigureOut">
              <a:rPr lang="el-GR" smtClean="0"/>
              <a:t>30/5/2020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839103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3767C-9525-4D10-9871-90E5913C5B09}" type="datetimeFigureOut">
              <a:rPr lang="el-GR" smtClean="0"/>
              <a:t>30/5/2020</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9442163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4960098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42348058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503422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9622124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7764212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5854827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03767C-9525-4D10-9871-90E5913C5B09}" type="datetimeFigureOut">
              <a:rPr lang="el-GR" smtClean="0"/>
              <a:t>30/5/2020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8222375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03767C-9525-4D10-9871-90E5913C5B09}" type="datetimeFigureOut">
              <a:rPr lang="el-GR" smtClean="0"/>
              <a:t>30/5/2020</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35324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3980363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9150695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42521749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2130425"/>
            <a:ext cx="10361084" cy="1468438"/>
          </a:xfrm>
        </p:spPr>
        <p:txBody>
          <a:bodyPr/>
          <a:lstStyle/>
          <a:p>
            <a:r>
              <a:rPr lang="en-US" smtClean="0"/>
              <a:t>Click to edit Master title style</a:t>
            </a:r>
            <a:endParaRPr lang="el-GR"/>
          </a:p>
        </p:txBody>
      </p:sp>
      <p:sp>
        <p:nvSpPr>
          <p:cNvPr id="3" name="Date Placeholder 2"/>
          <p:cNvSpPr>
            <a:spLocks noGrp="1"/>
          </p:cNvSpPr>
          <p:nvPr>
            <p:ph type="dt" idx="10"/>
          </p:nvPr>
        </p:nvSpPr>
        <p:spPr>
          <a:xfrm>
            <a:off x="609601" y="6356350"/>
            <a:ext cx="2842684" cy="363538"/>
          </a:xfrm>
        </p:spPr>
        <p:txBody>
          <a:bodyPr/>
          <a:lstStyle>
            <a:lvl1pPr>
              <a:defRPr/>
            </a:lvl1pPr>
          </a:lstStyle>
          <a:p>
            <a:pPr>
              <a:defRPr/>
            </a:pPr>
            <a:r>
              <a:rPr lang="en-US"/>
              <a:t>2/15/16</a:t>
            </a:r>
          </a:p>
        </p:txBody>
      </p:sp>
      <p:sp>
        <p:nvSpPr>
          <p:cNvPr id="4" name="Slide Number Placeholder 3"/>
          <p:cNvSpPr>
            <a:spLocks noGrp="1"/>
          </p:cNvSpPr>
          <p:nvPr>
            <p:ph type="sldNum" idx="11"/>
          </p:nvPr>
        </p:nvSpPr>
        <p:spPr>
          <a:xfrm>
            <a:off x="8737601" y="6356350"/>
            <a:ext cx="2842684" cy="363538"/>
          </a:xfrm>
        </p:spPr>
        <p:txBody>
          <a:bodyPr/>
          <a:lstStyle>
            <a:lvl1pPr>
              <a:defRPr/>
            </a:lvl1pPr>
          </a:lstStyle>
          <a:p>
            <a:fld id="{70E1D15D-F289-4A01-A3BC-3B4A5158ED15}" type="slidenum">
              <a:rPr lang="en-US" altLang="el-GR"/>
              <a:pPr/>
              <a:t>‹#›</a:t>
            </a:fld>
            <a:endParaRPr lang="en-US" altLang="el-GR"/>
          </a:p>
        </p:txBody>
      </p:sp>
    </p:spTree>
    <p:extLst>
      <p:ext uri="{BB962C8B-B14F-4D97-AF65-F5344CB8AC3E}">
        <p14:creationId xmlns:p14="http://schemas.microsoft.com/office/powerpoint/2010/main" val="6494578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2042269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645815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491571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9761837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003767C-9525-4D10-9871-90E5913C5B09}" type="datetimeFigureOut">
              <a:rPr lang="el-GR" smtClean="0"/>
              <a:t>30/5/2020</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6500432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003767C-9525-4D10-9871-90E5913C5B09}" type="datetimeFigureOut">
              <a:rPr lang="el-GR" smtClean="0"/>
              <a:t>30/5/2020</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5056668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3767C-9525-4D10-9871-90E5913C5B09}" type="datetimeFigureOut">
              <a:rPr lang="el-GR" smtClean="0"/>
              <a:t>30/5/2020</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3882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2773993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837322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3379958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4739242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EE56C7-F6C8-4B6B-A356-5D00BA4EC194}"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607965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32095566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EE56C7-F6C8-4B6B-A356-5D00BA4EC194}"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4925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A003767C-9525-4D10-9871-90E5913C5B09}" type="datetimeFigureOut">
              <a:rPr lang="el-GR" smtClean="0"/>
              <a:t>30/5/2020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4999723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2628147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003767C-9525-4D10-9871-90E5913C5B09}" type="datetimeFigureOut">
              <a:rPr lang="el-GR" smtClean="0"/>
              <a:t>30/5/2020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EE56C7-F6C8-4B6B-A356-5D00BA4EC194}" type="slidenum">
              <a:rPr lang="el-GR" smtClean="0"/>
              <a:t>‹#›</a:t>
            </a:fld>
            <a:endParaRPr lang="el-GR"/>
          </a:p>
        </p:txBody>
      </p:sp>
    </p:spTree>
    <p:extLst>
      <p:ext uri="{BB962C8B-B14F-4D97-AF65-F5344CB8AC3E}">
        <p14:creationId xmlns:p14="http://schemas.microsoft.com/office/powerpoint/2010/main" val="143538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jpe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1.jpe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image" Target="../media/image1.jpe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heme" Target="../theme/theme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6.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3767C-9525-4D10-9871-90E5913C5B09}" type="datetimeFigureOut">
              <a:rPr lang="el-GR" smtClean="0"/>
              <a:t>30/5/2020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E56C7-F6C8-4B6B-A356-5D00BA4EC194}" type="slidenum">
              <a:rPr lang="el-GR" smtClean="0"/>
              <a:t>‹#›</a:t>
            </a:fld>
            <a:endParaRPr lang="el-GR"/>
          </a:p>
        </p:txBody>
      </p:sp>
    </p:spTree>
    <p:extLst>
      <p:ext uri="{BB962C8B-B14F-4D97-AF65-F5344CB8AC3E}">
        <p14:creationId xmlns:p14="http://schemas.microsoft.com/office/powerpoint/2010/main" val="384735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003767C-9525-4D10-9871-90E5913C5B09}" type="datetimeFigureOut">
              <a:rPr lang="el-GR" smtClean="0"/>
              <a:t>30/5/2020</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3EE56C7-F6C8-4B6B-A356-5D00BA4EC194}" type="slidenum">
              <a:rPr lang="el-GR" smtClean="0"/>
              <a:t>‹#›</a:t>
            </a:fld>
            <a:endParaRPr lang="el-GR"/>
          </a:p>
        </p:txBody>
      </p:sp>
    </p:spTree>
    <p:extLst>
      <p:ext uri="{BB962C8B-B14F-4D97-AF65-F5344CB8AC3E}">
        <p14:creationId xmlns:p14="http://schemas.microsoft.com/office/powerpoint/2010/main" val="20346341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003767C-9525-4D10-9871-90E5913C5B09}" type="datetimeFigureOut">
              <a:rPr lang="el-GR" smtClean="0"/>
              <a:t>30/5/2020</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3EE56C7-F6C8-4B6B-A356-5D00BA4EC194}" type="slidenum">
              <a:rPr lang="el-GR" smtClean="0"/>
              <a:t>‹#›</a:t>
            </a:fld>
            <a:endParaRPr lang="el-GR"/>
          </a:p>
        </p:txBody>
      </p:sp>
    </p:spTree>
    <p:extLst>
      <p:ext uri="{BB962C8B-B14F-4D97-AF65-F5344CB8AC3E}">
        <p14:creationId xmlns:p14="http://schemas.microsoft.com/office/powerpoint/2010/main" val="20229801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003767C-9525-4D10-9871-90E5913C5B09}" type="datetimeFigureOut">
              <a:rPr lang="el-GR" smtClean="0"/>
              <a:t>30/5/2020</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3EE56C7-F6C8-4B6B-A356-5D00BA4EC194}" type="slidenum">
              <a:rPr lang="el-GR" smtClean="0"/>
              <a:t>‹#›</a:t>
            </a:fld>
            <a:endParaRPr lang="el-GR"/>
          </a:p>
        </p:txBody>
      </p:sp>
    </p:spTree>
    <p:extLst>
      <p:ext uri="{BB962C8B-B14F-4D97-AF65-F5344CB8AC3E}">
        <p14:creationId xmlns:p14="http://schemas.microsoft.com/office/powerpoint/2010/main" val="237600507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003767C-9525-4D10-9871-90E5913C5B09}" type="datetimeFigureOut">
              <a:rPr lang="el-GR" smtClean="0"/>
              <a:t>30/5/2020</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3EE56C7-F6C8-4B6B-A356-5D00BA4EC194}" type="slidenum">
              <a:rPr lang="el-GR" smtClean="0"/>
              <a:t>‹#›</a:t>
            </a:fld>
            <a:endParaRPr lang="el-GR"/>
          </a:p>
        </p:txBody>
      </p:sp>
    </p:spTree>
    <p:extLst>
      <p:ext uri="{BB962C8B-B14F-4D97-AF65-F5344CB8AC3E}">
        <p14:creationId xmlns:p14="http://schemas.microsoft.com/office/powerpoint/2010/main" val="415829817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003767C-9525-4D10-9871-90E5913C5B09}" type="datetimeFigureOut">
              <a:rPr lang="el-GR" smtClean="0"/>
              <a:t>30/5/2020</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3EE56C7-F6C8-4B6B-A356-5D00BA4EC194}" type="slidenum">
              <a:rPr lang="el-GR" smtClean="0"/>
              <a:t>‹#›</a:t>
            </a:fld>
            <a:endParaRPr lang="el-GR"/>
          </a:p>
        </p:txBody>
      </p:sp>
    </p:spTree>
    <p:extLst>
      <p:ext uri="{BB962C8B-B14F-4D97-AF65-F5344CB8AC3E}">
        <p14:creationId xmlns:p14="http://schemas.microsoft.com/office/powerpoint/2010/main" val="109381276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8.xml.rels><?xml version="1.0" encoding="UTF-8" standalone="yes"?>
<Relationships xmlns="http://schemas.openxmlformats.org/package/2006/relationships"><Relationship Id="rId2" Type="http://schemas.openxmlformats.org/officeDocument/2006/relationships/hyperlink" Target="http://photodentro.edu.gr/aggregator/lo/photodentro-educationalvideo-8522-1076" TargetMode="External"/><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2" Type="http://schemas.openxmlformats.org/officeDocument/2006/relationships/hyperlink" Target="http://photodentro.edu.gr/aggregator/lo/photodentro-educationalvideo-8522-1075" TargetMode="External"/><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3.xml.rels><?xml version="1.0" encoding="UTF-8" standalone="yes"?>
<Relationships xmlns="http://schemas.openxmlformats.org/package/2006/relationships"><Relationship Id="rId2" Type="http://schemas.openxmlformats.org/officeDocument/2006/relationships/hyperlink" Target="http://photodentro.edu.gr/aggregator/lo/photodentro-educationalvideo-8522-1074" TargetMode="External"/><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2" Type="http://schemas.openxmlformats.org/officeDocument/2006/relationships/hyperlink" Target="http://photodentro.edu.gr/aggregator/lo/photodentro-educationalvideo-8522-1073" TargetMode="External"/><Relationship Id="rId1" Type="http://schemas.openxmlformats.org/officeDocument/2006/relationships/slideLayout" Target="../slideLayouts/slideLayout6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8" Type="http://schemas.openxmlformats.org/officeDocument/2006/relationships/hyperlink" Target="https://www.google.com/search?sxsrf=ALeKk001kij88muru3c6_jGLKCdupse2Eg:1590508171894&amp;q=%CF%83%CE%AC%CE%BD%CF%84%CE%B9%CE%BF+%CE%BC%CE%B1%CE%BD%CE%AD+caf+africa%E2%80%99s+finest+xi&amp;stick=H4sIAAAAAAAAAOPgE-LSz9U3yDJOMcwuUeLVT9c3NEzOSk4pTE_L1pLNTrbSTyxPLEqBkPHlmXl5qUVWYE7xIla9883n1pzbe77l3M5z-xXO7Tm38dzec2sVkhPTFBLTijKTEx81zCxWSMvMSy0uUajI3MHKCACJAB5_cAAAAA&amp;sa=X&amp;ved=2ahUKEwixheTU8NHpAhVzQUEAHTUOAl8QmxMoATAYegQIDRAD&amp;sxsrf=ALeKk001kij88muru3c6_jGLKCdupse2Eg:1590508171894" TargetMode="External"/><Relationship Id="rId3" Type="http://schemas.openxmlformats.org/officeDocument/2006/relationships/hyperlink" Target="https://www.google.com/search?sxsrf=ALeKk001kij88muru3c6_jGLKCdupse2Eg:1590508171894&amp;q=%CF%83%CE%AC%CE%BD%CF%84%CE%B9%CE%BF+%CE%BC%CE%B1%CE%BD%CE%AD+sedhiou,+%CF%83%CE%B5%CE%BD%CE%B5%CE%B3%CE%AC%CE%BB%CE%B7&amp;stick=H4sIAAAAAAAAAOPgE-LSz9U3yDJOMcwuUQKzTZPis5PKtMSyk630C1LzC3JSgVRRcX6eVVJ-Ud4iVv3zzefWnNt7vuXcznP7Fc7tObfx3N5zaxWKU1MyMvNLdRSA0luBIlvPbQYq231u-w5WRgBPE4EBZwAAAA&amp;sa=X&amp;ved=2ahUKEwixheTU8NHpAhVzQUEAHTUOAl8QmxMoATAUegQIExAD&amp;sxsrf=ALeKk001kij88muru3c6_jGLKCdupse2Eg:1590508171894" TargetMode="External"/><Relationship Id="rId7" Type="http://schemas.openxmlformats.org/officeDocument/2006/relationships/hyperlink" Target="https://www.google.com/search?sxsrf=ALeKk001kij88muru3c6_jGLKCdupse2Eg:1590508171894&amp;q=%CF%83%CE%AC%CE%BD%CF%84%CE%B9%CE%BF+%CE%BC%CE%B1%CE%BD%CE%AD+%CE%B2%CF%81%CE%B1%CE%B2%CE%B5%CE%AF%CE%B1&amp;stick=H4sIAAAAAAAAAOPgE-LSz9U3yDJOMcwu0ZLNTrbSTyxPLEqBkPHlmXl5qUVWYE7xIlaV883n1pzbe77l3M5z-xXO7Tm38dzec2sVzm063whkbjq39dz6cxsB7pjsrlQAAAA&amp;sa=X&amp;ved=2ahUKEwixheTU8NHpAhVzQUEAHTUOAl8Q6BMoADAYegQIDRAC&amp;sxsrf=ALeKk001kij88muru3c6_jGLKCdupse2Eg:1590508171894" TargetMode="External"/><Relationship Id="rId12" Type="http://schemas.openxmlformats.org/officeDocument/2006/relationships/hyperlink" Target="https://www.google.com/search?sxsrf=ALeKk001kij88muru3c6_jGLKCdupse2Eg:1590508171894&amp;q=%CE%92%CF%81%CE%B1%CE%B2%CE%B5%CE%AF%CE%BF+%CE%88%CE%BD%CF%89%CF%83%CE%B7%CF%82+%CE%95%CF%80%CE%B1%CE%B3%CE%B3%CE%B5%CE%BB%CE%BC%CE%B1%CF%84%CE%B9%CF%8E%CE%BD+%CE%A0%CE%BF%CE%B4%CE%BF%CF%83%CF%86%CE%B1%CE%B9%CF%81%CE%B9%CF%83%CF%84%CF%8E%CE%BD+%CE%91%CE%B3%CE%B3%CE%BB%CE%AF%CE%B1%CF%82+%CE%BA%CE%B1%CE%B9+%CE%9F%CF%85%CE%B1%CE%BB%CE%AF%CE%B1%CF%82+%CE%9A%CE%B1%CE%BB%CF%8D%CF%84%CE%B5%CF%81%CE%BF%CF%85+%CF%80%CE%B1%CE%AF%CE%BA%CF%84%CE%B7&amp;stick=H4sIAAAAAAAAAD1NywqCUBDFRVAtWvQFl5ZtLGrlz4T0AIuuYYG062XUoqAgiDZFPyBWUlrhH5z5pUaFGBjOnNdkC8W82lcr3Vqr2huVcjGuDzpjWS71mpqq27rVSnfDNqRsW5o0-4bUR4Yph9fMUcGepvBwgw8XkcAKX1rTHE-aCRxowtqdx8cbH3i0QEBbfAUuiPBARHNasiXgkoDxIhV3SebNjV5cE8YOgTM5DP7sKT5ow5U-pyNyRPLNRcjU85VRfhbn1aLcAAAA&amp;sa=X&amp;ved=2ahUKEwixheTU8NHpAhVzQUEAHTUOAl8QmxMoATAZegQIDBAD&amp;sxsrf=ALeKk001kij88muru3c6_jGLKCdupse2Eg:1590508171894" TargetMode="External"/><Relationship Id="rId2" Type="http://schemas.openxmlformats.org/officeDocument/2006/relationships/hyperlink" Target="https://www.google.com/search?sxsrf=ALeKk001kij88muru3c6_jGLKCdupse2Eg:1590508171894&amp;q=%CF%83%CE%AC%CE%BD%CF%84%CE%B9%CE%BF+%CE%BC%CE%B1%CE%BD%CE%AD+%CE%B3%CE%AD%CE%BD%CE%BD%CE%B7%CF%83%CE%B7&amp;stick=H4sIAAAAAAAAAOPgE-LSz9U3yDJOMcwu0RLLTrbSL0jNL8hJBVJFxfl5Vkn5RXmLWFXON59bc27v-ZZzO8_tVzi359zGc3vPrVU4t_ncWiBj77ntQPntAC_tp99NAAAA&amp;sa=X&amp;ved=2ahUKEwixheTU8NHpAhVzQUEAHTUOAl8Q6BMoADAUegQIExAC&amp;sxsrf=ALeKk001kij88muru3c6_jGLKCdupse2Eg:1590508171894" TargetMode="External"/><Relationship Id="rId1" Type="http://schemas.openxmlformats.org/officeDocument/2006/relationships/slideLayout" Target="../slideLayouts/slideLayout49.xml"/><Relationship Id="rId6" Type="http://schemas.openxmlformats.org/officeDocument/2006/relationships/hyperlink" Target="https://www.google.com/search?sxsrf=ALeKk001kij88muru3c6_jGLKCdupse2Eg:1590508171894&amp;q=%CF%83%CE%AC%CE%BD%CF%84%CE%B9%CE%BF+%CE%BC%CE%B1%CE%BD%CE%AD+%CF%84%CF%81%CE%AD%CF%87%CE%BF%CF%85%CF%83%CE%B5%CF%82+%CE%BF%CE%BC%CE%AC%CE%B4%CE%B5%CF%82&amp;stick=H4sIAAAAAAAAAOPgE-LSz9U3yDJOMcwu0ZLOTrbSLy7ILyop1i8oyo9PLMnISS1JtSpJTcxdxGp6vvncmnN7z7ec23luv8K5Pec2ntt7bq3C-ZbzjefWnm8_t_98K1DF1vNNCuf2A2XXnNsC4gAAxWwf2WMAAAA&amp;sa=X&amp;ved=2ahUKEwixheTU8NHpAhVzQUEAHTUOAl8Q6BMoADAXegQIDhAC&amp;sxsrf=ALeKk001kij88muru3c6_jGLKCdupse2Eg:1590508171894" TargetMode="External"/><Relationship Id="rId11" Type="http://schemas.openxmlformats.org/officeDocument/2006/relationships/hyperlink" Target="https://www.google.com/search?sxsrf=ALeKk001kij88muru3c6_jGLKCdupse2Eg:1590508171894&amp;q=%CF%83%CE%AC%CE%BD%CF%84%CE%B9%CE%BF+%CE%BC%CE%B1%CE%BD%CE%AD+%CF%85%CF%80%CE%BF%CF%88%CE%B7%CF%86%CE%B9%CF%8C%CF%84%CE%B7%CF%84%CE%B5%CF%82&amp;stick=H4sIAAAAAAAAAOPgE-LSz9U3yDJOMcwu0VLKTrbSTyxPLEqBkPHlmXl5qUVWefm5mXmJJZn5ecWLWA3ON59bc27v-ZZzO8_tVzi359zGc3vPrVU433q-4dz-8x3ntp9vO7fzfA9QfjsQbz3fBADodvEAZQAAAA&amp;sa=X&amp;ved=2ahUKEwixheTU8NHpAhVzQUEAHTUOAl8Q6BMoADAZegQIDBAC&amp;sxsrf=ALeKk001kij88muru3c6_jGLKCdupse2Eg:1590508171894" TargetMode="External"/><Relationship Id="rId5" Type="http://schemas.openxmlformats.org/officeDocument/2006/relationships/hyperlink" Target="https://www.google.com/search?sxsrf=ALeKk001kij88muru3c6_jGLKCdupse2Eg:1590508171894&amp;q=%CF%83%CE%AC%CE%BD%CF%84%CE%B9%CE%BF+%CE%BC%CE%B1%CE%BD%CE%AD+%CE%B2%CE%AC%CF%81%CE%BF%CF%82&amp;stick=H4sIAAAAAAAAAAFQAK__CA4SCi9tLzBqM2Qxa3QqHWtjOi9zcG9ydHMvcHJvX2F0aGxldGU6d2VpZ2h0ogUgz4POrM69z4TOuc6_IM68zrHOvc6tIM6yzqzPgc6_z4IeUOA-UAAAAA&amp;sa=X&amp;ved=2ahUKEwixheTU8NHpAhVzQUEAHTUOAl8Q6BMoADAWegQIERAC&amp;sxsrf=ALeKk001kij88muru3c6_jGLKCdupse2Eg:1590508171894" TargetMode="External"/><Relationship Id="rId10" Type="http://schemas.openxmlformats.org/officeDocument/2006/relationships/hyperlink" Target="https://www.google.com/search?sxsrf=ALeKk001kij88muru3c6_jGLKCdupse2Eg:1590508171894&amp;q=african+footballer+of+the+year&amp;stick=H4sIAAAAAAAAAOPgE-LSz9U3yDJOMcwuUeIEsc1STIsMtWSzk630E8sTi1IgZHx5Zl5eapEVmFO8iFUuMa0oMzkxTyEtP78kKTEnJ7VIIT9NoSQjVaEyNbFoBysjAFfcjfFcAAAA&amp;sa=X&amp;ved=2ahUKEwixheTU8NHpAhVzQUEAHTUOAl8QmxMoAzAYegQIDRAF&amp;sxsrf=ALeKk001kij88muru3c6_jGLKCdupse2Eg:1590508171894" TargetMode="External"/><Relationship Id="rId4" Type="http://schemas.openxmlformats.org/officeDocument/2006/relationships/hyperlink" Target="https://www.google.com/search?sxsrf=ALeKk001kij88muru3c6_jGLKCdupse2Eg:1590508171894&amp;q=%CF%83%CE%AC%CE%BD%CF%84%CE%B9%CE%BF+%CE%BC%CE%B1%CE%BD%CE%AD+%CF%8D%CF%88%CE%BF%CF%82&amp;stick=H4sIAAAAAAAAAAFOALH_CA4SCi9tLzBqM2Qxa3QqHWtjOi9zcG9ydHMvcHJvX2F0aGxldGU6aGVpZ2h0ogUez4POrM69z4TOuc6_IM68zrHOvc6tIM-Nz4jOv8-CSspR5k4AAAA&amp;sa=X&amp;ved=2ahUKEwixheTU8NHpAhVzQUEAHTUOAl8Q6BMoADAVegQIEhAC&amp;sxsrf=ALeKk001kij88muru3c6_jGLKCdupse2Eg:1590508171894" TargetMode="External"/><Relationship Id="rId9" Type="http://schemas.openxmlformats.org/officeDocument/2006/relationships/hyperlink" Target="https://www.google.com/search?sxsrf=ALeKk001kij88muru3c6_jGLKCdupse2Eg:1590508171894&amp;q=%CE%92%CF%81%CE%B1%CE%B2%CE%B5%CE%AF%CE%BF+%CE%A0%CF%81%CE%AD%CE%BC%CE%B9%CE%B5%CF%81+%CE%9B%CE%B9%CE%B3%CE%BA+%CE%A7%CF%81%CF%85%CF%83%CE%BF%CF%8D+%CF%80%CE%B1%CF%80%CE%BF%CF%85%CF%84%CF%83%CE%B9%CE%BF%CF%8D&amp;stick=H4sIAAAAAAAAAOPgE-LSz9U3yDJOMcwuUQKzkyoNjA2qtGSzk630E8sTi1IgZHx5Zl5eapEVmFO8iNXj3KTzjec2ntt0buu59ef2K5xbAOSuPbfn3M5zW883KpybDWRsPrdL4dzy843nW883n9t_vlfhfMO5jUC8HyjQAhTaCRLcwcoIAL_hDuiHAAAA&amp;sa=X&amp;ved=2ahUKEwixheTU8NHpAhVzQUEAHTUOAl8QmxMoAjAYegQIDRAE&amp;sxsrf=ALeKk001kij88muru3c6_jGLKCdupse2Eg:159050817189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365125"/>
            <a:ext cx="10515600" cy="1653680"/>
          </a:xfrm>
        </p:spPr>
        <p:txBody>
          <a:bodyPr>
            <a:normAutofit/>
          </a:bodyPr>
          <a:lstStyle/>
          <a:p>
            <a:pPr algn="ctr" eaLnBrk="1" hangingPunct="1"/>
            <a:r>
              <a:rPr lang="el-GR" altLang="el-GR" sz="4000" dirty="0" smtClean="0"/>
              <a:t>               </a:t>
            </a:r>
            <a:r>
              <a:rPr lang="el-GR" altLang="el-GR" sz="4800" b="1" dirty="0" smtClean="0"/>
              <a:t>ΑΘΛΗΤΙΣΜΟΣ</a:t>
            </a:r>
            <a:r>
              <a:rPr lang="el-GR" altLang="el-GR" sz="4800" b="1" dirty="0"/>
              <a:t>: ΕΥΧΗ Η΄ </a:t>
            </a:r>
            <a:r>
              <a:rPr lang="el-GR" altLang="el-GR" sz="4800" b="1" dirty="0" smtClean="0"/>
              <a:t>ΚΑΤΑΡΑ</a:t>
            </a:r>
            <a:br>
              <a:rPr lang="el-GR" altLang="el-GR" sz="4800" b="1" dirty="0" smtClean="0"/>
            </a:br>
            <a:r>
              <a:rPr lang="el-GR" altLang="el-GR" sz="2700" b="1" dirty="0" smtClean="0"/>
              <a:t>Αθανασόπουλος Λάμπρος</a:t>
            </a:r>
            <a:br>
              <a:rPr lang="el-GR" altLang="el-GR" sz="2700" b="1" dirty="0" smtClean="0"/>
            </a:br>
            <a:r>
              <a:rPr lang="el-GR" altLang="el-GR" sz="2700" b="1" dirty="0" smtClean="0"/>
              <a:t>Πρότυπο Γυμνάσιο Ευαγγελικής Σχολής Σμύρνης</a:t>
            </a:r>
            <a:endParaRPr lang="el-GR" altLang="el-GR" sz="2700" b="1" dirty="0"/>
          </a:p>
        </p:txBody>
      </p:sp>
      <p:pic>
        <p:nvPicPr>
          <p:cNvPr id="3075" name="Picture 8" descr="G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03718" y="2671948"/>
            <a:ext cx="5688281" cy="39188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9" descr="αρχείο λήψης"/>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671948"/>
            <a:ext cx="6503719" cy="39188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2619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l-GR" altLang="el-GR" b="1" dirty="0" smtClean="0"/>
              <a:t>Η ΔΗΛΩΣΗ</a:t>
            </a:r>
            <a:r>
              <a:rPr lang="el-GR" altLang="el-GR" b="1" dirty="0"/>
              <a:t>…</a:t>
            </a:r>
          </a:p>
        </p:txBody>
      </p:sp>
      <p:sp>
        <p:nvSpPr>
          <p:cNvPr id="6147" name="Rectangle 3"/>
          <p:cNvSpPr>
            <a:spLocks noGrp="1" noChangeArrowheads="1"/>
          </p:cNvSpPr>
          <p:nvPr>
            <p:ph idx="1"/>
          </p:nvPr>
        </p:nvSpPr>
        <p:spPr/>
        <p:txBody>
          <a:bodyPr>
            <a:normAutofit fontScale="92500" lnSpcReduction="20000"/>
          </a:bodyPr>
          <a:lstStyle/>
          <a:p>
            <a:pPr>
              <a:lnSpc>
                <a:spcPct val="80000"/>
              </a:lnSpc>
            </a:pPr>
            <a:r>
              <a:rPr lang="el-GR" altLang="el-GR" sz="3200" i="1" dirty="0"/>
              <a:t>Γιατί να θέλω δέκα </a:t>
            </a:r>
            <a:r>
              <a:rPr lang="el-GR" altLang="el-GR" sz="3200" i="1" dirty="0" err="1"/>
              <a:t>Ferraris</a:t>
            </a:r>
            <a:r>
              <a:rPr lang="el-GR" altLang="el-GR" sz="3200" i="1" dirty="0"/>
              <a:t>, 20 διαμαντένια ρολόγια ή δύο αεροπλάνα; Τι θα προσφέρουν σε εμένα και στον κόσμο αυτά τα αντικείμενα;</a:t>
            </a:r>
          </a:p>
          <a:p>
            <a:pPr>
              <a:lnSpc>
                <a:spcPct val="80000"/>
              </a:lnSpc>
            </a:pPr>
            <a:r>
              <a:rPr lang="el-GR" altLang="el-GR" sz="3200" i="1" dirty="0"/>
              <a:t>Ήμουν πεινασμένος και έπρεπε να δουλέψω στους αγρούς. Επιβίωσα από δύσκολες στιγμές, έπαιξα ποδόσφαιρο με γυμνά πόδια, μου έλειπε η εκπαίδευση και αρκετά ακόμα πράγματα, όμως σήμερα με αυτά που κερδίζω χάρη στο ποδόσφαιρο, μπορώ να βοηθήσω τους ανθρώπους μου.</a:t>
            </a:r>
          </a:p>
          <a:p>
            <a:pPr>
              <a:lnSpc>
                <a:spcPct val="80000"/>
              </a:lnSpc>
            </a:pPr>
            <a:endParaRPr lang="el-GR" altLang="el-GR" i="1" dirty="0"/>
          </a:p>
        </p:txBody>
      </p:sp>
    </p:spTree>
    <p:extLst>
      <p:ext uri="{BB962C8B-B14F-4D97-AF65-F5344CB8AC3E}">
        <p14:creationId xmlns:p14="http://schemas.microsoft.com/office/powerpoint/2010/main" val="3455446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r>
              <a:rPr lang="el-GR" altLang="el-GR" b="1" dirty="0" smtClean="0"/>
              <a:t>ΟΙ ΠΡΑΞΕΙΣ</a:t>
            </a:r>
            <a:r>
              <a:rPr lang="el-GR" altLang="el-GR" b="1" dirty="0"/>
              <a:t>….</a:t>
            </a:r>
          </a:p>
        </p:txBody>
      </p:sp>
      <p:sp>
        <p:nvSpPr>
          <p:cNvPr id="3075" name="Rectangle 3"/>
          <p:cNvSpPr>
            <a:spLocks noGrp="1" noChangeArrowheads="1"/>
          </p:cNvSpPr>
          <p:nvPr>
            <p:ph idx="1"/>
          </p:nvPr>
        </p:nvSpPr>
        <p:spPr>
          <a:xfrm>
            <a:off x="2018196" y="2240045"/>
            <a:ext cx="8250609" cy="5407664"/>
          </a:xfrm>
        </p:spPr>
        <p:txBody>
          <a:bodyPr/>
          <a:lstStyle/>
          <a:p>
            <a:pPr>
              <a:lnSpc>
                <a:spcPct val="80000"/>
              </a:lnSpc>
            </a:pPr>
            <a:endParaRPr lang="el-GR" altLang="el-GR" sz="2400" i="1" dirty="0"/>
          </a:p>
          <a:p>
            <a:pPr>
              <a:lnSpc>
                <a:spcPct val="80000"/>
              </a:lnSpc>
            </a:pPr>
            <a:r>
              <a:rPr lang="el-GR" altLang="el-GR" sz="2400" i="1" dirty="0"/>
              <a:t>Έχτισα σχολεία, ένα στάδιο, ενώ παρέχουμε ρούχα, παπούτσια, φαγητό σε ανθρώπους που ζουν κάτω από εξαιρετική φτώχεια.</a:t>
            </a:r>
          </a:p>
          <a:p>
            <a:pPr>
              <a:lnSpc>
                <a:spcPct val="80000"/>
              </a:lnSpc>
            </a:pPr>
            <a:r>
              <a:rPr lang="el-GR" altLang="el-GR" sz="2400" i="1" dirty="0"/>
              <a:t>Επιπλέον, δίνω 70 ευρώ το μήνα σε όλους τους ανθρώπους σε μία φτωχή επαρχία της Σενεγάλης ώστε να συμβάλλω στη βελτίωση της οικονομικής τους κατάστασης.</a:t>
            </a:r>
          </a:p>
          <a:p>
            <a:pPr>
              <a:lnSpc>
                <a:spcPct val="80000"/>
              </a:lnSpc>
            </a:pPr>
            <a:r>
              <a:rPr lang="el-GR" altLang="el-GR" sz="2400" i="1" dirty="0"/>
              <a:t>Δεν έχω ανάγκη να επιδεικνύω υπερπολυτελή αμάξια και σπίτια, ταξίδια, ακόμα και αεροπλάνα. Προτιμώ οι δικοί μου άνθρωποι να κερδίσουν λίγα από αυτά που μου έχει δώσει η </a:t>
            </a:r>
            <a:r>
              <a:rPr lang="el-GR" altLang="el-GR" sz="2400" i="1" dirty="0" smtClean="0"/>
              <a:t>ζω</a:t>
            </a:r>
            <a:r>
              <a:rPr lang="el-GR" altLang="el-GR" sz="2400" i="1" dirty="0"/>
              <a:t>ή</a:t>
            </a:r>
            <a:r>
              <a:rPr lang="el-GR" altLang="el-GR" sz="2400" dirty="0" smtClean="0"/>
              <a:t>, </a:t>
            </a:r>
            <a:r>
              <a:rPr lang="el-GR" altLang="el-GR" sz="2400" dirty="0"/>
              <a:t>δήλωσε χαρακτηριστικά ο 27χρονος επιθετικός της Λίβερπουλ.</a:t>
            </a:r>
          </a:p>
        </p:txBody>
      </p:sp>
    </p:spTree>
    <p:extLst>
      <p:ext uri="{BB962C8B-B14F-4D97-AF65-F5344CB8AC3E}">
        <p14:creationId xmlns:p14="http://schemas.microsoft.com/office/powerpoint/2010/main" val="2552004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1"/>
          <p:cNvSpPr/>
          <p:nvPr/>
        </p:nvSpPr>
        <p:spPr>
          <a:xfrm>
            <a:off x="0" y="0"/>
            <a:ext cx="12192120" cy="6858000"/>
          </a:xfrm>
          <a:custGeom>
            <a:avLst/>
            <a:gdLst/>
            <a:ahLst/>
            <a:cxnLst/>
            <a:rect l="l" t="t" r="r" b="b"/>
            <a:pathLst>
              <a:path w="21600" h="21600">
                <a:moveTo>
                  <a:pt x="0" y="0"/>
                </a:moveTo>
                <a:lnTo>
                  <a:pt x="21600" y="0"/>
                </a:lnTo>
                <a:lnTo>
                  <a:pt x="21600" y="21600"/>
                </a:lnTo>
                <a:lnTo>
                  <a:pt x="0" y="2160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497" name="TextShape 2"/>
          <p:cNvSpPr txBox="1"/>
          <p:nvPr/>
        </p:nvSpPr>
        <p:spPr>
          <a:xfrm>
            <a:off x="116551" y="137083"/>
            <a:ext cx="6259138" cy="4969594"/>
          </a:xfrm>
          <a:prstGeom prst="rect">
            <a:avLst/>
          </a:prstGeom>
          <a:noFill/>
          <a:ln w="12600">
            <a:noFill/>
          </a:ln>
        </p:spPr>
        <p:txBody>
          <a:bodyPr anchor="ctr">
            <a:normAutofit/>
          </a:bodyPr>
          <a:lstStyle/>
          <a:p>
            <a:pPr algn="r">
              <a:lnSpc>
                <a:spcPct val="90000"/>
              </a:lnSpc>
            </a:pPr>
            <a:r>
              <a:rPr lang="el-GR" sz="6000" spc="-1" dirty="0" smtClean="0">
                <a:solidFill>
                  <a:srgbClr val="000000"/>
                </a:solidFill>
                <a:latin typeface="Calibri Light"/>
              </a:rPr>
              <a:t>Ο Αθλητισμός επιδρά θετικά σε διάφορους τομείς της ανθρώπινης υπόστασης… </a:t>
            </a:r>
            <a:endParaRPr lang="el-GR" sz="6000" b="0" strike="noStrike" spc="-1" dirty="0">
              <a:latin typeface="Arial"/>
            </a:endParaRPr>
          </a:p>
        </p:txBody>
      </p:sp>
      <p:sp>
        <p:nvSpPr>
          <p:cNvPr id="498" name="TextShape 3"/>
          <p:cNvSpPr txBox="1"/>
          <p:nvPr/>
        </p:nvSpPr>
        <p:spPr>
          <a:xfrm>
            <a:off x="7961400" y="4525200"/>
            <a:ext cx="3258720" cy="1737360"/>
          </a:xfrm>
          <a:prstGeom prst="rect">
            <a:avLst/>
          </a:prstGeom>
          <a:noFill/>
          <a:ln w="12600">
            <a:noFill/>
          </a:ln>
        </p:spPr>
        <p:txBody>
          <a:bodyPr anchor="ctr">
            <a:normAutofit/>
          </a:bodyPr>
          <a:lstStyle/>
          <a:p>
            <a:pPr>
              <a:lnSpc>
                <a:spcPct val="90000"/>
              </a:lnSpc>
              <a:spcBef>
                <a:spcPts val="1001"/>
              </a:spcBef>
            </a:pPr>
            <a:endParaRPr lang="el-GR" sz="2400" b="0" strike="noStrike" spc="-1" dirty="0">
              <a:latin typeface="Arial"/>
            </a:endParaRPr>
          </a:p>
        </p:txBody>
      </p:sp>
      <p:sp>
        <p:nvSpPr>
          <p:cNvPr id="499" name="CustomShape 4"/>
          <p:cNvSpPr/>
          <p:nvPr/>
        </p:nvSpPr>
        <p:spPr>
          <a:xfrm>
            <a:off x="588600" y="620640"/>
            <a:ext cx="2243880" cy="2243880"/>
          </a:xfrm>
          <a:custGeom>
            <a:avLst/>
            <a:gdLst/>
            <a:ahLst/>
            <a:cxnLst/>
            <a:rect l="l" t="t" r="r" b="b"/>
            <a:pathLst>
              <a:path w="21600" h="21600">
                <a:moveTo>
                  <a:pt x="0" y="10800"/>
                </a:moveTo>
                <a:close/>
              </a:path>
            </a:pathLst>
          </a:custGeom>
          <a:solidFill>
            <a:srgbClr val="5B9BD5"/>
          </a:solidFill>
          <a:ln>
            <a:noFill/>
          </a:ln>
        </p:spPr>
        <p:style>
          <a:lnRef idx="0">
            <a:scrgbClr r="0" g="0" b="0"/>
          </a:lnRef>
          <a:fillRef idx="0">
            <a:scrgbClr r="0" g="0" b="0"/>
          </a:fillRef>
          <a:effectRef idx="0">
            <a:scrgbClr r="0" g="0" b="0"/>
          </a:effectRef>
          <a:fontRef idx="minor"/>
        </p:style>
      </p:sp>
      <p:sp>
        <p:nvSpPr>
          <p:cNvPr id="500" name="CustomShape 5"/>
          <p:cNvSpPr/>
          <p:nvPr/>
        </p:nvSpPr>
        <p:spPr>
          <a:xfrm>
            <a:off x="3395160" y="2466720"/>
            <a:ext cx="962280" cy="962280"/>
          </a:xfrm>
          <a:custGeom>
            <a:avLst/>
            <a:gdLst/>
            <a:ahLst/>
            <a:cxnLst/>
            <a:rect l="l" t="t" r="r" b="b"/>
            <a:pathLst>
              <a:path w="21600" h="21600">
                <a:moveTo>
                  <a:pt x="0" y="10800"/>
                </a:moveTo>
                <a:close/>
              </a:path>
            </a:pathLst>
          </a:custGeom>
          <a:solidFill>
            <a:srgbClr val="FFC000"/>
          </a:solidFill>
          <a:ln>
            <a:noFill/>
          </a:ln>
        </p:spPr>
        <p:style>
          <a:lnRef idx="0">
            <a:scrgbClr r="0" g="0" b="0"/>
          </a:lnRef>
          <a:fillRef idx="0">
            <a:scrgbClr r="0" g="0" b="0"/>
          </a:fillRef>
          <a:effectRef idx="0">
            <a:scrgbClr r="0" g="0" b="0"/>
          </a:effectRef>
          <a:fontRef idx="minor"/>
        </p:style>
      </p:sp>
      <p:sp>
        <p:nvSpPr>
          <p:cNvPr id="501" name="CustomShape 6"/>
          <p:cNvSpPr/>
          <p:nvPr/>
        </p:nvSpPr>
        <p:spPr>
          <a:xfrm>
            <a:off x="5125680" y="2328120"/>
            <a:ext cx="293760" cy="293760"/>
          </a:xfrm>
          <a:custGeom>
            <a:avLst/>
            <a:gdLst/>
            <a:ahLst/>
            <a:cxnLst/>
            <a:rect l="l" t="t" r="r" b="b"/>
            <a:pathLst>
              <a:path w="21600" h="21600">
                <a:moveTo>
                  <a:pt x="0" y="10800"/>
                </a:moveTo>
                <a:close/>
              </a:path>
            </a:pathLst>
          </a:custGeom>
          <a:solidFill>
            <a:srgbClr val="A5A5A5"/>
          </a:solidFill>
          <a:ln>
            <a:noFill/>
          </a:ln>
        </p:spPr>
        <p:style>
          <a:lnRef idx="0">
            <a:scrgbClr r="0" g="0" b="0"/>
          </a:lnRef>
          <a:fillRef idx="0">
            <a:scrgbClr r="0" g="0" b="0"/>
          </a:fillRef>
          <a:effectRef idx="0">
            <a:scrgbClr r="0" g="0" b="0"/>
          </a:effectRef>
          <a:fontRef idx="minor"/>
        </p:style>
      </p:sp>
      <p:sp>
        <p:nvSpPr>
          <p:cNvPr id="502" name="CustomShape 7"/>
          <p:cNvSpPr/>
          <p:nvPr/>
        </p:nvSpPr>
        <p:spPr>
          <a:xfrm>
            <a:off x="6492240" y="0"/>
            <a:ext cx="5699880" cy="4059360"/>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0">
            <a:scrgbClr r="0" g="0" b="0"/>
          </a:lnRef>
          <a:fillRef idx="0">
            <a:scrgbClr r="0" g="0" b="0"/>
          </a:fillRef>
          <a:effectRef idx="0">
            <a:scrgbClr r="0" g="0" b="0"/>
          </a:effectRef>
          <a:fontRef idx="minor"/>
        </p:style>
      </p:sp>
      <p:cxnSp>
        <p:nvCxnSpPr>
          <p:cNvPr id="503" name="Line 8"/>
          <p:cNvCxnSpPr/>
          <p:nvPr/>
        </p:nvCxnSpPr>
        <p:spPr>
          <a:xfrm>
            <a:off x="7800480" y="4525200"/>
            <a:ext cx="360" cy="1737720"/>
          </a:xfrm>
          <a:prstGeom prst="straightConnector1">
            <a:avLst/>
          </a:prstGeom>
          <a:ln w="19080">
            <a:solidFill>
              <a:srgbClr val="000000"/>
            </a:solidFill>
            <a:miter/>
          </a:ln>
        </p:spPr>
      </p:cxnSp>
    </p:spTree>
    <p:extLst>
      <p:ext uri="{BB962C8B-B14F-4D97-AF65-F5344CB8AC3E}">
        <p14:creationId xmlns:p14="http://schemas.microsoft.com/office/powerpoint/2010/main" val="264857475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CustomShape 1"/>
          <p:cNvSpPr/>
          <p:nvPr/>
        </p:nvSpPr>
        <p:spPr>
          <a:xfrm>
            <a:off x="0" y="0"/>
            <a:ext cx="6090480" cy="6858000"/>
          </a:xfrm>
          <a:custGeom>
            <a:avLst/>
            <a:gdLst/>
            <a:ahLst/>
            <a:cxnLst/>
            <a:rect l="l" t="t" r="r" b="b"/>
            <a:pathLst>
              <a:path w="21600" h="21600">
                <a:moveTo>
                  <a:pt x="0" y="0"/>
                </a:moveTo>
                <a:lnTo>
                  <a:pt x="21600" y="0"/>
                </a:lnTo>
                <a:lnTo>
                  <a:pt x="21600" y="21600"/>
                </a:lnTo>
                <a:lnTo>
                  <a:pt x="0" y="21600"/>
                </a:lnTo>
                <a:close/>
              </a:path>
            </a:pathLst>
          </a:custGeom>
          <a:gradFill>
            <a:gsLst>
              <a:gs pos="0">
                <a:srgbClr val="009ED8"/>
              </a:gs>
              <a:gs pos="100000">
                <a:srgbClr val="009ED8"/>
              </a:gs>
            </a:gsLst>
            <a:lin ang="4200000"/>
          </a:gradFill>
          <a:ln>
            <a:noFill/>
          </a:ln>
        </p:spPr>
        <p:style>
          <a:lnRef idx="0">
            <a:scrgbClr r="0" g="0" b="0"/>
          </a:lnRef>
          <a:fillRef idx="0">
            <a:scrgbClr r="0" g="0" b="0"/>
          </a:fillRef>
          <a:effectRef idx="0">
            <a:scrgbClr r="0" g="0" b="0"/>
          </a:effectRef>
          <a:fontRef idx="minor"/>
        </p:style>
      </p:sp>
      <p:pic>
        <p:nvPicPr>
          <p:cNvPr id="505" name="Picture 9"/>
          <p:cNvPicPr/>
          <p:nvPr/>
        </p:nvPicPr>
        <p:blipFill>
          <a:blip r:embed="rId2"/>
          <a:stretch/>
        </p:blipFill>
        <p:spPr>
          <a:xfrm>
            <a:off x="0" y="0"/>
            <a:ext cx="12192120" cy="6858000"/>
          </a:xfrm>
          <a:prstGeom prst="rect">
            <a:avLst/>
          </a:prstGeom>
          <a:ln w="12600">
            <a:noFill/>
          </a:ln>
        </p:spPr>
      </p:pic>
      <p:sp>
        <p:nvSpPr>
          <p:cNvPr id="506" name="TextShape 2"/>
          <p:cNvSpPr txBox="1"/>
          <p:nvPr/>
        </p:nvSpPr>
        <p:spPr>
          <a:xfrm>
            <a:off x="640080" y="2053800"/>
            <a:ext cx="3669120" cy="2760120"/>
          </a:xfrm>
          <a:prstGeom prst="rect">
            <a:avLst/>
          </a:prstGeom>
          <a:noFill/>
          <a:ln w="12600">
            <a:noFill/>
          </a:ln>
        </p:spPr>
        <p:txBody>
          <a:bodyPr anchor="ctr">
            <a:normAutofit/>
          </a:bodyPr>
          <a:lstStyle/>
          <a:p>
            <a:pPr>
              <a:lnSpc>
                <a:spcPct val="90000"/>
              </a:lnSpc>
            </a:pPr>
            <a:r>
              <a:rPr lang="el-GR" sz="4400" b="0" strike="noStrike" spc="-1">
                <a:solidFill>
                  <a:srgbClr val="FFFFFF"/>
                </a:solidFill>
                <a:latin typeface="Calibri Light"/>
              </a:rPr>
              <a:t>Ψυχολογικός τομέας</a:t>
            </a:r>
            <a:endParaRPr lang="el-GR" sz="4400" b="0" strike="noStrike" spc="-1">
              <a:latin typeface="Arial"/>
            </a:endParaRPr>
          </a:p>
        </p:txBody>
      </p:sp>
      <p:sp>
        <p:nvSpPr>
          <p:cNvPr id="507" name="TextShape 3"/>
          <p:cNvSpPr txBox="1"/>
          <p:nvPr/>
        </p:nvSpPr>
        <p:spPr>
          <a:xfrm>
            <a:off x="6090480" y="801720"/>
            <a:ext cx="5306040" cy="5230800"/>
          </a:xfrm>
          <a:prstGeom prst="rect">
            <a:avLst/>
          </a:prstGeom>
          <a:noFill/>
          <a:ln w="12600">
            <a:noFill/>
          </a:ln>
        </p:spPr>
        <p:txBody>
          <a:bodyPr anchor="ctr">
            <a:normAutofit lnSpcReduction="10000"/>
          </a:bodyPr>
          <a:lstStyle/>
          <a:p>
            <a:pPr marL="228600" indent="-228600">
              <a:lnSpc>
                <a:spcPct val="90000"/>
              </a:lnSpc>
              <a:spcBef>
                <a:spcPts val="1001"/>
              </a:spcBef>
              <a:buClr>
                <a:srgbClr val="000000"/>
              </a:buClr>
              <a:buFont typeface="Arial"/>
              <a:buChar char="•"/>
            </a:pPr>
            <a:r>
              <a:rPr lang="el-GR" sz="2800" b="0" strike="noStrike" spc="-1" dirty="0">
                <a:solidFill>
                  <a:srgbClr val="000000"/>
                </a:solidFill>
                <a:latin typeface="Calibri"/>
              </a:rPr>
              <a:t>Με τη σωματική άσκηση ο αθλητής αποκτά αγωνιστικότητα, αυτοκυριαρχία, καλλιεργείται το θάρρος, η αποφασιστικότητα και η τόλμη για την αντιμετώπιση του αθλητικού αγώνα. Ο αθλητισμός βοηθά τον αθλητή να βάζει στόχους και να παλεύει με </a:t>
            </a:r>
            <a:r>
              <a:rPr lang="el-GR" sz="2800" b="0" strike="noStrike" spc="-1" dirty="0" smtClean="0">
                <a:solidFill>
                  <a:srgbClr val="000000"/>
                </a:solidFill>
                <a:latin typeface="Calibri"/>
              </a:rPr>
              <a:t> επιμονή και </a:t>
            </a:r>
            <a:r>
              <a:rPr lang="el-GR" sz="2800" b="0" strike="noStrike" spc="-1" dirty="0">
                <a:solidFill>
                  <a:srgbClr val="000000"/>
                </a:solidFill>
                <a:latin typeface="Calibri"/>
              </a:rPr>
              <a:t>υπομονή. </a:t>
            </a:r>
            <a:r>
              <a:rPr lang="el-GR" sz="2800" b="0" strike="noStrike" spc="-1" dirty="0" smtClean="0">
                <a:solidFill>
                  <a:srgbClr val="000000"/>
                </a:solidFill>
                <a:latin typeface="Calibri"/>
              </a:rPr>
              <a:t>Όπως ακριβώς πρέπει να κάνει και για τη ζωή του.</a:t>
            </a:r>
          </a:p>
          <a:p>
            <a:pPr>
              <a:lnSpc>
                <a:spcPct val="90000"/>
              </a:lnSpc>
              <a:spcBef>
                <a:spcPts val="1001"/>
              </a:spcBef>
              <a:buClr>
                <a:srgbClr val="000000"/>
              </a:buClr>
            </a:pPr>
            <a:r>
              <a:rPr lang="el-GR" sz="2800" b="0" strike="noStrike" spc="-1" dirty="0" smtClean="0">
                <a:solidFill>
                  <a:srgbClr val="000000"/>
                </a:solidFill>
                <a:latin typeface="Calibri"/>
              </a:rPr>
              <a:t>Επίσης </a:t>
            </a:r>
            <a:r>
              <a:rPr lang="el-GR" sz="2800" b="0" strike="noStrike" spc="-1" dirty="0">
                <a:solidFill>
                  <a:srgbClr val="000000"/>
                </a:solidFill>
                <a:latin typeface="Calibri"/>
              </a:rPr>
              <a:t>είναι ένας καλός τρόπος να </a:t>
            </a:r>
            <a:r>
              <a:rPr lang="el-GR" sz="2800" b="0" strike="noStrike" spc="-1" dirty="0" smtClean="0">
                <a:solidFill>
                  <a:srgbClr val="000000"/>
                </a:solidFill>
                <a:latin typeface="Calibri"/>
              </a:rPr>
              <a:t>ξεφεύγει </a:t>
            </a:r>
            <a:r>
              <a:rPr lang="el-GR" sz="2800" b="0" strike="noStrike" spc="-1" dirty="0">
                <a:solidFill>
                  <a:srgbClr val="000000"/>
                </a:solidFill>
                <a:latin typeface="Calibri"/>
              </a:rPr>
              <a:t>από την καθημερινή </a:t>
            </a:r>
            <a:r>
              <a:rPr lang="el-GR" sz="2800" b="0" strike="noStrike" spc="-1" dirty="0" smtClean="0">
                <a:solidFill>
                  <a:srgbClr val="000000"/>
                </a:solidFill>
                <a:latin typeface="Calibri"/>
              </a:rPr>
              <a:t>του </a:t>
            </a:r>
            <a:r>
              <a:rPr lang="el-GR" sz="2800" b="0" strike="noStrike" spc="-1" dirty="0">
                <a:solidFill>
                  <a:srgbClr val="000000"/>
                </a:solidFill>
                <a:latin typeface="Calibri"/>
              </a:rPr>
              <a:t>ρουτίνα.</a:t>
            </a:r>
            <a:endParaRPr lang="el-GR" sz="2800" b="0" strike="noStrike" spc="-1" dirty="0">
              <a:latin typeface="Arial"/>
            </a:endParaRPr>
          </a:p>
        </p:txBody>
      </p:sp>
    </p:spTree>
    <p:extLst>
      <p:ext uri="{BB962C8B-B14F-4D97-AF65-F5344CB8AC3E}">
        <p14:creationId xmlns:p14="http://schemas.microsoft.com/office/powerpoint/2010/main" val="51664903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TextShape 1"/>
          <p:cNvSpPr txBox="1"/>
          <p:nvPr/>
        </p:nvSpPr>
        <p:spPr>
          <a:xfrm>
            <a:off x="1571400" y="-114206"/>
            <a:ext cx="9122760" cy="2154600"/>
          </a:xfrm>
          <a:prstGeom prst="rect">
            <a:avLst/>
          </a:prstGeom>
          <a:noFill/>
          <a:ln w="12600">
            <a:noFill/>
          </a:ln>
        </p:spPr>
        <p:txBody>
          <a:bodyPr anchor="ctr">
            <a:normAutofit/>
          </a:bodyPr>
          <a:lstStyle/>
          <a:p>
            <a:pPr>
              <a:lnSpc>
                <a:spcPct val="90000"/>
              </a:lnSpc>
            </a:pPr>
            <a:r>
              <a:rPr lang="el-GR" sz="4400" b="0" strike="noStrike" spc="-1" dirty="0">
                <a:solidFill>
                  <a:srgbClr val="000000"/>
                </a:solidFill>
                <a:latin typeface="Calibri Light"/>
              </a:rPr>
              <a:t>                       </a:t>
            </a:r>
            <a:r>
              <a:rPr lang="el-GR" sz="4400" b="0" strike="noStrike" spc="-1" dirty="0">
                <a:solidFill>
                  <a:schemeClr val="tx2">
                    <a:lumMod val="60000"/>
                    <a:lumOff val="40000"/>
                  </a:schemeClr>
                </a:solidFill>
                <a:latin typeface="Calibri Light"/>
              </a:rPr>
              <a:t>Κοινωνικός τομέας</a:t>
            </a:r>
            <a:endParaRPr lang="el-GR" sz="4400" b="0" strike="noStrike" spc="-1" dirty="0">
              <a:solidFill>
                <a:schemeClr val="tx2">
                  <a:lumMod val="60000"/>
                  <a:lumOff val="40000"/>
                </a:schemeClr>
              </a:solidFill>
              <a:latin typeface="Arial"/>
            </a:endParaRPr>
          </a:p>
        </p:txBody>
      </p:sp>
      <p:sp>
        <p:nvSpPr>
          <p:cNvPr id="509" name="TextShape 2"/>
          <p:cNvSpPr txBox="1"/>
          <p:nvPr/>
        </p:nvSpPr>
        <p:spPr>
          <a:xfrm>
            <a:off x="1814040" y="1389413"/>
            <a:ext cx="6066000" cy="4399807"/>
          </a:xfrm>
          <a:prstGeom prst="rect">
            <a:avLst/>
          </a:prstGeom>
          <a:noFill/>
          <a:ln w="12600">
            <a:noFill/>
          </a:ln>
        </p:spPr>
        <p:txBody>
          <a:bodyPr>
            <a:noAutofit/>
          </a:bodyPr>
          <a:lstStyle/>
          <a:p>
            <a:pPr marL="228600" indent="-228600">
              <a:lnSpc>
                <a:spcPct val="90000"/>
              </a:lnSpc>
              <a:spcBef>
                <a:spcPts val="1001"/>
              </a:spcBef>
              <a:buClr>
                <a:srgbClr val="000000"/>
              </a:buClr>
              <a:buFont typeface="Arial"/>
              <a:buChar char="•"/>
            </a:pPr>
            <a:r>
              <a:rPr lang="el-GR" sz="2800" b="0" strike="noStrike" spc="-1" dirty="0">
                <a:solidFill>
                  <a:srgbClr val="000000"/>
                </a:solidFill>
                <a:latin typeface="Calibri"/>
              </a:rPr>
              <a:t>Ο αθλητισμός ενώνει τους συναγωνιζόμενους </a:t>
            </a:r>
            <a:r>
              <a:rPr lang="el-GR" sz="2800" b="0" strike="noStrike" spc="-1" dirty="0" smtClean="0">
                <a:solidFill>
                  <a:srgbClr val="000000"/>
                </a:solidFill>
                <a:latin typeface="Calibri"/>
              </a:rPr>
              <a:t>και δημιουργεί  </a:t>
            </a:r>
            <a:r>
              <a:rPr lang="el-GR" sz="2800" b="0" strike="noStrike" spc="-1" dirty="0">
                <a:solidFill>
                  <a:srgbClr val="000000"/>
                </a:solidFill>
                <a:latin typeface="Calibri"/>
              </a:rPr>
              <a:t>φιλίες. Επίσης, τους συνηθίζει να σέβονται ο ένας τον </a:t>
            </a:r>
            <a:r>
              <a:rPr lang="el-GR" sz="2800" b="0" strike="noStrike" spc="-1" dirty="0" smtClean="0">
                <a:solidFill>
                  <a:srgbClr val="000000"/>
                </a:solidFill>
                <a:latin typeface="Calibri"/>
              </a:rPr>
              <a:t>άλλον και να ακολουθούν τους κανόνες του παιγνιδιού, </a:t>
            </a:r>
            <a:r>
              <a:rPr lang="el-GR" sz="2800" b="1" strike="noStrike" spc="-1" dirty="0" smtClean="0">
                <a:solidFill>
                  <a:srgbClr val="000000"/>
                </a:solidFill>
                <a:latin typeface="Calibri"/>
              </a:rPr>
              <a:t>΄΄ευ </a:t>
            </a:r>
            <a:r>
              <a:rPr lang="el-GR" sz="2800" b="1" strike="noStrike" spc="-1" dirty="0" err="1">
                <a:solidFill>
                  <a:srgbClr val="000000"/>
                </a:solidFill>
                <a:latin typeface="Calibri"/>
              </a:rPr>
              <a:t>αγωνίζεσθαι</a:t>
            </a:r>
            <a:r>
              <a:rPr lang="el-GR" sz="2800" b="1" strike="noStrike" spc="-1" dirty="0" smtClean="0">
                <a:solidFill>
                  <a:srgbClr val="000000"/>
                </a:solidFill>
                <a:latin typeface="Calibri"/>
              </a:rPr>
              <a:t>΄΄</a:t>
            </a:r>
            <a:r>
              <a:rPr lang="el-GR" sz="2800" b="0" strike="noStrike" spc="-1" dirty="0" smtClean="0">
                <a:solidFill>
                  <a:srgbClr val="000000"/>
                </a:solidFill>
                <a:latin typeface="Calibri"/>
              </a:rPr>
              <a:t>. </a:t>
            </a:r>
            <a:r>
              <a:rPr lang="el-GR" sz="2800" b="0" strike="noStrike" spc="-1" dirty="0">
                <a:solidFill>
                  <a:srgbClr val="000000"/>
                </a:solidFill>
                <a:latin typeface="Calibri"/>
              </a:rPr>
              <a:t>Οι κορυφαίοι αθλητές εφόσον λειτουργούν ως </a:t>
            </a:r>
            <a:r>
              <a:rPr lang="el-GR" sz="2800" b="1" strike="noStrike" spc="-1" dirty="0">
                <a:solidFill>
                  <a:srgbClr val="000000"/>
                </a:solidFill>
                <a:latin typeface="Calibri"/>
              </a:rPr>
              <a:t>πρότυπα </a:t>
            </a:r>
            <a:r>
              <a:rPr lang="el-GR" sz="2800" b="0" strike="noStrike" spc="-1" dirty="0">
                <a:solidFill>
                  <a:srgbClr val="000000"/>
                </a:solidFill>
                <a:latin typeface="Calibri"/>
              </a:rPr>
              <a:t>επηρεάζουν τους νέους σε διάφορα κοινωνικά θέματα </a:t>
            </a:r>
            <a:r>
              <a:rPr lang="el-GR" sz="2800" b="0" strike="noStrike" spc="-1" dirty="0" smtClean="0">
                <a:solidFill>
                  <a:srgbClr val="000000"/>
                </a:solidFill>
                <a:latin typeface="Calibri"/>
              </a:rPr>
              <a:t>(</a:t>
            </a:r>
            <a:r>
              <a:rPr lang="el-GR" sz="2800" spc="-1" dirty="0" smtClean="0">
                <a:solidFill>
                  <a:srgbClr val="000000"/>
                </a:solidFill>
                <a:latin typeface="Calibri"/>
              </a:rPr>
              <a:t>διατροφή, άσκηση, βία, εξαρτήσεις</a:t>
            </a:r>
            <a:r>
              <a:rPr lang="el-GR" sz="2800" b="0" strike="noStrike" spc="-1" dirty="0" smtClean="0">
                <a:solidFill>
                  <a:srgbClr val="000000"/>
                </a:solidFill>
                <a:latin typeface="Calibri"/>
              </a:rPr>
              <a:t>). </a:t>
            </a:r>
            <a:r>
              <a:rPr lang="el-GR" sz="2800" b="0" strike="noStrike" spc="-1" dirty="0">
                <a:solidFill>
                  <a:srgbClr val="000000"/>
                </a:solidFill>
                <a:latin typeface="Calibri"/>
              </a:rPr>
              <a:t>Καλλιεργεί την ομαδικότητα, </a:t>
            </a:r>
            <a:r>
              <a:rPr lang="el-GR" sz="2800" spc="-1" dirty="0" smtClean="0">
                <a:solidFill>
                  <a:srgbClr val="000000"/>
                </a:solidFill>
                <a:latin typeface="Calibri"/>
              </a:rPr>
              <a:t>κυρίως </a:t>
            </a:r>
            <a:r>
              <a:rPr lang="el-GR" sz="2800" b="0" strike="noStrike" spc="-1" dirty="0" smtClean="0">
                <a:solidFill>
                  <a:srgbClr val="000000"/>
                </a:solidFill>
                <a:latin typeface="Calibri"/>
              </a:rPr>
              <a:t>στα ομαδικά αθλήματα, την </a:t>
            </a:r>
            <a:r>
              <a:rPr lang="el-GR" sz="2800" b="0" strike="noStrike" spc="-1" dirty="0">
                <a:solidFill>
                  <a:srgbClr val="000000"/>
                </a:solidFill>
                <a:latin typeface="Calibri"/>
              </a:rPr>
              <a:t>ευγενή </a:t>
            </a:r>
            <a:r>
              <a:rPr lang="el-GR" sz="2800" spc="-1" dirty="0" smtClean="0">
                <a:solidFill>
                  <a:srgbClr val="000000"/>
                </a:solidFill>
                <a:latin typeface="Calibri"/>
              </a:rPr>
              <a:t>άμιλλα</a:t>
            </a:r>
            <a:r>
              <a:rPr lang="el-GR" sz="2800" b="0" strike="noStrike" spc="-1" dirty="0" smtClean="0">
                <a:solidFill>
                  <a:srgbClr val="000000"/>
                </a:solidFill>
                <a:latin typeface="Calibri"/>
              </a:rPr>
              <a:t>, </a:t>
            </a:r>
            <a:r>
              <a:rPr lang="el-GR" sz="2800" b="0" strike="noStrike" spc="-1" dirty="0">
                <a:solidFill>
                  <a:srgbClr val="000000"/>
                </a:solidFill>
                <a:latin typeface="Calibri"/>
              </a:rPr>
              <a:t>αλληλεγγύη  κ.ά.</a:t>
            </a:r>
            <a:endParaRPr lang="el-GR" sz="2800" b="0" strike="noStrike" spc="-1" dirty="0">
              <a:latin typeface="Arial"/>
            </a:endParaRPr>
          </a:p>
        </p:txBody>
      </p:sp>
      <p:sp>
        <p:nvSpPr>
          <p:cNvPr id="510" name="CustomShape 3"/>
          <p:cNvSpPr/>
          <p:nvPr/>
        </p:nvSpPr>
        <p:spPr>
          <a:xfrm flipH="1" flipV="1">
            <a:off x="752040" y="744480"/>
            <a:ext cx="3275640" cy="4408560"/>
          </a:xfrm>
          <a:custGeom>
            <a:avLst/>
            <a:gdLst/>
            <a:ahLst/>
            <a:cxnLst/>
            <a:rect l="l" t="t" r="r" b="b"/>
            <a:pathLst>
              <a:path w="10004"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a:noFill/>
          </a:ln>
        </p:spPr>
        <p:style>
          <a:lnRef idx="0">
            <a:scrgbClr r="0" g="0" b="0"/>
          </a:lnRef>
          <a:fillRef idx="0">
            <a:scrgbClr r="0" g="0" b="0"/>
          </a:fillRef>
          <a:effectRef idx="0">
            <a:scrgbClr r="0" g="0" b="0"/>
          </a:effectRef>
          <a:fontRef idx="minor"/>
        </p:style>
      </p:sp>
      <p:sp>
        <p:nvSpPr>
          <p:cNvPr id="511" name="CustomShape 4"/>
          <p:cNvSpPr/>
          <p:nvPr/>
        </p:nvSpPr>
        <p:spPr>
          <a:xfrm>
            <a:off x="8151840" y="1685520"/>
            <a:ext cx="3274920" cy="4408560"/>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a:noFill/>
          </a:ln>
        </p:spPr>
        <p:style>
          <a:lnRef idx="0">
            <a:scrgbClr r="0" g="0" b="0"/>
          </a:lnRef>
          <a:fillRef idx="0">
            <a:scrgbClr r="0" g="0" b="0"/>
          </a:fillRef>
          <a:effectRef idx="0">
            <a:scrgbClr r="0" g="0" b="0"/>
          </a:effectRef>
          <a:fontRef idx="minor"/>
        </p:style>
      </p:sp>
      <p:pic>
        <p:nvPicPr>
          <p:cNvPr id="512" name="Εικόνα 3"/>
          <p:cNvPicPr/>
          <p:nvPr/>
        </p:nvPicPr>
        <p:blipFill>
          <a:blip r:embed="rId2"/>
          <a:stretch/>
        </p:blipFill>
        <p:spPr>
          <a:xfrm>
            <a:off x="8151840" y="3440160"/>
            <a:ext cx="2542320" cy="1697040"/>
          </a:xfrm>
          <a:prstGeom prst="rect">
            <a:avLst/>
          </a:prstGeom>
          <a:ln w="12600">
            <a:noFill/>
          </a:ln>
        </p:spPr>
      </p:pic>
    </p:spTree>
    <p:extLst>
      <p:ext uri="{BB962C8B-B14F-4D97-AF65-F5344CB8AC3E}">
        <p14:creationId xmlns:p14="http://schemas.microsoft.com/office/powerpoint/2010/main" val="321024606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CustomShape 1"/>
          <p:cNvSpPr/>
          <p:nvPr/>
        </p:nvSpPr>
        <p:spPr>
          <a:xfrm>
            <a:off x="0" y="0"/>
            <a:ext cx="6082200" cy="6858000"/>
          </a:xfrm>
          <a:custGeom>
            <a:avLst/>
            <a:gdLst/>
            <a:ahLst/>
            <a:cxnLst/>
            <a:rect l="l" t="t" r="r" b="b"/>
            <a:pathLst>
              <a:path w="21600" h="21600">
                <a:moveTo>
                  <a:pt x="0" y="0"/>
                </a:moveTo>
                <a:lnTo>
                  <a:pt x="21600" y="0"/>
                </a:lnTo>
                <a:lnTo>
                  <a:pt x="21600" y="21600"/>
                </a:lnTo>
                <a:lnTo>
                  <a:pt x="0" y="2160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514" name="CustomShape 2"/>
          <p:cNvSpPr/>
          <p:nvPr/>
        </p:nvSpPr>
        <p:spPr>
          <a:xfrm>
            <a:off x="0" y="0"/>
            <a:ext cx="12192120" cy="6858000"/>
          </a:xfrm>
          <a:custGeom>
            <a:avLst/>
            <a:gdLst/>
            <a:ahLst/>
            <a:cxnLst/>
            <a:rect l="l" t="t" r="r" b="b"/>
            <a:pathLst>
              <a:path w="21600" h="21600">
                <a:moveTo>
                  <a:pt x="0" y="0"/>
                </a:moveTo>
                <a:lnTo>
                  <a:pt x="21600" y="0"/>
                </a:lnTo>
                <a:lnTo>
                  <a:pt x="21600" y="21600"/>
                </a:lnTo>
                <a:lnTo>
                  <a:pt x="0" y="21600"/>
                </a:lnTo>
                <a:close/>
              </a:path>
            </a:pathLst>
          </a:custGeom>
          <a:gradFill>
            <a:gsLst>
              <a:gs pos="0">
                <a:srgbClr val="3965B5"/>
              </a:gs>
              <a:gs pos="100000">
                <a:srgbClr val="3965B5"/>
              </a:gs>
            </a:gsLst>
            <a:lin ang="4200000"/>
          </a:gradFill>
          <a:ln>
            <a:noFill/>
          </a:ln>
        </p:spPr>
        <p:style>
          <a:lnRef idx="0">
            <a:scrgbClr r="0" g="0" b="0"/>
          </a:lnRef>
          <a:fillRef idx="0">
            <a:scrgbClr r="0" g="0" b="0"/>
          </a:fillRef>
          <a:effectRef idx="0">
            <a:scrgbClr r="0" g="0" b="0"/>
          </a:effectRef>
          <a:fontRef idx="minor"/>
        </p:style>
      </p:sp>
      <p:pic>
        <p:nvPicPr>
          <p:cNvPr id="515" name="Picture 20"/>
          <p:cNvPicPr/>
          <p:nvPr/>
        </p:nvPicPr>
        <p:blipFill>
          <a:blip r:embed="rId2"/>
          <a:stretch/>
        </p:blipFill>
        <p:spPr>
          <a:xfrm>
            <a:off x="0" y="0"/>
            <a:ext cx="12192120" cy="6858000"/>
          </a:xfrm>
          <a:prstGeom prst="rect">
            <a:avLst/>
          </a:prstGeom>
          <a:ln w="12600">
            <a:noFill/>
          </a:ln>
        </p:spPr>
      </p:pic>
      <p:sp>
        <p:nvSpPr>
          <p:cNvPr id="516" name="TextShape 3"/>
          <p:cNvSpPr txBox="1"/>
          <p:nvPr/>
        </p:nvSpPr>
        <p:spPr>
          <a:xfrm>
            <a:off x="640080" y="2053800"/>
            <a:ext cx="3669120" cy="2760120"/>
          </a:xfrm>
          <a:prstGeom prst="rect">
            <a:avLst/>
          </a:prstGeom>
          <a:noFill/>
          <a:ln w="12600">
            <a:noFill/>
          </a:ln>
        </p:spPr>
        <p:txBody>
          <a:bodyPr anchor="ctr">
            <a:normAutofit/>
          </a:bodyPr>
          <a:lstStyle/>
          <a:p>
            <a:pPr>
              <a:lnSpc>
                <a:spcPct val="90000"/>
              </a:lnSpc>
            </a:pPr>
            <a:r>
              <a:rPr lang="el-GR" sz="4400" b="0" strike="noStrike" spc="-1">
                <a:solidFill>
                  <a:srgbClr val="FFFFFF"/>
                </a:solidFill>
                <a:latin typeface="Calibri Light"/>
              </a:rPr>
              <a:t>                        Βιολογικός τομέας</a:t>
            </a:r>
            <a:endParaRPr lang="el-GR" sz="4400" b="0" strike="noStrike" spc="-1">
              <a:latin typeface="Arial"/>
            </a:endParaRPr>
          </a:p>
        </p:txBody>
      </p:sp>
      <p:sp>
        <p:nvSpPr>
          <p:cNvPr id="517" name="TextShape 4"/>
          <p:cNvSpPr txBox="1"/>
          <p:nvPr/>
        </p:nvSpPr>
        <p:spPr>
          <a:xfrm>
            <a:off x="6090480" y="801720"/>
            <a:ext cx="5306040" cy="5230800"/>
          </a:xfrm>
          <a:prstGeom prst="rect">
            <a:avLst/>
          </a:prstGeom>
          <a:noFill/>
          <a:ln w="12600">
            <a:noFill/>
          </a:ln>
        </p:spPr>
        <p:txBody>
          <a:bodyPr anchor="ctr">
            <a:normAutofit/>
          </a:bodyPr>
          <a:lstStyle/>
          <a:p>
            <a:pPr marL="228600" indent="-228600">
              <a:lnSpc>
                <a:spcPct val="90000"/>
              </a:lnSpc>
              <a:spcBef>
                <a:spcPts val="1001"/>
              </a:spcBef>
              <a:buClr>
                <a:srgbClr val="000000"/>
              </a:buClr>
              <a:buFont typeface="Arial"/>
              <a:buChar char="•"/>
            </a:pPr>
            <a:r>
              <a:rPr lang="el-GR" sz="3200" b="0" strike="noStrike" spc="-1" dirty="0">
                <a:solidFill>
                  <a:srgbClr val="000000"/>
                </a:solidFill>
                <a:latin typeface="Calibri"/>
              </a:rPr>
              <a:t>Ο αθλητισμός αναπτύσσει αρμονικά το σώμα, προσφέρει υγεία στον οργανισμό, ενδυναμώνει το μυϊκό σύστημα και λειτουργεί ως αντίβαρο </a:t>
            </a:r>
            <a:r>
              <a:rPr lang="el-GR" sz="3200" b="0" strike="noStrike" spc="-1" dirty="0" smtClean="0">
                <a:solidFill>
                  <a:srgbClr val="000000"/>
                </a:solidFill>
                <a:latin typeface="Calibri"/>
              </a:rPr>
              <a:t>στις διάφορες βλαβερές εξαρτήσεις. </a:t>
            </a:r>
            <a:endParaRPr lang="el-GR" sz="3200" b="0" strike="noStrike" spc="-1" dirty="0">
              <a:latin typeface="Arial"/>
            </a:endParaRPr>
          </a:p>
          <a:p>
            <a:pPr marL="228600" indent="-228600">
              <a:lnSpc>
                <a:spcPct val="90000"/>
              </a:lnSpc>
              <a:spcBef>
                <a:spcPts val="1001"/>
              </a:spcBef>
              <a:buClr>
                <a:srgbClr val="000000"/>
              </a:buClr>
              <a:buFont typeface="Arial"/>
              <a:buChar char="•"/>
            </a:pPr>
            <a:r>
              <a:rPr lang="el-GR" sz="3200" b="0" strike="noStrike" spc="-1" dirty="0">
                <a:solidFill>
                  <a:srgbClr val="000000"/>
                </a:solidFill>
                <a:latin typeface="Calibri"/>
              </a:rPr>
              <a:t>Συντελεί στην καλή </a:t>
            </a:r>
            <a:r>
              <a:rPr lang="el-GR" sz="3200" b="0" strike="noStrike" spc="-1" dirty="0" smtClean="0">
                <a:solidFill>
                  <a:srgbClr val="000000"/>
                </a:solidFill>
                <a:latin typeface="Calibri"/>
              </a:rPr>
              <a:t>λειτουργία </a:t>
            </a:r>
            <a:r>
              <a:rPr lang="el-GR" sz="3200" b="0" strike="noStrike" spc="-1" dirty="0">
                <a:solidFill>
                  <a:srgbClr val="000000"/>
                </a:solidFill>
                <a:latin typeface="Calibri"/>
              </a:rPr>
              <a:t>του σώματος </a:t>
            </a:r>
            <a:r>
              <a:rPr lang="el-GR" sz="3200" b="0" strike="noStrike" spc="-1" dirty="0" smtClean="0">
                <a:solidFill>
                  <a:srgbClr val="000000"/>
                </a:solidFill>
                <a:latin typeface="Calibri"/>
              </a:rPr>
              <a:t>και θωρακίζει την υγεία μας.</a:t>
            </a:r>
            <a:endParaRPr lang="el-GR" sz="3200" b="0" strike="noStrike" spc="-1" dirty="0">
              <a:latin typeface="Arial"/>
            </a:endParaRPr>
          </a:p>
        </p:txBody>
      </p:sp>
    </p:spTree>
    <p:extLst>
      <p:ext uri="{BB962C8B-B14F-4D97-AF65-F5344CB8AC3E}">
        <p14:creationId xmlns:p14="http://schemas.microsoft.com/office/powerpoint/2010/main" val="411141085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CustomShape 1"/>
          <p:cNvSpPr/>
          <p:nvPr/>
        </p:nvSpPr>
        <p:spPr>
          <a:xfrm>
            <a:off x="355680" y="0"/>
            <a:ext cx="11480400" cy="2754000"/>
          </a:xfrm>
          <a:custGeom>
            <a:avLst/>
            <a:gdLst/>
            <a:ahLst/>
            <a:cxnLst/>
            <a:rect l="l" t="t" r="r" b="b"/>
            <a:pathLst>
              <a:path w="21600" h="21600">
                <a:moveTo>
                  <a:pt x="0" y="0"/>
                </a:moveTo>
                <a:lnTo>
                  <a:pt x="21600" y="0"/>
                </a:lnTo>
                <a:lnTo>
                  <a:pt x="21600" y="21600"/>
                </a:lnTo>
                <a:lnTo>
                  <a:pt x="0" y="21600"/>
                </a:lnTo>
                <a:close/>
              </a:path>
            </a:pathLst>
          </a:custGeom>
          <a:gradFill>
            <a:gsLst>
              <a:gs pos="0">
                <a:srgbClr val="3965B5"/>
              </a:gs>
              <a:gs pos="100000">
                <a:srgbClr val="3965B5"/>
              </a:gs>
            </a:gsLst>
            <a:lin ang="4200000"/>
          </a:gradFill>
          <a:ln>
            <a:noFill/>
          </a:ln>
        </p:spPr>
        <p:style>
          <a:lnRef idx="0">
            <a:scrgbClr r="0" g="0" b="0"/>
          </a:lnRef>
          <a:fillRef idx="0">
            <a:scrgbClr r="0" g="0" b="0"/>
          </a:fillRef>
          <a:effectRef idx="0">
            <a:scrgbClr r="0" g="0" b="0"/>
          </a:effectRef>
          <a:fontRef idx="minor"/>
        </p:style>
      </p:sp>
      <p:pic>
        <p:nvPicPr>
          <p:cNvPr id="519" name="Picture 9"/>
          <p:cNvPicPr/>
          <p:nvPr/>
        </p:nvPicPr>
        <p:blipFill>
          <a:blip r:embed="rId2"/>
          <a:stretch/>
        </p:blipFill>
        <p:spPr>
          <a:xfrm>
            <a:off x="0" y="0"/>
            <a:ext cx="12192120" cy="6858000"/>
          </a:xfrm>
          <a:prstGeom prst="rect">
            <a:avLst/>
          </a:prstGeom>
          <a:ln w="12600">
            <a:noFill/>
          </a:ln>
        </p:spPr>
      </p:pic>
      <p:sp>
        <p:nvSpPr>
          <p:cNvPr id="520" name="TextShape 2"/>
          <p:cNvSpPr txBox="1"/>
          <p:nvPr/>
        </p:nvSpPr>
        <p:spPr>
          <a:xfrm>
            <a:off x="1179360" y="826560"/>
            <a:ext cx="9833400" cy="1325520"/>
          </a:xfrm>
          <a:prstGeom prst="rect">
            <a:avLst/>
          </a:prstGeom>
          <a:noFill/>
          <a:ln w="12600">
            <a:noFill/>
          </a:ln>
        </p:spPr>
        <p:txBody>
          <a:bodyPr anchor="ctr" anchorCtr="1">
            <a:normAutofit/>
          </a:bodyPr>
          <a:lstStyle/>
          <a:p>
            <a:pPr algn="ctr">
              <a:lnSpc>
                <a:spcPct val="90000"/>
              </a:lnSpc>
            </a:pPr>
            <a:r>
              <a:rPr lang="el-GR" sz="4000" b="0" strike="noStrike" spc="-1">
                <a:solidFill>
                  <a:srgbClr val="FFFFFF"/>
                </a:solidFill>
                <a:latin typeface="Calibri Light"/>
              </a:rPr>
              <a:t>               Βαθιά γνώση για το άθλημα</a:t>
            </a:r>
            <a:endParaRPr lang="el-GR" sz="4000" b="0" strike="noStrike" spc="-1">
              <a:latin typeface="Arial"/>
            </a:endParaRPr>
          </a:p>
        </p:txBody>
      </p:sp>
      <p:sp>
        <p:nvSpPr>
          <p:cNvPr id="521" name="TextShape 3"/>
          <p:cNvSpPr txBox="1"/>
          <p:nvPr/>
        </p:nvSpPr>
        <p:spPr>
          <a:xfrm>
            <a:off x="1179360" y="3093120"/>
            <a:ext cx="9833400" cy="2693880"/>
          </a:xfrm>
          <a:prstGeom prst="rect">
            <a:avLst/>
          </a:prstGeom>
          <a:noFill/>
          <a:ln w="12600">
            <a:noFill/>
          </a:ln>
        </p:spPr>
        <p:txBody>
          <a:bodyPr>
            <a:normAutofit/>
          </a:bodyPr>
          <a:lstStyle/>
          <a:p>
            <a:pPr marL="228600" indent="-228600">
              <a:lnSpc>
                <a:spcPct val="90000"/>
              </a:lnSpc>
              <a:spcBef>
                <a:spcPts val="1001"/>
              </a:spcBef>
              <a:buClr>
                <a:srgbClr val="000000"/>
              </a:buClr>
              <a:buFont typeface="Arial"/>
              <a:buChar char="•"/>
            </a:pPr>
            <a:r>
              <a:rPr lang="el-GR" sz="3600" b="0" strike="noStrike" spc="-1" dirty="0">
                <a:solidFill>
                  <a:srgbClr val="000000"/>
                </a:solidFill>
                <a:latin typeface="Calibri"/>
              </a:rPr>
              <a:t>Ο αθλητισμός επίσης </a:t>
            </a:r>
            <a:r>
              <a:rPr lang="el-GR" sz="3600" spc="-1" dirty="0" smtClean="0">
                <a:solidFill>
                  <a:srgbClr val="000000"/>
                </a:solidFill>
                <a:latin typeface="Calibri"/>
              </a:rPr>
              <a:t>μας</a:t>
            </a:r>
            <a:r>
              <a:rPr lang="el-GR" sz="3600" b="0" strike="noStrike" spc="-1" dirty="0" smtClean="0">
                <a:solidFill>
                  <a:srgbClr val="000000"/>
                </a:solidFill>
                <a:latin typeface="Calibri"/>
              </a:rPr>
              <a:t> </a:t>
            </a:r>
            <a:r>
              <a:rPr lang="el-GR" sz="3600" b="0" strike="noStrike" spc="-1" dirty="0">
                <a:solidFill>
                  <a:srgbClr val="000000"/>
                </a:solidFill>
                <a:latin typeface="Calibri"/>
              </a:rPr>
              <a:t>βοηθά να </a:t>
            </a:r>
            <a:r>
              <a:rPr lang="el-GR" sz="3600" b="0" strike="noStrike" spc="-1" dirty="0" smtClean="0">
                <a:solidFill>
                  <a:srgbClr val="000000"/>
                </a:solidFill>
                <a:latin typeface="Calibri"/>
              </a:rPr>
              <a:t>αποκτήσουμε </a:t>
            </a:r>
            <a:r>
              <a:rPr lang="el-GR" sz="3600" b="0" strike="noStrike" spc="-1" dirty="0">
                <a:solidFill>
                  <a:srgbClr val="000000"/>
                </a:solidFill>
                <a:latin typeface="Calibri"/>
              </a:rPr>
              <a:t>βαθιά γνώση για ένα άθλημα, με το οποίο </a:t>
            </a:r>
            <a:r>
              <a:rPr lang="el-GR" sz="3600" b="0" strike="noStrike" spc="-1" dirty="0" smtClean="0">
                <a:solidFill>
                  <a:srgbClr val="000000"/>
                </a:solidFill>
                <a:latin typeface="Calibri"/>
              </a:rPr>
              <a:t>ασχολούμαστε, να μαθαίνουμε </a:t>
            </a:r>
            <a:r>
              <a:rPr lang="el-GR" sz="3600" b="0" strike="noStrike" spc="-1" dirty="0">
                <a:solidFill>
                  <a:srgbClr val="000000"/>
                </a:solidFill>
                <a:latin typeface="Calibri"/>
              </a:rPr>
              <a:t>νέες </a:t>
            </a:r>
            <a:r>
              <a:rPr lang="el-GR" sz="3600" b="0" strike="noStrike" spc="-1" dirty="0" smtClean="0">
                <a:solidFill>
                  <a:srgbClr val="000000"/>
                </a:solidFill>
                <a:latin typeface="Calibri"/>
              </a:rPr>
              <a:t>τεχνικές, τακτικές</a:t>
            </a:r>
            <a:r>
              <a:rPr lang="el-GR" sz="3600" b="0" strike="noStrike" spc="-1" dirty="0">
                <a:solidFill>
                  <a:srgbClr val="000000"/>
                </a:solidFill>
                <a:latin typeface="Calibri"/>
              </a:rPr>
              <a:t>, συστήματα και γενικά </a:t>
            </a:r>
            <a:r>
              <a:rPr lang="el-GR" sz="3600" b="0" strike="noStrike" spc="-1" dirty="0" smtClean="0">
                <a:solidFill>
                  <a:srgbClr val="000000"/>
                </a:solidFill>
                <a:latin typeface="Calibri"/>
              </a:rPr>
              <a:t>να αποκτούμε </a:t>
            </a:r>
            <a:r>
              <a:rPr lang="el-GR" sz="3600" b="0" strike="noStrike" spc="-1" dirty="0">
                <a:solidFill>
                  <a:srgbClr val="000000"/>
                </a:solidFill>
                <a:latin typeface="Calibri"/>
              </a:rPr>
              <a:t>μία πλήρη γνώση για το άθλημα αυτό.</a:t>
            </a:r>
            <a:endParaRPr lang="el-GR" sz="3600" b="0" strike="noStrike" spc="-1" dirty="0">
              <a:latin typeface="Arial"/>
            </a:endParaRPr>
          </a:p>
        </p:txBody>
      </p:sp>
    </p:spTree>
    <p:extLst>
      <p:ext uri="{BB962C8B-B14F-4D97-AF65-F5344CB8AC3E}">
        <p14:creationId xmlns:p14="http://schemas.microsoft.com/office/powerpoint/2010/main" val="105692879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CustomShape 1"/>
          <p:cNvSpPr/>
          <p:nvPr/>
        </p:nvSpPr>
        <p:spPr>
          <a:xfrm>
            <a:off x="-120" y="1584000"/>
            <a:ext cx="12192120" cy="6858000"/>
          </a:xfrm>
          <a:custGeom>
            <a:avLst/>
            <a:gdLst/>
            <a:ahLst/>
            <a:cxnLst/>
            <a:rect l="l" t="t" r="r" b="b"/>
            <a:pathLst>
              <a:path w="21600" h="21600">
                <a:moveTo>
                  <a:pt x="0" y="0"/>
                </a:moveTo>
                <a:lnTo>
                  <a:pt x="21600" y="0"/>
                </a:lnTo>
                <a:lnTo>
                  <a:pt x="21600" y="21600"/>
                </a:lnTo>
                <a:lnTo>
                  <a:pt x="0" y="2160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523" name="TextShape 2"/>
          <p:cNvSpPr txBox="1"/>
          <p:nvPr/>
        </p:nvSpPr>
        <p:spPr>
          <a:xfrm>
            <a:off x="-1078337" y="162219"/>
            <a:ext cx="7299588" cy="2843561"/>
          </a:xfrm>
          <a:prstGeom prst="rect">
            <a:avLst/>
          </a:prstGeom>
          <a:noFill/>
          <a:ln w="12600">
            <a:noFill/>
          </a:ln>
        </p:spPr>
        <p:txBody>
          <a:bodyPr anchor="ctr">
            <a:normAutofit/>
          </a:bodyPr>
          <a:lstStyle/>
          <a:p>
            <a:pPr>
              <a:lnSpc>
                <a:spcPct val="90000"/>
              </a:lnSpc>
            </a:pPr>
            <a:r>
              <a:rPr lang="el-GR" sz="4800" b="0" strike="noStrike" spc="-1" dirty="0">
                <a:solidFill>
                  <a:srgbClr val="000000"/>
                </a:solidFill>
                <a:latin typeface="Calibri Light"/>
              </a:rPr>
              <a:t>                               </a:t>
            </a:r>
            <a:r>
              <a:rPr lang="el-GR" sz="4800" b="0" strike="noStrike" spc="-1" dirty="0">
                <a:solidFill>
                  <a:schemeClr val="tx2">
                    <a:lumMod val="60000"/>
                    <a:lumOff val="40000"/>
                  </a:schemeClr>
                </a:solidFill>
                <a:latin typeface="Calibri Light"/>
              </a:rPr>
              <a:t>Ψυχαγωγία</a:t>
            </a:r>
            <a:endParaRPr lang="el-GR" sz="4800" b="0" strike="noStrike" spc="-1" dirty="0">
              <a:solidFill>
                <a:schemeClr val="tx2">
                  <a:lumMod val="60000"/>
                  <a:lumOff val="40000"/>
                </a:schemeClr>
              </a:solidFill>
              <a:latin typeface="Arial"/>
            </a:endParaRPr>
          </a:p>
        </p:txBody>
      </p:sp>
      <p:sp>
        <p:nvSpPr>
          <p:cNvPr id="524" name="TextShape 3"/>
          <p:cNvSpPr txBox="1"/>
          <p:nvPr/>
        </p:nvSpPr>
        <p:spPr>
          <a:xfrm>
            <a:off x="2571457" y="1147385"/>
            <a:ext cx="5676480" cy="6884789"/>
          </a:xfrm>
          <a:prstGeom prst="rect">
            <a:avLst/>
          </a:prstGeom>
          <a:noFill/>
          <a:ln w="12600">
            <a:noFill/>
          </a:ln>
        </p:spPr>
        <p:txBody>
          <a:bodyPr anchor="ctr">
            <a:normAutofit/>
          </a:bodyPr>
          <a:lstStyle/>
          <a:p>
            <a:pPr marL="228600" indent="-228600">
              <a:lnSpc>
                <a:spcPct val="90000"/>
              </a:lnSpc>
              <a:spcBef>
                <a:spcPts val="1001"/>
              </a:spcBef>
              <a:buClr>
                <a:srgbClr val="000000"/>
              </a:buClr>
              <a:buFont typeface="Arial"/>
              <a:buChar char="•"/>
            </a:pPr>
            <a:r>
              <a:rPr lang="el-GR" sz="2400" b="0" strike="noStrike" spc="-1" dirty="0">
                <a:solidFill>
                  <a:srgbClr val="000000"/>
                </a:solidFill>
                <a:latin typeface="Calibri"/>
              </a:rPr>
              <a:t>Επίσης ο αθλητισμός </a:t>
            </a:r>
            <a:r>
              <a:rPr lang="el-GR" sz="2400" spc="-1" dirty="0" smtClean="0">
                <a:solidFill>
                  <a:srgbClr val="000000"/>
                </a:solidFill>
                <a:latin typeface="Calibri"/>
              </a:rPr>
              <a:t>μας</a:t>
            </a:r>
            <a:r>
              <a:rPr lang="el-GR" sz="2400" b="0" strike="noStrike" spc="-1" dirty="0" smtClean="0">
                <a:solidFill>
                  <a:srgbClr val="000000"/>
                </a:solidFill>
                <a:latin typeface="Calibri"/>
              </a:rPr>
              <a:t> </a:t>
            </a:r>
            <a:r>
              <a:rPr lang="el-GR" sz="2400" b="0" strike="noStrike" spc="-1" dirty="0">
                <a:solidFill>
                  <a:srgbClr val="000000"/>
                </a:solidFill>
                <a:latin typeface="Calibri"/>
              </a:rPr>
              <a:t>ψυχαγωγεί κατάλληλα. </a:t>
            </a:r>
            <a:r>
              <a:rPr lang="el-GR" sz="2400" b="0" strike="noStrike" spc="-1" dirty="0" smtClean="0">
                <a:solidFill>
                  <a:srgbClr val="000000"/>
                </a:solidFill>
                <a:latin typeface="Calibri"/>
              </a:rPr>
              <a:t>Διασκεδάζουμε, </a:t>
            </a:r>
            <a:r>
              <a:rPr lang="el-GR" sz="2400" b="0" strike="noStrike" spc="-1" dirty="0">
                <a:solidFill>
                  <a:srgbClr val="000000"/>
                </a:solidFill>
                <a:latin typeface="Calibri"/>
              </a:rPr>
              <a:t>όταν </a:t>
            </a:r>
            <a:r>
              <a:rPr lang="el-GR" sz="2400" b="0" strike="noStrike" spc="-1" dirty="0" smtClean="0">
                <a:solidFill>
                  <a:srgbClr val="000000"/>
                </a:solidFill>
                <a:latin typeface="Calibri"/>
              </a:rPr>
              <a:t>παίζουμε </a:t>
            </a:r>
            <a:r>
              <a:rPr lang="el-GR" sz="2400" b="0" strike="noStrike" spc="-1" dirty="0">
                <a:solidFill>
                  <a:srgbClr val="000000"/>
                </a:solidFill>
                <a:latin typeface="Calibri"/>
              </a:rPr>
              <a:t>με τους φίλους </a:t>
            </a:r>
            <a:r>
              <a:rPr lang="el-GR" sz="2400" spc="-1" dirty="0" smtClean="0">
                <a:solidFill>
                  <a:srgbClr val="000000"/>
                </a:solidFill>
                <a:latin typeface="Calibri"/>
              </a:rPr>
              <a:t>μας</a:t>
            </a:r>
            <a:r>
              <a:rPr lang="el-GR" sz="2400" b="0" strike="noStrike" spc="-1" dirty="0" smtClean="0">
                <a:solidFill>
                  <a:srgbClr val="000000"/>
                </a:solidFill>
                <a:latin typeface="Calibri"/>
              </a:rPr>
              <a:t>, μας </a:t>
            </a:r>
            <a:r>
              <a:rPr lang="el-GR" sz="2400" b="0" strike="noStrike" spc="-1" dirty="0">
                <a:solidFill>
                  <a:srgbClr val="000000"/>
                </a:solidFill>
                <a:latin typeface="Calibri"/>
              </a:rPr>
              <a:t>μαθαίνει να </a:t>
            </a:r>
            <a:r>
              <a:rPr lang="el-GR" sz="2400" b="0" strike="noStrike" spc="-1" dirty="0" smtClean="0">
                <a:solidFill>
                  <a:srgbClr val="000000"/>
                </a:solidFill>
                <a:latin typeface="Calibri"/>
              </a:rPr>
              <a:t>αποδεχόμαστε </a:t>
            </a:r>
            <a:r>
              <a:rPr lang="el-GR" sz="2400" b="0" strike="noStrike" spc="-1" dirty="0">
                <a:solidFill>
                  <a:srgbClr val="000000"/>
                </a:solidFill>
                <a:latin typeface="Calibri"/>
              </a:rPr>
              <a:t>και την νίκη και την ήττα, </a:t>
            </a:r>
            <a:r>
              <a:rPr lang="el-GR" sz="2400" b="0" strike="noStrike" spc="-1" dirty="0" smtClean="0">
                <a:solidFill>
                  <a:srgbClr val="000000"/>
                </a:solidFill>
                <a:latin typeface="Calibri"/>
              </a:rPr>
              <a:t>μας μειώνει </a:t>
            </a:r>
            <a:r>
              <a:rPr lang="el-GR" sz="2400" b="0" strike="noStrike" spc="-1" dirty="0">
                <a:solidFill>
                  <a:srgbClr val="000000"/>
                </a:solidFill>
                <a:latin typeface="Calibri"/>
              </a:rPr>
              <a:t>το άγχος και τέλος </a:t>
            </a:r>
            <a:r>
              <a:rPr lang="el-GR" sz="2400" spc="-1" dirty="0" smtClean="0">
                <a:solidFill>
                  <a:srgbClr val="000000"/>
                </a:solidFill>
                <a:latin typeface="Calibri"/>
              </a:rPr>
              <a:t>μας</a:t>
            </a:r>
            <a:r>
              <a:rPr lang="el-GR" sz="2400" b="0" strike="noStrike" spc="-1" dirty="0" smtClean="0">
                <a:solidFill>
                  <a:srgbClr val="000000"/>
                </a:solidFill>
                <a:latin typeface="Calibri"/>
              </a:rPr>
              <a:t> </a:t>
            </a:r>
            <a:r>
              <a:rPr lang="el-GR" sz="2400" b="0" strike="noStrike" spc="-1" dirty="0">
                <a:solidFill>
                  <a:srgbClr val="000000"/>
                </a:solidFill>
                <a:latin typeface="Calibri"/>
              </a:rPr>
              <a:t>μαθαίνει να </a:t>
            </a:r>
            <a:r>
              <a:rPr lang="el-GR" sz="2400" b="0" strike="noStrike" spc="-1" dirty="0" smtClean="0">
                <a:solidFill>
                  <a:srgbClr val="000000"/>
                </a:solidFill>
                <a:latin typeface="Calibri"/>
              </a:rPr>
              <a:t>οργανωνόμαστε </a:t>
            </a:r>
            <a:r>
              <a:rPr lang="el-GR" sz="2400" b="0" strike="noStrike" spc="-1" dirty="0">
                <a:solidFill>
                  <a:srgbClr val="000000"/>
                </a:solidFill>
                <a:latin typeface="Calibri"/>
              </a:rPr>
              <a:t>και </a:t>
            </a:r>
            <a:r>
              <a:rPr lang="el-GR" sz="2400" b="0" strike="noStrike" spc="-1" dirty="0" smtClean="0">
                <a:solidFill>
                  <a:srgbClr val="000000"/>
                </a:solidFill>
                <a:latin typeface="Calibri"/>
              </a:rPr>
              <a:t>να βελτιώνουμε </a:t>
            </a:r>
            <a:r>
              <a:rPr lang="el-GR" sz="2400" b="0" strike="noStrike" spc="-1" dirty="0">
                <a:solidFill>
                  <a:srgbClr val="000000"/>
                </a:solidFill>
                <a:latin typeface="Calibri"/>
              </a:rPr>
              <a:t>ακόμα και τις επιδόσεις του σχολείου </a:t>
            </a:r>
            <a:r>
              <a:rPr lang="el-GR" sz="2400" b="1" strike="noStrike" spc="-1" dirty="0" smtClean="0">
                <a:solidFill>
                  <a:srgbClr val="000000"/>
                </a:solidFill>
                <a:latin typeface="Calibri"/>
              </a:rPr>
              <a:t>(«</a:t>
            </a:r>
            <a:r>
              <a:rPr lang="el-GR" sz="2400" b="1" strike="noStrike" spc="-1" dirty="0" err="1" smtClean="0">
                <a:solidFill>
                  <a:srgbClr val="000000"/>
                </a:solidFill>
                <a:latin typeface="Calibri"/>
              </a:rPr>
              <a:t>νούς</a:t>
            </a:r>
            <a:r>
              <a:rPr lang="el-GR" sz="2400" b="1" strike="noStrike" spc="-1" dirty="0" smtClean="0">
                <a:solidFill>
                  <a:srgbClr val="000000"/>
                </a:solidFill>
                <a:latin typeface="Calibri"/>
              </a:rPr>
              <a:t> υγιής </a:t>
            </a:r>
            <a:r>
              <a:rPr lang="el-GR" sz="2400" b="1" strike="noStrike" spc="-1" dirty="0">
                <a:solidFill>
                  <a:srgbClr val="000000"/>
                </a:solidFill>
                <a:latin typeface="Calibri"/>
              </a:rPr>
              <a:t>εν σώματι </a:t>
            </a:r>
            <a:r>
              <a:rPr lang="el-GR" sz="2400" b="1" strike="noStrike" spc="-1" smtClean="0">
                <a:solidFill>
                  <a:srgbClr val="000000"/>
                </a:solidFill>
                <a:latin typeface="Calibri"/>
              </a:rPr>
              <a:t>υγιεί»</a:t>
            </a:r>
            <a:r>
              <a:rPr lang="el-GR" sz="2400" b="0" strike="noStrike" spc="-1" smtClean="0">
                <a:solidFill>
                  <a:srgbClr val="000000"/>
                </a:solidFill>
                <a:latin typeface="Calibri"/>
              </a:rPr>
              <a:t>). </a:t>
            </a:r>
            <a:r>
              <a:rPr lang="el-GR" sz="2400" b="0" strike="noStrike" spc="-1" dirty="0">
                <a:solidFill>
                  <a:srgbClr val="000000"/>
                </a:solidFill>
                <a:latin typeface="Calibri"/>
              </a:rPr>
              <a:t>Τα αθλήματα, που διεξάγονται στους εξωτερικούς χώρους, φέρνουν τον αθλητή σε επαφή με τη φύση, το οποίο βοηθά στην ψυχική </a:t>
            </a:r>
            <a:r>
              <a:rPr lang="el-GR" sz="2400" b="0" strike="noStrike" spc="-1" dirty="0" smtClean="0">
                <a:solidFill>
                  <a:srgbClr val="000000"/>
                </a:solidFill>
                <a:latin typeface="Calibri"/>
              </a:rPr>
              <a:t>του ηρεμία</a:t>
            </a:r>
            <a:r>
              <a:rPr lang="el-GR" sz="1800" b="0" strike="noStrike" spc="-1" dirty="0">
                <a:solidFill>
                  <a:srgbClr val="000000"/>
                </a:solidFill>
                <a:latin typeface="Calibri"/>
              </a:rPr>
              <a:t>.</a:t>
            </a:r>
            <a:endParaRPr lang="el-GR" sz="1800" b="0" strike="noStrike" spc="-1" dirty="0">
              <a:latin typeface="Arial"/>
            </a:endParaRPr>
          </a:p>
        </p:txBody>
      </p:sp>
      <p:sp>
        <p:nvSpPr>
          <p:cNvPr id="525" name="CustomShape 4"/>
          <p:cNvSpPr/>
          <p:nvPr/>
        </p:nvSpPr>
        <p:spPr>
          <a:xfrm>
            <a:off x="6492240" y="0"/>
            <a:ext cx="5699880" cy="4059360"/>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0">
            <a:scrgbClr r="0" g="0" b="0"/>
          </a:lnRef>
          <a:fillRef idx="0">
            <a:scrgbClr r="0" g="0" b="0"/>
          </a:fillRef>
          <a:effectRef idx="0">
            <a:scrgbClr r="0" g="0" b="0"/>
          </a:effectRef>
          <a:fontRef idx="minor"/>
        </p:style>
      </p:sp>
      <p:cxnSp>
        <p:nvCxnSpPr>
          <p:cNvPr id="526" name="Line 5"/>
          <p:cNvCxnSpPr/>
          <p:nvPr/>
        </p:nvCxnSpPr>
        <p:spPr>
          <a:xfrm>
            <a:off x="640080" y="4300200"/>
            <a:ext cx="1737720" cy="360"/>
          </a:xfrm>
          <a:prstGeom prst="straightConnector1">
            <a:avLst/>
          </a:prstGeom>
          <a:ln w="19080">
            <a:solidFill>
              <a:srgbClr val="000000"/>
            </a:solidFill>
            <a:miter/>
          </a:ln>
        </p:spPr>
      </p:cxnSp>
      <p:sp>
        <p:nvSpPr>
          <p:cNvPr id="527" name="CustomShape 6"/>
          <p:cNvSpPr/>
          <p:nvPr/>
        </p:nvSpPr>
        <p:spPr>
          <a:xfrm>
            <a:off x="8732880" y="5004720"/>
            <a:ext cx="962280" cy="962280"/>
          </a:xfrm>
          <a:custGeom>
            <a:avLst/>
            <a:gdLst/>
            <a:ahLst/>
            <a:cxnLst/>
            <a:rect l="l" t="t" r="r" b="b"/>
            <a:pathLst>
              <a:path w="21600" h="21600">
                <a:moveTo>
                  <a:pt x="0" y="10800"/>
                </a:moveTo>
                <a:close/>
              </a:path>
            </a:pathLst>
          </a:custGeom>
          <a:solidFill>
            <a:srgbClr val="4472C4"/>
          </a:solidFill>
          <a:ln>
            <a:noFill/>
          </a:ln>
        </p:spPr>
        <p:style>
          <a:lnRef idx="0">
            <a:scrgbClr r="0" g="0" b="0"/>
          </a:lnRef>
          <a:fillRef idx="0">
            <a:scrgbClr r="0" g="0" b="0"/>
          </a:fillRef>
          <a:effectRef idx="0">
            <a:scrgbClr r="0" g="0" b="0"/>
          </a:effectRef>
          <a:fontRef idx="minor"/>
        </p:style>
      </p:sp>
      <p:sp>
        <p:nvSpPr>
          <p:cNvPr id="528" name="CustomShape 7"/>
          <p:cNvSpPr/>
          <p:nvPr/>
        </p:nvSpPr>
        <p:spPr>
          <a:xfrm>
            <a:off x="10463760" y="4866120"/>
            <a:ext cx="293760" cy="293760"/>
          </a:xfrm>
          <a:custGeom>
            <a:avLst/>
            <a:gdLst/>
            <a:ahLst/>
            <a:cxnLst/>
            <a:rect l="l" t="t" r="r" b="b"/>
            <a:pathLst>
              <a:path w="21600" h="21600">
                <a:moveTo>
                  <a:pt x="0" y="10800"/>
                </a:moveTo>
                <a:close/>
              </a:path>
            </a:pathLst>
          </a:custGeom>
          <a:solidFill>
            <a:srgbClr val="FFC000"/>
          </a:solid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22399822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CustomShape 1"/>
          <p:cNvSpPr/>
          <p:nvPr/>
        </p:nvSpPr>
        <p:spPr>
          <a:xfrm>
            <a:off x="355680" y="0"/>
            <a:ext cx="11480400" cy="2754000"/>
          </a:xfrm>
          <a:custGeom>
            <a:avLst/>
            <a:gdLst/>
            <a:ahLst/>
            <a:cxnLst/>
            <a:rect l="l" t="t" r="r" b="b"/>
            <a:pathLst>
              <a:path w="21600" h="21600">
                <a:moveTo>
                  <a:pt x="0" y="0"/>
                </a:moveTo>
                <a:lnTo>
                  <a:pt x="21600" y="0"/>
                </a:lnTo>
                <a:lnTo>
                  <a:pt x="21600" y="21600"/>
                </a:lnTo>
                <a:lnTo>
                  <a:pt x="0" y="21600"/>
                </a:lnTo>
                <a:close/>
              </a:path>
            </a:pathLst>
          </a:custGeom>
          <a:gradFill>
            <a:gsLst>
              <a:gs pos="0">
                <a:srgbClr val="3965B5"/>
              </a:gs>
              <a:gs pos="100000">
                <a:srgbClr val="3965B5"/>
              </a:gs>
            </a:gsLst>
            <a:lin ang="4200000"/>
          </a:gradFill>
          <a:ln>
            <a:noFill/>
          </a:ln>
        </p:spPr>
        <p:style>
          <a:lnRef idx="0">
            <a:scrgbClr r="0" g="0" b="0"/>
          </a:lnRef>
          <a:fillRef idx="0">
            <a:scrgbClr r="0" g="0" b="0"/>
          </a:fillRef>
          <a:effectRef idx="0">
            <a:scrgbClr r="0" g="0" b="0"/>
          </a:effectRef>
          <a:fontRef idx="minor"/>
        </p:style>
      </p:sp>
      <p:pic>
        <p:nvPicPr>
          <p:cNvPr id="530" name="Picture 11"/>
          <p:cNvPicPr/>
          <p:nvPr/>
        </p:nvPicPr>
        <p:blipFill>
          <a:blip r:embed="rId2"/>
          <a:stretch/>
        </p:blipFill>
        <p:spPr>
          <a:xfrm>
            <a:off x="0" y="0"/>
            <a:ext cx="12192120" cy="6858000"/>
          </a:xfrm>
          <a:prstGeom prst="rect">
            <a:avLst/>
          </a:prstGeom>
          <a:ln w="12600">
            <a:noFill/>
          </a:ln>
        </p:spPr>
      </p:pic>
      <p:sp>
        <p:nvSpPr>
          <p:cNvPr id="531" name="TextShape 2"/>
          <p:cNvSpPr txBox="1"/>
          <p:nvPr/>
        </p:nvSpPr>
        <p:spPr>
          <a:xfrm>
            <a:off x="1179360" y="826560"/>
            <a:ext cx="9833400" cy="1325520"/>
          </a:xfrm>
          <a:prstGeom prst="rect">
            <a:avLst/>
          </a:prstGeom>
          <a:noFill/>
          <a:ln w="12600">
            <a:noFill/>
          </a:ln>
        </p:spPr>
        <p:txBody>
          <a:bodyPr anchor="ctr" anchorCtr="1">
            <a:normAutofit/>
          </a:bodyPr>
          <a:lstStyle/>
          <a:p>
            <a:pPr algn="ctr">
              <a:lnSpc>
                <a:spcPct val="90000"/>
              </a:lnSpc>
            </a:pPr>
            <a:r>
              <a:rPr lang="el-GR" sz="4000" b="0" strike="noStrike" spc="-1">
                <a:solidFill>
                  <a:srgbClr val="FFFFFF"/>
                </a:solidFill>
                <a:latin typeface="Calibri Light"/>
              </a:rPr>
              <a:t>         Πολιτικός και πολιτιστικός τομέας</a:t>
            </a:r>
            <a:endParaRPr lang="el-GR" sz="4000" b="0" strike="noStrike" spc="-1">
              <a:latin typeface="Arial"/>
            </a:endParaRPr>
          </a:p>
        </p:txBody>
      </p:sp>
      <p:sp>
        <p:nvSpPr>
          <p:cNvPr id="532" name="CustomShape 3"/>
          <p:cNvSpPr/>
          <p:nvPr/>
        </p:nvSpPr>
        <p:spPr>
          <a:xfrm>
            <a:off x="1167120" y="2901240"/>
            <a:ext cx="4224600" cy="2682720"/>
          </a:xfrm>
          <a:custGeom>
            <a:avLst/>
            <a:gdLst/>
            <a:ahLst/>
            <a:cxnLst/>
            <a:rect l="0" t="0" r="r" b="b"/>
            <a:pathLst>
              <a:path w="11737" h="7454">
                <a:moveTo>
                  <a:pt x="745" y="0"/>
                </a:moveTo>
                <a:cubicBezTo>
                  <a:pt x="372" y="0"/>
                  <a:pt x="0" y="372"/>
                  <a:pt x="0" y="745"/>
                </a:cubicBezTo>
                <a:lnTo>
                  <a:pt x="0" y="6707"/>
                </a:lnTo>
                <a:cubicBezTo>
                  <a:pt x="0" y="7080"/>
                  <a:pt x="372" y="7453"/>
                  <a:pt x="745" y="7453"/>
                </a:cubicBezTo>
                <a:lnTo>
                  <a:pt x="10990" y="7453"/>
                </a:lnTo>
                <a:cubicBezTo>
                  <a:pt x="11363" y="7453"/>
                  <a:pt x="11736" y="7080"/>
                  <a:pt x="11736" y="6707"/>
                </a:cubicBezTo>
                <a:lnTo>
                  <a:pt x="11736" y="745"/>
                </a:lnTo>
                <a:cubicBezTo>
                  <a:pt x="11736" y="372"/>
                  <a:pt x="11363" y="0"/>
                  <a:pt x="10990" y="0"/>
                </a:cubicBezTo>
                <a:lnTo>
                  <a:pt x="745" y="0"/>
                </a:lnTo>
              </a:path>
            </a:pathLst>
          </a:custGeom>
          <a:solidFill>
            <a:srgbClr val="44546A"/>
          </a:solidFill>
          <a:ln w="12600">
            <a:solidFill>
              <a:srgbClr val="E7E6E6"/>
            </a:solidFill>
            <a:miter/>
          </a:ln>
        </p:spPr>
        <p:style>
          <a:lnRef idx="0">
            <a:scrgbClr r="0" g="0" b="0"/>
          </a:lnRef>
          <a:fillRef idx="0">
            <a:scrgbClr r="0" g="0" b="0"/>
          </a:fillRef>
          <a:effectRef idx="0">
            <a:scrgbClr r="0" g="0" b="0"/>
          </a:effectRef>
          <a:fontRef idx="minor"/>
        </p:style>
      </p:sp>
      <p:sp>
        <p:nvSpPr>
          <p:cNvPr id="533" name="CustomShape 4"/>
          <p:cNvSpPr/>
          <p:nvPr/>
        </p:nvSpPr>
        <p:spPr>
          <a:xfrm>
            <a:off x="1167120" y="2901240"/>
            <a:ext cx="4224600" cy="2682720"/>
          </a:xfrm>
          <a:custGeom>
            <a:avLst/>
            <a:gdLst/>
            <a:ahLst/>
            <a:cxnLst/>
            <a:rect l="l" t="t" r="r" b="b"/>
            <a:pathLst>
              <a:path w="4224635" h="2682643">
                <a:moveTo>
                  <a:pt x="0" y="268264"/>
                </a:moveTo>
                <a:cubicBezTo>
                  <a:pt x="0" y="120106"/>
                  <a:pt x="120106" y="0"/>
                  <a:pt x="268264" y="0"/>
                </a:cubicBezTo>
                <a:lnTo>
                  <a:pt x="3956371" y="0"/>
                </a:lnTo>
                <a:cubicBezTo>
                  <a:pt x="4104529" y="0"/>
                  <a:pt x="4224635" y="120106"/>
                  <a:pt x="4224635" y="268264"/>
                </a:cubicBezTo>
                <a:lnTo>
                  <a:pt x="4224635" y="2414379"/>
                </a:lnTo>
                <a:cubicBezTo>
                  <a:pt x="4224635" y="2562537"/>
                  <a:pt x="4104529" y="2682643"/>
                  <a:pt x="3956371" y="2682643"/>
                </a:cubicBezTo>
                <a:lnTo>
                  <a:pt x="268264" y="2682643"/>
                </a:lnTo>
                <a:cubicBezTo>
                  <a:pt x="120106" y="2682643"/>
                  <a:pt x="0" y="2562537"/>
                  <a:pt x="0" y="2414379"/>
                </a:cubicBezTo>
                <a:lnTo>
                  <a:pt x="0" y="268264"/>
                </a:lnTo>
                <a:close/>
              </a:path>
            </a:pathLst>
          </a:custGeom>
          <a:solidFill>
            <a:srgbClr val="E7E6E6">
              <a:alpha val="90000"/>
            </a:srgbClr>
          </a:solidFill>
          <a:ln w="12600">
            <a:solidFill>
              <a:srgbClr val="44546A"/>
            </a:solidFill>
            <a:miter/>
          </a:ln>
        </p:spPr>
        <p:style>
          <a:lnRef idx="0">
            <a:scrgbClr r="0" g="0" b="0"/>
          </a:lnRef>
          <a:fillRef idx="0">
            <a:scrgbClr r="0" g="0" b="0"/>
          </a:fillRef>
          <a:effectRef idx="0">
            <a:scrgbClr r="0" g="0" b="0"/>
          </a:effectRef>
          <a:fontRef idx="minor"/>
        </p:style>
        <p:txBody>
          <a:bodyPr lIns="173880" tIns="173880" rIns="173880" bIns="173880" anchor="ctr" anchorCtr="1"/>
          <a:lstStyle/>
          <a:p>
            <a:pPr algn="ctr">
              <a:lnSpc>
                <a:spcPct val="90000"/>
              </a:lnSpc>
              <a:spcAft>
                <a:spcPts val="1100"/>
              </a:spcAft>
            </a:pPr>
            <a:r>
              <a:rPr lang="el-GR" sz="2400" b="0" strike="noStrike" spc="-1" dirty="0">
                <a:solidFill>
                  <a:srgbClr val="000000"/>
                </a:solidFill>
                <a:latin typeface="Calibri"/>
              </a:rPr>
              <a:t>Οι </a:t>
            </a:r>
            <a:r>
              <a:rPr lang="el-GR" sz="2400" b="0" strike="noStrike" spc="-1" dirty="0" smtClean="0">
                <a:solidFill>
                  <a:srgbClr val="000000"/>
                </a:solidFill>
                <a:latin typeface="Calibri"/>
              </a:rPr>
              <a:t>Ολυμπιακοί Αγώνες </a:t>
            </a:r>
            <a:r>
              <a:rPr lang="el-GR" sz="2400" spc="-1" dirty="0" smtClean="0">
                <a:solidFill>
                  <a:srgbClr val="000000"/>
                </a:solidFill>
                <a:latin typeface="Calibri"/>
              </a:rPr>
              <a:t>σταματούσαν</a:t>
            </a:r>
            <a:r>
              <a:rPr lang="el-GR" sz="2400" b="0" strike="noStrike" spc="-1" dirty="0" smtClean="0">
                <a:solidFill>
                  <a:srgbClr val="000000"/>
                </a:solidFill>
                <a:latin typeface="Calibri"/>
              </a:rPr>
              <a:t> τους πολέμους </a:t>
            </a:r>
            <a:r>
              <a:rPr lang="el-GR" sz="2400" b="0" strike="noStrike" spc="-1" dirty="0">
                <a:solidFill>
                  <a:srgbClr val="000000"/>
                </a:solidFill>
                <a:latin typeface="Calibri"/>
              </a:rPr>
              <a:t>και </a:t>
            </a:r>
            <a:r>
              <a:rPr lang="el-GR" sz="2400" b="0" strike="noStrike" spc="-1" dirty="0" smtClean="0">
                <a:solidFill>
                  <a:srgbClr val="000000"/>
                </a:solidFill>
                <a:latin typeface="Calibri"/>
              </a:rPr>
              <a:t>επικρατούσε </a:t>
            </a:r>
            <a:r>
              <a:rPr lang="el-GR" sz="2400" b="0" strike="noStrike" spc="-1" dirty="0">
                <a:solidFill>
                  <a:srgbClr val="000000"/>
                </a:solidFill>
                <a:latin typeface="Calibri"/>
              </a:rPr>
              <a:t>ειρήνη. </a:t>
            </a:r>
            <a:r>
              <a:rPr lang="el-GR" sz="2400" b="0" strike="noStrike" spc="-1" dirty="0" smtClean="0">
                <a:solidFill>
                  <a:srgbClr val="000000"/>
                </a:solidFill>
                <a:latin typeface="Calibri"/>
              </a:rPr>
              <a:t>Ευκαιρία να </a:t>
            </a:r>
            <a:r>
              <a:rPr lang="el-GR" sz="2400" spc="-1" dirty="0">
                <a:solidFill>
                  <a:srgbClr val="000000"/>
                </a:solidFill>
                <a:latin typeface="Calibri"/>
              </a:rPr>
              <a:t> </a:t>
            </a:r>
            <a:r>
              <a:rPr lang="el-GR" sz="2400" spc="-1" dirty="0" smtClean="0">
                <a:solidFill>
                  <a:srgbClr val="000000"/>
                </a:solidFill>
                <a:latin typeface="Calibri"/>
              </a:rPr>
              <a:t>πάλι </a:t>
            </a:r>
            <a:r>
              <a:rPr lang="el-GR" sz="2400" b="0" strike="noStrike" spc="-1" dirty="0" smtClean="0">
                <a:solidFill>
                  <a:srgbClr val="000000"/>
                </a:solidFill>
                <a:latin typeface="Calibri"/>
              </a:rPr>
              <a:t>εφαρμοστεί η </a:t>
            </a:r>
            <a:r>
              <a:rPr lang="el-GR" sz="2400" b="1" strike="noStrike" spc="-1" dirty="0" smtClean="0">
                <a:solidFill>
                  <a:srgbClr val="000000"/>
                </a:solidFill>
                <a:latin typeface="Calibri"/>
              </a:rPr>
              <a:t>Ολυμπιακή</a:t>
            </a:r>
            <a:r>
              <a:rPr lang="el-GR" sz="2400" b="0" strike="noStrike" spc="-1" dirty="0" smtClean="0">
                <a:solidFill>
                  <a:srgbClr val="000000"/>
                </a:solidFill>
                <a:latin typeface="Calibri"/>
              </a:rPr>
              <a:t> </a:t>
            </a:r>
            <a:r>
              <a:rPr lang="el-GR" sz="2400" b="1" strike="noStrike" spc="-1" dirty="0" smtClean="0">
                <a:solidFill>
                  <a:srgbClr val="000000"/>
                </a:solidFill>
                <a:latin typeface="Calibri"/>
              </a:rPr>
              <a:t>Εκεχειρία</a:t>
            </a:r>
            <a:r>
              <a:rPr lang="el-GR" sz="2400" b="0" strike="noStrike" spc="-1" dirty="0" smtClean="0">
                <a:solidFill>
                  <a:srgbClr val="000000"/>
                </a:solidFill>
                <a:latin typeface="Calibri"/>
              </a:rPr>
              <a:t>. Καταπολεμάται </a:t>
            </a:r>
            <a:r>
              <a:rPr lang="el-GR" sz="2400" b="0" strike="noStrike" spc="-1" dirty="0">
                <a:solidFill>
                  <a:srgbClr val="000000"/>
                </a:solidFill>
                <a:latin typeface="Calibri"/>
              </a:rPr>
              <a:t>ο ρατσισμός, δημιουργείται </a:t>
            </a:r>
            <a:r>
              <a:rPr lang="el-GR" sz="2400" spc="-1" dirty="0" smtClean="0">
                <a:solidFill>
                  <a:srgbClr val="000000"/>
                </a:solidFill>
                <a:latin typeface="Calibri"/>
              </a:rPr>
              <a:t>αλληλεγγύη</a:t>
            </a:r>
            <a:r>
              <a:rPr lang="el-GR" sz="2400" b="0" strike="noStrike" spc="-1" dirty="0" smtClean="0">
                <a:solidFill>
                  <a:srgbClr val="000000"/>
                </a:solidFill>
                <a:latin typeface="Calibri"/>
              </a:rPr>
              <a:t> μεταξύ </a:t>
            </a:r>
            <a:r>
              <a:rPr lang="el-GR" sz="2400" b="0" strike="noStrike" spc="-1" dirty="0">
                <a:solidFill>
                  <a:srgbClr val="000000"/>
                </a:solidFill>
                <a:latin typeface="Calibri"/>
              </a:rPr>
              <a:t>των </a:t>
            </a:r>
            <a:r>
              <a:rPr lang="el-GR" sz="2400" b="0" strike="noStrike" spc="-1" dirty="0" smtClean="0">
                <a:solidFill>
                  <a:srgbClr val="000000"/>
                </a:solidFill>
                <a:latin typeface="Calibri"/>
              </a:rPr>
              <a:t>λαών </a:t>
            </a:r>
            <a:r>
              <a:rPr lang="el-GR" sz="2500" b="0" strike="noStrike" spc="-1" dirty="0">
                <a:solidFill>
                  <a:srgbClr val="000000"/>
                </a:solidFill>
                <a:latin typeface="Calibri"/>
              </a:rPr>
              <a:t>.</a:t>
            </a:r>
            <a:endParaRPr lang="el-GR" sz="2500" b="0" strike="noStrike" spc="-1" dirty="0">
              <a:latin typeface="Arial"/>
            </a:endParaRPr>
          </a:p>
        </p:txBody>
      </p:sp>
      <p:sp>
        <p:nvSpPr>
          <p:cNvPr id="534" name="CustomShape 5"/>
          <p:cNvSpPr/>
          <p:nvPr/>
        </p:nvSpPr>
        <p:spPr>
          <a:xfrm>
            <a:off x="6330600" y="2901240"/>
            <a:ext cx="4224600" cy="2682720"/>
          </a:xfrm>
          <a:custGeom>
            <a:avLst/>
            <a:gdLst/>
            <a:ahLst/>
            <a:cxnLst/>
            <a:rect l="0" t="0" r="r" b="b"/>
            <a:pathLst>
              <a:path w="11737" h="7454">
                <a:moveTo>
                  <a:pt x="745" y="0"/>
                </a:moveTo>
                <a:cubicBezTo>
                  <a:pt x="372" y="0"/>
                  <a:pt x="0" y="372"/>
                  <a:pt x="0" y="745"/>
                </a:cubicBezTo>
                <a:lnTo>
                  <a:pt x="0" y="6707"/>
                </a:lnTo>
                <a:cubicBezTo>
                  <a:pt x="0" y="7080"/>
                  <a:pt x="372" y="7453"/>
                  <a:pt x="745" y="7453"/>
                </a:cubicBezTo>
                <a:lnTo>
                  <a:pt x="10990" y="7453"/>
                </a:lnTo>
                <a:cubicBezTo>
                  <a:pt x="11363" y="7453"/>
                  <a:pt x="11736" y="7080"/>
                  <a:pt x="11736" y="6707"/>
                </a:cubicBezTo>
                <a:lnTo>
                  <a:pt x="11736" y="745"/>
                </a:lnTo>
                <a:cubicBezTo>
                  <a:pt x="11736" y="372"/>
                  <a:pt x="11363" y="0"/>
                  <a:pt x="10990" y="0"/>
                </a:cubicBezTo>
                <a:lnTo>
                  <a:pt x="745" y="0"/>
                </a:lnTo>
              </a:path>
            </a:pathLst>
          </a:custGeom>
          <a:solidFill>
            <a:srgbClr val="44546A"/>
          </a:solidFill>
          <a:ln w="12600">
            <a:solidFill>
              <a:srgbClr val="E7E6E6"/>
            </a:solidFill>
            <a:miter/>
          </a:ln>
        </p:spPr>
        <p:style>
          <a:lnRef idx="0">
            <a:scrgbClr r="0" g="0" b="0"/>
          </a:lnRef>
          <a:fillRef idx="0">
            <a:scrgbClr r="0" g="0" b="0"/>
          </a:fillRef>
          <a:effectRef idx="0">
            <a:scrgbClr r="0" g="0" b="0"/>
          </a:effectRef>
          <a:fontRef idx="minor"/>
        </p:style>
      </p:sp>
      <p:sp>
        <p:nvSpPr>
          <p:cNvPr id="535" name="CustomShape 6"/>
          <p:cNvSpPr/>
          <p:nvPr/>
        </p:nvSpPr>
        <p:spPr>
          <a:xfrm>
            <a:off x="6330600" y="2901240"/>
            <a:ext cx="4224600" cy="2682720"/>
          </a:xfrm>
          <a:custGeom>
            <a:avLst/>
            <a:gdLst/>
            <a:ahLst/>
            <a:cxnLst/>
            <a:rect l="l" t="t" r="r" b="b"/>
            <a:pathLst>
              <a:path w="4224635" h="2682643">
                <a:moveTo>
                  <a:pt x="0" y="268264"/>
                </a:moveTo>
                <a:cubicBezTo>
                  <a:pt x="0" y="120106"/>
                  <a:pt x="120106" y="0"/>
                  <a:pt x="268264" y="0"/>
                </a:cubicBezTo>
                <a:lnTo>
                  <a:pt x="3956371" y="0"/>
                </a:lnTo>
                <a:cubicBezTo>
                  <a:pt x="4104529" y="0"/>
                  <a:pt x="4224635" y="120106"/>
                  <a:pt x="4224635" y="268264"/>
                </a:cubicBezTo>
                <a:lnTo>
                  <a:pt x="4224635" y="2414379"/>
                </a:lnTo>
                <a:cubicBezTo>
                  <a:pt x="4224635" y="2562537"/>
                  <a:pt x="4104529" y="2682643"/>
                  <a:pt x="3956371" y="2682643"/>
                </a:cubicBezTo>
                <a:lnTo>
                  <a:pt x="268264" y="2682643"/>
                </a:lnTo>
                <a:cubicBezTo>
                  <a:pt x="120106" y="2682643"/>
                  <a:pt x="0" y="2562537"/>
                  <a:pt x="0" y="2414379"/>
                </a:cubicBezTo>
                <a:lnTo>
                  <a:pt x="0" y="268264"/>
                </a:lnTo>
                <a:close/>
              </a:path>
            </a:pathLst>
          </a:custGeom>
          <a:solidFill>
            <a:srgbClr val="E7E6E6">
              <a:alpha val="90000"/>
            </a:srgbClr>
          </a:solidFill>
          <a:ln w="12600">
            <a:solidFill>
              <a:srgbClr val="44546A"/>
            </a:solidFill>
            <a:miter/>
          </a:ln>
        </p:spPr>
        <p:style>
          <a:lnRef idx="0">
            <a:scrgbClr r="0" g="0" b="0"/>
          </a:lnRef>
          <a:fillRef idx="0">
            <a:scrgbClr r="0" g="0" b="0"/>
          </a:fillRef>
          <a:effectRef idx="0">
            <a:scrgbClr r="0" g="0" b="0"/>
          </a:effectRef>
          <a:fontRef idx="minor"/>
        </p:style>
        <p:txBody>
          <a:bodyPr lIns="173880" tIns="173880" rIns="173880" bIns="173880" anchor="ctr" anchorCtr="1"/>
          <a:lstStyle/>
          <a:p>
            <a:pPr algn="ctr">
              <a:lnSpc>
                <a:spcPct val="90000"/>
              </a:lnSpc>
              <a:spcAft>
                <a:spcPts val="1100"/>
              </a:spcAft>
            </a:pPr>
            <a:r>
              <a:rPr lang="el-GR" sz="2500" b="0" strike="noStrike" spc="-1">
                <a:solidFill>
                  <a:srgbClr val="000000"/>
                </a:solidFill>
                <a:latin typeface="Calibri"/>
              </a:rPr>
              <a:t>Γνωριμία των πολιτισμών μεταξύ των διαφορετικών λαών, μέσω των αθλητικών εκδηλώσεων.</a:t>
            </a:r>
            <a:endParaRPr lang="el-GR" sz="2500" b="0" strike="noStrike" spc="-1">
              <a:latin typeface="Arial"/>
            </a:endParaRPr>
          </a:p>
        </p:txBody>
      </p:sp>
    </p:spTree>
    <p:extLst>
      <p:ext uri="{BB962C8B-B14F-4D97-AF65-F5344CB8AC3E}">
        <p14:creationId xmlns:p14="http://schemas.microsoft.com/office/powerpoint/2010/main" val="196978484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38645" y="122973"/>
            <a:ext cx="10515600" cy="1325563"/>
          </a:xfrm>
        </p:spPr>
        <p:txBody>
          <a:bodyPr>
            <a:normAutofit/>
          </a:bodyPr>
          <a:lstStyle/>
          <a:p>
            <a:pPr algn="ctr"/>
            <a:r>
              <a:rPr lang="el-GR" sz="8000" dirty="0" smtClean="0"/>
              <a:t>ΚΑΤΑΡΑ</a:t>
            </a:r>
            <a:r>
              <a:rPr lang="en-US" sz="8000" dirty="0" smtClean="0"/>
              <a:t>…</a:t>
            </a:r>
            <a:endParaRPr lang="el-GR" sz="8000" dirty="0"/>
          </a:p>
        </p:txBody>
      </p:sp>
      <p:pic>
        <p:nvPicPr>
          <p:cNvPr id="5" name="Google Shape;77;p16"/>
          <p:cNvPicPr preferRelativeResize="0">
            <a:picLocks noGrp="1"/>
          </p:cNvPicPr>
          <p:nvPr>
            <p:ph sz="half" idx="1"/>
          </p:nvPr>
        </p:nvPicPr>
        <p:blipFill>
          <a:blip r:embed="rId2">
            <a:alphaModFix/>
          </a:blip>
          <a:stretch>
            <a:fillRect/>
          </a:stretch>
        </p:blipFill>
        <p:spPr>
          <a:xfrm>
            <a:off x="28642" y="1452766"/>
            <a:ext cx="5036249" cy="2988882"/>
          </a:xfrm>
          <a:prstGeom prst="rect">
            <a:avLst/>
          </a:prstGeom>
          <a:noFill/>
          <a:ln>
            <a:noFill/>
          </a:ln>
        </p:spPr>
      </p:pic>
      <p:pic>
        <p:nvPicPr>
          <p:cNvPr id="8" name="Shape 225"/>
          <p:cNvPicPr preferRelativeResize="0"/>
          <p:nvPr/>
        </p:nvPicPr>
        <p:blipFill rotWithShape="1">
          <a:blip r:embed="rId3">
            <a:alphaModFix/>
          </a:blip>
          <a:srcRect l="7532" r="5781"/>
          <a:stretch/>
        </p:blipFill>
        <p:spPr>
          <a:xfrm>
            <a:off x="5036249" y="2311671"/>
            <a:ext cx="2130387" cy="1866900"/>
          </a:xfrm>
          <a:prstGeom prst="rect">
            <a:avLst/>
          </a:prstGeom>
          <a:noFill/>
          <a:ln>
            <a:noFill/>
          </a:ln>
        </p:spPr>
      </p:pic>
      <p:pic>
        <p:nvPicPr>
          <p:cNvPr id="9" name="Shape 77"/>
          <p:cNvPicPr preferRelativeResize="0"/>
          <p:nvPr/>
        </p:nvPicPr>
        <p:blipFill>
          <a:blip r:embed="rId4">
            <a:alphaModFix/>
          </a:blip>
          <a:stretch>
            <a:fillRect/>
          </a:stretch>
        </p:blipFill>
        <p:spPr>
          <a:xfrm>
            <a:off x="2308143" y="4580176"/>
            <a:ext cx="3016334" cy="2264788"/>
          </a:xfrm>
          <a:prstGeom prst="rect">
            <a:avLst/>
          </a:prstGeom>
          <a:noFill/>
          <a:ln>
            <a:noFill/>
          </a:ln>
        </p:spPr>
      </p:pic>
      <p:pic>
        <p:nvPicPr>
          <p:cNvPr id="11" name="Google Shape;78;p16"/>
          <p:cNvPicPr preferRelativeResize="0"/>
          <p:nvPr/>
        </p:nvPicPr>
        <p:blipFill>
          <a:blip r:embed="rId5">
            <a:alphaModFix/>
          </a:blip>
          <a:stretch>
            <a:fillRect/>
          </a:stretch>
        </p:blipFill>
        <p:spPr>
          <a:xfrm>
            <a:off x="-1" y="4598849"/>
            <a:ext cx="2213826" cy="2281837"/>
          </a:xfrm>
          <a:prstGeom prst="rect">
            <a:avLst/>
          </a:prstGeom>
          <a:noFill/>
          <a:ln>
            <a:noFill/>
          </a:ln>
        </p:spPr>
      </p:pic>
      <p:pic>
        <p:nvPicPr>
          <p:cNvPr id="15" name="Picture 2" descr="Αποτέλεσμα εικόνας για αθλητισμός τρομοκρατία"/>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7010400" y="1391232"/>
            <a:ext cx="5181600" cy="31119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298" y="4524012"/>
            <a:ext cx="3181350" cy="2273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23648" y="4532472"/>
            <a:ext cx="3168352" cy="2264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871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sz="quarter"/>
          </p:nvPr>
        </p:nvSpPr>
        <p:spPr>
          <a:xfrm>
            <a:off x="973776" y="365040"/>
            <a:ext cx="10379903" cy="1325520"/>
          </a:xfrm>
        </p:spPr>
        <p:txBody>
          <a:bodyPr>
            <a:normAutofit/>
          </a:bodyPr>
          <a:lstStyle/>
          <a:p>
            <a:pPr algn="ctr" eaLnBrk="1" hangingPunct="1"/>
            <a:r>
              <a:rPr lang="el-GR" altLang="el-GR" sz="8800" dirty="0" smtClean="0"/>
              <a:t>ΕΥΧΗ…</a:t>
            </a:r>
            <a:endParaRPr lang="el-GR" altLang="el-GR" sz="8800" dirty="0"/>
          </a:p>
        </p:txBody>
      </p:sp>
      <p:pic>
        <p:nvPicPr>
          <p:cNvPr id="7171" name="Picture 9" descr="e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0163" y="1562830"/>
            <a:ext cx="3590925" cy="267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12" descr="ratsismos"/>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4237037"/>
            <a:ext cx="4572000" cy="2620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13" descr="e2"/>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3895107" y="4286280"/>
            <a:ext cx="3992563" cy="2584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20" descr="1521981_806214576071798_570773021_n"/>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7887671" y="4237037"/>
            <a:ext cx="4304330" cy="26336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8" descr="foto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611089" y="1550100"/>
            <a:ext cx="4276582" cy="26742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0" descr="foto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7887670" y="1488128"/>
            <a:ext cx="4304331" cy="27361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972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ΦΑΡΜΑΚΟΔΙΕΓΕΡΗ-</a:t>
            </a:r>
            <a:r>
              <a:rPr lang="en-US" b="1" dirty="0" smtClean="0"/>
              <a:t>DOPING</a:t>
            </a:r>
            <a:endParaRPr lang="en-GB" b="1" dirty="0"/>
          </a:p>
        </p:txBody>
      </p:sp>
      <p:sp>
        <p:nvSpPr>
          <p:cNvPr id="3" name="2 - Θέση περιεχομένου"/>
          <p:cNvSpPr>
            <a:spLocks noGrp="1"/>
          </p:cNvSpPr>
          <p:nvPr>
            <p:ph idx="1"/>
          </p:nvPr>
        </p:nvSpPr>
        <p:spPr/>
        <p:txBody>
          <a:bodyPr>
            <a:normAutofit fontScale="85000" lnSpcReduction="20000"/>
          </a:bodyPr>
          <a:lstStyle/>
          <a:p>
            <a:pPr>
              <a:buNone/>
            </a:pPr>
            <a:r>
              <a:rPr lang="el-GR" sz="2400" dirty="0"/>
              <a:t>	</a:t>
            </a:r>
            <a:r>
              <a:rPr lang="en-US" sz="3200" dirty="0" smtClean="0"/>
              <a:t>H </a:t>
            </a:r>
            <a:r>
              <a:rPr lang="el-GR" sz="3200" b="1" dirty="0" err="1" smtClean="0"/>
              <a:t>Φαρμακοδιέγερση</a:t>
            </a:r>
            <a:r>
              <a:rPr lang="el-GR" sz="3200" b="1" dirty="0" smtClean="0"/>
              <a:t>-</a:t>
            </a:r>
            <a:r>
              <a:rPr lang="en-US" sz="3200" b="1" dirty="0" smtClean="0"/>
              <a:t>Doping</a:t>
            </a:r>
            <a:r>
              <a:rPr lang="el-GR" sz="3200" dirty="0" smtClean="0"/>
              <a:t>, </a:t>
            </a:r>
            <a:r>
              <a:rPr lang="el-GR" sz="3200" dirty="0"/>
              <a:t>με την έννοια της χρήσης απαγορευμένων ουσιών, δεν αλλοιώνει μόνο το &lt;&lt;</a:t>
            </a:r>
            <a:r>
              <a:rPr lang="el-GR" sz="3200" b="1" dirty="0"/>
              <a:t>γράμμα</a:t>
            </a:r>
            <a:r>
              <a:rPr lang="el-GR" sz="3200" dirty="0"/>
              <a:t>&gt;&gt;, αλλά και το &lt;&lt;</a:t>
            </a:r>
            <a:r>
              <a:rPr lang="el-GR" sz="3200" b="1" dirty="0"/>
              <a:t>πνεύμα</a:t>
            </a:r>
            <a:r>
              <a:rPr lang="el-GR" sz="3200" dirty="0"/>
              <a:t>&gt;&gt; του αθλητισμού. Με την εξάπλωση του προκαλεί μεγάλη </a:t>
            </a:r>
            <a:r>
              <a:rPr lang="el-GR" sz="3200" dirty="0" smtClean="0"/>
              <a:t>θλίψη</a:t>
            </a:r>
            <a:r>
              <a:rPr lang="en-US" sz="3200" dirty="0" smtClean="0"/>
              <a:t>,</a:t>
            </a:r>
            <a:r>
              <a:rPr lang="el-GR" sz="3200" dirty="0" smtClean="0"/>
              <a:t> </a:t>
            </a:r>
            <a:r>
              <a:rPr lang="el-GR" sz="3200" dirty="0"/>
              <a:t>αλλά όχι κατάπληξη. Είναι πλέον ο μεγαλύτερος εφιάλτης που πλανιέται πάνω από κάθε </a:t>
            </a:r>
            <a:r>
              <a:rPr lang="el-GR" sz="3200" dirty="0" smtClean="0"/>
              <a:t>Αθλητικό Αγώνα. </a:t>
            </a:r>
            <a:r>
              <a:rPr lang="el-GR" sz="3200" dirty="0"/>
              <a:t>Ονομασίες ουσιών όπως στανοζολόλη, ναδρολόνη (παλαιότερα), αυξητική ορμόνη, ερυθροποιητίνη (πιο πρόσφατα) έχουν μπει στο λεξιλόγιό του αθλητισμού.</a:t>
            </a:r>
            <a:endParaRPr lang="en-GB" sz="3200" dirty="0"/>
          </a:p>
        </p:txBody>
      </p:sp>
    </p:spTree>
    <p:extLst>
      <p:ext uri="{BB962C8B-B14F-4D97-AF65-F5344CB8AC3E}">
        <p14:creationId xmlns:p14="http://schemas.microsoft.com/office/powerpoint/2010/main" val="1525879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ΟΡΙΣΜΟΣ</a:t>
            </a:r>
            <a:endParaRPr lang="en-GB" b="1" dirty="0"/>
          </a:p>
        </p:txBody>
      </p:sp>
      <p:sp>
        <p:nvSpPr>
          <p:cNvPr id="3" name="2 - Θέση περιεχομένου"/>
          <p:cNvSpPr>
            <a:spLocks noGrp="1"/>
          </p:cNvSpPr>
          <p:nvPr>
            <p:ph idx="1"/>
          </p:nvPr>
        </p:nvSpPr>
        <p:spPr>
          <a:xfrm>
            <a:off x="2227538" y="2186184"/>
            <a:ext cx="7372672" cy="5042960"/>
          </a:xfrm>
        </p:spPr>
        <p:txBody>
          <a:bodyPr>
            <a:normAutofit/>
          </a:bodyPr>
          <a:lstStyle/>
          <a:p>
            <a:pPr>
              <a:buNone/>
            </a:pPr>
            <a:r>
              <a:rPr lang="el-GR" dirty="0" smtClean="0"/>
              <a:t>	</a:t>
            </a:r>
            <a:r>
              <a:rPr lang="el-GR" sz="2400" dirty="0">
                <a:latin typeface="Times New Roman" panose="02020603050405020304" pitchFamily="18" charset="0"/>
                <a:cs typeface="Times New Roman" panose="02020603050405020304" pitchFamily="18" charset="0"/>
              </a:rPr>
              <a:t>Ως </a:t>
            </a:r>
            <a:r>
              <a:rPr lang="el-GR" sz="2400" b="1" dirty="0" err="1" smtClean="0">
                <a:latin typeface="Times New Roman" panose="02020603050405020304" pitchFamily="18" charset="0"/>
                <a:cs typeface="Times New Roman" panose="02020603050405020304" pitchFamily="18" charset="0"/>
              </a:rPr>
              <a:t>Φαρμακοδιέγερση</a:t>
            </a:r>
            <a:r>
              <a:rPr lang="el-GR"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Doping </a:t>
            </a:r>
            <a:r>
              <a:rPr lang="el-GR" sz="2400" dirty="0" smtClean="0">
                <a:latin typeface="Times New Roman" panose="02020603050405020304" pitchFamily="18" charset="0"/>
                <a:cs typeface="Times New Roman" panose="02020603050405020304" pitchFamily="18" charset="0"/>
              </a:rPr>
              <a:t>στον </a:t>
            </a:r>
            <a:r>
              <a:rPr lang="el-GR" sz="2400" dirty="0">
                <a:latin typeface="Times New Roman" panose="02020603050405020304" pitchFamily="18" charset="0"/>
                <a:cs typeface="Times New Roman" panose="02020603050405020304" pitchFamily="18" charset="0"/>
              </a:rPr>
              <a:t>αθλητισμό ορίζεται η χορήγηση ή </a:t>
            </a:r>
            <a:r>
              <a:rPr lang="el-GR" sz="2400" dirty="0" smtClean="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χρήση από ένα άτομο οποιασδήποτε ουσίας που φυσιολογικά δεν εντοπίζεται στο σώμα και χορηγείται σε αντικανονικές επιπρόσθετες ποσότητες και με αντικανονικό τρόπο. Ο σκοπός του </a:t>
            </a:r>
            <a:r>
              <a:rPr lang="en-US" sz="2400" dirty="0" smtClean="0">
                <a:latin typeface="Times New Roman" panose="02020603050405020304" pitchFamily="18" charset="0"/>
                <a:cs typeface="Times New Roman" panose="02020603050405020304" pitchFamily="18" charset="0"/>
              </a:rPr>
              <a:t>Doping</a:t>
            </a:r>
            <a:r>
              <a:rPr lang="el-GR" sz="2400" dirty="0" smtClean="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είναι η τεχνητή και με αθέμιτο τρόπο αύξηση της απόδοσης ενός αθλητή ή αθλήτριας κατά τη διάρκεια του αγώνα. </a:t>
            </a:r>
            <a:endParaRPr lang="en-GB" sz="2400" dirty="0">
              <a:latin typeface="Times New Roman" panose="02020603050405020304" pitchFamily="18" charset="0"/>
              <a:cs typeface="Times New Roman" panose="02020603050405020304" pitchFamily="18" charset="0"/>
            </a:endParaRPr>
          </a:p>
          <a:p>
            <a:pPr>
              <a:buNone/>
            </a:pPr>
            <a:r>
              <a:rPr lang="el-GR" sz="2400" dirty="0">
                <a:latin typeface="Times New Roman" panose="02020603050405020304" pitchFamily="18" charset="0"/>
                <a:cs typeface="Times New Roman" panose="02020603050405020304" pitchFamily="18" charset="0"/>
              </a:rPr>
              <a:t>	Οι ουσίες που είναι απαγορευμένες καθορίζονται από τη Διεθνή Ολυμπιακή Επιτροπή και τις διεθνείς αθλητικές ομοσπονδίες. </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104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
            </a:r>
            <a:br>
              <a:rPr lang="el-GR" dirty="0" smtClean="0"/>
            </a:br>
            <a:r>
              <a:rPr lang="el-GR" dirty="0" smtClean="0"/>
              <a:t> </a:t>
            </a:r>
            <a:r>
              <a:rPr lang="el-GR" b="1" dirty="0" smtClean="0"/>
              <a:t>ΙΣΤΟΡΙΚΗ ΑΝΑΔΡΟΜΗ </a:t>
            </a:r>
            <a:r>
              <a:rPr lang="el-GR" dirty="0" smtClean="0"/>
              <a:t/>
            </a:r>
            <a:br>
              <a:rPr lang="el-GR" dirty="0" smtClean="0"/>
            </a:br>
            <a:endParaRPr lang="en-GB" dirty="0"/>
          </a:p>
        </p:txBody>
      </p:sp>
      <p:sp>
        <p:nvSpPr>
          <p:cNvPr id="3" name="2 - Θέση περιεχομένου"/>
          <p:cNvSpPr>
            <a:spLocks noGrp="1"/>
          </p:cNvSpPr>
          <p:nvPr>
            <p:ph idx="1"/>
          </p:nvPr>
        </p:nvSpPr>
        <p:spPr>
          <a:xfrm>
            <a:off x="2361947" y="2181647"/>
            <a:ext cx="7776864" cy="5517232"/>
          </a:xfrm>
        </p:spPr>
        <p:txBody>
          <a:bodyPr>
            <a:normAutofit/>
          </a:bodyPr>
          <a:lstStyle/>
          <a:p>
            <a:pPr>
              <a:buFont typeface="Wingdings" pitchFamily="2" charset="2"/>
              <a:buChar char="Ø"/>
            </a:pPr>
            <a:r>
              <a:rPr lang="el-GR" dirty="0" smtClean="0"/>
              <a:t>Σε φυλή </a:t>
            </a:r>
            <a:r>
              <a:rPr lang="el-GR" b="1" dirty="0" smtClean="0"/>
              <a:t>Κάφρων</a:t>
            </a:r>
            <a:r>
              <a:rPr lang="el-GR" dirty="0" smtClean="0"/>
              <a:t>: αλκοολούχο ποτό με όνομα «</a:t>
            </a:r>
            <a:r>
              <a:rPr lang="en-US" dirty="0" err="1" smtClean="0"/>
              <a:t>dop</a:t>
            </a:r>
            <a:r>
              <a:rPr lang="el-GR" dirty="0" smtClean="0"/>
              <a:t>» χρησιμοποιούνταν σε θρησκευτικές τελετές ως διεγερτικό.</a:t>
            </a:r>
          </a:p>
          <a:p>
            <a:pPr>
              <a:buFont typeface="Wingdings" pitchFamily="2" charset="2"/>
              <a:buChar char="Ø"/>
            </a:pPr>
            <a:r>
              <a:rPr lang="el-GR" dirty="0" smtClean="0"/>
              <a:t>Στους </a:t>
            </a:r>
            <a:r>
              <a:rPr lang="el-GR" b="1" dirty="0" smtClean="0"/>
              <a:t>Ζουλού</a:t>
            </a:r>
            <a:r>
              <a:rPr lang="el-GR" dirty="0" smtClean="0"/>
              <a:t>: παρεμφερές ποτό από φλούδες σταφυλιού. Στη Δυτική Αφρική, ήταν επίσης γνωστό κατά τη διάρκεια του αγώνα στο βάδην ή το τρέξιμο. </a:t>
            </a:r>
          </a:p>
          <a:p>
            <a:pPr>
              <a:buFont typeface="Wingdings" pitchFamily="2" charset="2"/>
              <a:buChar char="Ø"/>
            </a:pPr>
            <a:r>
              <a:rPr lang="el-GR" dirty="0" smtClean="0"/>
              <a:t>Οι Ολλανδοί άποικοι </a:t>
            </a:r>
            <a:r>
              <a:rPr lang="en-GB" b="1" dirty="0" smtClean="0"/>
              <a:t>Boers</a:t>
            </a:r>
            <a:r>
              <a:rPr lang="el-GR" dirty="0" smtClean="0"/>
              <a:t> χρησιμοποίησαν τον όρο «ντοπ» για να περιγράψουν οποιοδήποτε διεγερτικό αφέψημα και ο όρος διαδόθηκε παγκοσμίως. </a:t>
            </a:r>
          </a:p>
          <a:p>
            <a:pPr>
              <a:buFont typeface="Wingdings" pitchFamily="2" charset="2"/>
              <a:buChar char="Ø"/>
            </a:pPr>
            <a:r>
              <a:rPr lang="el-GR" dirty="0" smtClean="0"/>
              <a:t>Ο όρος υιοθετήθηκε για ένα ευρύτερο φάσμα ουσιών και στον αθλητισμό. Περιγράφτηκε ως «</a:t>
            </a:r>
            <a:r>
              <a:rPr lang="en-US" b="1" dirty="0" smtClean="0"/>
              <a:t>doping</a:t>
            </a:r>
            <a:r>
              <a:rPr lang="el-GR" dirty="0" smtClean="0"/>
              <a:t>» και εμφανίστηκε για πρώτη φορά σε Αγγλικό λεξικό το 1889.</a:t>
            </a:r>
          </a:p>
          <a:p>
            <a:pPr>
              <a:buFont typeface="Wingdings" pitchFamily="2" charset="2"/>
              <a:buChar char="Ø"/>
            </a:pPr>
            <a:r>
              <a:rPr lang="el-GR" dirty="0" smtClean="0"/>
              <a:t> Στην </a:t>
            </a:r>
            <a:r>
              <a:rPr lang="el-GR" b="1" dirty="0" smtClean="0"/>
              <a:t>Αρχαία Ελλάδα</a:t>
            </a:r>
            <a:r>
              <a:rPr lang="el-GR" dirty="0" smtClean="0"/>
              <a:t>: αναφορές για παροχή διατροφικών συστατικών στους αθλητές για βελτίωση της απόδοσης. Στους Ολυμπιακούς Αγώνες τον 3ο αιώνα </a:t>
            </a:r>
            <a:r>
              <a:rPr lang="el-GR" dirty="0" err="1" smtClean="0"/>
              <a:t>π.Χ.</a:t>
            </a:r>
            <a:r>
              <a:rPr lang="el-GR" dirty="0" smtClean="0"/>
              <a:t> οι αθλητές χρησιμοποιούσαν </a:t>
            </a:r>
            <a:r>
              <a:rPr lang="el-GR" b="1" dirty="0" smtClean="0"/>
              <a:t>μανιτάρια</a:t>
            </a:r>
            <a:r>
              <a:rPr lang="el-GR" dirty="0" smtClean="0"/>
              <a:t> για καλύτερες επιδόσεις. </a:t>
            </a:r>
          </a:p>
        </p:txBody>
      </p:sp>
    </p:spTree>
    <p:extLst>
      <p:ext uri="{BB962C8B-B14F-4D97-AF65-F5344CB8AC3E}">
        <p14:creationId xmlns:p14="http://schemas.microsoft.com/office/powerpoint/2010/main" val="1463151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b="1" dirty="0" smtClean="0"/>
              <a:t>ΑΙΤΙΕΣ ΕΞΑΠΛΩΣΗΣ ΤΟΥ</a:t>
            </a:r>
            <a:r>
              <a:rPr lang="en-US" b="1" dirty="0"/>
              <a:t> </a:t>
            </a:r>
            <a:r>
              <a:rPr lang="en-US" b="1" dirty="0" smtClean="0"/>
              <a:t>DOPING</a:t>
            </a:r>
            <a:endParaRPr lang="en-GB" b="1" dirty="0"/>
          </a:p>
        </p:txBody>
      </p:sp>
      <p:sp>
        <p:nvSpPr>
          <p:cNvPr id="3" name="2 - Θέση περιεχομένου"/>
          <p:cNvSpPr>
            <a:spLocks noGrp="1"/>
          </p:cNvSpPr>
          <p:nvPr>
            <p:ph idx="1"/>
          </p:nvPr>
        </p:nvSpPr>
        <p:spPr>
          <a:xfrm>
            <a:off x="1678379" y="2054044"/>
            <a:ext cx="8100392" cy="5184576"/>
          </a:xfrm>
        </p:spPr>
        <p:txBody>
          <a:bodyPr>
            <a:normAutofit fontScale="32500" lnSpcReduction="20000"/>
          </a:bodyPr>
          <a:lstStyle/>
          <a:p>
            <a:endParaRPr lang="el-GR" sz="5400" dirty="0"/>
          </a:p>
          <a:p>
            <a:pPr>
              <a:buNone/>
            </a:pPr>
            <a:r>
              <a:rPr lang="el-GR" sz="5400" dirty="0"/>
              <a:t>   </a:t>
            </a:r>
            <a:r>
              <a:rPr lang="el-GR" sz="6200" dirty="0"/>
              <a:t>Το </a:t>
            </a:r>
            <a:r>
              <a:rPr lang="en-US" sz="6200" b="1" dirty="0" smtClean="0"/>
              <a:t>doping</a:t>
            </a:r>
            <a:r>
              <a:rPr lang="el-GR" sz="6200" dirty="0" smtClean="0"/>
              <a:t> </a:t>
            </a:r>
            <a:r>
              <a:rPr lang="el-GR" sz="6200" dirty="0"/>
              <a:t>έχει πάρει πολύ μεγάλες διαστάσεις και κινδυνεύει </a:t>
            </a:r>
            <a:r>
              <a:rPr lang="el-GR" sz="6200" dirty="0" smtClean="0"/>
              <a:t>να</a:t>
            </a:r>
            <a:endParaRPr lang="en-US" sz="6200" dirty="0" smtClean="0"/>
          </a:p>
          <a:p>
            <a:pPr>
              <a:buNone/>
            </a:pPr>
            <a:r>
              <a:rPr lang="en-US" sz="6200" dirty="0"/>
              <a:t> </a:t>
            </a:r>
            <a:r>
              <a:rPr lang="en-US" sz="6200" dirty="0" smtClean="0"/>
              <a:t>  </a:t>
            </a:r>
            <a:r>
              <a:rPr lang="el-GR" sz="6200" dirty="0" smtClean="0"/>
              <a:t>κλονίσει </a:t>
            </a:r>
            <a:r>
              <a:rPr lang="el-GR" sz="6200" dirty="0"/>
              <a:t>τον παγκόσμιο αθλητισμό.</a:t>
            </a:r>
          </a:p>
          <a:p>
            <a:pPr>
              <a:buNone/>
            </a:pPr>
            <a:r>
              <a:rPr lang="el-GR" sz="6200" dirty="0"/>
              <a:t>   Κάποιες από τις αιτίες εξάπλωσής του είναι: </a:t>
            </a:r>
          </a:p>
          <a:p>
            <a:pPr>
              <a:buFont typeface="Wingdings" pitchFamily="2" charset="2"/>
              <a:buChar char="Ø"/>
            </a:pPr>
            <a:r>
              <a:rPr lang="el-GR" sz="6200" dirty="0"/>
              <a:t>Η ανεπαρκής παιδεία και η  αδυναμία διαμόρφωσης ήθους και σωστού χαρακτήρα </a:t>
            </a:r>
            <a:endParaRPr lang="en-GB" sz="6200" dirty="0"/>
          </a:p>
          <a:p>
            <a:pPr>
              <a:buFont typeface="Wingdings" pitchFamily="2" charset="2"/>
              <a:buChar char="Ø"/>
            </a:pPr>
            <a:r>
              <a:rPr lang="el-GR" sz="6200" dirty="0"/>
              <a:t>Η εισχώρηση της πολιτικής στον αθλητισμό </a:t>
            </a:r>
            <a:endParaRPr lang="en-GB" sz="6200" dirty="0"/>
          </a:p>
          <a:p>
            <a:pPr>
              <a:buFont typeface="Wingdings" pitchFamily="2" charset="2"/>
              <a:buChar char="Ø"/>
            </a:pPr>
            <a:r>
              <a:rPr lang="el-GR" sz="6200" dirty="0"/>
              <a:t>Η υπερβολική εμπορευματοποίηση στο χώρο του αθλητισμού</a:t>
            </a:r>
          </a:p>
          <a:p>
            <a:pPr>
              <a:buFont typeface="Wingdings" pitchFamily="2" charset="2"/>
              <a:buChar char="Ø"/>
            </a:pPr>
            <a:r>
              <a:rPr lang="el-GR" sz="6200" dirty="0"/>
              <a:t>Η πίεση που δέχονται οι αθλητές από τον περίγυρό τους</a:t>
            </a:r>
            <a:endParaRPr lang="en-GB" sz="6200" dirty="0"/>
          </a:p>
          <a:p>
            <a:pPr>
              <a:buFont typeface="Wingdings" pitchFamily="2" charset="2"/>
              <a:buChar char="Ø"/>
            </a:pPr>
            <a:r>
              <a:rPr lang="el-GR" sz="6200" dirty="0"/>
              <a:t>Η προβολή ψευδό-ιδανικών, όπως η απόκτηση χρημάτων και φήμης </a:t>
            </a:r>
            <a:endParaRPr lang="en-GB" sz="6200" dirty="0"/>
          </a:p>
          <a:p>
            <a:pPr>
              <a:buFont typeface="Wingdings" pitchFamily="2" charset="2"/>
              <a:buChar char="Ø"/>
            </a:pPr>
            <a:r>
              <a:rPr lang="el-GR" sz="6200" dirty="0"/>
              <a:t>Τα συμβόλαια με χορηγούς οι οποίοι πριμοδοτούν ανάλογα με τα αποτελέσματα ή τα μετάλλια που θα κατακτήσουν οι αθλητές σε μεγάλες αθλητικές διοργανώσεις</a:t>
            </a:r>
            <a:endParaRPr lang="en-GB" sz="6200" dirty="0"/>
          </a:p>
        </p:txBody>
      </p:sp>
    </p:spTree>
    <p:extLst>
      <p:ext uri="{BB962C8B-B14F-4D97-AF65-F5344CB8AC3E}">
        <p14:creationId xmlns:p14="http://schemas.microsoft.com/office/powerpoint/2010/main" val="1800084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ΣΥΝΕΠΕΙΕΣ ΤΟΥ </a:t>
            </a:r>
            <a:r>
              <a:rPr lang="en-US" b="1" dirty="0" smtClean="0"/>
              <a:t>DOPING</a:t>
            </a:r>
            <a:endParaRPr lang="en-GB" b="1" dirty="0"/>
          </a:p>
        </p:txBody>
      </p:sp>
      <p:sp>
        <p:nvSpPr>
          <p:cNvPr id="3" name="2 - Θέση περιεχομένου"/>
          <p:cNvSpPr>
            <a:spLocks noGrp="1"/>
          </p:cNvSpPr>
          <p:nvPr>
            <p:ph idx="1"/>
          </p:nvPr>
        </p:nvSpPr>
        <p:spPr>
          <a:xfrm>
            <a:off x="2382673" y="2569462"/>
            <a:ext cx="7239000" cy="4846320"/>
          </a:xfrm>
        </p:spPr>
        <p:txBody>
          <a:bodyPr>
            <a:normAutofit/>
          </a:bodyPr>
          <a:lstStyle/>
          <a:p>
            <a:pPr marL="0" indent="0">
              <a:buNone/>
            </a:pPr>
            <a:r>
              <a:rPr lang="el-GR" sz="2800" dirty="0"/>
              <a:t>Παρά την εξέλιξη των απαγορευμένων ουσιών, οι επιπτώσεις της χρήσης στον ανθρώπινο οργανισμό παραμένουν από τραγικές έως θανατηφόρες. </a:t>
            </a:r>
          </a:p>
          <a:p>
            <a:pPr marL="0" indent="0">
              <a:buNone/>
            </a:pPr>
            <a:r>
              <a:rPr lang="el-GR" sz="2800" dirty="0"/>
              <a:t>Έχουν αναφερθεί πολλά παραδείγματα αθλητών ή αθλητριών οι οποίοι έχασαν την ζωή τους, ενώ αρκετοί «υποβιώνουν» πάσχοντας χρόνια από σοβαρές ασθένειες. </a:t>
            </a:r>
            <a:endParaRPr lang="en-GB" sz="2800" dirty="0"/>
          </a:p>
        </p:txBody>
      </p:sp>
    </p:spTree>
    <p:extLst>
      <p:ext uri="{BB962C8B-B14F-4D97-AF65-F5344CB8AC3E}">
        <p14:creationId xmlns:p14="http://schemas.microsoft.com/office/powerpoint/2010/main" val="4183262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ΣΥΝΕΠΕΙΕΣ ΤΟΥ</a:t>
            </a:r>
            <a:r>
              <a:rPr lang="en-US" b="1" dirty="0" smtClean="0"/>
              <a:t> DOPING</a:t>
            </a:r>
            <a:endParaRPr lang="en-GB" b="1" dirty="0"/>
          </a:p>
        </p:txBody>
      </p:sp>
      <p:sp>
        <p:nvSpPr>
          <p:cNvPr id="3" name="2 - Θέση περιεχομένου"/>
          <p:cNvSpPr>
            <a:spLocks noGrp="1"/>
          </p:cNvSpPr>
          <p:nvPr>
            <p:ph idx="1"/>
          </p:nvPr>
        </p:nvSpPr>
        <p:spPr>
          <a:xfrm>
            <a:off x="1846772" y="2244805"/>
            <a:ext cx="7776864" cy="5112568"/>
          </a:xfrm>
        </p:spPr>
        <p:txBody>
          <a:bodyPr>
            <a:normAutofit fontScale="92500" lnSpcReduction="20000"/>
          </a:bodyPr>
          <a:lstStyle/>
          <a:p>
            <a:pPr>
              <a:buNone/>
            </a:pPr>
            <a:r>
              <a:rPr lang="el-GR" sz="2400" dirty="0"/>
              <a:t>Γενικά οι συνέπειες του </a:t>
            </a:r>
            <a:r>
              <a:rPr lang="en-US" sz="2400" dirty="0" smtClean="0"/>
              <a:t>doping</a:t>
            </a:r>
            <a:r>
              <a:rPr lang="el-GR" sz="2400" dirty="0" smtClean="0"/>
              <a:t> </a:t>
            </a:r>
            <a:r>
              <a:rPr lang="el-GR" sz="2400" dirty="0"/>
              <a:t>είναι πολλές και σοβαρές.</a:t>
            </a:r>
          </a:p>
          <a:p>
            <a:pPr>
              <a:buNone/>
            </a:pPr>
            <a:r>
              <a:rPr lang="el-GR" sz="2400" dirty="0" smtClean="0"/>
              <a:t> Οι σημαντικότερες είναι:</a:t>
            </a:r>
            <a:endParaRPr lang="el-GR" sz="2400" dirty="0"/>
          </a:p>
          <a:p>
            <a:pPr>
              <a:buFont typeface="Wingdings" pitchFamily="2" charset="2"/>
              <a:buChar char="Ø"/>
            </a:pPr>
            <a:r>
              <a:rPr lang="el-GR" sz="2400" dirty="0"/>
              <a:t>Διόγκωση του ήπατος</a:t>
            </a:r>
          </a:p>
          <a:p>
            <a:pPr>
              <a:buFont typeface="Wingdings" pitchFamily="2" charset="2"/>
              <a:buChar char="Ø"/>
            </a:pPr>
            <a:r>
              <a:rPr lang="el-GR" sz="2400" dirty="0"/>
              <a:t>Ενδοκρινικές διαταραχές-επιδράσεις στην αναπαραγωγή</a:t>
            </a:r>
          </a:p>
          <a:p>
            <a:pPr>
              <a:buFont typeface="Wingdings" pitchFamily="2" charset="2"/>
              <a:buChar char="Ø"/>
            </a:pPr>
            <a:r>
              <a:rPr lang="el-GR" sz="2400" dirty="0"/>
              <a:t>Καρδιαγγειακό σύστημα-αιματολογικές διαταραχές</a:t>
            </a:r>
          </a:p>
          <a:p>
            <a:pPr>
              <a:buFont typeface="Wingdings" pitchFamily="2" charset="2"/>
              <a:buChar char="Ø"/>
            </a:pPr>
            <a:r>
              <a:rPr lang="el-GR" sz="2400" dirty="0"/>
              <a:t>Βλατίδες, φλίκταινα, αποστήγματα-σε διάφορες περιοχές του δέρματος (κυρίως στην πλάτη και το πρόσωπο)</a:t>
            </a:r>
          </a:p>
          <a:p>
            <a:pPr>
              <a:buFont typeface="Wingdings" pitchFamily="2" charset="2"/>
              <a:buChar char="Ø"/>
            </a:pPr>
            <a:r>
              <a:rPr lang="el-GR" sz="2400" dirty="0"/>
              <a:t>Μυοσκελετικό σύστημα</a:t>
            </a:r>
          </a:p>
          <a:p>
            <a:pPr>
              <a:buFont typeface="Wingdings" pitchFamily="2" charset="2"/>
              <a:buChar char="Ø"/>
            </a:pPr>
            <a:r>
              <a:rPr lang="el-GR" sz="2400" dirty="0"/>
              <a:t>Ψυχιατρικές εκδηλώσεις</a:t>
            </a:r>
          </a:p>
          <a:p>
            <a:pPr>
              <a:buFont typeface="Wingdings" pitchFamily="2" charset="2"/>
              <a:buChar char="Ø"/>
            </a:pPr>
            <a:r>
              <a:rPr lang="el-GR" sz="2400" dirty="0"/>
              <a:t>Εξαρτησιογώνες ιδιότητες</a:t>
            </a:r>
          </a:p>
          <a:p>
            <a:pPr>
              <a:buFont typeface="Wingdings" pitchFamily="2" charset="2"/>
              <a:buChar char="Ø"/>
            </a:pPr>
            <a:r>
              <a:rPr lang="el-GR" sz="2400" dirty="0"/>
              <a:t>Πρόβλημα στο αναπαραγωγικό</a:t>
            </a:r>
          </a:p>
          <a:p>
            <a:endParaRPr lang="en-GB" dirty="0"/>
          </a:p>
        </p:txBody>
      </p:sp>
    </p:spTree>
    <p:extLst>
      <p:ext uri="{BB962C8B-B14F-4D97-AF65-F5344CB8AC3E}">
        <p14:creationId xmlns:p14="http://schemas.microsoft.com/office/powerpoint/2010/main" val="3948180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ΑΝΤΙΜΕΤΩΠΙΣΗ ΤΟΥ</a:t>
            </a:r>
            <a:r>
              <a:rPr lang="en-US" b="1" dirty="0" smtClean="0"/>
              <a:t> DOPING</a:t>
            </a:r>
            <a:endParaRPr lang="en-GB" b="1" dirty="0"/>
          </a:p>
        </p:txBody>
      </p:sp>
      <p:sp>
        <p:nvSpPr>
          <p:cNvPr id="3" name="2 - Θέση περιεχομένου"/>
          <p:cNvSpPr>
            <a:spLocks noGrp="1"/>
          </p:cNvSpPr>
          <p:nvPr>
            <p:ph idx="1"/>
          </p:nvPr>
        </p:nvSpPr>
        <p:spPr>
          <a:xfrm>
            <a:off x="1801607" y="2281186"/>
            <a:ext cx="7776864" cy="5112568"/>
          </a:xfrm>
        </p:spPr>
        <p:txBody>
          <a:bodyPr>
            <a:normAutofit/>
          </a:bodyPr>
          <a:lstStyle/>
          <a:p>
            <a:pPr marL="0" indent="0">
              <a:buNone/>
            </a:pPr>
            <a:r>
              <a:rPr lang="el-GR" sz="2000" dirty="0" smtClean="0"/>
              <a:t>Το </a:t>
            </a:r>
            <a:r>
              <a:rPr lang="en-US" sz="2000" b="1" dirty="0" smtClean="0"/>
              <a:t>doping</a:t>
            </a:r>
            <a:r>
              <a:rPr lang="el-GR" sz="2000" b="1" dirty="0" smtClean="0"/>
              <a:t> </a:t>
            </a:r>
            <a:r>
              <a:rPr lang="el-GR" sz="2000" dirty="0" smtClean="0"/>
              <a:t>αποτελεί μία από τις πιο συχνές εξαρτήσεις για έναν αθλητή ή αθλήτρια. </a:t>
            </a:r>
          </a:p>
          <a:p>
            <a:pPr>
              <a:buNone/>
            </a:pPr>
            <a:r>
              <a:rPr lang="el-GR" sz="2000" dirty="0" smtClean="0"/>
              <a:t>Πιθανοί τρόποι αντιμετώπισης είναι:</a:t>
            </a:r>
          </a:p>
          <a:p>
            <a:pPr>
              <a:buFont typeface="Wingdings" pitchFamily="2" charset="2"/>
              <a:buChar char="Ø"/>
            </a:pPr>
            <a:r>
              <a:rPr lang="el-GR" sz="2000" dirty="0" smtClean="0"/>
              <a:t>Εκπαίδευση ικανοτήτων πρόληψης από την πλευρά των προπονητών</a:t>
            </a:r>
          </a:p>
          <a:p>
            <a:pPr>
              <a:buFont typeface="Wingdings" pitchFamily="2" charset="2"/>
              <a:buChar char="Ø"/>
            </a:pPr>
            <a:r>
              <a:rPr lang="el-GR" sz="2000" dirty="0" smtClean="0"/>
              <a:t>Εκπαίδευση των επαγγελματιών του τομέα υγείας</a:t>
            </a:r>
          </a:p>
          <a:p>
            <a:pPr>
              <a:buFont typeface="Wingdings" pitchFamily="2" charset="2"/>
              <a:buChar char="Ø"/>
            </a:pPr>
            <a:r>
              <a:rPr lang="el-GR" sz="2000" dirty="0" smtClean="0"/>
              <a:t>Προγράμματα πρόληψης σε αθλητικούς συλλόγους, σχολεία και πανεπιστήμια, τοπικές κοινότητες και κέντρα υγείας</a:t>
            </a:r>
          </a:p>
          <a:p>
            <a:pPr>
              <a:buFont typeface="Wingdings" pitchFamily="2" charset="2"/>
              <a:buChar char="Ø"/>
            </a:pPr>
            <a:r>
              <a:rPr lang="el-GR" sz="2000" dirty="0" smtClean="0"/>
              <a:t>Ενημέρωση των γονέων για τους κινδύνους του ντόπινγκ, και διδαχή από την πλευρά τους στα παιδιά τους των βασικών αρχών της καλής υγείας, του τίμιου παιχνιδιού και του ομαδικού πνεύματος</a:t>
            </a:r>
          </a:p>
        </p:txBody>
      </p:sp>
    </p:spTree>
    <p:extLst>
      <p:ext uri="{BB962C8B-B14F-4D97-AF65-F5344CB8AC3E}">
        <p14:creationId xmlns:p14="http://schemas.microsoft.com/office/powerpoint/2010/main" val="54459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b="1" dirty="0" smtClean="0"/>
              <a:t>ΟΜΑΔΕΣ ΑΠΑΓΟΡΕΥΜΕΝΩΝ ΟΥΣΙΩΝ</a:t>
            </a:r>
            <a:endParaRPr lang="en-GB" b="1" dirty="0"/>
          </a:p>
        </p:txBody>
      </p:sp>
      <p:sp>
        <p:nvSpPr>
          <p:cNvPr id="3" name="2 - Θέση περιεχομένου"/>
          <p:cNvSpPr>
            <a:spLocks noGrp="1"/>
          </p:cNvSpPr>
          <p:nvPr>
            <p:ph idx="1"/>
          </p:nvPr>
        </p:nvSpPr>
        <p:spPr>
          <a:xfrm>
            <a:off x="1667886" y="2139439"/>
            <a:ext cx="7920880" cy="5040560"/>
          </a:xfrm>
        </p:spPr>
        <p:txBody>
          <a:bodyPr>
            <a:normAutofit lnSpcReduction="10000"/>
          </a:bodyPr>
          <a:lstStyle/>
          <a:p>
            <a:pPr>
              <a:buNone/>
            </a:pPr>
            <a:r>
              <a:rPr lang="el-GR" sz="2400" b="1" u="sng" dirty="0"/>
              <a:t>Διεγερτικές Ουσίες </a:t>
            </a:r>
          </a:p>
          <a:p>
            <a:pPr marL="0" indent="0">
              <a:buNone/>
            </a:pPr>
            <a:r>
              <a:rPr lang="el-GR" sz="2200" dirty="0"/>
              <a:t>Ουσίες όπως οι </a:t>
            </a:r>
            <a:r>
              <a:rPr lang="el-GR" sz="2200" b="1" dirty="0"/>
              <a:t>αμφεταμίνες</a:t>
            </a:r>
            <a:r>
              <a:rPr lang="el-GR" sz="2200" dirty="0"/>
              <a:t> και η </a:t>
            </a:r>
            <a:r>
              <a:rPr lang="el-GR" sz="2200" b="1" dirty="0"/>
              <a:t>εφεδρίνη</a:t>
            </a:r>
            <a:r>
              <a:rPr lang="el-GR" sz="2200" dirty="0"/>
              <a:t> έχουν στο σώμα μια δράση παρόμοια με αυτή της αδρεναλίνης, την οποία παράγει το ίδιο το σώμα μας. Δρουν στο κεντρικό νευρικό σύστημα και "ενεργοποιούν" το σώμα σε μεγάλο βαθμό. </a:t>
            </a:r>
          </a:p>
          <a:p>
            <a:pPr marL="0" indent="0">
              <a:buNone/>
            </a:pPr>
            <a:r>
              <a:rPr lang="el-GR" sz="2200" dirty="0" smtClean="0"/>
              <a:t>Σε </a:t>
            </a:r>
            <a:r>
              <a:rPr lang="el-GR" sz="2200" dirty="0"/>
              <a:t>μεγάλες ποσότητες όμως, τέτοιες ουσίες απενεργοποιούν τα συστήματα του σώματος μας που προειδοποιούν όταν υπάρχει μεγάλη κούραση και πρέπει να σταματήσει η προσπάθεια. Ένας αθλητής που παίρνει μεγάλες ποσότητες τέτοιων ουσιών δεν καταλαβαίνει πλέον πότε φτάνει στα όρια του, πράγμα που μπορεί να οδηγήσει σε υπερκόπωση, λιποθυμία ή ακόμη και τον θάνατο!</a:t>
            </a:r>
            <a:endParaRPr lang="en-GB" sz="2200" dirty="0"/>
          </a:p>
        </p:txBody>
      </p:sp>
    </p:spTree>
    <p:extLst>
      <p:ext uri="{BB962C8B-B14F-4D97-AF65-F5344CB8AC3E}">
        <p14:creationId xmlns:p14="http://schemas.microsoft.com/office/powerpoint/2010/main" val="3552165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b="1" dirty="0" smtClean="0"/>
              <a:t>ΟΜΑΔΕΣ ΑΠΑΓΟΡΕΥΜΕΝΩΝ ΟΥΣΙΩΝ</a:t>
            </a:r>
            <a:endParaRPr lang="en-GB" b="1" dirty="0"/>
          </a:p>
        </p:txBody>
      </p:sp>
      <p:sp>
        <p:nvSpPr>
          <p:cNvPr id="3" name="2 - Θέση περιεχομένου"/>
          <p:cNvSpPr>
            <a:spLocks noGrp="1"/>
          </p:cNvSpPr>
          <p:nvPr>
            <p:ph idx="1"/>
          </p:nvPr>
        </p:nvSpPr>
        <p:spPr>
          <a:xfrm>
            <a:off x="1906148" y="2186940"/>
            <a:ext cx="7776864" cy="5040560"/>
          </a:xfrm>
        </p:spPr>
        <p:txBody>
          <a:bodyPr>
            <a:normAutofit lnSpcReduction="10000"/>
          </a:bodyPr>
          <a:lstStyle/>
          <a:p>
            <a:pPr>
              <a:buNone/>
            </a:pPr>
            <a:r>
              <a:rPr lang="el-GR" sz="2400" b="1" u="sng" dirty="0" smtClean="0"/>
              <a:t>Αναβολικές Ουσίες </a:t>
            </a:r>
          </a:p>
          <a:p>
            <a:pPr marL="0" indent="0">
              <a:buNone/>
            </a:pPr>
            <a:r>
              <a:rPr lang="el-GR" sz="2200" dirty="0"/>
              <a:t>Προέρχονται από την </a:t>
            </a:r>
            <a:r>
              <a:rPr lang="el-GR" sz="2200" b="1" dirty="0"/>
              <a:t>τεστοστερόνη </a:t>
            </a:r>
            <a:r>
              <a:rPr lang="el-GR" sz="2200" dirty="0"/>
              <a:t>(ανδρική ορμόνη) και αυξάνουν την ποσότητα μυών στο σώμα ενώ παράλληλα μειώνουν την ποσότητα λίπους. </a:t>
            </a:r>
          </a:p>
          <a:p>
            <a:pPr marL="0" indent="0">
              <a:buNone/>
            </a:pPr>
            <a:r>
              <a:rPr lang="el-GR" sz="2200" dirty="0"/>
              <a:t>Αυτές οι ουσίες έχουν κάπως "παράξενες" και ανεπιθύμητες επιδράσεις στο σώμα. Οι άνδρες αρχίζουν να παρουσιάζουν γυναικεία χαρακτηριστικά, όπως π.χ. μαλακούς μαστούς, αφού η υπερβολική τεστοστερόνη που μαζεύεται στο σώμα τους μετατρέπεται σε γυναικεία ορμόνη οιστρογόνη. </a:t>
            </a:r>
          </a:p>
          <a:p>
            <a:pPr marL="0" indent="0">
              <a:buNone/>
            </a:pPr>
            <a:r>
              <a:rPr lang="el-GR" sz="2200" dirty="0"/>
              <a:t>Στις γυναίκες συμβαίνει ακριβώς το αντίθετο. Λόγω της εισαγωγής τεστοστερόνης στο σώμα, αρχίζουν να παρουσιάζουν ανδρικά χαρακτηριστικά, όπως π.χ. η αλλαγή της φωνής και η σμίκρυνση των μαστών.</a:t>
            </a:r>
            <a:endParaRPr lang="en-GB" sz="2200" dirty="0"/>
          </a:p>
        </p:txBody>
      </p:sp>
    </p:spTree>
    <p:extLst>
      <p:ext uri="{BB962C8B-B14F-4D97-AF65-F5344CB8AC3E}">
        <p14:creationId xmlns:p14="http://schemas.microsoft.com/office/powerpoint/2010/main" val="953436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b="1" dirty="0" smtClean="0"/>
              <a:t>ΟΜΑΔΕΣ ΑΠΑΓΟΡΕΥΜΕΝΩΝ ΟΥΣΙΩΝ</a:t>
            </a:r>
            <a:endParaRPr lang="en-GB" b="1" dirty="0"/>
          </a:p>
        </p:txBody>
      </p:sp>
      <p:sp>
        <p:nvSpPr>
          <p:cNvPr id="3" name="2 - Θέση περιεχομένου"/>
          <p:cNvSpPr>
            <a:spLocks noGrp="1"/>
          </p:cNvSpPr>
          <p:nvPr>
            <p:ph idx="1"/>
          </p:nvPr>
        </p:nvSpPr>
        <p:spPr>
          <a:xfrm>
            <a:off x="1238081" y="2330368"/>
            <a:ext cx="8825659" cy="3416300"/>
          </a:xfrm>
        </p:spPr>
        <p:txBody>
          <a:bodyPr>
            <a:noAutofit/>
          </a:bodyPr>
          <a:lstStyle/>
          <a:p>
            <a:pPr>
              <a:lnSpc>
                <a:spcPct val="90000"/>
              </a:lnSpc>
              <a:buNone/>
            </a:pPr>
            <a:r>
              <a:rPr lang="el-GR" sz="2800" b="1" u="sng" dirty="0"/>
              <a:t>Διουρητικές Ουσίες</a:t>
            </a:r>
          </a:p>
          <a:p>
            <a:pPr marL="0" indent="0">
              <a:buNone/>
            </a:pPr>
            <a:r>
              <a:rPr lang="el-GR" sz="2400" dirty="0"/>
              <a:t>Χρησιμοποιούνται κυρίως σε αθλήματα όπου πρέπει ο αθλητής να έχει ένα συγκεκριμένο βάρος. Τέτοιες ουσίες μπορούν σε διάστημα ωρών να επιφέρουν απώλεια μεγάλης ποσότητας νερού που σαν αποτέλεσμα έχει και την απώλεια βάρους του σώματος.</a:t>
            </a:r>
          </a:p>
          <a:p>
            <a:pPr marL="0" indent="0">
              <a:buNone/>
            </a:pPr>
            <a:r>
              <a:rPr lang="el-GR" sz="2400" dirty="0"/>
              <a:t>Τα </a:t>
            </a:r>
            <a:r>
              <a:rPr lang="el-GR" sz="2400" b="1" dirty="0"/>
              <a:t>διουρητικά</a:t>
            </a:r>
            <a:r>
              <a:rPr lang="el-GR" sz="2400" dirty="0"/>
              <a:t> είναι πολύ επικίνδυνα. Με την απότομη απώλεια μεγάλης ποσότητας νερού υπάρχει και απώλεια και πολλών απαραίτητων θρεπτικών ουσιών. Το σώμα αφυδατώνεται και μπορούν να πάθουν μεγάλη ζημιά οι νεφροί.</a:t>
            </a:r>
            <a:endParaRPr lang="en-GB" sz="2400" dirty="0"/>
          </a:p>
          <a:p>
            <a:pPr marL="0" indent="0">
              <a:buNone/>
            </a:pPr>
            <a:endParaRPr lang="en-GB" sz="2400" dirty="0"/>
          </a:p>
        </p:txBody>
      </p:sp>
    </p:spTree>
    <p:extLst>
      <p:ext uri="{BB962C8B-B14F-4D97-AF65-F5344CB8AC3E}">
        <p14:creationId xmlns:p14="http://schemas.microsoft.com/office/powerpoint/2010/main" val="1294338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7582" y="305749"/>
            <a:ext cx="10515600" cy="1325563"/>
          </a:xfrm>
        </p:spPr>
        <p:txBody>
          <a:bodyPr/>
          <a:lstStyle/>
          <a:p>
            <a:r>
              <a:rPr lang="el-GR" b="1" dirty="0" smtClean="0">
                <a:solidFill>
                  <a:schemeClr val="accent5">
                    <a:lumMod val="75000"/>
                  </a:schemeClr>
                </a:solidFill>
              </a:rPr>
              <a:t>Όσκαρ </a:t>
            </a:r>
            <a:r>
              <a:rPr lang="el-GR" b="1" dirty="0" err="1" smtClean="0">
                <a:solidFill>
                  <a:schemeClr val="accent5">
                    <a:lumMod val="75000"/>
                  </a:schemeClr>
                </a:solidFill>
              </a:rPr>
              <a:t>Ταμπάρες</a:t>
            </a:r>
            <a:r>
              <a:rPr lang="el-GR" b="1" dirty="0" smtClean="0">
                <a:solidFill>
                  <a:schemeClr val="accent5">
                    <a:lumMod val="75000"/>
                  </a:schemeClr>
                </a:solidFill>
              </a:rPr>
              <a:t>…Ο Προπονητής-Δάσκαλος</a:t>
            </a:r>
            <a:endParaRPr lang="el-GR" b="1" dirty="0">
              <a:solidFill>
                <a:schemeClr val="accent5">
                  <a:lumMod val="75000"/>
                </a:schemeClr>
              </a:solidFill>
            </a:endParaRPr>
          </a:p>
        </p:txBody>
      </p:sp>
      <p:sp>
        <p:nvSpPr>
          <p:cNvPr id="3" name="Θέση περιεχομένου 2"/>
          <p:cNvSpPr>
            <a:spLocks noGrp="1"/>
          </p:cNvSpPr>
          <p:nvPr>
            <p:ph sz="half" idx="1"/>
          </p:nvPr>
        </p:nvSpPr>
        <p:spPr/>
        <p:txBody>
          <a:bodyPr>
            <a:normAutofit/>
          </a:bodyPr>
          <a:lstStyle/>
          <a:p>
            <a:r>
              <a:rPr lang="el-GR" dirty="0" smtClean="0"/>
              <a:t>Ο άνθρωπος που ενέπνευσε ένα ολόκληρο έθνος χρησιμοποιώντας τη μεγάλη του αγάπη, το ποδόσφαιρο.</a:t>
            </a:r>
          </a:p>
          <a:p>
            <a:r>
              <a:rPr lang="el-GR" dirty="0" smtClean="0"/>
              <a:t>Δάσκαλος σε φτωχογειτονιές του </a:t>
            </a:r>
            <a:r>
              <a:rPr lang="el-GR" dirty="0" err="1" smtClean="0"/>
              <a:t>Μοντεβιδέο</a:t>
            </a:r>
            <a:r>
              <a:rPr lang="el-GR" dirty="0" smtClean="0"/>
              <a:t> και ταυτόχρονα ποδοσφαιριστής.</a:t>
            </a:r>
          </a:p>
          <a:p>
            <a:r>
              <a:rPr lang="el-GR" dirty="0" smtClean="0"/>
              <a:t>Όταν σταματάει την καριέρα του ως παίχτης, γίνεται προπονητής μικρών παιδιών με όραμα να τους κάνει να ονειρεύονται.</a:t>
            </a:r>
            <a:endParaRPr lang="el-GR" dirty="0"/>
          </a:p>
        </p:txBody>
      </p:sp>
      <p:sp>
        <p:nvSpPr>
          <p:cNvPr id="4" name="Θέση περιεχομένου 3"/>
          <p:cNvSpPr>
            <a:spLocks noGrp="1"/>
          </p:cNvSpPr>
          <p:nvPr>
            <p:ph sz="half" idx="2"/>
          </p:nvPr>
        </p:nvSpPr>
        <p:spPr/>
        <p:txBody>
          <a:bodyPr>
            <a:normAutofit/>
          </a:bodyPr>
          <a:lstStyle/>
          <a:p>
            <a:r>
              <a:rPr lang="el-GR" dirty="0" smtClean="0"/>
              <a:t>Το 1989 αναλαμβάνει την εθνική Ουρουγουάης για να την οδηγήσει στο μουντιάλ της Βραζιλίας.</a:t>
            </a:r>
          </a:p>
          <a:p>
            <a:r>
              <a:rPr lang="el-GR" dirty="0" smtClean="0"/>
              <a:t>Χρησιμοποιώντας τις γνώσεις του από την Παιδαγωγική καταφέρνει να ενώσει και να εμπνεύσει τος παίχτες του που τον βλέπουν ως </a:t>
            </a:r>
            <a:r>
              <a:rPr lang="el-GR" b="1" u="sng" dirty="0" smtClean="0"/>
              <a:t>πατέρα</a:t>
            </a:r>
            <a:r>
              <a:rPr lang="el-GR" dirty="0" smtClean="0"/>
              <a:t> και </a:t>
            </a:r>
            <a:r>
              <a:rPr lang="el-GR" b="1" u="sng" dirty="0" smtClean="0"/>
              <a:t>δάσκαλο</a:t>
            </a:r>
            <a:r>
              <a:rPr lang="el-GR" dirty="0" smtClean="0"/>
              <a:t> και φτάνουν στον τελικό, αλλά χάνουν από τη Βραζιλία.</a:t>
            </a:r>
            <a:endParaRPr lang="el-GR" dirty="0"/>
          </a:p>
        </p:txBody>
      </p:sp>
    </p:spTree>
    <p:extLst>
      <p:ext uri="{BB962C8B-B14F-4D97-AF65-F5344CB8AC3E}">
        <p14:creationId xmlns:p14="http://schemas.microsoft.com/office/powerpoint/2010/main" val="1641012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b="1" dirty="0" smtClean="0"/>
              <a:t>ΟΜΑΔΕΣ ΑΠΑΓ</a:t>
            </a:r>
            <a:r>
              <a:rPr lang="en-US" b="1" dirty="0"/>
              <a:t>O</a:t>
            </a:r>
            <a:r>
              <a:rPr lang="el-GR" b="1" dirty="0" smtClean="0"/>
              <a:t>ΡΕΥΜΕΝΩΝ ΟΥΣΙΩΝ</a:t>
            </a:r>
            <a:endParaRPr lang="en-GB" b="1" dirty="0"/>
          </a:p>
        </p:txBody>
      </p:sp>
      <p:sp>
        <p:nvSpPr>
          <p:cNvPr id="3" name="2 - Θέση περιεχομένου"/>
          <p:cNvSpPr>
            <a:spLocks noGrp="1"/>
          </p:cNvSpPr>
          <p:nvPr>
            <p:ph idx="1"/>
          </p:nvPr>
        </p:nvSpPr>
        <p:spPr/>
        <p:txBody>
          <a:bodyPr>
            <a:normAutofit/>
          </a:bodyPr>
          <a:lstStyle/>
          <a:p>
            <a:pPr>
              <a:lnSpc>
                <a:spcPct val="90000"/>
              </a:lnSpc>
              <a:buNone/>
            </a:pPr>
            <a:r>
              <a:rPr lang="el-GR" sz="2800" b="1" u="sng" dirty="0"/>
              <a:t>Ναρκωτικές Ουσίες</a:t>
            </a:r>
          </a:p>
          <a:p>
            <a:pPr marL="0" indent="0">
              <a:buNone/>
            </a:pPr>
            <a:r>
              <a:rPr lang="el-GR" sz="2400" dirty="0"/>
              <a:t>Η </a:t>
            </a:r>
            <a:r>
              <a:rPr lang="el-GR" sz="2400" b="1" dirty="0"/>
              <a:t>μορφίνη</a:t>
            </a:r>
            <a:r>
              <a:rPr lang="el-GR" sz="2400" dirty="0"/>
              <a:t>, η </a:t>
            </a:r>
            <a:r>
              <a:rPr lang="el-GR" sz="2400" b="1" dirty="0"/>
              <a:t>ηρωίνη</a:t>
            </a:r>
            <a:r>
              <a:rPr lang="el-GR" sz="2400" dirty="0"/>
              <a:t> και η </a:t>
            </a:r>
            <a:r>
              <a:rPr lang="el-GR" sz="2400" b="1" dirty="0"/>
              <a:t>μεθαδόνη </a:t>
            </a:r>
            <a:r>
              <a:rPr lang="el-GR" sz="2400" dirty="0"/>
              <a:t>είναι οι πιο γνωστές ουσίες από την κατηγορία των ναρκωτικών.</a:t>
            </a:r>
          </a:p>
          <a:p>
            <a:pPr marL="0" indent="0">
              <a:buNone/>
            </a:pPr>
            <a:r>
              <a:rPr lang="el-GR" sz="2400" dirty="0"/>
              <a:t>Έχουν δράση απαλυντική ενάντια στον πόνο αλλά και ηρεμιστική στο σώμα (πολύ χρήσιμο π.χ. για ένα πρωταθλητή του γκολφ ή της τοξοβολίας). Σε μεγάλες δόσεις μπορούν όμως να οδηγήσουν ακόμη και στο θάνατο!</a:t>
            </a:r>
            <a:endParaRPr lang="en-GB" sz="2400" dirty="0"/>
          </a:p>
        </p:txBody>
      </p:sp>
    </p:spTree>
    <p:extLst>
      <p:ext uri="{BB962C8B-B14F-4D97-AF65-F5344CB8AC3E}">
        <p14:creationId xmlns:p14="http://schemas.microsoft.com/office/powerpoint/2010/main" val="2369337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solidFill>
                  <a:srgbClr val="FF0000"/>
                </a:solidFill>
              </a:rPr>
              <a:t>ΒΙΑ ΣΤΟΥΣ ΑΘΛΗΤΙΚΟΥΣ ΧΩΡΟΥΣ</a:t>
            </a:r>
            <a:endParaRPr lang="el-GR" b="1" dirty="0">
              <a:solidFill>
                <a:srgbClr val="FF0000"/>
              </a:solidFill>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112" y="1383632"/>
            <a:ext cx="9427779" cy="5474368"/>
          </a:xfrm>
          <a:prstGeom prst="rect">
            <a:avLst/>
          </a:prstGeom>
        </p:spPr>
      </p:pic>
    </p:spTree>
    <p:extLst>
      <p:ext uri="{BB962C8B-B14F-4D97-AF65-F5344CB8AC3E}">
        <p14:creationId xmlns:p14="http://schemas.microsoft.com/office/powerpoint/2010/main" val="1636287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1"/>
          <p:cNvSpPr>
            <a:spLocks noGrp="1"/>
          </p:cNvSpPr>
          <p:nvPr>
            <p:ph type="title"/>
          </p:nvPr>
        </p:nvSpPr>
        <p:spPr/>
        <p:txBody>
          <a:bodyPr/>
          <a:lstStyle/>
          <a:p>
            <a:pPr algn="ctr"/>
            <a:r>
              <a:rPr lang="el-GR" sz="2800" b="1" dirty="0">
                <a:solidFill>
                  <a:schemeClr val="bg1"/>
                </a:solidFill>
                <a:latin typeface="Tahoma" panose="020B0604030504040204" pitchFamily="34" charset="0"/>
                <a:ea typeface="Tahoma" panose="020B0604030504040204" pitchFamily="34" charset="0"/>
                <a:cs typeface="Tahoma" panose="020B0604030504040204" pitchFamily="34" charset="0"/>
              </a:rPr>
              <a:t>ΠΟΔΟΣΦΑΙΡΙΚΟΣ ΑΓΩΝΑΣ ΠΕΡΟΥ – ΑΡΓΕΝΤΙΝΗ </a:t>
            </a:r>
          </a:p>
        </p:txBody>
      </p:sp>
      <p:sp>
        <p:nvSpPr>
          <p:cNvPr id="4" name="Θέση περιεχομένου 3"/>
          <p:cNvSpPr>
            <a:spLocks noGrp="1"/>
          </p:cNvSpPr>
          <p:nvPr>
            <p:ph sz="half" idx="1"/>
          </p:nvPr>
        </p:nvSpPr>
        <p:spPr>
          <a:xfrm>
            <a:off x="201791" y="1421930"/>
            <a:ext cx="5709612" cy="4592505"/>
          </a:xfrm>
        </p:spPr>
        <p:txBody>
          <a:bodyPr>
            <a:noAutofit/>
          </a:bodyPr>
          <a:lstStyle/>
          <a:p>
            <a:pPr algn="just"/>
            <a:r>
              <a:rPr lang="el-GR" sz="2400" b="1" dirty="0">
                <a:latin typeface="Tahoma" panose="020B0604030504040204" pitchFamily="34" charset="0"/>
                <a:ea typeface="Tahoma" panose="020B0604030504040204" pitchFamily="34" charset="0"/>
                <a:cs typeface="Tahoma" panose="020B0604030504040204" pitchFamily="34" charset="0"/>
              </a:rPr>
              <a:t>24 Μαΐου του 1964</a:t>
            </a:r>
            <a:r>
              <a:rPr lang="el-GR" sz="2400" dirty="0">
                <a:latin typeface="Tahoma" panose="020B0604030504040204" pitchFamily="34" charset="0"/>
                <a:ea typeface="Tahoma" panose="020B0604030504040204" pitchFamily="34" charset="0"/>
                <a:cs typeface="Tahoma" panose="020B0604030504040204" pitchFamily="34" charset="0"/>
              </a:rPr>
              <a:t>: Ποδοσφαιρική αναμέτρηση μεταξύ Περού και Αργεντινής για το προ-ολυμπιακό τουρνουά. </a:t>
            </a:r>
          </a:p>
          <a:p>
            <a:pPr algn="just"/>
            <a:r>
              <a:rPr lang="el-GR" sz="2400" dirty="0">
                <a:latin typeface="Tahoma" panose="020B0604030504040204" pitchFamily="34" charset="0"/>
                <a:ea typeface="Tahoma" panose="020B0604030504040204" pitchFamily="34" charset="0"/>
                <a:cs typeface="Tahoma" panose="020B0604030504040204" pitchFamily="34" charset="0"/>
              </a:rPr>
              <a:t>Ένα τέρμα των γηπεδούχων που ακυρώθηκε 2 λεπτά πριν τη λήξη ξεσήκωσε τους φιλάθλους του Περού, που μετέτρεψαν το εθνικό στάδιο της πρωτεύουσας σε πεδίο μάχης. </a:t>
            </a:r>
          </a:p>
          <a:p>
            <a:pPr algn="just"/>
            <a:r>
              <a:rPr lang="el-GR" sz="2400" dirty="0">
                <a:latin typeface="Tahoma" panose="020B0604030504040204" pitchFamily="34" charset="0"/>
                <a:ea typeface="Tahoma" panose="020B0604030504040204" pitchFamily="34" charset="0"/>
                <a:cs typeface="Tahoma" panose="020B0604030504040204" pitchFamily="34" charset="0"/>
              </a:rPr>
              <a:t>Αποτέλεσμα: 318 νεκροί και πάνω από 500 τραυματίες. </a:t>
            </a:r>
          </a:p>
        </p:txBody>
      </p:sp>
      <p:pic>
        <p:nvPicPr>
          <p:cNvPr id="2050" name="Picture 2" descr="Αποτέλεσμα εικόνας για Περού Αργεντινή 19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251" y="1371926"/>
            <a:ext cx="59436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667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5351" y="233733"/>
            <a:ext cx="11627455" cy="757897"/>
          </a:xfrm>
        </p:spPr>
        <p:txBody>
          <a:bodyPr/>
          <a:lstStyle/>
          <a:p>
            <a:pPr algn="ctr"/>
            <a:r>
              <a:rPr lang="el-GR" sz="2800" b="1" dirty="0">
                <a:solidFill>
                  <a:schemeClr val="bg1"/>
                </a:solidFill>
                <a:latin typeface="Tahoma" panose="020B0604030504040204" pitchFamily="34" charset="0"/>
                <a:ea typeface="Tahoma" panose="020B0604030504040204" pitchFamily="34" charset="0"/>
                <a:cs typeface="Tahoma" panose="020B0604030504040204" pitchFamily="34" charset="0"/>
              </a:rPr>
              <a:t>ΘΥΡΑ 7 – ΣΤΑΔΙΟ ΚΑΡΑΪΣΚΑΚΗ</a:t>
            </a:r>
          </a:p>
        </p:txBody>
      </p:sp>
      <p:sp>
        <p:nvSpPr>
          <p:cNvPr id="3" name="Θέση περιεχομένου 2"/>
          <p:cNvSpPr>
            <a:spLocks noGrp="1"/>
          </p:cNvSpPr>
          <p:nvPr>
            <p:ph sz="half" idx="1"/>
          </p:nvPr>
        </p:nvSpPr>
        <p:spPr>
          <a:xfrm>
            <a:off x="85188" y="965826"/>
            <a:ext cx="6681968" cy="5866372"/>
          </a:xfrm>
        </p:spPr>
        <p:txBody>
          <a:bodyPr>
            <a:noAutofit/>
          </a:bodyPr>
          <a:lstStyle/>
          <a:p>
            <a:pPr algn="just"/>
            <a:r>
              <a:rPr lang="el-GR" sz="2200" b="1" dirty="0">
                <a:latin typeface="Tahoma" panose="020B0604030504040204" pitchFamily="34" charset="0"/>
                <a:ea typeface="Tahoma" panose="020B0604030504040204" pitchFamily="34" charset="0"/>
                <a:cs typeface="Tahoma" panose="020B0604030504040204" pitchFamily="34" charset="0"/>
              </a:rPr>
              <a:t>8 Φεβρουαρίου 1981: </a:t>
            </a:r>
            <a:r>
              <a:rPr lang="el-GR" sz="2200" dirty="0">
                <a:latin typeface="Tahoma" panose="020B0604030504040204" pitchFamily="34" charset="0"/>
                <a:ea typeface="Tahoma" panose="020B0604030504040204" pitchFamily="34" charset="0"/>
                <a:cs typeface="Tahoma" panose="020B0604030504040204" pitchFamily="34" charset="0"/>
              </a:rPr>
              <a:t>Στάδιο Καραϊσκάκη αγώνας μεταξύ Ολυμπιακού – ΑΕΚ. </a:t>
            </a:r>
          </a:p>
          <a:p>
            <a:pPr algn="just"/>
            <a:r>
              <a:rPr lang="el-GR" sz="2200" dirty="0">
                <a:latin typeface="Tahoma" panose="020B0604030504040204" pitchFamily="34" charset="0"/>
                <a:ea typeface="Tahoma" panose="020B0604030504040204" pitchFamily="34" charset="0"/>
                <a:cs typeface="Tahoma" panose="020B0604030504040204" pitchFamily="34" charset="0"/>
              </a:rPr>
              <a:t>Λίγο πριν το σφύριγμα της λήξης του αγώνα, οι φανατικοί οπαδοί που βρίσκονταν στη θύρα 7 προσπάθησαν να φθάσουν στη θύρα 1 για να αποθεώσουν τους παίκτες του Ολυμπιακού που θριάμβευε με 6-0. </a:t>
            </a:r>
          </a:p>
          <a:p>
            <a:pPr algn="just"/>
            <a:r>
              <a:rPr lang="el-GR" sz="2200" dirty="0">
                <a:latin typeface="Tahoma" panose="020B0604030504040204" pitchFamily="34" charset="0"/>
                <a:ea typeface="Tahoma" panose="020B0604030504040204" pitchFamily="34" charset="0"/>
                <a:cs typeface="Tahoma" panose="020B0604030504040204" pitchFamily="34" charset="0"/>
              </a:rPr>
              <a:t>Κάποιος από τους προπορευόμενους γλίστρησε στα σκαλοπάτια, παρασύροντας και άλλους που ήταν ήδη εκεί. Οι υπεύθυνοι δεν είχαν ανοίξει τις πόρτες και όσοι ακολουθούσαν δεν γνώριζαν τι συνέβαινε μπροστά τους, καταπατώντας τους μπροστινούς. Τότε άρχισε να επικρατεί συνωστισμός και ασφυξία.</a:t>
            </a:r>
          </a:p>
          <a:p>
            <a:pPr algn="just"/>
            <a:r>
              <a:rPr lang="el-GR" sz="2200" dirty="0">
                <a:latin typeface="Tahoma" panose="020B0604030504040204" pitchFamily="34" charset="0"/>
                <a:ea typeface="Tahoma" panose="020B0604030504040204" pitchFamily="34" charset="0"/>
                <a:cs typeface="Tahoma" panose="020B0604030504040204" pitchFamily="34" charset="0"/>
              </a:rPr>
              <a:t>Αποτέλεσμα: 21 νεκροί και πολλοί τραυματίες. </a:t>
            </a:r>
            <a:endParaRPr lang="el-GR" sz="2200" dirty="0"/>
          </a:p>
        </p:txBody>
      </p:sp>
      <p:pic>
        <p:nvPicPr>
          <p:cNvPr id="5124" name="Picture 4" descr="Αποτέλεσμα εικόνας για τραγωδία θύρα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72355" y="1252464"/>
            <a:ext cx="5220908" cy="424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83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836" y="388325"/>
            <a:ext cx="11769123" cy="706380"/>
          </a:xfrm>
        </p:spPr>
        <p:txBody>
          <a:bodyPr/>
          <a:lstStyle/>
          <a:p>
            <a:pPr algn="ctr"/>
            <a:r>
              <a:rPr lang="el-GR" sz="2800" b="1" dirty="0">
                <a:solidFill>
                  <a:schemeClr val="bg1"/>
                </a:solidFill>
                <a:latin typeface="Tahoma" panose="020B0604030504040204" pitchFamily="34" charset="0"/>
                <a:ea typeface="Tahoma" panose="020B0604030504040204" pitchFamily="34" charset="0"/>
                <a:cs typeface="Tahoma" panose="020B0604030504040204" pitchFamily="34" charset="0"/>
              </a:rPr>
              <a:t>ΓΗΠΕΔΟ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HEYSEL</a:t>
            </a:r>
            <a:r>
              <a:rPr lang="el-GR"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3" name="Θέση περιεχομένου 2"/>
          <p:cNvSpPr>
            <a:spLocks noGrp="1"/>
          </p:cNvSpPr>
          <p:nvPr>
            <p:ph sz="half" idx="1"/>
          </p:nvPr>
        </p:nvSpPr>
        <p:spPr>
          <a:xfrm>
            <a:off x="0" y="1207727"/>
            <a:ext cx="6076661" cy="5540803"/>
          </a:xfrm>
        </p:spPr>
        <p:txBody>
          <a:bodyPr>
            <a:noAutofit/>
          </a:bodyPr>
          <a:lstStyle/>
          <a:p>
            <a:pPr algn="just"/>
            <a:r>
              <a:rPr lang="el-GR" sz="2200" b="1" dirty="0">
                <a:latin typeface="Tahoma" panose="020B0604030504040204" pitchFamily="34" charset="0"/>
                <a:ea typeface="Tahoma" panose="020B0604030504040204" pitchFamily="34" charset="0"/>
                <a:cs typeface="Tahoma" panose="020B0604030504040204" pitchFamily="34" charset="0"/>
              </a:rPr>
              <a:t>29 Μαΐου 1985: </a:t>
            </a:r>
            <a:r>
              <a:rPr lang="el-GR" sz="2200" dirty="0">
                <a:latin typeface="Tahoma" panose="020B0604030504040204" pitchFamily="34" charset="0"/>
                <a:ea typeface="Tahoma" panose="020B0604030504040204" pitchFamily="34" charset="0"/>
                <a:cs typeface="Tahoma" panose="020B0604030504040204" pitchFamily="34" charset="0"/>
              </a:rPr>
              <a:t>Τελικός Κυπέλλου Πρωταθλητριών στο γήπεδο </a:t>
            </a:r>
            <a:r>
              <a:rPr lang="en-US" sz="2200" dirty="0">
                <a:latin typeface="Tahoma" panose="020B0604030504040204" pitchFamily="34" charset="0"/>
                <a:ea typeface="Tahoma" panose="020B0604030504040204" pitchFamily="34" charset="0"/>
                <a:cs typeface="Tahoma" panose="020B0604030504040204" pitchFamily="34" charset="0"/>
              </a:rPr>
              <a:t>Heysel</a:t>
            </a:r>
            <a:r>
              <a:rPr lang="el-GR" sz="2200" dirty="0">
                <a:latin typeface="Tahoma" panose="020B0604030504040204" pitchFamily="34" charset="0"/>
                <a:ea typeface="Tahoma" panose="020B0604030504040204" pitchFamily="34" charset="0"/>
                <a:cs typeface="Tahoma" panose="020B0604030504040204" pitchFamily="34" charset="0"/>
              </a:rPr>
              <a:t> στις Βρυξέλλες μεταξύ Λίβερπουλ και Γιουβέντους. </a:t>
            </a:r>
          </a:p>
          <a:p>
            <a:pPr algn="just"/>
            <a:r>
              <a:rPr lang="el-GR" sz="2200" dirty="0">
                <a:latin typeface="Tahoma" panose="020B0604030504040204" pitchFamily="34" charset="0"/>
                <a:ea typeface="Tahoma" panose="020B0604030504040204" pitchFamily="34" charset="0"/>
                <a:cs typeface="Tahoma" panose="020B0604030504040204" pitchFamily="34" charset="0"/>
              </a:rPr>
              <a:t>Οι Άγγλοι αντέδρασαν σε κάποιες προκλήσεις των Ιταλών και όταν άρχισαν να κινούνται απειλητικά προς το μέρος τους, εκείνοι προσπάθησαν να οπισθοχωρήσουν. Ο τοίχος που τους στήριζε κατέρρευσε. </a:t>
            </a:r>
          </a:p>
          <a:p>
            <a:pPr algn="just"/>
            <a:r>
              <a:rPr lang="el-GR" sz="2200" dirty="0">
                <a:latin typeface="Tahoma" panose="020B0604030504040204" pitchFamily="34" charset="0"/>
                <a:ea typeface="Tahoma" panose="020B0604030504040204" pitchFamily="34" charset="0"/>
                <a:cs typeface="Tahoma" panose="020B0604030504040204" pitchFamily="34" charset="0"/>
              </a:rPr>
              <a:t>Αποτέλεσμα: 39 νεκροί, πάνω από 350 τραυματίες. Η  Αγγλία έμεινε εκτός διασυλλογικών ευρωπαϊκών διοργανώσεων για 5 χρόνια.</a:t>
            </a:r>
          </a:p>
        </p:txBody>
      </p:sp>
      <p:pic>
        <p:nvPicPr>
          <p:cNvPr id="3074" name="Picture 2" descr="Αποτέλεσμα εικόνας για ΓΉΠΕΔΟ ΧΕΙΖΕ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861" y="1393097"/>
            <a:ext cx="5859887" cy="385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45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2472" y="246657"/>
            <a:ext cx="11769123" cy="873807"/>
          </a:xfrm>
        </p:spPr>
        <p:txBody>
          <a:bodyPr/>
          <a:lstStyle/>
          <a:p>
            <a:pPr algn="ctr"/>
            <a:r>
              <a:rPr lang="el-GR" sz="2800" b="1" dirty="0">
                <a:solidFill>
                  <a:schemeClr val="bg1"/>
                </a:solidFill>
                <a:latin typeface="Tahoma" panose="020B0604030504040204" pitchFamily="34" charset="0"/>
                <a:ea typeface="Tahoma" panose="020B0604030504040204" pitchFamily="34" charset="0"/>
                <a:cs typeface="Tahoma" panose="020B0604030504040204" pitchFamily="34" charset="0"/>
              </a:rPr>
              <a:t>Η ΤΡΑΓΩΔΙΑ ΤΩΝ ΟΛΥΜΠΙΑΚΩΝ ΑΓΩΝΩΝ </a:t>
            </a:r>
            <a:br>
              <a:rPr lang="el-GR" sz="28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l-GR" sz="2800" b="1" dirty="0">
                <a:solidFill>
                  <a:schemeClr val="bg1"/>
                </a:solidFill>
                <a:latin typeface="Tahoma" panose="020B0604030504040204" pitchFamily="34" charset="0"/>
                <a:ea typeface="Tahoma" panose="020B0604030504040204" pitchFamily="34" charset="0"/>
                <a:cs typeface="Tahoma" panose="020B0604030504040204" pitchFamily="34" charset="0"/>
              </a:rPr>
              <a:t>ΤΟΥ ΜΟΝΑΧΟΥ</a:t>
            </a:r>
          </a:p>
        </p:txBody>
      </p:sp>
      <p:sp>
        <p:nvSpPr>
          <p:cNvPr id="3" name="Θέση περιεχομένου 2"/>
          <p:cNvSpPr>
            <a:spLocks noGrp="1"/>
          </p:cNvSpPr>
          <p:nvPr>
            <p:ph sz="half" idx="1"/>
          </p:nvPr>
        </p:nvSpPr>
        <p:spPr>
          <a:xfrm>
            <a:off x="291943" y="1429509"/>
            <a:ext cx="6920227" cy="5241747"/>
          </a:xfrm>
        </p:spPr>
        <p:txBody>
          <a:bodyPr>
            <a:noAutofit/>
          </a:bodyPr>
          <a:lstStyle/>
          <a:p>
            <a:pPr algn="just"/>
            <a:r>
              <a:rPr lang="el-GR" sz="2200" b="1" dirty="0">
                <a:latin typeface="Tahoma" panose="020B0604030504040204" pitchFamily="34" charset="0"/>
                <a:ea typeface="Tahoma" panose="020B0604030504040204" pitchFamily="34" charset="0"/>
                <a:cs typeface="Tahoma" panose="020B0604030504040204" pitchFamily="34" charset="0"/>
              </a:rPr>
              <a:t>5 Σεπτεμβρίου 1972: </a:t>
            </a:r>
            <a:r>
              <a:rPr lang="el-GR" sz="2200" dirty="0">
                <a:latin typeface="Tahoma" panose="020B0604030504040204" pitchFamily="34" charset="0"/>
                <a:ea typeface="Tahoma" panose="020B0604030504040204" pitchFamily="34" charset="0"/>
                <a:cs typeface="Tahoma" panose="020B0604030504040204" pitchFamily="34" charset="0"/>
              </a:rPr>
              <a:t>Ολυμπιακοί Αγώνες Μονάχου. </a:t>
            </a:r>
          </a:p>
          <a:p>
            <a:pPr algn="just" fontAlgn="base"/>
            <a:r>
              <a:rPr lang="el-GR" sz="2200" dirty="0">
                <a:latin typeface="Tahoma" panose="020B0604030504040204" pitchFamily="34" charset="0"/>
                <a:ea typeface="Tahoma" panose="020B0604030504040204" pitchFamily="34" charset="0"/>
                <a:cs typeface="Tahoma" panose="020B0604030504040204" pitchFamily="34" charset="0"/>
              </a:rPr>
              <a:t>4:30 τα ξημερώματα 8 Παλαιστίνιοι μέλη της οργάνωσης «</a:t>
            </a:r>
            <a:r>
              <a:rPr lang="el-GR" sz="2200" b="1" dirty="0">
                <a:latin typeface="Tahoma" panose="020B0604030504040204" pitchFamily="34" charset="0"/>
                <a:ea typeface="Tahoma" panose="020B0604030504040204" pitchFamily="34" charset="0"/>
                <a:cs typeface="Tahoma" panose="020B0604030504040204" pitchFamily="34" charset="0"/>
              </a:rPr>
              <a:t>Μαύρος Σεπτέμβρης</a:t>
            </a:r>
            <a:r>
              <a:rPr lang="el-GR" sz="2200" dirty="0">
                <a:latin typeface="Tahoma" panose="020B0604030504040204" pitchFamily="34" charset="0"/>
                <a:ea typeface="Tahoma" panose="020B0604030504040204" pitchFamily="34" charset="0"/>
                <a:cs typeface="Tahoma" panose="020B0604030504040204" pitchFamily="34" charset="0"/>
              </a:rPr>
              <a:t>» εισέβαλαν στο Ολυμπιακό Χωριό και κράτησαν ομήρους 11 Ισραηλινούς αθλητές. Αίτημά τους ήταν η απελευθέρωση 234 Παλαιστινίων από τις ισραηλινές φυλακές. Έπειτα από πολύωρες διαπραγματεύσεις, ακολούθησε μία αποτυχημένη απόπειρα διάσωσης από την γερμανική αστυνομία.  </a:t>
            </a:r>
          </a:p>
          <a:p>
            <a:pPr algn="just" fontAlgn="base"/>
            <a:r>
              <a:rPr lang="el-GR" sz="2200" dirty="0">
                <a:latin typeface="Tahoma" panose="020B0604030504040204" pitchFamily="34" charset="0"/>
                <a:ea typeface="Tahoma" panose="020B0604030504040204" pitchFamily="34" charset="0"/>
                <a:cs typeface="Tahoma" panose="020B0604030504040204" pitchFamily="34" charset="0"/>
              </a:rPr>
              <a:t>Αποτέλεσμα: 11 Ισραηλινοί αθλητές, ένας Γερμανός αστυνομικός και 5 τρομοκράτες νεκροί. </a:t>
            </a:r>
          </a:p>
        </p:txBody>
      </p:sp>
      <p:pic>
        <p:nvPicPr>
          <p:cNvPr id="11266" name="Picture 2" descr="Αποτέλεσμα εικόνας για Μόναχο Ολυμπιακοί Αγώνες"/>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31112" y="1643657"/>
            <a:ext cx="4649273" cy="325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385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2279464" y="103479"/>
            <a:ext cx="7772400" cy="1470025"/>
          </a:xfrm>
        </p:spPr>
        <p:txBody>
          <a:bodyPr/>
          <a:lstStyle/>
          <a:p>
            <a:pPr algn="ctr">
              <a:tabLst>
                <a:tab pos="723900" algn="l"/>
                <a:tab pos="1447800" algn="l"/>
                <a:tab pos="2171700" algn="l"/>
                <a:tab pos="2895600" algn="l"/>
                <a:tab pos="3619500" algn="l"/>
                <a:tab pos="4343400" algn="l"/>
                <a:tab pos="5067300" algn="l"/>
                <a:tab pos="5791200" algn="l"/>
                <a:tab pos="6515100" algn="l"/>
                <a:tab pos="7239000" algn="l"/>
              </a:tabLst>
            </a:pPr>
            <a:r>
              <a:rPr lang="el-GR" altLang="el-GR" b="1" dirty="0" smtClean="0"/>
              <a:t>ΔΩΡΟΔΟΚΙΑ </a:t>
            </a:r>
            <a:r>
              <a:rPr lang="el-GR" altLang="el-GR" b="1" dirty="0"/>
              <a:t>- </a:t>
            </a:r>
            <a:r>
              <a:rPr lang="el-GR" altLang="el-GR" b="1" dirty="0" smtClean="0"/>
              <a:t>ΧΡΗΜΑΤΙΣΜΟΣ</a:t>
            </a:r>
            <a:endParaRPr lang="el-GR" altLang="el-GR" b="1" dirty="0"/>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869" y="2232560"/>
            <a:ext cx="7145337" cy="462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Text Box 3"/>
          <p:cNvSpPr txBox="1">
            <a:spLocks noChangeArrowheads="1"/>
          </p:cNvSpPr>
          <p:nvPr/>
        </p:nvSpPr>
        <p:spPr bwMode="auto">
          <a:xfrm flipH="1">
            <a:off x="10217151" y="6355080"/>
            <a:ext cx="45719" cy="45719"/>
          </a:xfrm>
          <a:prstGeom prst="rect">
            <a:avLst/>
          </a:prstGeom>
          <a:noFill/>
          <a:ln w="9525" cap="flat">
            <a:noFill/>
            <a:round/>
            <a:headEnd/>
            <a:tailEnd/>
          </a:ln>
          <a:effectLst/>
        </p:spPr>
        <p:txBody>
          <a:bodyPr lIns="90000" tIns="60876" rIns="90000" bIns="45000"/>
          <a:lstStyle/>
          <a:p>
            <a:pPr>
              <a:tabLst>
                <a:tab pos="723900" algn="l"/>
                <a:tab pos="1447800" algn="l"/>
                <a:tab pos="2171700" algn="l"/>
              </a:tabLst>
              <a:defRPr/>
            </a:pPr>
            <a:endParaRPr lang="en-US" b="1" u="sng" dirty="0">
              <a:solidFill>
                <a:srgbClr val="FFFFFF"/>
              </a:solidFill>
              <a:effectLst>
                <a:outerShdw blurRad="38100" dist="38100" dir="2700000" algn="tl">
                  <a:srgbClr val="C0C0C0"/>
                </a:outerShdw>
              </a:effectLst>
            </a:endParaRPr>
          </a:p>
        </p:txBody>
      </p:sp>
    </p:spTree>
    <p:extLst>
      <p:ext uri="{BB962C8B-B14F-4D97-AF65-F5344CB8AC3E}">
        <p14:creationId xmlns:p14="http://schemas.microsoft.com/office/powerpoint/2010/main" val="3522579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2102676" y="498764"/>
            <a:ext cx="8229600" cy="1143000"/>
          </a:xfrm>
        </p:spPr>
        <p:txBody>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altLang="el-GR" sz="5400" b="1" u="sng" dirty="0"/>
              <a:t>Ορισμός</a:t>
            </a:r>
          </a:p>
        </p:txBody>
      </p:sp>
      <p:sp>
        <p:nvSpPr>
          <p:cNvPr id="36867" name="Text Box 2"/>
          <p:cNvSpPr txBox="1">
            <a:spLocks noChangeArrowheads="1"/>
          </p:cNvSpPr>
          <p:nvPr/>
        </p:nvSpPr>
        <p:spPr bwMode="auto">
          <a:xfrm>
            <a:off x="2196339" y="2047299"/>
            <a:ext cx="8135937"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9pPr>
          </a:lstStyle>
          <a:p>
            <a:pPr eaLnBrk="1" hangingPunct="1">
              <a:spcBef>
                <a:spcPts val="638"/>
              </a:spcBef>
              <a:spcAft>
                <a:spcPts val="1425"/>
              </a:spcAft>
            </a:pPr>
            <a:r>
              <a:rPr lang="el-GR" altLang="el-GR" sz="4000" dirty="0">
                <a:latin typeface="Calibri" panose="020F0502020204030204" pitchFamily="34" charset="0"/>
              </a:rPr>
              <a:t>Δωροδοκία είναι η πράξη στην οποία ένα άτομο δίνει </a:t>
            </a:r>
            <a:r>
              <a:rPr lang="el-GR" altLang="el-GR" sz="4000" dirty="0" smtClean="0">
                <a:latin typeface="Calibri" panose="020F0502020204030204" pitchFamily="34" charset="0"/>
              </a:rPr>
              <a:t>παράνομα </a:t>
            </a:r>
            <a:r>
              <a:rPr lang="el-GR" altLang="el-GR" sz="4000" dirty="0">
                <a:latin typeface="Calibri" panose="020F0502020204030204" pitchFamily="34" charset="0"/>
              </a:rPr>
              <a:t>χρήματα σε κάποιον αξιωματούχο ή υπάλληλο για να πραγματοποιηθεί κάποια χάρη σε όφελός του, παραβαίνοντας τους νόμους ή τους κανονισμούς της υπηρεσίας του.</a:t>
            </a:r>
          </a:p>
          <a:p>
            <a:pPr eaLnBrk="1" hangingPunct="1">
              <a:spcBef>
                <a:spcPts val="638"/>
              </a:spcBef>
              <a:spcAft>
                <a:spcPts val="1425"/>
              </a:spcAft>
            </a:pPr>
            <a:endParaRPr lang="el-GR" altLang="el-GR" sz="3200" dirty="0">
              <a:latin typeface="Calibri" panose="020F0502020204030204" pitchFamily="34" charset="0"/>
            </a:endParaRPr>
          </a:p>
        </p:txBody>
      </p:sp>
    </p:spTree>
    <p:extLst>
      <p:ext uri="{BB962C8B-B14F-4D97-AF65-F5344CB8AC3E}">
        <p14:creationId xmlns:p14="http://schemas.microsoft.com/office/powerpoint/2010/main" val="12360841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2210729" y="1128156"/>
            <a:ext cx="7561262" cy="528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9pPr>
          </a:lstStyle>
          <a:p>
            <a:pPr eaLnBrk="1" hangingPunct="1">
              <a:spcBef>
                <a:spcPts val="638"/>
              </a:spcBef>
              <a:spcAft>
                <a:spcPts val="1425"/>
              </a:spcAft>
            </a:pPr>
            <a:r>
              <a:rPr lang="el-GR" altLang="el-GR" sz="4000" dirty="0">
                <a:latin typeface="Calibri" panose="020F0502020204030204" pitchFamily="34" charset="0"/>
              </a:rPr>
              <a:t>Η </a:t>
            </a:r>
            <a:r>
              <a:rPr lang="el-GR" altLang="el-GR" sz="4000" b="1" dirty="0">
                <a:latin typeface="Calibri" panose="020F0502020204030204" pitchFamily="34" charset="0"/>
              </a:rPr>
              <a:t>δωροδοκία</a:t>
            </a:r>
            <a:r>
              <a:rPr lang="el-GR" altLang="el-GR" sz="4000" dirty="0">
                <a:latin typeface="Calibri" panose="020F0502020204030204" pitchFamily="34" charset="0"/>
              </a:rPr>
              <a:t>, ή αλλιώς </a:t>
            </a:r>
            <a:r>
              <a:rPr lang="el-GR" altLang="el-GR" sz="4000" b="1" dirty="0">
                <a:latin typeface="Calibri" panose="020F0502020204030204" pitchFamily="34" charset="0"/>
              </a:rPr>
              <a:t>χρηματισμός</a:t>
            </a:r>
            <a:r>
              <a:rPr lang="el-GR" altLang="el-GR" sz="4000" dirty="0">
                <a:latin typeface="Calibri" panose="020F0502020204030204" pitchFamily="34" charset="0"/>
              </a:rPr>
              <a:t> στον αθλητισμό, παρότι </a:t>
            </a:r>
            <a:r>
              <a:rPr lang="el-GR" altLang="el-GR" sz="4000" dirty="0" smtClean="0">
                <a:latin typeface="Calibri" panose="020F0502020204030204" pitchFamily="34" charset="0"/>
              </a:rPr>
              <a:t>αποτελεί ποινικό </a:t>
            </a:r>
            <a:r>
              <a:rPr lang="el-GR" altLang="el-GR" sz="4000" dirty="0">
                <a:latin typeface="Calibri" panose="020F0502020204030204" pitchFamily="34" charset="0"/>
              </a:rPr>
              <a:t>αδίκημα, εξακολουθεί να διαπράττεται και σε αθλητικές ομάδες, ακόμη και σε κριτές </a:t>
            </a:r>
            <a:r>
              <a:rPr lang="el-GR" altLang="el-GR" sz="4000" dirty="0" smtClean="0">
                <a:latin typeface="Calibri" panose="020F0502020204030204" pitchFamily="34" charset="0"/>
              </a:rPr>
              <a:t>αγώνων, όπως έχει αποφανθεί η δικαιοσύνη σε πολλές περιπτώσεις.</a:t>
            </a:r>
            <a:endParaRPr lang="el-GR" altLang="el-GR" sz="4000" dirty="0">
              <a:latin typeface="Calibri" panose="020F0502020204030204" pitchFamily="34" charset="0"/>
            </a:endParaRPr>
          </a:p>
        </p:txBody>
      </p:sp>
    </p:spTree>
    <p:extLst>
      <p:ext uri="{BB962C8B-B14F-4D97-AF65-F5344CB8AC3E}">
        <p14:creationId xmlns:p14="http://schemas.microsoft.com/office/powerpoint/2010/main" val="31243969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669" y="830158"/>
            <a:ext cx="9476508" cy="564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3003780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510638"/>
            <a:ext cx="10515600" cy="1555667"/>
          </a:xfrm>
        </p:spPr>
        <p:txBody>
          <a:bodyPr>
            <a:normAutofit/>
          </a:bodyPr>
          <a:lstStyle/>
          <a:p>
            <a:pPr algn="ctr"/>
            <a:r>
              <a:rPr lang="en-US" sz="5400" b="1" dirty="0"/>
              <a:t>“The </a:t>
            </a:r>
            <a:r>
              <a:rPr lang="en-US" sz="5400" b="1" dirty="0" err="1"/>
              <a:t>Proceso</a:t>
            </a:r>
            <a:r>
              <a:rPr lang="en-US" sz="5400" b="1" dirty="0"/>
              <a:t>” (</a:t>
            </a:r>
            <a:r>
              <a:rPr lang="el-GR" sz="5400" b="1" dirty="0"/>
              <a:t>Η διαδικασία).</a:t>
            </a:r>
            <a:r>
              <a:rPr lang="el-GR" dirty="0"/>
              <a:t/>
            </a:r>
            <a:br>
              <a:rPr lang="el-GR" dirty="0"/>
            </a:br>
            <a:endParaRPr lang="el-GR" dirty="0"/>
          </a:p>
        </p:txBody>
      </p:sp>
      <p:sp>
        <p:nvSpPr>
          <p:cNvPr id="3" name="Θέση περιεχομένου 2"/>
          <p:cNvSpPr>
            <a:spLocks noGrp="1"/>
          </p:cNvSpPr>
          <p:nvPr>
            <p:ph sz="half" idx="1"/>
          </p:nvPr>
        </p:nvSpPr>
        <p:spPr/>
        <p:txBody>
          <a:bodyPr>
            <a:normAutofit/>
          </a:bodyPr>
          <a:lstStyle/>
          <a:p>
            <a:r>
              <a:rPr lang="el-GR" dirty="0" smtClean="0"/>
              <a:t>Η φήμη του απλώνεται και για τα επόμενα χρόνια δουλεύει σε μεγάλες ομάδες του εξωτερικού.</a:t>
            </a:r>
          </a:p>
          <a:p>
            <a:r>
              <a:rPr lang="el-GR" dirty="0" smtClean="0"/>
              <a:t>Το 2006 επιστρέφει στην εθνική ομάδα της χώρας του και βάζει σε εφαρμογή το σχέδιο </a:t>
            </a:r>
            <a:r>
              <a:rPr lang="en-US" dirty="0" smtClean="0"/>
              <a:t>“The </a:t>
            </a:r>
            <a:r>
              <a:rPr lang="en-US" dirty="0" err="1" smtClean="0"/>
              <a:t>Proceso</a:t>
            </a:r>
            <a:r>
              <a:rPr lang="en-US" dirty="0" smtClean="0"/>
              <a:t>” (</a:t>
            </a:r>
            <a:r>
              <a:rPr lang="el-GR" dirty="0" smtClean="0"/>
              <a:t>Η διαδικασία).</a:t>
            </a:r>
          </a:p>
          <a:p>
            <a:r>
              <a:rPr lang="el-GR" dirty="0" smtClean="0"/>
              <a:t>Σύμφωνα με αυτό, η μεθοδικότητα κι η αξία του σεβασμού δημιουργούν πρώτα σωστούς ανθρώπους και μετά αθλητές.</a:t>
            </a:r>
            <a:endParaRPr lang="el-GR" dirty="0"/>
          </a:p>
        </p:txBody>
      </p:sp>
      <p:sp>
        <p:nvSpPr>
          <p:cNvPr id="4" name="Θέση περιεχομένου 3"/>
          <p:cNvSpPr>
            <a:spLocks noGrp="1"/>
          </p:cNvSpPr>
          <p:nvPr>
            <p:ph sz="half" idx="2"/>
          </p:nvPr>
        </p:nvSpPr>
        <p:spPr/>
        <p:txBody>
          <a:bodyPr>
            <a:normAutofit/>
          </a:bodyPr>
          <a:lstStyle/>
          <a:p>
            <a:r>
              <a:rPr lang="el-GR" dirty="0"/>
              <a:t>Απαιτούμε από τα 13χρονα παιδιά να χαιρετάνε και να λένε ευχαριστώ στους ανθρώπους που κουβαλάνε τα νερά και στους σερβιτόρους που πλένουν τα πιάτα τους. Πρέπει να λες </a:t>
            </a:r>
            <a:r>
              <a:rPr lang="el-GR" b="1" dirty="0"/>
              <a:t>“</a:t>
            </a:r>
            <a:r>
              <a:rPr lang="el-GR" b="1" u="sng" dirty="0"/>
              <a:t>ευχαριστώ</a:t>
            </a:r>
            <a:r>
              <a:rPr lang="el-GR" b="1" dirty="0" smtClean="0"/>
              <a:t>”, </a:t>
            </a:r>
            <a:r>
              <a:rPr lang="el-GR" dirty="0"/>
              <a:t>είχε αναφέρει σε μια από τις σπάνιες τηλεοπτικές εμφανίσεις του.</a:t>
            </a:r>
          </a:p>
        </p:txBody>
      </p:sp>
    </p:spTree>
    <p:extLst>
      <p:ext uri="{BB962C8B-B14F-4D97-AF65-F5344CB8AC3E}">
        <p14:creationId xmlns:p14="http://schemas.microsoft.com/office/powerpoint/2010/main" val="1725506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1981200" y="274638"/>
            <a:ext cx="8229600" cy="1143000"/>
          </a:xfrm>
        </p:spPr>
        <p:txBody>
          <a:bodyPr vert="horz" lIns="91440" tIns="0" rIns="91440" bIns="45720" rtlCol="0" anchor="ctr">
            <a:normAutofit/>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altLang="el-GR" sz="3600" b="1" dirty="0"/>
              <a:t>Από το </a:t>
            </a:r>
            <a:r>
              <a:rPr lang="el-GR" altLang="el-GR" sz="3600" b="1" u="sng" dirty="0"/>
              <a:t>Υπουργείο Πολιτισμού και Αθλητισμού</a:t>
            </a:r>
          </a:p>
        </p:txBody>
      </p:sp>
      <p:sp>
        <p:nvSpPr>
          <p:cNvPr id="39939" name="Text Box 3"/>
          <p:cNvSpPr txBox="1">
            <a:spLocks noChangeArrowheads="1"/>
          </p:cNvSpPr>
          <p:nvPr/>
        </p:nvSpPr>
        <p:spPr bwMode="auto">
          <a:xfrm>
            <a:off x="1992314" y="1773238"/>
            <a:ext cx="72548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6168"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l-GR" sz="2000" b="1">
                <a:latin typeface="Constantia" panose="02030602050306030303" pitchFamily="18" charset="0"/>
              </a:rPr>
              <a:t>Άρθρο 104 Δωροδοκία – Δωροληψία για αλλοίωση αποτελέσματος αγώνα</a:t>
            </a:r>
          </a:p>
          <a:p>
            <a:pPr eaLnBrk="1" hangingPunct="1"/>
            <a:endParaRPr lang="en-US" altLang="el-GR" sz="2000">
              <a:latin typeface="Constantia" panose="02030602050306030303" pitchFamily="18" charset="0"/>
            </a:endParaRPr>
          </a:p>
          <a:p>
            <a:pPr eaLnBrk="1" hangingPunct="1"/>
            <a:r>
              <a:rPr lang="en-US" altLang="el-GR" sz="2000">
                <a:latin typeface="Constantia" panose="02030602050306030303" pitchFamily="18" charset="0"/>
              </a:rPr>
              <a:t>“1. Όποιος παρεμβαίνει με αθέμιτες ενέργειες με σκοπό να επηρεάσει την εξέλιξη, τη μορφή, ή το αποτέλεσμα αγώνα οποιουδήποτε ομαδικού ή ατομικού αθλήματος, τιμωρείται με φυλάκιση τουλάχιστον ενός (1) έτους και χρηματική ποινή από εκατό χιλιάδες (100.000) έως πεντακόσιες χιλιάδες (500.000) </a:t>
            </a:r>
          </a:p>
          <a:p>
            <a:pPr eaLnBrk="1" hangingPunct="1"/>
            <a:r>
              <a:rPr lang="en-US" altLang="el-GR" sz="2000">
                <a:latin typeface="Constantia" panose="02030602050306030303" pitchFamily="18" charset="0"/>
              </a:rPr>
              <a:t>ευρώ.”</a:t>
            </a:r>
          </a:p>
          <a:p>
            <a:pPr eaLnBrk="1" hangingPunct="1"/>
            <a:endParaRPr lang="en-US" altLang="el-GR" sz="2000">
              <a:latin typeface="Constantia" panose="02030602050306030303" pitchFamily="18" charset="0"/>
            </a:endParaRPr>
          </a:p>
          <a:p>
            <a:pPr eaLnBrk="1" hangingPunct="1"/>
            <a:r>
              <a:rPr lang="en-US" altLang="el-GR" sz="2000">
                <a:latin typeface="Constantia" panose="02030602050306030303" pitchFamily="18" charset="0"/>
              </a:rPr>
              <a:t>“2. Όποιος, για τον ίδιο σκοπό, απαιτεί ή δέχεται δώρα, ή άλλα ωφελήματα, ή οποιαδήποτε άλλη παροχή, ή υπόσχεση αυτών, τιμωρείται με φυλάκιση τουλάχιστον δύο (2) ετών και χρηματική ποινή από διακόσιες χιλιάδες (200.000) έως ένα εκατομμύριο (1.000.000) ευρώ.”</a:t>
            </a:r>
          </a:p>
        </p:txBody>
      </p:sp>
    </p:spTree>
    <p:extLst>
      <p:ext uri="{BB962C8B-B14F-4D97-AF65-F5344CB8AC3E}">
        <p14:creationId xmlns:p14="http://schemas.microsoft.com/office/powerpoint/2010/main" val="15237220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346116" y="153373"/>
            <a:ext cx="5429250" cy="335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cs typeface="Arial" panose="020B0604020202020204" pitchFamily="34" charset="0"/>
              </a:defRPr>
            </a:lvl9pPr>
          </a:lstStyle>
          <a:p>
            <a:pPr eaLnBrk="1" hangingPunct="1">
              <a:spcBef>
                <a:spcPts val="638"/>
              </a:spcBef>
              <a:spcAft>
                <a:spcPts val="1425"/>
              </a:spcAft>
            </a:pPr>
            <a:r>
              <a:rPr lang="el-GR" altLang="el-GR" sz="2800" dirty="0">
                <a:latin typeface="Calibri" panose="020F0502020204030204" pitchFamily="34" charset="0"/>
              </a:rPr>
              <a:t>Πλέον η </a:t>
            </a:r>
            <a:r>
              <a:rPr lang="el-GR" altLang="el-GR" sz="2800" b="1" dirty="0">
                <a:latin typeface="Calibri" panose="020F0502020204030204" pitchFamily="34" charset="0"/>
              </a:rPr>
              <a:t>δωροδοκία</a:t>
            </a:r>
            <a:r>
              <a:rPr lang="el-GR" altLang="el-GR" sz="2800" dirty="0">
                <a:latin typeface="Calibri" panose="020F0502020204030204" pitchFamily="34" charset="0"/>
              </a:rPr>
              <a:t> στα πλαίσια αθλητικών εκδηλώσεων και αγώνων </a:t>
            </a:r>
            <a:r>
              <a:rPr lang="el-GR" altLang="el-GR" sz="2800" dirty="0" smtClean="0">
                <a:latin typeface="Calibri" panose="020F0502020204030204" pitchFamily="34" charset="0"/>
              </a:rPr>
              <a:t>και με τη μορφή της άκρατης </a:t>
            </a:r>
            <a:r>
              <a:rPr lang="el-GR" altLang="el-GR" sz="2800" b="1" dirty="0" smtClean="0">
                <a:latin typeface="Calibri" panose="020F0502020204030204" pitchFamily="34" charset="0"/>
              </a:rPr>
              <a:t>εμπορευματοποίησης</a:t>
            </a:r>
            <a:r>
              <a:rPr lang="el-GR" altLang="el-GR" sz="2800" dirty="0" smtClean="0">
                <a:latin typeface="Calibri" panose="020F0502020204030204" pitchFamily="34" charset="0"/>
              </a:rPr>
              <a:t> (χορηγίες, </a:t>
            </a:r>
            <a:r>
              <a:rPr lang="el-GR" altLang="el-GR" sz="2800" dirty="0" err="1" smtClean="0">
                <a:latin typeface="Calibri" panose="020F0502020204030204" pitchFamily="34" charset="0"/>
              </a:rPr>
              <a:t>στοιχηματισμός</a:t>
            </a:r>
            <a:r>
              <a:rPr lang="el-GR" altLang="el-GR" sz="2800" dirty="0" smtClean="0">
                <a:latin typeface="Calibri" panose="020F0502020204030204" pitchFamily="34" charset="0"/>
              </a:rPr>
              <a:t>) αποτελεί </a:t>
            </a:r>
            <a:r>
              <a:rPr lang="el-GR" altLang="el-GR" sz="2800" dirty="0">
                <a:latin typeface="Calibri" panose="020F0502020204030204" pitchFamily="34" charset="0"/>
              </a:rPr>
              <a:t>συχνό φαινόμενο το οποίο μπορεί να αποφέρει και αποκλεισμό αυτών που έχουν εμπλακεί.</a:t>
            </a: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850" y="2741185"/>
            <a:ext cx="666115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065471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410" y="589374"/>
            <a:ext cx="9642764" cy="574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2940000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847850" y="225631"/>
            <a:ext cx="8280400" cy="291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9pPr>
          </a:lstStyle>
          <a:p>
            <a:pPr eaLnBrk="1" hangingPunct="1">
              <a:spcBef>
                <a:spcPts val="638"/>
              </a:spcBef>
              <a:spcAft>
                <a:spcPts val="1425"/>
              </a:spcAft>
            </a:pPr>
            <a:r>
              <a:rPr lang="el-GR" altLang="el-GR" sz="2400" dirty="0">
                <a:latin typeface="Calibri" panose="020F0502020204030204" pitchFamily="34" charset="0"/>
              </a:rPr>
              <a:t>Τα ποσά </a:t>
            </a:r>
            <a:r>
              <a:rPr lang="el-GR" altLang="el-GR" sz="2400" dirty="0" smtClean="0">
                <a:latin typeface="Calibri" panose="020F0502020204030204" pitchFamily="34" charset="0"/>
              </a:rPr>
              <a:t>τα οποία διακινούνται πλέον στον αθλητισμό </a:t>
            </a:r>
            <a:r>
              <a:rPr lang="el-GR" altLang="el-GR" sz="2400" dirty="0">
                <a:latin typeface="Calibri" panose="020F0502020204030204" pitchFamily="34" charset="0"/>
              </a:rPr>
              <a:t>είναι υπέρογκα σε σχέση με αυτά που πιθανώς φανταζόμαστε και αγγίζουν ακόμη και </a:t>
            </a:r>
            <a:r>
              <a:rPr lang="el-GR" altLang="el-GR" sz="2400" dirty="0" smtClean="0">
                <a:latin typeface="Calibri" panose="020F0502020204030204" pitchFamily="34" charset="0"/>
              </a:rPr>
              <a:t>δισεκατομμύρια ευρώ. Δωροδοκίες </a:t>
            </a:r>
            <a:r>
              <a:rPr lang="el-GR" altLang="el-GR" sz="2400" dirty="0">
                <a:latin typeface="Calibri" panose="020F0502020204030204" pitchFamily="34" charset="0"/>
              </a:rPr>
              <a:t>μπορούν να υπάρξουν ακόμη και σε μεγάλα και σημαντικά διεθνή γεγονότα στα οποία υποτίθεται πως εξασφαλίζεται η διαφάνεια και η καθαρότητα των αγώνων.</a:t>
            </a:r>
          </a:p>
        </p:txBody>
      </p:sp>
      <p:pic>
        <p:nvPicPr>
          <p:cNvPr id="430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078" y="2854944"/>
            <a:ext cx="8061943" cy="40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479057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14" y="368135"/>
            <a:ext cx="11198430" cy="630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4845207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4000" b="1" dirty="0" smtClean="0"/>
              <a:t>ΠΡΑΚΤΙΚΟ ΜΕΡΟΣ</a:t>
            </a:r>
            <a:br>
              <a:rPr lang="el-GR" sz="4000" b="1" dirty="0" smtClean="0"/>
            </a:br>
            <a:r>
              <a:rPr lang="el-GR" sz="3600" b="1" dirty="0" smtClean="0"/>
              <a:t>ΕΚΜΑΘΗΣΗ ΒΑΣΙΚΩΝ ΔΕΞΙΟΤΗΤΩΝ ΤΟΥ ΠΟΔΟΣΦΑΙΡΟΥ</a:t>
            </a:r>
            <a:endParaRPr lang="el-GR" sz="3600" b="1" dirty="0"/>
          </a:p>
        </p:txBody>
      </p:sp>
      <p:sp>
        <p:nvSpPr>
          <p:cNvPr id="3" name="Θέση περιεχομένου 2"/>
          <p:cNvSpPr>
            <a:spLocks noGrp="1"/>
          </p:cNvSpPr>
          <p:nvPr>
            <p:ph idx="1"/>
          </p:nvPr>
        </p:nvSpPr>
        <p:spPr/>
        <p:txBody>
          <a:bodyPr>
            <a:normAutofit/>
          </a:bodyPr>
          <a:lstStyle/>
          <a:p>
            <a:r>
              <a:rPr lang="el-GR" sz="2400" dirty="0" smtClean="0"/>
              <a:t>Το ποδόσφαιρο είναι το πιο δημοφιλές άθλημα στον κόσμο γι’ αυτό ονομάζεται και «</a:t>
            </a:r>
            <a:r>
              <a:rPr lang="el-GR" sz="2400" b="1" dirty="0" smtClean="0"/>
              <a:t>Βασιλιάς των σπορ</a:t>
            </a:r>
            <a:r>
              <a:rPr lang="el-GR" sz="2400" dirty="0" smtClean="0"/>
              <a:t>».</a:t>
            </a:r>
          </a:p>
          <a:p>
            <a:r>
              <a:rPr lang="el-GR" sz="2400" dirty="0" smtClean="0"/>
              <a:t>Παίζεται από δύο ομάδες των 11 παιχτών (σε κανονικό γήπεδο), αλλά υπάρχουν και παραλλαγές για μικρότερους χώρους και ηλικίες, όπως 5</a:t>
            </a:r>
            <a:r>
              <a:rPr lang="en-US" sz="2400" dirty="0" smtClean="0"/>
              <a:t>:5, 7:7, 8:8.</a:t>
            </a:r>
          </a:p>
          <a:p>
            <a:r>
              <a:rPr lang="el-GR" sz="2400" dirty="0" smtClean="0"/>
              <a:t>Νικήτρια είναι η ομάδα που θα πετύχει τα περισσότερα τέρματα (</a:t>
            </a:r>
            <a:r>
              <a:rPr lang="en-US" sz="2400" dirty="0" smtClean="0"/>
              <a:t>goals)</a:t>
            </a:r>
            <a:r>
              <a:rPr lang="el-GR" sz="2400" dirty="0"/>
              <a:t>-</a:t>
            </a:r>
            <a:r>
              <a:rPr lang="el-GR" sz="2400" dirty="0" smtClean="0"/>
              <a:t>τέρμα επιτυγχάνεται όταν ολόκληρη η μπάλα περάσει τη νοητή γραμμή του τέρματος.</a:t>
            </a:r>
            <a:endParaRPr lang="el-GR" sz="2400" dirty="0"/>
          </a:p>
        </p:txBody>
      </p:sp>
    </p:spTree>
    <p:extLst>
      <p:ext uri="{BB962C8B-B14F-4D97-AF65-F5344CB8AC3E}">
        <p14:creationId xmlns:p14="http://schemas.microsoft.com/office/powerpoint/2010/main" val="39044518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r>
              <a:rPr lang="el-GR" dirty="0" smtClean="0"/>
              <a:t>Η διάρκεια του παιγνιδιού είναι 2 ημίχρονα των 45΄ με μια ανάπαυλα 15΄ μεταξύ των ημιχρόνων για τις επίσημες διοργανώσεις ενηλίκων. Ανάλογα με τις ηλικίες των παιχτών προσαρμόζεται η διάρκεια και το γήπεδο του παιγνιδιού (οι επίσημες διαστάσεις του αγωνιστικού χώρου είναι 90μ.</a:t>
            </a:r>
            <a:r>
              <a:rPr lang="en-US" dirty="0" smtClean="0"/>
              <a:t>x</a:t>
            </a:r>
            <a:r>
              <a:rPr lang="el-GR" dirty="0" smtClean="0"/>
              <a:t>120μ. περίπου).</a:t>
            </a:r>
          </a:p>
          <a:p>
            <a:r>
              <a:rPr lang="el-GR" dirty="0" smtClean="0"/>
              <a:t>Οι βασικές τεχνικές δεξιότητες του ποδοσφαίρου, απαραίτητες για να παιχτεί το παιγνίδι είναι </a:t>
            </a:r>
            <a:r>
              <a:rPr lang="en-US" b="1" dirty="0" smtClean="0"/>
              <a:t>o</a:t>
            </a:r>
            <a:r>
              <a:rPr lang="en-US" dirty="0" smtClean="0"/>
              <a:t> </a:t>
            </a:r>
            <a:r>
              <a:rPr lang="el-GR" b="1" dirty="0" smtClean="0"/>
              <a:t>έλεγχος της μπάλας, η πάσα και υποδοχή της μπάλας, το σουτ, η κεφαλιά και η έξοδος τερματοφύλακα.</a:t>
            </a:r>
          </a:p>
          <a:p>
            <a:r>
              <a:rPr lang="el-GR" dirty="0" smtClean="0"/>
              <a:t> Στο σχολικό χώρο μπορούν να εξασκηθούν όλες σε καλό επίπεδο με διάφορες ασκήσεις, κυρίως με τη μορφή σκυταλοδρομιών.</a:t>
            </a:r>
            <a:endParaRPr lang="el-GR" dirty="0"/>
          </a:p>
        </p:txBody>
      </p:sp>
    </p:spTree>
    <p:extLst>
      <p:ext uri="{BB962C8B-B14F-4D97-AF65-F5344CB8AC3E}">
        <p14:creationId xmlns:p14="http://schemas.microsoft.com/office/powerpoint/2010/main" val="2499778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ΕΛΕΓΧΟΣ ΤΗΣ ΜΠΑΛΑΣ</a:t>
            </a:r>
            <a:endParaRPr lang="el-GR" b="1" dirty="0"/>
          </a:p>
        </p:txBody>
      </p:sp>
      <p:sp>
        <p:nvSpPr>
          <p:cNvPr id="3" name="Θέση περιεχομένου 2"/>
          <p:cNvSpPr>
            <a:spLocks noGrp="1"/>
          </p:cNvSpPr>
          <p:nvPr>
            <p:ph idx="1"/>
          </p:nvPr>
        </p:nvSpPr>
        <p:spPr/>
        <p:txBody>
          <a:bodyPr>
            <a:normAutofit/>
          </a:bodyPr>
          <a:lstStyle/>
          <a:p>
            <a:r>
              <a:rPr lang="el-GR" sz="2000" dirty="0" smtClean="0"/>
              <a:t>Έλεγχος της μπάλας είναι η μετακίνηση του παίχτη όταν έχει την μπάλα στην κατοχή του. Τρία είναι τα βασικά σημεία προσοχής</a:t>
            </a:r>
            <a:r>
              <a:rPr lang="en-US" sz="2000" dirty="0" smtClean="0"/>
              <a:t>: </a:t>
            </a:r>
            <a:endParaRPr lang="el-GR" sz="2000" dirty="0" smtClean="0"/>
          </a:p>
          <a:p>
            <a:r>
              <a:rPr lang="el-GR" sz="2000" dirty="0" smtClean="0"/>
              <a:t>α) Χτυπάμε την μπάλα με το μέσα, το έξω και το πάνω μέρος του ποδιού. Ποτέ με την μύτη του ποδιού.</a:t>
            </a:r>
          </a:p>
          <a:p>
            <a:r>
              <a:rPr lang="el-GR" sz="2000" dirty="0"/>
              <a:t>β</a:t>
            </a:r>
            <a:r>
              <a:rPr lang="el-GR" sz="2000" dirty="0" smtClean="0"/>
              <a:t>) την μπάλα την κρατάμε κοντά στο πόδι μας, σε απόσταση 1μ-1,5μ.</a:t>
            </a:r>
          </a:p>
          <a:p>
            <a:r>
              <a:rPr lang="el-GR" sz="2000" dirty="0"/>
              <a:t>γ</a:t>
            </a:r>
            <a:r>
              <a:rPr lang="el-GR" sz="2000" dirty="0" smtClean="0"/>
              <a:t>) το κεφάλι το έχουμε ψηλά για να βλέπουμε γήπεδο, συμπαίχτες και αντιπάλους. Την μπάλα την παρακολουθούμε στιγμιαία με την περιφερειακή μας όραση.</a:t>
            </a:r>
            <a:endParaRPr lang="el-GR" sz="2000" dirty="0"/>
          </a:p>
        </p:txBody>
      </p:sp>
    </p:spTree>
    <p:extLst>
      <p:ext uri="{BB962C8B-B14F-4D97-AF65-F5344CB8AC3E}">
        <p14:creationId xmlns:p14="http://schemas.microsoft.com/office/powerpoint/2010/main" val="3788138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ΕΛΕΓΧΟΣ ΤΗΣ ΜΠΑΛΑΣ</a:t>
            </a:r>
            <a:endParaRPr lang="el-GR" b="1" dirty="0"/>
          </a:p>
        </p:txBody>
      </p:sp>
      <p:sp>
        <p:nvSpPr>
          <p:cNvPr id="3" name="Θέση περιεχομένου 2"/>
          <p:cNvSpPr>
            <a:spLocks noGrp="1"/>
          </p:cNvSpPr>
          <p:nvPr>
            <p:ph idx="1"/>
          </p:nvPr>
        </p:nvSpPr>
        <p:spPr/>
        <p:txBody>
          <a:bodyPr>
            <a:normAutofit/>
          </a:bodyPr>
          <a:lstStyle/>
          <a:p>
            <a:r>
              <a:rPr lang="el-GR" sz="2400" dirty="0" smtClean="0"/>
              <a:t>Ιδανικές ασκήσεις για την εκμάθηση του ελέγχου της μπάλας είναι οι σκυταλοδρομίες, όπου οι παίχτες με τη σειρά εκτελούν κι ο καθηγητής διορθώνει και επιβραβεύει.</a:t>
            </a:r>
          </a:p>
          <a:p>
            <a:r>
              <a:rPr lang="el-GR" sz="2400" dirty="0" smtClean="0"/>
              <a:t> Ο παρακάτω σύνδεσμος μας δείχνει μερικές ασκήσεις για τον έλεγχο της μπάλας.</a:t>
            </a:r>
          </a:p>
          <a:p>
            <a:r>
              <a:rPr lang="el-GR" sz="2400" dirty="0" smtClean="0">
                <a:hlinkClick r:id="rId2"/>
              </a:rPr>
              <a:t>ΕΛΕΓΧΟΣ ΤΗΣ ΜΠΑΛΑΣ</a:t>
            </a:r>
            <a:endParaRPr lang="el-GR" sz="2400" dirty="0"/>
          </a:p>
        </p:txBody>
      </p:sp>
    </p:spTree>
    <p:extLst>
      <p:ext uri="{BB962C8B-B14F-4D97-AF65-F5344CB8AC3E}">
        <p14:creationId xmlns:p14="http://schemas.microsoft.com/office/powerpoint/2010/main" val="18626479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ΜΕΤΑΒΙΒΑΣΗ ΚΑΙ ΥΠΟΔΟΧΗ ΤΗΣ ΜΠΑΛΑΣ</a:t>
            </a:r>
            <a:endParaRPr lang="el-GR" b="1" dirty="0"/>
          </a:p>
        </p:txBody>
      </p:sp>
      <p:sp>
        <p:nvSpPr>
          <p:cNvPr id="3" name="Θέση περιεχομένου 2"/>
          <p:cNvSpPr>
            <a:spLocks noGrp="1"/>
          </p:cNvSpPr>
          <p:nvPr>
            <p:ph idx="1"/>
          </p:nvPr>
        </p:nvSpPr>
        <p:spPr/>
        <p:txBody>
          <a:bodyPr>
            <a:noAutofit/>
          </a:bodyPr>
          <a:lstStyle/>
          <a:p>
            <a:r>
              <a:rPr lang="el-GR" sz="2400" dirty="0" smtClean="0"/>
              <a:t>Μεταβίβαση (πάσα) της μπάλας είναι ο τρόπος με τον οποίο συνεργάζονται δύο συμπαίχτες όταν έχουν στην κατοχή τους την μπάλα και την αλλάζουν. Υπάρχουν πολλών ειδών πάσες, όπως συρτή με το εσωτερικό και εξωτερικό του ποδιού, ψηλή με το </a:t>
            </a:r>
            <a:r>
              <a:rPr lang="el-GR" sz="2400" dirty="0" err="1" smtClean="0"/>
              <a:t>κουντεπιέ</a:t>
            </a:r>
            <a:r>
              <a:rPr lang="el-GR" sz="2400" dirty="0" smtClean="0"/>
              <a:t>, με το εσωτερικό και εξωτερικό, και πιο σπάνια με το κεφάλι.</a:t>
            </a:r>
          </a:p>
          <a:p>
            <a:r>
              <a:rPr lang="el-GR" sz="2400" dirty="0" smtClean="0"/>
              <a:t>Υποδοχή είναι ο τρόπος με τον οποίο δέχεται και ελέγχει την μπάλα ο παραλήπτης. Μπορεί να γίνει με το πέλμα,  το εσωτερικό και  το εξωτερικό, το </a:t>
            </a:r>
            <a:r>
              <a:rPr lang="el-GR" sz="2400" dirty="0" err="1" smtClean="0"/>
              <a:t>κουντεπιέ</a:t>
            </a:r>
            <a:r>
              <a:rPr lang="el-GR" sz="2400" dirty="0" smtClean="0"/>
              <a:t>, το γόνατο, το στήθος, το κεφάλι.</a:t>
            </a:r>
            <a:endParaRPr lang="el-GR" sz="2400" dirty="0"/>
          </a:p>
        </p:txBody>
      </p:sp>
    </p:spTree>
    <p:extLst>
      <p:ext uri="{BB962C8B-B14F-4D97-AF65-F5344CB8AC3E}">
        <p14:creationId xmlns:p14="http://schemas.microsoft.com/office/powerpoint/2010/main" val="992844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400" b="1" dirty="0" smtClean="0"/>
              <a:t>Σύμφωνα με τον </a:t>
            </a:r>
            <a:r>
              <a:rPr lang="el-GR" sz="4400" b="1" dirty="0" err="1" smtClean="0"/>
              <a:t>Ταμπάρες</a:t>
            </a:r>
            <a:r>
              <a:rPr lang="el-GR" sz="4400" b="1" dirty="0" smtClean="0"/>
              <a:t>…</a:t>
            </a:r>
            <a:endParaRPr lang="el-GR" sz="4400" b="1" dirty="0"/>
          </a:p>
        </p:txBody>
      </p:sp>
      <p:sp>
        <p:nvSpPr>
          <p:cNvPr id="3" name="Θέση περιεχομένου 2"/>
          <p:cNvSpPr>
            <a:spLocks noGrp="1"/>
          </p:cNvSpPr>
          <p:nvPr>
            <p:ph sz="half" idx="1"/>
          </p:nvPr>
        </p:nvSpPr>
        <p:spPr>
          <a:xfrm>
            <a:off x="790699" y="2348139"/>
            <a:ext cx="10419608" cy="4351338"/>
          </a:xfrm>
        </p:spPr>
        <p:txBody>
          <a:bodyPr>
            <a:noAutofit/>
          </a:bodyPr>
          <a:lstStyle/>
          <a:p>
            <a:r>
              <a:rPr lang="el-GR" sz="2800" dirty="0"/>
              <a:t>«Το ποδόσφαιρο μπορεί επαναφέρει τους </a:t>
            </a:r>
            <a:r>
              <a:rPr lang="el-GR" sz="2800" dirty="0" smtClean="0"/>
              <a:t>περιθωριοποιημένους </a:t>
            </a:r>
            <a:r>
              <a:rPr lang="el-GR" sz="2800" dirty="0"/>
              <a:t>στην κοινωνία, να προωθήσει ένα σύστημα με ίσες ευκαιρίες, να ωθήσει την κυβέρνηση στη λήψη μέτρων, ώστε να εξαλειφθούν οι τάσεις αδράνειας</a:t>
            </a:r>
            <a:r>
              <a:rPr lang="el-GR" sz="2800" dirty="0" smtClean="0"/>
              <a:t>»</a:t>
            </a:r>
          </a:p>
          <a:p>
            <a:r>
              <a:rPr lang="el-GR" sz="2800" dirty="0"/>
              <a:t>Ένθερμος υποστηρικτής του </a:t>
            </a:r>
            <a:r>
              <a:rPr lang="el-GR" sz="2800" b="1" dirty="0"/>
              <a:t>Τσε </a:t>
            </a:r>
            <a:r>
              <a:rPr lang="el-GR" sz="2800" b="1" dirty="0" err="1"/>
              <a:t>Γκεβάρα</a:t>
            </a:r>
            <a:r>
              <a:rPr lang="el-GR" sz="2800" dirty="0"/>
              <a:t>, έχει δώσει στην κόρη του το όνομα της συναγωνίστριάς του κατά την κουβανική επανάσταση, Τάνια, ενώ έχει μετατρέψει σε πυξίδα ζωής μια φράση του Αργεντινού: </a:t>
            </a:r>
            <a:r>
              <a:rPr lang="el-GR" sz="2800" b="1" dirty="0"/>
              <a:t>«Πρέπει να σκληραίνεις χωρίς να χάνεις στιγμή την τρυφερότητά σου»</a:t>
            </a:r>
          </a:p>
        </p:txBody>
      </p:sp>
    </p:spTree>
    <p:extLst>
      <p:ext uri="{BB962C8B-B14F-4D97-AF65-F5344CB8AC3E}">
        <p14:creationId xmlns:p14="http://schemas.microsoft.com/office/powerpoint/2010/main" val="16212581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t>ΜΕΤΑΒΙΒΑΣΗ ΚΑΙ ΥΠΟΔΟΧΗ ΤΗΣ ΜΠΑΛΑΣ</a:t>
            </a:r>
          </a:p>
        </p:txBody>
      </p:sp>
      <p:sp>
        <p:nvSpPr>
          <p:cNvPr id="3" name="Θέση περιεχομένου 2"/>
          <p:cNvSpPr>
            <a:spLocks noGrp="1"/>
          </p:cNvSpPr>
          <p:nvPr>
            <p:ph idx="1"/>
          </p:nvPr>
        </p:nvSpPr>
        <p:spPr/>
        <p:txBody>
          <a:bodyPr/>
          <a:lstStyle/>
          <a:p>
            <a:r>
              <a:rPr lang="el-GR" sz="2400" dirty="0" smtClean="0"/>
              <a:t>Επίσης οι σκυταλοδρομίες είναι πολύ χρήσιμος τρόπος να εξασκηθούν οι μαθητές στις πάσες και υποδοχές ξεκινώντας από την απλή συρτή πάσα με το εσωτερικό του ποδιού.</a:t>
            </a:r>
          </a:p>
          <a:p>
            <a:r>
              <a:rPr lang="el-GR" sz="2400" dirty="0"/>
              <a:t>Ο παρακάτω σύνδεσμος μας δείχνει μερικές ασκήσεις για τον έλεγχο της μπάλας.</a:t>
            </a:r>
          </a:p>
          <a:p>
            <a:r>
              <a:rPr lang="el-GR" sz="2400" dirty="0" smtClean="0">
                <a:hlinkClick r:id="rId2"/>
              </a:rPr>
              <a:t>ΜΕΤΑΒΙΒΑΣΗ ΚΑΙ ΥΠΟΔΟΧΗ ΤΗΣ ΜΠΑΛΑΣ</a:t>
            </a:r>
            <a:endParaRPr lang="el-GR" sz="2400" dirty="0"/>
          </a:p>
          <a:p>
            <a:pPr marL="0" indent="0">
              <a:buNone/>
            </a:pPr>
            <a:endParaRPr lang="el-GR" dirty="0"/>
          </a:p>
        </p:txBody>
      </p:sp>
    </p:spTree>
    <p:extLst>
      <p:ext uri="{BB962C8B-B14F-4D97-AF65-F5344CB8AC3E}">
        <p14:creationId xmlns:p14="http://schemas.microsoft.com/office/powerpoint/2010/main" val="13881168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000" b="1" dirty="0" smtClean="0"/>
              <a:t>ΣΟΥΤ ΚΑΙ ΚΕΦΑΛΙΑ </a:t>
            </a:r>
            <a:endParaRPr lang="el-GR" sz="4000" b="1" dirty="0"/>
          </a:p>
        </p:txBody>
      </p:sp>
      <p:sp>
        <p:nvSpPr>
          <p:cNvPr id="3" name="Θέση περιεχομένου 2"/>
          <p:cNvSpPr>
            <a:spLocks noGrp="1"/>
          </p:cNvSpPr>
          <p:nvPr>
            <p:ph idx="1"/>
          </p:nvPr>
        </p:nvSpPr>
        <p:spPr>
          <a:xfrm>
            <a:off x="1154954" y="2140362"/>
            <a:ext cx="8825659" cy="3416300"/>
          </a:xfrm>
        </p:spPr>
        <p:txBody>
          <a:bodyPr>
            <a:noAutofit/>
          </a:bodyPr>
          <a:lstStyle/>
          <a:p>
            <a:r>
              <a:rPr lang="el-GR" sz="2000" dirty="0" smtClean="0"/>
              <a:t>Το σουτ είναι το χτύπημα της μπάλας που έχει σκοπό να πετύχει τέρμα. Γίνεται περίπου με τον ίδιο τρόπο και με τα ίδια μέρη του ποδιού, όπως η πάσα (</a:t>
            </a:r>
            <a:r>
              <a:rPr lang="el-GR" sz="2000" dirty="0" err="1" smtClean="0"/>
              <a:t>κουντεπιέ</a:t>
            </a:r>
            <a:r>
              <a:rPr lang="el-GR" sz="2000" dirty="0" smtClean="0"/>
              <a:t>, εσωτερικό και εξωτερικό), εκτελείται τόσο στο έδαφος (συρτό), όσο και στον αέρα (βολέ), αλλά διαφέρει από την πάσα γιατί είναι πιο δυνατό τις περισσότερες φορές, αλλά και γιατί έχει και διαφορετικό στόχο (τέρμα).</a:t>
            </a:r>
          </a:p>
          <a:p>
            <a:r>
              <a:rPr lang="el-GR" sz="2000" dirty="0" smtClean="0"/>
              <a:t>Η κεφαλιά είναι το χτύπημα με το κεφάλι και διακρίνεται στην </a:t>
            </a:r>
            <a:r>
              <a:rPr lang="el-GR" sz="2000" b="1" dirty="0" smtClean="0"/>
              <a:t>αμυντική</a:t>
            </a:r>
            <a:r>
              <a:rPr lang="el-GR" sz="2000" dirty="0" smtClean="0"/>
              <a:t>, όταν θέλουμε να δι</a:t>
            </a:r>
            <a:r>
              <a:rPr lang="el-GR" sz="2000" dirty="0"/>
              <a:t>ώ</a:t>
            </a:r>
            <a:r>
              <a:rPr lang="el-GR" sz="2000" dirty="0" smtClean="0"/>
              <a:t>ξουμε την μπάλα μακριά και την </a:t>
            </a:r>
            <a:r>
              <a:rPr lang="el-GR" sz="2000" b="1" dirty="0" smtClean="0"/>
              <a:t>επιθετική</a:t>
            </a:r>
            <a:r>
              <a:rPr lang="el-GR" sz="2000" dirty="0" smtClean="0"/>
              <a:t> όταν θέλουμε να πετύχουμε τέρμα. Τεχνικά η κεφαλιά αναλύεται στη </a:t>
            </a:r>
            <a:r>
              <a:rPr lang="el-GR" sz="2000" b="1" dirty="0" smtClean="0"/>
              <a:t>φόρα</a:t>
            </a:r>
            <a:r>
              <a:rPr lang="el-GR" sz="2000" dirty="0" smtClean="0"/>
              <a:t>, </a:t>
            </a:r>
            <a:r>
              <a:rPr lang="el-GR" sz="2000" b="1" dirty="0" smtClean="0"/>
              <a:t>το πάτημα</a:t>
            </a:r>
            <a:r>
              <a:rPr lang="el-GR" sz="2000" dirty="0" smtClean="0"/>
              <a:t>, </a:t>
            </a:r>
            <a:r>
              <a:rPr lang="el-GR" sz="2000" b="1" dirty="0" smtClean="0"/>
              <a:t>το άλμα</a:t>
            </a:r>
            <a:r>
              <a:rPr lang="el-GR" sz="2000" dirty="0" smtClean="0"/>
              <a:t>, </a:t>
            </a:r>
            <a:r>
              <a:rPr lang="el-GR" sz="2000" b="1" dirty="0" smtClean="0"/>
              <a:t>το χτύπημα </a:t>
            </a:r>
            <a:r>
              <a:rPr lang="el-GR" sz="2000" dirty="0" smtClean="0"/>
              <a:t>και </a:t>
            </a:r>
            <a:r>
              <a:rPr lang="el-GR" sz="2000" b="1" dirty="0" smtClean="0"/>
              <a:t>την προσγείωση</a:t>
            </a:r>
            <a:r>
              <a:rPr lang="el-GR" sz="2000" dirty="0" smtClean="0"/>
              <a:t>. Την μπάλα την χτυπάμε πάντα στο μέτωπο με τα μάτια ανοιχτά για να την ελέγχουμε. Στην αμυντική ο αυχένας μας υπερεκτείνεται για να στείλουμε την μπάλα ψηλά, στην επιθετική κάμπτεται προς τα εμπρός για να στείλουμε την μπάλα χαμηλά στο τέρμα.</a:t>
            </a:r>
            <a:endParaRPr lang="el-GR" sz="2000" dirty="0"/>
          </a:p>
        </p:txBody>
      </p:sp>
    </p:spTree>
    <p:extLst>
      <p:ext uri="{BB962C8B-B14F-4D97-AF65-F5344CB8AC3E}">
        <p14:creationId xmlns:p14="http://schemas.microsoft.com/office/powerpoint/2010/main" val="956321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000" dirty="0" smtClean="0"/>
              <a:t> </a:t>
            </a:r>
            <a:r>
              <a:rPr lang="el-GR" sz="4000" b="1" dirty="0"/>
              <a:t>ΕΞΟΔΟΣ ΤΕΡΜΑΤΟΦΥΛΑΚΑ</a:t>
            </a:r>
          </a:p>
        </p:txBody>
      </p:sp>
      <p:sp>
        <p:nvSpPr>
          <p:cNvPr id="3" name="Θέση περιεχομένου 2"/>
          <p:cNvSpPr>
            <a:spLocks noGrp="1"/>
          </p:cNvSpPr>
          <p:nvPr>
            <p:ph idx="1"/>
          </p:nvPr>
        </p:nvSpPr>
        <p:spPr/>
        <p:txBody>
          <a:bodyPr>
            <a:normAutofit/>
          </a:bodyPr>
          <a:lstStyle/>
          <a:p>
            <a:r>
              <a:rPr lang="el-GR" sz="2400" dirty="0" smtClean="0"/>
              <a:t>Ο τερματοφύλακας είναι ο μοναδικός παίχτης που μπορεί να πιάσει την μπάλα με τα χέρια του όταν είναι μέσα στην περιοχή του. Όταν η μπάλα είναι ψηλά και μακριά από το τέρμα του, συνήθως μετά από εκτέλεση στημένων φάσεων (φάουλ, κόρνερ) των αντιπάλων, εκτελεί την </a:t>
            </a:r>
            <a:r>
              <a:rPr lang="el-GR" sz="2400" b="1" u="sng" dirty="0" smtClean="0"/>
              <a:t>έξοδο, </a:t>
            </a:r>
            <a:r>
              <a:rPr lang="el-GR" sz="2400" dirty="0" smtClean="0"/>
              <a:t>δηλαδή πηδάει ψηλά, αρπάζει την μπάλα και την ασφαλίζει στα χέρια του.</a:t>
            </a:r>
          </a:p>
          <a:p>
            <a:endParaRPr lang="el-GR" sz="2400" dirty="0"/>
          </a:p>
        </p:txBody>
      </p:sp>
    </p:spTree>
    <p:extLst>
      <p:ext uri="{BB962C8B-B14F-4D97-AF65-F5344CB8AC3E}">
        <p14:creationId xmlns:p14="http://schemas.microsoft.com/office/powerpoint/2010/main" val="15844850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sz="4000" b="1" dirty="0"/>
              <a:t>ΣΟΥΤ, ΚΕΦΑΛΙΑ ΚΑΙ ΕΞΟΔΟΣ ΤΕΡΜΑΤΟΦΥΛΑΚΑ</a:t>
            </a:r>
          </a:p>
        </p:txBody>
      </p:sp>
      <p:sp>
        <p:nvSpPr>
          <p:cNvPr id="3" name="Θέση περιεχομένου 2"/>
          <p:cNvSpPr>
            <a:spLocks noGrp="1"/>
          </p:cNvSpPr>
          <p:nvPr>
            <p:ph idx="1"/>
          </p:nvPr>
        </p:nvSpPr>
        <p:spPr/>
        <p:txBody>
          <a:bodyPr>
            <a:normAutofit fontScale="85000" lnSpcReduction="20000"/>
          </a:bodyPr>
          <a:lstStyle/>
          <a:p>
            <a:r>
              <a:rPr lang="el-GR" sz="2600" dirty="0" smtClean="0"/>
              <a:t>Για να εξασκήσουμε τις παραπάνω δεξιότητες είναι καλύτερο να χρησιμοποιούμε </a:t>
            </a:r>
            <a:r>
              <a:rPr lang="el-GR" sz="2600" b="1" dirty="0" smtClean="0"/>
              <a:t>ασκήσεις σε ζευγάρια </a:t>
            </a:r>
            <a:r>
              <a:rPr lang="el-GR" sz="2600" dirty="0" smtClean="0"/>
              <a:t>με μία μπάλα, όπου οι ασκούμενοι εκτελούν εναλλάξ. Μετά την αναλυτική περιγραφή κάθε δεξιότητας, γίνεται εκτέλεση αυτών και διόρθωση από τον καθηγητή. Προκειμένου για τα σουτ στην αρχή είναι καλό να μην υπάρχει αντίπαλος τερματοφύλακας, αλλά μετά από μερικές εκτελέσεις δυσκολεύουμε την άσκηση βάζοντας και τερματοφύλακα.</a:t>
            </a:r>
          </a:p>
          <a:p>
            <a:r>
              <a:rPr lang="el-GR" sz="2600" dirty="0"/>
              <a:t>Ο παρακάτω σύνδεσμος μας δείχνει μερικές ασκήσεις για τον έλεγχο της μπάλας.</a:t>
            </a:r>
          </a:p>
          <a:p>
            <a:r>
              <a:rPr lang="el-GR" sz="2600" dirty="0" smtClean="0">
                <a:hlinkClick r:id="rId2"/>
              </a:rPr>
              <a:t>ΣΟΥΤ, ΚΕΦΑΛΙΑ ΚΑΙ ΕΞΟΔΟΣ ΤΕΡΜΑΤΟΦΥΛΑΚΑ</a:t>
            </a:r>
            <a:endParaRPr lang="el-GR" sz="2600" dirty="0" smtClean="0"/>
          </a:p>
          <a:p>
            <a:endParaRPr lang="el-GR" dirty="0" smtClean="0"/>
          </a:p>
          <a:p>
            <a:endParaRPr lang="el-GR" dirty="0" smtClean="0"/>
          </a:p>
          <a:p>
            <a:endParaRPr lang="el-GR" dirty="0"/>
          </a:p>
        </p:txBody>
      </p:sp>
    </p:spTree>
    <p:extLst>
      <p:ext uri="{BB962C8B-B14F-4D97-AF65-F5344CB8AC3E}">
        <p14:creationId xmlns:p14="http://schemas.microsoft.com/office/powerpoint/2010/main" val="30784599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ΠΑΙΓΝΙΔΙ ΚΑΤΟΧΗΣ ΜΠΑΛΑΣ 4</a:t>
            </a:r>
            <a:r>
              <a:rPr lang="en-US" b="1" dirty="0" smtClean="0"/>
              <a:t>:</a:t>
            </a:r>
            <a:r>
              <a:rPr lang="el-GR" b="1" dirty="0" smtClean="0"/>
              <a:t>2</a:t>
            </a:r>
            <a:endParaRPr lang="el-GR" b="1" dirty="0"/>
          </a:p>
        </p:txBody>
      </p:sp>
      <p:sp>
        <p:nvSpPr>
          <p:cNvPr id="3" name="Θέση περιεχομένου 2"/>
          <p:cNvSpPr>
            <a:spLocks noGrp="1"/>
          </p:cNvSpPr>
          <p:nvPr>
            <p:ph idx="1"/>
          </p:nvPr>
        </p:nvSpPr>
        <p:spPr>
          <a:xfrm>
            <a:off x="1122830" y="2315688"/>
            <a:ext cx="8825659" cy="4542311"/>
          </a:xfrm>
        </p:spPr>
        <p:txBody>
          <a:bodyPr>
            <a:normAutofit fontScale="62500" lnSpcReduction="20000"/>
          </a:bodyPr>
          <a:lstStyle/>
          <a:p>
            <a:r>
              <a:rPr lang="el-GR" sz="3800" dirty="0" smtClean="0"/>
              <a:t>Αφού οι βασικές τεχνικές δεξιότητες του ποδοσφαίρου γίνουν κτήμα των παιδιών σε ένα καλό επίπεδο προχωράμε σε παιγνίδι κατοχής μπάλας, όπου δεν υπάρχουν τέρματα. Στα πλαίσια του σχολείου το ιδανικό παιγνίδι είναι 4</a:t>
            </a:r>
            <a:r>
              <a:rPr lang="en-US" sz="3800" dirty="0" smtClean="0"/>
              <a:t>:</a:t>
            </a:r>
            <a:r>
              <a:rPr lang="el-GR" sz="3800" dirty="0" smtClean="0"/>
              <a:t>2 σε χώρο 20μ</a:t>
            </a:r>
            <a:r>
              <a:rPr lang="en-US" sz="3800" dirty="0" smtClean="0"/>
              <a:t>.x</a:t>
            </a:r>
            <a:r>
              <a:rPr lang="el-GR" sz="3800" dirty="0" smtClean="0"/>
              <a:t>2</a:t>
            </a:r>
            <a:r>
              <a:rPr lang="en-US" sz="3800" dirty="0" smtClean="0"/>
              <a:t>0</a:t>
            </a:r>
            <a:r>
              <a:rPr lang="el-GR" sz="3800" dirty="0" smtClean="0"/>
              <a:t>μ.(όσο το μισό γήπεδο καλαθοσφαίρισης), δηλαδή η ομάδα που έχει μπάλα έχει 4 παίχτες και η αμυνόμενη 2. </a:t>
            </a:r>
          </a:p>
          <a:p>
            <a:r>
              <a:rPr lang="el-GR" sz="3800" dirty="0" smtClean="0"/>
              <a:t>Κάνουμε πολλές ομάδες και παίζουμε εναλλάξ για να ξεκουράζονται και οι παίχτες.</a:t>
            </a:r>
          </a:p>
          <a:p>
            <a:r>
              <a:rPr lang="el-GR" sz="3800" dirty="0" smtClean="0"/>
              <a:t>Ο παρακάτω σύνδεσμος μας δείχνει ένα παιγνίδι 4</a:t>
            </a:r>
            <a:r>
              <a:rPr lang="en-US" sz="3800" dirty="0" smtClean="0"/>
              <a:t>:</a:t>
            </a:r>
            <a:r>
              <a:rPr lang="el-GR" sz="3800" dirty="0" smtClean="0"/>
              <a:t>2, όπου περιγράφονται και οι βασικές οδηγίες.</a:t>
            </a:r>
            <a:endParaRPr lang="en-US" sz="3800" dirty="0" smtClean="0"/>
          </a:p>
          <a:p>
            <a:r>
              <a:rPr lang="el-GR" sz="3800" dirty="0" smtClean="0">
                <a:hlinkClick r:id="rId2"/>
              </a:rPr>
              <a:t>ΠΑΙΓΝΙΔΙ ΚΑΤΟΧΗΣ ΤΗΣ ΜΠΑΛΑΣ</a:t>
            </a:r>
            <a:endParaRPr lang="en-US" sz="3800" dirty="0" smtClean="0"/>
          </a:p>
          <a:p>
            <a:endParaRPr lang="el-GR" dirty="0" smtClean="0"/>
          </a:p>
          <a:p>
            <a:endParaRPr lang="el-GR" dirty="0"/>
          </a:p>
        </p:txBody>
      </p:sp>
    </p:spTree>
    <p:extLst>
      <p:ext uri="{BB962C8B-B14F-4D97-AF65-F5344CB8AC3E}">
        <p14:creationId xmlns:p14="http://schemas.microsoft.com/office/powerpoint/2010/main" val="2926571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ΚΑΝΟΝΙΚΟ ΠΑΙΓΝΙΔΙ 5</a:t>
            </a:r>
            <a:r>
              <a:rPr lang="en-US" b="1" dirty="0" smtClean="0"/>
              <a:t>:5</a:t>
            </a:r>
            <a:endParaRPr lang="el-GR" b="1" dirty="0"/>
          </a:p>
        </p:txBody>
      </p:sp>
      <p:sp>
        <p:nvSpPr>
          <p:cNvPr id="3" name="Θέση περιεχομένου 2"/>
          <p:cNvSpPr>
            <a:spLocks noGrp="1"/>
          </p:cNvSpPr>
          <p:nvPr>
            <p:ph idx="1"/>
          </p:nvPr>
        </p:nvSpPr>
        <p:spPr/>
        <p:txBody>
          <a:bodyPr>
            <a:normAutofit lnSpcReduction="10000"/>
          </a:bodyPr>
          <a:lstStyle/>
          <a:p>
            <a:r>
              <a:rPr lang="el-GR" sz="2400" dirty="0" smtClean="0"/>
              <a:t>Το τελευταίο στάδιο εκμάθησης είναι το κανονικό παιγνίδι 5</a:t>
            </a:r>
            <a:r>
              <a:rPr lang="en-US" sz="2400" dirty="0" smtClean="0"/>
              <a:t>:5 </a:t>
            </a:r>
            <a:r>
              <a:rPr lang="el-GR" sz="2400" dirty="0" smtClean="0"/>
              <a:t>σε χώρο 20μ.</a:t>
            </a:r>
            <a:r>
              <a:rPr lang="en-US" sz="2400" dirty="0" smtClean="0"/>
              <a:t>x</a:t>
            </a:r>
            <a:r>
              <a:rPr lang="el-GR" sz="2400" dirty="0" smtClean="0"/>
              <a:t>40μ. (γήπεδο καλαθοσφαίρισης) με τέρματα 4μ. και τερματοφύλακα.</a:t>
            </a:r>
          </a:p>
          <a:p>
            <a:r>
              <a:rPr lang="el-GR" sz="2400" dirty="0" smtClean="0"/>
              <a:t>Είναι προφανές ότι δεν γίνεται διάκριση αγοριών-κοριτσιών σε κανένα επίπεδο εκμάθησης, αλλά για πρακτικούς λόγους βοηθάει στα πρώτα κανονικά παιγνίδια να παίζουν χωριστά αγόρια και κορίτσια για λόγους προσαρμογής στο παιγνίδι. Μετά όμως γίνονται κανονικά μεικτές ομάδες</a:t>
            </a:r>
            <a:r>
              <a:rPr lang="el-GR" dirty="0" smtClean="0"/>
              <a:t>.</a:t>
            </a:r>
            <a:endParaRPr lang="el-GR" dirty="0"/>
          </a:p>
        </p:txBody>
      </p:sp>
    </p:spTree>
    <p:extLst>
      <p:ext uri="{BB962C8B-B14F-4D97-AF65-F5344CB8AC3E}">
        <p14:creationId xmlns:p14="http://schemas.microsoft.com/office/powerpoint/2010/main" val="21946513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2259322"/>
          </a:xfrm>
        </p:spPr>
        <p:txBody>
          <a:bodyPr>
            <a:noAutofit/>
          </a:bodyPr>
          <a:lstStyle/>
          <a:p>
            <a:pPr marL="0" indent="0" algn="ctr"/>
            <a:r>
              <a:rPr lang="el-GR" sz="3600" dirty="0"/>
              <a:t>Εγώ και τα παιδιά του </a:t>
            </a:r>
            <a:r>
              <a:rPr lang="el-GR" sz="3600" b="1" dirty="0"/>
              <a:t>Προτύπου Γυμνασίου Ευαγγελικής Σχολής Σμύρνης </a:t>
            </a:r>
            <a:r>
              <a:rPr lang="el-GR" sz="3600" dirty="0"/>
              <a:t>που συμμετείχαν ενεργά στην δημιουργία και κυρίως, </a:t>
            </a:r>
            <a:r>
              <a:rPr lang="el-GR" sz="3600" dirty="0" smtClean="0"/>
              <a:t> στην εφαρμογή </a:t>
            </a:r>
            <a:r>
              <a:rPr lang="el-GR" sz="3600" dirty="0"/>
              <a:t>του διδακτικού αυτού σεναρίου…</a:t>
            </a:r>
            <a:br>
              <a:rPr lang="el-GR" sz="3600" dirty="0"/>
            </a:br>
            <a:endParaRPr lang="el-GR" sz="3600" dirty="0"/>
          </a:p>
        </p:txBody>
      </p:sp>
      <p:sp>
        <p:nvSpPr>
          <p:cNvPr id="3" name="Θέση περιεχομένου 2"/>
          <p:cNvSpPr>
            <a:spLocks noGrp="1"/>
          </p:cNvSpPr>
          <p:nvPr>
            <p:ph idx="1"/>
          </p:nvPr>
        </p:nvSpPr>
        <p:spPr>
          <a:xfrm>
            <a:off x="213756" y="2731325"/>
            <a:ext cx="12065330" cy="3445638"/>
          </a:xfrm>
        </p:spPr>
        <p:txBody>
          <a:bodyPr/>
          <a:lstStyle/>
          <a:p>
            <a:pPr marL="0" indent="0">
              <a:buNone/>
            </a:pPr>
            <a:endParaRPr lang="el-GR" dirty="0" smtClean="0"/>
          </a:p>
          <a:p>
            <a:pPr marL="0" indent="0" algn="ctr">
              <a:buNone/>
            </a:pPr>
            <a:r>
              <a:rPr lang="el-GR" sz="7200" dirty="0" smtClean="0"/>
              <a:t>ΣΑΣ ΕΥΧΑΡΙΣΤΟΥΜΕ ΠΟΛΥ</a:t>
            </a:r>
            <a:endParaRPr lang="el-GR" sz="7200" dirty="0"/>
          </a:p>
        </p:txBody>
      </p:sp>
    </p:spTree>
    <p:extLst>
      <p:ext uri="{BB962C8B-B14F-4D97-AF65-F5344CB8AC3E}">
        <p14:creationId xmlns:p14="http://schemas.microsoft.com/office/powerpoint/2010/main" val="1704558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4400" b="1" dirty="0" smtClean="0"/>
              <a:t>Η Σπάνια ασθένεια…</a:t>
            </a:r>
            <a:endParaRPr lang="el-GR" sz="4400" b="1" dirty="0"/>
          </a:p>
        </p:txBody>
      </p:sp>
      <p:sp>
        <p:nvSpPr>
          <p:cNvPr id="3" name="Θέση περιεχομένου 2"/>
          <p:cNvSpPr>
            <a:spLocks noGrp="1"/>
          </p:cNvSpPr>
          <p:nvPr>
            <p:ph sz="half" idx="1"/>
          </p:nvPr>
        </p:nvSpPr>
        <p:spPr>
          <a:xfrm>
            <a:off x="1154954" y="2425369"/>
            <a:ext cx="4825158" cy="3999182"/>
          </a:xfrm>
        </p:spPr>
        <p:txBody>
          <a:bodyPr>
            <a:noAutofit/>
          </a:bodyPr>
          <a:lstStyle/>
          <a:p>
            <a:r>
              <a:rPr lang="el-GR" sz="2400" dirty="0" smtClean="0"/>
              <a:t>Χτυπημένος από το σπάνιο σύνδρομο </a:t>
            </a:r>
            <a:r>
              <a:rPr lang="el-GR" sz="2400" dirty="0" err="1"/>
              <a:t>Guillen-Barré</a:t>
            </a:r>
            <a:r>
              <a:rPr lang="el-GR" sz="2400" dirty="0"/>
              <a:t>: ένα νόσημα που επηρεάζει το ανοσοποιητικό και μέσω αυτού χτυπάει στα νεύρα, προκαλώντας παράλυση στα </a:t>
            </a:r>
            <a:r>
              <a:rPr lang="el-GR" sz="2400" dirty="0" smtClean="0"/>
              <a:t>άκρα, τα τελευταία χρόνια καθοδηγεί τους παίχτες του από αναπηρικό καροτσάκι.</a:t>
            </a:r>
            <a:endParaRPr lang="el-GR" sz="2400" dirty="0"/>
          </a:p>
        </p:txBody>
      </p:sp>
      <p:sp>
        <p:nvSpPr>
          <p:cNvPr id="6" name="Θέση περιεχομένου 5"/>
          <p:cNvSpPr>
            <a:spLocks noGrp="1"/>
          </p:cNvSpPr>
          <p:nvPr>
            <p:ph sz="half" idx="2"/>
          </p:nvPr>
        </p:nvSpPr>
        <p:spPr>
          <a:xfrm>
            <a:off x="6196836" y="2425370"/>
            <a:ext cx="5535985" cy="3416300"/>
          </a:xfrm>
        </p:spPr>
        <p:txBody>
          <a:bodyPr>
            <a:noAutofit/>
          </a:bodyPr>
          <a:lstStyle/>
          <a:p>
            <a:r>
              <a:rPr lang="el-GR" sz="2400" dirty="0"/>
              <a:t>Η κατάσταση, ωστόσο, της υγείας του όχι μόνο δεν τον λυγίζει, αλλά και απαιτεί να κρίνεται με βάση ποδοσφαιρικά κριτήρια. «Όσο το μυαλό μου είναι καλά και λειτουργεί θα είμαι εδώ. Όταν είσαι προπονητής, γνωρίζεις πως κρίνεσαι από τα αποτελέσματα», είναι η αφοπλιστική απάντηση που δίνει όταν τον ρωτούν για το συγκεκριμένο </a:t>
            </a:r>
            <a:r>
              <a:rPr lang="el-GR" sz="2400" dirty="0" smtClean="0"/>
              <a:t>θέμα.</a:t>
            </a:r>
            <a:endParaRPr lang="el-GR" sz="2400" dirty="0"/>
          </a:p>
        </p:txBody>
      </p:sp>
    </p:spTree>
    <p:extLst>
      <p:ext uri="{BB962C8B-B14F-4D97-AF65-F5344CB8AC3E}">
        <p14:creationId xmlns:p14="http://schemas.microsoft.com/office/powerpoint/2010/main" val="3602389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gn="ctr"/>
            <a:r>
              <a:rPr lang="el-GR" altLang="el-GR" sz="6600" dirty="0" smtClean="0"/>
              <a:t>Η αποθέωση….</a:t>
            </a:r>
            <a:endParaRPr lang="el-GR" altLang="el-GR" sz="6600" dirty="0"/>
          </a:p>
        </p:txBody>
      </p:sp>
      <p:sp>
        <p:nvSpPr>
          <p:cNvPr id="4099" name="Rectangle 3"/>
          <p:cNvSpPr>
            <a:spLocks noGrp="1" noChangeArrowheads="1"/>
          </p:cNvSpPr>
          <p:nvPr>
            <p:ph idx="1"/>
          </p:nvPr>
        </p:nvSpPr>
        <p:spPr>
          <a:xfrm>
            <a:off x="778824" y="2352283"/>
            <a:ext cx="10515600" cy="4351338"/>
          </a:xfrm>
        </p:spPr>
        <p:txBody>
          <a:bodyPr/>
          <a:lstStyle/>
          <a:p>
            <a:endParaRPr lang="el-GR" altLang="el-GR" dirty="0"/>
          </a:p>
        </p:txBody>
      </p:sp>
      <p:pic>
        <p:nvPicPr>
          <p:cNvPr id="4100" name="Picture 4" descr="30201_7265237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384" y="2352283"/>
            <a:ext cx="7040551" cy="450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382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0052" y="559666"/>
            <a:ext cx="8609610" cy="2232025"/>
          </a:xfrm>
        </p:spPr>
        <p:txBody>
          <a:bodyPr anchor="ctr"/>
          <a:lstStyle/>
          <a:p>
            <a:pPr algn="ctr"/>
            <a:r>
              <a:rPr lang="el-GR" altLang="el-GR" sz="4400" b="1" dirty="0" err="1"/>
              <a:t>Σαντιό</a:t>
            </a:r>
            <a:r>
              <a:rPr lang="el-GR" altLang="el-GR" sz="4400" b="1" dirty="0"/>
              <a:t> Μανέ (</a:t>
            </a:r>
            <a:r>
              <a:rPr lang="en-US" altLang="el-GR" sz="4400" b="1" dirty="0"/>
              <a:t>Liverpool </a:t>
            </a:r>
            <a:r>
              <a:rPr lang="en-US" altLang="el-GR" sz="4400" b="1" dirty="0" err="1"/>
              <a:t>f.c</a:t>
            </a:r>
            <a:r>
              <a:rPr lang="en-US" altLang="el-GR" sz="4400" b="1" dirty="0"/>
              <a:t>)….</a:t>
            </a:r>
            <a:br>
              <a:rPr lang="en-US" altLang="el-GR" sz="4400" b="1" dirty="0"/>
            </a:br>
            <a:r>
              <a:rPr lang="el-GR" altLang="el-GR" sz="4400" b="1" dirty="0"/>
              <a:t>Ο Φιλάνθρωπος</a:t>
            </a:r>
            <a:r>
              <a:rPr lang="en-US" altLang="el-GR" sz="4400" b="1" dirty="0"/>
              <a:t/>
            </a:r>
            <a:br>
              <a:rPr lang="en-US" altLang="el-GR" sz="4400" b="1" dirty="0"/>
            </a:br>
            <a:endParaRPr lang="el-GR" altLang="el-GR" sz="4400" b="1" dirty="0"/>
          </a:p>
        </p:txBody>
      </p:sp>
      <p:sp>
        <p:nvSpPr>
          <p:cNvPr id="2051" name="Rectangle 3"/>
          <p:cNvSpPr>
            <a:spLocks noGrp="1" noChangeArrowheads="1"/>
          </p:cNvSpPr>
          <p:nvPr>
            <p:ph type="subTitle" idx="1"/>
          </p:nvPr>
        </p:nvSpPr>
        <p:spPr>
          <a:xfrm>
            <a:off x="2895600" y="3886200"/>
            <a:ext cx="6400800" cy="1752600"/>
          </a:xfrm>
        </p:spPr>
        <p:txBody>
          <a:bodyPr/>
          <a:lstStyle/>
          <a:p>
            <a:endParaRPr lang="el-GR" altLang="el-GR" sz="3200"/>
          </a:p>
        </p:txBody>
      </p:sp>
      <p:pic>
        <p:nvPicPr>
          <p:cNvPr id="2052" name="Picture 4" descr="m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71" y="2006930"/>
            <a:ext cx="8217725" cy="438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88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l-GR" altLang="el-GR" b="1" dirty="0" smtClean="0"/>
              <a:t>Βιογραφικά στοιχεία…</a:t>
            </a:r>
            <a:endParaRPr lang="el-GR" altLang="el-GR" b="1" dirty="0"/>
          </a:p>
        </p:txBody>
      </p:sp>
      <p:sp>
        <p:nvSpPr>
          <p:cNvPr id="7171" name="Rectangle 3"/>
          <p:cNvSpPr>
            <a:spLocks noGrp="1" noChangeArrowheads="1"/>
          </p:cNvSpPr>
          <p:nvPr>
            <p:ph idx="1"/>
          </p:nvPr>
        </p:nvSpPr>
        <p:spPr/>
        <p:txBody>
          <a:bodyPr>
            <a:normAutofit fontScale="92500" lnSpcReduction="10000"/>
          </a:bodyPr>
          <a:lstStyle/>
          <a:p>
            <a:pPr>
              <a:lnSpc>
                <a:spcPct val="80000"/>
              </a:lnSpc>
            </a:pPr>
            <a:r>
              <a:rPr lang="el-GR" altLang="el-GR" sz="2400" dirty="0">
                <a:solidFill>
                  <a:schemeClr val="accent1">
                    <a:lumMod val="75000"/>
                  </a:schemeClr>
                </a:solidFill>
              </a:rPr>
              <a:t>Ο </a:t>
            </a:r>
            <a:r>
              <a:rPr lang="el-GR" altLang="el-GR" sz="2400" dirty="0" err="1">
                <a:solidFill>
                  <a:schemeClr val="accent1">
                    <a:lumMod val="75000"/>
                  </a:schemeClr>
                </a:solidFill>
              </a:rPr>
              <a:t>Σαντιό</a:t>
            </a:r>
            <a:r>
              <a:rPr lang="el-GR" altLang="el-GR" sz="2400" dirty="0">
                <a:solidFill>
                  <a:schemeClr val="accent1">
                    <a:lumMod val="75000"/>
                  </a:schemeClr>
                </a:solidFill>
              </a:rPr>
              <a:t> Μανέ είναι Σενεγαλέζος ποδοσφαιριστής που αγωνίζεται για λογαριασμό της Λίβερπουλ και της Εθνική Σενεγάλης.</a:t>
            </a:r>
            <a:endParaRPr lang="el-GR" altLang="el-GR" sz="2400" b="1" dirty="0">
              <a:solidFill>
                <a:schemeClr val="accent1">
                  <a:lumMod val="75000"/>
                </a:schemeClr>
              </a:solidFill>
              <a:hlinkClick r:id="rId2"/>
            </a:endParaRPr>
          </a:p>
          <a:p>
            <a:pPr>
              <a:lnSpc>
                <a:spcPct val="80000"/>
              </a:lnSpc>
            </a:pPr>
            <a:r>
              <a:rPr lang="el-GR" altLang="el-GR" sz="2400" b="1" dirty="0">
                <a:solidFill>
                  <a:schemeClr val="accent1">
                    <a:lumMod val="75000"/>
                  </a:schemeClr>
                </a:solidFill>
                <a:hlinkClick r:id="rId2"/>
              </a:rPr>
              <a:t>Γέννηση</a:t>
            </a:r>
            <a:r>
              <a:rPr lang="el-GR" altLang="el-GR" sz="2400" b="1" dirty="0">
                <a:solidFill>
                  <a:schemeClr val="accent1">
                    <a:lumMod val="75000"/>
                  </a:schemeClr>
                </a:solidFill>
              </a:rPr>
              <a:t>: </a:t>
            </a:r>
            <a:r>
              <a:rPr lang="el-GR" altLang="el-GR" sz="2400" dirty="0">
                <a:solidFill>
                  <a:schemeClr val="accent1">
                    <a:lumMod val="75000"/>
                  </a:schemeClr>
                </a:solidFill>
              </a:rPr>
              <a:t>10 Απριλίου 1992 ,</a:t>
            </a:r>
            <a:r>
              <a:rPr lang="el-GR" altLang="el-GR" sz="2400" dirty="0" err="1">
                <a:solidFill>
                  <a:schemeClr val="accent1">
                    <a:lumMod val="75000"/>
                  </a:schemeClr>
                </a:solidFill>
                <a:hlinkClick r:id="rId3"/>
              </a:rPr>
              <a:t>Sedhiou</a:t>
            </a:r>
            <a:r>
              <a:rPr lang="el-GR" altLang="el-GR" sz="2400" dirty="0">
                <a:solidFill>
                  <a:schemeClr val="accent1">
                    <a:lumMod val="75000"/>
                  </a:schemeClr>
                </a:solidFill>
                <a:hlinkClick r:id="rId3"/>
              </a:rPr>
              <a:t>, Σενεγάλη</a:t>
            </a:r>
            <a:endParaRPr lang="el-GR" altLang="el-GR" sz="2400" b="1" dirty="0">
              <a:solidFill>
                <a:schemeClr val="accent1">
                  <a:lumMod val="75000"/>
                </a:schemeClr>
              </a:solidFill>
              <a:hlinkClick r:id="rId4"/>
            </a:endParaRPr>
          </a:p>
          <a:p>
            <a:pPr>
              <a:lnSpc>
                <a:spcPct val="80000"/>
              </a:lnSpc>
            </a:pPr>
            <a:r>
              <a:rPr lang="el-GR" altLang="el-GR" sz="2400" b="1" dirty="0">
                <a:solidFill>
                  <a:schemeClr val="accent1">
                    <a:lumMod val="75000"/>
                  </a:schemeClr>
                </a:solidFill>
                <a:hlinkClick r:id="rId4"/>
              </a:rPr>
              <a:t>Ύψος</a:t>
            </a:r>
            <a:r>
              <a:rPr lang="el-GR" altLang="el-GR" sz="2400" b="1" dirty="0">
                <a:solidFill>
                  <a:schemeClr val="accent1">
                    <a:lumMod val="75000"/>
                  </a:schemeClr>
                </a:solidFill>
              </a:rPr>
              <a:t>: </a:t>
            </a:r>
            <a:r>
              <a:rPr lang="el-GR" altLang="el-GR" sz="2400" dirty="0">
                <a:solidFill>
                  <a:schemeClr val="accent1">
                    <a:lumMod val="75000"/>
                  </a:schemeClr>
                </a:solidFill>
              </a:rPr>
              <a:t>1,75 μ.</a:t>
            </a:r>
            <a:endParaRPr lang="el-GR" altLang="el-GR" sz="2400" b="1" dirty="0">
              <a:solidFill>
                <a:schemeClr val="accent1">
                  <a:lumMod val="75000"/>
                </a:schemeClr>
              </a:solidFill>
              <a:hlinkClick r:id="rId5"/>
            </a:endParaRPr>
          </a:p>
          <a:p>
            <a:pPr>
              <a:lnSpc>
                <a:spcPct val="80000"/>
              </a:lnSpc>
            </a:pPr>
            <a:r>
              <a:rPr lang="el-GR" altLang="el-GR" sz="2400" b="1" dirty="0">
                <a:solidFill>
                  <a:schemeClr val="accent1">
                    <a:lumMod val="75000"/>
                  </a:schemeClr>
                </a:solidFill>
                <a:hlinkClick r:id="rId5"/>
              </a:rPr>
              <a:t>Βάρος</a:t>
            </a:r>
            <a:r>
              <a:rPr lang="el-GR" altLang="el-GR" sz="2400" b="1" dirty="0">
                <a:solidFill>
                  <a:schemeClr val="accent1">
                    <a:lumMod val="75000"/>
                  </a:schemeClr>
                </a:solidFill>
              </a:rPr>
              <a:t>: </a:t>
            </a:r>
            <a:r>
              <a:rPr lang="el-GR" altLang="el-GR" sz="2400" dirty="0">
                <a:solidFill>
                  <a:schemeClr val="accent1">
                    <a:lumMod val="75000"/>
                  </a:schemeClr>
                </a:solidFill>
              </a:rPr>
              <a:t>69 </a:t>
            </a:r>
            <a:r>
              <a:rPr lang="el-GR" altLang="el-GR" sz="2400" dirty="0" err="1">
                <a:solidFill>
                  <a:schemeClr val="accent1">
                    <a:lumMod val="75000"/>
                  </a:schemeClr>
                </a:solidFill>
              </a:rPr>
              <a:t>kg</a:t>
            </a:r>
            <a:endParaRPr lang="el-GR" altLang="el-GR" sz="2400" b="1" dirty="0">
              <a:solidFill>
                <a:schemeClr val="accent1">
                  <a:lumMod val="75000"/>
                </a:schemeClr>
              </a:solidFill>
              <a:hlinkClick r:id="rId6"/>
            </a:endParaRPr>
          </a:p>
          <a:p>
            <a:pPr>
              <a:lnSpc>
                <a:spcPct val="80000"/>
              </a:lnSpc>
            </a:pPr>
            <a:r>
              <a:rPr lang="el-GR" altLang="el-GR" sz="2400" b="1" dirty="0">
                <a:solidFill>
                  <a:schemeClr val="accent1">
                    <a:lumMod val="75000"/>
                  </a:schemeClr>
                </a:solidFill>
                <a:hlinkClick r:id="rId7"/>
              </a:rPr>
              <a:t>Βραβεία</a:t>
            </a:r>
            <a:r>
              <a:rPr lang="el-GR" altLang="el-GR" sz="2400" b="1" dirty="0">
                <a:solidFill>
                  <a:schemeClr val="accent1">
                    <a:lumMod val="75000"/>
                  </a:schemeClr>
                </a:solidFill>
              </a:rPr>
              <a:t>: </a:t>
            </a:r>
            <a:r>
              <a:rPr lang="el-GR" altLang="el-GR" sz="2400" dirty="0">
                <a:solidFill>
                  <a:schemeClr val="accent1">
                    <a:lumMod val="75000"/>
                  </a:schemeClr>
                </a:solidFill>
                <a:hlinkClick r:id="rId8"/>
              </a:rPr>
              <a:t>CAF </a:t>
            </a:r>
            <a:r>
              <a:rPr lang="el-GR" altLang="el-GR" sz="2400" dirty="0" err="1">
                <a:solidFill>
                  <a:schemeClr val="accent1">
                    <a:lumMod val="75000"/>
                  </a:schemeClr>
                </a:solidFill>
                <a:hlinkClick r:id="rId8"/>
              </a:rPr>
              <a:t>Africa’s</a:t>
            </a:r>
            <a:r>
              <a:rPr lang="el-GR" altLang="el-GR" sz="2400" dirty="0">
                <a:solidFill>
                  <a:schemeClr val="accent1">
                    <a:lumMod val="75000"/>
                  </a:schemeClr>
                </a:solidFill>
                <a:hlinkClick r:id="rId8"/>
              </a:rPr>
              <a:t> </a:t>
            </a:r>
            <a:r>
              <a:rPr lang="el-GR" altLang="el-GR" sz="2400" dirty="0" err="1">
                <a:solidFill>
                  <a:schemeClr val="accent1">
                    <a:lumMod val="75000"/>
                  </a:schemeClr>
                </a:solidFill>
                <a:hlinkClick r:id="rId8"/>
              </a:rPr>
              <a:t>finest</a:t>
            </a:r>
            <a:r>
              <a:rPr lang="el-GR" altLang="el-GR" sz="2400" dirty="0">
                <a:solidFill>
                  <a:schemeClr val="accent1">
                    <a:lumMod val="75000"/>
                  </a:schemeClr>
                </a:solidFill>
                <a:hlinkClick r:id="rId8"/>
              </a:rPr>
              <a:t> XI</a:t>
            </a:r>
            <a:r>
              <a:rPr lang="el-GR" altLang="el-GR" sz="2400" dirty="0">
                <a:solidFill>
                  <a:schemeClr val="accent1">
                    <a:lumMod val="75000"/>
                  </a:schemeClr>
                </a:solidFill>
              </a:rPr>
              <a:t>, </a:t>
            </a:r>
            <a:r>
              <a:rPr lang="el-GR" altLang="el-GR" sz="2400" dirty="0" smtClean="0">
                <a:solidFill>
                  <a:schemeClr val="accent1">
                    <a:lumMod val="75000"/>
                  </a:schemeClr>
                </a:solidFill>
                <a:hlinkClick r:id="rId9"/>
              </a:rPr>
              <a:t>Βραβείο </a:t>
            </a:r>
            <a:r>
              <a:rPr lang="el-GR" altLang="el-GR" sz="2400" dirty="0" err="1">
                <a:solidFill>
                  <a:schemeClr val="accent1">
                    <a:lumMod val="75000"/>
                  </a:schemeClr>
                </a:solidFill>
                <a:hlinkClick r:id="rId9"/>
              </a:rPr>
              <a:t>Πρέμιερ</a:t>
            </a:r>
            <a:r>
              <a:rPr lang="el-GR" altLang="el-GR" sz="2400" dirty="0">
                <a:solidFill>
                  <a:schemeClr val="accent1">
                    <a:lumMod val="75000"/>
                  </a:schemeClr>
                </a:solidFill>
                <a:hlinkClick r:id="rId9"/>
              </a:rPr>
              <a:t> Λιγκ Χρυσού </a:t>
            </a:r>
            <a:r>
              <a:rPr lang="el-GR" altLang="el-GR" sz="2400" dirty="0" smtClean="0">
                <a:solidFill>
                  <a:schemeClr val="accent1">
                    <a:lumMod val="75000"/>
                  </a:schemeClr>
                </a:solidFill>
                <a:hlinkClick r:id="rId9"/>
              </a:rPr>
              <a:t> παπουτσιού</a:t>
            </a:r>
            <a:r>
              <a:rPr lang="el-GR" altLang="el-GR" sz="2400" dirty="0">
                <a:solidFill>
                  <a:schemeClr val="accent1">
                    <a:lumMod val="75000"/>
                  </a:schemeClr>
                </a:solidFill>
              </a:rPr>
              <a:t>, </a:t>
            </a:r>
            <a:r>
              <a:rPr lang="el-GR" altLang="el-GR" sz="2400" dirty="0">
                <a:solidFill>
                  <a:schemeClr val="accent1">
                    <a:lumMod val="75000"/>
                  </a:schemeClr>
                </a:solidFill>
                <a:hlinkClick r:id="rId10"/>
              </a:rPr>
              <a:t>African Player of the </a:t>
            </a:r>
            <a:r>
              <a:rPr lang="el-GR" altLang="el-GR" sz="2400" dirty="0" err="1">
                <a:solidFill>
                  <a:schemeClr val="accent1">
                    <a:lumMod val="75000"/>
                  </a:schemeClr>
                </a:solidFill>
                <a:hlinkClick r:id="rId10"/>
              </a:rPr>
              <a:t>Year</a:t>
            </a:r>
            <a:endParaRPr lang="el-GR" altLang="el-GR" sz="2400" b="1" dirty="0">
              <a:solidFill>
                <a:schemeClr val="accent1">
                  <a:lumMod val="75000"/>
                </a:schemeClr>
              </a:solidFill>
              <a:hlinkClick r:id="rId11"/>
            </a:endParaRPr>
          </a:p>
          <a:p>
            <a:pPr>
              <a:lnSpc>
                <a:spcPct val="80000"/>
              </a:lnSpc>
            </a:pPr>
            <a:r>
              <a:rPr lang="el-GR" altLang="el-GR" sz="2400" b="1" dirty="0">
                <a:solidFill>
                  <a:schemeClr val="accent1">
                    <a:lumMod val="75000"/>
                  </a:schemeClr>
                </a:solidFill>
                <a:hlinkClick r:id="rId11"/>
              </a:rPr>
              <a:t>Υποψηφιότητες</a:t>
            </a:r>
            <a:r>
              <a:rPr lang="el-GR" altLang="el-GR" sz="2400" b="1" dirty="0">
                <a:solidFill>
                  <a:schemeClr val="accent1">
                    <a:lumMod val="75000"/>
                  </a:schemeClr>
                </a:solidFill>
              </a:rPr>
              <a:t>: </a:t>
            </a:r>
            <a:r>
              <a:rPr lang="el-GR" altLang="el-GR" sz="2400" dirty="0">
                <a:solidFill>
                  <a:schemeClr val="accent1">
                    <a:lumMod val="75000"/>
                  </a:schemeClr>
                </a:solidFill>
                <a:hlinkClick r:id="rId12"/>
              </a:rPr>
              <a:t>Βραβείο Ένωσης Επαγγελματιών Ποδοσφαιριστών Αγγλίας και Ουαλίας </a:t>
            </a:r>
            <a:r>
              <a:rPr lang="el-GR" altLang="el-GR" sz="2400" dirty="0" smtClean="0">
                <a:solidFill>
                  <a:schemeClr val="accent1">
                    <a:lumMod val="75000"/>
                  </a:schemeClr>
                </a:solidFill>
                <a:hlinkClick r:id="rId12"/>
              </a:rPr>
              <a:t>για τον Καλύτερο</a:t>
            </a:r>
            <a:r>
              <a:rPr lang="el-GR" altLang="el-GR" sz="2000" dirty="0" smtClean="0">
                <a:solidFill>
                  <a:schemeClr val="accent1">
                    <a:lumMod val="75000"/>
                  </a:schemeClr>
                </a:solidFill>
                <a:hlinkClick r:id="rId12"/>
              </a:rPr>
              <a:t> </a:t>
            </a:r>
            <a:r>
              <a:rPr lang="el-GR" altLang="el-GR" sz="2400" dirty="0">
                <a:solidFill>
                  <a:schemeClr val="accent1">
                    <a:lumMod val="75000"/>
                  </a:schemeClr>
                </a:solidFill>
                <a:hlinkClick r:id="rId12"/>
              </a:rPr>
              <a:t>παίκτη</a:t>
            </a:r>
            <a:r>
              <a:rPr lang="en-US" altLang="el-GR" sz="2000" dirty="0">
                <a:solidFill>
                  <a:schemeClr val="accent1">
                    <a:lumMod val="75000"/>
                  </a:schemeClr>
                </a:solidFill>
              </a:rPr>
              <a:t>.</a:t>
            </a:r>
            <a:endParaRPr lang="el-GR" altLang="el-GR" sz="2000" dirty="0">
              <a:solidFill>
                <a:schemeClr val="accent1">
                  <a:lumMod val="75000"/>
                </a:schemeClr>
              </a:solidFill>
            </a:endParaRPr>
          </a:p>
        </p:txBody>
      </p:sp>
    </p:spTree>
    <p:extLst>
      <p:ext uri="{BB962C8B-B14F-4D97-AF65-F5344CB8AC3E}">
        <p14:creationId xmlns:p14="http://schemas.microsoft.com/office/powerpoint/2010/main" val="349778528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2_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3_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3352</Words>
  <Application>Microsoft Office PowerPoint</Application>
  <PresentationFormat>Ευρεία οθόνη</PresentationFormat>
  <Paragraphs>197</Paragraphs>
  <Slides>56</Slides>
  <Notes>9</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6</vt:i4>
      </vt:variant>
      <vt:variant>
        <vt:lpstr>Τίτλοι διαφανειών</vt:lpstr>
      </vt:variant>
      <vt:variant>
        <vt:i4>56</vt:i4>
      </vt:variant>
    </vt:vector>
  </HeadingPairs>
  <TitlesOfParts>
    <vt:vector size="71" baseType="lpstr">
      <vt:lpstr>Arial</vt:lpstr>
      <vt:lpstr>Calibri</vt:lpstr>
      <vt:lpstr>Calibri Light</vt:lpstr>
      <vt:lpstr>Century Gothic</vt:lpstr>
      <vt:lpstr>Constantia</vt:lpstr>
      <vt:lpstr>Tahoma</vt:lpstr>
      <vt:lpstr>Times New Roman</vt:lpstr>
      <vt:lpstr>Wingdings</vt:lpstr>
      <vt:lpstr>Wingdings 3</vt:lpstr>
      <vt:lpstr>Θέμα του Office</vt:lpstr>
      <vt:lpstr>Αίθουσα συσκέψεων "Ιόν"</vt:lpstr>
      <vt:lpstr>1_Αίθουσα συσκέψεων "Ιόν"</vt:lpstr>
      <vt:lpstr>2_Αίθουσα συσκέψεων "Ιόν"</vt:lpstr>
      <vt:lpstr>3_Αίθουσα συσκέψεων "Ιόν"</vt:lpstr>
      <vt:lpstr>Wisp</vt:lpstr>
      <vt:lpstr>               ΑΘΛΗΤΙΣΜΟΣ: ΕΥΧΗ Η΄ ΚΑΤΑΡΑ Αθανασόπουλος Λάμπρος Πρότυπο Γυμνάσιο Ευαγγελικής Σχολής Σμύρνης</vt:lpstr>
      <vt:lpstr>ΕΥΧΗ…</vt:lpstr>
      <vt:lpstr>Όσκαρ Ταμπάρες…Ο Προπονητής-Δάσκαλος</vt:lpstr>
      <vt:lpstr>“The Proceso” (Η διαδικασία). </vt:lpstr>
      <vt:lpstr>Σύμφωνα με τον Ταμπάρες…</vt:lpstr>
      <vt:lpstr>Η Σπάνια ασθένεια…</vt:lpstr>
      <vt:lpstr>Η αποθέωση….</vt:lpstr>
      <vt:lpstr>Σαντιό Μανέ (Liverpool f.c)…. Ο Φιλάνθρωπος </vt:lpstr>
      <vt:lpstr>Βιογραφικά στοιχεία…</vt:lpstr>
      <vt:lpstr>Η ΔΗΛΩΣΗ…</vt:lpstr>
      <vt:lpstr>ΟΙ ΠΡΑΞΕΙΣ….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ΚΑΤΑΡΑ…</vt:lpstr>
      <vt:lpstr>ΦΑΡΜΑΚΟΔΙΕΓΕΡΗ-DOPING</vt:lpstr>
      <vt:lpstr>ΟΡΙΣΜΟΣ</vt:lpstr>
      <vt:lpstr>  ΙΣΤΟΡΙΚΗ ΑΝΑΔΡΟΜΗ  </vt:lpstr>
      <vt:lpstr>ΑΙΤΙΕΣ ΕΞΑΠΛΩΣΗΣ ΤΟΥ DOPING</vt:lpstr>
      <vt:lpstr>ΣΥΝΕΠΕΙΕΣ ΤΟΥ DOPING</vt:lpstr>
      <vt:lpstr>ΣΥΝΕΠΕΙΕΣ ΤΟΥ DOPING</vt:lpstr>
      <vt:lpstr>ΑΝΤΙΜΕΤΩΠΙΣΗ ΤΟΥ DOPING</vt:lpstr>
      <vt:lpstr>ΟΜΑΔΕΣ ΑΠΑΓΟΡΕΥΜΕΝΩΝ ΟΥΣΙΩΝ</vt:lpstr>
      <vt:lpstr>ΟΜΑΔΕΣ ΑΠΑΓΟΡΕΥΜΕΝΩΝ ΟΥΣΙΩΝ</vt:lpstr>
      <vt:lpstr>ΟΜΑΔΕΣ ΑΠΑΓΟΡΕΥΜΕΝΩΝ ΟΥΣΙΩΝ</vt:lpstr>
      <vt:lpstr>ΟΜΑΔΕΣ ΑΠΑΓOΡΕΥΜΕΝΩΝ ΟΥΣΙΩΝ</vt:lpstr>
      <vt:lpstr>ΒΙΑ ΣΤΟΥΣ ΑΘΛΗΤΙΚΟΥΣ ΧΩΡΟΥΣ</vt:lpstr>
      <vt:lpstr>ΠΟΔΟΣΦΑΙΡΙΚΟΣ ΑΓΩΝΑΣ ΠΕΡΟΥ – ΑΡΓΕΝΤΙΝΗ </vt:lpstr>
      <vt:lpstr>ΘΥΡΑ 7 – ΣΤΑΔΙΟ ΚΑΡΑΪΣΚΑΚΗ</vt:lpstr>
      <vt:lpstr>ΓΗΠΕΔΟ HEYSEL </vt:lpstr>
      <vt:lpstr>Η ΤΡΑΓΩΔΙΑ ΤΩΝ ΟΛΥΜΠΙΑΚΩΝ ΑΓΩΝΩΝ  ΤΟΥ ΜΟΝΑΧΟΥ</vt:lpstr>
      <vt:lpstr>ΔΩΡΟΔΟΚΙΑ - ΧΡΗΜΑΤΙΣΜΟΣ</vt:lpstr>
      <vt:lpstr>Ορισμός</vt:lpstr>
      <vt:lpstr>Παρουσίαση του PowerPoint</vt:lpstr>
      <vt:lpstr>Παρουσίαση του PowerPoint</vt:lpstr>
      <vt:lpstr>Από το Υπουργείο Πολιτισμού και Αθλητισμού</vt:lpstr>
      <vt:lpstr>Παρουσίαση του PowerPoint</vt:lpstr>
      <vt:lpstr>Παρουσίαση του PowerPoint</vt:lpstr>
      <vt:lpstr>Παρουσίαση του PowerPoint</vt:lpstr>
      <vt:lpstr>Παρουσίαση του PowerPoint</vt:lpstr>
      <vt:lpstr>ΠΡΑΚΤΙΚΟ ΜΕΡΟΣ ΕΚΜΑΘΗΣΗ ΒΑΣΙΚΩΝ ΔΕΞΙΟΤΗΤΩΝ ΤΟΥ ΠΟΔΟΣΦΑΙΡΟΥ</vt:lpstr>
      <vt:lpstr>Παρουσίαση του PowerPoint</vt:lpstr>
      <vt:lpstr>ΕΛΕΓΧΟΣ ΤΗΣ ΜΠΑΛΑΣ</vt:lpstr>
      <vt:lpstr>ΕΛΕΓΧΟΣ ΤΗΣ ΜΠΑΛΑΣ</vt:lpstr>
      <vt:lpstr>ΜΕΤΑΒΙΒΑΣΗ ΚΑΙ ΥΠΟΔΟΧΗ ΤΗΣ ΜΠΑΛΑΣ</vt:lpstr>
      <vt:lpstr>ΜΕΤΑΒΙΒΑΣΗ ΚΑΙ ΥΠΟΔΟΧΗ ΤΗΣ ΜΠΑΛΑΣ</vt:lpstr>
      <vt:lpstr>ΣΟΥΤ ΚΑΙ ΚΕΦΑΛΙΑ </vt:lpstr>
      <vt:lpstr> ΕΞΟΔΟΣ ΤΕΡΜΑΤΟΦΥΛΑΚΑ</vt:lpstr>
      <vt:lpstr>ΣΟΥΤ, ΚΕΦΑΛΙΑ ΚΑΙ ΕΞΟΔΟΣ ΤΕΡΜΑΤΟΦΥΛΑΚΑ</vt:lpstr>
      <vt:lpstr>ΠΑΙΓΝΙΔΙ ΚΑΤΟΧΗΣ ΜΠΑΛΑΣ 4:2</vt:lpstr>
      <vt:lpstr>ΚΑΝΟΝΙΚΟ ΠΑΙΓΝΙΔΙ 5:5</vt:lpstr>
      <vt:lpstr>Εγώ και τα παιδιά του Προτύπου Γυμνασίου Ευαγγελικής Σχολής Σμύρνης που συμμετείχαν ενεργά στην δημιουργία και κυρίως,  στην εφαρμογή του διδακτικού αυτού σεναρίου…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ΑΘΛΗΤΙΣΜΟΣ: ΕΥΧΗ Η΄ ΚΑΤΑΡΑ</dc:title>
  <dc:creator>ΛΑΜΠΡΟΣ ΑΘΑΝΑΣΟΠΟΥΛΟΣ</dc:creator>
  <cp:lastModifiedBy>ΛΑΜΠΡΟΣ ΑΘΑΝΑΣΟΠΟΥΛΟΣ</cp:lastModifiedBy>
  <cp:revision>63</cp:revision>
  <dcterms:created xsi:type="dcterms:W3CDTF">2020-05-26T11:24:30Z</dcterms:created>
  <dcterms:modified xsi:type="dcterms:W3CDTF">2020-05-30T18:01:03Z</dcterms:modified>
</cp:coreProperties>
</file>