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1"/>
  </p:sldMasterIdLst>
  <p:notesMasterIdLst>
    <p:notesMasterId r:id="rId89"/>
  </p:notesMasterIdLst>
  <p:sldIdLst>
    <p:sldId id="256" r:id="rId2"/>
    <p:sldId id="325" r:id="rId3"/>
    <p:sldId id="327" r:id="rId4"/>
    <p:sldId id="360" r:id="rId5"/>
    <p:sldId id="358" r:id="rId6"/>
    <p:sldId id="359" r:id="rId7"/>
    <p:sldId id="326" r:id="rId8"/>
    <p:sldId id="383" r:id="rId9"/>
    <p:sldId id="384" r:id="rId10"/>
    <p:sldId id="328" r:id="rId11"/>
    <p:sldId id="329" r:id="rId12"/>
    <p:sldId id="330" r:id="rId13"/>
    <p:sldId id="331" r:id="rId14"/>
    <p:sldId id="361" r:id="rId15"/>
    <p:sldId id="362" r:id="rId16"/>
    <p:sldId id="363" r:id="rId17"/>
    <p:sldId id="364" r:id="rId18"/>
    <p:sldId id="365" r:id="rId19"/>
    <p:sldId id="381" r:id="rId20"/>
    <p:sldId id="382" r:id="rId21"/>
    <p:sldId id="366" r:id="rId22"/>
    <p:sldId id="367" r:id="rId23"/>
    <p:sldId id="332" r:id="rId24"/>
    <p:sldId id="337" r:id="rId25"/>
    <p:sldId id="338" r:id="rId26"/>
    <p:sldId id="336" r:id="rId27"/>
    <p:sldId id="333" r:id="rId28"/>
    <p:sldId id="334"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262" r:id="rId42"/>
    <p:sldId id="263" r:id="rId43"/>
    <p:sldId id="264" r:id="rId44"/>
    <p:sldId id="265" r:id="rId45"/>
    <p:sldId id="266" r:id="rId46"/>
    <p:sldId id="267" r:id="rId47"/>
    <p:sldId id="269" r:id="rId48"/>
    <p:sldId id="258" r:id="rId49"/>
    <p:sldId id="279" r:id="rId50"/>
    <p:sldId id="324" r:id="rId51"/>
    <p:sldId id="270" r:id="rId52"/>
    <p:sldId id="271" r:id="rId53"/>
    <p:sldId id="272" r:id="rId54"/>
    <p:sldId id="274" r:id="rId55"/>
    <p:sldId id="277" r:id="rId56"/>
    <p:sldId id="280" r:id="rId57"/>
    <p:sldId id="281" r:id="rId58"/>
    <p:sldId id="335" r:id="rId59"/>
    <p:sldId id="285" r:id="rId60"/>
    <p:sldId id="287" r:id="rId61"/>
    <p:sldId id="348" r:id="rId62"/>
    <p:sldId id="290" r:id="rId63"/>
    <p:sldId id="292" r:id="rId64"/>
    <p:sldId id="294" r:id="rId65"/>
    <p:sldId id="296" r:id="rId66"/>
    <p:sldId id="297" r:id="rId67"/>
    <p:sldId id="299" r:id="rId68"/>
    <p:sldId id="320" r:id="rId69"/>
    <p:sldId id="321" r:id="rId70"/>
    <p:sldId id="322" r:id="rId71"/>
    <p:sldId id="339" r:id="rId72"/>
    <p:sldId id="340" r:id="rId73"/>
    <p:sldId id="341" r:id="rId74"/>
    <p:sldId id="342" r:id="rId75"/>
    <p:sldId id="343" r:id="rId76"/>
    <p:sldId id="344" r:id="rId77"/>
    <p:sldId id="345" r:id="rId78"/>
    <p:sldId id="346" r:id="rId79"/>
    <p:sldId id="347" r:id="rId80"/>
    <p:sldId id="349" r:id="rId81"/>
    <p:sldId id="350" r:id="rId82"/>
    <p:sldId id="351" r:id="rId83"/>
    <p:sldId id="352" r:id="rId84"/>
    <p:sldId id="353" r:id="rId85"/>
    <p:sldId id="354" r:id="rId86"/>
    <p:sldId id="355" r:id="rId87"/>
    <p:sldId id="356"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2838BEF-8BB2-4498-84A7-C5851F593DF1}" styleName="Μεσαίο στυλ 4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Μεσαίο στυλ 4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5"/>
    <p:restoredTop sz="94674"/>
  </p:normalViewPr>
  <p:slideViewPr>
    <p:cSldViewPr snapToGrid="0" snapToObjects="1">
      <p:cViewPr varScale="1">
        <p:scale>
          <a:sx n="96" d="100"/>
          <a:sy n="96" d="100"/>
        </p:scale>
        <p:origin x="168"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F705B-2E3C-C74A-9342-54583732B3E2}" type="datetimeFigureOut">
              <a:rPr lang="el-GR" smtClean="0"/>
              <a:t>19/9/21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3E65F-EDFD-AC43-9C36-F3FED5037597}" type="slidenum">
              <a:rPr lang="el-GR" smtClean="0"/>
              <a:t>‹#›</a:t>
            </a:fld>
            <a:endParaRPr lang="el-GR"/>
          </a:p>
        </p:txBody>
      </p:sp>
    </p:spTree>
    <p:extLst>
      <p:ext uri="{BB962C8B-B14F-4D97-AF65-F5344CB8AC3E}">
        <p14:creationId xmlns:p14="http://schemas.microsoft.com/office/powerpoint/2010/main" val="211137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15</a:t>
            </a:fld>
            <a:endParaRPr lang="el-GR"/>
          </a:p>
        </p:txBody>
      </p:sp>
    </p:spTree>
    <p:extLst>
      <p:ext uri="{BB962C8B-B14F-4D97-AF65-F5344CB8AC3E}">
        <p14:creationId xmlns:p14="http://schemas.microsoft.com/office/powerpoint/2010/main" val="214341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48</a:t>
            </a:fld>
            <a:endParaRPr lang="el-GR"/>
          </a:p>
        </p:txBody>
      </p:sp>
    </p:spTree>
    <p:extLst>
      <p:ext uri="{BB962C8B-B14F-4D97-AF65-F5344CB8AC3E}">
        <p14:creationId xmlns:p14="http://schemas.microsoft.com/office/powerpoint/2010/main" val="4116732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49</a:t>
            </a:fld>
            <a:endParaRPr lang="el-GR"/>
          </a:p>
        </p:txBody>
      </p:sp>
    </p:spTree>
    <p:extLst>
      <p:ext uri="{BB962C8B-B14F-4D97-AF65-F5344CB8AC3E}">
        <p14:creationId xmlns:p14="http://schemas.microsoft.com/office/powerpoint/2010/main" val="627361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51</a:t>
            </a:fld>
            <a:endParaRPr lang="el-GR"/>
          </a:p>
        </p:txBody>
      </p:sp>
    </p:spTree>
    <p:extLst>
      <p:ext uri="{BB962C8B-B14F-4D97-AF65-F5344CB8AC3E}">
        <p14:creationId xmlns:p14="http://schemas.microsoft.com/office/powerpoint/2010/main" val="167332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52</a:t>
            </a:fld>
            <a:endParaRPr lang="el-GR"/>
          </a:p>
        </p:txBody>
      </p:sp>
    </p:spTree>
    <p:extLst>
      <p:ext uri="{BB962C8B-B14F-4D97-AF65-F5344CB8AC3E}">
        <p14:creationId xmlns:p14="http://schemas.microsoft.com/office/powerpoint/2010/main" val="1240274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53</a:t>
            </a:fld>
            <a:endParaRPr lang="el-GR"/>
          </a:p>
        </p:txBody>
      </p:sp>
    </p:spTree>
    <p:extLst>
      <p:ext uri="{BB962C8B-B14F-4D97-AF65-F5344CB8AC3E}">
        <p14:creationId xmlns:p14="http://schemas.microsoft.com/office/powerpoint/2010/main" val="223367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54</a:t>
            </a:fld>
            <a:endParaRPr lang="el-GR"/>
          </a:p>
        </p:txBody>
      </p:sp>
    </p:spTree>
    <p:extLst>
      <p:ext uri="{BB962C8B-B14F-4D97-AF65-F5344CB8AC3E}">
        <p14:creationId xmlns:p14="http://schemas.microsoft.com/office/powerpoint/2010/main" val="100921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55</a:t>
            </a:fld>
            <a:endParaRPr lang="el-GR"/>
          </a:p>
        </p:txBody>
      </p:sp>
    </p:spTree>
    <p:extLst>
      <p:ext uri="{BB962C8B-B14F-4D97-AF65-F5344CB8AC3E}">
        <p14:creationId xmlns:p14="http://schemas.microsoft.com/office/powerpoint/2010/main" val="809447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56</a:t>
            </a:fld>
            <a:endParaRPr lang="el-GR"/>
          </a:p>
        </p:txBody>
      </p:sp>
    </p:spTree>
    <p:extLst>
      <p:ext uri="{BB962C8B-B14F-4D97-AF65-F5344CB8AC3E}">
        <p14:creationId xmlns:p14="http://schemas.microsoft.com/office/powerpoint/2010/main" val="4071350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57</a:t>
            </a:fld>
            <a:endParaRPr lang="el-GR"/>
          </a:p>
        </p:txBody>
      </p:sp>
    </p:spTree>
    <p:extLst>
      <p:ext uri="{BB962C8B-B14F-4D97-AF65-F5344CB8AC3E}">
        <p14:creationId xmlns:p14="http://schemas.microsoft.com/office/powerpoint/2010/main" val="628906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59</a:t>
            </a:fld>
            <a:endParaRPr lang="el-GR"/>
          </a:p>
        </p:txBody>
      </p:sp>
    </p:spTree>
    <p:extLst>
      <p:ext uri="{BB962C8B-B14F-4D97-AF65-F5344CB8AC3E}">
        <p14:creationId xmlns:p14="http://schemas.microsoft.com/office/powerpoint/2010/main" val="155223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16</a:t>
            </a:fld>
            <a:endParaRPr lang="el-GR"/>
          </a:p>
        </p:txBody>
      </p:sp>
    </p:spTree>
    <p:extLst>
      <p:ext uri="{BB962C8B-B14F-4D97-AF65-F5344CB8AC3E}">
        <p14:creationId xmlns:p14="http://schemas.microsoft.com/office/powerpoint/2010/main" val="909021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60</a:t>
            </a:fld>
            <a:endParaRPr lang="el-GR"/>
          </a:p>
        </p:txBody>
      </p:sp>
    </p:spTree>
    <p:extLst>
      <p:ext uri="{BB962C8B-B14F-4D97-AF65-F5344CB8AC3E}">
        <p14:creationId xmlns:p14="http://schemas.microsoft.com/office/powerpoint/2010/main" val="3931122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62</a:t>
            </a:fld>
            <a:endParaRPr lang="el-GR"/>
          </a:p>
        </p:txBody>
      </p:sp>
    </p:spTree>
    <p:extLst>
      <p:ext uri="{BB962C8B-B14F-4D97-AF65-F5344CB8AC3E}">
        <p14:creationId xmlns:p14="http://schemas.microsoft.com/office/powerpoint/2010/main" val="236367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63</a:t>
            </a:fld>
            <a:endParaRPr lang="el-GR"/>
          </a:p>
        </p:txBody>
      </p:sp>
    </p:spTree>
    <p:extLst>
      <p:ext uri="{BB962C8B-B14F-4D97-AF65-F5344CB8AC3E}">
        <p14:creationId xmlns:p14="http://schemas.microsoft.com/office/powerpoint/2010/main" val="3200690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64</a:t>
            </a:fld>
            <a:endParaRPr lang="el-GR"/>
          </a:p>
        </p:txBody>
      </p:sp>
    </p:spTree>
    <p:extLst>
      <p:ext uri="{BB962C8B-B14F-4D97-AF65-F5344CB8AC3E}">
        <p14:creationId xmlns:p14="http://schemas.microsoft.com/office/powerpoint/2010/main" val="3869933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65</a:t>
            </a:fld>
            <a:endParaRPr lang="el-GR"/>
          </a:p>
        </p:txBody>
      </p:sp>
    </p:spTree>
    <p:extLst>
      <p:ext uri="{BB962C8B-B14F-4D97-AF65-F5344CB8AC3E}">
        <p14:creationId xmlns:p14="http://schemas.microsoft.com/office/powerpoint/2010/main" val="416637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66</a:t>
            </a:fld>
            <a:endParaRPr lang="el-GR"/>
          </a:p>
        </p:txBody>
      </p:sp>
    </p:spTree>
    <p:extLst>
      <p:ext uri="{BB962C8B-B14F-4D97-AF65-F5344CB8AC3E}">
        <p14:creationId xmlns:p14="http://schemas.microsoft.com/office/powerpoint/2010/main" val="1103595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67</a:t>
            </a:fld>
            <a:endParaRPr lang="el-GR"/>
          </a:p>
        </p:txBody>
      </p:sp>
    </p:spTree>
    <p:extLst>
      <p:ext uri="{BB962C8B-B14F-4D97-AF65-F5344CB8AC3E}">
        <p14:creationId xmlns:p14="http://schemas.microsoft.com/office/powerpoint/2010/main" val="94572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68</a:t>
            </a:fld>
            <a:endParaRPr lang="el-GR"/>
          </a:p>
        </p:txBody>
      </p:sp>
    </p:spTree>
    <p:extLst>
      <p:ext uri="{BB962C8B-B14F-4D97-AF65-F5344CB8AC3E}">
        <p14:creationId xmlns:p14="http://schemas.microsoft.com/office/powerpoint/2010/main" val="124487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69</a:t>
            </a:fld>
            <a:endParaRPr lang="el-GR"/>
          </a:p>
        </p:txBody>
      </p:sp>
    </p:spTree>
    <p:extLst>
      <p:ext uri="{BB962C8B-B14F-4D97-AF65-F5344CB8AC3E}">
        <p14:creationId xmlns:p14="http://schemas.microsoft.com/office/powerpoint/2010/main" val="285073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70</a:t>
            </a:fld>
            <a:endParaRPr lang="el-GR"/>
          </a:p>
        </p:txBody>
      </p:sp>
    </p:spTree>
    <p:extLst>
      <p:ext uri="{BB962C8B-B14F-4D97-AF65-F5344CB8AC3E}">
        <p14:creationId xmlns:p14="http://schemas.microsoft.com/office/powerpoint/2010/main" val="333364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41</a:t>
            </a:fld>
            <a:endParaRPr lang="el-GR"/>
          </a:p>
        </p:txBody>
      </p:sp>
    </p:spTree>
    <p:extLst>
      <p:ext uri="{BB962C8B-B14F-4D97-AF65-F5344CB8AC3E}">
        <p14:creationId xmlns:p14="http://schemas.microsoft.com/office/powerpoint/2010/main" val="260288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42</a:t>
            </a:fld>
            <a:endParaRPr lang="el-GR"/>
          </a:p>
        </p:txBody>
      </p:sp>
    </p:spTree>
    <p:extLst>
      <p:ext uri="{BB962C8B-B14F-4D97-AF65-F5344CB8AC3E}">
        <p14:creationId xmlns:p14="http://schemas.microsoft.com/office/powerpoint/2010/main" val="238583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43</a:t>
            </a:fld>
            <a:endParaRPr lang="el-GR"/>
          </a:p>
        </p:txBody>
      </p:sp>
    </p:spTree>
    <p:extLst>
      <p:ext uri="{BB962C8B-B14F-4D97-AF65-F5344CB8AC3E}">
        <p14:creationId xmlns:p14="http://schemas.microsoft.com/office/powerpoint/2010/main" val="333846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44</a:t>
            </a:fld>
            <a:endParaRPr lang="el-GR"/>
          </a:p>
        </p:txBody>
      </p:sp>
    </p:spTree>
    <p:extLst>
      <p:ext uri="{BB962C8B-B14F-4D97-AF65-F5344CB8AC3E}">
        <p14:creationId xmlns:p14="http://schemas.microsoft.com/office/powerpoint/2010/main" val="252554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45</a:t>
            </a:fld>
            <a:endParaRPr lang="el-GR"/>
          </a:p>
        </p:txBody>
      </p:sp>
    </p:spTree>
    <p:extLst>
      <p:ext uri="{BB962C8B-B14F-4D97-AF65-F5344CB8AC3E}">
        <p14:creationId xmlns:p14="http://schemas.microsoft.com/office/powerpoint/2010/main" val="416909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46</a:t>
            </a:fld>
            <a:endParaRPr lang="el-GR"/>
          </a:p>
        </p:txBody>
      </p:sp>
    </p:spTree>
    <p:extLst>
      <p:ext uri="{BB962C8B-B14F-4D97-AF65-F5344CB8AC3E}">
        <p14:creationId xmlns:p14="http://schemas.microsoft.com/office/powerpoint/2010/main" val="393155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47</a:t>
            </a:fld>
            <a:endParaRPr lang="el-GR"/>
          </a:p>
        </p:txBody>
      </p:sp>
    </p:spTree>
    <p:extLst>
      <p:ext uri="{BB962C8B-B14F-4D97-AF65-F5344CB8AC3E}">
        <p14:creationId xmlns:p14="http://schemas.microsoft.com/office/powerpoint/2010/main" val="253887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BFFE3D5-7CD2-904F-98D9-4EC4A4B7325E}" type="datetimeFigureOut">
              <a:rPr lang="el-GR" smtClean="0"/>
              <a:t>19/9/21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685009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BFFE3D5-7CD2-904F-98D9-4EC4A4B7325E}" type="datetimeFigureOut">
              <a:rPr lang="el-GR" smtClean="0"/>
              <a:t>19/9/21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502065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BFFE3D5-7CD2-904F-98D9-4EC4A4B7325E}" type="datetimeFigureOut">
              <a:rPr lang="el-GR" smtClean="0"/>
              <a:t>19/9/21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4141787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BFFE3D5-7CD2-904F-98D9-4EC4A4B7325E}" type="datetimeFigureOut">
              <a:rPr lang="el-GR" smtClean="0"/>
              <a:t>19/9/21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18468634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BFFE3D5-7CD2-904F-98D9-4EC4A4B7325E}" type="datetimeFigureOut">
              <a:rPr lang="el-GR" smtClean="0"/>
              <a:t>19/9/21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840329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9BFFE3D5-7CD2-904F-98D9-4EC4A4B7325E}" type="datetimeFigureOut">
              <a:rPr lang="el-GR" smtClean="0"/>
              <a:t>19/9/21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3320218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BFFE3D5-7CD2-904F-98D9-4EC4A4B7325E}" type="datetimeFigureOut">
              <a:rPr lang="el-GR" smtClean="0"/>
              <a:t>19/9/21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5234890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BFFE3D5-7CD2-904F-98D9-4EC4A4B7325E}" type="datetimeFigureOut">
              <a:rPr lang="el-GR" smtClean="0"/>
              <a:t>19/9/21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868358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FE3D5-7CD2-904F-98D9-4EC4A4B7325E}" type="datetimeFigureOut">
              <a:rPr lang="el-GR" smtClean="0"/>
              <a:t>19/9/21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12919586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BFFE3D5-7CD2-904F-98D9-4EC4A4B7325E}" type="datetimeFigureOut">
              <a:rPr lang="el-GR" smtClean="0"/>
              <a:t>19/9/21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2477349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BFFE3D5-7CD2-904F-98D9-4EC4A4B7325E}" type="datetimeFigureOut">
              <a:rPr lang="el-GR" smtClean="0"/>
              <a:t>19/9/21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2789699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FE3D5-7CD2-904F-98D9-4EC4A4B7325E}" type="datetimeFigureOut">
              <a:rPr lang="el-GR" smtClean="0"/>
              <a:t>19/9/21</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57AB3-8763-E942-8F97-12BEC2F15CE5}" type="slidenum">
              <a:rPr lang="el-GR" smtClean="0"/>
              <a:t>‹#›</a:t>
            </a:fld>
            <a:endParaRPr lang="el-GR"/>
          </a:p>
        </p:txBody>
      </p:sp>
    </p:spTree>
    <p:extLst>
      <p:ext uri="{BB962C8B-B14F-4D97-AF65-F5344CB8AC3E}">
        <p14:creationId xmlns:p14="http://schemas.microsoft.com/office/powerpoint/2010/main" val="2362260898"/>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el.wikipedia.org/wiki/%CE%A6%CE%B5%CE%B9%CE%B4%CE%AF%CE%B1%CF%8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tiff"/><Relationship Id="rId4" Type="http://schemas.openxmlformats.org/officeDocument/2006/relationships/image" Target="../media/image19.tiff"/></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el.wikipedia.org/wiki/%CE%94%CE%B1%CE%B2%CE%AF%CE%B4_%CF%84%CE%BF%CF%85_%CE%9C%CE%B9%CF%87%CE%B1%CE%AE%CE%BB_%CE%86%CE%B3%CE%B3%CE%B5%CE%BB%CE%BF%CF%85"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mailto:evtzelep@sch.gr"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acred-destinations.com/italy/milan-san-satiro.htm"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7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en.ritsumei.ac.jp/" TargetMode="External"/><Relationship Id="rId2" Type="http://schemas.openxmlformats.org/officeDocument/2006/relationships/hyperlink" Target="http://www.ritsumei.ac.jp/psy/" TargetMode="External"/><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hyperlink" Target="http://www.kantei.go.jp/foreign/index-e.html"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3817A4-123D-054D-BEB0-B9C7C30CEC25}"/>
              </a:ext>
            </a:extLst>
          </p:cNvPr>
          <p:cNvSpPr>
            <a:spLocks noGrp="1"/>
          </p:cNvSpPr>
          <p:nvPr>
            <p:ph type="ctrTitle"/>
          </p:nvPr>
        </p:nvSpPr>
        <p:spPr>
          <a:xfrm>
            <a:off x="1524000" y="184935"/>
            <a:ext cx="8904270" cy="1058238"/>
          </a:xfrm>
        </p:spPr>
        <p:txBody>
          <a:bodyPr>
            <a:noAutofit/>
          </a:bodyPr>
          <a:lstStyle/>
          <a:p>
            <a:r>
              <a:rPr lang="en-US" dirty="0"/>
              <a:t>OPTICAL ILLUSION ART</a:t>
            </a:r>
            <a:endParaRPr lang="el-GR" dirty="0"/>
          </a:p>
        </p:txBody>
      </p:sp>
      <p:pic>
        <p:nvPicPr>
          <p:cNvPr id="5" name="Εικόνα 4">
            <a:extLst>
              <a:ext uri="{FF2B5EF4-FFF2-40B4-BE49-F238E27FC236}">
                <a16:creationId xmlns:a16="http://schemas.microsoft.com/office/drawing/2014/main" id="{2E5ADBDB-3185-404B-AE72-2D8207731CB3}"/>
              </a:ext>
            </a:extLst>
          </p:cNvPr>
          <p:cNvPicPr>
            <a:picLocks noChangeAspect="1"/>
          </p:cNvPicPr>
          <p:nvPr/>
        </p:nvPicPr>
        <p:blipFill>
          <a:blip r:embed="rId2"/>
          <a:stretch>
            <a:fillRect/>
          </a:stretch>
        </p:blipFill>
        <p:spPr>
          <a:xfrm>
            <a:off x="2558264" y="1092891"/>
            <a:ext cx="6752837" cy="5765109"/>
          </a:xfrm>
          <a:prstGeom prst="rect">
            <a:avLst/>
          </a:prstGeom>
        </p:spPr>
      </p:pic>
    </p:spTree>
    <p:extLst>
      <p:ext uri="{BB962C8B-B14F-4D97-AF65-F5344CB8AC3E}">
        <p14:creationId xmlns:p14="http://schemas.microsoft.com/office/powerpoint/2010/main" val="2850113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B3F9F46-A8F3-9548-9783-ADFC6E11E4D5}"/>
              </a:ext>
            </a:extLst>
          </p:cNvPr>
          <p:cNvSpPr/>
          <p:nvPr/>
        </p:nvSpPr>
        <p:spPr>
          <a:xfrm>
            <a:off x="1" y="138701"/>
            <a:ext cx="12191999" cy="2585323"/>
          </a:xfrm>
          <a:prstGeom prst="rect">
            <a:avLst/>
          </a:prstGeom>
        </p:spPr>
        <p:txBody>
          <a:bodyPr wrap="square">
            <a:spAutoFit/>
          </a:bodyPr>
          <a:lstStyle/>
          <a:p>
            <a:r>
              <a:rPr lang="el-GR" dirty="0">
                <a:latin typeface="Helvetica" pitchFamily="2" charset="0"/>
              </a:rPr>
              <a:t>Αναστρέψιμη κεφαλή με καλάθι φρούτων</a:t>
            </a:r>
            <a:r>
              <a:rPr lang="en-US" dirty="0">
                <a:latin typeface="Helvetica" pitchFamily="2" charset="0"/>
              </a:rPr>
              <a:t> </a:t>
            </a:r>
            <a:r>
              <a:rPr lang="el-GR" dirty="0">
                <a:latin typeface="Helvetica" pitchFamily="2" charset="0"/>
              </a:rPr>
              <a:t>του </a:t>
            </a:r>
            <a:r>
              <a:rPr lang="en-US" dirty="0">
                <a:solidFill>
                  <a:srgbClr val="FF0000"/>
                </a:solidFill>
                <a:latin typeface="Helvetica" pitchFamily="2" charset="0"/>
              </a:rPr>
              <a:t>Giuseppe Arcimboldo</a:t>
            </a:r>
            <a:r>
              <a:rPr lang="el-GR" dirty="0">
                <a:latin typeface="Helvetica" pitchFamily="2" charset="0"/>
              </a:rPr>
              <a:t>.</a:t>
            </a:r>
            <a:r>
              <a:rPr lang="en-US" dirty="0">
                <a:latin typeface="Helvetica" pitchFamily="2" charset="0"/>
              </a:rPr>
              <a:t> </a:t>
            </a:r>
            <a:r>
              <a:rPr lang="el-GR" dirty="0">
                <a:latin typeface="Helvetica" pitchFamily="2" charset="0"/>
              </a:rPr>
              <a:t>Η ζωγραφιά είναι ένας σωρός από μήλα, αχλάδια, σταφύλια και σύκα σε μια παραδεισένια συμβατική νεκρή φύση. </a:t>
            </a:r>
          </a:p>
          <a:p>
            <a:r>
              <a:rPr lang="el-GR" dirty="0">
                <a:solidFill>
                  <a:schemeClr val="accent6">
                    <a:lumMod val="60000"/>
                    <a:lumOff val="40000"/>
                  </a:schemeClr>
                </a:solidFill>
                <a:latin typeface="Helvetica" pitchFamily="2" charset="0"/>
              </a:rPr>
              <a:t>Αναποδογυρίστε το έργο και ξαφνικά το πορτρέτο ενός ξένου συναρμολογείτε από το λαμπερά ανάμικτα φρούτα</a:t>
            </a:r>
            <a:r>
              <a:rPr lang="el-GR" dirty="0">
                <a:latin typeface="Helvetica" pitchFamily="2" charset="0"/>
              </a:rPr>
              <a:t>. Το μάτι από κάστανο κλείνει παιχνιδιάρικα για να επισημάνει την οπτική απάτη. </a:t>
            </a:r>
          </a:p>
          <a:p>
            <a:r>
              <a:rPr lang="el-GR" dirty="0">
                <a:latin typeface="Helvetica" pitchFamily="2" charset="0"/>
              </a:rPr>
              <a:t>Ζωγραφισμένο από τον 16ο αιώνα από τον </a:t>
            </a:r>
            <a:r>
              <a:rPr lang="en-US" dirty="0">
                <a:latin typeface="Helvetica" pitchFamily="2" charset="0"/>
              </a:rPr>
              <a:t>Giuseppe Arcimboldo, </a:t>
            </a:r>
            <a:r>
              <a:rPr lang="el-GR" dirty="0">
                <a:latin typeface="Helvetica" pitchFamily="2" charset="0"/>
              </a:rPr>
              <a:t>ο οποίος αργότερα θα εμπνεύσει τις φαντασιώσεις των ζωγράφων Σουρεαλισμού</a:t>
            </a:r>
            <a:r>
              <a:rPr lang="en-US" dirty="0">
                <a:latin typeface="Helvetica" pitchFamily="2" charset="0"/>
              </a:rPr>
              <a:t> </a:t>
            </a:r>
            <a:r>
              <a:rPr lang="el-GR" dirty="0">
                <a:latin typeface="Helvetica" pitchFamily="2" charset="0"/>
              </a:rPr>
              <a:t>του 20ού αιώνα, το αναστρέψιμο κεφάλι με το καλάθι των φρούτων είναι ταυτόχρονα διασκεδαστικό και βαθύ - αυτό που υπενθυμίζει στον παρατηρητή όχι μόνο την αλλοιώσιμη πλευρά της ζωής αλλά και πώς η φυσική μας ύπαρξη αποτελείται ουσιαστικά από τον εύθραυστο κόσμο γύρω μας. </a:t>
            </a:r>
            <a:endParaRPr lang="en-US" dirty="0">
              <a:effectLst/>
              <a:latin typeface="Helvetica" pitchFamily="2" charset="0"/>
            </a:endParaRPr>
          </a:p>
        </p:txBody>
      </p:sp>
      <p:pic>
        <p:nvPicPr>
          <p:cNvPr id="4" name="Εικόνα 3">
            <a:extLst>
              <a:ext uri="{FF2B5EF4-FFF2-40B4-BE49-F238E27FC236}">
                <a16:creationId xmlns:a16="http://schemas.microsoft.com/office/drawing/2014/main" id="{2922ABFA-4412-1D4B-88F0-4D8AF604FA10}"/>
              </a:ext>
            </a:extLst>
          </p:cNvPr>
          <p:cNvPicPr>
            <a:picLocks noChangeAspect="1"/>
          </p:cNvPicPr>
          <p:nvPr/>
        </p:nvPicPr>
        <p:blipFill>
          <a:blip r:embed="rId2"/>
          <a:stretch>
            <a:fillRect/>
          </a:stretch>
        </p:blipFill>
        <p:spPr>
          <a:xfrm>
            <a:off x="2626757" y="2505670"/>
            <a:ext cx="6686089" cy="4213629"/>
          </a:xfrm>
          <a:prstGeom prst="rect">
            <a:avLst/>
          </a:prstGeom>
        </p:spPr>
      </p:pic>
    </p:spTree>
    <p:extLst>
      <p:ext uri="{BB962C8B-B14F-4D97-AF65-F5344CB8AC3E}">
        <p14:creationId xmlns:p14="http://schemas.microsoft.com/office/powerpoint/2010/main" val="16526128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FCD58E2-0F3C-274A-A51B-4693FAEB5E0B}"/>
              </a:ext>
            </a:extLst>
          </p:cNvPr>
          <p:cNvPicPr>
            <a:picLocks noChangeAspect="1"/>
          </p:cNvPicPr>
          <p:nvPr/>
        </p:nvPicPr>
        <p:blipFill>
          <a:blip r:embed="rId2"/>
          <a:stretch>
            <a:fillRect/>
          </a:stretch>
        </p:blipFill>
        <p:spPr>
          <a:xfrm>
            <a:off x="5415439" y="0"/>
            <a:ext cx="6776561" cy="6858000"/>
          </a:xfrm>
          <a:prstGeom prst="rect">
            <a:avLst/>
          </a:prstGeom>
        </p:spPr>
      </p:pic>
      <p:sp>
        <p:nvSpPr>
          <p:cNvPr id="9" name="TextBox 8">
            <a:extLst>
              <a:ext uri="{FF2B5EF4-FFF2-40B4-BE49-F238E27FC236}">
                <a16:creationId xmlns:a16="http://schemas.microsoft.com/office/drawing/2014/main" id="{84004658-9895-DB4D-B86A-4AFCA05166D8}"/>
              </a:ext>
            </a:extLst>
          </p:cNvPr>
          <p:cNvSpPr txBox="1"/>
          <p:nvPr/>
        </p:nvSpPr>
        <p:spPr>
          <a:xfrm>
            <a:off x="102741" y="123290"/>
            <a:ext cx="5208997" cy="5078313"/>
          </a:xfrm>
          <a:prstGeom prst="rect">
            <a:avLst/>
          </a:prstGeom>
          <a:noFill/>
        </p:spPr>
        <p:txBody>
          <a:bodyPr wrap="square" rtlCol="0">
            <a:spAutoFit/>
          </a:bodyPr>
          <a:lstStyle/>
          <a:p>
            <a:r>
              <a:rPr lang="el-GR" dirty="0">
                <a:latin typeface="Helvetica" pitchFamily="2" charset="0"/>
              </a:rPr>
              <a:t>Κάστρο του </a:t>
            </a:r>
            <a:r>
              <a:rPr lang="el-GR" dirty="0" err="1">
                <a:latin typeface="Helvetica" pitchFamily="2" charset="0"/>
              </a:rPr>
              <a:t>Σποσί</a:t>
            </a:r>
            <a:r>
              <a:rPr lang="el-GR" dirty="0">
                <a:latin typeface="Helvetica" pitchFamily="2" charset="0"/>
              </a:rPr>
              <a:t> του Παλατιού του Δούκα, </a:t>
            </a:r>
            <a:r>
              <a:rPr lang="el-GR" dirty="0" err="1">
                <a:latin typeface="Helvetica" pitchFamily="2" charset="0"/>
              </a:rPr>
              <a:t>Μάντοβα</a:t>
            </a:r>
            <a:r>
              <a:rPr lang="el-GR" dirty="0">
                <a:latin typeface="Helvetica" pitchFamily="2" charset="0"/>
              </a:rPr>
              <a:t>, Ιταλία (περίπου 1465-74) από τον </a:t>
            </a:r>
            <a:r>
              <a:rPr lang="en-US" dirty="0">
                <a:solidFill>
                  <a:srgbClr val="FF0000"/>
                </a:solidFill>
                <a:latin typeface="Helvetica" pitchFamily="2" charset="0"/>
              </a:rPr>
              <a:t>Andrea Mantegna</a:t>
            </a:r>
            <a:endParaRPr lang="el-GR" dirty="0">
              <a:solidFill>
                <a:srgbClr val="FF0000"/>
              </a:solidFill>
              <a:latin typeface="Helvetica" pitchFamily="2" charset="0"/>
            </a:endParaRPr>
          </a:p>
          <a:p>
            <a:r>
              <a:rPr lang="el-GR" dirty="0">
                <a:latin typeface="Helvetica" pitchFamily="2" charset="0"/>
              </a:rPr>
              <a:t>Κοιτάξτε επάνω για να δείτε τον κλειστό χώρο να προεκτείνεται μαγικά επάνω από σας. Ξαφνικά υπάρχει ένας χώρος από απέραντο όμορφο γαλάζιο ουρανό μέσα από ένα στρογγυλό άνοιγμα που πλαισιώνεται με αγγελικά πρόσωπα. Το φράγμα της οροφής φαίνεται ότι έχει διαλυθεί, σπρώχνοντας την ψυχή σας προς την κατεύθυνση του θεϊκού. </a:t>
            </a:r>
          </a:p>
          <a:p>
            <a:r>
              <a:rPr lang="el-GR" dirty="0">
                <a:latin typeface="Helvetica" pitchFamily="2" charset="0"/>
              </a:rPr>
              <a:t>Ο </a:t>
            </a:r>
            <a:r>
              <a:rPr lang="en-US" dirty="0">
                <a:latin typeface="Helvetica" pitchFamily="2" charset="0"/>
              </a:rPr>
              <a:t>Mantegna</a:t>
            </a:r>
            <a:r>
              <a:rPr lang="el-GR" dirty="0">
                <a:latin typeface="Helvetica" pitchFamily="2" charset="0"/>
              </a:rPr>
              <a:t> είδε την ευκαιρία να πάει το μάτι και την ψυχή ενός παρατηρητή σε ένα πνευματικό ταξίδι προς τα μέσα, προς τα πάνω και προς τα έξω. Πιστεύεται ότι είναι ο πρώτος καλλιτέχνης από την αρχαιότητα που χρησιμοποιεί μια τέτοια </a:t>
            </a:r>
            <a:r>
              <a:rPr lang="el-GR" dirty="0">
                <a:solidFill>
                  <a:schemeClr val="accent6">
                    <a:lumMod val="60000"/>
                    <a:lumOff val="40000"/>
                  </a:schemeClr>
                </a:solidFill>
                <a:latin typeface="Helvetica" pitchFamily="2" charset="0"/>
              </a:rPr>
              <a:t>ψευδαίσθηση ως διάσταση του εσωτερικού σχεδιασμού</a:t>
            </a:r>
            <a:r>
              <a:rPr lang="el-GR" dirty="0">
                <a:latin typeface="Helvetica" pitchFamily="2" charset="0"/>
              </a:rPr>
              <a:t>.</a:t>
            </a:r>
            <a:endParaRPr lang="en-US" dirty="0">
              <a:latin typeface="Helvetica" pitchFamily="2" charset="0"/>
            </a:endParaRPr>
          </a:p>
        </p:txBody>
      </p:sp>
    </p:spTree>
    <p:extLst>
      <p:ext uri="{BB962C8B-B14F-4D97-AF65-F5344CB8AC3E}">
        <p14:creationId xmlns:p14="http://schemas.microsoft.com/office/powerpoint/2010/main" val="23410186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5C545F8-87DC-6245-A60A-7AE55654871A}"/>
              </a:ext>
            </a:extLst>
          </p:cNvPr>
          <p:cNvPicPr>
            <a:picLocks noChangeAspect="1"/>
          </p:cNvPicPr>
          <p:nvPr/>
        </p:nvPicPr>
        <p:blipFill>
          <a:blip r:embed="rId2"/>
          <a:stretch>
            <a:fillRect/>
          </a:stretch>
        </p:blipFill>
        <p:spPr>
          <a:xfrm>
            <a:off x="6360731" y="0"/>
            <a:ext cx="5758321" cy="6858000"/>
          </a:xfrm>
          <a:prstGeom prst="rect">
            <a:avLst/>
          </a:prstGeom>
        </p:spPr>
      </p:pic>
      <p:sp>
        <p:nvSpPr>
          <p:cNvPr id="4" name="TextBox 3">
            <a:extLst>
              <a:ext uri="{FF2B5EF4-FFF2-40B4-BE49-F238E27FC236}">
                <a16:creationId xmlns:a16="http://schemas.microsoft.com/office/drawing/2014/main" id="{4698C2B5-C0BC-8248-A9C8-263536DAD7EC}"/>
              </a:ext>
            </a:extLst>
          </p:cNvPr>
          <p:cNvSpPr txBox="1"/>
          <p:nvPr/>
        </p:nvSpPr>
        <p:spPr>
          <a:xfrm>
            <a:off x="72948" y="1582369"/>
            <a:ext cx="6204562" cy="4524315"/>
          </a:xfrm>
          <a:prstGeom prst="rect">
            <a:avLst/>
          </a:prstGeom>
          <a:noFill/>
        </p:spPr>
        <p:txBody>
          <a:bodyPr wrap="square" rtlCol="0">
            <a:spAutoFit/>
          </a:bodyPr>
          <a:lstStyle/>
          <a:p>
            <a:r>
              <a:rPr lang="el-GR" dirty="0"/>
              <a:t>Ο πίνακας «Η Γαλάτεια των Σφαιρών», που δημιουργήθηκε το 1952, είναι μια από τις πολλές προσωπογραφίες της Γκαλά. Ωστόσο, το έναυσμα για τη δημιουργία του έδωσε η έκρηξη της </a:t>
            </a:r>
            <a:r>
              <a:rPr lang="el-GR" b="1" dirty="0"/>
              <a:t>ατομικής βόμβας στην Χιροσίμα, το 1945</a:t>
            </a:r>
            <a:r>
              <a:rPr lang="el-GR" dirty="0"/>
              <a:t>. Η νέα επιστημονική ανακάλυψη του ατόμου ενθουσιάζει τον </a:t>
            </a:r>
            <a:r>
              <a:rPr lang="el-GR" dirty="0">
                <a:solidFill>
                  <a:srgbClr val="FF0000"/>
                </a:solidFill>
              </a:rPr>
              <a:t>Νταλί</a:t>
            </a:r>
            <a:r>
              <a:rPr lang="el-GR" dirty="0"/>
              <a:t>. Αμέσως, άρχισε να τη μελετά με μανία και έτσι, εισήλθε στη δημιουργική περίοδο του «</a:t>
            </a:r>
            <a:r>
              <a:rPr lang="el-GR" b="1" dirty="0"/>
              <a:t>Πυρηνικού Μυστικισμού</a:t>
            </a:r>
            <a:r>
              <a:rPr lang="el-GR" dirty="0"/>
              <a:t>». Αναγνωρίζοντας ότι η ύλη αποτελείται από άτομα που δεν έρχονται σε επαφή μεταξύ τους και δεν μπορούν να διαιρεθούν, προσπάθησε να το αναπαράγει στην τέχνη του. Ο πίνακας έχει εμπνευστεί από αυτή τη νέα επιστημονική ανακάλυψη. </a:t>
            </a:r>
            <a:r>
              <a:rPr lang="el-GR" dirty="0">
                <a:solidFill>
                  <a:schemeClr val="accent6">
                    <a:lumMod val="60000"/>
                    <a:lumOff val="40000"/>
                  </a:schemeClr>
                </a:solidFill>
              </a:rPr>
              <a:t>Το πρόσωπο της Γκαλά δημιουργείται από αποσυνδεδεμένες σφαίρες, ενώ ο κεντρικός άξονας του καμβά εξαφανίζεται προς το βάθος δημιουργώντας τη ψευδαίσθηση των τριών διαστάσεων</a:t>
            </a:r>
            <a:r>
              <a:rPr lang="el-GR" dirty="0"/>
              <a:t>. Η τρισδιάστατη εικόνα αντιπροσωπεύει ένα μείγμα αναγεννησιακής τέχνης και ατομικής θεωρίας.</a:t>
            </a:r>
          </a:p>
        </p:txBody>
      </p:sp>
      <p:sp>
        <p:nvSpPr>
          <p:cNvPr id="2" name="TextBox 1">
            <a:extLst>
              <a:ext uri="{FF2B5EF4-FFF2-40B4-BE49-F238E27FC236}">
                <a16:creationId xmlns:a16="http://schemas.microsoft.com/office/drawing/2014/main" id="{B9C5B100-7347-0B47-9A86-339C1FBD5539}"/>
              </a:ext>
            </a:extLst>
          </p:cNvPr>
          <p:cNvSpPr txBox="1"/>
          <p:nvPr/>
        </p:nvSpPr>
        <p:spPr>
          <a:xfrm>
            <a:off x="2398643" y="583096"/>
            <a:ext cx="1874231" cy="369332"/>
          </a:xfrm>
          <a:prstGeom prst="rect">
            <a:avLst/>
          </a:prstGeom>
          <a:noFill/>
        </p:spPr>
        <p:txBody>
          <a:bodyPr wrap="none" rtlCol="0">
            <a:spAutoFit/>
          </a:bodyPr>
          <a:lstStyle/>
          <a:p>
            <a:r>
              <a:rPr lang="el-GR" dirty="0">
                <a:solidFill>
                  <a:schemeClr val="accent5">
                    <a:lumMod val="60000"/>
                    <a:lumOff val="40000"/>
                  </a:schemeClr>
                </a:solidFill>
              </a:rPr>
              <a:t>ΣΥΓΧΡΟΝΗ ΤΕΧΝΗ</a:t>
            </a:r>
          </a:p>
        </p:txBody>
      </p:sp>
    </p:spTree>
    <p:extLst>
      <p:ext uri="{BB962C8B-B14F-4D97-AF65-F5344CB8AC3E}">
        <p14:creationId xmlns:p14="http://schemas.microsoft.com/office/powerpoint/2010/main" val="36235969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D298077-F416-104A-B8B9-CD9C9C390932}"/>
              </a:ext>
            </a:extLst>
          </p:cNvPr>
          <p:cNvPicPr>
            <a:picLocks noChangeAspect="1"/>
          </p:cNvPicPr>
          <p:nvPr/>
        </p:nvPicPr>
        <p:blipFill>
          <a:blip r:embed="rId2"/>
          <a:stretch>
            <a:fillRect/>
          </a:stretch>
        </p:blipFill>
        <p:spPr>
          <a:xfrm>
            <a:off x="3565132" y="353174"/>
            <a:ext cx="7725524" cy="5998642"/>
          </a:xfrm>
          <a:prstGeom prst="rect">
            <a:avLst/>
          </a:prstGeom>
        </p:spPr>
      </p:pic>
      <p:sp>
        <p:nvSpPr>
          <p:cNvPr id="4" name="TextBox 3">
            <a:extLst>
              <a:ext uri="{FF2B5EF4-FFF2-40B4-BE49-F238E27FC236}">
                <a16:creationId xmlns:a16="http://schemas.microsoft.com/office/drawing/2014/main" id="{B86BFFB9-6FD7-A843-BFEB-150EE6D34DCA}"/>
              </a:ext>
            </a:extLst>
          </p:cNvPr>
          <p:cNvSpPr txBox="1"/>
          <p:nvPr/>
        </p:nvSpPr>
        <p:spPr>
          <a:xfrm>
            <a:off x="1" y="164387"/>
            <a:ext cx="2917860" cy="5909310"/>
          </a:xfrm>
          <a:prstGeom prst="rect">
            <a:avLst/>
          </a:prstGeom>
          <a:noFill/>
        </p:spPr>
        <p:txBody>
          <a:bodyPr wrap="square" rtlCol="0">
            <a:spAutoFit/>
          </a:bodyPr>
          <a:lstStyle/>
          <a:p>
            <a:r>
              <a:rPr lang="el-GR" dirty="0"/>
              <a:t>Μια τεχνική που σχεδιάστηκε για να </a:t>
            </a:r>
            <a:r>
              <a:rPr lang="el-GR" dirty="0">
                <a:solidFill>
                  <a:schemeClr val="accent6">
                    <a:lumMod val="60000"/>
                    <a:lumOff val="40000"/>
                  </a:schemeClr>
                </a:solidFill>
              </a:rPr>
              <a:t>ξεγελάσει το μάτι είναι ο </a:t>
            </a:r>
            <a:r>
              <a:rPr lang="en-US" dirty="0">
                <a:solidFill>
                  <a:schemeClr val="accent4">
                    <a:lumMod val="40000"/>
                    <a:lumOff val="60000"/>
                  </a:schemeClr>
                </a:solidFill>
              </a:rPr>
              <a:t>Pointillism</a:t>
            </a:r>
            <a:r>
              <a:rPr lang="en-US" dirty="0"/>
              <a:t>. </a:t>
            </a:r>
            <a:r>
              <a:rPr lang="el-GR" dirty="0"/>
              <a:t>Αντί να αναμειγνύουν τα χρώματα στην παλέτα, οι </a:t>
            </a:r>
            <a:r>
              <a:rPr lang="en-US" dirty="0"/>
              <a:t>pointillist </a:t>
            </a:r>
            <a:r>
              <a:rPr lang="el-GR" dirty="0"/>
              <a:t>ζωγράφοι τοποθετούσαν τα χρώματα το ένα δίπλα στο άλλο στον καμβά, </a:t>
            </a:r>
            <a:r>
              <a:rPr lang="el-GR" dirty="0">
                <a:solidFill>
                  <a:schemeClr val="accent5">
                    <a:lumMod val="60000"/>
                    <a:lumOff val="40000"/>
                  </a:schemeClr>
                </a:solidFill>
              </a:rPr>
              <a:t>τα χρώματα στην πραγματικότητα ανακατεύονται από τον εγκέφαλο του θεατή</a:t>
            </a:r>
            <a:r>
              <a:rPr lang="el-GR" dirty="0"/>
              <a:t>. Από κοντά μπορεί κανείς να διακρίνει τα πρωτογενή χρώματα, από μακριά φαίνεται ότι τα χρώματα είναι αναμεμειγμένα. Ο </a:t>
            </a:r>
            <a:r>
              <a:rPr lang="en-US" dirty="0">
                <a:solidFill>
                  <a:srgbClr val="FF0000"/>
                </a:solidFill>
              </a:rPr>
              <a:t>Georges Seurat </a:t>
            </a:r>
            <a:r>
              <a:rPr lang="el-GR" dirty="0"/>
              <a:t>εφηύρε τον </a:t>
            </a:r>
            <a:r>
              <a:rPr lang="en-US" dirty="0"/>
              <a:t>Pointillism</a:t>
            </a:r>
            <a:r>
              <a:rPr lang="el-GR" dirty="0"/>
              <a:t>.</a:t>
            </a:r>
            <a:r>
              <a:rPr lang="en-US" dirty="0"/>
              <a:t> </a:t>
            </a:r>
            <a:endParaRPr lang="el-GR" dirty="0"/>
          </a:p>
          <a:p>
            <a:endParaRPr lang="en-US" dirty="0"/>
          </a:p>
        </p:txBody>
      </p:sp>
    </p:spTree>
    <p:extLst>
      <p:ext uri="{BB962C8B-B14F-4D97-AF65-F5344CB8AC3E}">
        <p14:creationId xmlns:p14="http://schemas.microsoft.com/office/powerpoint/2010/main" val="15289563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3817A4-123D-054D-BEB0-B9C7C30CEC25}"/>
              </a:ext>
            </a:extLst>
          </p:cNvPr>
          <p:cNvSpPr>
            <a:spLocks noGrp="1"/>
          </p:cNvSpPr>
          <p:nvPr>
            <p:ph type="ctrTitle"/>
          </p:nvPr>
        </p:nvSpPr>
        <p:spPr>
          <a:xfrm>
            <a:off x="1524000" y="184935"/>
            <a:ext cx="8904270" cy="1058238"/>
          </a:xfrm>
        </p:spPr>
        <p:txBody>
          <a:bodyPr>
            <a:noAutofit/>
          </a:bodyPr>
          <a:lstStyle/>
          <a:p>
            <a:r>
              <a:rPr lang="en-US" dirty="0"/>
              <a:t>M.C. ESCHER</a:t>
            </a:r>
            <a:endParaRPr lang="el-GR" dirty="0"/>
          </a:p>
        </p:txBody>
      </p:sp>
      <p:pic>
        <p:nvPicPr>
          <p:cNvPr id="5" name="Εικόνα 4">
            <a:extLst>
              <a:ext uri="{FF2B5EF4-FFF2-40B4-BE49-F238E27FC236}">
                <a16:creationId xmlns:a16="http://schemas.microsoft.com/office/drawing/2014/main" id="{2E5ADBDB-3185-404B-AE72-2D8207731CB3}"/>
              </a:ext>
            </a:extLst>
          </p:cNvPr>
          <p:cNvPicPr>
            <a:picLocks noChangeAspect="1"/>
          </p:cNvPicPr>
          <p:nvPr/>
        </p:nvPicPr>
        <p:blipFill>
          <a:blip r:embed="rId2"/>
          <a:stretch>
            <a:fillRect/>
          </a:stretch>
        </p:blipFill>
        <p:spPr>
          <a:xfrm>
            <a:off x="2558264" y="1092891"/>
            <a:ext cx="6752837" cy="5765109"/>
          </a:xfrm>
          <a:prstGeom prst="rect">
            <a:avLst/>
          </a:prstGeom>
        </p:spPr>
      </p:pic>
    </p:spTree>
    <p:extLst>
      <p:ext uri="{BB962C8B-B14F-4D97-AF65-F5344CB8AC3E}">
        <p14:creationId xmlns:p14="http://schemas.microsoft.com/office/powerpoint/2010/main" val="6893849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pPr marL="0" indent="0">
              <a:buNone/>
            </a:pPr>
            <a:r>
              <a:rPr lang="en-US" sz="5400" dirty="0"/>
              <a:t>M.C. ESCHER</a:t>
            </a:r>
          </a:p>
          <a:p>
            <a:pPr marL="0" indent="0">
              <a:buNone/>
            </a:pPr>
            <a:r>
              <a:rPr lang="el-GR" sz="5400" dirty="0"/>
              <a:t>«</a:t>
            </a:r>
            <a:r>
              <a:rPr lang="el-GR" dirty="0"/>
              <a:t>Ξεκινώντας το καλλιτεχνικό μου ταξίδι πάντα είχα μια κλίση προς τις αυστηρές γεωμετρικές γραμμές και το ασπρόμαυρο μοτίβο. Μη με παρεξηγήσετε, θαυμάζω οποιουδήποτε ρεύματος τη ζωγραφική, μα όταν εγώ πιάνω τα μολύβια μου, το άσπρο και το μαύρο μου προσφέρουν μια διαφορετική εσωτερική ικανοποίηση. Μια ικανοποίηση που μόνο η τέχνη μπορεί να προσφέρει στο μυαλό, ικανοποιώντας ταυτόχρονα την ανάγκη για τάξη και απλότητα.»</a:t>
            </a:r>
          </a:p>
        </p:txBody>
      </p:sp>
    </p:spTree>
    <p:extLst>
      <p:ext uri="{BB962C8B-B14F-4D97-AF65-F5344CB8AC3E}">
        <p14:creationId xmlns:p14="http://schemas.microsoft.com/office/powerpoint/2010/main" val="30396423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b="1"/>
              <a:t>M</a:t>
            </a:r>
            <a:r>
              <a:rPr lang="el-GR" b="1"/>
              <a:t>.</a:t>
            </a:r>
            <a:r>
              <a:rPr lang="en-US" b="1"/>
              <a:t>C</a:t>
            </a:r>
            <a:r>
              <a:rPr lang="el-GR" b="1"/>
              <a:t>. </a:t>
            </a:r>
            <a:r>
              <a:rPr lang="en-US" b="1"/>
              <a:t>Escher</a:t>
            </a:r>
            <a:endParaRPr lang="el-GR" b="1"/>
          </a:p>
        </p:txBody>
      </p:sp>
      <p:sp>
        <p:nvSpPr>
          <p:cNvPr id="149507" name="Rectangle 3"/>
          <p:cNvSpPr>
            <a:spLocks noGrp="1" noChangeArrowheads="1"/>
          </p:cNvSpPr>
          <p:nvPr>
            <p:ph type="body" idx="1"/>
          </p:nvPr>
        </p:nvSpPr>
        <p:spPr/>
        <p:txBody>
          <a:bodyPr>
            <a:normAutofit lnSpcReduction="10000"/>
          </a:bodyPr>
          <a:lstStyle/>
          <a:p>
            <a:r>
              <a:rPr lang="el-GR" dirty="0"/>
              <a:t>Ο </a:t>
            </a:r>
            <a:r>
              <a:rPr lang="el-GR" dirty="0" err="1"/>
              <a:t>Μάουριτς</a:t>
            </a:r>
            <a:r>
              <a:rPr lang="el-GR" dirty="0"/>
              <a:t> </a:t>
            </a:r>
            <a:r>
              <a:rPr lang="el-GR" dirty="0" err="1"/>
              <a:t>Κορνέλις</a:t>
            </a:r>
            <a:r>
              <a:rPr lang="el-GR" dirty="0"/>
              <a:t> </a:t>
            </a:r>
            <a:r>
              <a:rPr lang="el-GR" dirty="0" err="1"/>
              <a:t>Έσερ</a:t>
            </a:r>
            <a:r>
              <a:rPr lang="el-GR" dirty="0"/>
              <a:t> (Μ</a:t>
            </a:r>
            <a:r>
              <a:rPr lang="en-US" dirty="0" err="1"/>
              <a:t>aurits</a:t>
            </a:r>
            <a:r>
              <a:rPr lang="en-US" dirty="0"/>
              <a:t> Cornelis Escher</a:t>
            </a:r>
            <a:r>
              <a:rPr lang="en-US" i="1" dirty="0"/>
              <a:t>) </a:t>
            </a:r>
            <a:r>
              <a:rPr lang="el-GR" dirty="0"/>
              <a:t>γεννήθηκε το 1898 στην Ολλανδία και ήταν εικαστικός καλλιτέχνης. Ασχολήθηκε κυρίως με το σχέδιο και τη γραφιστική αλλά και με την ξυλογραφία, τη λιθογραφία και τη χαλκογραφία.</a:t>
            </a:r>
            <a:endParaRPr lang="el-GR" b="1" dirty="0"/>
          </a:p>
          <a:p>
            <a:endParaRPr lang="el-GR" b="1" dirty="0"/>
          </a:p>
          <a:p>
            <a:endParaRPr lang="el-GR" b="1" dirty="0"/>
          </a:p>
          <a:p>
            <a:endParaRPr lang="el-GR" b="1" dirty="0"/>
          </a:p>
          <a:p>
            <a:r>
              <a:rPr lang="en-US" b="1" dirty="0"/>
              <a:t>O M</a:t>
            </a:r>
            <a:r>
              <a:rPr lang="el-GR" b="1" dirty="0"/>
              <a:t>.</a:t>
            </a:r>
            <a:r>
              <a:rPr lang="en-US" b="1" dirty="0"/>
              <a:t>C</a:t>
            </a:r>
            <a:r>
              <a:rPr lang="el-GR" b="1" dirty="0"/>
              <a:t>. </a:t>
            </a:r>
            <a:r>
              <a:rPr lang="en-US" b="1" dirty="0"/>
              <a:t>Escher</a:t>
            </a:r>
            <a:r>
              <a:rPr lang="el-GR" b="1" dirty="0"/>
              <a:t>, </a:t>
            </a:r>
            <a:r>
              <a:rPr lang="el-GR" dirty="0"/>
              <a:t>που ήταν ένα κράμα καλλιτέχνη και επιστήμονα. Τα μοναδικά και συναρπαστικά έργα τέχνης του  είναι ένα ταξίδι μεταξύ της φαντασίας, των μαθηματικών και της πραγματικής ζωής. </a:t>
            </a:r>
          </a:p>
        </p:txBody>
      </p:sp>
    </p:spTree>
    <p:extLst>
      <p:ext uri="{BB962C8B-B14F-4D97-AF65-F5344CB8AC3E}">
        <p14:creationId xmlns:p14="http://schemas.microsoft.com/office/powerpoint/2010/main" val="8291420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BA72F7E4-A91D-624C-8BFF-CE150EDAFB6A}"/>
              </a:ext>
            </a:extLst>
          </p:cNvPr>
          <p:cNvSpPr/>
          <p:nvPr/>
        </p:nvSpPr>
        <p:spPr>
          <a:xfrm>
            <a:off x="240255" y="89686"/>
            <a:ext cx="6096000" cy="2031325"/>
          </a:xfrm>
          <a:prstGeom prst="rect">
            <a:avLst/>
          </a:prstGeom>
        </p:spPr>
        <p:txBody>
          <a:bodyPr>
            <a:spAutoFit/>
          </a:bodyPr>
          <a:lstStyle/>
          <a:p>
            <a:pPr fontAlgn="base"/>
            <a:r>
              <a:rPr lang="el-GR" dirty="0">
                <a:latin typeface="Source Sans Pro" panose="020B0503030403020204" pitchFamily="34" charset="0"/>
              </a:rPr>
              <a:t>Η ζωή του ήταν αξιοσημείωτη, ακριβώς επειδή ο καθένας μπορεί να ταυτιστεί μαζί του. Δεν ήταν ιδιαίτερα καλός μαθητής, μάλλον το αντίθετο, και η επιτυχία του ήρθε μετά από χρόνια σκληρής δουλειάς και αναζήτησης.</a:t>
            </a:r>
          </a:p>
          <a:p>
            <a:pPr fontAlgn="base"/>
            <a:r>
              <a:rPr lang="el-GR" dirty="0">
                <a:latin typeface="Source Sans Pro" panose="020B0503030403020204" pitchFamily="34" charset="0"/>
              </a:rPr>
              <a:t>Οι πρώτες δημιουργίες του </a:t>
            </a:r>
            <a:r>
              <a:rPr lang="el-GR" dirty="0" err="1">
                <a:latin typeface="Source Sans Pro" panose="020B0503030403020204" pitchFamily="34" charset="0"/>
              </a:rPr>
              <a:t>Έσερ</a:t>
            </a:r>
            <a:r>
              <a:rPr lang="el-GR" dirty="0">
                <a:latin typeface="Source Sans Pro" panose="020B0503030403020204" pitchFamily="34" charset="0"/>
              </a:rPr>
              <a:t> είναι λιτές και βασίζονται στην παρατήρηση του κόσμου γύρω του. Έντομα, ζώα, φυτά και τοπία ήταν τα κύρια θέματα που αποτύπωνε.</a:t>
            </a:r>
            <a:endParaRPr lang="el-GR" b="0" i="0" dirty="0">
              <a:effectLst/>
              <a:latin typeface="Source Sans Pro" panose="020B0503030403020204" pitchFamily="34" charset="0"/>
            </a:endParaRPr>
          </a:p>
        </p:txBody>
      </p:sp>
      <p:pic>
        <p:nvPicPr>
          <p:cNvPr id="1026" name="Picture 2" descr="escher three words">
            <a:extLst>
              <a:ext uri="{FF2B5EF4-FFF2-40B4-BE49-F238E27FC236}">
                <a16:creationId xmlns:a16="http://schemas.microsoft.com/office/drawing/2014/main" id="{DA2326F7-29FA-F84A-968E-C8C82FCCA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977" y="0"/>
            <a:ext cx="4714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2868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51D5877-18C1-304C-8312-A7B92A6B01FB}"/>
              </a:ext>
            </a:extLst>
          </p:cNvPr>
          <p:cNvSpPr/>
          <p:nvPr/>
        </p:nvSpPr>
        <p:spPr>
          <a:xfrm>
            <a:off x="539675" y="355969"/>
            <a:ext cx="11112649" cy="1200329"/>
          </a:xfrm>
          <a:prstGeom prst="rect">
            <a:avLst/>
          </a:prstGeom>
        </p:spPr>
        <p:txBody>
          <a:bodyPr wrap="square">
            <a:spAutoFit/>
          </a:bodyPr>
          <a:lstStyle/>
          <a:p>
            <a:pPr fontAlgn="base"/>
            <a:r>
              <a:rPr lang="el-GR" dirty="0">
                <a:latin typeface="Source Sans Pro" panose="020B0503030403020204" pitchFamily="34" charset="0"/>
              </a:rPr>
              <a:t>Μπήκε σε μια σχολή Τέχνης και Αρχιτεκτονικής στην προσπάθεια να ικανοποιήσει την επιθυμία των γονιών του να γίνει αρχιτέκτονας αλλά και για να αναπτύξει το ταλέντο του. Αυτό όμως δεν κράτησε για πολύ, καθώς ένας από τους καθηγητές του ανακάλυψε το ταλέντο του, και του πρότεινε να ακολουθήσει τις γραφικές τέχνες. </a:t>
            </a:r>
            <a:br>
              <a:rPr lang="el-GR" dirty="0"/>
            </a:br>
            <a:endParaRPr lang="el-GR" dirty="0"/>
          </a:p>
        </p:txBody>
      </p:sp>
      <p:sp>
        <p:nvSpPr>
          <p:cNvPr id="3" name="TextBox 2">
            <a:extLst>
              <a:ext uri="{FF2B5EF4-FFF2-40B4-BE49-F238E27FC236}">
                <a16:creationId xmlns:a16="http://schemas.microsoft.com/office/drawing/2014/main" id="{E50DD81B-800A-5B48-89B0-830FAB0A2198}"/>
              </a:ext>
            </a:extLst>
          </p:cNvPr>
          <p:cNvSpPr txBox="1"/>
          <p:nvPr/>
        </p:nvSpPr>
        <p:spPr>
          <a:xfrm>
            <a:off x="539675" y="1277470"/>
            <a:ext cx="11112648" cy="2031325"/>
          </a:xfrm>
          <a:prstGeom prst="rect">
            <a:avLst/>
          </a:prstGeom>
          <a:noFill/>
        </p:spPr>
        <p:txBody>
          <a:bodyPr wrap="square" rtlCol="0">
            <a:spAutoFit/>
          </a:bodyPr>
          <a:lstStyle/>
          <a:p>
            <a:pPr fontAlgn="base"/>
            <a:r>
              <a:rPr lang="el-GR" dirty="0"/>
              <a:t>Αφού παράτησε τη σχολή, ο </a:t>
            </a:r>
            <a:r>
              <a:rPr lang="el-GR" dirty="0" err="1"/>
              <a:t>Έσερ</a:t>
            </a:r>
            <a:r>
              <a:rPr lang="el-GR" dirty="0"/>
              <a:t> ταξίδεψε στην Ιταλία, ένα ταξίδι που σημάδεψε και άλλαξε ολόκληρη την καλλιτεχνική του έκφραση και ζωή. Γοητεύτηκε βαθιά από την ιταλική ύπαιθρο και αρχιτεκτονική και αμέσως άρχισε να αποτυπώνει τα πάντα γύρω του. Λίγα χρόνια μετά, σε μία ακόμα από τις επισκέψεις του, η Ιταλία του χάρισε εκτός από έμπνευση και τον έρωτα, στο πρόσωπο της γυναίκας του </a:t>
            </a:r>
            <a:r>
              <a:rPr lang="en-US" dirty="0"/>
              <a:t>Jetta. </a:t>
            </a:r>
            <a:r>
              <a:rPr lang="el-GR" dirty="0"/>
              <a:t>Μετά από αυτό, η Ρώμη έγινε η μόνιμη κατοικία του ζευγαριού και μετέπειτα των τριών γιων τους.</a:t>
            </a:r>
          </a:p>
          <a:p>
            <a:br>
              <a:rPr lang="el-GR" dirty="0"/>
            </a:br>
            <a:endParaRPr lang="el-GR" dirty="0"/>
          </a:p>
        </p:txBody>
      </p:sp>
      <p:pic>
        <p:nvPicPr>
          <p:cNvPr id="5" name="Picture 2" descr="Maurits Cornelis Escher - 51 Artworks, Bio &amp; Shows on Artsy">
            <a:extLst>
              <a:ext uri="{FF2B5EF4-FFF2-40B4-BE49-F238E27FC236}">
                <a16:creationId xmlns:a16="http://schemas.microsoft.com/office/drawing/2014/main" id="{A4CA632D-4BED-454C-A2D5-C3F3FD23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626" y="2819523"/>
            <a:ext cx="5348343" cy="405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361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cher three words">
            <a:extLst>
              <a:ext uri="{FF2B5EF4-FFF2-40B4-BE49-F238E27FC236}">
                <a16:creationId xmlns:a16="http://schemas.microsoft.com/office/drawing/2014/main" id="{DA2326F7-29FA-F84A-968E-C8C82FCCA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977" y="0"/>
            <a:ext cx="4714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a:extLst>
              <a:ext uri="{FF2B5EF4-FFF2-40B4-BE49-F238E27FC236}">
                <a16:creationId xmlns:a16="http://schemas.microsoft.com/office/drawing/2014/main" id="{89A5A1B1-7A7A-4946-A4FD-3333A1FC836B}"/>
              </a:ext>
            </a:extLst>
          </p:cNvPr>
          <p:cNvSpPr/>
          <p:nvPr/>
        </p:nvSpPr>
        <p:spPr>
          <a:xfrm>
            <a:off x="304800" y="310132"/>
            <a:ext cx="6096000" cy="5078313"/>
          </a:xfrm>
          <a:prstGeom prst="rect">
            <a:avLst/>
          </a:prstGeom>
        </p:spPr>
        <p:txBody>
          <a:bodyPr>
            <a:spAutoFit/>
          </a:bodyPr>
          <a:lstStyle/>
          <a:p>
            <a:r>
              <a:rPr lang="el-GR" dirty="0">
                <a:latin typeface="Open Sans" panose="020B0606030504020204" pitchFamily="34" charset="0"/>
              </a:rPr>
              <a:t>Στο παραπάνω έργο του </a:t>
            </a:r>
            <a:r>
              <a:rPr lang="en-US" dirty="0">
                <a:latin typeface="Open Sans" panose="020B0606030504020204" pitchFamily="34" charset="0"/>
              </a:rPr>
              <a:t>Escher </a:t>
            </a:r>
            <a:r>
              <a:rPr lang="el-GR" dirty="0">
                <a:latin typeface="Open Sans" panose="020B0606030504020204" pitchFamily="34" charset="0"/>
              </a:rPr>
              <a:t>παρουσιάζεται </a:t>
            </a:r>
            <a:r>
              <a:rPr lang="el-GR" dirty="0" err="1">
                <a:latin typeface="Open Sans" panose="020B0606030504020204" pitchFamily="34" charset="0"/>
              </a:rPr>
              <a:t>ενα</a:t>
            </a:r>
            <a:r>
              <a:rPr lang="el-GR" dirty="0">
                <a:latin typeface="Open Sans" panose="020B0606030504020204" pitchFamily="34" charset="0"/>
              </a:rPr>
              <a:t> κομμάτι από τον φυσικό κόσμο</a:t>
            </a:r>
          </a:p>
          <a:p>
            <a:pPr marL="285750" indent="-285750">
              <a:buFontTx/>
              <a:buChar char="-"/>
            </a:pPr>
            <a:r>
              <a:rPr lang="el-GR" dirty="0">
                <a:latin typeface="Open Sans" panose="020B0606030504020204" pitchFamily="34" charset="0"/>
              </a:rPr>
              <a:t>να περιγράψεις τι ακριβώς βλέπεις</a:t>
            </a:r>
          </a:p>
          <a:p>
            <a:endParaRPr lang="el-GR" dirty="0">
              <a:latin typeface="Open Sans" panose="020B0606030504020204" pitchFamily="34" charset="0"/>
            </a:endParaRPr>
          </a:p>
          <a:p>
            <a:r>
              <a:rPr lang="el-GR" dirty="0">
                <a:latin typeface="Open Sans" panose="020B0606030504020204" pitchFamily="34" charset="0"/>
              </a:rPr>
              <a:t>-πως βλέπουμε στο έργο τα  δέντρα;</a:t>
            </a:r>
          </a:p>
          <a:p>
            <a:endParaRPr lang="el-GR" dirty="0">
              <a:latin typeface="Open Sans" panose="020B0606030504020204" pitchFamily="34" charset="0"/>
            </a:endParaRPr>
          </a:p>
          <a:p>
            <a:r>
              <a:rPr lang="el-GR" dirty="0">
                <a:latin typeface="Open Sans" panose="020B0606030504020204" pitchFamily="34" charset="0"/>
              </a:rPr>
              <a:t>-ποια είναι η τονική κλίμακα;</a:t>
            </a:r>
          </a:p>
          <a:p>
            <a:endParaRPr lang="el-GR" dirty="0">
              <a:latin typeface="Open Sans" panose="020B0606030504020204" pitchFamily="34" charset="0"/>
            </a:endParaRPr>
          </a:p>
          <a:p>
            <a:r>
              <a:rPr lang="el-GR" dirty="0">
                <a:latin typeface="Open Sans" panose="020B0606030504020204" pitchFamily="34" charset="0"/>
              </a:rPr>
              <a:t>-το έργο στηρίζεται σε αρμονίες ή αντιθέσεις και που εστιάζεται η μεγαλύτερη αντίθεση;</a:t>
            </a:r>
          </a:p>
          <a:p>
            <a:endParaRPr lang="el-GR" dirty="0">
              <a:latin typeface="Open Sans" panose="020B0606030504020204" pitchFamily="34" charset="0"/>
            </a:endParaRPr>
          </a:p>
          <a:p>
            <a:r>
              <a:rPr lang="el-GR" dirty="0">
                <a:latin typeface="Open Sans" panose="020B0606030504020204" pitchFamily="34" charset="0"/>
              </a:rPr>
              <a:t>-στο έργο υπάρχει ακρίβεια στο σχεδιασμό και λεπτομέρειες ή ο καλλιτέχνης το έφτιαξε αφαιρετικά;</a:t>
            </a:r>
          </a:p>
          <a:p>
            <a:endParaRPr lang="el-GR" dirty="0">
              <a:latin typeface="Open Sans" panose="020B0606030504020204" pitchFamily="34" charset="0"/>
            </a:endParaRPr>
          </a:p>
          <a:p>
            <a:r>
              <a:rPr lang="el-GR" dirty="0">
                <a:latin typeface="Open Sans" panose="020B0606030504020204" pitchFamily="34" charset="0"/>
              </a:rPr>
              <a:t>-τι ξαφνιάζει το θεατή σε αυτό το έργο;</a:t>
            </a:r>
          </a:p>
          <a:p>
            <a:endParaRPr lang="el-GR" dirty="0">
              <a:latin typeface="Open Sans" panose="020B0606030504020204" pitchFamily="34" charset="0"/>
            </a:endParaRPr>
          </a:p>
          <a:p>
            <a:br>
              <a:rPr lang="el-GR" dirty="0"/>
            </a:br>
            <a:endParaRPr lang="el-GR" dirty="0"/>
          </a:p>
        </p:txBody>
      </p:sp>
    </p:spTree>
    <p:extLst>
      <p:ext uri="{BB962C8B-B14F-4D97-AF65-F5344CB8AC3E}">
        <p14:creationId xmlns:p14="http://schemas.microsoft.com/office/powerpoint/2010/main" val="17560392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77FCFB-A9CF-CA47-AB92-7800A71CC014}"/>
              </a:ext>
            </a:extLst>
          </p:cNvPr>
          <p:cNvSpPr>
            <a:spLocks noGrp="1"/>
          </p:cNvSpPr>
          <p:nvPr>
            <p:ph type="title"/>
          </p:nvPr>
        </p:nvSpPr>
        <p:spPr>
          <a:xfrm>
            <a:off x="838200" y="365125"/>
            <a:ext cx="10515600" cy="2351571"/>
          </a:xfrm>
        </p:spPr>
        <p:txBody>
          <a:bodyPr>
            <a:normAutofit fontScale="90000"/>
          </a:bodyPr>
          <a:lstStyle/>
          <a:p>
            <a:r>
              <a:rPr lang="el-GR" dirty="0"/>
              <a:t>ΙΣΤΟΡΙΑ ΤΗΣ ΨΕΥΔΑΙΣΘΗΣΗΣ</a:t>
            </a:r>
            <a:br>
              <a:rPr lang="en-US" dirty="0"/>
            </a:br>
            <a:r>
              <a:rPr lang="el-GR" dirty="0">
                <a:solidFill>
                  <a:srgbClr val="FF0000"/>
                </a:solidFill>
              </a:rPr>
              <a:t>ΟΠΤΙΚΕΣ ΒΕΛΤΙΩΣΕΙΣ</a:t>
            </a:r>
            <a:br>
              <a:rPr lang="el-GR" dirty="0">
                <a:solidFill>
                  <a:srgbClr val="FF0000"/>
                </a:solidFill>
              </a:rPr>
            </a:br>
            <a:br>
              <a:rPr lang="el-GR" dirty="0">
                <a:solidFill>
                  <a:srgbClr val="FF0000"/>
                </a:solidFill>
              </a:rPr>
            </a:br>
            <a:r>
              <a:rPr lang="el-GR" dirty="0">
                <a:solidFill>
                  <a:schemeClr val="accent5">
                    <a:lumMod val="60000"/>
                    <a:lumOff val="40000"/>
                  </a:schemeClr>
                </a:solidFill>
              </a:rPr>
              <a:t>Αρχαιότητα  </a:t>
            </a:r>
            <a:br>
              <a:rPr lang="el-GR" dirty="0"/>
            </a:br>
            <a:endParaRPr lang="el-GR" dirty="0"/>
          </a:p>
        </p:txBody>
      </p:sp>
      <p:sp>
        <p:nvSpPr>
          <p:cNvPr id="3" name="Θέση περιεχομένου 2">
            <a:extLst>
              <a:ext uri="{FF2B5EF4-FFF2-40B4-BE49-F238E27FC236}">
                <a16:creationId xmlns:a16="http://schemas.microsoft.com/office/drawing/2014/main" id="{173A7B1B-36F7-C946-A5F8-5540796F24FB}"/>
              </a:ext>
            </a:extLst>
          </p:cNvPr>
          <p:cNvSpPr>
            <a:spLocks noGrp="1"/>
          </p:cNvSpPr>
          <p:nvPr>
            <p:ph idx="1"/>
          </p:nvPr>
        </p:nvSpPr>
        <p:spPr>
          <a:xfrm>
            <a:off x="838200" y="2846042"/>
            <a:ext cx="10515600" cy="4351338"/>
          </a:xfrm>
        </p:spPr>
        <p:txBody>
          <a:bodyPr/>
          <a:lstStyle/>
          <a:p>
            <a:r>
              <a:rPr lang="el-GR" dirty="0"/>
              <a:t>Ο </a:t>
            </a:r>
            <a:r>
              <a:rPr lang="el-GR" dirty="0">
                <a:hlinkClick r:id="rId2"/>
              </a:rPr>
              <a:t>Φειδίας</a:t>
            </a:r>
            <a:r>
              <a:rPr lang="el-GR" dirty="0"/>
              <a:t>, φέρεται, ότι χρησιμοποιούσε τέτοιες τεχνικές ώστε, τα τεράστια σε μέγεθος αγάλματά του, να δείχνουν σωστά στους θεατές. Δημιουργούσε, λένε, σε μεγαλύτερο μέγεθος από το κανονικό, τα μέλη του αγάλματος που ήταν μακριά από το θεατή και έτσι το έργο του έδειχνε με σωστές αναλογίες μόνο όταν έμπαινε στην τελική του θέση. Από όποια άλλη θέση αν το παρατηρούσες, έδειχνε ασύμμετρο και δυσανάλογο.</a:t>
            </a:r>
          </a:p>
          <a:p>
            <a:r>
              <a:rPr lang="el-GR" dirty="0"/>
              <a:t>Ανάλογες οπτικές βελτιώσεις υπάρχουν και στην αρχιτεκτονική στο ναό του Παρθενώνα. </a:t>
            </a:r>
          </a:p>
          <a:p>
            <a:pPr marL="0" indent="0">
              <a:buNone/>
            </a:pPr>
            <a:endParaRPr lang="el-GR" dirty="0"/>
          </a:p>
        </p:txBody>
      </p:sp>
    </p:spTree>
    <p:extLst>
      <p:ext uri="{BB962C8B-B14F-4D97-AF65-F5344CB8AC3E}">
        <p14:creationId xmlns:p14="http://schemas.microsoft.com/office/powerpoint/2010/main" val="20616222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urits Cornelis Escher - 51 Artworks, Bio &amp; Shows on Artsy">
            <a:extLst>
              <a:ext uri="{FF2B5EF4-FFF2-40B4-BE49-F238E27FC236}">
                <a16:creationId xmlns:a16="http://schemas.microsoft.com/office/drawing/2014/main" id="{B8971938-8856-F74B-BD88-3CE55B81E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657" y="0"/>
            <a:ext cx="5348343" cy="4051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scher three words">
            <a:extLst>
              <a:ext uri="{FF2B5EF4-FFF2-40B4-BE49-F238E27FC236}">
                <a16:creationId xmlns:a16="http://schemas.microsoft.com/office/drawing/2014/main" id="{E3E0C852-8966-F24C-A5A6-711CA9160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14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41165150-1CD3-5E4D-AC52-A5208027B89A}"/>
              </a:ext>
            </a:extLst>
          </p:cNvPr>
          <p:cNvSpPr/>
          <p:nvPr/>
        </p:nvSpPr>
        <p:spPr>
          <a:xfrm>
            <a:off x="5364837" y="5218908"/>
            <a:ext cx="5172506" cy="369332"/>
          </a:xfrm>
          <a:prstGeom prst="rect">
            <a:avLst/>
          </a:prstGeom>
        </p:spPr>
        <p:txBody>
          <a:bodyPr wrap="none">
            <a:spAutoFit/>
          </a:bodyPr>
          <a:lstStyle/>
          <a:p>
            <a:r>
              <a:rPr lang="el-GR" dirty="0">
                <a:latin typeface="Open Sans" panose="020B0606030504020204" pitchFamily="34" charset="0"/>
              </a:rPr>
              <a:t>- τι κοινό παρουσιάζει με την διπλανή  εικόνα;</a:t>
            </a:r>
          </a:p>
        </p:txBody>
      </p:sp>
    </p:spTree>
    <p:extLst>
      <p:ext uri="{BB962C8B-B14F-4D97-AF65-F5344CB8AC3E}">
        <p14:creationId xmlns:p14="http://schemas.microsoft.com/office/powerpoint/2010/main" val="12740422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90FB98-D2EA-3D44-9783-C42494CAD9DE}"/>
              </a:ext>
            </a:extLst>
          </p:cNvPr>
          <p:cNvSpPr txBox="1"/>
          <p:nvPr/>
        </p:nvSpPr>
        <p:spPr>
          <a:xfrm>
            <a:off x="378308" y="121130"/>
            <a:ext cx="11024795" cy="1477328"/>
          </a:xfrm>
          <a:prstGeom prst="rect">
            <a:avLst/>
          </a:prstGeom>
          <a:noFill/>
        </p:spPr>
        <p:txBody>
          <a:bodyPr wrap="square" rtlCol="0">
            <a:spAutoFit/>
          </a:bodyPr>
          <a:lstStyle/>
          <a:p>
            <a:r>
              <a:rPr lang="el-GR" dirty="0"/>
              <a:t>Τα ταξίδια του στην Ισπανία επίσης έπαιξαν καθοριστικό ρόλο στην εξέλιξή του. Όταν ο </a:t>
            </a:r>
            <a:r>
              <a:rPr lang="el-GR" dirty="0" err="1"/>
              <a:t>Έσερ</a:t>
            </a:r>
            <a:r>
              <a:rPr lang="el-GR" dirty="0"/>
              <a:t> αντίκρισε την Αλάμπρα, ένα μαυριτανικό κάστρο του 14ου αιώνα, ερωτεύτηκε την αισθητική του, η οποία χαρακτηρίζεται από γεωμετρικές συμμετρίες και επαναλαμβανόμενα μοτίβα σε τοίχους και οροφές. Και από τότε ξεκίνησε μία μοναδική και τελείως διαφορετική εποχή στη ζωή του. Άρχισε να βρίσκει ενδιαφέρον στη διαίρεση του επιπέδου και τα επαναλαμβανόμενα μοτίβα.</a:t>
            </a:r>
          </a:p>
        </p:txBody>
      </p:sp>
      <p:pic>
        <p:nvPicPr>
          <p:cNvPr id="2050" name="Picture 2" descr="M. C. Escher: Απεικονίζοντας το αδύνατο – dimart">
            <a:extLst>
              <a:ext uri="{FF2B5EF4-FFF2-40B4-BE49-F238E27FC236}">
                <a16:creationId xmlns:a16="http://schemas.microsoft.com/office/drawing/2014/main" id="{D76B0823-CBDF-1B44-8630-D6FFA9FCF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774" y="1975627"/>
            <a:ext cx="6513718" cy="434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2365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37F41D1-0F5D-C84A-B8D1-0BE373E9D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34" y="307789"/>
            <a:ext cx="40640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2D694C3-07AE-3A42-925B-0EED16494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07789"/>
            <a:ext cx="3217433" cy="2734818"/>
          </a:xfrm>
          <a:prstGeom prst="rect">
            <a:avLst/>
          </a:prstGeom>
          <a:noFill/>
          <a:extLst>
            <a:ext uri="{909E8E84-426E-40DD-AFC4-6F175D3DCCD1}">
              <a14:hiddenFill xmlns:a14="http://schemas.microsoft.com/office/drawing/2010/main">
                <a:solidFill>
                  <a:srgbClr val="FFFFFF"/>
                </a:solidFill>
              </a14:hiddenFill>
            </a:ext>
          </a:extLst>
        </p:spPr>
      </p:pic>
      <p:pic>
        <p:nvPicPr>
          <p:cNvPr id="2" name="Εικόνα 1">
            <a:extLst>
              <a:ext uri="{FF2B5EF4-FFF2-40B4-BE49-F238E27FC236}">
                <a16:creationId xmlns:a16="http://schemas.microsoft.com/office/drawing/2014/main" id="{524F652C-64E4-9C45-AC1A-B4349D860DE7}"/>
              </a:ext>
            </a:extLst>
          </p:cNvPr>
          <p:cNvPicPr>
            <a:picLocks noChangeAspect="1"/>
          </p:cNvPicPr>
          <p:nvPr/>
        </p:nvPicPr>
        <p:blipFill>
          <a:blip r:embed="rId4"/>
          <a:stretch>
            <a:fillRect/>
          </a:stretch>
        </p:blipFill>
        <p:spPr>
          <a:xfrm>
            <a:off x="524734" y="3175227"/>
            <a:ext cx="4064000" cy="2926080"/>
          </a:xfrm>
          <a:prstGeom prst="rect">
            <a:avLst/>
          </a:prstGeom>
        </p:spPr>
      </p:pic>
      <p:pic>
        <p:nvPicPr>
          <p:cNvPr id="3" name="Εικόνα 2">
            <a:extLst>
              <a:ext uri="{FF2B5EF4-FFF2-40B4-BE49-F238E27FC236}">
                <a16:creationId xmlns:a16="http://schemas.microsoft.com/office/drawing/2014/main" id="{538D8557-C387-5947-9AEF-E7FC37B68D1C}"/>
              </a:ext>
            </a:extLst>
          </p:cNvPr>
          <p:cNvPicPr>
            <a:picLocks noChangeAspect="1"/>
          </p:cNvPicPr>
          <p:nvPr/>
        </p:nvPicPr>
        <p:blipFill>
          <a:blip r:embed="rId5"/>
          <a:stretch>
            <a:fillRect/>
          </a:stretch>
        </p:blipFill>
        <p:spPr>
          <a:xfrm>
            <a:off x="6016753" y="3175227"/>
            <a:ext cx="3415013" cy="2853433"/>
          </a:xfrm>
          <a:prstGeom prst="rect">
            <a:avLst/>
          </a:prstGeom>
        </p:spPr>
      </p:pic>
    </p:spTree>
    <p:extLst>
      <p:ext uri="{BB962C8B-B14F-4D97-AF65-F5344CB8AC3E}">
        <p14:creationId xmlns:p14="http://schemas.microsoft.com/office/powerpoint/2010/main" val="32675258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264CB0-9382-EB48-93D9-45F1BB8078C4}"/>
              </a:ext>
            </a:extLst>
          </p:cNvPr>
          <p:cNvSpPr txBox="1"/>
          <p:nvPr/>
        </p:nvSpPr>
        <p:spPr>
          <a:xfrm>
            <a:off x="657545" y="472611"/>
            <a:ext cx="4387065" cy="1477328"/>
          </a:xfrm>
          <a:prstGeom prst="rect">
            <a:avLst/>
          </a:prstGeom>
          <a:noFill/>
        </p:spPr>
        <p:txBody>
          <a:bodyPr wrap="square" rtlCol="0">
            <a:spAutoFit/>
          </a:bodyPr>
          <a:lstStyle/>
          <a:p>
            <a:r>
              <a:rPr lang="en-US" dirty="0"/>
              <a:t>OPTICAL ILLUSION </a:t>
            </a:r>
            <a:endParaRPr lang="el-GR" dirty="0"/>
          </a:p>
          <a:p>
            <a:r>
              <a:rPr lang="el-GR" dirty="0"/>
              <a:t>ΜΙΑ ΓΕΦΥΡΑ ΣΤΟ ΑΠΕΙΡΟ</a:t>
            </a:r>
          </a:p>
          <a:p>
            <a:r>
              <a:rPr lang="el-GR" dirty="0"/>
              <a:t>Ο </a:t>
            </a:r>
            <a:r>
              <a:rPr lang="en-US" dirty="0"/>
              <a:t>ESCHER </a:t>
            </a:r>
            <a:r>
              <a:rPr lang="el-GR" dirty="0"/>
              <a:t>ΣΥΝΑΝΤΑ ΤΗΝ ΙΣΛΑΜΙΚΗ ΤΕΧΝΗ</a:t>
            </a:r>
            <a:endParaRPr lang="en-US" dirty="0"/>
          </a:p>
          <a:p>
            <a:endParaRPr lang="el-GR" dirty="0"/>
          </a:p>
          <a:p>
            <a:endParaRPr lang="en-US" dirty="0"/>
          </a:p>
        </p:txBody>
      </p:sp>
      <p:sp>
        <p:nvSpPr>
          <p:cNvPr id="4" name="TextBox 3">
            <a:extLst>
              <a:ext uri="{FF2B5EF4-FFF2-40B4-BE49-F238E27FC236}">
                <a16:creationId xmlns:a16="http://schemas.microsoft.com/office/drawing/2014/main" id="{D6F76CB7-E506-5541-9245-BF0D3ED70883}"/>
              </a:ext>
            </a:extLst>
          </p:cNvPr>
          <p:cNvSpPr txBox="1"/>
          <p:nvPr/>
        </p:nvSpPr>
        <p:spPr>
          <a:xfrm>
            <a:off x="432486" y="1445741"/>
            <a:ext cx="9737125" cy="646331"/>
          </a:xfrm>
          <a:prstGeom prst="rect">
            <a:avLst/>
          </a:prstGeom>
          <a:noFill/>
        </p:spPr>
        <p:txBody>
          <a:bodyPr wrap="square" rtlCol="0">
            <a:spAutoFit/>
          </a:bodyPr>
          <a:lstStyle/>
          <a:p>
            <a:r>
              <a:rPr lang="el-GR" dirty="0"/>
              <a:t>Τα μοτίβα του </a:t>
            </a:r>
            <a:r>
              <a:rPr lang="en-US" dirty="0"/>
              <a:t>Escher </a:t>
            </a:r>
            <a:r>
              <a:rPr lang="el-GR" dirty="0"/>
              <a:t>βασίζονται σε ακριβείς μαθηματικές δομές που εφαρμόζονται επί αιώνες στον κόσμο της «ισλαμικής» τέχνης.</a:t>
            </a:r>
          </a:p>
        </p:txBody>
      </p:sp>
      <p:pic>
        <p:nvPicPr>
          <p:cNvPr id="5" name="Εικόνα 4">
            <a:extLst>
              <a:ext uri="{FF2B5EF4-FFF2-40B4-BE49-F238E27FC236}">
                <a16:creationId xmlns:a16="http://schemas.microsoft.com/office/drawing/2014/main" id="{30448E76-4BB2-F847-AC28-D40BF376A1C9}"/>
              </a:ext>
            </a:extLst>
          </p:cNvPr>
          <p:cNvPicPr>
            <a:picLocks noChangeAspect="1"/>
          </p:cNvPicPr>
          <p:nvPr/>
        </p:nvPicPr>
        <p:blipFill>
          <a:blip r:embed="rId2"/>
          <a:stretch>
            <a:fillRect/>
          </a:stretch>
        </p:blipFill>
        <p:spPr>
          <a:xfrm>
            <a:off x="494983" y="2092072"/>
            <a:ext cx="3718671" cy="3502200"/>
          </a:xfrm>
          <a:prstGeom prst="rect">
            <a:avLst/>
          </a:prstGeom>
        </p:spPr>
      </p:pic>
      <p:pic>
        <p:nvPicPr>
          <p:cNvPr id="6" name="Εικόνα 5">
            <a:extLst>
              <a:ext uri="{FF2B5EF4-FFF2-40B4-BE49-F238E27FC236}">
                <a16:creationId xmlns:a16="http://schemas.microsoft.com/office/drawing/2014/main" id="{B0FBC03B-5CF9-014C-86C2-74D307CE8338}"/>
              </a:ext>
            </a:extLst>
          </p:cNvPr>
          <p:cNvPicPr>
            <a:picLocks noChangeAspect="1"/>
          </p:cNvPicPr>
          <p:nvPr/>
        </p:nvPicPr>
        <p:blipFill>
          <a:blip r:embed="rId3"/>
          <a:stretch>
            <a:fillRect/>
          </a:stretch>
        </p:blipFill>
        <p:spPr>
          <a:xfrm>
            <a:off x="4682650" y="2061262"/>
            <a:ext cx="3982477" cy="3533010"/>
          </a:xfrm>
          <a:prstGeom prst="rect">
            <a:avLst/>
          </a:prstGeom>
        </p:spPr>
      </p:pic>
      <p:sp>
        <p:nvSpPr>
          <p:cNvPr id="7" name="Ορθογώνιο 6">
            <a:extLst>
              <a:ext uri="{FF2B5EF4-FFF2-40B4-BE49-F238E27FC236}">
                <a16:creationId xmlns:a16="http://schemas.microsoft.com/office/drawing/2014/main" id="{C24B9F43-088A-CB40-8E62-3EAA5359E12A}"/>
              </a:ext>
            </a:extLst>
          </p:cNvPr>
          <p:cNvSpPr/>
          <p:nvPr/>
        </p:nvSpPr>
        <p:spPr>
          <a:xfrm>
            <a:off x="8983362" y="4398494"/>
            <a:ext cx="2879124" cy="1200329"/>
          </a:xfrm>
          <a:prstGeom prst="rect">
            <a:avLst/>
          </a:prstGeom>
        </p:spPr>
        <p:txBody>
          <a:bodyPr wrap="square">
            <a:spAutoFit/>
          </a:bodyPr>
          <a:lstStyle/>
          <a:p>
            <a:r>
              <a:rPr lang="en-US" dirty="0">
                <a:solidFill>
                  <a:srgbClr val="797E89"/>
                </a:solidFill>
                <a:latin typeface="Helvetica" pitchFamily="2" charset="0"/>
              </a:rPr>
              <a:t>Marble panel with geometric decoration (1350 – 1500, Mamluk), Egypt . </a:t>
            </a:r>
            <a:endParaRPr lang="en-US" dirty="0">
              <a:solidFill>
                <a:srgbClr val="797E89"/>
              </a:solidFill>
              <a:effectLst/>
              <a:latin typeface="Helvetica" pitchFamily="2" charset="0"/>
            </a:endParaRPr>
          </a:p>
        </p:txBody>
      </p:sp>
    </p:spTree>
    <p:extLst>
      <p:ext uri="{BB962C8B-B14F-4D97-AF65-F5344CB8AC3E}">
        <p14:creationId xmlns:p14="http://schemas.microsoft.com/office/powerpoint/2010/main" val="15613014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p:cTn id="7" dur="2750" fill="hold"/>
                                        <p:tgtEl>
                                          <p:spTgt spid="5"/>
                                        </p:tgtEl>
                                        <p:attrNameLst>
                                          <p:attrName>ppt_w</p:attrName>
                                        </p:attrNameLst>
                                      </p:cBhvr>
                                      <p:tavLst>
                                        <p:tav tm="0">
                                          <p:val>
                                            <p:fltVal val="0"/>
                                          </p:val>
                                        </p:tav>
                                        <p:tav tm="100000">
                                          <p:val>
                                            <p:strVal val="#ppt_w"/>
                                          </p:val>
                                        </p:tav>
                                      </p:tavLst>
                                    </p:anim>
                                    <p:anim calcmode="lin" valueType="num">
                                      <p:cBhvr>
                                        <p:cTn id="8" dur="2750" fill="hold"/>
                                        <p:tgtEl>
                                          <p:spTgt spid="5"/>
                                        </p:tgtEl>
                                        <p:attrNameLst>
                                          <p:attrName>ppt_h</p:attrName>
                                        </p:attrNameLst>
                                      </p:cBhvr>
                                      <p:tavLst>
                                        <p:tav tm="0">
                                          <p:val>
                                            <p:fltVal val="0"/>
                                          </p:val>
                                        </p:tav>
                                        <p:tav tm="100000">
                                          <p:val>
                                            <p:strVal val="#ppt_h"/>
                                          </p:val>
                                        </p:tav>
                                      </p:tavLst>
                                    </p:anim>
                                    <p:animEffect transition="in" filter="fade">
                                      <p:cBhvr>
                                        <p:cTn id="9" dur="27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43FF86E-DC8D-6B4F-9563-242D745AE166}"/>
              </a:ext>
            </a:extLst>
          </p:cNvPr>
          <p:cNvSpPr/>
          <p:nvPr/>
        </p:nvSpPr>
        <p:spPr>
          <a:xfrm>
            <a:off x="98854" y="58847"/>
            <a:ext cx="4880919" cy="5078313"/>
          </a:xfrm>
          <a:prstGeom prst="rect">
            <a:avLst/>
          </a:prstGeom>
        </p:spPr>
        <p:txBody>
          <a:bodyPr wrap="square">
            <a:spAutoFit/>
          </a:bodyPr>
          <a:lstStyle/>
          <a:p>
            <a:r>
              <a:rPr lang="el-GR" dirty="0" err="1">
                <a:latin typeface="Helvetica" pitchFamily="2" charset="0"/>
              </a:rPr>
              <a:t>Ψηφίδωση</a:t>
            </a:r>
            <a:endParaRPr lang="el-GR" dirty="0">
              <a:latin typeface="Helvetica" pitchFamily="2" charset="0"/>
            </a:endParaRPr>
          </a:p>
          <a:p>
            <a:br>
              <a:rPr lang="el-GR" dirty="0">
                <a:latin typeface="Helvetica" pitchFamily="2" charset="0"/>
              </a:rPr>
            </a:br>
            <a:endParaRPr lang="el-GR" dirty="0">
              <a:latin typeface="Helvetica" pitchFamily="2" charset="0"/>
            </a:endParaRPr>
          </a:p>
          <a:p>
            <a:r>
              <a:rPr lang="el-GR" dirty="0">
                <a:latin typeface="Helvetica" pitchFamily="2" charset="0"/>
              </a:rPr>
              <a:t>Αν και πολλοί δεν θα είναι εξοικειωμένοι με τον όρο ‘</a:t>
            </a:r>
            <a:r>
              <a:rPr lang="el-GR" dirty="0" err="1">
                <a:latin typeface="Helvetica" pitchFamily="2" charset="0"/>
              </a:rPr>
              <a:t>ψηφίδωση</a:t>
            </a:r>
            <a:r>
              <a:rPr lang="el-GR" dirty="0">
                <a:latin typeface="Helvetica" pitchFamily="2" charset="0"/>
              </a:rPr>
              <a:t>’</a:t>
            </a:r>
            <a:r>
              <a:rPr lang="en-US" dirty="0">
                <a:latin typeface="Helvetica" pitchFamily="2" charset="0"/>
              </a:rPr>
              <a:t>, </a:t>
            </a:r>
            <a:r>
              <a:rPr lang="el-GR" dirty="0">
                <a:latin typeface="Helvetica" pitchFamily="2" charset="0"/>
              </a:rPr>
              <a:t>η σημασία του δεν είναι τόσο περίπλοκη όσο φαίνεται. Ο καλλιτέχνης χρησιμοποιεί απλώς την περιορισμένη ζωγραφική επιφάνεια στην επιλεγμένη τεχνική σε μια συγκεκριμένη μαθηματική δομή, δημιουργώντας έτσι μια ισορροπημένη και συχνά ρυθμική εικόνα που αποτελείται από φυσικές, ή αφηρημένες μορφές σε ένα απλό σχέδιο. Η επανάληψη αυτού του μοτίβου προσφέρει μια αίσθηση γαλήνης, κίνησης ή ακόμα και επαφή με το άπειρο. Ο </a:t>
            </a:r>
            <a:r>
              <a:rPr lang="en-US" dirty="0">
                <a:latin typeface="Helvetica" pitchFamily="2" charset="0"/>
              </a:rPr>
              <a:t>Escher </a:t>
            </a:r>
            <a:r>
              <a:rPr lang="el-GR" dirty="0">
                <a:latin typeface="Helvetica" pitchFamily="2" charset="0"/>
              </a:rPr>
              <a:t>αναφέρθηκε στις ταπετσαρίες ως μια πλούσια και ατελείωτη πηγή έμπνευσης.</a:t>
            </a:r>
            <a:endParaRPr lang="el-GR" dirty="0">
              <a:effectLst/>
              <a:latin typeface="Helvetica" pitchFamily="2" charset="0"/>
            </a:endParaRPr>
          </a:p>
        </p:txBody>
      </p:sp>
      <p:pic>
        <p:nvPicPr>
          <p:cNvPr id="7" name="Εικόνα 6">
            <a:extLst>
              <a:ext uri="{FF2B5EF4-FFF2-40B4-BE49-F238E27FC236}">
                <a16:creationId xmlns:a16="http://schemas.microsoft.com/office/drawing/2014/main" id="{3CCC46A3-6D61-3C4F-A1B6-E3B477430027}"/>
              </a:ext>
            </a:extLst>
          </p:cNvPr>
          <p:cNvPicPr>
            <a:picLocks noChangeAspect="1"/>
          </p:cNvPicPr>
          <p:nvPr/>
        </p:nvPicPr>
        <p:blipFill>
          <a:blip r:embed="rId2"/>
          <a:stretch>
            <a:fillRect/>
          </a:stretch>
        </p:blipFill>
        <p:spPr>
          <a:xfrm>
            <a:off x="6096000" y="381000"/>
            <a:ext cx="5245100" cy="6096000"/>
          </a:xfrm>
          <a:prstGeom prst="rect">
            <a:avLst/>
          </a:prstGeom>
        </p:spPr>
      </p:pic>
    </p:spTree>
    <p:extLst>
      <p:ext uri="{BB962C8B-B14F-4D97-AF65-F5344CB8AC3E}">
        <p14:creationId xmlns:p14="http://schemas.microsoft.com/office/powerpoint/2010/main" val="15755077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E33701A-67A1-3C4C-8044-1B48209F002D}"/>
              </a:ext>
            </a:extLst>
          </p:cNvPr>
          <p:cNvPicPr>
            <a:picLocks noChangeAspect="1"/>
          </p:cNvPicPr>
          <p:nvPr/>
        </p:nvPicPr>
        <p:blipFill rotWithShape="1">
          <a:blip r:embed="rId2"/>
          <a:srcRect r="31851"/>
          <a:stretch/>
        </p:blipFill>
        <p:spPr>
          <a:xfrm>
            <a:off x="1301063" y="1323308"/>
            <a:ext cx="4679607" cy="3810000"/>
          </a:xfrm>
          <a:prstGeom prst="rect">
            <a:avLst/>
          </a:prstGeom>
        </p:spPr>
      </p:pic>
      <p:pic>
        <p:nvPicPr>
          <p:cNvPr id="4" name="Εικόνα 3">
            <a:extLst>
              <a:ext uri="{FF2B5EF4-FFF2-40B4-BE49-F238E27FC236}">
                <a16:creationId xmlns:a16="http://schemas.microsoft.com/office/drawing/2014/main" id="{F59BA486-A9B1-2F4B-853F-9652E1A4B2D4}"/>
              </a:ext>
            </a:extLst>
          </p:cNvPr>
          <p:cNvPicPr>
            <a:picLocks noChangeAspect="1"/>
          </p:cNvPicPr>
          <p:nvPr/>
        </p:nvPicPr>
        <p:blipFill rotWithShape="1">
          <a:blip r:embed="rId3"/>
          <a:srcRect b="8288"/>
          <a:stretch/>
        </p:blipFill>
        <p:spPr>
          <a:xfrm>
            <a:off x="7030995" y="1323308"/>
            <a:ext cx="4416507" cy="3831730"/>
          </a:xfrm>
          <a:prstGeom prst="rect">
            <a:avLst/>
          </a:prstGeom>
        </p:spPr>
      </p:pic>
      <p:sp>
        <p:nvSpPr>
          <p:cNvPr id="2" name="TextBox 1">
            <a:extLst>
              <a:ext uri="{FF2B5EF4-FFF2-40B4-BE49-F238E27FC236}">
                <a16:creationId xmlns:a16="http://schemas.microsoft.com/office/drawing/2014/main" id="{F5BE7A34-4895-1F4B-8F36-32C2315A8192}"/>
              </a:ext>
            </a:extLst>
          </p:cNvPr>
          <p:cNvSpPr txBox="1"/>
          <p:nvPr/>
        </p:nvSpPr>
        <p:spPr>
          <a:xfrm>
            <a:off x="3259567" y="516367"/>
            <a:ext cx="7579254" cy="646331"/>
          </a:xfrm>
          <a:prstGeom prst="rect">
            <a:avLst/>
          </a:prstGeom>
          <a:noFill/>
        </p:spPr>
        <p:txBody>
          <a:bodyPr wrap="none" rtlCol="0">
            <a:spAutoFit/>
          </a:bodyPr>
          <a:lstStyle/>
          <a:p>
            <a:r>
              <a:rPr lang="el-GR" dirty="0"/>
              <a:t>ΠΑΡΑΔΕΙΓΜΑ ΨΗΦΙΔΩΣΗΣ </a:t>
            </a:r>
          </a:p>
          <a:p>
            <a:r>
              <a:rPr lang="el-GR" dirty="0"/>
              <a:t>Κατακερματισμός του επίπεδου χώρου με επανάληψη γεωμετρικών σχημάτων</a:t>
            </a:r>
          </a:p>
        </p:txBody>
      </p:sp>
    </p:spTree>
    <p:extLst>
      <p:ext uri="{BB962C8B-B14F-4D97-AF65-F5344CB8AC3E}">
        <p14:creationId xmlns:p14="http://schemas.microsoft.com/office/powerpoint/2010/main" val="4947877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46490C8-F508-7D47-A85A-C4B40BE8E499}"/>
              </a:ext>
            </a:extLst>
          </p:cNvPr>
          <p:cNvPicPr>
            <a:picLocks noChangeAspect="1"/>
          </p:cNvPicPr>
          <p:nvPr/>
        </p:nvPicPr>
        <p:blipFill>
          <a:blip r:embed="rId2"/>
          <a:stretch>
            <a:fillRect/>
          </a:stretch>
        </p:blipFill>
        <p:spPr>
          <a:xfrm>
            <a:off x="2601477" y="0"/>
            <a:ext cx="6989045" cy="6858000"/>
          </a:xfrm>
          <a:prstGeom prst="rect">
            <a:avLst/>
          </a:prstGeom>
        </p:spPr>
      </p:pic>
      <p:sp>
        <p:nvSpPr>
          <p:cNvPr id="4" name="Ορθογώνιο 3">
            <a:extLst>
              <a:ext uri="{FF2B5EF4-FFF2-40B4-BE49-F238E27FC236}">
                <a16:creationId xmlns:a16="http://schemas.microsoft.com/office/drawing/2014/main" id="{D78B1EFA-FC9B-274B-A973-2FF49C92CBD5}"/>
              </a:ext>
            </a:extLst>
          </p:cNvPr>
          <p:cNvSpPr/>
          <p:nvPr/>
        </p:nvSpPr>
        <p:spPr>
          <a:xfrm>
            <a:off x="148282" y="3244334"/>
            <a:ext cx="1989438" cy="1200329"/>
          </a:xfrm>
          <a:prstGeom prst="rect">
            <a:avLst/>
          </a:prstGeom>
        </p:spPr>
        <p:txBody>
          <a:bodyPr wrap="square">
            <a:spAutoFit/>
          </a:bodyPr>
          <a:lstStyle/>
          <a:p>
            <a:r>
              <a:rPr lang="en-US" dirty="0">
                <a:solidFill>
                  <a:srgbClr val="797E89"/>
                </a:solidFill>
                <a:latin typeface="Helvetica" pitchFamily="2" charset="0"/>
              </a:rPr>
              <a:t>M.C. Escher, Wall mosaic Alhambra (1922), drawing.</a:t>
            </a:r>
            <a:endParaRPr lang="en-US" dirty="0">
              <a:solidFill>
                <a:srgbClr val="797E89"/>
              </a:solidFill>
              <a:effectLst/>
              <a:latin typeface="Helvetica" pitchFamily="2" charset="0"/>
            </a:endParaRPr>
          </a:p>
        </p:txBody>
      </p:sp>
    </p:spTree>
    <p:extLst>
      <p:ext uri="{BB962C8B-B14F-4D97-AF65-F5344CB8AC3E}">
        <p14:creationId xmlns:p14="http://schemas.microsoft.com/office/powerpoint/2010/main" val="21608292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2503BB1-DB74-EE4B-925B-1891DDD8595B}"/>
              </a:ext>
            </a:extLst>
          </p:cNvPr>
          <p:cNvPicPr>
            <a:picLocks noChangeAspect="1"/>
          </p:cNvPicPr>
          <p:nvPr/>
        </p:nvPicPr>
        <p:blipFill>
          <a:blip r:embed="rId2"/>
          <a:stretch>
            <a:fillRect/>
          </a:stretch>
        </p:blipFill>
        <p:spPr>
          <a:xfrm>
            <a:off x="2246870" y="470494"/>
            <a:ext cx="7698259" cy="5917012"/>
          </a:xfrm>
          <a:prstGeom prst="rect">
            <a:avLst/>
          </a:prstGeom>
        </p:spPr>
      </p:pic>
    </p:spTree>
    <p:extLst>
      <p:ext uri="{BB962C8B-B14F-4D97-AF65-F5344CB8AC3E}">
        <p14:creationId xmlns:p14="http://schemas.microsoft.com/office/powerpoint/2010/main" val="17127715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97B5E06-E8D8-5445-8CE0-7309445736C2}"/>
              </a:ext>
            </a:extLst>
          </p:cNvPr>
          <p:cNvPicPr>
            <a:picLocks noChangeAspect="1"/>
          </p:cNvPicPr>
          <p:nvPr/>
        </p:nvPicPr>
        <p:blipFill>
          <a:blip r:embed="rId2"/>
          <a:stretch>
            <a:fillRect/>
          </a:stretch>
        </p:blipFill>
        <p:spPr>
          <a:xfrm>
            <a:off x="3385751" y="111211"/>
            <a:ext cx="5393970" cy="6668369"/>
          </a:xfrm>
          <a:prstGeom prst="rect">
            <a:avLst/>
          </a:prstGeom>
        </p:spPr>
      </p:pic>
    </p:spTree>
    <p:extLst>
      <p:ext uri="{BB962C8B-B14F-4D97-AF65-F5344CB8AC3E}">
        <p14:creationId xmlns:p14="http://schemas.microsoft.com/office/powerpoint/2010/main" val="1811204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graphic artist M.C. Escher and his connections with geology | EARTH  SCIENCE SOCIETY">
            <a:extLst>
              <a:ext uri="{FF2B5EF4-FFF2-40B4-BE49-F238E27FC236}">
                <a16:creationId xmlns:a16="http://schemas.microsoft.com/office/drawing/2014/main" id="{A2984ECA-EE6B-A346-AC00-63AD60DB7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730250"/>
            <a:ext cx="5181600" cy="53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5847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89C13909-D496-5945-A05E-86DDE986F9A5}"/>
              </a:ext>
            </a:extLst>
          </p:cNvPr>
          <p:cNvSpPr/>
          <p:nvPr/>
        </p:nvSpPr>
        <p:spPr>
          <a:xfrm>
            <a:off x="174662" y="400692"/>
            <a:ext cx="5099704" cy="6124754"/>
          </a:xfrm>
          <a:prstGeom prst="rect">
            <a:avLst/>
          </a:prstGeom>
        </p:spPr>
        <p:txBody>
          <a:bodyPr wrap="square">
            <a:spAutoFit/>
          </a:bodyPr>
          <a:lstStyle/>
          <a:p>
            <a:r>
              <a:rPr lang="el-GR" sz="2800" dirty="0">
                <a:solidFill>
                  <a:schemeClr val="accent5">
                    <a:lumMod val="60000"/>
                    <a:lumOff val="40000"/>
                  </a:schemeClr>
                </a:solidFill>
                <a:latin typeface="Helvetica" pitchFamily="2" charset="0"/>
              </a:rPr>
              <a:t>ΑΝΑΓΕΝΝΗΣΗ</a:t>
            </a:r>
          </a:p>
          <a:p>
            <a:r>
              <a:rPr lang="el-GR" sz="2800" dirty="0">
                <a:latin typeface="Helvetica" pitchFamily="2" charset="0"/>
              </a:rPr>
              <a:t>Στην κατασκευή του</a:t>
            </a:r>
            <a:r>
              <a:rPr lang="el-GR" sz="2800" dirty="0">
                <a:latin typeface="Helvetica" pitchFamily="2" charset="0"/>
                <a:hlinkClick r:id="rId2">
                  <a:extLst>
                    <a:ext uri="{A12FA001-AC4F-418D-AE19-62706E023703}">
                      <ahyp:hlinkClr xmlns:ahyp="http://schemas.microsoft.com/office/drawing/2018/hyperlinkcolor" val="tx"/>
                    </a:ext>
                  </a:extLst>
                </a:hlinkClick>
              </a:rPr>
              <a:t> Δαυίδ ο </a:t>
            </a:r>
            <a:r>
              <a:rPr lang="en-US" sz="2800" dirty="0">
                <a:latin typeface="Helvetica" pitchFamily="2" charset="0"/>
                <a:hlinkClick r:id="rId2">
                  <a:extLst>
                    <a:ext uri="{A12FA001-AC4F-418D-AE19-62706E023703}">
                      <ahyp:hlinkClr xmlns:ahyp="http://schemas.microsoft.com/office/drawing/2018/hyperlinkcolor" val="tx"/>
                    </a:ext>
                  </a:extLst>
                </a:hlinkClick>
              </a:rPr>
              <a:t>Michelangelo</a:t>
            </a:r>
            <a:r>
              <a:rPr lang="en-US" sz="2800" dirty="0">
                <a:latin typeface="Helvetica" pitchFamily="2" charset="0"/>
              </a:rPr>
              <a:t> </a:t>
            </a:r>
            <a:r>
              <a:rPr lang="el-GR" sz="2800" dirty="0">
                <a:latin typeface="Helvetica" pitchFamily="2" charset="0"/>
              </a:rPr>
              <a:t>χρησιμοποιεί, ακόμη μια φορά, τις αρχές της προοπτικής για την αναπαράσταση του ανθρώπινου σώματος. Το κεφάλι και τα άνω μέλη του μεγάλου αγάλματος (5μ) είναι δυσανάλογα σε σχέση με τα υπόλοιπα μέλη του για να παρουσιάζεται σε πλήρη αρμονία στο θεατή που βρίσκετε χαμηλά.</a:t>
            </a:r>
            <a:endParaRPr lang="el-GR" sz="2800" dirty="0">
              <a:effectLst/>
              <a:latin typeface="Helvetica" pitchFamily="2" charset="0"/>
            </a:endParaRPr>
          </a:p>
        </p:txBody>
      </p:sp>
      <p:pic>
        <p:nvPicPr>
          <p:cNvPr id="4" name="Εικόνα 3">
            <a:extLst>
              <a:ext uri="{FF2B5EF4-FFF2-40B4-BE49-F238E27FC236}">
                <a16:creationId xmlns:a16="http://schemas.microsoft.com/office/drawing/2014/main" id="{5970F946-49F4-E649-8A39-91E29ECC611A}"/>
              </a:ext>
            </a:extLst>
          </p:cNvPr>
          <p:cNvPicPr>
            <a:picLocks/>
          </p:cNvPicPr>
          <p:nvPr/>
        </p:nvPicPr>
        <p:blipFill rotWithShape="1">
          <a:blip r:embed="rId3"/>
          <a:srcRect b="54470"/>
          <a:stretch/>
        </p:blipFill>
        <p:spPr>
          <a:xfrm>
            <a:off x="5168347" y="400692"/>
            <a:ext cx="7023653" cy="5211598"/>
          </a:xfrm>
          <a:prstGeom prst="rect">
            <a:avLst/>
          </a:prstGeom>
        </p:spPr>
      </p:pic>
    </p:spTree>
    <p:extLst>
      <p:ext uri="{BB962C8B-B14F-4D97-AF65-F5344CB8AC3E}">
        <p14:creationId xmlns:p14="http://schemas.microsoft.com/office/powerpoint/2010/main" val="7503366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C906CEE9-4677-FF41-B41C-D1A952309DFC}"/>
              </a:ext>
            </a:extLst>
          </p:cNvPr>
          <p:cNvSpPr/>
          <p:nvPr/>
        </p:nvSpPr>
        <p:spPr>
          <a:xfrm>
            <a:off x="311972" y="222827"/>
            <a:ext cx="11274014" cy="923330"/>
          </a:xfrm>
          <a:prstGeom prst="rect">
            <a:avLst/>
          </a:prstGeom>
        </p:spPr>
        <p:txBody>
          <a:bodyPr wrap="square">
            <a:spAutoFit/>
          </a:bodyPr>
          <a:lstStyle/>
          <a:p>
            <a:r>
              <a:rPr lang="el-GR" dirty="0">
                <a:latin typeface="Verdana" panose="020B0604030504040204" pitchFamily="34" charset="0"/>
              </a:rPr>
              <a:t>Ο </a:t>
            </a:r>
            <a:r>
              <a:rPr lang="el-GR" dirty="0" err="1">
                <a:latin typeface="Verdana" panose="020B0604030504040204" pitchFamily="34" charset="0"/>
              </a:rPr>
              <a:t>Έσερ</a:t>
            </a:r>
            <a:r>
              <a:rPr lang="el-GR" dirty="0">
                <a:latin typeface="Verdana" panose="020B0604030504040204" pitchFamily="34" charset="0"/>
              </a:rPr>
              <a:t> έγινε διάσημος με τα έργα του που δείχνουν τη σχετικότητα της αναπαράστασης των εικόνων. Σχεδίασε πουλιά των οποίων η σκιά μετατρεπόταν σταδιακά σε ψάρια. Ανάμεσα στα πιο γνωστά έργα του είναι τα «Χέρια που σχεδιάζουν» (1948) .</a:t>
            </a:r>
            <a:endParaRPr lang="el-GR" dirty="0"/>
          </a:p>
        </p:txBody>
      </p:sp>
      <p:pic>
        <p:nvPicPr>
          <p:cNvPr id="9220" name="Picture 4" descr="The Magical World of M.C. Escher | Philadelphia Fine Art Fair">
            <a:extLst>
              <a:ext uri="{FF2B5EF4-FFF2-40B4-BE49-F238E27FC236}">
                <a16:creationId xmlns:a16="http://schemas.microsoft.com/office/drawing/2014/main" id="{4C4CF8E3-1AB2-DF41-BB2B-8E4D118D7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80" y="1917773"/>
            <a:ext cx="3829633" cy="4940226"/>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537AC311-C4E6-DE47-A11E-728D4E4AC528}"/>
              </a:ext>
            </a:extLst>
          </p:cNvPr>
          <p:cNvPicPr>
            <a:picLocks noChangeAspect="1"/>
          </p:cNvPicPr>
          <p:nvPr/>
        </p:nvPicPr>
        <p:blipFill>
          <a:blip r:embed="rId3"/>
          <a:stretch>
            <a:fillRect/>
          </a:stretch>
        </p:blipFill>
        <p:spPr>
          <a:xfrm>
            <a:off x="5202302" y="1347917"/>
            <a:ext cx="6454118" cy="5510083"/>
          </a:xfrm>
          <a:prstGeom prst="rect">
            <a:avLst/>
          </a:prstGeom>
        </p:spPr>
      </p:pic>
    </p:spTree>
    <p:extLst>
      <p:ext uri="{BB962C8B-B14F-4D97-AF65-F5344CB8AC3E}">
        <p14:creationId xmlns:p14="http://schemas.microsoft.com/office/powerpoint/2010/main" val="192305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E2B8262-2AFB-6149-8754-B2C5B1BA34FC}"/>
              </a:ext>
            </a:extLst>
          </p:cNvPr>
          <p:cNvSpPr/>
          <p:nvPr/>
        </p:nvSpPr>
        <p:spPr>
          <a:xfrm>
            <a:off x="184673" y="482529"/>
            <a:ext cx="11822654" cy="1200329"/>
          </a:xfrm>
          <a:prstGeom prst="rect">
            <a:avLst/>
          </a:prstGeom>
        </p:spPr>
        <p:txBody>
          <a:bodyPr wrap="square">
            <a:spAutoFit/>
          </a:bodyPr>
          <a:lstStyle/>
          <a:p>
            <a:r>
              <a:rPr lang="el-GR" dirty="0">
                <a:latin typeface="Verdana" panose="020B0604030504040204" pitchFamily="34" charset="0"/>
              </a:rPr>
              <a:t>Ο </a:t>
            </a:r>
            <a:r>
              <a:rPr lang="el-GR" dirty="0" err="1">
                <a:latin typeface="Verdana" panose="020B0604030504040204" pitchFamily="34" charset="0"/>
              </a:rPr>
              <a:t>Έσερ</a:t>
            </a:r>
            <a:r>
              <a:rPr lang="el-GR" dirty="0">
                <a:latin typeface="Verdana" panose="020B0604030504040204" pitchFamily="34" charset="0"/>
              </a:rPr>
              <a:t> και σ’ αυτό το έργο γοητεύει με την ευρηματικότητα και τη φαντασία του. Τα ερπετά του σχεδίου του, μέσα σε ένα ανοιχτό μπλοκ σχεδίου, μεταμορφώνονται και ζωντανεύουν. Από το γεωμετρικό σχέδιο του χαρτιού κάνουν έναν κύκλο ζωής, γίνονται τρισδιάστατα, ολοζώντανα, ρουθουνίζουν δυνατά και ξαναγίνονται επίπεδα σχέδια. </a:t>
            </a:r>
            <a:endParaRPr lang="el-GR" dirty="0"/>
          </a:p>
        </p:txBody>
      </p:sp>
      <p:sp>
        <p:nvSpPr>
          <p:cNvPr id="3" name="Ορθογώνιο 2">
            <a:extLst>
              <a:ext uri="{FF2B5EF4-FFF2-40B4-BE49-F238E27FC236}">
                <a16:creationId xmlns:a16="http://schemas.microsoft.com/office/drawing/2014/main" id="{C9DEC80D-1D53-8045-BA96-B71438D25986}"/>
              </a:ext>
            </a:extLst>
          </p:cNvPr>
          <p:cNvSpPr/>
          <p:nvPr/>
        </p:nvSpPr>
        <p:spPr>
          <a:xfrm>
            <a:off x="416641" y="113197"/>
            <a:ext cx="2601994" cy="369332"/>
          </a:xfrm>
          <a:prstGeom prst="rect">
            <a:avLst/>
          </a:prstGeom>
        </p:spPr>
        <p:txBody>
          <a:bodyPr wrap="none">
            <a:spAutoFit/>
          </a:bodyPr>
          <a:lstStyle/>
          <a:p>
            <a:r>
              <a:rPr lang="el-GR" dirty="0">
                <a:latin typeface="Verdana" panose="020B0604030504040204" pitchFamily="34" charset="0"/>
              </a:rPr>
              <a:t>«Συγγένεια» (1953).</a:t>
            </a:r>
            <a:endParaRPr lang="el-GR" dirty="0"/>
          </a:p>
        </p:txBody>
      </p:sp>
      <p:pic>
        <p:nvPicPr>
          <p:cNvPr id="5" name="Picture 2">
            <a:extLst>
              <a:ext uri="{FF2B5EF4-FFF2-40B4-BE49-F238E27FC236}">
                <a16:creationId xmlns:a16="http://schemas.microsoft.com/office/drawing/2014/main" id="{53766327-6B5E-1B47-9770-ADA0F2D88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635" y="1827018"/>
            <a:ext cx="5799604" cy="503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5958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E8C60015-537D-A24E-9941-003062888DAD}"/>
              </a:ext>
            </a:extLst>
          </p:cNvPr>
          <p:cNvSpPr/>
          <p:nvPr/>
        </p:nvSpPr>
        <p:spPr>
          <a:xfrm>
            <a:off x="75304" y="0"/>
            <a:ext cx="12192000" cy="2862322"/>
          </a:xfrm>
          <a:prstGeom prst="rect">
            <a:avLst/>
          </a:prstGeom>
        </p:spPr>
        <p:txBody>
          <a:bodyPr wrap="square">
            <a:spAutoFit/>
          </a:bodyPr>
          <a:lstStyle/>
          <a:p>
            <a:r>
              <a:rPr lang="el-GR" dirty="0">
                <a:latin typeface="Verdana" panose="020B0604030504040204" pitchFamily="34" charset="0"/>
              </a:rPr>
              <a:t>Ιδιαίτερο ενδιαφέρον έχει το σχέδιο μέσα στο σχέδιο, δηλαδή το σχέδιο των επίπεδων ερπετών επάνω στο χαρτί. Τα ερπετά είναι τριών τόνων (άσπρο, γκρι ανοικτό και γκρι σκούρο) και είναι αναπτυγμένα με καθαρά γεωμετρικό τρόπο. Επαναλαμβάνονται ρυθμικά και «θηλυκώνουν» το ένα μέσα στο άλλο. Ο </a:t>
            </a:r>
            <a:r>
              <a:rPr lang="el-GR" dirty="0" err="1">
                <a:latin typeface="Verdana" panose="020B0604030504040204" pitchFamily="34" charset="0"/>
              </a:rPr>
              <a:t>Έσερ</a:t>
            </a:r>
            <a:r>
              <a:rPr lang="el-GR" dirty="0">
                <a:latin typeface="Verdana" panose="020B0604030504040204" pitchFamily="34" charset="0"/>
              </a:rPr>
              <a:t> πήρε αυτές τις ιδέες μελετώντας τα γεωμετρικά διακοσμητικά του παλατιού της Αλάμπρα στην Ισπανία και τα μετέτρεψε σε οργανικές στιλιζαρισμένες φόρμες, που μεταβάλλονται και μεταμορφώνονται συχνά σε κάτι άλλο. Τα σχήματα παραμένουν ερπετά, αλλά ζωντανεύουν. Ζωντανεύουν όμως πραγματικά; Ο </a:t>
            </a:r>
            <a:r>
              <a:rPr lang="el-GR" dirty="0" err="1">
                <a:latin typeface="Verdana" panose="020B0604030504040204" pitchFamily="34" charset="0"/>
              </a:rPr>
              <a:t>Έσερ</a:t>
            </a:r>
            <a:r>
              <a:rPr lang="el-GR" dirty="0">
                <a:latin typeface="Verdana" panose="020B0604030504040204" pitchFamily="34" charset="0"/>
              </a:rPr>
              <a:t> παίζει με τον θεατή. Τόσο τα επίπεδα όσο και τα τρισδιάστατα ερπετά είναι και τα δύο σχέδια του </a:t>
            </a:r>
            <a:r>
              <a:rPr lang="el-GR" dirty="0" err="1">
                <a:latin typeface="Verdana" panose="020B0604030504040204" pitchFamily="34" charset="0"/>
              </a:rPr>
              <a:t>Έσερ</a:t>
            </a:r>
            <a:r>
              <a:rPr lang="el-GR" dirty="0">
                <a:latin typeface="Verdana" panose="020B0604030504040204" pitchFamily="34" charset="0"/>
              </a:rPr>
              <a:t>. Τα γύρω αντικείμενα είναι πολύ προσεκτικά σχεδιασμένα, για να εντείνουν την ψευδαίσθηση του αληθινού και ζωντανού χώρου.</a:t>
            </a:r>
            <a:br>
              <a:rPr lang="el-GR" dirty="0"/>
            </a:br>
            <a:endParaRPr lang="el-GR" dirty="0"/>
          </a:p>
        </p:txBody>
      </p:sp>
      <p:pic>
        <p:nvPicPr>
          <p:cNvPr id="3" name="Picture 2">
            <a:extLst>
              <a:ext uri="{FF2B5EF4-FFF2-40B4-BE49-F238E27FC236}">
                <a16:creationId xmlns:a16="http://schemas.microsoft.com/office/drawing/2014/main" id="{3EA8A9D3-CC1A-A640-BA47-4FE6A12E0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570" y="2649784"/>
            <a:ext cx="4702324" cy="407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584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47C4BA4-3310-9E43-8AD6-7063C3EEA591}"/>
              </a:ext>
            </a:extLst>
          </p:cNvPr>
          <p:cNvSpPr/>
          <p:nvPr/>
        </p:nvSpPr>
        <p:spPr>
          <a:xfrm>
            <a:off x="48409" y="0"/>
            <a:ext cx="12095181" cy="1477328"/>
          </a:xfrm>
          <a:prstGeom prst="rect">
            <a:avLst/>
          </a:prstGeom>
        </p:spPr>
        <p:txBody>
          <a:bodyPr wrap="square">
            <a:spAutoFit/>
          </a:bodyPr>
          <a:lstStyle/>
          <a:p>
            <a:r>
              <a:rPr lang="el-GR" dirty="0">
                <a:latin typeface="Verdana" panose="020B0604030504040204" pitchFamily="34" charset="0"/>
              </a:rPr>
              <a:t>Η διάταξη στη σύνθεση των αντικειμένων εξυπηρετεί οπτικά την κυκλική κίνηση των ερπετών. Τέσσερις όγκοι αντικειμένων στις τέσσερις γωνίες και μια έντονη καμπύλη αντικειμένων είναι ο δρόμος που ακολουθούν τα ερπετά. Τα μαθηματικά και η γεωμετρία, που είναι το κλειδί για να κατανοήσει κανείς τα περιβάλλοντα του </a:t>
            </a:r>
            <a:r>
              <a:rPr lang="el-GR" dirty="0" err="1">
                <a:latin typeface="Verdana" panose="020B0604030504040204" pitchFamily="34" charset="0"/>
              </a:rPr>
              <a:t>Έσερ</a:t>
            </a:r>
            <a:r>
              <a:rPr lang="el-GR" dirty="0">
                <a:latin typeface="Verdana" panose="020B0604030504040204" pitchFamily="34" charset="0"/>
              </a:rPr>
              <a:t>, τα οποία είναι αδύνατον να υπάρξουν στην πραγματικότητα, εδώ είναι εμφανή με συμβολικό τρόπο με το γεωμετρικό όργανο (το τρίγωνο) και το ανάπτυγμα (το πολύεδρο). </a:t>
            </a:r>
            <a:endParaRPr lang="el-GR" dirty="0"/>
          </a:p>
        </p:txBody>
      </p:sp>
      <p:pic>
        <p:nvPicPr>
          <p:cNvPr id="3" name="Picture 2">
            <a:extLst>
              <a:ext uri="{FF2B5EF4-FFF2-40B4-BE49-F238E27FC236}">
                <a16:creationId xmlns:a16="http://schemas.microsoft.com/office/drawing/2014/main" id="{38CBB9D2-A48D-6A41-A829-79CF03466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535" y="1575056"/>
            <a:ext cx="6090061" cy="5282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6887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62FD815F-730B-B84C-B77C-59274E50BE79}"/>
              </a:ext>
            </a:extLst>
          </p:cNvPr>
          <p:cNvSpPr/>
          <p:nvPr/>
        </p:nvSpPr>
        <p:spPr>
          <a:xfrm>
            <a:off x="93233" y="143474"/>
            <a:ext cx="12005534" cy="1200329"/>
          </a:xfrm>
          <a:prstGeom prst="rect">
            <a:avLst/>
          </a:prstGeom>
        </p:spPr>
        <p:txBody>
          <a:bodyPr wrap="square">
            <a:spAutoFit/>
          </a:bodyPr>
          <a:lstStyle/>
          <a:p>
            <a:r>
              <a:rPr lang="el-GR" dirty="0">
                <a:latin typeface="Verdana" panose="020B0604030504040204" pitchFamily="34" charset="0"/>
              </a:rPr>
              <a:t>Ωστόσο, δεν πρέπει να μένουμε μόνο στο οπτικό παιχνίδι και στην άριστη γνώση του </a:t>
            </a:r>
            <a:r>
              <a:rPr lang="el-GR" dirty="0" err="1">
                <a:latin typeface="Verdana" panose="020B0604030504040204" pitchFamily="34" charset="0"/>
              </a:rPr>
              <a:t>Έσερ</a:t>
            </a:r>
            <a:r>
              <a:rPr lang="el-GR" dirty="0">
                <a:latin typeface="Verdana" panose="020B0604030504040204" pitchFamily="34" charset="0"/>
              </a:rPr>
              <a:t> για το σχέδιο, που εντυπωσιάζει με την ακρίβεια και την λεπτή τονικότητά του τον θεατή. Η δύναμη του καλλιτέχνη που εμφυσά την πραγματική ζωή στο έργο του, όπως ο Πυγμαλίων, είναι το κυριότερο νόημα αυτού του έργου.</a:t>
            </a:r>
            <a:endParaRPr lang="el-GR" dirty="0"/>
          </a:p>
        </p:txBody>
      </p:sp>
      <p:pic>
        <p:nvPicPr>
          <p:cNvPr id="3" name="Picture 2">
            <a:extLst>
              <a:ext uri="{FF2B5EF4-FFF2-40B4-BE49-F238E27FC236}">
                <a16:creationId xmlns:a16="http://schemas.microsoft.com/office/drawing/2014/main" id="{F70B92CC-ABD6-D44D-8716-05CE38CEA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623" y="1343803"/>
            <a:ext cx="6326729" cy="548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8421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E4CADDE-2BAC-C54E-A2BF-445B644A4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0"/>
            <a:ext cx="7905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9892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22E93154-A5A0-2045-B2A2-FE04651A3DAC}"/>
              </a:ext>
            </a:extLst>
          </p:cNvPr>
          <p:cNvSpPr/>
          <p:nvPr/>
        </p:nvSpPr>
        <p:spPr>
          <a:xfrm>
            <a:off x="4572000" y="0"/>
            <a:ext cx="4066390" cy="369332"/>
          </a:xfrm>
          <a:prstGeom prst="rect">
            <a:avLst/>
          </a:prstGeom>
        </p:spPr>
        <p:txBody>
          <a:bodyPr wrap="square">
            <a:spAutoFit/>
          </a:bodyPr>
          <a:lstStyle/>
          <a:p>
            <a:r>
              <a:rPr lang="el-GR" b="1" dirty="0">
                <a:latin typeface="Verdana" panose="020B0604030504040204" pitchFamily="34" charset="0"/>
              </a:rPr>
              <a:t>ΕΡΩΤΗΣΕΙΣ</a:t>
            </a:r>
            <a:endParaRPr lang="el-GR" dirty="0"/>
          </a:p>
        </p:txBody>
      </p:sp>
      <p:sp>
        <p:nvSpPr>
          <p:cNvPr id="4" name="TextBox 3">
            <a:extLst>
              <a:ext uri="{FF2B5EF4-FFF2-40B4-BE49-F238E27FC236}">
                <a16:creationId xmlns:a16="http://schemas.microsoft.com/office/drawing/2014/main" id="{F5A56543-4EB4-F742-B5EC-C2F4A9D08EDA}"/>
              </a:ext>
            </a:extLst>
          </p:cNvPr>
          <p:cNvSpPr txBox="1"/>
          <p:nvPr/>
        </p:nvSpPr>
        <p:spPr>
          <a:xfrm>
            <a:off x="442856" y="317987"/>
            <a:ext cx="11306287" cy="646331"/>
          </a:xfrm>
          <a:prstGeom prst="rect">
            <a:avLst/>
          </a:prstGeom>
          <a:noFill/>
        </p:spPr>
        <p:txBody>
          <a:bodyPr wrap="square" rtlCol="0">
            <a:spAutoFit/>
          </a:bodyPr>
          <a:lstStyle/>
          <a:p>
            <a:r>
              <a:rPr lang="el-GR" b="1" dirty="0"/>
              <a:t>1. Περιγράψτε την εικόνα που βλέπετε. Τι το αξιοπερίεργο παρατηρείτε; Πόσα και ποια αντικείμενα είναι σχεδιασμένα;</a:t>
            </a:r>
            <a:endParaRPr lang="el-GR" dirty="0"/>
          </a:p>
        </p:txBody>
      </p:sp>
      <p:sp>
        <p:nvSpPr>
          <p:cNvPr id="10" name="TextBox 9">
            <a:extLst>
              <a:ext uri="{FF2B5EF4-FFF2-40B4-BE49-F238E27FC236}">
                <a16:creationId xmlns:a16="http://schemas.microsoft.com/office/drawing/2014/main" id="{6369444E-7C48-9247-AA87-9900184FB14A}"/>
              </a:ext>
            </a:extLst>
          </p:cNvPr>
          <p:cNvSpPr txBox="1"/>
          <p:nvPr/>
        </p:nvSpPr>
        <p:spPr>
          <a:xfrm>
            <a:off x="335987" y="964318"/>
            <a:ext cx="11037346" cy="1200329"/>
          </a:xfrm>
          <a:prstGeom prst="rect">
            <a:avLst/>
          </a:prstGeom>
          <a:noFill/>
        </p:spPr>
        <p:txBody>
          <a:bodyPr wrap="square" rtlCol="0">
            <a:spAutoFit/>
          </a:bodyPr>
          <a:lstStyle/>
          <a:p>
            <a:r>
              <a:rPr lang="el-GR" dirty="0"/>
              <a:t>Το αξιοπερίεργο του έργου είναι το σχεδιαστικό παιχνίδι που γίνεται μεταξύ των επίπεδων στιλιζαρισμένων ερπετών και των τρισδιάστατων ερπετών. Με άλλα λόγια, το αξιοπερίεργο είναι το πώς από σχέδιο τα ερπετά «ζωντανεύουν» και μετά γίνονται πάλι επίπεδο σχέδιο.</a:t>
            </a:r>
            <a:br>
              <a:rPr lang="el-GR" dirty="0"/>
            </a:br>
            <a:endParaRPr lang="el-GR" dirty="0"/>
          </a:p>
        </p:txBody>
      </p:sp>
      <p:pic>
        <p:nvPicPr>
          <p:cNvPr id="11" name="Picture 2">
            <a:extLst>
              <a:ext uri="{FF2B5EF4-FFF2-40B4-BE49-F238E27FC236}">
                <a16:creationId xmlns:a16="http://schemas.microsoft.com/office/drawing/2014/main" id="{A944F0F4-BD7E-4242-B32A-CB6A4964E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209" y="1886098"/>
            <a:ext cx="5627483" cy="488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917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C6ABA-9392-E743-B798-498BD5075D4E}"/>
              </a:ext>
            </a:extLst>
          </p:cNvPr>
          <p:cNvSpPr txBox="1"/>
          <p:nvPr/>
        </p:nvSpPr>
        <p:spPr>
          <a:xfrm>
            <a:off x="228410" y="185356"/>
            <a:ext cx="11037346" cy="646331"/>
          </a:xfrm>
          <a:prstGeom prst="rect">
            <a:avLst/>
          </a:prstGeom>
          <a:noFill/>
        </p:spPr>
        <p:txBody>
          <a:bodyPr wrap="square" rtlCol="0">
            <a:spAutoFit/>
          </a:bodyPr>
          <a:lstStyle/>
          <a:p>
            <a:r>
              <a:rPr lang="en-US" b="1" dirty="0"/>
              <a:t>2</a:t>
            </a:r>
            <a:r>
              <a:rPr lang="el-GR" b="1" dirty="0"/>
              <a:t>. Σχολιάστε τη σχέση των επίπεδα σχεδιασμένων ερπετών στο φύλλο χαρτιού με τα τρισδιάστατα σχεδιασμένα ερπετά τα οποία κινούνται στον χώρο.</a:t>
            </a:r>
            <a:endParaRPr lang="el-GR" dirty="0"/>
          </a:p>
        </p:txBody>
      </p:sp>
      <p:sp>
        <p:nvSpPr>
          <p:cNvPr id="3" name="TextBox 2">
            <a:extLst>
              <a:ext uri="{FF2B5EF4-FFF2-40B4-BE49-F238E27FC236}">
                <a16:creationId xmlns:a16="http://schemas.microsoft.com/office/drawing/2014/main" id="{FAAA5D53-FD7F-0540-BD0F-0813E462A315}"/>
              </a:ext>
            </a:extLst>
          </p:cNvPr>
          <p:cNvSpPr txBox="1"/>
          <p:nvPr/>
        </p:nvSpPr>
        <p:spPr>
          <a:xfrm>
            <a:off x="228410" y="831687"/>
            <a:ext cx="10862722" cy="923330"/>
          </a:xfrm>
          <a:prstGeom prst="rect">
            <a:avLst/>
          </a:prstGeom>
          <a:noFill/>
        </p:spPr>
        <p:txBody>
          <a:bodyPr wrap="square" rtlCol="0">
            <a:spAutoFit/>
          </a:bodyPr>
          <a:lstStyle/>
          <a:p>
            <a:r>
              <a:rPr lang="el-GR" dirty="0"/>
              <a:t>Τα επίπεδα ερπετά είναι σχεδιασμένα χωρίς λεπτομέρειες, με γεωμετρικό τρόπο και στιλιζαρισμένα, ενώ αυτά που είναι τρισδιάστατα απεικονίζονται σαν να κινούνται πραγματικά, σαν να είναι ένα και το αυτό ερπετό του οποίου έχει καταγραφεί η σταδιακή κίνηση.</a:t>
            </a:r>
          </a:p>
        </p:txBody>
      </p:sp>
      <p:pic>
        <p:nvPicPr>
          <p:cNvPr id="4" name="Picture 2">
            <a:extLst>
              <a:ext uri="{FF2B5EF4-FFF2-40B4-BE49-F238E27FC236}">
                <a16:creationId xmlns:a16="http://schemas.microsoft.com/office/drawing/2014/main" id="{81490AE4-4B4A-714D-97FB-55FA94D2B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164" y="1853869"/>
            <a:ext cx="5768652" cy="500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679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E5DD1-9E8E-634E-9DFD-BF2F9189E39E}"/>
              </a:ext>
            </a:extLst>
          </p:cNvPr>
          <p:cNvSpPr txBox="1"/>
          <p:nvPr/>
        </p:nvSpPr>
        <p:spPr>
          <a:xfrm>
            <a:off x="390862" y="129091"/>
            <a:ext cx="6880410" cy="369332"/>
          </a:xfrm>
          <a:prstGeom prst="rect">
            <a:avLst/>
          </a:prstGeom>
          <a:noFill/>
        </p:spPr>
        <p:txBody>
          <a:bodyPr wrap="none" rtlCol="0">
            <a:spAutoFit/>
          </a:bodyPr>
          <a:lstStyle/>
          <a:p>
            <a:r>
              <a:rPr lang="en-US" b="1" dirty="0">
                <a:latin typeface="Verdana" panose="020B0604030504040204" pitchFamily="34" charset="0"/>
              </a:rPr>
              <a:t>3</a:t>
            </a:r>
            <a:r>
              <a:rPr lang="el-GR" b="1" dirty="0">
                <a:latin typeface="Verdana" panose="020B0604030504040204" pitchFamily="34" charset="0"/>
              </a:rPr>
              <a:t>. Ποιο θεωρείτε ότι είναι το πιο «ζωντανό» ερπετό</a:t>
            </a:r>
            <a:r>
              <a:rPr lang="en-US" b="1" dirty="0">
                <a:latin typeface="Verdana" panose="020B0604030504040204" pitchFamily="34" charset="0"/>
              </a:rPr>
              <a:t>;</a:t>
            </a:r>
            <a:endParaRPr lang="el-GR" dirty="0"/>
          </a:p>
        </p:txBody>
      </p:sp>
      <p:sp>
        <p:nvSpPr>
          <p:cNvPr id="3" name="TextBox 2">
            <a:extLst>
              <a:ext uri="{FF2B5EF4-FFF2-40B4-BE49-F238E27FC236}">
                <a16:creationId xmlns:a16="http://schemas.microsoft.com/office/drawing/2014/main" id="{E7339A62-8C00-064B-A206-ED1334E33FAC}"/>
              </a:ext>
            </a:extLst>
          </p:cNvPr>
          <p:cNvSpPr txBox="1"/>
          <p:nvPr/>
        </p:nvSpPr>
        <p:spPr>
          <a:xfrm>
            <a:off x="131591" y="498423"/>
            <a:ext cx="10862723" cy="800219"/>
          </a:xfrm>
          <a:prstGeom prst="rect">
            <a:avLst/>
          </a:prstGeom>
          <a:noFill/>
        </p:spPr>
        <p:txBody>
          <a:bodyPr wrap="square" rtlCol="0">
            <a:spAutoFit/>
          </a:bodyPr>
          <a:lstStyle/>
          <a:p>
            <a:r>
              <a:rPr lang="el-GR" sz="1400" dirty="0">
                <a:latin typeface="Verdana" panose="020B0604030504040204" pitchFamily="34" charset="0"/>
              </a:rPr>
              <a:t>Το πιο «ζωντανό» ερπετό μοιάζει να είναι αυτό που ρουθουνίζει έντονα και βγάζει τα χνότα του, για να μετατραπεί μετά από λίγο ξανά σε σχέδιο. Ενδιαφέρον έχει και το ζωντανό ερπετό του οποίου το ένα πόδι παραμένει ακόμα σχέδιο.</a:t>
            </a:r>
          </a:p>
          <a:p>
            <a:endParaRPr lang="el-GR" dirty="0"/>
          </a:p>
        </p:txBody>
      </p:sp>
      <p:pic>
        <p:nvPicPr>
          <p:cNvPr id="4" name="Picture 2">
            <a:extLst>
              <a:ext uri="{FF2B5EF4-FFF2-40B4-BE49-F238E27FC236}">
                <a16:creationId xmlns:a16="http://schemas.microsoft.com/office/drawing/2014/main" id="{B27FEE5D-8651-6542-8ED4-155C24D1D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110" y="987143"/>
            <a:ext cx="6767793" cy="587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701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79A1222-F6FA-064F-AD4C-948C1D0AE04F}"/>
              </a:ext>
            </a:extLst>
          </p:cNvPr>
          <p:cNvSpPr/>
          <p:nvPr/>
        </p:nvSpPr>
        <p:spPr>
          <a:xfrm>
            <a:off x="315557" y="459454"/>
            <a:ext cx="11367247" cy="646331"/>
          </a:xfrm>
          <a:prstGeom prst="rect">
            <a:avLst/>
          </a:prstGeom>
        </p:spPr>
        <p:txBody>
          <a:bodyPr wrap="square">
            <a:spAutoFit/>
          </a:bodyPr>
          <a:lstStyle/>
          <a:p>
            <a:r>
              <a:rPr lang="el-GR" b="1" dirty="0">
                <a:latin typeface="Verdana" panose="020B0604030504040204" pitchFamily="34" charset="0"/>
              </a:rPr>
              <a:t>ΑΣΚΗΣΗ</a:t>
            </a:r>
            <a:endParaRPr lang="en-US" b="1" dirty="0">
              <a:latin typeface="Verdana" panose="020B0604030504040204" pitchFamily="34" charset="0"/>
            </a:endParaRPr>
          </a:p>
          <a:p>
            <a:r>
              <a:rPr lang="el-GR" dirty="0">
                <a:latin typeface="Verdana" panose="020B0604030504040204" pitchFamily="34" charset="0"/>
              </a:rPr>
              <a:t> Σχεδιάστε ζώα ή αντικείμενα που σταδιακά μετατρέπονται σε κάτι άλλο.</a:t>
            </a:r>
            <a:endParaRPr lang="el-GR" dirty="0"/>
          </a:p>
        </p:txBody>
      </p:sp>
      <p:pic>
        <p:nvPicPr>
          <p:cNvPr id="3" name="Picture 2" descr="escher butterfies">
            <a:extLst>
              <a:ext uri="{FF2B5EF4-FFF2-40B4-BE49-F238E27FC236}">
                <a16:creationId xmlns:a16="http://schemas.microsoft.com/office/drawing/2014/main" id="{9D7F2428-24ED-EE45-AA93-CC6E02173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08" y="1218507"/>
            <a:ext cx="5012518" cy="543799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he impossible world of MC Escher | Art and design | The Guardian">
            <a:extLst>
              <a:ext uri="{FF2B5EF4-FFF2-40B4-BE49-F238E27FC236}">
                <a16:creationId xmlns:a16="http://schemas.microsoft.com/office/drawing/2014/main" id="{75145CF3-892C-6D44-8D01-D0078D87A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934" y="1237129"/>
            <a:ext cx="6335358" cy="3801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129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869905-C435-4843-9049-F6C3BEB52F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568" b="44324"/>
          <a:stretch/>
        </p:blipFill>
        <p:spPr bwMode="auto">
          <a:xfrm>
            <a:off x="1524000" y="1239436"/>
            <a:ext cx="9144000" cy="556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D7595E-E7CD-5142-8D7F-A35305B6F352}"/>
              </a:ext>
            </a:extLst>
          </p:cNvPr>
          <p:cNvSpPr txBox="1"/>
          <p:nvPr/>
        </p:nvSpPr>
        <p:spPr>
          <a:xfrm>
            <a:off x="159027" y="2524186"/>
            <a:ext cx="5459895" cy="4247317"/>
          </a:xfrm>
          <a:prstGeom prst="rect">
            <a:avLst/>
          </a:prstGeom>
          <a:noFill/>
        </p:spPr>
        <p:txBody>
          <a:bodyPr wrap="square" rtlCol="0">
            <a:spAutoFit/>
          </a:bodyPr>
          <a:lstStyle/>
          <a:p>
            <a:r>
              <a:rPr lang="el-GR" sz="2800" dirty="0"/>
              <a:t>Το μέγαρο Σπάντα στη Ρώμη χτίστηκε το 1540.</a:t>
            </a:r>
          </a:p>
          <a:p>
            <a:r>
              <a:rPr lang="el-GR" sz="2800" dirty="0"/>
              <a:t>Το 1653 στην αυλή του φιλοτεχνήθηκε μια στοά από τον </a:t>
            </a:r>
            <a:r>
              <a:rPr lang="el-GR" sz="2800" dirty="0" err="1"/>
              <a:t>Φραντσέσκο</a:t>
            </a:r>
            <a:r>
              <a:rPr lang="el-GR" sz="2800" dirty="0"/>
              <a:t> </a:t>
            </a:r>
            <a:r>
              <a:rPr lang="el-GR" sz="2800" dirty="0" err="1"/>
              <a:t>Μπορομίνι</a:t>
            </a:r>
            <a:r>
              <a:rPr lang="el-GR" sz="2800" dirty="0"/>
              <a:t>.</a:t>
            </a:r>
          </a:p>
          <a:p>
            <a:r>
              <a:rPr lang="el-GR" sz="2800" dirty="0"/>
              <a:t>Αυτή η στοά μαρτυρεί το ενδιαφέρον για τα </a:t>
            </a:r>
            <a:r>
              <a:rPr lang="en-US" sz="2800" dirty="0"/>
              <a:t> </a:t>
            </a:r>
            <a:r>
              <a:rPr lang="el-GR" sz="2800" dirty="0"/>
              <a:t>«παιχνίδια της προοπτικής» την εποχή του </a:t>
            </a:r>
            <a:r>
              <a:rPr lang="el-GR" sz="2800" dirty="0">
                <a:solidFill>
                  <a:schemeClr val="accent5">
                    <a:lumMod val="60000"/>
                    <a:lumOff val="40000"/>
                  </a:schemeClr>
                </a:solidFill>
              </a:rPr>
              <a:t>ΜΠΑΡΟΚ</a:t>
            </a:r>
            <a:r>
              <a:rPr lang="el-GR" sz="2800" dirty="0"/>
              <a:t>.</a:t>
            </a:r>
          </a:p>
          <a:p>
            <a:endParaRPr lang="el-GR" dirty="0">
              <a:solidFill>
                <a:schemeClr val="accent5">
                  <a:lumMod val="60000"/>
                  <a:lumOff val="40000"/>
                </a:schemeClr>
              </a:solidFill>
            </a:endParaRPr>
          </a:p>
        </p:txBody>
      </p:sp>
      <p:pic>
        <p:nvPicPr>
          <p:cNvPr id="5" name="Picture 2">
            <a:extLst>
              <a:ext uri="{FF2B5EF4-FFF2-40B4-BE49-F238E27FC236}">
                <a16:creationId xmlns:a16="http://schemas.microsoft.com/office/drawing/2014/main" id="{6C4170BB-2D8A-FB4F-BD73-799C49213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773" y="2047103"/>
            <a:ext cx="6299200" cy="472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0B1DF0-6DEB-0649-B45E-A2473814D457}"/>
              </a:ext>
            </a:extLst>
          </p:cNvPr>
          <p:cNvSpPr txBox="1"/>
          <p:nvPr/>
        </p:nvSpPr>
        <p:spPr>
          <a:xfrm>
            <a:off x="5128591" y="249130"/>
            <a:ext cx="3117627" cy="523220"/>
          </a:xfrm>
          <a:prstGeom prst="rect">
            <a:avLst/>
          </a:prstGeom>
          <a:noFill/>
        </p:spPr>
        <p:txBody>
          <a:bodyPr wrap="square" rtlCol="0">
            <a:spAutoFit/>
          </a:bodyPr>
          <a:lstStyle/>
          <a:p>
            <a:r>
              <a:rPr lang="el-GR" sz="2800" dirty="0">
                <a:solidFill>
                  <a:schemeClr val="accent5">
                    <a:lumMod val="60000"/>
                    <a:lumOff val="40000"/>
                  </a:schemeClr>
                </a:solidFill>
              </a:rPr>
              <a:t>ΜΠΑΡΟΚ</a:t>
            </a:r>
          </a:p>
        </p:txBody>
      </p:sp>
    </p:spTree>
    <p:extLst>
      <p:ext uri="{BB962C8B-B14F-4D97-AF65-F5344CB8AC3E}">
        <p14:creationId xmlns:p14="http://schemas.microsoft.com/office/powerpoint/2010/main" val="8354097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E940364E-B02A-E548-8CCD-EA3B8A5E0EAB}"/>
              </a:ext>
            </a:extLst>
          </p:cNvPr>
          <p:cNvSpPr/>
          <p:nvPr/>
        </p:nvSpPr>
        <p:spPr>
          <a:xfrm>
            <a:off x="454668" y="607151"/>
            <a:ext cx="4314964" cy="584775"/>
          </a:xfrm>
          <a:prstGeom prst="rect">
            <a:avLst/>
          </a:prstGeom>
        </p:spPr>
        <p:txBody>
          <a:bodyPr wrap="none">
            <a:spAutoFit/>
          </a:bodyPr>
          <a:lstStyle/>
          <a:p>
            <a:r>
              <a:rPr lang="en-US" sz="3200" dirty="0">
                <a:solidFill>
                  <a:srgbClr val="0260BF"/>
                </a:solidFill>
                <a:latin typeface="Calibri" panose="020F0502020204030204" pitchFamily="34" charset="0"/>
              </a:rPr>
              <a:t>https://</a:t>
            </a:r>
            <a:r>
              <a:rPr lang="en-US" sz="3200" dirty="0" err="1">
                <a:solidFill>
                  <a:srgbClr val="0260BF"/>
                </a:solidFill>
                <a:latin typeface="Calibri" panose="020F0502020204030204" pitchFamily="34" charset="0"/>
              </a:rPr>
              <a:t>escher.ntr.nl</a:t>
            </a:r>
            <a:r>
              <a:rPr lang="en-US" sz="3200" dirty="0">
                <a:solidFill>
                  <a:srgbClr val="0260BF"/>
                </a:solidFill>
                <a:latin typeface="Calibri" panose="020F0502020204030204" pitchFamily="34" charset="0"/>
              </a:rPr>
              <a:t>/</a:t>
            </a:r>
            <a:r>
              <a:rPr lang="en-US" sz="3200" dirty="0" err="1">
                <a:solidFill>
                  <a:srgbClr val="0260BF"/>
                </a:solidFill>
                <a:latin typeface="Calibri" panose="020F0502020204030204" pitchFamily="34" charset="0"/>
              </a:rPr>
              <a:t>en</a:t>
            </a:r>
            <a:r>
              <a:rPr lang="en-US" sz="3200" dirty="0">
                <a:solidFill>
                  <a:srgbClr val="0260BF"/>
                </a:solidFill>
                <a:latin typeface="Calibri" panose="020F0502020204030204" pitchFamily="34" charset="0"/>
              </a:rPr>
              <a:t>/ </a:t>
            </a:r>
            <a:endParaRPr lang="en-US" sz="3200" dirty="0"/>
          </a:p>
        </p:txBody>
      </p:sp>
      <p:sp>
        <p:nvSpPr>
          <p:cNvPr id="5" name="TextBox 4">
            <a:extLst>
              <a:ext uri="{FF2B5EF4-FFF2-40B4-BE49-F238E27FC236}">
                <a16:creationId xmlns:a16="http://schemas.microsoft.com/office/drawing/2014/main" id="{61D5EF40-E426-9D48-A714-911C156398D5}"/>
              </a:ext>
            </a:extLst>
          </p:cNvPr>
          <p:cNvSpPr txBox="1"/>
          <p:nvPr/>
        </p:nvSpPr>
        <p:spPr>
          <a:xfrm>
            <a:off x="217279" y="1417984"/>
            <a:ext cx="4314964" cy="3416320"/>
          </a:xfrm>
          <a:prstGeom prst="rect">
            <a:avLst/>
          </a:prstGeom>
          <a:noFill/>
        </p:spPr>
        <p:txBody>
          <a:bodyPr wrap="square" rtlCol="0">
            <a:spAutoFit/>
          </a:bodyPr>
          <a:lstStyle/>
          <a:p>
            <a:r>
              <a:rPr lang="el-GR" sz="2400" dirty="0"/>
              <a:t>Να επισκεφτείς την παραπάνω σελίδα </a:t>
            </a:r>
          </a:p>
          <a:p>
            <a:r>
              <a:rPr lang="el-GR" sz="2400" dirty="0"/>
              <a:t>και να δημιουργήσεις με τη βοήθεια του προγράμματος </a:t>
            </a:r>
          </a:p>
          <a:p>
            <a:r>
              <a:rPr lang="el-GR" sz="2400" dirty="0"/>
              <a:t>το δικό σου έργο, φωτογράφησε το με την καταγραφή οθόνης και στείλε το </a:t>
            </a:r>
          </a:p>
          <a:p>
            <a:r>
              <a:rPr lang="el-GR" sz="2400" dirty="0"/>
              <a:t>Στο </a:t>
            </a:r>
            <a:r>
              <a:rPr lang="el-GR" sz="2400" dirty="0" err="1"/>
              <a:t>μέηλ</a:t>
            </a:r>
            <a:r>
              <a:rPr lang="el-GR" sz="2400" dirty="0"/>
              <a:t>  </a:t>
            </a:r>
            <a:r>
              <a:rPr lang="en-US" sz="2400" dirty="0">
                <a:hlinkClick r:id="rId2"/>
              </a:rPr>
              <a:t>evtzelep@sch.gr</a:t>
            </a:r>
            <a:r>
              <a:rPr lang="en-US" sz="2400" dirty="0"/>
              <a:t> </a:t>
            </a:r>
            <a:endParaRPr lang="el-GR" sz="2400" dirty="0"/>
          </a:p>
          <a:p>
            <a:r>
              <a:rPr lang="el-GR" sz="2400" dirty="0"/>
              <a:t>Στην ηλεκτρονική τάξη.</a:t>
            </a:r>
          </a:p>
        </p:txBody>
      </p:sp>
      <p:pic>
        <p:nvPicPr>
          <p:cNvPr id="3074" name="Picture 2" descr="M. C. Escher | The Encounter | The Metropolitan Museum of Art">
            <a:extLst>
              <a:ext uri="{FF2B5EF4-FFF2-40B4-BE49-F238E27FC236}">
                <a16:creationId xmlns:a16="http://schemas.microsoft.com/office/drawing/2014/main" id="{A592C605-35B9-514A-8CF9-CD81C2911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038" y="371780"/>
            <a:ext cx="7328683" cy="550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8856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0013"/>
          <p:cNvPicPr>
            <a:picLocks noChangeAspect="1" noChangeArrowheads="1"/>
          </p:cNvPicPr>
          <p:nvPr/>
        </p:nvPicPr>
        <p:blipFill>
          <a:blip r:embed="rId3" cstate="print"/>
          <a:srcRect/>
          <a:stretch>
            <a:fillRect/>
          </a:stretch>
        </p:blipFill>
        <p:spPr bwMode="auto">
          <a:xfrm>
            <a:off x="3359151" y="0"/>
            <a:ext cx="5680075" cy="6826250"/>
          </a:xfrm>
          <a:prstGeom prst="rect">
            <a:avLst/>
          </a:prstGeom>
          <a:noFill/>
        </p:spPr>
      </p:pic>
      <p:sp>
        <p:nvSpPr>
          <p:cNvPr id="40966" name="Text Box 6"/>
          <p:cNvSpPr txBox="1">
            <a:spLocks noChangeArrowheads="1"/>
          </p:cNvSpPr>
          <p:nvPr/>
        </p:nvSpPr>
        <p:spPr bwMode="auto">
          <a:xfrm>
            <a:off x="1774826" y="404814"/>
            <a:ext cx="1584325" cy="396875"/>
          </a:xfrm>
          <a:prstGeom prst="rect">
            <a:avLst/>
          </a:prstGeom>
          <a:noFill/>
          <a:ln w="9525">
            <a:noFill/>
            <a:miter lim="800000"/>
            <a:headEnd/>
            <a:tailEnd/>
          </a:ln>
          <a:effectLst/>
        </p:spPr>
        <p:txBody>
          <a:bodyPr>
            <a:spAutoFit/>
          </a:bodyPr>
          <a:lstStyle/>
          <a:p>
            <a:pPr>
              <a:spcBef>
                <a:spcPct val="50000"/>
              </a:spcBef>
            </a:pPr>
            <a:r>
              <a:rPr lang="en-US" sz="2000"/>
              <a:t>Escher 1</a:t>
            </a:r>
            <a:endParaRPr lang="el-GR" sz="2000"/>
          </a:p>
        </p:txBody>
      </p:sp>
      <p:sp>
        <p:nvSpPr>
          <p:cNvPr id="3" name="TextBox 2">
            <a:extLst>
              <a:ext uri="{FF2B5EF4-FFF2-40B4-BE49-F238E27FC236}">
                <a16:creationId xmlns:a16="http://schemas.microsoft.com/office/drawing/2014/main" id="{8539AA0B-4A84-4C44-B905-C741D16A4A9A}"/>
              </a:ext>
            </a:extLst>
          </p:cNvPr>
          <p:cNvSpPr txBox="1"/>
          <p:nvPr/>
        </p:nvSpPr>
        <p:spPr>
          <a:xfrm>
            <a:off x="355003" y="1118795"/>
            <a:ext cx="2581836" cy="3139321"/>
          </a:xfrm>
          <a:prstGeom prst="rect">
            <a:avLst/>
          </a:prstGeom>
          <a:noFill/>
        </p:spPr>
        <p:txBody>
          <a:bodyPr wrap="square" rtlCol="0">
            <a:spAutoFit/>
          </a:bodyPr>
          <a:lstStyle/>
          <a:p>
            <a:r>
              <a:rPr lang="el-GR" dirty="0"/>
              <a:t>Εντοπίστε τι περίεργο παρουσιάζεται</a:t>
            </a:r>
          </a:p>
          <a:p>
            <a:r>
              <a:rPr lang="el-GR" dirty="0"/>
              <a:t>Στην απεικόνιση του χώρου</a:t>
            </a:r>
          </a:p>
          <a:p>
            <a:endParaRPr lang="el-GR" dirty="0"/>
          </a:p>
          <a:p>
            <a:r>
              <a:rPr lang="el-GR" dirty="0"/>
              <a:t>Από ποια οπτική γωνία παρατηρεί το έργο ο θεατής</a:t>
            </a:r>
            <a:r>
              <a:rPr lang="en-US" dirty="0"/>
              <a:t>;</a:t>
            </a:r>
          </a:p>
          <a:p>
            <a:r>
              <a:rPr lang="el-GR" dirty="0"/>
              <a:t>Πάνω</a:t>
            </a:r>
          </a:p>
          <a:p>
            <a:r>
              <a:rPr lang="el-GR" dirty="0"/>
              <a:t>Κάτω </a:t>
            </a:r>
          </a:p>
          <a:p>
            <a:r>
              <a:rPr lang="el-GR" dirty="0"/>
              <a:t>κεντρικά</a:t>
            </a:r>
          </a:p>
        </p:txBody>
      </p:sp>
    </p:spTree>
    <p:extLst>
      <p:ext uri="{BB962C8B-B14F-4D97-AF65-F5344CB8AC3E}">
        <p14:creationId xmlns:p14="http://schemas.microsoft.com/office/powerpoint/2010/main" val="28090021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0013Γ.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242965" y="0"/>
            <a:ext cx="5706070" cy="6858000"/>
          </a:xfrm>
          <a:prstGeom prst="rect">
            <a:avLst/>
          </a:prstGeom>
        </p:spPr>
      </p:pic>
      <p:pic>
        <p:nvPicPr>
          <p:cNvPr id="3" name="2 - Εικόνα" descr="0013Α.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42965" y="0"/>
            <a:ext cx="5706070" cy="6858000"/>
          </a:xfrm>
          <a:prstGeom prst="rect">
            <a:avLst/>
          </a:prstGeom>
        </p:spPr>
      </p:pic>
      <p:pic>
        <p:nvPicPr>
          <p:cNvPr id="4" name="3 - Εικόνα" descr="0013Β.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242965" y="0"/>
            <a:ext cx="5706070" cy="6858000"/>
          </a:xfrm>
          <a:prstGeom prst="rect">
            <a:avLst/>
          </a:prstGeom>
        </p:spPr>
      </p:pic>
    </p:spTree>
    <p:extLst>
      <p:ext uri="{BB962C8B-B14F-4D97-AF65-F5344CB8AC3E}">
        <p14:creationId xmlns:p14="http://schemas.microsoft.com/office/powerpoint/2010/main" val="336480589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0" fill="hold"/>
                                        <p:tgtEl>
                                          <p:spTgt spid="3"/>
                                        </p:tgtEl>
                                        <p:attrNameLst>
                                          <p:attrName>ppt_x</p:attrName>
                                        </p:attrNameLst>
                                      </p:cBhvr>
                                      <p:tavLst>
                                        <p:tav tm="0">
                                          <p:val>
                                            <p:strVal val="#ppt_x"/>
                                          </p:val>
                                        </p:tav>
                                        <p:tav tm="100000">
                                          <p:val>
                                            <p:strVal val="#ppt_x"/>
                                          </p:val>
                                        </p:tav>
                                      </p:tavLst>
                                    </p:anim>
                                    <p:anim calcmode="lin" valueType="num">
                                      <p:cBhvr additive="base">
                                        <p:cTn id="14"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2" name="Picture 4" descr="0017"/>
          <p:cNvPicPr>
            <a:picLocks noChangeAspect="1" noChangeArrowheads="1"/>
          </p:cNvPicPr>
          <p:nvPr/>
        </p:nvPicPr>
        <p:blipFill>
          <a:blip r:embed="rId3" cstate="print"/>
          <a:srcRect/>
          <a:stretch>
            <a:fillRect/>
          </a:stretch>
        </p:blipFill>
        <p:spPr bwMode="auto">
          <a:xfrm>
            <a:off x="3503613" y="188914"/>
            <a:ext cx="5541962" cy="6537325"/>
          </a:xfrm>
          <a:prstGeom prst="rect">
            <a:avLst/>
          </a:prstGeom>
          <a:noFill/>
        </p:spPr>
      </p:pic>
      <p:sp>
        <p:nvSpPr>
          <p:cNvPr id="43013" name="Text Box 5"/>
          <p:cNvSpPr txBox="1">
            <a:spLocks noChangeArrowheads="1"/>
          </p:cNvSpPr>
          <p:nvPr/>
        </p:nvSpPr>
        <p:spPr bwMode="auto">
          <a:xfrm>
            <a:off x="1703388" y="476251"/>
            <a:ext cx="1655762" cy="396875"/>
          </a:xfrm>
          <a:prstGeom prst="rect">
            <a:avLst/>
          </a:prstGeom>
          <a:noFill/>
          <a:ln w="9525">
            <a:noFill/>
            <a:miter lim="800000"/>
            <a:headEnd/>
            <a:tailEnd/>
          </a:ln>
          <a:effectLst/>
        </p:spPr>
        <p:txBody>
          <a:bodyPr>
            <a:spAutoFit/>
          </a:bodyPr>
          <a:lstStyle/>
          <a:p>
            <a:pPr>
              <a:spcBef>
                <a:spcPct val="50000"/>
              </a:spcBef>
            </a:pPr>
            <a:r>
              <a:rPr lang="en-US" sz="2000"/>
              <a:t>Escher 2</a:t>
            </a:r>
            <a:endParaRPr lang="el-GR" sz="2000"/>
          </a:p>
        </p:txBody>
      </p:sp>
    </p:spTree>
    <p:extLst>
      <p:ext uri="{BB962C8B-B14F-4D97-AF65-F5344CB8AC3E}">
        <p14:creationId xmlns:p14="http://schemas.microsoft.com/office/powerpoint/2010/main" val="5186672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3 - Εικόνα" descr="0017Β.jpg"/>
          <p:cNvPicPr>
            <a:picLocks noChangeAspect="1"/>
          </p:cNvPicPr>
          <p:nvPr/>
        </p:nvPicPr>
        <p:blipFill>
          <a:blip r:embed="rId3" cstate="print"/>
          <a:srcRect t="30208"/>
          <a:stretch>
            <a:fillRect/>
          </a:stretch>
        </p:blipFill>
        <p:spPr>
          <a:xfrm>
            <a:off x="3189387" y="2071678"/>
            <a:ext cx="5813227" cy="4786322"/>
          </a:xfrm>
          <a:prstGeom prst="rect">
            <a:avLst/>
          </a:prstGeom>
        </p:spPr>
      </p:pic>
      <p:pic>
        <p:nvPicPr>
          <p:cNvPr id="5" name="4 - Εικόνα" descr="0017Γ.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096920" y="0"/>
            <a:ext cx="5905694" cy="6858000"/>
          </a:xfrm>
          <a:prstGeom prst="rect">
            <a:avLst/>
          </a:prstGeom>
        </p:spPr>
      </p:pic>
    </p:spTree>
    <p:extLst>
      <p:ext uri="{BB962C8B-B14F-4D97-AF65-F5344CB8AC3E}">
        <p14:creationId xmlns:p14="http://schemas.microsoft.com/office/powerpoint/2010/main" val="8888497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0020A"/>
          <p:cNvPicPr>
            <a:picLocks noChangeAspect="1" noChangeArrowheads="1"/>
          </p:cNvPicPr>
          <p:nvPr/>
        </p:nvPicPr>
        <p:blipFill>
          <a:blip r:embed="rId3" cstate="print"/>
          <a:srcRect/>
          <a:stretch>
            <a:fillRect/>
          </a:stretch>
        </p:blipFill>
        <p:spPr bwMode="auto">
          <a:xfrm>
            <a:off x="3000375" y="481013"/>
            <a:ext cx="6191250" cy="5899150"/>
          </a:xfrm>
          <a:prstGeom prst="rect">
            <a:avLst/>
          </a:prstGeom>
          <a:noFill/>
        </p:spPr>
      </p:pic>
      <p:sp>
        <p:nvSpPr>
          <p:cNvPr id="44037" name="Text Box 5"/>
          <p:cNvSpPr txBox="1">
            <a:spLocks noChangeArrowheads="1"/>
          </p:cNvSpPr>
          <p:nvPr/>
        </p:nvSpPr>
        <p:spPr bwMode="auto">
          <a:xfrm>
            <a:off x="1703389" y="549275"/>
            <a:ext cx="1152525" cy="400110"/>
          </a:xfrm>
          <a:prstGeom prst="rect">
            <a:avLst/>
          </a:prstGeom>
          <a:noFill/>
          <a:ln w="9525">
            <a:noFill/>
            <a:miter lim="800000"/>
            <a:headEnd/>
            <a:tailEnd/>
          </a:ln>
          <a:effectLst/>
        </p:spPr>
        <p:txBody>
          <a:bodyPr>
            <a:spAutoFit/>
          </a:bodyPr>
          <a:lstStyle/>
          <a:p>
            <a:pPr>
              <a:spcBef>
                <a:spcPct val="50000"/>
              </a:spcBef>
            </a:pPr>
            <a:r>
              <a:rPr lang="en-US" sz="2000"/>
              <a:t>Escher 3</a:t>
            </a:r>
            <a:endParaRPr lang="el-GR" sz="2000"/>
          </a:p>
        </p:txBody>
      </p:sp>
    </p:spTree>
    <p:extLst>
      <p:ext uri="{BB962C8B-B14F-4D97-AF65-F5344CB8AC3E}">
        <p14:creationId xmlns:p14="http://schemas.microsoft.com/office/powerpoint/2010/main" val="16333428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0021A"/>
          <p:cNvPicPr>
            <a:picLocks noChangeAspect="1" noChangeArrowheads="1"/>
          </p:cNvPicPr>
          <p:nvPr/>
        </p:nvPicPr>
        <p:blipFill>
          <a:blip r:embed="rId3" cstate="print"/>
          <a:srcRect/>
          <a:stretch>
            <a:fillRect/>
          </a:stretch>
        </p:blipFill>
        <p:spPr bwMode="auto">
          <a:xfrm>
            <a:off x="2711451" y="203200"/>
            <a:ext cx="6697663" cy="6521450"/>
          </a:xfrm>
          <a:prstGeom prst="rect">
            <a:avLst/>
          </a:prstGeom>
          <a:noFill/>
        </p:spPr>
      </p:pic>
      <p:sp>
        <p:nvSpPr>
          <p:cNvPr id="45061" name="Text Box 5"/>
          <p:cNvSpPr txBox="1">
            <a:spLocks noChangeArrowheads="1"/>
          </p:cNvSpPr>
          <p:nvPr/>
        </p:nvSpPr>
        <p:spPr bwMode="auto">
          <a:xfrm>
            <a:off x="1703389" y="476250"/>
            <a:ext cx="1152525" cy="400110"/>
          </a:xfrm>
          <a:prstGeom prst="rect">
            <a:avLst/>
          </a:prstGeom>
          <a:noFill/>
          <a:ln w="9525">
            <a:noFill/>
            <a:miter lim="800000"/>
            <a:headEnd/>
            <a:tailEnd/>
          </a:ln>
          <a:effectLst/>
        </p:spPr>
        <p:txBody>
          <a:bodyPr>
            <a:spAutoFit/>
          </a:bodyPr>
          <a:lstStyle/>
          <a:p>
            <a:pPr>
              <a:spcBef>
                <a:spcPct val="50000"/>
              </a:spcBef>
            </a:pPr>
            <a:r>
              <a:rPr lang="en-US" sz="2000"/>
              <a:t>Escher 4</a:t>
            </a:r>
            <a:endParaRPr lang="el-GR" sz="2000"/>
          </a:p>
        </p:txBody>
      </p:sp>
    </p:spTree>
    <p:extLst>
      <p:ext uri="{BB962C8B-B14F-4D97-AF65-F5344CB8AC3E}">
        <p14:creationId xmlns:p14="http://schemas.microsoft.com/office/powerpoint/2010/main" val="34928670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0072"/>
          <p:cNvPicPr>
            <a:picLocks noChangeAspect="1" noChangeArrowheads="1"/>
          </p:cNvPicPr>
          <p:nvPr/>
        </p:nvPicPr>
        <p:blipFill>
          <a:blip r:embed="rId3" cstate="print"/>
          <a:srcRect/>
          <a:stretch>
            <a:fillRect/>
          </a:stretch>
        </p:blipFill>
        <p:spPr bwMode="auto">
          <a:xfrm>
            <a:off x="3946525" y="188914"/>
            <a:ext cx="4298950" cy="6480175"/>
          </a:xfrm>
          <a:prstGeom prst="rect">
            <a:avLst/>
          </a:prstGeom>
          <a:noFill/>
        </p:spPr>
      </p:pic>
      <p:sp>
        <p:nvSpPr>
          <p:cNvPr id="48133" name="Text Box 5"/>
          <p:cNvSpPr txBox="1">
            <a:spLocks noChangeArrowheads="1"/>
          </p:cNvSpPr>
          <p:nvPr/>
        </p:nvSpPr>
        <p:spPr bwMode="auto">
          <a:xfrm>
            <a:off x="1755775" y="111126"/>
            <a:ext cx="1676400" cy="396875"/>
          </a:xfrm>
          <a:prstGeom prst="rect">
            <a:avLst/>
          </a:prstGeom>
          <a:noFill/>
          <a:ln w="9525">
            <a:noFill/>
            <a:miter lim="800000"/>
            <a:headEnd/>
            <a:tailEnd/>
          </a:ln>
          <a:effectLst/>
        </p:spPr>
        <p:txBody>
          <a:bodyPr>
            <a:spAutoFit/>
          </a:bodyPr>
          <a:lstStyle/>
          <a:p>
            <a:r>
              <a:rPr lang="en-US" sz="2000" dirty="0"/>
              <a:t>Escher 5</a:t>
            </a:r>
            <a:endParaRPr lang="el-GR" sz="2000" dirty="0"/>
          </a:p>
        </p:txBody>
      </p:sp>
    </p:spTree>
    <p:extLst>
      <p:ext uri="{BB962C8B-B14F-4D97-AF65-F5344CB8AC3E}">
        <p14:creationId xmlns:p14="http://schemas.microsoft.com/office/powerpoint/2010/main" val="25161052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81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524000" y="1785926"/>
            <a:ext cx="9144000" cy="4714908"/>
          </a:xfrm>
        </p:spPr>
        <p:txBody>
          <a:bodyPr/>
          <a:lstStyle/>
          <a:p>
            <a:pPr marL="0" indent="0" algn="just">
              <a:buNone/>
            </a:pPr>
            <a:r>
              <a:rPr lang="el-GR" sz="1800" b="1" dirty="0"/>
              <a:t>Παρατηρήστε τις παρακάτω εικόνες και προσπαθήστε να συναγάγετε τα χαρακτηριστικά γνωρίσματα της </a:t>
            </a:r>
            <a:r>
              <a:rPr lang="en-US" sz="1800" b="1" dirty="0"/>
              <a:t>Op Art:</a:t>
            </a:r>
          </a:p>
          <a:p>
            <a:pPr marL="0" indent="0" algn="just">
              <a:buNone/>
            </a:pPr>
            <a:endParaRPr lang="en-US" sz="1800" b="1" dirty="0"/>
          </a:p>
        </p:txBody>
      </p:sp>
      <p:pic>
        <p:nvPicPr>
          <p:cNvPr id="3077" name="Picture 5"/>
          <p:cNvPicPr>
            <a:picLocks noChangeAspect="1" noChangeArrowheads="1"/>
          </p:cNvPicPr>
          <p:nvPr/>
        </p:nvPicPr>
        <p:blipFill>
          <a:blip r:embed="rId3" cstate="print"/>
          <a:srcRect/>
          <a:stretch>
            <a:fillRect/>
          </a:stretch>
        </p:blipFill>
        <p:spPr bwMode="auto">
          <a:xfrm>
            <a:off x="1524001" y="2857497"/>
            <a:ext cx="2816219" cy="2816219"/>
          </a:xfrm>
          <a:prstGeom prst="rect">
            <a:avLst/>
          </a:prstGeom>
          <a:noFill/>
          <a:ln w="9525">
            <a:noFill/>
            <a:miter lim="800000"/>
            <a:headEnd/>
            <a:tailEnd/>
          </a:ln>
          <a:effectLst/>
        </p:spPr>
      </p:pic>
      <p:pic>
        <p:nvPicPr>
          <p:cNvPr id="3078" name="Picture 6"/>
          <p:cNvPicPr>
            <a:picLocks noChangeAspect="1" noChangeArrowheads="1"/>
          </p:cNvPicPr>
          <p:nvPr/>
        </p:nvPicPr>
        <p:blipFill>
          <a:blip r:embed="rId4" cstate="print"/>
          <a:srcRect/>
          <a:stretch>
            <a:fillRect/>
          </a:stretch>
        </p:blipFill>
        <p:spPr bwMode="auto">
          <a:xfrm>
            <a:off x="4738678" y="2786059"/>
            <a:ext cx="2598510" cy="2867023"/>
          </a:xfrm>
          <a:prstGeom prst="rect">
            <a:avLst/>
          </a:prstGeom>
          <a:noFill/>
          <a:ln w="9525">
            <a:noFill/>
            <a:miter lim="800000"/>
            <a:headEnd/>
            <a:tailEnd/>
          </a:ln>
          <a:effectLst/>
        </p:spPr>
      </p:pic>
      <p:pic>
        <p:nvPicPr>
          <p:cNvPr id="3079" name="Picture 7"/>
          <p:cNvPicPr>
            <a:picLocks noChangeAspect="1" noChangeArrowheads="1"/>
          </p:cNvPicPr>
          <p:nvPr/>
        </p:nvPicPr>
        <p:blipFill>
          <a:blip r:embed="rId5" cstate="print"/>
          <a:srcRect/>
          <a:stretch>
            <a:fillRect/>
          </a:stretch>
        </p:blipFill>
        <p:spPr bwMode="auto">
          <a:xfrm>
            <a:off x="7751764" y="2714621"/>
            <a:ext cx="2916237" cy="2916237"/>
          </a:xfrm>
          <a:prstGeom prst="rect">
            <a:avLst/>
          </a:prstGeom>
          <a:noFill/>
          <a:ln w="9525">
            <a:noFill/>
            <a:miter lim="800000"/>
            <a:headEnd/>
            <a:tailEnd/>
          </a:ln>
          <a:effectLst/>
        </p:spPr>
      </p:pic>
      <p:sp>
        <p:nvSpPr>
          <p:cNvPr id="7" name="6 - Ορθογώνιο"/>
          <p:cNvSpPr/>
          <p:nvPr/>
        </p:nvSpPr>
        <p:spPr>
          <a:xfrm>
            <a:off x="1524000" y="285728"/>
            <a:ext cx="9144000" cy="1077218"/>
          </a:xfrm>
          <a:prstGeom prst="rect">
            <a:avLst/>
          </a:prstGeom>
          <a:noFill/>
        </p:spPr>
        <p:txBody>
          <a:bodyPr wrap="square" lIns="91440" tIns="45720" rIns="91440" bIns="45720">
            <a:spAutoFit/>
          </a:bodyPr>
          <a:lstStyle/>
          <a:p>
            <a:pPr algn="ctr"/>
            <a:r>
              <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OP ART </a:t>
            </a:r>
            <a:r>
              <a:rPr lang="el-GR"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t>
            </a:r>
            <a:r>
              <a:rPr lang="en-US"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Optical Art, Perceptual Abstraction, Kinetic Art)</a:t>
            </a:r>
            <a:endParaRPr lang="el-GR"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9" name="8 - TextBox"/>
          <p:cNvSpPr txBox="1"/>
          <p:nvPr/>
        </p:nvSpPr>
        <p:spPr>
          <a:xfrm>
            <a:off x="8167702" y="6500834"/>
            <a:ext cx="2500298" cy="369332"/>
          </a:xfrm>
          <a:prstGeom prst="rect">
            <a:avLst/>
          </a:prstGeom>
          <a:noFill/>
        </p:spPr>
        <p:txBody>
          <a:bodyPr wrap="square" rtlCol="0">
            <a:spAutoFit/>
          </a:bodyPr>
          <a:lstStyle/>
          <a:p>
            <a:pPr algn="just"/>
            <a:r>
              <a:rPr lang="el-GR" b="1" dirty="0"/>
              <a:t>Έργα του </a:t>
            </a:r>
            <a:r>
              <a:rPr lang="en-US" b="1" dirty="0"/>
              <a:t>V. Vasarely</a:t>
            </a:r>
          </a:p>
        </p:txBody>
      </p:sp>
    </p:spTree>
    <p:extLst>
      <p:ext uri="{BB962C8B-B14F-4D97-AF65-F5344CB8AC3E}">
        <p14:creationId xmlns:p14="http://schemas.microsoft.com/office/powerpoint/2010/main" val="3504971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981201" y="1600200"/>
            <a:ext cx="8435975" cy="5068888"/>
          </a:xfrm>
        </p:spPr>
        <p:txBody>
          <a:bodyPr/>
          <a:lstStyle/>
          <a:p>
            <a:pPr marL="182563" indent="-182563">
              <a:buNone/>
            </a:pPr>
            <a:r>
              <a:rPr lang="el-GR" b="1" dirty="0"/>
              <a:t>Γνωρίσματα των έργων της </a:t>
            </a:r>
            <a:r>
              <a:rPr lang="en-US" b="1" dirty="0"/>
              <a:t>Op Art</a:t>
            </a:r>
            <a:endParaRPr lang="el-GR" b="1" dirty="0"/>
          </a:p>
          <a:p>
            <a:pPr marL="182563" indent="-182563"/>
            <a:r>
              <a:rPr lang="en-US" sz="1800" b="1" dirty="0"/>
              <a:t> </a:t>
            </a:r>
            <a:r>
              <a:rPr lang="el-GR" sz="2400" b="1" dirty="0"/>
              <a:t>Γεωμετρικά</a:t>
            </a:r>
          </a:p>
          <a:p>
            <a:pPr marL="182563" indent="-182563"/>
            <a:r>
              <a:rPr lang="en-US" sz="2400" b="1" dirty="0"/>
              <a:t> </a:t>
            </a:r>
            <a:r>
              <a:rPr lang="el-GR" sz="2400" b="1" dirty="0"/>
              <a:t>Αφηρημένα</a:t>
            </a:r>
          </a:p>
          <a:p>
            <a:pPr marL="182563" indent="-182563"/>
            <a:r>
              <a:rPr lang="en-US" sz="2400" b="1" dirty="0"/>
              <a:t> </a:t>
            </a:r>
            <a:r>
              <a:rPr lang="el-GR" sz="2400" b="1" dirty="0"/>
              <a:t>Στηρίζονται σε ψευδαισθήσεις που δημιουργεί η όρασή μας μέσα από το </a:t>
            </a:r>
            <a:r>
              <a:rPr lang="en-US" sz="2400" b="1" dirty="0"/>
              <a:t> </a:t>
            </a:r>
            <a:r>
              <a:rPr lang="el-GR" sz="2400" b="1" dirty="0"/>
              <a:t>συνδυασμό, χρωμάτων και σχημάτων (αρχές οπτικής οργάνωσης</a:t>
            </a:r>
            <a:r>
              <a:rPr lang="en-US" sz="2400" b="1" dirty="0"/>
              <a:t>)</a:t>
            </a:r>
            <a:endParaRPr lang="el-GR" sz="2400" b="1" dirty="0"/>
          </a:p>
        </p:txBody>
      </p:sp>
      <p:pic>
        <p:nvPicPr>
          <p:cNvPr id="6148" name="Picture 4"/>
          <p:cNvPicPr>
            <a:picLocks noChangeAspect="1" noChangeArrowheads="1"/>
          </p:cNvPicPr>
          <p:nvPr/>
        </p:nvPicPr>
        <p:blipFill>
          <a:blip r:embed="rId3" cstate="print"/>
          <a:srcRect/>
          <a:stretch>
            <a:fillRect/>
          </a:stretch>
        </p:blipFill>
        <p:spPr bwMode="auto">
          <a:xfrm>
            <a:off x="4881555" y="4643447"/>
            <a:ext cx="2493963" cy="2074863"/>
          </a:xfrm>
          <a:prstGeom prst="rect">
            <a:avLst/>
          </a:prstGeom>
          <a:noFill/>
          <a:ln w="9525">
            <a:noFill/>
            <a:miter lim="800000"/>
            <a:headEnd/>
            <a:tailEnd/>
          </a:ln>
          <a:effectLst/>
        </p:spPr>
      </p:pic>
      <p:sp>
        <p:nvSpPr>
          <p:cNvPr id="5" name="4 - Ορθογώνιο"/>
          <p:cNvSpPr/>
          <p:nvPr/>
        </p:nvSpPr>
        <p:spPr>
          <a:xfrm>
            <a:off x="5051484" y="214290"/>
            <a:ext cx="2089033" cy="923330"/>
          </a:xfrm>
          <a:prstGeom prst="rect">
            <a:avLst/>
          </a:prstGeom>
          <a:noFill/>
          <a:effectLst>
            <a:outerShdw blurRad="50800" dist="38100" dir="5400000" algn="t" rotWithShape="0">
              <a:prstClr val="black">
                <a:alpha val="40000"/>
              </a:prstClr>
            </a:outerShdw>
          </a:effectLst>
        </p:spPr>
        <p:txBody>
          <a:bodyPr wrap="square" lIns="91440" tIns="45720" rIns="91440" bIns="45720">
            <a:spAutoFit/>
          </a:bodyPr>
          <a:lstStyle/>
          <a:p>
            <a:pPr algn="ctr"/>
            <a:r>
              <a:rPr lang="en-US" sz="5400" b="1" dirty="0">
                <a:ln w="10541"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bg1">
                      <a:alpha val="60000"/>
                    </a:schemeClr>
                  </a:glow>
                </a:effectLst>
              </a:rPr>
              <a:t>Op</a:t>
            </a:r>
            <a:r>
              <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a:t>
            </a:r>
            <a:r>
              <a:rPr lang="en-US" sz="5400" b="1" dirty="0">
                <a:ln w="10541"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bg1">
                      <a:alpha val="60000"/>
                    </a:schemeClr>
                  </a:glow>
                </a:effectLst>
              </a:rPr>
              <a:t>Art</a:t>
            </a:r>
            <a:endParaRPr lang="el-GR" sz="5400" b="1" dirty="0">
              <a:ln w="10541"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101600">
                  <a:schemeClr val="bg1">
                    <a:alpha val="60000"/>
                  </a:schemeClr>
                </a:glow>
              </a:effectLst>
            </a:endParaRPr>
          </a:p>
        </p:txBody>
      </p:sp>
    </p:spTree>
    <p:extLst>
      <p:ext uri="{BB962C8B-B14F-4D97-AF65-F5344CB8AC3E}">
        <p14:creationId xmlns:p14="http://schemas.microsoft.com/office/powerpoint/2010/main" val="41140215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A791B-F4FE-1E4E-9901-6BA21B014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914" y="301485"/>
            <a:ext cx="7054575" cy="5290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EAD0F0-30F3-8E41-846A-D1A4128E15E5}"/>
              </a:ext>
            </a:extLst>
          </p:cNvPr>
          <p:cNvSpPr txBox="1"/>
          <p:nvPr/>
        </p:nvSpPr>
        <p:spPr>
          <a:xfrm>
            <a:off x="79511" y="662609"/>
            <a:ext cx="4651513" cy="3539430"/>
          </a:xfrm>
          <a:prstGeom prst="rect">
            <a:avLst/>
          </a:prstGeom>
          <a:noFill/>
        </p:spPr>
        <p:txBody>
          <a:bodyPr wrap="square" rtlCol="0">
            <a:spAutoFit/>
          </a:bodyPr>
          <a:lstStyle/>
          <a:p>
            <a:r>
              <a:rPr lang="el-GR" sz="2800" dirty="0"/>
              <a:t>Αν κάποιος μπει μέσα της και προχωρήσει στο βάθος θα μοιάζει γίγαντας.</a:t>
            </a:r>
          </a:p>
          <a:p>
            <a:r>
              <a:rPr lang="el-GR" sz="2800" dirty="0"/>
              <a:t>Το άγαλμα στο τέλος της στοάς, που μοιάζει να είναι σε φυσικό μέγεθος, θα φαίνεται μικροσκοπικό, όπως πραγματικά είναι. </a:t>
            </a:r>
          </a:p>
        </p:txBody>
      </p:sp>
      <p:sp>
        <p:nvSpPr>
          <p:cNvPr id="4" name="TextBox 3">
            <a:extLst>
              <a:ext uri="{FF2B5EF4-FFF2-40B4-BE49-F238E27FC236}">
                <a16:creationId xmlns:a16="http://schemas.microsoft.com/office/drawing/2014/main" id="{3BF465B4-2AFC-E44E-8B70-DE0B6DC97343}"/>
              </a:ext>
            </a:extLst>
          </p:cNvPr>
          <p:cNvSpPr txBox="1"/>
          <p:nvPr/>
        </p:nvSpPr>
        <p:spPr>
          <a:xfrm>
            <a:off x="284921" y="5592416"/>
            <a:ext cx="11622157" cy="1015663"/>
          </a:xfrm>
          <a:prstGeom prst="rect">
            <a:avLst/>
          </a:prstGeom>
          <a:noFill/>
        </p:spPr>
        <p:txBody>
          <a:bodyPr wrap="square" rtlCol="0">
            <a:spAutoFit/>
          </a:bodyPr>
          <a:lstStyle/>
          <a:p>
            <a:r>
              <a:rPr lang="el-GR" sz="2000" dirty="0"/>
              <a:t>ΑΥΤΉ Η ΤΕΧΝΙΚΗ ΟΝΟΜΑΖΕΤΑΙ </a:t>
            </a:r>
            <a:r>
              <a:rPr lang="el-GR" sz="2000" dirty="0">
                <a:solidFill>
                  <a:schemeClr val="accent4">
                    <a:lumMod val="60000"/>
                    <a:lumOff val="40000"/>
                  </a:schemeClr>
                </a:solidFill>
              </a:rPr>
              <a:t>ΣΤΕΡΕΑ ΕΠΙΤΑΧΥΝΟΜΕΝΗ ΠΡΟΟΠΤΙΚΗ</a:t>
            </a:r>
          </a:p>
          <a:p>
            <a:r>
              <a:rPr lang="el-GR" sz="2000" dirty="0"/>
              <a:t>Επιτρέπει τη δημιουργία χώρου φαινομενικά μεγαλύτερου απ' ότι είναι στην πραγματικότητα.</a:t>
            </a:r>
          </a:p>
          <a:p>
            <a:r>
              <a:rPr lang="el-GR" sz="2000" dirty="0"/>
              <a:t>Πρόκειται για μια ουσιαστικά </a:t>
            </a:r>
            <a:r>
              <a:rPr lang="el-GR" sz="2000" dirty="0">
                <a:solidFill>
                  <a:srgbClr val="FF0000"/>
                </a:solidFill>
              </a:rPr>
              <a:t>ΟΠΤΙΚΗ ΨΕΥΔΑΙΣΘΗΣΗ</a:t>
            </a:r>
            <a:r>
              <a:rPr lang="el-GR" sz="2000" dirty="0"/>
              <a:t>.</a:t>
            </a:r>
          </a:p>
        </p:txBody>
      </p:sp>
    </p:spTree>
    <p:extLst>
      <p:ext uri="{BB962C8B-B14F-4D97-AF65-F5344CB8AC3E}">
        <p14:creationId xmlns:p14="http://schemas.microsoft.com/office/powerpoint/2010/main" val="36897814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br>
              <a:rPr lang="el-GR" b="1" dirty="0"/>
            </a:br>
            <a:br>
              <a:rPr lang="el-GR" b="1" dirty="0"/>
            </a:br>
            <a:r>
              <a:rPr lang="el-GR" b="1" dirty="0"/>
              <a:t>Γεωμετρικά</a:t>
            </a:r>
            <a:endParaRPr lang="el-GR" dirty="0"/>
          </a:p>
        </p:txBody>
      </p:sp>
      <p:pic>
        <p:nvPicPr>
          <p:cNvPr id="1026" name="Picture 2" descr="C:\Users\valy\Documents\ΕΤΟΙΜΑ ΜΑΘΗΜΑΤΑ ΤΕΧΝΗΣ ΠΑΡΟΥΣ\1.ΟΠ ΑΡΤ\2\2.vasarely\3.bmp"/>
          <p:cNvPicPr>
            <a:picLocks noChangeAspect="1" noChangeArrowheads="1"/>
          </p:cNvPicPr>
          <p:nvPr/>
        </p:nvPicPr>
        <p:blipFill>
          <a:blip r:embed="rId2" cstate="print"/>
          <a:srcRect/>
          <a:stretch>
            <a:fillRect/>
          </a:stretch>
        </p:blipFill>
        <p:spPr bwMode="auto">
          <a:xfrm>
            <a:off x="1524000" y="2952590"/>
            <a:ext cx="3967156" cy="3905410"/>
          </a:xfrm>
          <a:prstGeom prst="rect">
            <a:avLst/>
          </a:prstGeom>
          <a:noFill/>
        </p:spPr>
      </p:pic>
      <p:pic>
        <p:nvPicPr>
          <p:cNvPr id="1027" name="Picture 3" descr="C:\Users\valy\Documents\ΕΤΟΙΜΑ ΜΑΘΗΜΑΤΑ ΤΕΧΝΗΣ ΠΑΡΟΥΣ\1.ΟΠ ΑΡΤ\2\2.vasarely\3a.bmp"/>
          <p:cNvPicPr>
            <a:picLocks noChangeAspect="1" noChangeArrowheads="1"/>
          </p:cNvPicPr>
          <p:nvPr/>
        </p:nvPicPr>
        <p:blipFill>
          <a:blip r:embed="rId3" cstate="print">
            <a:clrChange>
              <a:clrFrom>
                <a:srgbClr val="FDFDF9"/>
              </a:clrFrom>
              <a:clrTo>
                <a:srgbClr val="FDFDF9">
                  <a:alpha val="0"/>
                </a:srgbClr>
              </a:clrTo>
            </a:clrChange>
          </a:blip>
          <a:srcRect/>
          <a:stretch>
            <a:fillRect/>
          </a:stretch>
        </p:blipFill>
        <p:spPr bwMode="auto">
          <a:xfrm>
            <a:off x="1524000" y="2928934"/>
            <a:ext cx="3929090" cy="3929066"/>
          </a:xfrm>
          <a:prstGeom prst="rect">
            <a:avLst/>
          </a:prstGeom>
          <a:noFill/>
        </p:spPr>
      </p:pic>
      <p:pic>
        <p:nvPicPr>
          <p:cNvPr id="1028" name="Picture 4" descr="C:\Users\valy\Documents\ΕΤΟΙΜΑ ΜΑΘΗΜΑΤΑ ΤΕΧΝΗΣ ΠΑΡΟΥΣ\1.ΟΠ ΑΡΤ\2\2.vasarely\3b.bmp"/>
          <p:cNvPicPr>
            <a:picLocks noChangeAspect="1" noChangeArrowheads="1"/>
          </p:cNvPicPr>
          <p:nvPr/>
        </p:nvPicPr>
        <p:blipFill>
          <a:blip r:embed="rId4" cstate="print">
            <a:clrChange>
              <a:clrFrom>
                <a:srgbClr val="FDFDF9"/>
              </a:clrFrom>
              <a:clrTo>
                <a:srgbClr val="FDFDF9">
                  <a:alpha val="0"/>
                </a:srgbClr>
              </a:clrTo>
            </a:clrChange>
          </a:blip>
          <a:srcRect/>
          <a:stretch>
            <a:fillRect/>
          </a:stretch>
        </p:blipFill>
        <p:spPr bwMode="auto">
          <a:xfrm>
            <a:off x="1543033" y="2928935"/>
            <a:ext cx="3929090" cy="3929066"/>
          </a:xfrm>
          <a:prstGeom prst="rect">
            <a:avLst/>
          </a:prstGeom>
          <a:noFill/>
        </p:spPr>
      </p:pic>
      <p:pic>
        <p:nvPicPr>
          <p:cNvPr id="1029" name="Picture 5" descr="C:\Users\valy\Documents\ΕΤΟΙΜΑ ΜΑΘΗΜΑΤΑ ΤΕΧΝΗΣ ΠΑΡΟΥΣ\1.ΟΠ ΑΡΤ\2\2.vasarely\13.bmp"/>
          <p:cNvPicPr>
            <a:picLocks noChangeAspect="1" noChangeArrowheads="1"/>
          </p:cNvPicPr>
          <p:nvPr/>
        </p:nvPicPr>
        <p:blipFill>
          <a:blip r:embed="rId5" cstate="print"/>
          <a:srcRect/>
          <a:stretch>
            <a:fillRect/>
          </a:stretch>
        </p:blipFill>
        <p:spPr bwMode="auto">
          <a:xfrm>
            <a:off x="6792757" y="3000372"/>
            <a:ext cx="3875243" cy="3857628"/>
          </a:xfrm>
          <a:prstGeom prst="rect">
            <a:avLst/>
          </a:prstGeom>
          <a:noFill/>
        </p:spPr>
      </p:pic>
      <p:pic>
        <p:nvPicPr>
          <p:cNvPr id="1030" name="Picture 6" descr="C:\Users\valy\Documents\ΕΤΟΙΜΑ ΜΑΘΗΜΑΤΑ ΤΕΧΝΗΣ ΠΑΡΟΥΣ\1.ΟΠ ΑΡΤ\2\2.vasarely\13a.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810381" y="3017916"/>
            <a:ext cx="3857620" cy="3840085"/>
          </a:xfrm>
          <a:prstGeom prst="rect">
            <a:avLst/>
          </a:prstGeom>
          <a:noFill/>
        </p:spPr>
      </p:pic>
      <p:sp>
        <p:nvSpPr>
          <p:cNvPr id="13" name="12 - TextBox"/>
          <p:cNvSpPr txBox="1"/>
          <p:nvPr/>
        </p:nvSpPr>
        <p:spPr>
          <a:xfrm>
            <a:off x="4595802" y="500043"/>
            <a:ext cx="3500462" cy="769441"/>
          </a:xfrm>
          <a:prstGeom prst="rect">
            <a:avLst/>
          </a:prstGeom>
          <a:noFill/>
        </p:spPr>
        <p:txBody>
          <a:bodyPr wrap="square" rtlCol="0">
            <a:spAutoFit/>
          </a:bodyPr>
          <a:lstStyle/>
          <a:p>
            <a:r>
              <a:rPr lang="el-GR" sz="4400" b="1" dirty="0"/>
              <a:t>Αφηρημένα</a:t>
            </a:r>
            <a:endParaRPr lang="el-GR" sz="4400" dirty="0"/>
          </a:p>
        </p:txBody>
      </p:sp>
    </p:spTree>
    <p:extLst>
      <p:ext uri="{BB962C8B-B14F-4D97-AF65-F5344CB8AC3E}">
        <p14:creationId xmlns:p14="http://schemas.microsoft.com/office/powerpoint/2010/main" val="23552920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afterEffect">
                                  <p:stCondLst>
                                    <p:cond delay="0"/>
                                  </p:stCondLst>
                                  <p:childTnLst>
                                    <p:anim calcmode="lin" valueType="num">
                                      <p:cBhvr additive="base">
                                        <p:cTn id="6" dur="5000"/>
                                        <p:tgtEl>
                                          <p:spTgt spid="1027"/>
                                        </p:tgtEl>
                                        <p:attrNameLst>
                                          <p:attrName>ppt_x</p:attrName>
                                        </p:attrNameLst>
                                      </p:cBhvr>
                                      <p:tavLst>
                                        <p:tav tm="0">
                                          <p:val>
                                            <p:strVal val="ppt_x"/>
                                          </p:val>
                                        </p:tav>
                                        <p:tav tm="100000">
                                          <p:val>
                                            <p:strVal val="ppt_x"/>
                                          </p:val>
                                        </p:tav>
                                      </p:tavLst>
                                    </p:anim>
                                    <p:anim calcmode="lin" valueType="num">
                                      <p:cBhvr additive="base">
                                        <p:cTn id="7" dur="5000"/>
                                        <p:tgtEl>
                                          <p:spTgt spid="1027"/>
                                        </p:tgtEl>
                                        <p:attrNameLst>
                                          <p:attrName>ppt_y</p:attrName>
                                        </p:attrNameLst>
                                      </p:cBhvr>
                                      <p:tavLst>
                                        <p:tav tm="0">
                                          <p:val>
                                            <p:strVal val="ppt_y"/>
                                          </p:val>
                                        </p:tav>
                                        <p:tav tm="100000">
                                          <p:val>
                                            <p:strVal val="0-ppt_h/2"/>
                                          </p:val>
                                        </p:tav>
                                      </p:tavLst>
                                    </p:anim>
                                    <p:set>
                                      <p:cBhvr>
                                        <p:cTn id="8" dur="1" fill="hold">
                                          <p:stCondLst>
                                            <p:cond delay="4999"/>
                                          </p:stCondLst>
                                        </p:cTn>
                                        <p:tgtEl>
                                          <p:spTgt spid="1027"/>
                                        </p:tgtEl>
                                        <p:attrNameLst>
                                          <p:attrName>style.visibility</p:attrName>
                                        </p:attrNameLst>
                                      </p:cBhvr>
                                      <p:to>
                                        <p:strVal val="hidden"/>
                                      </p:to>
                                    </p:set>
                                  </p:childTnLst>
                                </p:cTn>
                              </p:par>
                            </p:childTnLst>
                          </p:cTn>
                        </p:par>
                        <p:par>
                          <p:cTn id="9" fill="hold">
                            <p:stCondLst>
                              <p:cond delay="5000"/>
                            </p:stCondLst>
                            <p:childTnLst>
                              <p:par>
                                <p:cTn id="10" presetID="2" presetClass="exit" presetSubtype="1" fill="hold" nodeType="afterEffect">
                                  <p:stCondLst>
                                    <p:cond delay="0"/>
                                  </p:stCondLst>
                                  <p:childTnLst>
                                    <p:anim calcmode="lin" valueType="num">
                                      <p:cBhvr additive="base">
                                        <p:cTn id="11" dur="5000"/>
                                        <p:tgtEl>
                                          <p:spTgt spid="1028"/>
                                        </p:tgtEl>
                                        <p:attrNameLst>
                                          <p:attrName>ppt_x</p:attrName>
                                        </p:attrNameLst>
                                      </p:cBhvr>
                                      <p:tavLst>
                                        <p:tav tm="0">
                                          <p:val>
                                            <p:strVal val="ppt_x"/>
                                          </p:val>
                                        </p:tav>
                                        <p:tav tm="100000">
                                          <p:val>
                                            <p:strVal val="ppt_x"/>
                                          </p:val>
                                        </p:tav>
                                      </p:tavLst>
                                    </p:anim>
                                    <p:anim calcmode="lin" valueType="num">
                                      <p:cBhvr additive="base">
                                        <p:cTn id="12" dur="5000"/>
                                        <p:tgtEl>
                                          <p:spTgt spid="1028"/>
                                        </p:tgtEl>
                                        <p:attrNameLst>
                                          <p:attrName>ppt_y</p:attrName>
                                        </p:attrNameLst>
                                      </p:cBhvr>
                                      <p:tavLst>
                                        <p:tav tm="0">
                                          <p:val>
                                            <p:strVal val="ppt_y"/>
                                          </p:val>
                                        </p:tav>
                                        <p:tav tm="100000">
                                          <p:val>
                                            <p:strVal val="0-ppt_h/2"/>
                                          </p:val>
                                        </p:tav>
                                      </p:tavLst>
                                    </p:anim>
                                    <p:set>
                                      <p:cBhvr>
                                        <p:cTn id="13" dur="1" fill="hold">
                                          <p:stCondLst>
                                            <p:cond delay="4999"/>
                                          </p:stCondLst>
                                        </p:cTn>
                                        <p:tgtEl>
                                          <p:spTgt spid="1028"/>
                                        </p:tgtEl>
                                        <p:attrNameLst>
                                          <p:attrName>style.visibility</p:attrName>
                                        </p:attrNameLst>
                                      </p:cBhvr>
                                      <p:to>
                                        <p:strVal val="hidden"/>
                                      </p:to>
                                    </p:set>
                                  </p:childTnLst>
                                </p:cTn>
                              </p:par>
                            </p:childTnLst>
                          </p:cTn>
                        </p:par>
                        <p:par>
                          <p:cTn id="14" fill="hold">
                            <p:stCondLst>
                              <p:cond delay="10000"/>
                            </p:stCondLst>
                            <p:childTnLst>
                              <p:par>
                                <p:cTn id="15" presetID="2" presetClass="exit" presetSubtype="1" fill="hold" nodeType="afterEffect">
                                  <p:stCondLst>
                                    <p:cond delay="0"/>
                                  </p:stCondLst>
                                  <p:childTnLst>
                                    <p:anim calcmode="lin" valueType="num">
                                      <p:cBhvr additive="base">
                                        <p:cTn id="16" dur="5000"/>
                                        <p:tgtEl>
                                          <p:spTgt spid="1030"/>
                                        </p:tgtEl>
                                        <p:attrNameLst>
                                          <p:attrName>ppt_x</p:attrName>
                                        </p:attrNameLst>
                                      </p:cBhvr>
                                      <p:tavLst>
                                        <p:tav tm="0">
                                          <p:val>
                                            <p:strVal val="ppt_x"/>
                                          </p:val>
                                        </p:tav>
                                        <p:tav tm="100000">
                                          <p:val>
                                            <p:strVal val="ppt_x"/>
                                          </p:val>
                                        </p:tav>
                                      </p:tavLst>
                                    </p:anim>
                                    <p:anim calcmode="lin" valueType="num">
                                      <p:cBhvr additive="base">
                                        <p:cTn id="17" dur="5000"/>
                                        <p:tgtEl>
                                          <p:spTgt spid="1030"/>
                                        </p:tgtEl>
                                        <p:attrNameLst>
                                          <p:attrName>ppt_y</p:attrName>
                                        </p:attrNameLst>
                                      </p:cBhvr>
                                      <p:tavLst>
                                        <p:tav tm="0">
                                          <p:val>
                                            <p:strVal val="ppt_y"/>
                                          </p:val>
                                        </p:tav>
                                        <p:tav tm="100000">
                                          <p:val>
                                            <p:strVal val="0-ppt_h/2"/>
                                          </p:val>
                                        </p:tav>
                                      </p:tavLst>
                                    </p:anim>
                                    <p:set>
                                      <p:cBhvr>
                                        <p:cTn id="18" dur="1" fill="hold">
                                          <p:stCondLst>
                                            <p:cond delay="4999"/>
                                          </p:stCondLst>
                                        </p:cTn>
                                        <p:tgtEl>
                                          <p:spTgt spid="1030"/>
                                        </p:tgtEl>
                                        <p:attrNameLst>
                                          <p:attrName>style.visibility</p:attrName>
                                        </p:attrNameLst>
                                      </p:cBhvr>
                                      <p:to>
                                        <p:strVal val="hidden"/>
                                      </p:to>
                                    </p:set>
                                  </p:childTnLst>
                                </p:cTn>
                              </p:par>
                            </p:childTnLst>
                          </p:cTn>
                        </p:par>
                        <p:par>
                          <p:cTn id="19" fill="hold">
                            <p:stCondLst>
                              <p:cond delay="15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0"/>
                                        <p:tgtEl>
                                          <p:spTgt spid="2"/>
                                        </p:tgtEl>
                                      </p:cBhvr>
                                    </p:animEffect>
                                  </p:childTnLst>
                                </p:cTn>
                              </p:par>
                            </p:childTnLst>
                          </p:cTn>
                        </p:par>
                        <p:par>
                          <p:cTn id="23" fill="hold">
                            <p:stCondLst>
                              <p:cond delay="20000"/>
                            </p:stCondLst>
                            <p:childTnLst>
                              <p:par>
                                <p:cTn id="24" presetID="2" presetClass="exit" presetSubtype="2" fill="hold" grpId="1" nodeType="afterEffect">
                                  <p:stCondLst>
                                    <p:cond delay="0"/>
                                  </p:stCondLst>
                                  <p:childTnLst>
                                    <p:anim calcmode="lin" valueType="num">
                                      <p:cBhvr additive="base">
                                        <p:cTn id="25" dur="5000"/>
                                        <p:tgtEl>
                                          <p:spTgt spid="2"/>
                                        </p:tgtEl>
                                        <p:attrNameLst>
                                          <p:attrName>ppt_x</p:attrName>
                                        </p:attrNameLst>
                                      </p:cBhvr>
                                      <p:tavLst>
                                        <p:tav tm="0">
                                          <p:val>
                                            <p:strVal val="ppt_x"/>
                                          </p:val>
                                        </p:tav>
                                        <p:tav tm="100000">
                                          <p:val>
                                            <p:strVal val="1+ppt_w/2"/>
                                          </p:val>
                                        </p:tav>
                                      </p:tavLst>
                                    </p:anim>
                                    <p:anim calcmode="lin" valueType="num">
                                      <p:cBhvr additive="base">
                                        <p:cTn id="26" dur="5000"/>
                                        <p:tgtEl>
                                          <p:spTgt spid="2"/>
                                        </p:tgtEl>
                                        <p:attrNameLst>
                                          <p:attrName>ppt_y</p:attrName>
                                        </p:attrNameLst>
                                      </p:cBhvr>
                                      <p:tavLst>
                                        <p:tav tm="0">
                                          <p:val>
                                            <p:strVal val="ppt_y"/>
                                          </p:val>
                                        </p:tav>
                                        <p:tav tm="100000">
                                          <p:val>
                                            <p:strVal val="ppt_y"/>
                                          </p:val>
                                        </p:tav>
                                      </p:tavLst>
                                    </p:anim>
                                    <p:set>
                                      <p:cBhvr>
                                        <p:cTn id="27" dur="1" fill="hold">
                                          <p:stCondLst>
                                            <p:cond delay="4999"/>
                                          </p:stCondLst>
                                        </p:cTn>
                                        <p:tgtEl>
                                          <p:spTgt spid="2"/>
                                        </p:tgtEl>
                                        <p:attrNameLst>
                                          <p:attrName>style.visibility</p:attrName>
                                        </p:attrNameLst>
                                      </p:cBhvr>
                                      <p:to>
                                        <p:strVal val="hidden"/>
                                      </p:to>
                                    </p:set>
                                  </p:childTnLst>
                                </p:cTn>
                              </p:par>
                            </p:childTnLst>
                          </p:cTn>
                        </p:par>
                        <p:par>
                          <p:cTn id="28" fill="hold">
                            <p:stCondLst>
                              <p:cond delay="25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874044" y="1537730"/>
            <a:ext cx="8616842" cy="4497388"/>
          </a:xfrm>
        </p:spPr>
        <p:txBody>
          <a:bodyPr>
            <a:normAutofit/>
          </a:bodyPr>
          <a:lstStyle/>
          <a:p>
            <a:r>
              <a:rPr lang="el-GR" sz="2400" dirty="0"/>
              <a:t>Ο «πατέρας της Op Art» : Ο </a:t>
            </a:r>
            <a:r>
              <a:rPr lang="el-GR" sz="2400" dirty="0" err="1"/>
              <a:t>Viktor</a:t>
            </a:r>
            <a:r>
              <a:rPr lang="el-GR" sz="2400" dirty="0"/>
              <a:t> Vasarely</a:t>
            </a:r>
          </a:p>
          <a:p>
            <a:endParaRPr lang="en-US" sz="2400" dirty="0"/>
          </a:p>
          <a:p>
            <a:r>
              <a:rPr lang="el-GR" sz="2400" dirty="0"/>
              <a:t>Γεννήθηκε στις 9 Απριλίου του 1906 στο </a:t>
            </a:r>
            <a:r>
              <a:rPr lang="el-GR" sz="2400" dirty="0" err="1"/>
              <a:t>Πεκς</a:t>
            </a:r>
            <a:r>
              <a:rPr lang="el-GR" sz="2400" dirty="0"/>
              <a:t> της Ουγγαρίας.</a:t>
            </a:r>
          </a:p>
          <a:p>
            <a:pPr>
              <a:buNone/>
            </a:pPr>
            <a:endParaRPr lang="el-GR" sz="2400" dirty="0"/>
          </a:p>
          <a:p>
            <a:r>
              <a:rPr lang="el-GR" sz="2400" dirty="0"/>
              <a:t>Σπουδές Ιατρικής στη Βουδαπέστη</a:t>
            </a:r>
          </a:p>
          <a:p>
            <a:endParaRPr lang="el-GR" sz="2400" dirty="0"/>
          </a:p>
          <a:p>
            <a:r>
              <a:rPr lang="el-GR" sz="2400" dirty="0"/>
              <a:t>  Σπουδάζει Καλές Τέχνες στο </a:t>
            </a:r>
            <a:r>
              <a:rPr lang="el-GR" sz="2400" dirty="0" err="1"/>
              <a:t>Podolini</a:t>
            </a:r>
            <a:r>
              <a:rPr lang="el-GR" sz="2400" dirty="0"/>
              <a:t>-</a:t>
            </a:r>
            <a:r>
              <a:rPr lang="el-GR" sz="2400" dirty="0" err="1"/>
              <a:t>Volkmann</a:t>
            </a:r>
            <a:r>
              <a:rPr lang="el-GR" sz="2400" dirty="0"/>
              <a:t> </a:t>
            </a:r>
            <a:r>
              <a:rPr lang="el-GR" sz="2400" dirty="0" err="1"/>
              <a:t>Academy</a:t>
            </a:r>
            <a:endParaRPr lang="el-GR" sz="2400" dirty="0"/>
          </a:p>
          <a:p>
            <a:pPr>
              <a:buNone/>
            </a:pPr>
            <a:endParaRPr lang="el-GR" sz="2400" dirty="0"/>
          </a:p>
          <a:p>
            <a:r>
              <a:rPr lang="el-GR" sz="2400" dirty="0"/>
              <a:t>1930 Μετακομίζει στο Παρίσι όπου εργάζεται ως γραφίστας</a:t>
            </a:r>
            <a:r>
              <a:rPr lang="en-US" sz="2400" dirty="0"/>
              <a:t>,</a:t>
            </a:r>
            <a:r>
              <a:rPr lang="el-GR" sz="2400" dirty="0"/>
              <a:t> παντρεύεται και αποκτά δύο γιους</a:t>
            </a:r>
            <a:r>
              <a:rPr lang="en-US" sz="2400" dirty="0"/>
              <a:t>.</a:t>
            </a:r>
            <a:endParaRPr lang="el-GR" sz="2400" dirty="0"/>
          </a:p>
        </p:txBody>
      </p:sp>
      <p:sp>
        <p:nvSpPr>
          <p:cNvPr id="4" name="3 - Ορθογώνιο"/>
          <p:cNvSpPr/>
          <p:nvPr/>
        </p:nvSpPr>
        <p:spPr>
          <a:xfrm>
            <a:off x="3024167" y="214291"/>
            <a:ext cx="5929354" cy="132343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8000" b="1" spc="150" dirty="0">
                <a:ln w="11430"/>
                <a:solidFill>
                  <a:srgbClr val="FF0000"/>
                </a:solidFill>
                <a:effectLst>
                  <a:outerShdw blurRad="25400" algn="tl" rotWithShape="0">
                    <a:srgbClr val="000000">
                      <a:alpha val="43000"/>
                    </a:srgbClr>
                  </a:outerShdw>
                </a:effectLst>
              </a:rPr>
              <a:t>V.</a:t>
            </a:r>
            <a:r>
              <a:rPr lang="el-GR" sz="8000" b="1" spc="150" dirty="0">
                <a:ln w="11430"/>
                <a:solidFill>
                  <a:srgbClr val="FF0000"/>
                </a:solidFill>
                <a:effectLst>
                  <a:outerShdw blurRad="25400" algn="tl" rotWithShape="0">
                    <a:srgbClr val="000000">
                      <a:alpha val="43000"/>
                    </a:srgbClr>
                  </a:outerShdw>
                </a:effectLst>
              </a:rPr>
              <a:t> </a:t>
            </a:r>
            <a:r>
              <a:rPr lang="en-US" sz="8000" b="1" spc="150" dirty="0">
                <a:ln w="11430"/>
                <a:solidFill>
                  <a:srgbClr val="FF0000"/>
                </a:solidFill>
                <a:effectLst>
                  <a:outerShdw blurRad="25400" algn="tl" rotWithShape="0">
                    <a:srgbClr val="000000">
                      <a:alpha val="43000"/>
                    </a:srgbClr>
                  </a:outerShdw>
                </a:effectLst>
              </a:rPr>
              <a:t>Vasarely</a:t>
            </a:r>
            <a:endParaRPr lang="el-GR" sz="8000" b="1" spc="150" dirty="0">
              <a:ln w="11430"/>
              <a:solidFill>
                <a:srgbClr val="FF0000"/>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90532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1"/>
          <p:cNvPicPr>
            <a:picLocks noChangeAspect="1" noChangeArrowheads="1"/>
          </p:cNvPicPr>
          <p:nvPr/>
        </p:nvPicPr>
        <p:blipFill>
          <a:blip r:embed="rId3" cstate="print"/>
          <a:srcRect l="3224" t="4166" r="3796" b="6250"/>
          <a:stretch>
            <a:fillRect/>
          </a:stretch>
        </p:blipFill>
        <p:spPr bwMode="auto">
          <a:xfrm>
            <a:off x="2809852" y="0"/>
            <a:ext cx="6900504" cy="6858000"/>
          </a:xfrm>
          <a:prstGeom prst="rect">
            <a:avLst/>
          </a:prstGeom>
          <a:noFill/>
        </p:spPr>
      </p:pic>
      <p:sp>
        <p:nvSpPr>
          <p:cNvPr id="49157" name="Text Box 5"/>
          <p:cNvSpPr txBox="1">
            <a:spLocks noChangeArrowheads="1"/>
          </p:cNvSpPr>
          <p:nvPr/>
        </p:nvSpPr>
        <p:spPr bwMode="auto">
          <a:xfrm>
            <a:off x="1524001" y="333376"/>
            <a:ext cx="1692275" cy="396875"/>
          </a:xfrm>
          <a:prstGeom prst="rect">
            <a:avLst/>
          </a:prstGeom>
          <a:noFill/>
          <a:ln w="9525">
            <a:noFill/>
            <a:miter lim="800000"/>
            <a:headEnd/>
            <a:tailEnd/>
          </a:ln>
          <a:effectLst/>
        </p:spPr>
        <p:txBody>
          <a:bodyPr wrap="square">
            <a:spAutoFit/>
          </a:bodyPr>
          <a:lstStyle/>
          <a:p>
            <a:pPr>
              <a:spcBef>
                <a:spcPct val="50000"/>
              </a:spcBef>
            </a:pPr>
            <a:r>
              <a:rPr lang="en-US" sz="2000" dirty="0">
                <a:solidFill>
                  <a:schemeClr val="bg1"/>
                </a:solidFill>
              </a:rPr>
              <a:t>Vasarely 1</a:t>
            </a:r>
            <a:endParaRPr lang="el-GR" sz="2000" dirty="0">
              <a:solidFill>
                <a:schemeClr val="bg1"/>
              </a:solidFill>
            </a:endParaRPr>
          </a:p>
        </p:txBody>
      </p:sp>
    </p:spTree>
    <p:extLst>
      <p:ext uri="{BB962C8B-B14F-4D97-AF65-F5344CB8AC3E}">
        <p14:creationId xmlns:p14="http://schemas.microsoft.com/office/powerpoint/2010/main" val="27797915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2"/>
          <p:cNvPicPr>
            <a:picLocks noChangeAspect="1" noChangeArrowheads="1"/>
          </p:cNvPicPr>
          <p:nvPr/>
        </p:nvPicPr>
        <p:blipFill>
          <a:blip r:embed="rId3" cstate="print"/>
          <a:srcRect l="2133" r="1872"/>
          <a:stretch>
            <a:fillRect/>
          </a:stretch>
        </p:blipFill>
        <p:spPr bwMode="auto">
          <a:xfrm>
            <a:off x="2881290" y="285750"/>
            <a:ext cx="6429420" cy="6572250"/>
          </a:xfrm>
          <a:prstGeom prst="rect">
            <a:avLst/>
          </a:prstGeom>
          <a:noFill/>
        </p:spPr>
      </p:pic>
      <p:sp>
        <p:nvSpPr>
          <p:cNvPr id="50181" name="Text Box 5"/>
          <p:cNvSpPr txBox="1">
            <a:spLocks noChangeArrowheads="1"/>
          </p:cNvSpPr>
          <p:nvPr/>
        </p:nvSpPr>
        <p:spPr bwMode="auto">
          <a:xfrm>
            <a:off x="1524001" y="404813"/>
            <a:ext cx="1476375" cy="400110"/>
          </a:xfrm>
          <a:prstGeom prst="rect">
            <a:avLst/>
          </a:prstGeom>
          <a:noFill/>
          <a:ln w="9525">
            <a:noFill/>
            <a:miter lim="800000"/>
            <a:headEnd/>
            <a:tailEnd/>
          </a:ln>
          <a:effectLst/>
        </p:spPr>
        <p:txBody>
          <a:bodyPr wrap="square">
            <a:spAutoFit/>
          </a:bodyPr>
          <a:lstStyle/>
          <a:p>
            <a:pPr>
              <a:spcBef>
                <a:spcPct val="50000"/>
              </a:spcBef>
            </a:pPr>
            <a:r>
              <a:rPr lang="en-US" sz="2000" dirty="0">
                <a:solidFill>
                  <a:schemeClr val="bg1"/>
                </a:solidFill>
              </a:rPr>
              <a:t>Vasarely 2</a:t>
            </a:r>
            <a:endParaRPr lang="el-GR" sz="2000" dirty="0">
              <a:solidFill>
                <a:schemeClr val="bg1"/>
              </a:solidFill>
            </a:endParaRPr>
          </a:p>
        </p:txBody>
      </p:sp>
    </p:spTree>
    <p:extLst>
      <p:ext uri="{BB962C8B-B14F-4D97-AF65-F5344CB8AC3E}">
        <p14:creationId xmlns:p14="http://schemas.microsoft.com/office/powerpoint/2010/main" val="22996518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20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4"/>
          <p:cNvPicPr>
            <a:picLocks noChangeAspect="1" noChangeArrowheads="1"/>
          </p:cNvPicPr>
          <p:nvPr/>
        </p:nvPicPr>
        <p:blipFill>
          <a:blip r:embed="rId3" cstate="print"/>
          <a:srcRect/>
          <a:stretch>
            <a:fillRect/>
          </a:stretch>
        </p:blipFill>
        <p:spPr bwMode="auto">
          <a:xfrm>
            <a:off x="2881290" y="0"/>
            <a:ext cx="6538036" cy="6858000"/>
          </a:xfrm>
          <a:prstGeom prst="rect">
            <a:avLst/>
          </a:prstGeom>
          <a:noFill/>
        </p:spPr>
      </p:pic>
      <p:sp>
        <p:nvSpPr>
          <p:cNvPr id="53253" name="Text Box 5"/>
          <p:cNvSpPr txBox="1">
            <a:spLocks noChangeArrowheads="1"/>
          </p:cNvSpPr>
          <p:nvPr/>
        </p:nvSpPr>
        <p:spPr bwMode="auto">
          <a:xfrm>
            <a:off x="9453586" y="260350"/>
            <a:ext cx="1214414" cy="338554"/>
          </a:xfrm>
          <a:prstGeom prst="rect">
            <a:avLst/>
          </a:prstGeom>
          <a:noFill/>
          <a:ln w="9525">
            <a:noFill/>
            <a:miter lim="800000"/>
            <a:headEnd/>
            <a:tailEnd/>
          </a:ln>
          <a:effectLst/>
        </p:spPr>
        <p:txBody>
          <a:bodyPr wrap="square">
            <a:spAutoFit/>
          </a:bodyPr>
          <a:lstStyle/>
          <a:p>
            <a:pPr>
              <a:spcBef>
                <a:spcPct val="50000"/>
              </a:spcBef>
            </a:pPr>
            <a:r>
              <a:rPr lang="en-US" sz="1600" dirty="0">
                <a:solidFill>
                  <a:schemeClr val="bg1"/>
                </a:solidFill>
              </a:rPr>
              <a:t>Vasarely 4</a:t>
            </a:r>
            <a:endParaRPr lang="el-GR" sz="1600" dirty="0">
              <a:solidFill>
                <a:schemeClr val="bg1"/>
              </a:solidFill>
            </a:endParaRPr>
          </a:p>
        </p:txBody>
      </p:sp>
    </p:spTree>
    <p:extLst>
      <p:ext uri="{BB962C8B-B14F-4D97-AF65-F5344CB8AC3E}">
        <p14:creationId xmlns:p14="http://schemas.microsoft.com/office/powerpoint/2010/main" val="3080406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20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9"/>
          <p:cNvPicPr>
            <a:picLocks noChangeAspect="1" noChangeArrowheads="1"/>
          </p:cNvPicPr>
          <p:nvPr/>
        </p:nvPicPr>
        <p:blipFill>
          <a:blip r:embed="rId3" cstate="print"/>
          <a:srcRect/>
          <a:stretch>
            <a:fillRect/>
          </a:stretch>
        </p:blipFill>
        <p:spPr bwMode="auto">
          <a:xfrm>
            <a:off x="2738414" y="0"/>
            <a:ext cx="6719128" cy="6858000"/>
          </a:xfrm>
          <a:prstGeom prst="rect">
            <a:avLst/>
          </a:prstGeom>
          <a:noFill/>
        </p:spPr>
      </p:pic>
      <p:sp>
        <p:nvSpPr>
          <p:cNvPr id="59397" name="Text Box 5"/>
          <p:cNvSpPr txBox="1">
            <a:spLocks noChangeArrowheads="1"/>
          </p:cNvSpPr>
          <p:nvPr/>
        </p:nvSpPr>
        <p:spPr bwMode="auto">
          <a:xfrm>
            <a:off x="9596462" y="333376"/>
            <a:ext cx="1071539" cy="307777"/>
          </a:xfrm>
          <a:prstGeom prst="rect">
            <a:avLst/>
          </a:prstGeom>
          <a:noFill/>
          <a:ln w="9525">
            <a:noFill/>
            <a:miter lim="800000"/>
            <a:headEnd/>
            <a:tailEnd/>
          </a:ln>
          <a:effectLst/>
        </p:spPr>
        <p:txBody>
          <a:bodyPr wrap="square">
            <a:spAutoFit/>
          </a:bodyPr>
          <a:lstStyle/>
          <a:p>
            <a:pPr>
              <a:spcBef>
                <a:spcPct val="50000"/>
              </a:spcBef>
            </a:pPr>
            <a:r>
              <a:rPr lang="en-US" sz="1400" dirty="0">
                <a:solidFill>
                  <a:schemeClr val="bg1"/>
                </a:solidFill>
              </a:rPr>
              <a:t>Vasarely 7</a:t>
            </a:r>
            <a:endParaRPr lang="el-GR" sz="1400" dirty="0">
              <a:solidFill>
                <a:schemeClr val="bg1"/>
              </a:solidFill>
            </a:endParaRPr>
          </a:p>
        </p:txBody>
      </p:sp>
    </p:spTree>
    <p:extLst>
      <p:ext uri="{BB962C8B-B14F-4D97-AF65-F5344CB8AC3E}">
        <p14:creationId xmlns:p14="http://schemas.microsoft.com/office/powerpoint/2010/main" val="2392244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20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a:t>Op Art</a:t>
            </a:r>
            <a:endParaRPr lang="el-GR" dirty="0"/>
          </a:p>
        </p:txBody>
      </p:sp>
      <p:sp>
        <p:nvSpPr>
          <p:cNvPr id="3" name="2 - Θέση περιεχομένου"/>
          <p:cNvSpPr>
            <a:spLocks noGrp="1"/>
          </p:cNvSpPr>
          <p:nvPr>
            <p:ph idx="1"/>
          </p:nvPr>
        </p:nvSpPr>
        <p:spPr/>
        <p:txBody>
          <a:bodyPr/>
          <a:lstStyle/>
          <a:p>
            <a:r>
              <a:rPr lang="el-GR" b="1" dirty="0"/>
              <a:t>Εξαρτάται όχι από πολιτιστικά πρότυπα, το συμβολισμό ή τις προηγούμενες εμπειρίες του παρατηρητή, αλλά από τη φυσιολογία του ανθρώπινου ματιού και από την ικανότητα του εγκεφάλου να απαντά στο καθαρό χρώμα και σχήμα</a:t>
            </a:r>
            <a:r>
              <a:rPr lang="el-GR" sz="4000" b="1" dirty="0"/>
              <a:t>.</a:t>
            </a:r>
            <a:endParaRPr lang="el-GR" dirty="0"/>
          </a:p>
        </p:txBody>
      </p:sp>
    </p:spTree>
    <p:extLst>
      <p:ext uri="{BB962C8B-B14F-4D97-AF65-F5344CB8AC3E}">
        <p14:creationId xmlns:p14="http://schemas.microsoft.com/office/powerpoint/2010/main" val="24516568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159671" y="281768"/>
            <a:ext cx="10515600" cy="1325563"/>
          </a:xfrm>
        </p:spPr>
        <p:txBody>
          <a:bodyPr/>
          <a:lstStyle/>
          <a:p>
            <a:r>
              <a:rPr lang="el-GR" dirty="0">
                <a:solidFill>
                  <a:schemeClr val="bg1"/>
                </a:solidFill>
              </a:rPr>
              <a:t>Οπτικές ψευδαισθήσεις</a:t>
            </a:r>
          </a:p>
        </p:txBody>
      </p:sp>
      <p:cxnSp>
        <p:nvCxnSpPr>
          <p:cNvPr id="5" name="4 - Ευθεία γραμμή σύνδεσης"/>
          <p:cNvCxnSpPr/>
          <p:nvPr/>
        </p:nvCxnSpPr>
        <p:spPr>
          <a:xfrm>
            <a:off x="3524232" y="2643182"/>
            <a:ext cx="5214974" cy="1588"/>
          </a:xfrm>
          <a:prstGeom prst="line">
            <a:avLst/>
          </a:prstGeom>
        </p:spPr>
        <p:style>
          <a:lnRef idx="2">
            <a:schemeClr val="dk1"/>
          </a:lnRef>
          <a:fillRef idx="0">
            <a:schemeClr val="dk1"/>
          </a:fillRef>
          <a:effectRef idx="1">
            <a:schemeClr val="dk1"/>
          </a:effectRef>
          <a:fontRef idx="minor">
            <a:schemeClr val="tx1"/>
          </a:fontRef>
        </p:style>
      </p:cxnSp>
      <p:cxnSp>
        <p:nvCxnSpPr>
          <p:cNvPr id="9" name="8 - Ευθεία γραμμή σύνδεσης"/>
          <p:cNvCxnSpPr/>
          <p:nvPr/>
        </p:nvCxnSpPr>
        <p:spPr>
          <a:xfrm>
            <a:off x="3524232" y="4714884"/>
            <a:ext cx="5214974" cy="1588"/>
          </a:xfrm>
          <a:prstGeom prst="line">
            <a:avLst/>
          </a:prstGeom>
        </p:spPr>
        <p:style>
          <a:lnRef idx="2">
            <a:schemeClr val="dk1"/>
          </a:lnRef>
          <a:fillRef idx="0">
            <a:schemeClr val="dk1"/>
          </a:fillRef>
          <a:effectRef idx="1">
            <a:schemeClr val="dk1"/>
          </a:effectRef>
          <a:fontRef idx="minor">
            <a:schemeClr val="tx1"/>
          </a:fontRef>
        </p:style>
      </p:cxnSp>
      <p:cxnSp>
        <p:nvCxnSpPr>
          <p:cNvPr id="11" name="10 - Ευθεία γραμμή σύνδεσης"/>
          <p:cNvCxnSpPr/>
          <p:nvPr/>
        </p:nvCxnSpPr>
        <p:spPr>
          <a:xfrm flipV="1">
            <a:off x="3524232" y="1785926"/>
            <a:ext cx="1071570" cy="857256"/>
          </a:xfrm>
          <a:prstGeom prst="line">
            <a:avLst/>
          </a:prstGeom>
        </p:spPr>
        <p:style>
          <a:lnRef idx="2">
            <a:schemeClr val="dk1"/>
          </a:lnRef>
          <a:fillRef idx="0">
            <a:schemeClr val="dk1"/>
          </a:fillRef>
          <a:effectRef idx="1">
            <a:schemeClr val="dk1"/>
          </a:effectRef>
          <a:fontRef idx="minor">
            <a:schemeClr val="tx1"/>
          </a:fontRef>
        </p:style>
      </p:cxnSp>
      <p:cxnSp>
        <p:nvCxnSpPr>
          <p:cNvPr id="12" name="11 - Ευθεία γραμμή σύνδεσης"/>
          <p:cNvCxnSpPr/>
          <p:nvPr/>
        </p:nvCxnSpPr>
        <p:spPr>
          <a:xfrm flipV="1">
            <a:off x="7667636" y="2643182"/>
            <a:ext cx="1071570" cy="857256"/>
          </a:xfrm>
          <a:prstGeom prst="line">
            <a:avLst/>
          </a:prstGeom>
        </p:spPr>
        <p:style>
          <a:lnRef idx="2">
            <a:schemeClr val="dk1"/>
          </a:lnRef>
          <a:fillRef idx="0">
            <a:schemeClr val="dk1"/>
          </a:fillRef>
          <a:effectRef idx="1">
            <a:schemeClr val="dk1"/>
          </a:effectRef>
          <a:fontRef idx="minor">
            <a:schemeClr val="tx1"/>
          </a:fontRef>
        </p:style>
      </p:cxnSp>
      <p:cxnSp>
        <p:nvCxnSpPr>
          <p:cNvPr id="13" name="12 - Ευθεία γραμμή σύνδεσης"/>
          <p:cNvCxnSpPr/>
          <p:nvPr/>
        </p:nvCxnSpPr>
        <p:spPr>
          <a:xfrm flipV="1">
            <a:off x="8739206" y="3857628"/>
            <a:ext cx="1071570" cy="857256"/>
          </a:xfrm>
          <a:prstGeom prst="line">
            <a:avLst/>
          </a:prstGeom>
        </p:spPr>
        <p:style>
          <a:lnRef idx="2">
            <a:schemeClr val="dk1"/>
          </a:lnRef>
          <a:fillRef idx="0">
            <a:schemeClr val="dk1"/>
          </a:fillRef>
          <a:effectRef idx="1">
            <a:schemeClr val="dk1"/>
          </a:effectRef>
          <a:fontRef idx="minor">
            <a:schemeClr val="tx1"/>
          </a:fontRef>
        </p:style>
      </p:cxnSp>
      <p:cxnSp>
        <p:nvCxnSpPr>
          <p:cNvPr id="14" name="13 - Ευθεία γραμμή σύνδεσης"/>
          <p:cNvCxnSpPr/>
          <p:nvPr/>
        </p:nvCxnSpPr>
        <p:spPr>
          <a:xfrm flipV="1">
            <a:off x="2452662" y="4714884"/>
            <a:ext cx="1071570" cy="857256"/>
          </a:xfrm>
          <a:prstGeom prst="line">
            <a:avLst/>
          </a:prstGeom>
        </p:spPr>
        <p:style>
          <a:lnRef idx="2">
            <a:schemeClr val="dk1"/>
          </a:lnRef>
          <a:fillRef idx="0">
            <a:schemeClr val="dk1"/>
          </a:fillRef>
          <a:effectRef idx="1">
            <a:schemeClr val="dk1"/>
          </a:effectRef>
          <a:fontRef idx="minor">
            <a:schemeClr val="tx1"/>
          </a:fontRef>
        </p:style>
      </p:cxnSp>
      <p:cxnSp>
        <p:nvCxnSpPr>
          <p:cNvPr id="17" name="16 - Ευθεία γραμμή σύνδεσης"/>
          <p:cNvCxnSpPr/>
          <p:nvPr/>
        </p:nvCxnSpPr>
        <p:spPr>
          <a:xfrm rot="10800000">
            <a:off x="2452662" y="3786190"/>
            <a:ext cx="1071570" cy="928694"/>
          </a:xfrm>
          <a:prstGeom prst="line">
            <a:avLst/>
          </a:prstGeom>
        </p:spPr>
        <p:style>
          <a:lnRef idx="2">
            <a:schemeClr val="dk1"/>
          </a:lnRef>
          <a:fillRef idx="0">
            <a:schemeClr val="dk1"/>
          </a:fillRef>
          <a:effectRef idx="1">
            <a:schemeClr val="dk1"/>
          </a:effectRef>
          <a:fontRef idx="minor">
            <a:schemeClr val="tx1"/>
          </a:fontRef>
        </p:style>
      </p:cxnSp>
      <p:cxnSp>
        <p:nvCxnSpPr>
          <p:cNvPr id="21" name="20 - Ευθεία γραμμή σύνδεσης"/>
          <p:cNvCxnSpPr/>
          <p:nvPr/>
        </p:nvCxnSpPr>
        <p:spPr>
          <a:xfrm rot="10800000">
            <a:off x="8739206" y="4714884"/>
            <a:ext cx="1071570" cy="928694"/>
          </a:xfrm>
          <a:prstGeom prst="line">
            <a:avLst/>
          </a:prstGeom>
        </p:spPr>
        <p:style>
          <a:lnRef idx="2">
            <a:schemeClr val="dk1"/>
          </a:lnRef>
          <a:fillRef idx="0">
            <a:schemeClr val="dk1"/>
          </a:fillRef>
          <a:effectRef idx="1">
            <a:schemeClr val="dk1"/>
          </a:effectRef>
          <a:fontRef idx="minor">
            <a:schemeClr val="tx1"/>
          </a:fontRef>
        </p:style>
      </p:cxnSp>
      <p:cxnSp>
        <p:nvCxnSpPr>
          <p:cNvPr id="22" name="21 - Ευθεία γραμμή σύνδεσης"/>
          <p:cNvCxnSpPr/>
          <p:nvPr/>
        </p:nvCxnSpPr>
        <p:spPr>
          <a:xfrm rot="10800000">
            <a:off x="7667636" y="1714488"/>
            <a:ext cx="1071570" cy="928694"/>
          </a:xfrm>
          <a:prstGeom prst="line">
            <a:avLst/>
          </a:prstGeom>
        </p:spPr>
        <p:style>
          <a:lnRef idx="2">
            <a:schemeClr val="dk1"/>
          </a:lnRef>
          <a:fillRef idx="0">
            <a:schemeClr val="dk1"/>
          </a:fillRef>
          <a:effectRef idx="1">
            <a:schemeClr val="dk1"/>
          </a:effectRef>
          <a:fontRef idx="minor">
            <a:schemeClr val="tx1"/>
          </a:fontRef>
        </p:style>
      </p:cxnSp>
      <p:cxnSp>
        <p:nvCxnSpPr>
          <p:cNvPr id="23" name="22 - Ευθεία γραμμή σύνδεσης"/>
          <p:cNvCxnSpPr/>
          <p:nvPr/>
        </p:nvCxnSpPr>
        <p:spPr>
          <a:xfrm rot="10800000">
            <a:off x="3524232" y="2643182"/>
            <a:ext cx="1071570" cy="928694"/>
          </a:xfrm>
          <a:prstGeom prst="line">
            <a:avLst/>
          </a:prstGeom>
        </p:spPr>
        <p:style>
          <a:lnRef idx="2">
            <a:schemeClr val="dk1"/>
          </a:lnRef>
          <a:fillRef idx="0">
            <a:schemeClr val="dk1"/>
          </a:fillRef>
          <a:effectRef idx="1">
            <a:schemeClr val="dk1"/>
          </a:effectRef>
          <a:fontRef idx="minor">
            <a:schemeClr val="tx1"/>
          </a:fontRef>
        </p:style>
      </p:cxnSp>
      <p:sp>
        <p:nvSpPr>
          <p:cNvPr id="24" name="23 - TextBox"/>
          <p:cNvSpPr txBox="1"/>
          <p:nvPr/>
        </p:nvSpPr>
        <p:spPr>
          <a:xfrm>
            <a:off x="2381224" y="6357958"/>
            <a:ext cx="8072494" cy="369332"/>
          </a:xfrm>
          <a:prstGeom prst="rect">
            <a:avLst/>
          </a:prstGeom>
          <a:noFill/>
        </p:spPr>
        <p:txBody>
          <a:bodyPr wrap="square" rtlCol="0">
            <a:spAutoFit/>
          </a:bodyPr>
          <a:lstStyle/>
          <a:p>
            <a:r>
              <a:rPr lang="el-GR" dirty="0">
                <a:solidFill>
                  <a:schemeClr val="bg1"/>
                </a:solidFill>
              </a:rPr>
              <a:t>ΤΑ 2 ΕΥΘΥΓΡΑΜΜΑ ΤΜΗΜΑΤΑ ΑΝ ΕΧΟΥΝ ΤΟ ΙΔΙΟ ΜΗΚΟΣ </a:t>
            </a:r>
            <a:r>
              <a:rPr lang="en-US" dirty="0">
                <a:solidFill>
                  <a:schemeClr val="bg1"/>
                </a:solidFill>
              </a:rPr>
              <a:t>H </a:t>
            </a:r>
            <a:r>
              <a:rPr lang="el-GR" dirty="0">
                <a:solidFill>
                  <a:schemeClr val="bg1"/>
                </a:solidFill>
              </a:rPr>
              <a:t>ΔΙΑΦΟΡΕΤΙΚ</a:t>
            </a:r>
            <a:r>
              <a:rPr lang="en-US" dirty="0">
                <a:solidFill>
                  <a:schemeClr val="bg1"/>
                </a:solidFill>
              </a:rPr>
              <a:t>O ;</a:t>
            </a:r>
            <a:endParaRPr lang="el-GR" dirty="0">
              <a:solidFill>
                <a:schemeClr val="bg1"/>
              </a:solidFill>
            </a:endParaRPr>
          </a:p>
        </p:txBody>
      </p:sp>
    </p:spTree>
    <p:extLst>
      <p:ext uri="{BB962C8B-B14F-4D97-AF65-F5344CB8AC3E}">
        <p14:creationId xmlns:p14="http://schemas.microsoft.com/office/powerpoint/2010/main" val="24288983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3"/>
                                        </p:tgtEl>
                                        <p:attrNameLst>
                                          <p:attrName>ppt_x</p:attrName>
                                        </p:attrNameLst>
                                      </p:cBhvr>
                                      <p:tavLst>
                                        <p:tav tm="0">
                                          <p:val>
                                            <p:strVal val="ppt_x"/>
                                          </p:val>
                                        </p:tav>
                                        <p:tav tm="100000">
                                          <p:val>
                                            <p:strVal val="ppt_x"/>
                                          </p:val>
                                        </p:tav>
                                      </p:tavLst>
                                    </p:anim>
                                    <p:anim calcmode="lin" valueType="num">
                                      <p:cBhvr additive="base">
                                        <p:cTn id="13" dur="500"/>
                                        <p:tgtEl>
                                          <p:spTgt spid="23"/>
                                        </p:tgtEl>
                                        <p:attrNameLst>
                                          <p:attrName>ppt_y</p:attrName>
                                        </p:attrNameLst>
                                      </p:cBhvr>
                                      <p:tavLst>
                                        <p:tav tm="0">
                                          <p:val>
                                            <p:strVal val="ppt_y"/>
                                          </p:val>
                                        </p:tav>
                                        <p:tav tm="100000">
                                          <p:val>
                                            <p:strVal val="1+ppt_h/2"/>
                                          </p:val>
                                        </p:tav>
                                      </p:tavLst>
                                    </p:anim>
                                    <p:set>
                                      <p:cBhvr>
                                        <p:cTn id="14" dur="1" fill="hold">
                                          <p:stCondLst>
                                            <p:cond delay="499"/>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22"/>
                                        </p:tgtEl>
                                        <p:attrNameLst>
                                          <p:attrName>ppt_x</p:attrName>
                                        </p:attrNameLst>
                                      </p:cBhvr>
                                      <p:tavLst>
                                        <p:tav tm="0">
                                          <p:val>
                                            <p:strVal val="ppt_x"/>
                                          </p:val>
                                        </p:tav>
                                        <p:tav tm="100000">
                                          <p:val>
                                            <p:strVal val="ppt_x"/>
                                          </p:val>
                                        </p:tav>
                                      </p:tavLst>
                                    </p:anim>
                                    <p:anim calcmode="lin" valueType="num">
                                      <p:cBhvr additive="base">
                                        <p:cTn id="19" dur="500"/>
                                        <p:tgtEl>
                                          <p:spTgt spid="22"/>
                                        </p:tgtEl>
                                        <p:attrNameLst>
                                          <p:attrName>ppt_y</p:attrName>
                                        </p:attrNameLst>
                                      </p:cBhvr>
                                      <p:tavLst>
                                        <p:tav tm="0">
                                          <p:val>
                                            <p:strVal val="ppt_y"/>
                                          </p:val>
                                        </p:tav>
                                        <p:tav tm="100000">
                                          <p:val>
                                            <p:strVal val="1+ppt_h/2"/>
                                          </p:val>
                                        </p:tav>
                                      </p:tavLst>
                                    </p:anim>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7"/>
                                        </p:tgtEl>
                                        <p:attrNameLst>
                                          <p:attrName>ppt_x</p:attrName>
                                        </p:attrNameLst>
                                      </p:cBhvr>
                                      <p:tavLst>
                                        <p:tav tm="0">
                                          <p:val>
                                            <p:strVal val="ppt_x"/>
                                          </p:val>
                                        </p:tav>
                                        <p:tav tm="100000">
                                          <p:val>
                                            <p:strVal val="ppt_x"/>
                                          </p:val>
                                        </p:tav>
                                      </p:tavLst>
                                    </p:anim>
                                    <p:anim calcmode="lin" valueType="num">
                                      <p:cBhvr additive="base">
                                        <p:cTn id="31" dur="500"/>
                                        <p:tgtEl>
                                          <p:spTgt spid="17"/>
                                        </p:tgtEl>
                                        <p:attrNameLst>
                                          <p:attrName>ppt_y</p:attrName>
                                        </p:attrNameLst>
                                      </p:cBhvr>
                                      <p:tavLst>
                                        <p:tav tm="0">
                                          <p:val>
                                            <p:strVal val="ppt_y"/>
                                          </p:val>
                                        </p:tav>
                                        <p:tav tm="100000">
                                          <p:val>
                                            <p:strVal val="1+ppt_h/2"/>
                                          </p:val>
                                        </p:tav>
                                      </p:tavLst>
                                    </p:anim>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1"/>
                                        </p:tgtEl>
                                        <p:attrNameLst>
                                          <p:attrName>ppt_x</p:attrName>
                                        </p:attrNameLst>
                                      </p:cBhvr>
                                      <p:tavLst>
                                        <p:tav tm="0">
                                          <p:val>
                                            <p:strVal val="ppt_x"/>
                                          </p:val>
                                        </p:tav>
                                        <p:tav tm="100000">
                                          <p:val>
                                            <p:strVal val="ppt_x"/>
                                          </p:val>
                                        </p:tav>
                                      </p:tavLst>
                                    </p:anim>
                                    <p:anim calcmode="lin" valueType="num">
                                      <p:cBhvr additive="base">
                                        <p:cTn id="49" dur="500"/>
                                        <p:tgtEl>
                                          <p:spTgt spid="21"/>
                                        </p:tgtEl>
                                        <p:attrNameLst>
                                          <p:attrName>ppt_y</p:attrName>
                                        </p:attrNameLst>
                                      </p:cBhvr>
                                      <p:tavLst>
                                        <p:tav tm="0">
                                          <p:val>
                                            <p:strVal val="ppt_y"/>
                                          </p:val>
                                        </p:tav>
                                        <p:tav tm="100000">
                                          <p:val>
                                            <p:strVal val="1+ppt_h/2"/>
                                          </p:val>
                                        </p:tav>
                                      </p:tavLst>
                                    </p:anim>
                                    <p:set>
                                      <p:cBhvr>
                                        <p:cTn id="50" dur="1" fill="hold">
                                          <p:stCondLst>
                                            <p:cond delay="4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0 0  L 0 -0.33302  E" pathEditMode="relative" ptsTypes="">
                                      <p:cBhvr>
                                        <p:cTn id="54"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4C31A68-1434-A447-9DEF-DDDBC0FD42CF}"/>
              </a:ext>
            </a:extLst>
          </p:cNvPr>
          <p:cNvPicPr>
            <a:picLocks noChangeAspect="1"/>
          </p:cNvPicPr>
          <p:nvPr/>
        </p:nvPicPr>
        <p:blipFill>
          <a:blip r:embed="rId2"/>
          <a:stretch>
            <a:fillRect/>
          </a:stretch>
        </p:blipFill>
        <p:spPr>
          <a:xfrm>
            <a:off x="767526" y="230083"/>
            <a:ext cx="10402983" cy="6397834"/>
          </a:xfrm>
          <a:prstGeom prst="rect">
            <a:avLst/>
          </a:prstGeom>
        </p:spPr>
      </p:pic>
      <p:sp>
        <p:nvSpPr>
          <p:cNvPr id="4" name="Έλλειψη 3">
            <a:extLst>
              <a:ext uri="{FF2B5EF4-FFF2-40B4-BE49-F238E27FC236}">
                <a16:creationId xmlns:a16="http://schemas.microsoft.com/office/drawing/2014/main" id="{37EB4EA9-3B51-4640-AD22-151CAA3B9413}"/>
              </a:ext>
            </a:extLst>
          </p:cNvPr>
          <p:cNvSpPr/>
          <p:nvPr/>
        </p:nvSpPr>
        <p:spPr>
          <a:xfrm>
            <a:off x="3682314" y="2903838"/>
            <a:ext cx="1037967" cy="102561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261850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1000"/>
                                  </p:stCondLst>
                                  <p:childTnLst>
                                    <p:animMotion origin="layout" path="M -0.00091 -0.00278 L -0.00091 -0.00278 C 0.0263 0.00278 0.00274 -0.00116 0.06185 -0.00278 L 0.20677 -0.00625 L 0.32227 -0.00463 C 0.34115 -0.00417 0.3638 -0.00232 0.38307 -0.00093 C 0.39792 -0.00463 0.39141 -0.00371 0.41654 -0.00093 C 0.41823 -0.0007 0.42005 -0.00046 0.42162 0.00092 C 0.42253 0.00162 0.41966 0.00092 0.41862 0.00092 L 0.41862 0.00092 L 0.41862 0.00092 " pathEditMode="relative" ptsTypes="AAAAAAAAAAA">
                                      <p:cBhvr>
                                        <p:cTn id="6" dur="25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lstStyle/>
          <a:p>
            <a:r>
              <a:rPr lang="el-GR" sz="1600"/>
              <a:t>ΟΙ ΓΚΡΙΖΕΣ ΓΡΑΜΜΕΣ ΑΝ ΚΑΙ ΕΊΝΑΙ ΠΑΡΑΛΛΗΛΕΣ ΜΟΙΑΖΟΥΝ ΝΑ ΣΥΓΚΛΙΝΟΥΝ</a:t>
            </a:r>
          </a:p>
        </p:txBody>
      </p:sp>
      <p:pic>
        <p:nvPicPr>
          <p:cNvPr id="76806" name="Picture 6" descr="5"/>
          <p:cNvPicPr>
            <a:picLocks noGrp="1" noChangeAspect="1" noChangeArrowheads="1"/>
          </p:cNvPicPr>
          <p:nvPr>
            <p:ph idx="1"/>
          </p:nvPr>
        </p:nvPicPr>
        <p:blipFill>
          <a:blip r:embed="rId3" cstate="print"/>
          <a:srcRect/>
          <a:stretch>
            <a:fillRect/>
          </a:stretch>
        </p:blipFill>
        <p:spPr>
          <a:xfrm>
            <a:off x="1703389" y="2112963"/>
            <a:ext cx="8713787" cy="3471862"/>
          </a:xfrm>
        </p:spPr>
      </p:pic>
    </p:spTree>
    <p:extLst>
      <p:ext uri="{BB962C8B-B14F-4D97-AF65-F5344CB8AC3E}">
        <p14:creationId xmlns:p14="http://schemas.microsoft.com/office/powerpoint/2010/main" val="18759203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2C8F89CD-68B2-FF4D-B460-44AE4DCF3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021" y="198782"/>
            <a:ext cx="6449391" cy="48370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Πίνακας 2">
            <a:extLst>
              <a:ext uri="{FF2B5EF4-FFF2-40B4-BE49-F238E27FC236}">
                <a16:creationId xmlns:a16="http://schemas.microsoft.com/office/drawing/2014/main" id="{45499A7D-31EF-8F47-A9EA-85C2C0523E7C}"/>
              </a:ext>
            </a:extLst>
          </p:cNvPr>
          <p:cNvGraphicFramePr>
            <a:graphicFrameLocks noGrp="1"/>
          </p:cNvGraphicFramePr>
          <p:nvPr>
            <p:extLst>
              <p:ext uri="{D42A27DB-BD31-4B8C-83A1-F6EECF244321}">
                <p14:modId xmlns:p14="http://schemas.microsoft.com/office/powerpoint/2010/main" val="2140635336"/>
              </p:ext>
            </p:extLst>
          </p:nvPr>
        </p:nvGraphicFramePr>
        <p:xfrm>
          <a:off x="0" y="198782"/>
          <a:ext cx="5550352" cy="2286000"/>
        </p:xfrm>
        <a:graphic>
          <a:graphicData uri="http://schemas.openxmlformats.org/drawingml/2006/table">
            <a:tbl>
              <a:tblPr firstRow="1" bandRow="1">
                <a:tableStyleId>{2D5ABB26-0587-4C30-8999-92F81FD0307C}</a:tableStyleId>
              </a:tblPr>
              <a:tblGrid>
                <a:gridCol w="2775176">
                  <a:extLst>
                    <a:ext uri="{9D8B030D-6E8A-4147-A177-3AD203B41FA5}">
                      <a16:colId xmlns:a16="http://schemas.microsoft.com/office/drawing/2014/main" val="3759374246"/>
                    </a:ext>
                  </a:extLst>
                </a:gridCol>
                <a:gridCol w="2775176">
                  <a:extLst>
                    <a:ext uri="{9D8B030D-6E8A-4147-A177-3AD203B41FA5}">
                      <a16:colId xmlns:a16="http://schemas.microsoft.com/office/drawing/2014/main" val="4056681160"/>
                    </a:ext>
                  </a:extLst>
                </a:gridCol>
              </a:tblGrid>
              <a:tr h="311426">
                <a:tc>
                  <a:txBody>
                    <a:bodyPr/>
                    <a:lstStyle/>
                    <a:p>
                      <a:r>
                        <a:rPr lang="el-GR" dirty="0"/>
                        <a:t>ΠΡΑΓΜΑΤΙΚΑ ΜΕΓΕΘΗ</a:t>
                      </a:r>
                    </a:p>
                  </a:txBody>
                  <a:tcPr/>
                </a:tc>
                <a:tc>
                  <a:txBody>
                    <a:bodyPr/>
                    <a:lstStyle/>
                    <a:p>
                      <a:r>
                        <a:rPr lang="el-GR" dirty="0"/>
                        <a:t>ΦΑΙΝΟΜΕΝΙΚΑ ΜΕΓΕΘΗ</a:t>
                      </a:r>
                    </a:p>
                  </a:txBody>
                  <a:tcPr/>
                </a:tc>
                <a:extLst>
                  <a:ext uri="{0D108BD9-81ED-4DB2-BD59-A6C34878D82A}">
                    <a16:rowId xmlns:a16="http://schemas.microsoft.com/office/drawing/2014/main" val="170037764"/>
                  </a:ext>
                </a:extLst>
              </a:tr>
              <a:tr h="311426">
                <a:tc>
                  <a:txBody>
                    <a:bodyPr/>
                    <a:lstStyle/>
                    <a:p>
                      <a:r>
                        <a:rPr lang="el-GR" dirty="0"/>
                        <a:t>ΒΑΘΟΣ     8μέτρα</a:t>
                      </a:r>
                    </a:p>
                  </a:txBody>
                  <a:tcPr/>
                </a:tc>
                <a:tc>
                  <a:txBody>
                    <a:bodyPr/>
                    <a:lstStyle/>
                    <a:p>
                      <a:r>
                        <a:rPr lang="el-GR" dirty="0"/>
                        <a:t>ΒΑΘΟΣ    37 μέτρα</a:t>
                      </a:r>
                    </a:p>
                  </a:txBody>
                  <a:tcPr/>
                </a:tc>
                <a:extLst>
                  <a:ext uri="{0D108BD9-81ED-4DB2-BD59-A6C34878D82A}">
                    <a16:rowId xmlns:a16="http://schemas.microsoft.com/office/drawing/2014/main" val="2713086216"/>
                  </a:ext>
                </a:extLst>
              </a:tr>
              <a:tr h="311426">
                <a:tc>
                  <a:txBody>
                    <a:bodyPr/>
                    <a:lstStyle/>
                    <a:p>
                      <a:r>
                        <a:rPr lang="el-GR" dirty="0"/>
                        <a:t>ΕΙΣΟΔΟΣ   ύψος 5,8 μέτρα</a:t>
                      </a:r>
                    </a:p>
                    <a:p>
                      <a:r>
                        <a:rPr lang="el-GR" dirty="0"/>
                        <a:t>                  πλάτος 3,5 μέτρα</a:t>
                      </a:r>
                    </a:p>
                    <a:p>
                      <a:r>
                        <a:rPr lang="el-GR" dirty="0"/>
                        <a:t>ΕΞΟΔΟΣ   ύψος 2,45 μέτρα</a:t>
                      </a:r>
                    </a:p>
                    <a:p>
                      <a:r>
                        <a:rPr lang="el-GR" dirty="0"/>
                        <a:t>                  πλάτος 1 μέτρο</a:t>
                      </a:r>
                    </a:p>
                  </a:txBody>
                  <a:tcPr/>
                </a:tc>
                <a:tc>
                  <a:txBody>
                    <a:bodyPr/>
                    <a:lstStyle/>
                    <a:p>
                      <a:endParaRPr lang="el-GR"/>
                    </a:p>
                  </a:txBody>
                  <a:tcPr/>
                </a:tc>
                <a:extLst>
                  <a:ext uri="{0D108BD9-81ED-4DB2-BD59-A6C34878D82A}">
                    <a16:rowId xmlns:a16="http://schemas.microsoft.com/office/drawing/2014/main" val="144284713"/>
                  </a:ext>
                </a:extLst>
              </a:tr>
              <a:tr h="311426">
                <a:tc>
                  <a:txBody>
                    <a:bodyPr/>
                    <a:lstStyle/>
                    <a:p>
                      <a:r>
                        <a:rPr lang="el-GR" dirty="0"/>
                        <a:t>ΑΓΑΛΜΑ  50 εκατοστά</a:t>
                      </a:r>
                    </a:p>
                  </a:txBody>
                  <a:tcPr/>
                </a:tc>
                <a:tc>
                  <a:txBody>
                    <a:bodyPr/>
                    <a:lstStyle/>
                    <a:p>
                      <a:endParaRPr lang="el-GR" dirty="0"/>
                    </a:p>
                  </a:txBody>
                  <a:tcPr/>
                </a:tc>
                <a:extLst>
                  <a:ext uri="{0D108BD9-81ED-4DB2-BD59-A6C34878D82A}">
                    <a16:rowId xmlns:a16="http://schemas.microsoft.com/office/drawing/2014/main" val="3682894852"/>
                  </a:ext>
                </a:extLst>
              </a:tr>
            </a:tbl>
          </a:graphicData>
        </a:graphic>
      </p:graphicFrame>
      <p:sp>
        <p:nvSpPr>
          <p:cNvPr id="3" name="TextBox 2">
            <a:extLst>
              <a:ext uri="{FF2B5EF4-FFF2-40B4-BE49-F238E27FC236}">
                <a16:creationId xmlns:a16="http://schemas.microsoft.com/office/drawing/2014/main" id="{35A3A5DC-3B33-3440-87B6-927060406390}"/>
              </a:ext>
            </a:extLst>
          </p:cNvPr>
          <p:cNvSpPr txBox="1"/>
          <p:nvPr/>
        </p:nvSpPr>
        <p:spPr>
          <a:xfrm>
            <a:off x="132522" y="5035825"/>
            <a:ext cx="5417830" cy="1477328"/>
          </a:xfrm>
          <a:prstGeom prst="rect">
            <a:avLst/>
          </a:prstGeom>
          <a:noFill/>
        </p:spPr>
        <p:txBody>
          <a:bodyPr wrap="none" rtlCol="0">
            <a:spAutoFit/>
          </a:bodyPr>
          <a:lstStyle/>
          <a:p>
            <a:r>
              <a:rPr lang="el-GR" dirty="0">
                <a:solidFill>
                  <a:schemeClr val="accent6">
                    <a:lumMod val="60000"/>
                    <a:lumOff val="40000"/>
                  </a:schemeClr>
                </a:solidFill>
              </a:rPr>
              <a:t>ΜΕΣΑ ΠΟΥ ΧΡΗΣΙΜΟΠΟΙΕΙ Ο ΜΠΟΡΟΜΙΝΙ</a:t>
            </a:r>
          </a:p>
          <a:p>
            <a:pPr marL="285750" indent="-285750">
              <a:buFontTx/>
              <a:buChar char="-"/>
            </a:pPr>
            <a:r>
              <a:rPr lang="el-GR" dirty="0">
                <a:solidFill>
                  <a:schemeClr val="accent6">
                    <a:lumMod val="60000"/>
                    <a:lumOff val="40000"/>
                  </a:schemeClr>
                </a:solidFill>
              </a:rPr>
              <a:t>Σύγκλιση κιόνων</a:t>
            </a:r>
          </a:p>
          <a:p>
            <a:pPr marL="285750" indent="-285750">
              <a:buFontTx/>
              <a:buChar char="-"/>
            </a:pPr>
            <a:r>
              <a:rPr lang="el-GR" dirty="0">
                <a:solidFill>
                  <a:schemeClr val="accent6">
                    <a:lumMod val="60000"/>
                    <a:lumOff val="40000"/>
                  </a:schemeClr>
                </a:solidFill>
              </a:rPr>
              <a:t>Προοδευτική ελάττωση των διαστάσεων των κιόνων</a:t>
            </a:r>
          </a:p>
          <a:p>
            <a:pPr marL="285750" indent="-285750">
              <a:buFontTx/>
              <a:buChar char="-"/>
            </a:pPr>
            <a:r>
              <a:rPr lang="el-GR" dirty="0">
                <a:solidFill>
                  <a:schemeClr val="accent6">
                    <a:lumMod val="60000"/>
                    <a:lumOff val="40000"/>
                  </a:schemeClr>
                </a:solidFill>
              </a:rPr>
              <a:t>Ανηφορική κλίση του δαπέδου</a:t>
            </a:r>
          </a:p>
          <a:p>
            <a:pPr marL="285750" indent="-285750">
              <a:buFontTx/>
              <a:buChar char="-"/>
            </a:pPr>
            <a:r>
              <a:rPr lang="el-GR" dirty="0">
                <a:solidFill>
                  <a:schemeClr val="accent6">
                    <a:lumMod val="60000"/>
                    <a:lumOff val="40000"/>
                  </a:schemeClr>
                </a:solidFill>
              </a:rPr>
              <a:t>Κατηφορική κλίση της οροφής </a:t>
            </a:r>
          </a:p>
        </p:txBody>
      </p:sp>
    </p:spTree>
    <p:extLst>
      <p:ext uri="{BB962C8B-B14F-4D97-AF65-F5344CB8AC3E}">
        <p14:creationId xmlns:p14="http://schemas.microsoft.com/office/powerpoint/2010/main" val="21990780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11" name="Rectangle 15"/>
          <p:cNvSpPr>
            <a:spLocks noGrp="1" noChangeArrowheads="1"/>
          </p:cNvSpPr>
          <p:nvPr>
            <p:ph type="title"/>
          </p:nvPr>
        </p:nvSpPr>
        <p:spPr/>
        <p:txBody>
          <a:bodyPr/>
          <a:lstStyle/>
          <a:p>
            <a:r>
              <a:rPr lang="el-GR" sz="1600"/>
              <a:t>Η ΓΚΡΙΖΑ ΓΡΑΜΜΗ ΑΝ ΚΑΙ ΕΙΝΑΙ ΟΡΙΖΟΝΤΙΑ ΕΜΦΑΝΙΖΕΤΑΙ ΝΑ ΚΑΤΕΒΑΙΝΕΙ ΣΤΑ ΑΡΙΣΤΕΡΑ</a:t>
            </a:r>
          </a:p>
        </p:txBody>
      </p:sp>
      <p:pic>
        <p:nvPicPr>
          <p:cNvPr id="80900" name="Picture 4" descr="7"/>
          <p:cNvPicPr>
            <a:picLocks noChangeAspect="1" noChangeArrowheads="1"/>
          </p:cNvPicPr>
          <p:nvPr/>
        </p:nvPicPr>
        <p:blipFill>
          <a:blip r:embed="rId3" cstate="print"/>
          <a:srcRect/>
          <a:stretch>
            <a:fillRect/>
          </a:stretch>
        </p:blipFill>
        <p:spPr bwMode="auto">
          <a:xfrm>
            <a:off x="1703389" y="2636838"/>
            <a:ext cx="8785225" cy="2463800"/>
          </a:xfrm>
          <a:prstGeom prst="rect">
            <a:avLst/>
          </a:prstGeom>
          <a:noFill/>
        </p:spPr>
      </p:pic>
    </p:spTree>
    <p:extLst>
      <p:ext uri="{BB962C8B-B14F-4D97-AF65-F5344CB8AC3E}">
        <p14:creationId xmlns:p14="http://schemas.microsoft.com/office/powerpoint/2010/main" val="1281268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479AD0DD-DC49-DE4F-93C1-06AC78CA592D}"/>
              </a:ext>
            </a:extLst>
          </p:cNvPr>
          <p:cNvPicPr>
            <a:picLocks noChangeAspect="1"/>
          </p:cNvPicPr>
          <p:nvPr/>
        </p:nvPicPr>
        <p:blipFill>
          <a:blip r:embed="rId2"/>
          <a:stretch>
            <a:fillRect/>
          </a:stretch>
        </p:blipFill>
        <p:spPr>
          <a:xfrm>
            <a:off x="100661" y="1664397"/>
            <a:ext cx="11858458" cy="1792557"/>
          </a:xfrm>
          <a:prstGeom prst="rect">
            <a:avLst/>
          </a:prstGeom>
        </p:spPr>
      </p:pic>
      <p:sp>
        <p:nvSpPr>
          <p:cNvPr id="6" name="TextBox 5">
            <a:extLst>
              <a:ext uri="{FF2B5EF4-FFF2-40B4-BE49-F238E27FC236}">
                <a16:creationId xmlns:a16="http://schemas.microsoft.com/office/drawing/2014/main" id="{C5B50102-D065-814E-9C8A-EBAD83F68D3B}"/>
              </a:ext>
            </a:extLst>
          </p:cNvPr>
          <p:cNvSpPr txBox="1"/>
          <p:nvPr/>
        </p:nvSpPr>
        <p:spPr>
          <a:xfrm>
            <a:off x="3616504" y="5794624"/>
            <a:ext cx="4526432" cy="369332"/>
          </a:xfrm>
          <a:prstGeom prst="rect">
            <a:avLst/>
          </a:prstGeom>
          <a:noFill/>
        </p:spPr>
        <p:txBody>
          <a:bodyPr wrap="none" rtlCol="0">
            <a:spAutoFit/>
          </a:bodyPr>
          <a:lstStyle/>
          <a:p>
            <a:r>
              <a:rPr lang="el-GR" dirty="0"/>
              <a:t>Οι οριζόντιες γραμμές μοιάζουν με καμπύλες </a:t>
            </a:r>
          </a:p>
        </p:txBody>
      </p:sp>
    </p:spTree>
    <p:extLst>
      <p:ext uri="{BB962C8B-B14F-4D97-AF65-F5344CB8AC3E}">
        <p14:creationId xmlns:p14="http://schemas.microsoft.com/office/powerpoint/2010/main" val="13446312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0" name="9 - Ευθεία γραμμή σύνδεσης"/>
          <p:cNvCxnSpPr/>
          <p:nvPr/>
        </p:nvCxnSpPr>
        <p:spPr>
          <a:xfrm rot="5400000" flipH="1" flipV="1">
            <a:off x="1738282" y="1928802"/>
            <a:ext cx="3500462" cy="1643074"/>
          </a:xfrm>
          <a:prstGeom prst="line">
            <a:avLst/>
          </a:prstGeom>
        </p:spPr>
        <p:style>
          <a:lnRef idx="2">
            <a:schemeClr val="dk1"/>
          </a:lnRef>
          <a:fillRef idx="0">
            <a:schemeClr val="dk1"/>
          </a:fillRef>
          <a:effectRef idx="1">
            <a:schemeClr val="dk1"/>
          </a:effectRef>
          <a:fontRef idx="minor">
            <a:schemeClr val="tx1"/>
          </a:fontRef>
        </p:style>
      </p:cxnSp>
      <p:cxnSp>
        <p:nvCxnSpPr>
          <p:cNvPr id="12" name="11 - Ευθεία γραμμή σύνδεσης"/>
          <p:cNvCxnSpPr/>
          <p:nvPr/>
        </p:nvCxnSpPr>
        <p:spPr>
          <a:xfrm rot="16200000" flipH="1">
            <a:off x="3417075" y="1893083"/>
            <a:ext cx="3500462" cy="1714512"/>
          </a:xfrm>
          <a:prstGeom prst="line">
            <a:avLst/>
          </a:prstGeom>
        </p:spPr>
        <p:style>
          <a:lnRef idx="2">
            <a:schemeClr val="dk1"/>
          </a:lnRef>
          <a:fillRef idx="0">
            <a:schemeClr val="dk1"/>
          </a:fillRef>
          <a:effectRef idx="1">
            <a:schemeClr val="dk1"/>
          </a:effectRef>
          <a:fontRef idx="minor">
            <a:schemeClr val="tx1"/>
          </a:fontRef>
        </p:style>
      </p:cxnSp>
      <p:cxnSp>
        <p:nvCxnSpPr>
          <p:cNvPr id="14" name="13 - Ευθεία γραμμή σύνδεσης"/>
          <p:cNvCxnSpPr/>
          <p:nvPr/>
        </p:nvCxnSpPr>
        <p:spPr>
          <a:xfrm>
            <a:off x="3809984" y="2285992"/>
            <a:ext cx="1000132" cy="1588"/>
          </a:xfrm>
          <a:prstGeom prst="line">
            <a:avLst/>
          </a:prstGeom>
        </p:spPr>
        <p:style>
          <a:lnRef idx="2">
            <a:schemeClr val="dk1"/>
          </a:lnRef>
          <a:fillRef idx="0">
            <a:schemeClr val="dk1"/>
          </a:fillRef>
          <a:effectRef idx="1">
            <a:schemeClr val="dk1"/>
          </a:effectRef>
          <a:fontRef idx="minor">
            <a:schemeClr val="tx1"/>
          </a:fontRef>
        </p:style>
      </p:cxnSp>
      <p:cxnSp>
        <p:nvCxnSpPr>
          <p:cNvPr id="15" name="14 - Ευθεία γραμμή σύνδεσης"/>
          <p:cNvCxnSpPr/>
          <p:nvPr/>
        </p:nvCxnSpPr>
        <p:spPr>
          <a:xfrm>
            <a:off x="3809984" y="3714752"/>
            <a:ext cx="1000132" cy="1588"/>
          </a:xfrm>
          <a:prstGeom prst="line">
            <a:avLst/>
          </a:prstGeom>
        </p:spPr>
        <p:style>
          <a:lnRef idx="2">
            <a:schemeClr val="dk1"/>
          </a:lnRef>
          <a:fillRef idx="0">
            <a:schemeClr val="dk1"/>
          </a:fillRef>
          <a:effectRef idx="1">
            <a:schemeClr val="dk1"/>
          </a:effectRef>
          <a:fontRef idx="minor">
            <a:schemeClr val="tx1"/>
          </a:fontRef>
        </p:style>
      </p:cxnSp>
      <p:sp>
        <p:nvSpPr>
          <p:cNvPr id="25" name="24 - Ορθογώνιο"/>
          <p:cNvSpPr/>
          <p:nvPr/>
        </p:nvSpPr>
        <p:spPr>
          <a:xfrm>
            <a:off x="7265772" y="3429000"/>
            <a:ext cx="4151871" cy="738664"/>
          </a:xfrm>
          <a:prstGeom prst="rect">
            <a:avLst/>
          </a:prstGeom>
        </p:spPr>
        <p:txBody>
          <a:bodyPr wrap="square">
            <a:spAutoFit/>
          </a:bodyPr>
          <a:lstStyle/>
          <a:p>
            <a:r>
              <a:rPr lang="el-GR" sz="1400" dirty="0">
                <a:solidFill>
                  <a:schemeClr val="bg1"/>
                </a:solidFill>
              </a:rPr>
              <a:t>Η ΓΡΑΜΜΗ ΠΟΥ</a:t>
            </a:r>
            <a:r>
              <a:rPr lang="en-US" sz="1400" dirty="0">
                <a:solidFill>
                  <a:schemeClr val="bg1"/>
                </a:solidFill>
              </a:rPr>
              <a:t> </a:t>
            </a:r>
            <a:r>
              <a:rPr lang="el-GR" sz="1400" dirty="0">
                <a:solidFill>
                  <a:schemeClr val="bg1"/>
                </a:solidFill>
              </a:rPr>
              <a:t>ΕΙΝΑΙ</a:t>
            </a:r>
            <a:r>
              <a:rPr lang="en-US" sz="1400" dirty="0">
                <a:solidFill>
                  <a:schemeClr val="bg1"/>
                </a:solidFill>
              </a:rPr>
              <a:t> </a:t>
            </a:r>
            <a:r>
              <a:rPr lang="el-GR" sz="1400" dirty="0">
                <a:solidFill>
                  <a:schemeClr val="bg1"/>
                </a:solidFill>
              </a:rPr>
              <a:t>ΠΙΟ ΚΟΝΤΑ ΣΤΗ ΓΩΝΙΑ ΦΑΙΝΕΤΑΙ ΜΕΓΑΛΥΤΕΡΗ ΑΠΟ ΤΗΝ ΑΛΛΗ, ΕΝΩ ΕΙΝΑΙ ΣΤΗΝ ΠΡΑΓΜΑΤΙΚΟΤΗΤΑ ΤΟΥ ΙΔΙΟΥ ΜΕΓΕΘΟΥΣ</a:t>
            </a:r>
          </a:p>
        </p:txBody>
      </p:sp>
    </p:spTree>
    <p:extLst>
      <p:ext uri="{BB962C8B-B14F-4D97-AF65-F5344CB8AC3E}">
        <p14:creationId xmlns:p14="http://schemas.microsoft.com/office/powerpoint/2010/main" val="25218851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26735E-6 L 2.5E-6 -0.20976 " pathEditMode="relative" ptsTypes="AA">
                                      <p:cBhvr>
                                        <p:cTn id="6"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2 - Ευθεία γραμμή σύνδεσης"/>
          <p:cNvCxnSpPr/>
          <p:nvPr/>
        </p:nvCxnSpPr>
        <p:spPr>
          <a:xfrm rot="5400000">
            <a:off x="2524894" y="2285198"/>
            <a:ext cx="4286280" cy="1588"/>
          </a:xfrm>
          <a:prstGeom prst="line">
            <a:avLst/>
          </a:prstGeom>
        </p:spPr>
        <p:style>
          <a:lnRef idx="3">
            <a:schemeClr val="dk1"/>
          </a:lnRef>
          <a:fillRef idx="0">
            <a:schemeClr val="dk1"/>
          </a:fillRef>
          <a:effectRef idx="2">
            <a:schemeClr val="dk1"/>
          </a:effectRef>
          <a:fontRef idx="minor">
            <a:schemeClr val="tx1"/>
          </a:fontRef>
        </p:style>
      </p:cxnSp>
      <p:cxnSp>
        <p:nvCxnSpPr>
          <p:cNvPr id="4" name="3 - Ευθεία γραμμή σύνδεσης"/>
          <p:cNvCxnSpPr/>
          <p:nvPr/>
        </p:nvCxnSpPr>
        <p:spPr>
          <a:xfrm>
            <a:off x="2452662" y="4429132"/>
            <a:ext cx="4357718" cy="1588"/>
          </a:xfrm>
          <a:prstGeom prst="line">
            <a:avLst/>
          </a:prstGeom>
        </p:spPr>
        <p:style>
          <a:lnRef idx="3">
            <a:schemeClr val="dk1"/>
          </a:lnRef>
          <a:fillRef idx="0">
            <a:schemeClr val="dk1"/>
          </a:fillRef>
          <a:effectRef idx="2">
            <a:schemeClr val="dk1"/>
          </a:effectRef>
          <a:fontRef idx="minor">
            <a:schemeClr val="tx1"/>
          </a:fontRef>
        </p:style>
      </p:cxnSp>
      <p:sp>
        <p:nvSpPr>
          <p:cNvPr id="13" name="12 - Ορθογώνιο"/>
          <p:cNvSpPr/>
          <p:nvPr/>
        </p:nvSpPr>
        <p:spPr>
          <a:xfrm>
            <a:off x="7524760" y="142852"/>
            <a:ext cx="3143240" cy="400110"/>
          </a:xfrm>
          <a:prstGeom prst="rect">
            <a:avLst/>
          </a:prstGeom>
        </p:spPr>
        <p:txBody>
          <a:bodyPr wrap="square">
            <a:spAutoFit/>
          </a:bodyPr>
          <a:lstStyle/>
          <a:p>
            <a:r>
              <a:rPr lang="el-GR" sz="1000" dirty="0">
                <a:solidFill>
                  <a:schemeClr val="bg1"/>
                </a:solidFill>
              </a:rPr>
              <a:t>ΕΝΩ Η ΚΑΘΕΤΗ ΚΑΙ Η ΟΡΙΖΟΝΤΙΑ ΕΙΝΑΙ ΙΣΕΣ Η ΚΑΘΕΤΗ ΜΟΙΑΖΕΙ ΜΕΓΑΛΥΤΕΡΗ</a:t>
            </a:r>
          </a:p>
        </p:txBody>
      </p:sp>
    </p:spTree>
    <p:extLst>
      <p:ext uri="{BB962C8B-B14F-4D97-AF65-F5344CB8AC3E}">
        <p14:creationId xmlns:p14="http://schemas.microsoft.com/office/powerpoint/2010/main" val="5768048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33302  E" pathEditMode="relative" ptsTypes="">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p:txBody>
          <a:bodyPr>
            <a:normAutofit/>
          </a:bodyPr>
          <a:lstStyle/>
          <a:p>
            <a:r>
              <a:rPr lang="el-GR" sz="1400" dirty="0">
                <a:solidFill>
                  <a:schemeClr val="bg1"/>
                </a:solidFill>
              </a:rPr>
              <a:t>                                ΤΟ ΓΚΡΙΖΟ ΣΤΟ ΜΑΥΡΟ ΜΟΙΑΖΕΙ ΦΩΤΕΙΝΟΤΕΡΟ ΑΠΟ ΑΥΤΟ ΣΤΟ ΑΣΠΡΟ, ΣΤΗΝ ΠΡΑΓΜΑΤΙΚΟΤΗΤΑ ΕΙΝΑΙ ΤΑ ΙΔΙΑ</a:t>
            </a:r>
          </a:p>
        </p:txBody>
      </p:sp>
      <p:sp>
        <p:nvSpPr>
          <p:cNvPr id="4" name="3 - Ορθογώνιο"/>
          <p:cNvSpPr/>
          <p:nvPr/>
        </p:nvSpPr>
        <p:spPr>
          <a:xfrm>
            <a:off x="2095472" y="1714488"/>
            <a:ext cx="4071966" cy="4071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6167438" y="1714488"/>
            <a:ext cx="4071966" cy="4071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3452794" y="3000372"/>
            <a:ext cx="1500198" cy="1285884"/>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7453322" y="3000372"/>
            <a:ext cx="1500198" cy="1285884"/>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772508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94444E-6 1.44311E-6 L 0.27795 0.00023 " pathEditMode="relative" rAng="0" ptsTypes="AA">
                                      <p:cBhvr>
                                        <p:cTn id="6" dur="2000" fill="hold"/>
                                        <p:tgtEl>
                                          <p:spTgt spid="7"/>
                                        </p:tgtEl>
                                        <p:attrNameLst>
                                          <p:attrName>ppt_x</p:attrName>
                                          <p:attrName>ppt_y</p:attrName>
                                        </p:attrNameLst>
                                      </p:cBhvr>
                                      <p:rCtr x="1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noChangeArrowheads="1"/>
          </p:cNvSpPr>
          <p:nvPr>
            <p:ph type="title"/>
          </p:nvPr>
        </p:nvSpPr>
        <p:spPr>
          <a:xfrm>
            <a:off x="1981200" y="0"/>
            <a:ext cx="8229600" cy="642918"/>
          </a:xfrm>
        </p:spPr>
        <p:txBody>
          <a:bodyPr/>
          <a:lstStyle/>
          <a:p>
            <a:r>
              <a:rPr lang="el-GR" sz="1600" dirty="0"/>
              <a:t>                   ΓΚΡΙΖΕΣ ΚΗΛΙΔΕΣ ΕΜΦΑΝΙΖΟΝΤΑΙ ΣΤΙΣ ΔΙΑΣΤΑΥΡΩΣΕΙΣ ΤΩΝ ΤΕΤΡΑΓΩΝΩΝ</a:t>
            </a:r>
          </a:p>
        </p:txBody>
      </p:sp>
      <p:pic>
        <p:nvPicPr>
          <p:cNvPr id="102406" name="Picture 6" descr="28"/>
          <p:cNvPicPr>
            <a:picLocks noGrp="1" noChangeAspect="1" noChangeArrowheads="1"/>
          </p:cNvPicPr>
          <p:nvPr>
            <p:ph idx="1"/>
          </p:nvPr>
        </p:nvPicPr>
        <p:blipFill>
          <a:blip r:embed="rId3" cstate="print"/>
          <a:srcRect/>
          <a:stretch>
            <a:fillRect/>
          </a:stretch>
        </p:blipFill>
        <p:spPr>
          <a:xfrm>
            <a:off x="2738415" y="407966"/>
            <a:ext cx="6468799" cy="6450034"/>
          </a:xfrm>
        </p:spPr>
      </p:pic>
    </p:spTree>
    <p:extLst>
      <p:ext uri="{BB962C8B-B14F-4D97-AF65-F5344CB8AC3E}">
        <p14:creationId xmlns:p14="http://schemas.microsoft.com/office/powerpoint/2010/main" val="38362643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Grp="1" noChangeArrowheads="1"/>
          </p:cNvSpPr>
          <p:nvPr>
            <p:ph type="title"/>
          </p:nvPr>
        </p:nvSpPr>
        <p:spPr>
          <a:xfrm>
            <a:off x="1981200" y="0"/>
            <a:ext cx="8229600" cy="785794"/>
          </a:xfrm>
        </p:spPr>
        <p:txBody>
          <a:bodyPr/>
          <a:lstStyle/>
          <a:p>
            <a:r>
              <a:rPr lang="el-GR" sz="1600" dirty="0"/>
              <a:t>          ΜΑΥΡΕΣ ΑΝΑΛΑΜΠΕΣ ΕΜΦΑΝΙΖΟΝΤΑΙ ΝΑ ΑΝΑΒΟΣΒΗΝΟΥΝ ΣΤΟΥΣ ΑΣΠΡΟΥΣ ΚΥΚΛΟΥΣ</a:t>
            </a:r>
          </a:p>
        </p:txBody>
      </p:sp>
      <p:pic>
        <p:nvPicPr>
          <p:cNvPr id="104454" name="Picture 6" descr="29"/>
          <p:cNvPicPr>
            <a:picLocks noGrp="1" noChangeAspect="1" noChangeArrowheads="1"/>
          </p:cNvPicPr>
          <p:nvPr>
            <p:ph idx="1"/>
          </p:nvPr>
        </p:nvPicPr>
        <p:blipFill>
          <a:blip r:embed="rId3" cstate="print"/>
          <a:srcRect b="18367"/>
          <a:stretch>
            <a:fillRect/>
          </a:stretch>
        </p:blipFill>
        <p:spPr>
          <a:xfrm>
            <a:off x="3095605" y="642919"/>
            <a:ext cx="6020881" cy="5882251"/>
          </a:xfrm>
        </p:spPr>
      </p:pic>
    </p:spTree>
    <p:extLst>
      <p:ext uri="{BB962C8B-B14F-4D97-AF65-F5344CB8AC3E}">
        <p14:creationId xmlns:p14="http://schemas.microsoft.com/office/powerpoint/2010/main" val="29615496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1524000" y="1285860"/>
            <a:ext cx="4286280"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1524000" y="2643182"/>
            <a:ext cx="4286280" cy="15001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6381720" y="1285860"/>
            <a:ext cx="4286280" cy="42862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FF00"/>
              </a:solidFill>
            </a:endParaRPr>
          </a:p>
        </p:txBody>
      </p:sp>
      <p:sp>
        <p:nvSpPr>
          <p:cNvPr id="7" name="6 - Ορθογώνιο"/>
          <p:cNvSpPr/>
          <p:nvPr/>
        </p:nvSpPr>
        <p:spPr>
          <a:xfrm>
            <a:off x="6381720" y="2643182"/>
            <a:ext cx="4286280" cy="150019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Ορθογώνιο"/>
          <p:cNvSpPr/>
          <p:nvPr/>
        </p:nvSpPr>
        <p:spPr>
          <a:xfrm>
            <a:off x="5381620"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Ορθογώνιο"/>
          <p:cNvSpPr/>
          <p:nvPr/>
        </p:nvSpPr>
        <p:spPr>
          <a:xfrm>
            <a:off x="5024430"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Ορθογώνιο"/>
          <p:cNvSpPr/>
          <p:nvPr/>
        </p:nvSpPr>
        <p:spPr>
          <a:xfrm>
            <a:off x="4667240"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Ορθογώνιο"/>
          <p:cNvSpPr/>
          <p:nvPr/>
        </p:nvSpPr>
        <p:spPr>
          <a:xfrm>
            <a:off x="4310050"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Ορθογώνιο"/>
          <p:cNvSpPr/>
          <p:nvPr/>
        </p:nvSpPr>
        <p:spPr>
          <a:xfrm>
            <a:off x="3952860"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Ορθογώνιο"/>
          <p:cNvSpPr/>
          <p:nvPr/>
        </p:nvSpPr>
        <p:spPr>
          <a:xfrm>
            <a:off x="3595670"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Ορθογώνιο"/>
          <p:cNvSpPr/>
          <p:nvPr/>
        </p:nvSpPr>
        <p:spPr>
          <a:xfrm>
            <a:off x="3238480"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Ορθογώνιο"/>
          <p:cNvSpPr/>
          <p:nvPr/>
        </p:nvSpPr>
        <p:spPr>
          <a:xfrm>
            <a:off x="2809852"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Ορθογώνιο"/>
          <p:cNvSpPr/>
          <p:nvPr/>
        </p:nvSpPr>
        <p:spPr>
          <a:xfrm>
            <a:off x="2381224"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1952596"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17 - Ορθογώνιο"/>
          <p:cNvSpPr/>
          <p:nvPr/>
        </p:nvSpPr>
        <p:spPr>
          <a:xfrm>
            <a:off x="1524000" y="1285860"/>
            <a:ext cx="214314" cy="42862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Ορθογώνιο"/>
          <p:cNvSpPr/>
          <p:nvPr/>
        </p:nvSpPr>
        <p:spPr>
          <a:xfrm>
            <a:off x="6524628"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Ορθογώνιο"/>
          <p:cNvSpPr/>
          <p:nvPr/>
        </p:nvSpPr>
        <p:spPr>
          <a:xfrm>
            <a:off x="6953256"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21 - Ορθογώνιο"/>
          <p:cNvSpPr/>
          <p:nvPr/>
        </p:nvSpPr>
        <p:spPr>
          <a:xfrm>
            <a:off x="7381884"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22 - Ορθογώνιο"/>
          <p:cNvSpPr/>
          <p:nvPr/>
        </p:nvSpPr>
        <p:spPr>
          <a:xfrm>
            <a:off x="7810512"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23 - Ορθογώνιο"/>
          <p:cNvSpPr/>
          <p:nvPr/>
        </p:nvSpPr>
        <p:spPr>
          <a:xfrm>
            <a:off x="8239140"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24 - Ορθογώνιο"/>
          <p:cNvSpPr/>
          <p:nvPr/>
        </p:nvSpPr>
        <p:spPr>
          <a:xfrm>
            <a:off x="8667768"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25 - Ορθογώνιο"/>
          <p:cNvSpPr/>
          <p:nvPr/>
        </p:nvSpPr>
        <p:spPr>
          <a:xfrm>
            <a:off x="9096396"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26 - Ορθογώνιο"/>
          <p:cNvSpPr/>
          <p:nvPr/>
        </p:nvSpPr>
        <p:spPr>
          <a:xfrm>
            <a:off x="9525024"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27 - Ορθογώνιο"/>
          <p:cNvSpPr/>
          <p:nvPr/>
        </p:nvSpPr>
        <p:spPr>
          <a:xfrm>
            <a:off x="9953652"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28 - Ορθογώνιο"/>
          <p:cNvSpPr/>
          <p:nvPr/>
        </p:nvSpPr>
        <p:spPr>
          <a:xfrm>
            <a:off x="10453686" y="1285860"/>
            <a:ext cx="214314" cy="4286280"/>
          </a:xfrm>
          <a:prstGeom prst="rect">
            <a:avLst/>
          </a:prstGeom>
          <a:solidFill>
            <a:srgbClr val="411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517851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hidden"/>
                                      </p:to>
                                    </p:set>
                                  </p:childTnLst>
                                </p:cTn>
                              </p:par>
                            </p:childTnLst>
                          </p:cTn>
                        </p:par>
                        <p:par>
                          <p:cTn id="7" fill="hold">
                            <p:stCondLst>
                              <p:cond delay="500"/>
                            </p:stCondLst>
                            <p:childTnLst>
                              <p:par>
                                <p:cTn id="8" presetID="1" presetClass="exit"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hidden"/>
                                      </p:to>
                                    </p:set>
                                  </p:childTnLst>
                                </p:cTn>
                              </p:par>
                            </p:childTnLst>
                          </p:cTn>
                        </p:par>
                        <p:par>
                          <p:cTn id="10" fill="hold">
                            <p:stCondLst>
                              <p:cond delay="1000"/>
                            </p:stCondLst>
                            <p:childTnLst>
                              <p:par>
                                <p:cTn id="11" presetID="1" presetClass="exit"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hidden"/>
                                      </p:to>
                                    </p:set>
                                  </p:childTnLst>
                                </p:cTn>
                              </p:par>
                            </p:childTnLst>
                          </p:cTn>
                        </p:par>
                        <p:par>
                          <p:cTn id="13" fill="hold">
                            <p:stCondLst>
                              <p:cond delay="1500"/>
                            </p:stCondLst>
                            <p:childTnLst>
                              <p:par>
                                <p:cTn id="14" presetID="1" presetClass="exit"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hidden"/>
                                      </p:to>
                                    </p:set>
                                  </p:childTnLst>
                                </p:cTn>
                              </p:par>
                            </p:childTnLst>
                          </p:cTn>
                        </p:par>
                        <p:par>
                          <p:cTn id="16" fill="hold">
                            <p:stCondLst>
                              <p:cond delay="2000"/>
                            </p:stCondLst>
                            <p:childTnLst>
                              <p:par>
                                <p:cTn id="17" presetID="1" presetClass="exit"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hidden"/>
                                      </p:to>
                                    </p:set>
                                  </p:childTnLst>
                                </p:cTn>
                              </p:par>
                            </p:childTnLst>
                          </p:cTn>
                        </p:par>
                        <p:par>
                          <p:cTn id="19" fill="hold">
                            <p:stCondLst>
                              <p:cond delay="2500"/>
                            </p:stCondLst>
                            <p:childTnLst>
                              <p:par>
                                <p:cTn id="20" presetID="1" presetClass="exit" presetSubtype="0" fill="hold" grpId="0" nodeType="afterEffect">
                                  <p:stCondLst>
                                    <p:cond delay="500"/>
                                  </p:stCondLst>
                                  <p:childTnLst>
                                    <p:set>
                                      <p:cBhvr>
                                        <p:cTn id="21" dur="1" fill="hold">
                                          <p:stCondLst>
                                            <p:cond delay="0"/>
                                          </p:stCondLst>
                                        </p:cTn>
                                        <p:tgtEl>
                                          <p:spTgt spid="13"/>
                                        </p:tgtEl>
                                        <p:attrNameLst>
                                          <p:attrName>style.visibility</p:attrName>
                                        </p:attrNameLst>
                                      </p:cBhvr>
                                      <p:to>
                                        <p:strVal val="hidden"/>
                                      </p:to>
                                    </p:set>
                                  </p:childTnLst>
                                </p:cTn>
                              </p:par>
                            </p:childTnLst>
                          </p:cTn>
                        </p:par>
                        <p:par>
                          <p:cTn id="22" fill="hold">
                            <p:stCondLst>
                              <p:cond delay="3000"/>
                            </p:stCondLst>
                            <p:childTnLst>
                              <p:par>
                                <p:cTn id="23" presetID="1" presetClass="exit" presetSubtype="0" fill="hold" grpId="0" nodeType="afterEffect">
                                  <p:stCondLst>
                                    <p:cond delay="500"/>
                                  </p:stCondLst>
                                  <p:childTnLst>
                                    <p:set>
                                      <p:cBhvr>
                                        <p:cTn id="24" dur="1" fill="hold">
                                          <p:stCondLst>
                                            <p:cond delay="0"/>
                                          </p:stCondLst>
                                        </p:cTn>
                                        <p:tgtEl>
                                          <p:spTgt spid="14"/>
                                        </p:tgtEl>
                                        <p:attrNameLst>
                                          <p:attrName>style.visibility</p:attrName>
                                        </p:attrNameLst>
                                      </p:cBhvr>
                                      <p:to>
                                        <p:strVal val="hidden"/>
                                      </p:to>
                                    </p:set>
                                  </p:childTnLst>
                                </p:cTn>
                              </p:par>
                            </p:childTnLst>
                          </p:cTn>
                        </p:par>
                        <p:par>
                          <p:cTn id="25" fill="hold">
                            <p:stCondLst>
                              <p:cond delay="3500"/>
                            </p:stCondLst>
                            <p:childTnLst>
                              <p:par>
                                <p:cTn id="26" presetID="1" presetClass="exit" presetSubtype="0" fill="hold" grpId="0" nodeType="afterEffect">
                                  <p:stCondLst>
                                    <p:cond delay="500"/>
                                  </p:stCondLst>
                                  <p:childTnLst>
                                    <p:set>
                                      <p:cBhvr>
                                        <p:cTn id="27" dur="1" fill="hold">
                                          <p:stCondLst>
                                            <p:cond delay="0"/>
                                          </p:stCondLst>
                                        </p:cTn>
                                        <p:tgtEl>
                                          <p:spTgt spid="15"/>
                                        </p:tgtEl>
                                        <p:attrNameLst>
                                          <p:attrName>style.visibility</p:attrName>
                                        </p:attrNameLst>
                                      </p:cBhvr>
                                      <p:to>
                                        <p:strVal val="hidden"/>
                                      </p:to>
                                    </p:set>
                                  </p:childTnLst>
                                </p:cTn>
                              </p:par>
                            </p:childTnLst>
                          </p:cTn>
                        </p:par>
                        <p:par>
                          <p:cTn id="28" fill="hold">
                            <p:stCondLst>
                              <p:cond delay="4000"/>
                            </p:stCondLst>
                            <p:childTnLst>
                              <p:par>
                                <p:cTn id="29" presetID="1" presetClass="exit" presetSubtype="0" fill="hold" grpId="0" nodeType="afterEffect">
                                  <p:stCondLst>
                                    <p:cond delay="500"/>
                                  </p:stCondLst>
                                  <p:childTnLst>
                                    <p:set>
                                      <p:cBhvr>
                                        <p:cTn id="30" dur="1" fill="hold">
                                          <p:stCondLst>
                                            <p:cond delay="0"/>
                                          </p:stCondLst>
                                        </p:cTn>
                                        <p:tgtEl>
                                          <p:spTgt spid="16"/>
                                        </p:tgtEl>
                                        <p:attrNameLst>
                                          <p:attrName>style.visibility</p:attrName>
                                        </p:attrNameLst>
                                      </p:cBhvr>
                                      <p:to>
                                        <p:strVal val="hidden"/>
                                      </p:to>
                                    </p:set>
                                  </p:childTnLst>
                                </p:cTn>
                              </p:par>
                            </p:childTnLst>
                          </p:cTn>
                        </p:par>
                        <p:par>
                          <p:cTn id="31" fill="hold">
                            <p:stCondLst>
                              <p:cond delay="4500"/>
                            </p:stCondLst>
                            <p:childTnLst>
                              <p:par>
                                <p:cTn id="32" presetID="1" presetClass="exit"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4500"/>
                            </p:stCondLst>
                            <p:childTnLst>
                              <p:par>
                                <p:cTn id="35" presetID="1" presetClass="exit" presetSubtype="0" fill="hold" grpId="0" nodeType="afterEffect">
                                  <p:stCondLst>
                                    <p:cond delay="500"/>
                                  </p:stCondLst>
                                  <p:childTnLst>
                                    <p:set>
                                      <p:cBhvr>
                                        <p:cTn id="36" dur="1" fill="hold">
                                          <p:stCondLst>
                                            <p:cond delay="0"/>
                                          </p:stCondLst>
                                        </p:cTn>
                                        <p:tgtEl>
                                          <p:spTgt spid="18"/>
                                        </p:tgtEl>
                                        <p:attrNameLst>
                                          <p:attrName>style.visibility</p:attrName>
                                        </p:attrNameLst>
                                      </p:cBhvr>
                                      <p:to>
                                        <p:strVal val="hidden"/>
                                      </p:to>
                                    </p:set>
                                  </p:childTnLst>
                                </p:cTn>
                              </p:par>
                            </p:childTnLst>
                          </p:cTn>
                        </p:par>
                        <p:par>
                          <p:cTn id="37" fill="hold">
                            <p:stCondLst>
                              <p:cond delay="5000"/>
                            </p:stCondLst>
                            <p:childTnLst>
                              <p:par>
                                <p:cTn id="38" presetID="1" presetClass="exit" presetSubtype="0" fill="hold" grpId="0" nodeType="afterEffect">
                                  <p:stCondLst>
                                    <p:cond delay="500"/>
                                  </p:stCondLst>
                                  <p:childTnLst>
                                    <p:set>
                                      <p:cBhvr>
                                        <p:cTn id="39" dur="1" fill="hold">
                                          <p:stCondLst>
                                            <p:cond delay="0"/>
                                          </p:stCondLst>
                                        </p:cTn>
                                        <p:tgtEl>
                                          <p:spTgt spid="19"/>
                                        </p:tgtEl>
                                        <p:attrNameLst>
                                          <p:attrName>style.visibility</p:attrName>
                                        </p:attrNameLst>
                                      </p:cBhvr>
                                      <p:to>
                                        <p:strVal val="hidden"/>
                                      </p:to>
                                    </p:set>
                                  </p:childTnLst>
                                </p:cTn>
                              </p:par>
                            </p:childTnLst>
                          </p:cTn>
                        </p:par>
                        <p:par>
                          <p:cTn id="40" fill="hold">
                            <p:stCondLst>
                              <p:cond delay="5500"/>
                            </p:stCondLst>
                            <p:childTnLst>
                              <p:par>
                                <p:cTn id="41" presetID="1" presetClass="exit"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par>
                          <p:cTn id="43" fill="hold">
                            <p:stCondLst>
                              <p:cond delay="5500"/>
                            </p:stCondLst>
                            <p:childTnLst>
                              <p:par>
                                <p:cTn id="44" presetID="1" presetClass="exit" presetSubtype="0" fill="hold" grpId="0" nodeType="afterEffect">
                                  <p:stCondLst>
                                    <p:cond delay="500"/>
                                  </p:stCondLst>
                                  <p:childTnLst>
                                    <p:set>
                                      <p:cBhvr>
                                        <p:cTn id="45" dur="1" fill="hold">
                                          <p:stCondLst>
                                            <p:cond delay="0"/>
                                          </p:stCondLst>
                                        </p:cTn>
                                        <p:tgtEl>
                                          <p:spTgt spid="22"/>
                                        </p:tgtEl>
                                        <p:attrNameLst>
                                          <p:attrName>style.visibility</p:attrName>
                                        </p:attrNameLst>
                                      </p:cBhvr>
                                      <p:to>
                                        <p:strVal val="hidden"/>
                                      </p:to>
                                    </p:set>
                                  </p:childTnLst>
                                </p:cTn>
                              </p:par>
                            </p:childTnLst>
                          </p:cTn>
                        </p:par>
                        <p:par>
                          <p:cTn id="46" fill="hold">
                            <p:stCondLst>
                              <p:cond delay="6000"/>
                            </p:stCondLst>
                            <p:childTnLst>
                              <p:par>
                                <p:cTn id="47" presetID="1" presetClass="exit" presetSubtype="0" fill="hold" grpId="0" nodeType="afterEffect">
                                  <p:stCondLst>
                                    <p:cond delay="500"/>
                                  </p:stCondLst>
                                  <p:childTnLst>
                                    <p:set>
                                      <p:cBhvr>
                                        <p:cTn id="48" dur="1" fill="hold">
                                          <p:stCondLst>
                                            <p:cond delay="0"/>
                                          </p:stCondLst>
                                        </p:cTn>
                                        <p:tgtEl>
                                          <p:spTgt spid="23"/>
                                        </p:tgtEl>
                                        <p:attrNameLst>
                                          <p:attrName>style.visibility</p:attrName>
                                        </p:attrNameLst>
                                      </p:cBhvr>
                                      <p:to>
                                        <p:strVal val="hidden"/>
                                      </p:to>
                                    </p:set>
                                  </p:childTnLst>
                                </p:cTn>
                              </p:par>
                            </p:childTnLst>
                          </p:cTn>
                        </p:par>
                        <p:par>
                          <p:cTn id="49" fill="hold">
                            <p:stCondLst>
                              <p:cond delay="6500"/>
                            </p:stCondLst>
                            <p:childTnLst>
                              <p:par>
                                <p:cTn id="50" presetID="1" presetClass="exit" presetSubtype="0" fill="hold" grpId="0" nodeType="afterEffect">
                                  <p:stCondLst>
                                    <p:cond delay="500"/>
                                  </p:stCondLst>
                                  <p:childTnLst>
                                    <p:set>
                                      <p:cBhvr>
                                        <p:cTn id="51" dur="1" fill="hold">
                                          <p:stCondLst>
                                            <p:cond delay="0"/>
                                          </p:stCondLst>
                                        </p:cTn>
                                        <p:tgtEl>
                                          <p:spTgt spid="24"/>
                                        </p:tgtEl>
                                        <p:attrNameLst>
                                          <p:attrName>style.visibility</p:attrName>
                                        </p:attrNameLst>
                                      </p:cBhvr>
                                      <p:to>
                                        <p:strVal val="hidden"/>
                                      </p:to>
                                    </p:set>
                                  </p:childTnLst>
                                </p:cTn>
                              </p:par>
                            </p:childTnLst>
                          </p:cTn>
                        </p:par>
                        <p:par>
                          <p:cTn id="52" fill="hold">
                            <p:stCondLst>
                              <p:cond delay="7000"/>
                            </p:stCondLst>
                            <p:childTnLst>
                              <p:par>
                                <p:cTn id="53" presetID="1" presetClass="exit" presetSubtype="0" fill="hold" grpId="0" nodeType="afterEffect">
                                  <p:stCondLst>
                                    <p:cond delay="500"/>
                                  </p:stCondLst>
                                  <p:childTnLst>
                                    <p:set>
                                      <p:cBhvr>
                                        <p:cTn id="54" dur="1" fill="hold">
                                          <p:stCondLst>
                                            <p:cond delay="0"/>
                                          </p:stCondLst>
                                        </p:cTn>
                                        <p:tgtEl>
                                          <p:spTgt spid="25"/>
                                        </p:tgtEl>
                                        <p:attrNameLst>
                                          <p:attrName>style.visibility</p:attrName>
                                        </p:attrNameLst>
                                      </p:cBhvr>
                                      <p:to>
                                        <p:strVal val="hidden"/>
                                      </p:to>
                                    </p:set>
                                  </p:childTnLst>
                                </p:cTn>
                              </p:par>
                            </p:childTnLst>
                          </p:cTn>
                        </p:par>
                        <p:par>
                          <p:cTn id="55" fill="hold">
                            <p:stCondLst>
                              <p:cond delay="7500"/>
                            </p:stCondLst>
                            <p:childTnLst>
                              <p:par>
                                <p:cTn id="56" presetID="1" presetClass="exit" presetSubtype="0" fill="hold" grpId="0" nodeType="afterEffect">
                                  <p:stCondLst>
                                    <p:cond delay="500"/>
                                  </p:stCondLst>
                                  <p:childTnLst>
                                    <p:set>
                                      <p:cBhvr>
                                        <p:cTn id="57" dur="1" fill="hold">
                                          <p:stCondLst>
                                            <p:cond delay="0"/>
                                          </p:stCondLst>
                                        </p:cTn>
                                        <p:tgtEl>
                                          <p:spTgt spid="26"/>
                                        </p:tgtEl>
                                        <p:attrNameLst>
                                          <p:attrName>style.visibility</p:attrName>
                                        </p:attrNameLst>
                                      </p:cBhvr>
                                      <p:to>
                                        <p:strVal val="hidden"/>
                                      </p:to>
                                    </p:set>
                                  </p:childTnLst>
                                </p:cTn>
                              </p:par>
                            </p:childTnLst>
                          </p:cTn>
                        </p:par>
                        <p:par>
                          <p:cTn id="58" fill="hold">
                            <p:stCondLst>
                              <p:cond delay="8000"/>
                            </p:stCondLst>
                            <p:childTnLst>
                              <p:par>
                                <p:cTn id="59" presetID="1" presetClass="exit" presetSubtype="0" fill="hold" grpId="0" nodeType="afterEffect">
                                  <p:stCondLst>
                                    <p:cond delay="500"/>
                                  </p:stCondLst>
                                  <p:childTnLst>
                                    <p:set>
                                      <p:cBhvr>
                                        <p:cTn id="60" dur="1" fill="hold">
                                          <p:stCondLst>
                                            <p:cond delay="0"/>
                                          </p:stCondLst>
                                        </p:cTn>
                                        <p:tgtEl>
                                          <p:spTgt spid="27"/>
                                        </p:tgtEl>
                                        <p:attrNameLst>
                                          <p:attrName>style.visibility</p:attrName>
                                        </p:attrNameLst>
                                      </p:cBhvr>
                                      <p:to>
                                        <p:strVal val="hidden"/>
                                      </p:to>
                                    </p:set>
                                  </p:childTnLst>
                                </p:cTn>
                              </p:par>
                            </p:childTnLst>
                          </p:cTn>
                        </p:par>
                        <p:par>
                          <p:cTn id="61" fill="hold">
                            <p:stCondLst>
                              <p:cond delay="8500"/>
                            </p:stCondLst>
                            <p:childTnLst>
                              <p:par>
                                <p:cTn id="62" presetID="1" presetClass="exit" presetSubtype="0" fill="hold" grpId="0" nodeType="afterEffect">
                                  <p:stCondLst>
                                    <p:cond delay="500"/>
                                  </p:stCondLst>
                                  <p:childTnLst>
                                    <p:set>
                                      <p:cBhvr>
                                        <p:cTn id="63" dur="1" fill="hold">
                                          <p:stCondLst>
                                            <p:cond delay="0"/>
                                          </p:stCondLst>
                                        </p:cTn>
                                        <p:tgtEl>
                                          <p:spTgt spid="28"/>
                                        </p:tgtEl>
                                        <p:attrNameLst>
                                          <p:attrName>style.visibility</p:attrName>
                                        </p:attrNameLst>
                                      </p:cBhvr>
                                      <p:to>
                                        <p:strVal val="hidden"/>
                                      </p:to>
                                    </p:set>
                                  </p:childTnLst>
                                </p:cTn>
                              </p:par>
                            </p:childTnLst>
                          </p:cTn>
                        </p:par>
                        <p:par>
                          <p:cTn id="64" fill="hold">
                            <p:stCondLst>
                              <p:cond delay="9000"/>
                            </p:stCondLst>
                            <p:childTnLst>
                              <p:par>
                                <p:cTn id="65" presetID="1" presetClass="exit" presetSubtype="0" fill="hold" grpId="0" nodeType="afterEffect">
                                  <p:stCondLst>
                                    <p:cond delay="500"/>
                                  </p:stCondLst>
                                  <p:childTnLst>
                                    <p:set>
                                      <p:cBhvr>
                                        <p:cTn id="66" dur="1" fill="hold">
                                          <p:stCondLst>
                                            <p:cond delay="0"/>
                                          </p:stCondLst>
                                        </p:cTn>
                                        <p:tgtEl>
                                          <p:spTgt spid="29"/>
                                        </p:tgtEl>
                                        <p:attrNameLst>
                                          <p:attrName>style.visibility</p:attrName>
                                        </p:attrNameLst>
                                      </p:cBhvr>
                                      <p:to>
                                        <p:strVal val="hidden"/>
                                      </p:to>
                                    </p:set>
                                  </p:childTnLst>
                                </p:cTn>
                              </p:par>
                            </p:childTnLst>
                          </p:cTn>
                        </p:par>
                        <p:par>
                          <p:cTn id="67" fill="hold">
                            <p:stCondLst>
                              <p:cond delay="9500"/>
                            </p:stCondLst>
                            <p:childTnLst>
                              <p:par>
                                <p:cTn id="68" presetID="63" presetClass="path" presetSubtype="0" accel="50000" decel="50000" fill="hold" grpId="0" nodeType="afterEffect">
                                  <p:stCondLst>
                                    <p:cond delay="0"/>
                                  </p:stCondLst>
                                  <p:childTnLst>
                                    <p:animMotion origin="layout" path="M 0 0  L 0.25 0  E" pathEditMode="relative" ptsTypes="">
                                      <p:cBhvr>
                                        <p:cTn id="69"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9" name="Rectangle 5"/>
          <p:cNvSpPr>
            <a:spLocks noGrp="1" noChangeArrowheads="1"/>
          </p:cNvSpPr>
          <p:nvPr>
            <p:ph type="body" idx="1"/>
          </p:nvPr>
        </p:nvSpPr>
        <p:spPr/>
        <p:txBody>
          <a:bodyPr/>
          <a:lstStyle/>
          <a:p>
            <a:pPr>
              <a:lnSpc>
                <a:spcPct val="90000"/>
              </a:lnSpc>
            </a:pPr>
            <a:r>
              <a:rPr lang="el-GR" dirty="0"/>
              <a:t>(</a:t>
            </a:r>
            <a:r>
              <a:rPr lang="el-GR" i="1" dirty="0"/>
              <a:t>Op Art</a:t>
            </a:r>
            <a:r>
              <a:rPr lang="el-GR" dirty="0"/>
              <a:t>) είναι μια μορφή αφηρημένης, γεωμετρικής τέχνης που αναπτύχθηκε στη δεκαετία του 1960. Σκοπός της Οπ Αρτ είναι κυρίως η πρόκληση του θεατή μέσω φαινομένων οπτικής απάτης και οπτικών ψευδαισθήσεων, συχνά σε ασπρόμαυρες συνθέσεις. Ως καλλιτεχνικό ρεύμα, θεωρείται σε ένα βαθμό συγγενές των κινημάτων του κονστρουκτιβισμού και του Νεοπλαστικισμού.</a:t>
            </a:r>
          </a:p>
        </p:txBody>
      </p:sp>
      <p:sp>
        <p:nvSpPr>
          <p:cNvPr id="4" name="3 - Ορθογώνιο"/>
          <p:cNvSpPr/>
          <p:nvPr/>
        </p:nvSpPr>
        <p:spPr>
          <a:xfrm>
            <a:off x="4933823" y="285728"/>
            <a:ext cx="2324355" cy="923330"/>
          </a:xfrm>
          <a:prstGeom prst="rect">
            <a:avLst/>
          </a:prstGeom>
          <a:noFill/>
        </p:spPr>
        <p:txBody>
          <a:bodyPr wrap="square" lIns="91440" tIns="45720" rIns="91440" bIns="45720">
            <a:spAutoFit/>
          </a:bodyPr>
          <a:lstStyle/>
          <a:p>
            <a:pPr algn="ctr"/>
            <a:r>
              <a:rPr lang="en-GB"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OP ART</a:t>
            </a:r>
            <a:endParaRPr lang="el-GR"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extLst>
      <p:ext uri="{BB962C8B-B14F-4D97-AF65-F5344CB8AC3E}">
        <p14:creationId xmlns:p14="http://schemas.microsoft.com/office/powerpoint/2010/main" val="36563940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1981200" y="1"/>
            <a:ext cx="8229600" cy="2428869"/>
          </a:xfrm>
        </p:spPr>
        <p:txBody>
          <a:bodyPr/>
          <a:lstStyle/>
          <a:p>
            <a:pPr>
              <a:lnSpc>
                <a:spcPct val="90000"/>
              </a:lnSpc>
            </a:pPr>
            <a:r>
              <a:rPr lang="el-GR" dirty="0"/>
              <a:t>Ως πρώτα πρώιμα δείγματα του ρεύματος της Οπ Αρτ θεωρούνται οι πίνακες του Βίκτωρ Βαζαρελί, κατά τη δεκαετία του 1930 και συγκεκριμένα έργα όπως η </a:t>
            </a:r>
            <a:r>
              <a:rPr lang="el-GR" i="1" dirty="0"/>
              <a:t>Ζέβρα</a:t>
            </a:r>
            <a:r>
              <a:rPr lang="el-GR" dirty="0"/>
              <a:t> μία σύνθεση που δίνει την αίσθηση μιας τρισδιάστατης εικόνας.</a:t>
            </a:r>
          </a:p>
        </p:txBody>
      </p:sp>
      <p:pic>
        <p:nvPicPr>
          <p:cNvPr id="1026" name="Picture 2" descr="C:\4.ΖΩΓΡΑΦΙΚΗ\V\VASARELY V\VASARELY V. 67.jpg"/>
          <p:cNvPicPr>
            <a:picLocks noChangeAspect="1" noChangeArrowheads="1"/>
          </p:cNvPicPr>
          <p:nvPr/>
        </p:nvPicPr>
        <p:blipFill>
          <a:blip r:embed="rId3" cstate="print"/>
          <a:srcRect/>
          <a:stretch>
            <a:fillRect/>
          </a:stretch>
        </p:blipFill>
        <p:spPr bwMode="auto">
          <a:xfrm>
            <a:off x="2809853" y="2214554"/>
            <a:ext cx="6343615" cy="4496556"/>
          </a:xfrm>
          <a:prstGeom prst="rect">
            <a:avLst/>
          </a:prstGeom>
          <a:noFill/>
        </p:spPr>
      </p:pic>
    </p:spTree>
    <p:extLst>
      <p:ext uri="{BB962C8B-B14F-4D97-AF65-F5344CB8AC3E}">
        <p14:creationId xmlns:p14="http://schemas.microsoft.com/office/powerpoint/2010/main" val="4901519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D35DAFAE-8478-3547-84D9-BD71EEC05030}"/>
              </a:ext>
            </a:extLst>
          </p:cNvPr>
          <p:cNvSpPr/>
          <p:nvPr/>
        </p:nvSpPr>
        <p:spPr>
          <a:xfrm>
            <a:off x="359596" y="318500"/>
            <a:ext cx="11527604" cy="923330"/>
          </a:xfrm>
          <a:prstGeom prst="rect">
            <a:avLst/>
          </a:prstGeom>
        </p:spPr>
        <p:txBody>
          <a:bodyPr wrap="square">
            <a:spAutoFit/>
          </a:bodyPr>
          <a:lstStyle/>
          <a:p>
            <a:r>
              <a:rPr lang="el-GR" dirty="0">
                <a:solidFill>
                  <a:srgbClr val="434343"/>
                </a:solidFill>
                <a:latin typeface="Helvetica" pitchFamily="2" charset="0"/>
              </a:rPr>
              <a:t>Στο </a:t>
            </a:r>
            <a:r>
              <a:rPr lang="en-US" dirty="0">
                <a:solidFill>
                  <a:srgbClr val="AF391F"/>
                </a:solidFill>
                <a:latin typeface="Helvetica" pitchFamily="2" charset="0"/>
                <a:hlinkClick r:id="rId2"/>
              </a:rPr>
              <a:t>San Satiro (Santa Maria Presso di San Ssatiro</a:t>
            </a:r>
          </a:p>
          <a:p>
            <a:r>
              <a:rPr lang="en-US" dirty="0">
                <a:solidFill>
                  <a:srgbClr val="AF391F"/>
                </a:solidFill>
                <a:latin typeface="Helvetica" pitchFamily="2" charset="0"/>
                <a:hlinkClick r:id="rId2"/>
              </a:rPr>
              <a:t>atiro)</a:t>
            </a:r>
            <a:r>
              <a:rPr lang="en-US" dirty="0">
                <a:solidFill>
                  <a:srgbClr val="434343"/>
                </a:solidFill>
                <a:latin typeface="Helvetica" pitchFamily="2" charset="0"/>
              </a:rPr>
              <a:t> </a:t>
            </a:r>
            <a:r>
              <a:rPr lang="el-GR" dirty="0">
                <a:solidFill>
                  <a:srgbClr val="434343"/>
                </a:solidFill>
                <a:latin typeface="Helvetica" pitchFamily="2" charset="0"/>
              </a:rPr>
              <a:t>στο Μιλάνο, ο </a:t>
            </a:r>
            <a:r>
              <a:rPr lang="en-US" dirty="0">
                <a:solidFill>
                  <a:srgbClr val="434343"/>
                </a:solidFill>
                <a:latin typeface="Helvetica" pitchFamily="2" charset="0"/>
              </a:rPr>
              <a:t>Donato Bramante, </a:t>
            </a:r>
            <a:r>
              <a:rPr lang="el-GR" dirty="0">
                <a:solidFill>
                  <a:srgbClr val="434343"/>
                </a:solidFill>
                <a:latin typeface="Helvetica" pitchFamily="2" charset="0"/>
              </a:rPr>
              <a:t>κατασκεύασε μία κόγχη βάθους 1,20 μ. που δίνει όμως την εντύπωση μιας κατασκευής με πολύ μεγαλύτερο βάθους.</a:t>
            </a:r>
            <a:endParaRPr lang="el-GR" dirty="0">
              <a:solidFill>
                <a:srgbClr val="434343"/>
              </a:solidFill>
              <a:effectLst/>
              <a:latin typeface="Helvetica" pitchFamily="2" charset="0"/>
            </a:endParaRPr>
          </a:p>
        </p:txBody>
      </p:sp>
      <p:pic>
        <p:nvPicPr>
          <p:cNvPr id="3" name="Εικόνα 2">
            <a:extLst>
              <a:ext uri="{FF2B5EF4-FFF2-40B4-BE49-F238E27FC236}">
                <a16:creationId xmlns:a16="http://schemas.microsoft.com/office/drawing/2014/main" id="{CB6022E9-A785-0740-9ECD-75B9F460DA4F}"/>
              </a:ext>
            </a:extLst>
          </p:cNvPr>
          <p:cNvPicPr>
            <a:picLocks noChangeAspect="1"/>
          </p:cNvPicPr>
          <p:nvPr/>
        </p:nvPicPr>
        <p:blipFill>
          <a:blip r:embed="rId3"/>
          <a:stretch>
            <a:fillRect/>
          </a:stretch>
        </p:blipFill>
        <p:spPr>
          <a:xfrm>
            <a:off x="4970980" y="1263722"/>
            <a:ext cx="5410824" cy="5181552"/>
          </a:xfrm>
          <a:prstGeom prst="rect">
            <a:avLst/>
          </a:prstGeom>
        </p:spPr>
      </p:pic>
      <p:pic>
        <p:nvPicPr>
          <p:cNvPr id="8" name="Εικόνα 7">
            <a:extLst>
              <a:ext uri="{FF2B5EF4-FFF2-40B4-BE49-F238E27FC236}">
                <a16:creationId xmlns:a16="http://schemas.microsoft.com/office/drawing/2014/main" id="{42E17DAE-FF38-F84A-B5E8-4001BDF06F29}"/>
              </a:ext>
            </a:extLst>
          </p:cNvPr>
          <p:cNvPicPr>
            <a:picLocks noChangeAspect="1"/>
          </p:cNvPicPr>
          <p:nvPr/>
        </p:nvPicPr>
        <p:blipFill>
          <a:blip r:embed="rId4"/>
          <a:stretch>
            <a:fillRect/>
          </a:stretch>
        </p:blipFill>
        <p:spPr>
          <a:xfrm>
            <a:off x="740590" y="1263723"/>
            <a:ext cx="3395333" cy="5181552"/>
          </a:xfrm>
          <a:prstGeom prst="rect">
            <a:avLst/>
          </a:prstGeom>
        </p:spPr>
      </p:pic>
    </p:spTree>
    <p:extLst>
      <p:ext uri="{BB962C8B-B14F-4D97-AF65-F5344CB8AC3E}">
        <p14:creationId xmlns:p14="http://schemas.microsoft.com/office/powerpoint/2010/main" val="3110270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type="body" idx="1"/>
          </p:nvPr>
        </p:nvSpPr>
        <p:spPr>
          <a:xfrm>
            <a:off x="838200" y="420130"/>
            <a:ext cx="10515600" cy="1618735"/>
          </a:xfrm>
        </p:spPr>
        <p:txBody>
          <a:bodyPr>
            <a:normAutofit lnSpcReduction="10000"/>
          </a:bodyPr>
          <a:lstStyle/>
          <a:p>
            <a:r>
              <a:rPr lang="el-GR" dirty="0"/>
              <a:t>Το 1965, μία έκθεση -- υπό τον γενικό τίτλο </a:t>
            </a:r>
            <a:r>
              <a:rPr lang="el-GR" i="1" dirty="0"/>
              <a:t>The Responsive Eye</a:t>
            </a:r>
            <a:r>
              <a:rPr lang="el-GR" dirty="0"/>
              <a:t> -- αποτελούμενη αποκλειστικά από έργα της Οπ Αρτ διοργανώθηκε στην πόλη της Νέας Υόρκης, γεγονός που ενίσχυσε σημαντικά τη θέση της Οπ Αρτ και την κατέστησε αρκετά δημοφιλή.</a:t>
            </a:r>
          </a:p>
        </p:txBody>
      </p:sp>
      <p:sp>
        <p:nvSpPr>
          <p:cNvPr id="3" name="Ορθογώνιο 2">
            <a:extLst>
              <a:ext uri="{FF2B5EF4-FFF2-40B4-BE49-F238E27FC236}">
                <a16:creationId xmlns:a16="http://schemas.microsoft.com/office/drawing/2014/main" id="{C6DC8304-6804-4447-8C43-C116A6D026F7}"/>
              </a:ext>
            </a:extLst>
          </p:cNvPr>
          <p:cNvSpPr/>
          <p:nvPr/>
        </p:nvSpPr>
        <p:spPr>
          <a:xfrm>
            <a:off x="1112108" y="2828836"/>
            <a:ext cx="9885406" cy="1200329"/>
          </a:xfrm>
          <a:prstGeom prst="rect">
            <a:avLst/>
          </a:prstGeom>
        </p:spPr>
        <p:txBody>
          <a:bodyPr wrap="square">
            <a:spAutoFit/>
          </a:bodyPr>
          <a:lstStyle/>
          <a:p>
            <a:r>
              <a:rPr lang="el-GR" sz="2400" b="1" dirty="0"/>
              <a:t>Η </a:t>
            </a:r>
            <a:r>
              <a:rPr lang="el-GR" sz="2400" b="1" dirty="0" err="1"/>
              <a:t>Bridget</a:t>
            </a:r>
            <a:r>
              <a:rPr lang="el-GR" sz="2400" b="1" dirty="0"/>
              <a:t> </a:t>
            </a:r>
            <a:r>
              <a:rPr lang="el-GR" sz="2400" b="1" dirty="0" err="1"/>
              <a:t>Riley</a:t>
            </a:r>
            <a:r>
              <a:rPr lang="el-GR" sz="2400" b="1" dirty="0"/>
              <a:t> αποτελεί ίσως την σημαντικότερη εκπρόσωπο της Οπ Αρτ, μαζί με τους Jesus-Rafael </a:t>
            </a:r>
            <a:r>
              <a:rPr lang="el-GR" sz="2400" b="1" dirty="0" err="1"/>
              <a:t>Soto</a:t>
            </a:r>
            <a:r>
              <a:rPr lang="el-GR" sz="2400" b="1" dirty="0"/>
              <a:t>, Cruz </a:t>
            </a:r>
            <a:r>
              <a:rPr lang="el-GR" sz="2400" b="1" dirty="0" err="1"/>
              <a:t>Diez</a:t>
            </a:r>
            <a:r>
              <a:rPr lang="el-GR" sz="2400" b="1" dirty="0"/>
              <a:t>, Youri </a:t>
            </a:r>
            <a:r>
              <a:rPr lang="el-GR" sz="2400" b="1" dirty="0" err="1"/>
              <a:t>Messen-Jaschin</a:t>
            </a:r>
            <a:r>
              <a:rPr lang="el-GR" sz="2400" b="1" dirty="0"/>
              <a:t>, </a:t>
            </a:r>
            <a:r>
              <a:rPr lang="el-GR" sz="2400" b="1" dirty="0" err="1"/>
              <a:t>Julio</a:t>
            </a:r>
            <a:r>
              <a:rPr lang="el-GR" sz="2400" b="1" dirty="0"/>
              <a:t> </a:t>
            </a:r>
            <a:r>
              <a:rPr lang="el-GR" sz="2400" b="1" dirty="0" err="1"/>
              <a:t>Le</a:t>
            </a:r>
            <a:r>
              <a:rPr lang="el-GR" sz="2400" b="1" dirty="0"/>
              <a:t> </a:t>
            </a:r>
            <a:r>
              <a:rPr lang="el-GR" sz="2400" b="1" dirty="0" err="1"/>
              <a:t>Parc</a:t>
            </a:r>
            <a:r>
              <a:rPr lang="el-GR" sz="2400" b="1" dirty="0"/>
              <a:t>, </a:t>
            </a:r>
            <a:r>
              <a:rPr lang="el-GR" sz="2400" b="1" dirty="0" err="1"/>
              <a:t>Agam</a:t>
            </a:r>
            <a:r>
              <a:rPr lang="el-GR" sz="2400" b="1" dirty="0"/>
              <a:t>, </a:t>
            </a:r>
            <a:r>
              <a:rPr lang="el-GR" sz="2400" b="1" dirty="0" err="1"/>
              <a:t>Daniel</a:t>
            </a:r>
            <a:r>
              <a:rPr lang="el-GR" sz="2400" b="1" dirty="0"/>
              <a:t> </a:t>
            </a:r>
            <a:r>
              <a:rPr lang="el-GR" sz="2400" b="1" dirty="0" err="1"/>
              <a:t>Burren</a:t>
            </a:r>
            <a:r>
              <a:rPr lang="el-GR" sz="2400" b="1" dirty="0"/>
              <a:t>, </a:t>
            </a:r>
            <a:r>
              <a:rPr lang="el-GR" sz="2400" b="1" dirty="0" err="1"/>
              <a:t>Nicolas</a:t>
            </a:r>
            <a:r>
              <a:rPr lang="el-GR" sz="2400" b="1" dirty="0"/>
              <a:t> </a:t>
            </a:r>
            <a:r>
              <a:rPr lang="el-GR" sz="2400" b="1" dirty="0" err="1"/>
              <a:t>Schöffer</a:t>
            </a:r>
            <a:r>
              <a:rPr lang="el-GR" sz="2400" b="1" dirty="0"/>
              <a:t> και </a:t>
            </a:r>
            <a:r>
              <a:rPr lang="el-GR" sz="2400" b="1" dirty="0" err="1"/>
              <a:t>Richard</a:t>
            </a:r>
            <a:r>
              <a:rPr lang="el-GR" sz="2400" b="1" dirty="0"/>
              <a:t> </a:t>
            </a:r>
            <a:r>
              <a:rPr lang="el-GR" sz="2400" b="1" dirty="0" err="1"/>
              <a:t>Anuszkiewicz</a:t>
            </a:r>
            <a:r>
              <a:rPr lang="el-GR" sz="2400" dirty="0"/>
              <a:t> </a:t>
            </a:r>
          </a:p>
        </p:txBody>
      </p:sp>
    </p:spTree>
    <p:extLst>
      <p:ext uri="{BB962C8B-B14F-4D97-AF65-F5344CB8AC3E}">
        <p14:creationId xmlns:p14="http://schemas.microsoft.com/office/powerpoint/2010/main" val="8285323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14C0273E-AD6B-B242-89BE-DF4BD95DA783}"/>
              </a:ext>
            </a:extLst>
          </p:cNvPr>
          <p:cNvSpPr/>
          <p:nvPr/>
        </p:nvSpPr>
        <p:spPr>
          <a:xfrm>
            <a:off x="613256" y="511408"/>
            <a:ext cx="1492716" cy="369332"/>
          </a:xfrm>
          <a:prstGeom prst="rect">
            <a:avLst/>
          </a:prstGeom>
        </p:spPr>
        <p:txBody>
          <a:bodyPr wrap="none">
            <a:spAutoFit/>
          </a:bodyPr>
          <a:lstStyle/>
          <a:p>
            <a:r>
              <a:rPr lang="en-US" dirty="0">
                <a:latin typeface="Helvetica" pitchFamily="2" charset="0"/>
              </a:rPr>
              <a:t>Bridget Riley</a:t>
            </a:r>
            <a:endParaRPr lang="en-US" dirty="0">
              <a:effectLst/>
              <a:latin typeface="Helvetica" pitchFamily="2" charset="0"/>
            </a:endParaRPr>
          </a:p>
        </p:txBody>
      </p:sp>
      <p:sp>
        <p:nvSpPr>
          <p:cNvPr id="6" name="Ορθογώνιο 5">
            <a:extLst>
              <a:ext uri="{FF2B5EF4-FFF2-40B4-BE49-F238E27FC236}">
                <a16:creationId xmlns:a16="http://schemas.microsoft.com/office/drawing/2014/main" id="{506AFDFD-B9F5-C743-A10C-D06CC33464D7}"/>
              </a:ext>
            </a:extLst>
          </p:cNvPr>
          <p:cNvSpPr/>
          <p:nvPr/>
        </p:nvSpPr>
        <p:spPr>
          <a:xfrm>
            <a:off x="119349" y="880740"/>
            <a:ext cx="2075953" cy="369332"/>
          </a:xfrm>
          <a:prstGeom prst="rect">
            <a:avLst/>
          </a:prstGeom>
        </p:spPr>
        <p:txBody>
          <a:bodyPr wrap="none">
            <a:spAutoFit/>
          </a:bodyPr>
          <a:lstStyle/>
          <a:p>
            <a:r>
              <a:rPr lang="en-US" dirty="0">
                <a:solidFill>
                  <a:srgbClr val="222222"/>
                </a:solidFill>
                <a:latin typeface="Arial" panose="020B0604020202020204" pitchFamily="34" charset="0"/>
              </a:rPr>
              <a:t> </a:t>
            </a:r>
            <a:r>
              <a:rPr lang="el-GR" dirty="0">
                <a:solidFill>
                  <a:srgbClr val="222222"/>
                </a:solidFill>
                <a:latin typeface="Arial" panose="020B0604020202020204" pitchFamily="34" charset="0"/>
              </a:rPr>
              <a:t>    </a:t>
            </a:r>
            <a:r>
              <a:rPr lang="en-US" sz="1400" dirty="0">
                <a:latin typeface="Arial" panose="020B0604020202020204" pitchFamily="34" charset="0"/>
              </a:rPr>
              <a:t>(born 24 April 1931)</a:t>
            </a:r>
            <a:endParaRPr lang="el-GR" sz="1400" dirty="0"/>
          </a:p>
        </p:txBody>
      </p:sp>
      <p:pic>
        <p:nvPicPr>
          <p:cNvPr id="8" name="Εικόνα 7">
            <a:extLst>
              <a:ext uri="{FF2B5EF4-FFF2-40B4-BE49-F238E27FC236}">
                <a16:creationId xmlns:a16="http://schemas.microsoft.com/office/drawing/2014/main" id="{297A40E2-09C1-0C47-A3ED-CAF66C601BA9}"/>
              </a:ext>
            </a:extLst>
          </p:cNvPr>
          <p:cNvPicPr>
            <a:picLocks noChangeAspect="1"/>
          </p:cNvPicPr>
          <p:nvPr/>
        </p:nvPicPr>
        <p:blipFill>
          <a:blip r:embed="rId2"/>
          <a:stretch>
            <a:fillRect/>
          </a:stretch>
        </p:blipFill>
        <p:spPr>
          <a:xfrm>
            <a:off x="3010327" y="264559"/>
            <a:ext cx="6328881" cy="6328881"/>
          </a:xfrm>
          <a:prstGeom prst="rect">
            <a:avLst/>
          </a:prstGeom>
        </p:spPr>
      </p:pic>
      <p:pic>
        <p:nvPicPr>
          <p:cNvPr id="10" name="Εικόνα 9">
            <a:extLst>
              <a:ext uri="{FF2B5EF4-FFF2-40B4-BE49-F238E27FC236}">
                <a16:creationId xmlns:a16="http://schemas.microsoft.com/office/drawing/2014/main" id="{1F5CADE1-02BC-A747-9AE8-D684F9179244}"/>
              </a:ext>
            </a:extLst>
          </p:cNvPr>
          <p:cNvPicPr>
            <a:picLocks noChangeAspect="1"/>
          </p:cNvPicPr>
          <p:nvPr/>
        </p:nvPicPr>
        <p:blipFill rotWithShape="1">
          <a:blip r:embed="rId3"/>
          <a:srcRect r="66065"/>
          <a:stretch/>
        </p:blipFill>
        <p:spPr>
          <a:xfrm>
            <a:off x="869621" y="1417833"/>
            <a:ext cx="979986" cy="1734525"/>
          </a:xfrm>
          <a:prstGeom prst="rect">
            <a:avLst/>
          </a:prstGeom>
        </p:spPr>
      </p:pic>
    </p:spTree>
    <p:extLst>
      <p:ext uri="{BB962C8B-B14F-4D97-AF65-F5344CB8AC3E}">
        <p14:creationId xmlns:p14="http://schemas.microsoft.com/office/powerpoint/2010/main" val="20564663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2A73202-9007-544E-A652-410A29F02D13}"/>
              </a:ext>
            </a:extLst>
          </p:cNvPr>
          <p:cNvPicPr>
            <a:picLocks noChangeAspect="1"/>
          </p:cNvPicPr>
          <p:nvPr/>
        </p:nvPicPr>
        <p:blipFill rotWithShape="1">
          <a:blip r:embed="rId2"/>
          <a:srcRect l="53007" t="13469" b="12450"/>
          <a:stretch/>
        </p:blipFill>
        <p:spPr>
          <a:xfrm>
            <a:off x="715898" y="1631021"/>
            <a:ext cx="1433815" cy="2260316"/>
          </a:xfrm>
          <a:prstGeom prst="rect">
            <a:avLst/>
          </a:prstGeom>
        </p:spPr>
      </p:pic>
      <p:sp>
        <p:nvSpPr>
          <p:cNvPr id="4" name="TextBox 3">
            <a:extLst>
              <a:ext uri="{FF2B5EF4-FFF2-40B4-BE49-F238E27FC236}">
                <a16:creationId xmlns:a16="http://schemas.microsoft.com/office/drawing/2014/main" id="{B0EFDD20-8A22-F44D-AB5F-A440CCF4C168}"/>
              </a:ext>
            </a:extLst>
          </p:cNvPr>
          <p:cNvSpPr txBox="1"/>
          <p:nvPr/>
        </p:nvSpPr>
        <p:spPr>
          <a:xfrm>
            <a:off x="513708" y="452063"/>
            <a:ext cx="1838196" cy="369332"/>
          </a:xfrm>
          <a:prstGeom prst="rect">
            <a:avLst/>
          </a:prstGeom>
          <a:noFill/>
        </p:spPr>
        <p:txBody>
          <a:bodyPr wrap="none" rtlCol="0">
            <a:spAutoFit/>
          </a:bodyPr>
          <a:lstStyle/>
          <a:p>
            <a:r>
              <a:rPr lang="el-GR" b="1" dirty="0"/>
              <a:t>Jesus-Rafael </a:t>
            </a:r>
            <a:r>
              <a:rPr lang="el-GR" b="1" dirty="0" err="1"/>
              <a:t>Soto</a:t>
            </a:r>
            <a:endParaRPr lang="el-GR" dirty="0"/>
          </a:p>
        </p:txBody>
      </p:sp>
      <p:sp>
        <p:nvSpPr>
          <p:cNvPr id="5" name="TextBox 4">
            <a:extLst>
              <a:ext uri="{FF2B5EF4-FFF2-40B4-BE49-F238E27FC236}">
                <a16:creationId xmlns:a16="http://schemas.microsoft.com/office/drawing/2014/main" id="{8F3FBA64-7E6E-9E41-8418-301A09001ACD}"/>
              </a:ext>
            </a:extLst>
          </p:cNvPr>
          <p:cNvSpPr txBox="1"/>
          <p:nvPr/>
        </p:nvSpPr>
        <p:spPr>
          <a:xfrm>
            <a:off x="490669" y="821395"/>
            <a:ext cx="2620526" cy="307777"/>
          </a:xfrm>
          <a:prstGeom prst="rect">
            <a:avLst/>
          </a:prstGeom>
          <a:noFill/>
        </p:spPr>
        <p:txBody>
          <a:bodyPr wrap="none" rtlCol="0">
            <a:spAutoFit/>
          </a:bodyPr>
          <a:lstStyle/>
          <a:p>
            <a:r>
              <a:rPr lang="en-US" sz="1400" dirty="0"/>
              <a:t>(June 5, 1923 – January 17, 2005)</a:t>
            </a:r>
            <a:endParaRPr lang="el-GR" sz="1400" dirty="0"/>
          </a:p>
        </p:txBody>
      </p:sp>
      <p:pic>
        <p:nvPicPr>
          <p:cNvPr id="7" name="Εικόνα 6">
            <a:extLst>
              <a:ext uri="{FF2B5EF4-FFF2-40B4-BE49-F238E27FC236}">
                <a16:creationId xmlns:a16="http://schemas.microsoft.com/office/drawing/2014/main" id="{4CAAEB17-4AA3-504C-90AD-DCA75158EE94}"/>
              </a:ext>
            </a:extLst>
          </p:cNvPr>
          <p:cNvPicPr>
            <a:picLocks noChangeAspect="1"/>
          </p:cNvPicPr>
          <p:nvPr/>
        </p:nvPicPr>
        <p:blipFill>
          <a:blip r:embed="rId3"/>
          <a:stretch>
            <a:fillRect/>
          </a:stretch>
        </p:blipFill>
        <p:spPr>
          <a:xfrm>
            <a:off x="3188385" y="114349"/>
            <a:ext cx="4455588" cy="2978597"/>
          </a:xfrm>
          <a:prstGeom prst="rect">
            <a:avLst/>
          </a:prstGeom>
        </p:spPr>
      </p:pic>
      <p:pic>
        <p:nvPicPr>
          <p:cNvPr id="11" name="Εικόνα 10">
            <a:extLst>
              <a:ext uri="{FF2B5EF4-FFF2-40B4-BE49-F238E27FC236}">
                <a16:creationId xmlns:a16="http://schemas.microsoft.com/office/drawing/2014/main" id="{A7F0CEE6-C502-A947-8342-B388D123CE38}"/>
              </a:ext>
            </a:extLst>
          </p:cNvPr>
          <p:cNvPicPr>
            <a:picLocks noChangeAspect="1"/>
          </p:cNvPicPr>
          <p:nvPr/>
        </p:nvPicPr>
        <p:blipFill>
          <a:blip r:embed="rId4"/>
          <a:stretch>
            <a:fillRect/>
          </a:stretch>
        </p:blipFill>
        <p:spPr>
          <a:xfrm>
            <a:off x="6770671" y="3226370"/>
            <a:ext cx="5237690" cy="3517281"/>
          </a:xfrm>
          <a:prstGeom prst="rect">
            <a:avLst/>
          </a:prstGeom>
        </p:spPr>
      </p:pic>
    </p:spTree>
    <p:extLst>
      <p:ext uri="{BB962C8B-B14F-4D97-AF65-F5344CB8AC3E}">
        <p14:creationId xmlns:p14="http://schemas.microsoft.com/office/powerpoint/2010/main" val="16829684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71FE2C9-28C6-534D-9DA6-960C6D3369AF}"/>
              </a:ext>
            </a:extLst>
          </p:cNvPr>
          <p:cNvPicPr>
            <a:picLocks noChangeAspect="1"/>
          </p:cNvPicPr>
          <p:nvPr/>
        </p:nvPicPr>
        <p:blipFill>
          <a:blip r:embed="rId2"/>
          <a:stretch>
            <a:fillRect/>
          </a:stretch>
        </p:blipFill>
        <p:spPr>
          <a:xfrm>
            <a:off x="939609" y="0"/>
            <a:ext cx="10312782" cy="6858000"/>
          </a:xfrm>
          <a:prstGeom prst="rect">
            <a:avLst/>
          </a:prstGeom>
        </p:spPr>
      </p:pic>
    </p:spTree>
    <p:extLst>
      <p:ext uri="{BB962C8B-B14F-4D97-AF65-F5344CB8AC3E}">
        <p14:creationId xmlns:p14="http://schemas.microsoft.com/office/powerpoint/2010/main" val="4146101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86D26C5-8A74-B741-8422-6D0D377C17B9}"/>
              </a:ext>
            </a:extLst>
          </p:cNvPr>
          <p:cNvSpPr/>
          <p:nvPr/>
        </p:nvSpPr>
        <p:spPr>
          <a:xfrm>
            <a:off x="215758" y="218797"/>
            <a:ext cx="3082246" cy="646331"/>
          </a:xfrm>
          <a:prstGeom prst="rect">
            <a:avLst/>
          </a:prstGeom>
        </p:spPr>
        <p:txBody>
          <a:bodyPr wrap="square">
            <a:spAutoFit/>
          </a:bodyPr>
          <a:lstStyle/>
          <a:p>
            <a:pPr algn="ctr"/>
            <a:r>
              <a:rPr lang="en-US" dirty="0">
                <a:latin typeface="Helvetica Neue" panose="02000503000000020004" pitchFamily="2" charset="0"/>
              </a:rPr>
              <a:t>Carlos Cruz-Diez</a:t>
            </a:r>
          </a:p>
          <a:p>
            <a:pPr algn="ctr"/>
            <a:r>
              <a:rPr lang="en-US" dirty="0">
                <a:latin typeface="Helvetica Neue" panose="02000503000000020004" pitchFamily="2" charset="0"/>
              </a:rPr>
              <a:t> (Venezuelan, 1923–2019)</a:t>
            </a:r>
            <a:endParaRPr lang="en-US" b="0" i="0" dirty="0">
              <a:effectLst/>
              <a:latin typeface="Helvetica Neue" panose="02000503000000020004" pitchFamily="2" charset="0"/>
            </a:endParaRPr>
          </a:p>
        </p:txBody>
      </p:sp>
      <p:pic>
        <p:nvPicPr>
          <p:cNvPr id="4" name="Εικόνα 3">
            <a:extLst>
              <a:ext uri="{FF2B5EF4-FFF2-40B4-BE49-F238E27FC236}">
                <a16:creationId xmlns:a16="http://schemas.microsoft.com/office/drawing/2014/main" id="{F93E967F-78B1-0545-BF1E-87EA40B5F706}"/>
              </a:ext>
            </a:extLst>
          </p:cNvPr>
          <p:cNvPicPr>
            <a:picLocks noChangeAspect="1"/>
          </p:cNvPicPr>
          <p:nvPr/>
        </p:nvPicPr>
        <p:blipFill>
          <a:blip r:embed="rId2"/>
          <a:stretch>
            <a:fillRect/>
          </a:stretch>
        </p:blipFill>
        <p:spPr>
          <a:xfrm>
            <a:off x="4017075" y="860461"/>
            <a:ext cx="7745439" cy="2568539"/>
          </a:xfrm>
          <a:prstGeom prst="rect">
            <a:avLst/>
          </a:prstGeom>
        </p:spPr>
      </p:pic>
      <p:pic>
        <p:nvPicPr>
          <p:cNvPr id="6" name="Εικόνα 5">
            <a:extLst>
              <a:ext uri="{FF2B5EF4-FFF2-40B4-BE49-F238E27FC236}">
                <a16:creationId xmlns:a16="http://schemas.microsoft.com/office/drawing/2014/main" id="{12EC7EAE-1DA5-7140-8128-7248CA16815F}"/>
              </a:ext>
            </a:extLst>
          </p:cNvPr>
          <p:cNvPicPr>
            <a:picLocks noChangeAspect="1"/>
          </p:cNvPicPr>
          <p:nvPr/>
        </p:nvPicPr>
        <p:blipFill rotWithShape="1">
          <a:blip r:embed="rId3"/>
          <a:srcRect t="3287"/>
          <a:stretch/>
        </p:blipFill>
        <p:spPr>
          <a:xfrm>
            <a:off x="853853" y="3272360"/>
            <a:ext cx="2242874" cy="3207848"/>
          </a:xfrm>
          <a:prstGeom prst="rect">
            <a:avLst/>
          </a:prstGeom>
        </p:spPr>
      </p:pic>
      <p:pic>
        <p:nvPicPr>
          <p:cNvPr id="8" name="Εικόνα 7">
            <a:extLst>
              <a:ext uri="{FF2B5EF4-FFF2-40B4-BE49-F238E27FC236}">
                <a16:creationId xmlns:a16="http://schemas.microsoft.com/office/drawing/2014/main" id="{393DC9B5-61AE-A24A-BFC2-14B3DE9909E7}"/>
              </a:ext>
            </a:extLst>
          </p:cNvPr>
          <p:cNvPicPr>
            <a:picLocks noChangeAspect="1"/>
          </p:cNvPicPr>
          <p:nvPr/>
        </p:nvPicPr>
        <p:blipFill>
          <a:blip r:embed="rId4"/>
          <a:stretch>
            <a:fillRect/>
          </a:stretch>
        </p:blipFill>
        <p:spPr>
          <a:xfrm>
            <a:off x="859105" y="1070867"/>
            <a:ext cx="2237622" cy="1980558"/>
          </a:xfrm>
          <a:prstGeom prst="rect">
            <a:avLst/>
          </a:prstGeom>
        </p:spPr>
      </p:pic>
    </p:spTree>
    <p:extLst>
      <p:ext uri="{BB962C8B-B14F-4D97-AF65-F5344CB8AC3E}">
        <p14:creationId xmlns:p14="http://schemas.microsoft.com/office/powerpoint/2010/main" val="11086226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54B10B9-A95D-8746-ACB5-C788E91A3EA6}"/>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997369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6533C8-BEF0-C743-807D-26B566AA4DCE}"/>
              </a:ext>
            </a:extLst>
          </p:cNvPr>
          <p:cNvSpPr txBox="1"/>
          <p:nvPr/>
        </p:nvSpPr>
        <p:spPr>
          <a:xfrm>
            <a:off x="421241" y="92467"/>
            <a:ext cx="1823704" cy="369332"/>
          </a:xfrm>
          <a:prstGeom prst="rect">
            <a:avLst/>
          </a:prstGeom>
          <a:noFill/>
        </p:spPr>
        <p:txBody>
          <a:bodyPr wrap="none" rtlCol="0">
            <a:spAutoFit/>
          </a:bodyPr>
          <a:lstStyle/>
          <a:p>
            <a:r>
              <a:rPr lang="en-US" dirty="0"/>
              <a:t>Akiyoshi KITAOKA</a:t>
            </a:r>
          </a:p>
        </p:txBody>
      </p:sp>
      <p:sp>
        <p:nvSpPr>
          <p:cNvPr id="3" name="TextBox 2">
            <a:extLst>
              <a:ext uri="{FF2B5EF4-FFF2-40B4-BE49-F238E27FC236}">
                <a16:creationId xmlns:a16="http://schemas.microsoft.com/office/drawing/2014/main" id="{C72787A7-6597-DC41-BC61-15886A49B1D2}"/>
              </a:ext>
            </a:extLst>
          </p:cNvPr>
          <p:cNvSpPr txBox="1"/>
          <p:nvPr/>
        </p:nvSpPr>
        <p:spPr>
          <a:xfrm>
            <a:off x="237474" y="461799"/>
            <a:ext cx="2007472" cy="1477328"/>
          </a:xfrm>
          <a:prstGeom prst="rect">
            <a:avLst/>
          </a:prstGeom>
          <a:noFill/>
        </p:spPr>
        <p:txBody>
          <a:bodyPr wrap="square" rtlCol="0">
            <a:spAutoFit/>
          </a:bodyPr>
          <a:lstStyle/>
          <a:p>
            <a:r>
              <a:rPr lang="en-US" dirty="0"/>
              <a:t>Professor, </a:t>
            </a:r>
            <a:r>
              <a:rPr lang="en-US" u="sng" dirty="0">
                <a:hlinkClick r:id="rId2">
                  <a:extLst>
                    <a:ext uri="{A12FA001-AC4F-418D-AE19-62706E023703}">
                      <ahyp:hlinkClr xmlns:ahyp="http://schemas.microsoft.com/office/drawing/2018/hyperlinkcolor" val="tx"/>
                    </a:ext>
                  </a:extLst>
                </a:hlinkClick>
              </a:rPr>
              <a:t>Psychology</a:t>
            </a:r>
            <a:r>
              <a:rPr lang="en-US" dirty="0"/>
              <a:t>, </a:t>
            </a:r>
            <a:r>
              <a:rPr lang="en-US" u="sng" dirty="0">
                <a:hlinkClick r:id="rId3">
                  <a:extLst>
                    <a:ext uri="{A12FA001-AC4F-418D-AE19-62706E023703}">
                      <ahyp:hlinkClr xmlns:ahyp="http://schemas.microsoft.com/office/drawing/2018/hyperlinkcolor" val="tx"/>
                    </a:ext>
                  </a:extLst>
                </a:hlinkClick>
              </a:rPr>
              <a:t>Ritsumeikan University</a:t>
            </a:r>
            <a:r>
              <a:rPr lang="en-US" dirty="0"/>
              <a:t>, Osaka, </a:t>
            </a:r>
            <a:r>
              <a:rPr lang="en-US" u="sng" dirty="0">
                <a:hlinkClick r:id="rId4">
                  <a:extLst>
                    <a:ext uri="{A12FA001-AC4F-418D-AE19-62706E023703}">
                      <ahyp:hlinkClr xmlns:ahyp="http://schemas.microsoft.com/office/drawing/2018/hyperlinkcolor" val="tx"/>
                    </a:ext>
                  </a:extLst>
                </a:hlinkClick>
              </a:rPr>
              <a:t>Japan</a:t>
            </a:r>
            <a:endParaRPr lang="en-US" dirty="0"/>
          </a:p>
        </p:txBody>
      </p:sp>
      <p:sp>
        <p:nvSpPr>
          <p:cNvPr id="6" name="Ορθογώνιο 5">
            <a:extLst>
              <a:ext uri="{FF2B5EF4-FFF2-40B4-BE49-F238E27FC236}">
                <a16:creationId xmlns:a16="http://schemas.microsoft.com/office/drawing/2014/main" id="{25CE04A9-CE4C-BA49-9569-E40DF97A2EB5}"/>
              </a:ext>
            </a:extLst>
          </p:cNvPr>
          <p:cNvSpPr/>
          <p:nvPr/>
        </p:nvSpPr>
        <p:spPr>
          <a:xfrm>
            <a:off x="389833" y="5072865"/>
            <a:ext cx="2007472" cy="1200329"/>
          </a:xfrm>
          <a:prstGeom prst="rect">
            <a:avLst/>
          </a:prstGeom>
        </p:spPr>
        <p:txBody>
          <a:bodyPr wrap="square">
            <a:spAutoFit/>
          </a:bodyPr>
          <a:lstStyle/>
          <a:p>
            <a:pPr algn="ctr"/>
            <a:r>
              <a:rPr lang="en-US" b="1" dirty="0">
                <a:latin typeface="Times New Roman" panose="02020603050405020304" pitchFamily="18" charset="0"/>
              </a:rPr>
              <a:t>"Rotating snakes"</a:t>
            </a:r>
            <a:endParaRPr lang="en-US" dirty="0">
              <a:latin typeface="Times" pitchFamily="2" charset="0"/>
            </a:endParaRPr>
          </a:p>
          <a:p>
            <a:pPr algn="ctr"/>
            <a:r>
              <a:rPr lang="en-US" dirty="0">
                <a:latin typeface="Times New Roman" panose="02020603050405020304" pitchFamily="18" charset="0"/>
              </a:rPr>
              <a:t>Circular snakes appear to rotate 'spontaneously'</a:t>
            </a:r>
            <a:r>
              <a:rPr lang="en-US" dirty="0">
                <a:latin typeface="Times" pitchFamily="2" charset="0"/>
              </a:rPr>
              <a:t>.</a:t>
            </a:r>
            <a:endParaRPr lang="en-US" b="0" i="0" dirty="0">
              <a:effectLst/>
              <a:latin typeface="Times" pitchFamily="2" charset="0"/>
            </a:endParaRPr>
          </a:p>
        </p:txBody>
      </p:sp>
      <p:pic>
        <p:nvPicPr>
          <p:cNvPr id="11" name="Εικόνα 10">
            <a:extLst>
              <a:ext uri="{FF2B5EF4-FFF2-40B4-BE49-F238E27FC236}">
                <a16:creationId xmlns:a16="http://schemas.microsoft.com/office/drawing/2014/main" id="{654DCE68-A80E-5B42-A383-6C81F98E6DDB}"/>
              </a:ext>
            </a:extLst>
          </p:cNvPr>
          <p:cNvPicPr>
            <a:picLocks noChangeAspect="1"/>
          </p:cNvPicPr>
          <p:nvPr/>
        </p:nvPicPr>
        <p:blipFill>
          <a:blip r:embed="rId5"/>
          <a:stretch>
            <a:fillRect/>
          </a:stretch>
        </p:blipFill>
        <p:spPr>
          <a:xfrm>
            <a:off x="2972657" y="0"/>
            <a:ext cx="9144000" cy="6858000"/>
          </a:xfrm>
          <a:prstGeom prst="rect">
            <a:avLst/>
          </a:prstGeom>
        </p:spPr>
      </p:pic>
    </p:spTree>
    <p:extLst>
      <p:ext uri="{BB962C8B-B14F-4D97-AF65-F5344CB8AC3E}">
        <p14:creationId xmlns:p14="http://schemas.microsoft.com/office/powerpoint/2010/main" val="1280902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51A24B9D-02C4-8044-A20A-B921C879523C}"/>
              </a:ext>
            </a:extLst>
          </p:cNvPr>
          <p:cNvSpPr/>
          <p:nvPr/>
        </p:nvSpPr>
        <p:spPr>
          <a:xfrm>
            <a:off x="244957" y="3856253"/>
            <a:ext cx="2342508" cy="2585323"/>
          </a:xfrm>
          <a:prstGeom prst="rect">
            <a:avLst/>
          </a:prstGeom>
        </p:spPr>
        <p:txBody>
          <a:bodyPr wrap="square">
            <a:spAutoFit/>
          </a:bodyPr>
          <a:lstStyle/>
          <a:p>
            <a:pPr algn="ctr"/>
            <a:r>
              <a:rPr lang="en-US" b="1" dirty="0">
                <a:latin typeface="Times New Roman" panose="02020603050405020304" pitchFamily="18" charset="0"/>
              </a:rPr>
              <a:t>"Rollers"</a:t>
            </a:r>
            <a:endParaRPr lang="en-US" dirty="0">
              <a:latin typeface="Times" pitchFamily="2" charset="0"/>
            </a:endParaRPr>
          </a:p>
          <a:p>
            <a:pPr algn="ctr"/>
            <a:r>
              <a:rPr lang="en-US" dirty="0">
                <a:latin typeface="Times New Roman" panose="02020603050405020304" pitchFamily="18" charset="0"/>
              </a:rPr>
              <a:t>Rollers appear to rotate without effort. On the other hand, they appear to rotate in the opposite direction when observers see this image keeping blinking.</a:t>
            </a:r>
            <a:endParaRPr lang="en-US" b="0" i="0" dirty="0">
              <a:effectLst/>
              <a:latin typeface="Times" pitchFamily="2" charset="0"/>
            </a:endParaRPr>
          </a:p>
        </p:txBody>
      </p:sp>
      <p:pic>
        <p:nvPicPr>
          <p:cNvPr id="6" name="Εικόνα 5">
            <a:extLst>
              <a:ext uri="{FF2B5EF4-FFF2-40B4-BE49-F238E27FC236}">
                <a16:creationId xmlns:a16="http://schemas.microsoft.com/office/drawing/2014/main" id="{44AEBC3A-1194-354E-8FAA-E85247AECAEB}"/>
              </a:ext>
            </a:extLst>
          </p:cNvPr>
          <p:cNvPicPr>
            <a:picLocks noChangeAspect="1"/>
          </p:cNvPicPr>
          <p:nvPr/>
        </p:nvPicPr>
        <p:blipFill>
          <a:blip r:embed="rId2"/>
          <a:stretch>
            <a:fillRect/>
          </a:stretch>
        </p:blipFill>
        <p:spPr>
          <a:xfrm>
            <a:off x="2859055" y="231375"/>
            <a:ext cx="9087988" cy="6395250"/>
          </a:xfrm>
          <a:prstGeom prst="rect">
            <a:avLst/>
          </a:prstGeom>
        </p:spPr>
      </p:pic>
    </p:spTree>
    <p:extLst>
      <p:ext uri="{BB962C8B-B14F-4D97-AF65-F5344CB8AC3E}">
        <p14:creationId xmlns:p14="http://schemas.microsoft.com/office/powerpoint/2010/main" val="26796923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B36710E8-32B0-EE4F-807B-FB6693345BE9}"/>
              </a:ext>
            </a:extLst>
          </p:cNvPr>
          <p:cNvPicPr>
            <a:picLocks noChangeAspect="1"/>
          </p:cNvPicPr>
          <p:nvPr/>
        </p:nvPicPr>
        <p:blipFill>
          <a:blip r:embed="rId2"/>
          <a:stretch>
            <a:fillRect/>
          </a:stretch>
        </p:blipFill>
        <p:spPr>
          <a:xfrm>
            <a:off x="2917861" y="92467"/>
            <a:ext cx="6375649" cy="6652851"/>
          </a:xfrm>
          <a:prstGeom prst="rect">
            <a:avLst/>
          </a:prstGeom>
        </p:spPr>
      </p:pic>
    </p:spTree>
    <p:extLst>
      <p:ext uri="{BB962C8B-B14F-4D97-AF65-F5344CB8AC3E}">
        <p14:creationId xmlns:p14="http://schemas.microsoft.com/office/powerpoint/2010/main" val="3877492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8AB32F-68B2-4F4D-9379-26289FF28492}"/>
              </a:ext>
            </a:extLst>
          </p:cNvPr>
          <p:cNvSpPr txBox="1"/>
          <p:nvPr/>
        </p:nvSpPr>
        <p:spPr>
          <a:xfrm>
            <a:off x="455487" y="5034336"/>
            <a:ext cx="2044558" cy="1477328"/>
          </a:xfrm>
          <a:prstGeom prst="rect">
            <a:avLst/>
          </a:prstGeom>
          <a:noFill/>
        </p:spPr>
        <p:txBody>
          <a:bodyPr wrap="square" rtlCol="0">
            <a:spAutoFit/>
          </a:bodyPr>
          <a:lstStyle/>
          <a:p>
            <a:r>
              <a:rPr lang="en-US" b="1" dirty="0"/>
              <a:t>"Into the space"</a:t>
            </a:r>
            <a:endParaRPr lang="en-US" dirty="0"/>
          </a:p>
          <a:p>
            <a:r>
              <a:rPr lang="en-US" dirty="0"/>
              <a:t>The surround appears to rotate clockwise.</a:t>
            </a:r>
          </a:p>
          <a:p>
            <a:endParaRPr lang="el-GR" dirty="0"/>
          </a:p>
        </p:txBody>
      </p:sp>
      <p:pic>
        <p:nvPicPr>
          <p:cNvPr id="5" name="Εικόνα 4">
            <a:extLst>
              <a:ext uri="{FF2B5EF4-FFF2-40B4-BE49-F238E27FC236}">
                <a16:creationId xmlns:a16="http://schemas.microsoft.com/office/drawing/2014/main" id="{ABD8A587-C268-C441-86A3-85D38407E610}"/>
              </a:ext>
            </a:extLst>
          </p:cNvPr>
          <p:cNvPicPr>
            <a:picLocks noChangeAspect="1"/>
          </p:cNvPicPr>
          <p:nvPr/>
        </p:nvPicPr>
        <p:blipFill>
          <a:blip r:embed="rId2"/>
          <a:stretch>
            <a:fillRect/>
          </a:stretch>
        </p:blipFill>
        <p:spPr>
          <a:xfrm>
            <a:off x="2797995" y="0"/>
            <a:ext cx="9144000" cy="6858000"/>
          </a:xfrm>
          <a:prstGeom prst="rect">
            <a:avLst/>
          </a:prstGeom>
        </p:spPr>
      </p:pic>
    </p:spTree>
    <p:extLst>
      <p:ext uri="{BB962C8B-B14F-4D97-AF65-F5344CB8AC3E}">
        <p14:creationId xmlns:p14="http://schemas.microsoft.com/office/powerpoint/2010/main" val="26033472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B5305-BD44-3342-A897-15087EFBD827}"/>
              </a:ext>
            </a:extLst>
          </p:cNvPr>
          <p:cNvSpPr txBox="1"/>
          <p:nvPr/>
        </p:nvSpPr>
        <p:spPr>
          <a:xfrm>
            <a:off x="92765" y="159025"/>
            <a:ext cx="11940209" cy="1569660"/>
          </a:xfrm>
          <a:prstGeom prst="rect">
            <a:avLst/>
          </a:prstGeom>
          <a:noFill/>
        </p:spPr>
        <p:txBody>
          <a:bodyPr wrap="square" rtlCol="0">
            <a:spAutoFit/>
          </a:bodyPr>
          <a:lstStyle/>
          <a:p>
            <a:r>
              <a:rPr lang="el-GR" sz="2400" dirty="0"/>
              <a:t>-Προσδιορίστε τα κοινά χαρακτηριστικά που έχουν οι οπτικές βελτιώσεις στα αγάλματα</a:t>
            </a:r>
          </a:p>
          <a:p>
            <a:r>
              <a:rPr lang="el-GR" sz="2400" dirty="0"/>
              <a:t>Α. το χρυσελεφάντινο άγαλμα της Αθηνάς στο εσωτερικό του Παρθενώνα  (12 μέτρα)</a:t>
            </a:r>
          </a:p>
          <a:p>
            <a:r>
              <a:rPr lang="el-GR" sz="2400" dirty="0"/>
              <a:t>Β. το άγαλμα του Δαυίδ του Μ. Αγγέλου (5 μέτρα).</a:t>
            </a:r>
          </a:p>
          <a:p>
            <a:r>
              <a:rPr lang="el-GR" sz="2400" dirty="0"/>
              <a:t>- Από που πηγάζει η ανάγκη των οπτικών βελτιώσεων</a:t>
            </a:r>
            <a:r>
              <a:rPr lang="en-US" sz="2400" dirty="0"/>
              <a:t>;</a:t>
            </a:r>
            <a:endParaRPr lang="el-GR" sz="2400" dirty="0"/>
          </a:p>
        </p:txBody>
      </p:sp>
      <p:pic>
        <p:nvPicPr>
          <p:cNvPr id="2050" name="Picture 2">
            <a:extLst>
              <a:ext uri="{FF2B5EF4-FFF2-40B4-BE49-F238E27FC236}">
                <a16:creationId xmlns:a16="http://schemas.microsoft.com/office/drawing/2014/main" id="{8992F6EB-5324-5848-872D-7A1F12501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731" y="2226365"/>
            <a:ext cx="329184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65A62B6E-6903-274A-A80C-550F4282E00D}"/>
              </a:ext>
            </a:extLst>
          </p:cNvPr>
          <p:cNvPicPr>
            <a:picLocks/>
          </p:cNvPicPr>
          <p:nvPr/>
        </p:nvPicPr>
        <p:blipFill rotWithShape="1">
          <a:blip r:embed="rId3"/>
          <a:srcRect b="54470"/>
          <a:stretch/>
        </p:blipFill>
        <p:spPr>
          <a:xfrm>
            <a:off x="5420138" y="2623933"/>
            <a:ext cx="5247861" cy="3319664"/>
          </a:xfrm>
          <a:prstGeom prst="rect">
            <a:avLst/>
          </a:prstGeom>
        </p:spPr>
      </p:pic>
    </p:spTree>
    <p:extLst>
      <p:ext uri="{BB962C8B-B14F-4D97-AF65-F5344CB8AC3E}">
        <p14:creationId xmlns:p14="http://schemas.microsoft.com/office/powerpoint/2010/main" val="22116427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CE4A62-A4DE-0D42-8E55-0028E43D48EF}"/>
              </a:ext>
            </a:extLst>
          </p:cNvPr>
          <p:cNvSpPr txBox="1"/>
          <p:nvPr/>
        </p:nvSpPr>
        <p:spPr>
          <a:xfrm>
            <a:off x="2702103" y="123290"/>
            <a:ext cx="6195157" cy="369332"/>
          </a:xfrm>
          <a:prstGeom prst="rect">
            <a:avLst/>
          </a:prstGeom>
          <a:noFill/>
        </p:spPr>
        <p:txBody>
          <a:bodyPr wrap="none" rtlCol="0">
            <a:spAutoFit/>
          </a:bodyPr>
          <a:lstStyle/>
          <a:p>
            <a:r>
              <a:rPr lang="el-GR" b="1" dirty="0"/>
              <a:t>Τα </a:t>
            </a:r>
            <a:r>
              <a:rPr lang="en-US" b="1" dirty="0"/>
              <a:t>Optical Illusion </a:t>
            </a:r>
            <a:r>
              <a:rPr lang="el-GR" b="1" dirty="0"/>
              <a:t>δωμάτια</a:t>
            </a:r>
            <a:r>
              <a:rPr lang="en-US" b="1" dirty="0"/>
              <a:t> </a:t>
            </a:r>
            <a:r>
              <a:rPr lang="el-GR" b="1" dirty="0"/>
              <a:t>του</a:t>
            </a:r>
            <a:r>
              <a:rPr lang="en-US" b="1" dirty="0"/>
              <a:t> Peter </a:t>
            </a:r>
            <a:r>
              <a:rPr lang="en-US" b="1" dirty="0" err="1"/>
              <a:t>Kogler</a:t>
            </a:r>
            <a:r>
              <a:rPr lang="en-US" b="1" dirty="0"/>
              <a:t> </a:t>
            </a:r>
            <a:r>
              <a:rPr lang="el-GR" b="1" dirty="0"/>
              <a:t>προκαλούν ίλιγγο </a:t>
            </a:r>
            <a:endParaRPr lang="en-US" dirty="0"/>
          </a:p>
        </p:txBody>
      </p:sp>
      <p:sp>
        <p:nvSpPr>
          <p:cNvPr id="3" name="TextBox 2">
            <a:extLst>
              <a:ext uri="{FF2B5EF4-FFF2-40B4-BE49-F238E27FC236}">
                <a16:creationId xmlns:a16="http://schemas.microsoft.com/office/drawing/2014/main" id="{5DD899BA-79B7-024E-9215-E672A8160178}"/>
              </a:ext>
            </a:extLst>
          </p:cNvPr>
          <p:cNvSpPr txBox="1"/>
          <p:nvPr/>
        </p:nvSpPr>
        <p:spPr>
          <a:xfrm>
            <a:off x="493159" y="575352"/>
            <a:ext cx="11385855" cy="2308324"/>
          </a:xfrm>
          <a:prstGeom prst="rect">
            <a:avLst/>
          </a:prstGeom>
          <a:noFill/>
        </p:spPr>
        <p:txBody>
          <a:bodyPr wrap="square" rtlCol="0">
            <a:spAutoFit/>
          </a:bodyPr>
          <a:lstStyle/>
          <a:p>
            <a:r>
              <a:rPr lang="el-GR" b="1" dirty="0"/>
              <a:t>Ο </a:t>
            </a:r>
            <a:r>
              <a:rPr lang="en-US" b="1" dirty="0"/>
              <a:t>Peter </a:t>
            </a:r>
            <a:r>
              <a:rPr lang="en-US" b="1" dirty="0" err="1"/>
              <a:t>Kogler</a:t>
            </a:r>
            <a:r>
              <a:rPr lang="en-US" b="1" dirty="0"/>
              <a:t>, </a:t>
            </a:r>
            <a:r>
              <a:rPr lang="el-GR" b="1" dirty="0"/>
              <a:t>ένας διεθνώς αναγνωρισμένος αυστριακός καλλιτέχνης που ζει και εργάζεται στη Βιέννη, έχει υπνωτίσει τον κόσμο με τις τελευταίες του ψυχεδελικές εγκαταστάσεις στο </a:t>
            </a:r>
            <a:r>
              <a:rPr lang="en-US" b="1" dirty="0"/>
              <a:t>ING Art Centre </a:t>
            </a:r>
            <a:r>
              <a:rPr lang="el-GR" b="1" dirty="0"/>
              <a:t>στις Βρυξέλλες. Χρησιμοποιώντας χρώματα και προβολές, κάνει απλές γκαλερί, λόμπι και κέντρα διέλευσης να φαίνονται παραμορφωμένα και στρεβλωμένα.</a:t>
            </a:r>
            <a:endParaRPr lang="el-GR" dirty="0"/>
          </a:p>
          <a:p>
            <a:r>
              <a:rPr lang="el-GR" b="1" dirty="0"/>
              <a:t>Γεννημένος στο </a:t>
            </a:r>
            <a:r>
              <a:rPr lang="el-GR" b="1" dirty="0" err="1"/>
              <a:t>Ίνσμπρουκ</a:t>
            </a:r>
            <a:r>
              <a:rPr lang="el-GR" b="1" dirty="0"/>
              <a:t> το 1959 είναι ένας από τους πρωτοπόρους της τέχνης που παράγεται από ηλεκτρονικούς υπολογιστές. Δημιουργεί τέχνη για περισσότερα από 30 χρόνια και εξακολουθεί να καταφέρνει να εκπλήξει τους θεατές.</a:t>
            </a:r>
            <a:endParaRPr lang="el-GR" dirty="0"/>
          </a:p>
          <a:p>
            <a:endParaRPr lang="el-GR" dirty="0"/>
          </a:p>
        </p:txBody>
      </p:sp>
      <p:pic>
        <p:nvPicPr>
          <p:cNvPr id="4" name="Εικόνα 3">
            <a:extLst>
              <a:ext uri="{FF2B5EF4-FFF2-40B4-BE49-F238E27FC236}">
                <a16:creationId xmlns:a16="http://schemas.microsoft.com/office/drawing/2014/main" id="{CF8193CF-AABE-A14F-9716-BD887CB7EC28}"/>
              </a:ext>
            </a:extLst>
          </p:cNvPr>
          <p:cNvPicPr>
            <a:picLocks noChangeAspect="1"/>
          </p:cNvPicPr>
          <p:nvPr/>
        </p:nvPicPr>
        <p:blipFill>
          <a:blip r:embed="rId2"/>
          <a:stretch>
            <a:fillRect/>
          </a:stretch>
        </p:blipFill>
        <p:spPr>
          <a:xfrm>
            <a:off x="2531865" y="2571179"/>
            <a:ext cx="7122007" cy="4004282"/>
          </a:xfrm>
          <a:prstGeom prst="rect">
            <a:avLst/>
          </a:prstGeom>
        </p:spPr>
      </p:pic>
    </p:spTree>
    <p:extLst>
      <p:ext uri="{BB962C8B-B14F-4D97-AF65-F5344CB8AC3E}">
        <p14:creationId xmlns:p14="http://schemas.microsoft.com/office/powerpoint/2010/main" val="2090342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14AE845-B0B3-B143-9D92-103B109BB2BA}"/>
              </a:ext>
            </a:extLst>
          </p:cNvPr>
          <p:cNvPicPr>
            <a:picLocks noChangeAspect="1"/>
          </p:cNvPicPr>
          <p:nvPr/>
        </p:nvPicPr>
        <p:blipFill>
          <a:blip r:embed="rId2"/>
          <a:stretch>
            <a:fillRect/>
          </a:stretch>
        </p:blipFill>
        <p:spPr>
          <a:xfrm>
            <a:off x="836165" y="554803"/>
            <a:ext cx="10519669" cy="5914585"/>
          </a:xfrm>
          <a:prstGeom prst="rect">
            <a:avLst/>
          </a:prstGeom>
        </p:spPr>
      </p:pic>
    </p:spTree>
    <p:extLst>
      <p:ext uri="{BB962C8B-B14F-4D97-AF65-F5344CB8AC3E}">
        <p14:creationId xmlns:p14="http://schemas.microsoft.com/office/powerpoint/2010/main" val="743082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4CB1644-264B-9A43-80A3-3747A9305118}"/>
              </a:ext>
            </a:extLst>
          </p:cNvPr>
          <p:cNvPicPr>
            <a:picLocks noChangeAspect="1"/>
          </p:cNvPicPr>
          <p:nvPr/>
        </p:nvPicPr>
        <p:blipFill>
          <a:blip r:embed="rId2"/>
          <a:stretch>
            <a:fillRect/>
          </a:stretch>
        </p:blipFill>
        <p:spPr>
          <a:xfrm>
            <a:off x="709858" y="400692"/>
            <a:ext cx="10653360" cy="5989752"/>
          </a:xfrm>
          <a:prstGeom prst="rect">
            <a:avLst/>
          </a:prstGeom>
        </p:spPr>
      </p:pic>
    </p:spTree>
    <p:extLst>
      <p:ext uri="{BB962C8B-B14F-4D97-AF65-F5344CB8AC3E}">
        <p14:creationId xmlns:p14="http://schemas.microsoft.com/office/powerpoint/2010/main" val="1454587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E3DE8459-6DDE-8345-A02F-CB9A3316B283}"/>
              </a:ext>
            </a:extLst>
          </p:cNvPr>
          <p:cNvSpPr/>
          <p:nvPr/>
        </p:nvSpPr>
        <p:spPr>
          <a:xfrm>
            <a:off x="3284152" y="254554"/>
            <a:ext cx="4493538" cy="369332"/>
          </a:xfrm>
          <a:prstGeom prst="rect">
            <a:avLst/>
          </a:prstGeom>
        </p:spPr>
        <p:txBody>
          <a:bodyPr wrap="none">
            <a:spAutoFit/>
          </a:bodyPr>
          <a:lstStyle/>
          <a:p>
            <a:r>
              <a:rPr lang="el-GR" dirty="0" err="1">
                <a:latin typeface="Helvetica" pitchFamily="2" charset="0"/>
              </a:rPr>
              <a:t>Αναμορφικό</a:t>
            </a:r>
            <a:r>
              <a:rPr lang="el-GR" dirty="0">
                <a:latin typeface="Helvetica" pitchFamily="2" charset="0"/>
              </a:rPr>
              <a:t> τρισδιάστατο έργο τέχνης</a:t>
            </a:r>
            <a:endParaRPr lang="el-GR" dirty="0">
              <a:effectLst/>
              <a:latin typeface="Helvetica" pitchFamily="2" charset="0"/>
            </a:endParaRPr>
          </a:p>
        </p:txBody>
      </p:sp>
      <p:sp>
        <p:nvSpPr>
          <p:cNvPr id="3" name="TextBox 2">
            <a:extLst>
              <a:ext uri="{FF2B5EF4-FFF2-40B4-BE49-F238E27FC236}">
                <a16:creationId xmlns:a16="http://schemas.microsoft.com/office/drawing/2014/main" id="{C7D126FC-6F67-F845-8BE4-AD28DA9A6BDB}"/>
              </a:ext>
            </a:extLst>
          </p:cNvPr>
          <p:cNvSpPr txBox="1"/>
          <p:nvPr/>
        </p:nvSpPr>
        <p:spPr>
          <a:xfrm>
            <a:off x="246580" y="770561"/>
            <a:ext cx="7401834" cy="369332"/>
          </a:xfrm>
          <a:prstGeom prst="rect">
            <a:avLst/>
          </a:prstGeom>
          <a:noFill/>
        </p:spPr>
        <p:txBody>
          <a:bodyPr wrap="none" rtlCol="0">
            <a:spAutoFit/>
          </a:bodyPr>
          <a:lstStyle/>
          <a:p>
            <a:r>
              <a:rPr lang="el-GR" dirty="0"/>
              <a:t>Η ζωγραφική στο δρόμο είναι μία πολύ κοινή εφαρμογή του 3</a:t>
            </a:r>
            <a:r>
              <a:rPr lang="en-US" dirty="0"/>
              <a:t>d Anamorphic.</a:t>
            </a:r>
          </a:p>
        </p:txBody>
      </p:sp>
      <p:pic>
        <p:nvPicPr>
          <p:cNvPr id="4" name="Εικόνα 3">
            <a:extLst>
              <a:ext uri="{FF2B5EF4-FFF2-40B4-BE49-F238E27FC236}">
                <a16:creationId xmlns:a16="http://schemas.microsoft.com/office/drawing/2014/main" id="{8E48345E-0C60-D64D-94B2-A619AB6834DE}"/>
              </a:ext>
            </a:extLst>
          </p:cNvPr>
          <p:cNvPicPr>
            <a:picLocks noChangeAspect="1"/>
          </p:cNvPicPr>
          <p:nvPr/>
        </p:nvPicPr>
        <p:blipFill>
          <a:blip r:embed="rId2"/>
          <a:stretch>
            <a:fillRect/>
          </a:stretch>
        </p:blipFill>
        <p:spPr>
          <a:xfrm>
            <a:off x="2818644" y="1286568"/>
            <a:ext cx="6745996" cy="5073135"/>
          </a:xfrm>
          <a:prstGeom prst="rect">
            <a:avLst/>
          </a:prstGeom>
        </p:spPr>
      </p:pic>
    </p:spTree>
    <p:extLst>
      <p:ext uri="{BB962C8B-B14F-4D97-AF65-F5344CB8AC3E}">
        <p14:creationId xmlns:p14="http://schemas.microsoft.com/office/powerpoint/2010/main" val="19453097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DBFE44-CBE8-6C4E-B7C8-9306180AEA51}"/>
              </a:ext>
            </a:extLst>
          </p:cNvPr>
          <p:cNvSpPr txBox="1"/>
          <p:nvPr/>
        </p:nvSpPr>
        <p:spPr>
          <a:xfrm>
            <a:off x="308225" y="143838"/>
            <a:ext cx="6072026" cy="923330"/>
          </a:xfrm>
          <a:prstGeom prst="rect">
            <a:avLst/>
          </a:prstGeom>
          <a:noFill/>
        </p:spPr>
        <p:txBody>
          <a:bodyPr wrap="square" rtlCol="0">
            <a:spAutoFit/>
          </a:bodyPr>
          <a:lstStyle/>
          <a:p>
            <a:r>
              <a:rPr lang="el-GR" dirty="0"/>
              <a:t>Το κλασικό φαινόμενο "</a:t>
            </a:r>
            <a:r>
              <a:rPr lang="en-US" dirty="0"/>
              <a:t>Trompe-l’</a:t>
            </a:r>
            <a:r>
              <a:rPr lang="el-GR" dirty="0"/>
              <a:t> </a:t>
            </a:r>
            <a:r>
              <a:rPr lang="en-US" dirty="0" err="1"/>
              <a:t>œil</a:t>
            </a:r>
            <a:r>
              <a:rPr lang="en-US" dirty="0"/>
              <a:t>" </a:t>
            </a:r>
            <a:r>
              <a:rPr lang="el-GR" dirty="0"/>
              <a:t>που χρησιμοποιείται από τους καλλιτέχνες ξεκινώντας από τον Ιταλό ζωγράφο Αντρέα Μαντέγνα το έτος 1400.</a:t>
            </a:r>
          </a:p>
        </p:txBody>
      </p:sp>
      <p:sp>
        <p:nvSpPr>
          <p:cNvPr id="6" name="TextBox 5">
            <a:extLst>
              <a:ext uri="{FF2B5EF4-FFF2-40B4-BE49-F238E27FC236}">
                <a16:creationId xmlns:a16="http://schemas.microsoft.com/office/drawing/2014/main" id="{4321004A-985C-6246-BC89-23A6AA096768}"/>
              </a:ext>
            </a:extLst>
          </p:cNvPr>
          <p:cNvSpPr txBox="1"/>
          <p:nvPr/>
        </p:nvSpPr>
        <p:spPr>
          <a:xfrm>
            <a:off x="308225" y="1067168"/>
            <a:ext cx="5239511" cy="646331"/>
          </a:xfrm>
          <a:prstGeom prst="rect">
            <a:avLst/>
          </a:prstGeom>
          <a:noFill/>
        </p:spPr>
        <p:txBody>
          <a:bodyPr wrap="none" rtlCol="0">
            <a:spAutoFit/>
          </a:bodyPr>
          <a:lstStyle/>
          <a:p>
            <a:r>
              <a:rPr lang="el-GR" dirty="0"/>
              <a:t>Είναι ένα «τέχνασμα» που βασίζεται στην προοπτική.</a:t>
            </a:r>
          </a:p>
          <a:p>
            <a:endParaRPr lang="el-GR" dirty="0"/>
          </a:p>
        </p:txBody>
      </p:sp>
      <p:pic>
        <p:nvPicPr>
          <p:cNvPr id="7" name="Εικόνα 6">
            <a:extLst>
              <a:ext uri="{FF2B5EF4-FFF2-40B4-BE49-F238E27FC236}">
                <a16:creationId xmlns:a16="http://schemas.microsoft.com/office/drawing/2014/main" id="{1FCE0992-3242-484E-B510-980104069DA1}"/>
              </a:ext>
            </a:extLst>
          </p:cNvPr>
          <p:cNvPicPr>
            <a:picLocks noChangeAspect="1"/>
          </p:cNvPicPr>
          <p:nvPr/>
        </p:nvPicPr>
        <p:blipFill>
          <a:blip r:embed="rId2"/>
          <a:stretch>
            <a:fillRect/>
          </a:stretch>
        </p:blipFill>
        <p:spPr>
          <a:xfrm>
            <a:off x="2612570" y="1496245"/>
            <a:ext cx="6966859" cy="5217917"/>
          </a:xfrm>
          <a:prstGeom prst="rect">
            <a:avLst/>
          </a:prstGeom>
        </p:spPr>
      </p:pic>
    </p:spTree>
    <p:extLst>
      <p:ext uri="{BB962C8B-B14F-4D97-AF65-F5344CB8AC3E}">
        <p14:creationId xmlns:p14="http://schemas.microsoft.com/office/powerpoint/2010/main" val="4568204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C4C1072-9C37-A944-898E-62D4954DDB6A}"/>
              </a:ext>
            </a:extLst>
          </p:cNvPr>
          <p:cNvPicPr>
            <a:picLocks noChangeAspect="1"/>
          </p:cNvPicPr>
          <p:nvPr/>
        </p:nvPicPr>
        <p:blipFill>
          <a:blip r:embed="rId2"/>
          <a:stretch>
            <a:fillRect/>
          </a:stretch>
        </p:blipFill>
        <p:spPr>
          <a:xfrm>
            <a:off x="1208417" y="123290"/>
            <a:ext cx="9682190" cy="6548536"/>
          </a:xfrm>
          <a:prstGeom prst="rect">
            <a:avLst/>
          </a:prstGeom>
        </p:spPr>
      </p:pic>
    </p:spTree>
    <p:extLst>
      <p:ext uri="{BB962C8B-B14F-4D97-AF65-F5344CB8AC3E}">
        <p14:creationId xmlns:p14="http://schemas.microsoft.com/office/powerpoint/2010/main" val="32729938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DB28E8A8-D0FD-6140-9D0C-B48BA9068B2A}"/>
              </a:ext>
            </a:extLst>
          </p:cNvPr>
          <p:cNvSpPr/>
          <p:nvPr/>
        </p:nvSpPr>
        <p:spPr>
          <a:xfrm>
            <a:off x="113016" y="184933"/>
            <a:ext cx="3873358" cy="6463308"/>
          </a:xfrm>
          <a:prstGeom prst="rect">
            <a:avLst/>
          </a:prstGeom>
        </p:spPr>
        <p:txBody>
          <a:bodyPr wrap="square">
            <a:spAutoFit/>
          </a:bodyPr>
          <a:lstStyle/>
          <a:p>
            <a:r>
              <a:rPr lang="el-GR" dirty="0">
                <a:latin typeface="Helvetica Neue" panose="02000503000000020004" pitchFamily="2" charset="0"/>
              </a:rPr>
              <a:t>3) Ειδικά επεξεργασμένα αντικείμενα</a:t>
            </a:r>
          </a:p>
          <a:p>
            <a:br>
              <a:rPr lang="el-GR" dirty="0">
                <a:latin typeface="Helvetica Neue" panose="02000503000000020004" pitchFamily="2" charset="0"/>
              </a:rPr>
            </a:br>
            <a:endParaRPr lang="el-GR" dirty="0">
              <a:latin typeface="Helvetica Neue" panose="02000503000000020004" pitchFamily="2" charset="0"/>
            </a:endParaRPr>
          </a:p>
          <a:p>
            <a:r>
              <a:rPr lang="el-GR" dirty="0">
                <a:latin typeface="Helvetica Neue" panose="02000503000000020004" pitchFamily="2" charset="0"/>
              </a:rPr>
              <a:t>Κοιτάξτε αυτά τα αντικείμενα. Υπάρχει καθρέφτης στη μέση.</a:t>
            </a:r>
          </a:p>
          <a:p>
            <a:r>
              <a:rPr lang="el-GR" dirty="0">
                <a:latin typeface="Helvetica Neue" panose="02000503000000020004" pitchFamily="2" charset="0"/>
              </a:rPr>
              <a:t>Τα πέντε αντικείμενα που βρίσκονται στο μπροστινό μέρος είναι τα ίδια που βλέπετε, τα οποία αντικατοπτρίζονται, στον καθρέφτη.</a:t>
            </a:r>
          </a:p>
          <a:p>
            <a:r>
              <a:rPr lang="el-GR" dirty="0">
                <a:latin typeface="Helvetica Neue" panose="02000503000000020004" pitchFamily="2" charset="0"/>
              </a:rPr>
              <a:t>Κοιτάξτε ξανά. Κάτι δεν ταιριάζει ...</a:t>
            </a:r>
          </a:p>
          <a:p>
            <a:r>
              <a:rPr lang="el-GR" dirty="0">
                <a:latin typeface="Helvetica Neue" panose="02000503000000020004" pitchFamily="2" charset="0"/>
              </a:rPr>
              <a:t>Τα τετράγωνα γίνονται κύκλοι και αντίστροφα …</a:t>
            </a:r>
          </a:p>
          <a:p>
            <a:r>
              <a:rPr lang="el-GR" dirty="0">
                <a:latin typeface="Helvetica Neue" panose="02000503000000020004" pitchFamily="2" charset="0"/>
              </a:rPr>
              <a:t>Πώς είναι δυνατό αυτό;</a:t>
            </a:r>
          </a:p>
          <a:p>
            <a:r>
              <a:rPr lang="el-GR" dirty="0">
                <a:latin typeface="Helvetica Neue" panose="02000503000000020004" pitchFamily="2" charset="0"/>
              </a:rPr>
              <a:t>Αποδεικνύεται ότι αυτά τα αντικείμενα είναι ειδικά κατασκευασμένα από τον καθηγητή </a:t>
            </a:r>
            <a:r>
              <a:rPr lang="en-US" dirty="0" err="1">
                <a:latin typeface="Helvetica Neue" panose="02000503000000020004" pitchFamily="2" charset="0"/>
              </a:rPr>
              <a:t>Kokichi</a:t>
            </a:r>
            <a:r>
              <a:rPr lang="en-US" dirty="0">
                <a:latin typeface="Helvetica Neue" panose="02000503000000020004" pitchFamily="2" charset="0"/>
              </a:rPr>
              <a:t> Sugihara, </a:t>
            </a:r>
            <a:r>
              <a:rPr lang="el-GR" dirty="0">
                <a:latin typeface="Helvetica Neue" panose="02000503000000020004" pitchFamily="2" charset="0"/>
              </a:rPr>
              <a:t>ο οποίος κέρδισε το διαγωνισμό "Καλύτερη ψευδαίσθηση της χρονιάς" το 2016.</a:t>
            </a:r>
          </a:p>
          <a:p>
            <a:r>
              <a:rPr lang="el-GR" dirty="0">
                <a:latin typeface="Helvetica Neue" panose="02000503000000020004" pitchFamily="2" charset="0"/>
              </a:rPr>
              <a:t> Του αρέσει να το ονομάζουμε "Διφορούμενη ψευδαίσθηση". </a:t>
            </a:r>
            <a:endParaRPr lang="en-US" dirty="0">
              <a:effectLst/>
              <a:latin typeface="Helvetica Neue" panose="02000503000000020004" pitchFamily="2" charset="0"/>
            </a:endParaRPr>
          </a:p>
        </p:txBody>
      </p:sp>
      <p:pic>
        <p:nvPicPr>
          <p:cNvPr id="3" name="Εικόνα 2">
            <a:extLst>
              <a:ext uri="{FF2B5EF4-FFF2-40B4-BE49-F238E27FC236}">
                <a16:creationId xmlns:a16="http://schemas.microsoft.com/office/drawing/2014/main" id="{01ECF098-9C6B-944F-BDE8-80C0234339EC}"/>
              </a:ext>
            </a:extLst>
          </p:cNvPr>
          <p:cNvPicPr>
            <a:picLocks noChangeAspect="1"/>
          </p:cNvPicPr>
          <p:nvPr/>
        </p:nvPicPr>
        <p:blipFill>
          <a:blip r:embed="rId2"/>
          <a:stretch>
            <a:fillRect/>
          </a:stretch>
        </p:blipFill>
        <p:spPr>
          <a:xfrm>
            <a:off x="6096000" y="0"/>
            <a:ext cx="4490590" cy="3375615"/>
          </a:xfrm>
          <a:prstGeom prst="rect">
            <a:avLst/>
          </a:prstGeom>
        </p:spPr>
      </p:pic>
      <p:pic>
        <p:nvPicPr>
          <p:cNvPr id="4" name="Εικόνα 3">
            <a:extLst>
              <a:ext uri="{FF2B5EF4-FFF2-40B4-BE49-F238E27FC236}">
                <a16:creationId xmlns:a16="http://schemas.microsoft.com/office/drawing/2014/main" id="{E0F284FD-DA80-9A4C-AA53-2C88E6CAF124}"/>
              </a:ext>
            </a:extLst>
          </p:cNvPr>
          <p:cNvPicPr>
            <a:picLocks noChangeAspect="1"/>
          </p:cNvPicPr>
          <p:nvPr/>
        </p:nvPicPr>
        <p:blipFill>
          <a:blip r:embed="rId3"/>
          <a:stretch>
            <a:fillRect/>
          </a:stretch>
        </p:blipFill>
        <p:spPr>
          <a:xfrm>
            <a:off x="6096000" y="3416587"/>
            <a:ext cx="4490591" cy="3375411"/>
          </a:xfrm>
          <a:prstGeom prst="rect">
            <a:avLst/>
          </a:prstGeom>
        </p:spPr>
      </p:pic>
    </p:spTree>
    <p:extLst>
      <p:ext uri="{BB962C8B-B14F-4D97-AF65-F5344CB8AC3E}">
        <p14:creationId xmlns:p14="http://schemas.microsoft.com/office/powerpoint/2010/main" val="34209383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C34698B-62E5-294D-942D-E523FF655559}"/>
              </a:ext>
            </a:extLst>
          </p:cNvPr>
          <p:cNvPicPr>
            <a:picLocks noChangeAspect="1"/>
          </p:cNvPicPr>
          <p:nvPr/>
        </p:nvPicPr>
        <p:blipFill>
          <a:blip r:embed="rId2"/>
          <a:stretch>
            <a:fillRect/>
          </a:stretch>
        </p:blipFill>
        <p:spPr>
          <a:xfrm>
            <a:off x="2819099" y="220893"/>
            <a:ext cx="9162994" cy="6159357"/>
          </a:xfrm>
          <a:prstGeom prst="rect">
            <a:avLst/>
          </a:prstGeom>
        </p:spPr>
      </p:pic>
      <p:sp>
        <p:nvSpPr>
          <p:cNvPr id="3" name="Ορθογώνιο 2">
            <a:extLst>
              <a:ext uri="{FF2B5EF4-FFF2-40B4-BE49-F238E27FC236}">
                <a16:creationId xmlns:a16="http://schemas.microsoft.com/office/drawing/2014/main" id="{69EC3103-AE45-374A-93D7-05FF11B67704}"/>
              </a:ext>
            </a:extLst>
          </p:cNvPr>
          <p:cNvSpPr/>
          <p:nvPr/>
        </p:nvSpPr>
        <p:spPr>
          <a:xfrm>
            <a:off x="107165" y="197346"/>
            <a:ext cx="2609192" cy="6463308"/>
          </a:xfrm>
          <a:prstGeom prst="rect">
            <a:avLst/>
          </a:prstGeom>
        </p:spPr>
        <p:txBody>
          <a:bodyPr wrap="square">
            <a:spAutoFit/>
          </a:bodyPr>
          <a:lstStyle/>
          <a:p>
            <a:r>
              <a:rPr lang="el-GR" dirty="0">
                <a:latin typeface="Helvetica Neue" panose="02000503000000020004" pitchFamily="2" charset="0"/>
              </a:rPr>
              <a:t>Ένα πολύ ενδιαφέρον και συχνά εκπληκτικό αποτέλεσμα μπορεί να επιτευχθεί ευθυγραμμίζοντας φαινομενικά μη σχετιζόμενα αντικείμενα έτσι ώστε, αν παρατηρηθεί από μια συγκεκριμένη κατεύθυνση, να ευθυγραμμιστούν και να δημιουργήσουν ένα αναγνωρίσιμο σχήμα. Αυτό είναι ιδιαίτερα θεαματικό επειδή, καθώς προσεγγίζουμε την "σωστή" κατεύθυνση, το μυαλό μας αρχίζει να αντιλαμβάνεται ότι υπάρχει κάτι απρόσμενο.</a:t>
            </a:r>
            <a:endParaRPr lang="el-GR" dirty="0">
              <a:effectLst/>
              <a:latin typeface="Helvetica Neue" panose="02000503000000020004" pitchFamily="2" charset="0"/>
            </a:endParaRPr>
          </a:p>
        </p:txBody>
      </p:sp>
      <p:sp>
        <p:nvSpPr>
          <p:cNvPr id="4" name="TextBox 3">
            <a:extLst>
              <a:ext uri="{FF2B5EF4-FFF2-40B4-BE49-F238E27FC236}">
                <a16:creationId xmlns:a16="http://schemas.microsoft.com/office/drawing/2014/main" id="{4F02ABC0-7FD2-3248-A123-8988CE2AEB78}"/>
              </a:ext>
            </a:extLst>
          </p:cNvPr>
          <p:cNvSpPr txBox="1"/>
          <p:nvPr/>
        </p:nvSpPr>
        <p:spPr>
          <a:xfrm>
            <a:off x="4500081" y="6405935"/>
            <a:ext cx="4715838" cy="369332"/>
          </a:xfrm>
          <a:prstGeom prst="rect">
            <a:avLst/>
          </a:prstGeom>
          <a:noFill/>
        </p:spPr>
        <p:txBody>
          <a:bodyPr wrap="square" rtlCol="0">
            <a:spAutoFit/>
          </a:bodyPr>
          <a:lstStyle/>
          <a:p>
            <a:r>
              <a:rPr lang="en-US" dirty="0"/>
              <a:t>Marco </a:t>
            </a:r>
            <a:r>
              <a:rPr lang="en-US" dirty="0" err="1"/>
              <a:t>Cianfanelli</a:t>
            </a:r>
            <a:r>
              <a:rPr lang="el-GR" dirty="0"/>
              <a:t> </a:t>
            </a:r>
            <a:r>
              <a:rPr lang="en-US" dirty="0"/>
              <a:t>: Nelson Mandela</a:t>
            </a:r>
          </a:p>
        </p:txBody>
      </p:sp>
    </p:spTree>
    <p:extLst>
      <p:ext uri="{BB962C8B-B14F-4D97-AF65-F5344CB8AC3E}">
        <p14:creationId xmlns:p14="http://schemas.microsoft.com/office/powerpoint/2010/main" val="8541394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320F79-985B-8940-B5A9-F26093FBC64C}"/>
              </a:ext>
            </a:extLst>
          </p:cNvPr>
          <p:cNvSpPr txBox="1"/>
          <p:nvPr/>
        </p:nvSpPr>
        <p:spPr>
          <a:xfrm>
            <a:off x="795131" y="742123"/>
            <a:ext cx="10071652" cy="1384995"/>
          </a:xfrm>
          <a:prstGeom prst="rect">
            <a:avLst/>
          </a:prstGeom>
          <a:noFill/>
        </p:spPr>
        <p:txBody>
          <a:bodyPr wrap="square" rtlCol="0">
            <a:spAutoFit/>
          </a:bodyPr>
          <a:lstStyle/>
          <a:p>
            <a:r>
              <a:rPr lang="el-GR" sz="2800" dirty="0"/>
              <a:t>Ποια μέσα χρησιμοποιούν οι αρχιτέκτονες του μπαρόκ για να δημιουργήσουν χώρο φαινομενικά μεγαλύτερο απ' ότι είναι στην πραγματικότητα</a:t>
            </a:r>
            <a:r>
              <a:rPr lang="en-US" sz="2800" dirty="0"/>
              <a:t>;</a:t>
            </a:r>
            <a:endParaRPr lang="el-GR" sz="2800" dirty="0"/>
          </a:p>
        </p:txBody>
      </p:sp>
    </p:spTree>
    <p:extLst>
      <p:ext uri="{BB962C8B-B14F-4D97-AF65-F5344CB8AC3E}">
        <p14:creationId xmlns:p14="http://schemas.microsoft.com/office/powerpoint/2010/main" val="9926608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3530</TotalTime>
  <Words>3144</Words>
  <Application>Microsoft Macintosh PowerPoint</Application>
  <PresentationFormat>Ευρεία οθόνη</PresentationFormat>
  <Paragraphs>221</Paragraphs>
  <Slides>87</Slides>
  <Notes>29</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87</vt:i4>
      </vt:variant>
    </vt:vector>
  </HeadingPairs>
  <TitlesOfParts>
    <vt:vector size="98" baseType="lpstr">
      <vt:lpstr>Arial</vt:lpstr>
      <vt:lpstr>Calibri</vt:lpstr>
      <vt:lpstr>Calibri Light</vt:lpstr>
      <vt:lpstr>Helvetica</vt:lpstr>
      <vt:lpstr>Helvetica Neue</vt:lpstr>
      <vt:lpstr>Open Sans</vt:lpstr>
      <vt:lpstr>Source Sans Pro</vt:lpstr>
      <vt:lpstr>Times</vt:lpstr>
      <vt:lpstr>Times New Roman</vt:lpstr>
      <vt:lpstr>Verdana</vt:lpstr>
      <vt:lpstr>Θέμα του Office</vt:lpstr>
      <vt:lpstr>OPTICAL ILLUSION ART</vt:lpstr>
      <vt:lpstr>ΙΣΤΟΡΙΑ ΤΗΣ ΨΕΥΔΑΙΣΘΗΣΗΣ ΟΠΤΙΚΕΣ ΒΕΛΤΙΩΣΕΙΣ  Αρχαιότητα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M.C. ESCHER</vt:lpstr>
      <vt:lpstr>Παρουσίαση του PowerPoint</vt:lpstr>
      <vt:lpstr>M.C. Escher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Γεωμετρικά</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Op Art</vt:lpstr>
      <vt:lpstr>Οπτικές ψευδαισθήσεις</vt:lpstr>
      <vt:lpstr>Παρουσίαση του PowerPoint</vt:lpstr>
      <vt:lpstr>ΟΙ ΓΚΡΙΖΕΣ ΓΡΑΜΜΕΣ ΑΝ ΚΑΙ ΕΊΝΑΙ ΠΑΡΑΛΛΗΛΕΣ ΜΟΙΑΖΟΥΝ ΝΑ ΣΥΓΚΛΙΝΟΥΝ</vt:lpstr>
      <vt:lpstr>Η ΓΚΡΙΖΑ ΓΡΑΜΜΗ ΑΝ ΚΑΙ ΕΙΝΑΙ ΟΡΙΖΟΝΤΙΑ ΕΜΦΑΝΙΖΕΤΑΙ ΝΑ ΚΑΤΕΒΑΙΝΕΙ ΣΤΑ ΑΡΙΣΤΕΡΑ</vt:lpstr>
      <vt:lpstr>Παρουσίαση του PowerPoint</vt:lpstr>
      <vt:lpstr>Παρουσίαση του PowerPoint</vt:lpstr>
      <vt:lpstr>Παρουσίαση του PowerPoint</vt:lpstr>
      <vt:lpstr>                                ΤΟ ΓΚΡΙΖΟ ΣΤΟ ΜΑΥΡΟ ΜΟΙΑΖΕΙ ΦΩΤΕΙΝΟΤΕΡΟ ΑΠΟ ΑΥΤΟ ΣΤΟ ΑΣΠΡΟ, ΣΤΗΝ ΠΡΑΓΜΑΤΙΚΟΤΗΤΑ ΕΙΝΑΙ ΤΑ ΙΔΙΑ</vt:lpstr>
      <vt:lpstr>                   ΓΚΡΙΖΕΣ ΚΗΛΙΔΕΣ ΕΜΦΑΝΙΖΟΝΤΑΙ ΣΤΙΣ ΔΙΑΣΤΑΥΡΩΣΕΙΣ ΤΩΝ ΤΕΤΡΑΓΩΝΩΝ</vt:lpstr>
      <vt:lpstr>          ΜΑΥΡΕΣ ΑΝΑΛΑΜΠΕΣ ΕΜΦΑΝΙΖΟΝΤΑΙ ΝΑ ΑΝΑΒΟΣΒΗΝΟΥΝ ΣΤΟΥΣ ΑΣΠΡΟΥΣ ΚΥΚΛΟΥΣ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OPTICAL ILLUSION ART</dc:title>
  <dc:creator>Vali Tzelepi</dc:creator>
  <cp:lastModifiedBy>Vali Tzelepi</cp:lastModifiedBy>
  <cp:revision>76</cp:revision>
  <dcterms:created xsi:type="dcterms:W3CDTF">2020-04-18T11:46:51Z</dcterms:created>
  <dcterms:modified xsi:type="dcterms:W3CDTF">2021-09-19T15:43:58Z</dcterms:modified>
</cp:coreProperties>
</file>