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DM Sans" pitchFamily="2" charset="0"/>
      <p:regular r:id="rId12"/>
      <p:bold r:id="rId13"/>
    </p:embeddedFont>
    <p:embeddedFont>
      <p:font typeface="DM Sans Bold" pitchFamily="2" charset="0"/>
      <p:bold r:id="rId14"/>
    </p:embeddedFont>
    <p:embeddedFont>
      <p:font typeface="DM Sans Medium" pitchFamily="2" charset="0"/>
      <p:regular r:id="rId15"/>
    </p:embeddedFont>
    <p:embeddedFont>
      <p:font typeface="Libre Baskerville" panose="02000000000000000000" pitchFamily="2" charset="0"/>
      <p:regular r:id="rId16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1" d="100"/>
          <a:sy n="51" d="100"/>
        </p:scale>
        <p:origin x="7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1F6D1-68A2-EE73-2B33-5574255C8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40F0C5-9B33-8C6A-0CB7-49A33BC5C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BD8457-167F-09F1-B0E2-D240E0E8D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1256E-ABBF-8A54-A563-1CBC2E680E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8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push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hyperlink" Target="https://pixabay.com/el/%CE%AC%CE%BC%CE%BC%CE%BF%CF%85-%CF%86%CF%8D%CF%83%CE%B7-%CF%86%CF%8C%CE%BD%CF%84%CE%BF-%CF%80%CE%B1%CF%81%CE%B1%CE%BB%CE%AF%CE%B1-%CE%BA%CE%B1%CE%BB%CE%BF%CE%BA%CE%B1%CE%AF%CF%81%CE%B9-324797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469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Ψηφιακές Τεχνολογίες και Αειφορία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3047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Εξερευνούμε το δίπολο μεταξύ ψηφιακών τεχνολογιών και των προκλήσεων της αειφορίας.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30256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8E6B6E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6" name="Text 3"/>
          <p:cNvSpPr/>
          <p:nvPr/>
        </p:nvSpPr>
        <p:spPr>
          <a:xfrm>
            <a:off x="6391037" y="5435203"/>
            <a:ext cx="14120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CC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285661"/>
            <a:ext cx="2988809" cy="9272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54240"/>
                </a:solidFill>
                <a:latin typeface="DM Sans Bold" pitchFamily="34" charset="0"/>
                <a:ea typeface="DM Sans Bold" pitchFamily="34" charset="-122"/>
                <a:cs typeface="DM Sans Bold" pitchFamily="34" charset="-120"/>
              </a:rPr>
              <a:t>2</a:t>
            </a:r>
            <a:r>
              <a:rPr lang="el-GR" sz="2200" b="1" baseline="30000" dirty="0">
                <a:solidFill>
                  <a:srgbClr val="454240"/>
                </a:solidFill>
                <a:latin typeface="DM Sans Bold" pitchFamily="34" charset="0"/>
                <a:ea typeface="DM Sans Bold" pitchFamily="34" charset="-122"/>
                <a:cs typeface="DM Sans Bold" pitchFamily="34" charset="-120"/>
              </a:rPr>
              <a:t>ο</a:t>
            </a:r>
            <a:r>
              <a:rPr lang="el-GR" sz="2200" b="1" dirty="0">
                <a:solidFill>
                  <a:srgbClr val="454240"/>
                </a:solidFill>
                <a:latin typeface="DM Sans Bold" pitchFamily="34" charset="0"/>
                <a:ea typeface="DM Sans Bold" pitchFamily="34" charset="-122"/>
                <a:cs typeface="DM Sans Bold" pitchFamily="34" charset="-120"/>
              </a:rPr>
              <a:t> Γυμνάσιο Χαλκίδας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el-GR" sz="2200" b="1" dirty="0">
                <a:solidFill>
                  <a:srgbClr val="454240"/>
                </a:solidFill>
              </a:rPr>
              <a:t>2024-25</a:t>
            </a:r>
            <a:endParaRPr lang="en-US" sz="2200" dirty="0"/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7490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Ενεργειακή Κατανάλωση Τεχνητής Νοημοσύνης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3262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5" name="Text 2"/>
          <p:cNvSpPr/>
          <p:nvPr/>
        </p:nvSpPr>
        <p:spPr>
          <a:xfrm>
            <a:off x="7017306" y="30104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Υπολογιστικοί πόροι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3500914"/>
            <a:ext cx="28994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Οι αλγόριθμοι βαθιάς μάθησης απαιτούν τεράστια υπολογιστική ισχύ.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200203" y="293262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5"/>
          <p:cNvSpPr/>
          <p:nvPr/>
        </p:nvSpPr>
        <p:spPr>
          <a:xfrm>
            <a:off x="10937319" y="3010495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Κατανάλωση ενέργειας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937319" y="3855244"/>
            <a:ext cx="28994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Μεγάλη κατανάλωση προκαλεί ανησυχίες για το περιβαλλοντικό αποτύπωμα.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76048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1" name="Text 8"/>
          <p:cNvSpPr/>
          <p:nvPr/>
        </p:nvSpPr>
        <p:spPr>
          <a:xfrm>
            <a:off x="7017306" y="5838349"/>
            <a:ext cx="31197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Μη ανανεώσιμες πηγές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017306" y="6328767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Ενεργειακές ανάγκες από μη πράσινες πηγές χειροτερεύουν το περιβάλλον.</a:t>
            </a:r>
            <a:endParaRPr lang="en-US" sz="1750" dirty="0"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88237"/>
            <a:ext cx="1253228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Ηλεκτρονικά Απόβλητα και Γρήγορη Απαξίωση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37177"/>
            <a:ext cx="4196358" cy="2039422"/>
          </a:xfrm>
          <a:prstGeom prst="roundRect">
            <a:avLst>
              <a:gd name="adj" fmla="val 467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5" name="Text 2"/>
          <p:cNvSpPr/>
          <p:nvPr/>
        </p:nvSpPr>
        <p:spPr>
          <a:xfrm>
            <a:off x="1028224" y="5271611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Σύντομος κύκλος ζωής υλικού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6116360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Συσκευές απαξιώνονται γρήγορα λόγω τεχνολογικής προόδου.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037177"/>
            <a:ext cx="4196358" cy="2039422"/>
          </a:xfrm>
          <a:prstGeom prst="roundRect">
            <a:avLst>
              <a:gd name="adj" fmla="val 467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5"/>
          <p:cNvSpPr/>
          <p:nvPr/>
        </p:nvSpPr>
        <p:spPr>
          <a:xfrm>
            <a:off x="5451396" y="52716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Αύξηση αποβλήτων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1396" y="5762030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Αυξάνεται ο όγκος ηλεκτρονικών αποβλήτων σε παγκόσμιο επίπεδο.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037177"/>
            <a:ext cx="4196358" cy="2039422"/>
          </a:xfrm>
          <a:prstGeom prst="roundRect">
            <a:avLst>
              <a:gd name="adj" fmla="val 467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1" name="Text 8"/>
          <p:cNvSpPr/>
          <p:nvPr/>
        </p:nvSpPr>
        <p:spPr>
          <a:xfrm>
            <a:off x="9874568" y="5271611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Περιβαλλοντικές επιπτώσεις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568" y="6116360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Τα απόβλητα προκαλούν ρύπανση και χρήση μη βιώσιμων πόρων.</a:t>
            </a:r>
            <a:endParaRPr lang="en-US" sz="1750" dirty="0"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1364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Ενεργειακά Αποδοτικοί Αλγόριθμοι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27136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065151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Βελτιστοποίηση υπολογισμών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909899"/>
            <a:ext cx="23298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Μείωση απαιτήσεων υπολογισμού με νέα μεθοδολογία.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093" y="327136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07093" y="4065151"/>
            <a:ext cx="2329815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Μείωση κατανάλωσης ενέργειας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407093" y="5264229"/>
            <a:ext cx="23298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Σχεδιασμός για χαμηλή ενεργειακή κατανάλωση ακρίβειας.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0395" y="327136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20395" y="4065151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Πράσινες τεχνολογίες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20395" y="4909899"/>
            <a:ext cx="23298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Χρήση τεχνολογιών φιλικών προς το περιβάλλον.</a:t>
            </a:r>
            <a:endParaRPr lang="en-US" sz="1750" dirty="0"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80466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Ανανεώσιμες Πηγές Ενέργειας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Ηλιακή ενέργεια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Προώθηση φωτοβολταϊκών για καθαρή ενέργεια στα κέντρα δεδομένων.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Αιολική ενέργεια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Χρήση ανεμογεννητριών για μείωση του ανθρακικού αποτυπώματος.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35973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Υδατοπτώσεις και βιομάζα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Εναλλακτικές πηγές ενέργειας για σταθερότητα και αειφορία.</a:t>
            </a:r>
            <a:endParaRPr lang="en-US" sz="1750" dirty="0"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5277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Οικολογική Ανακύκλωση και Διαχείριση Αποβλήτων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10495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5" name="Text 2"/>
          <p:cNvSpPr/>
          <p:nvPr/>
        </p:nvSpPr>
        <p:spPr>
          <a:xfrm>
            <a:off x="6790373" y="30104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Συλλογή και διαλογή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3500914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Οργανωμένη συλλογή ηλεκτρονικών αποβλήτων κατά κατηγορία.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4090630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5"/>
          <p:cNvSpPr/>
          <p:nvPr/>
        </p:nvSpPr>
        <p:spPr>
          <a:xfrm>
            <a:off x="7130534" y="40906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Ανακύκλωση υλικών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581049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Ανάκτηση μετάλλων και πλαστικών με περιβαλλοντικές μεθόδους.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533668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1" name="Text 8"/>
          <p:cNvSpPr/>
          <p:nvPr/>
        </p:nvSpPr>
        <p:spPr>
          <a:xfrm>
            <a:off x="7470815" y="5533668"/>
            <a:ext cx="50420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Μείωση περιβαλλοντικού αντίκτυπου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6024086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Ελαχιστοποίηση ρύπανσης και ρύθμιση σωστής διαχείρισης.</a:t>
            </a:r>
            <a:endParaRPr lang="en-US" sz="1750" dirty="0"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3116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Τεχνητή Νοημοσύνη για Αειφόρους Στόχους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488883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7156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Βιομηχανία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206115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Εξοικονόμηση ενέργειας μέσω έξυπνης διαχείρισης πόρων.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158734"/>
            <a:ext cx="1134070" cy="16698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385548"/>
            <a:ext cx="30914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Εφοδιαστικές Αλυσίδες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875967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Βελτιστοποίηση διαδρομών και μείωση αποτυπώματος άνθρακα.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828586"/>
            <a:ext cx="1134070" cy="16698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60554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Γεωργία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545818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Ακριβής ανάλυση για λιγότερη χρήση νερού και λιπασμάτων.</a:t>
            </a:r>
            <a:endParaRPr lang="en-US" sz="1750" dirty="0"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378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Συμπεράσματα και Επόμενα Βήματα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29553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5" name="Text 2"/>
          <p:cNvSpPr/>
          <p:nvPr/>
        </p:nvSpPr>
        <p:spPr>
          <a:xfrm>
            <a:off x="7017306" y="33733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Συνεργασία τομέων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3863816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Συνδυασμός τεχνολογίας και περιβαλλοντικής συνείδησης.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200203" y="329553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5"/>
          <p:cNvSpPr/>
          <p:nvPr/>
        </p:nvSpPr>
        <p:spPr>
          <a:xfrm>
            <a:off x="10937319" y="3373398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Επένδυση σε πράσινη τεχνολογία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937319" y="4218146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Ανάπτυξη και υιοθέτηση βιώσιμων λύσεων στον ψηφιακό χώρο.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76048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1" name="Text 8"/>
          <p:cNvSpPr/>
          <p:nvPr/>
        </p:nvSpPr>
        <p:spPr>
          <a:xfrm>
            <a:off x="7017306" y="5838349"/>
            <a:ext cx="451032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Ενημέρωση και ευαισθητοποίηση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017306" y="632876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Ενίσχυση γνώσης για επιπτώσεις και λύσεις.</a:t>
            </a:r>
            <a:endParaRPr lang="en-US" sz="1750" dirty="0"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D0399-2BD2-2B96-71BC-6D6EDBE34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FF2B5EF4-FFF2-40B4-BE49-F238E27FC236}">
                <a16:creationId xmlns:a16="http://schemas.microsoft.com/office/drawing/2014/main" id="{E9B85E3F-275E-B5F0-BAD9-9CE24F604C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8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EDC6E6D4-A061-B0D0-33F3-EA4608683BDA}"/>
              </a:ext>
            </a:extLst>
          </p:cNvPr>
          <p:cNvSpPr/>
          <p:nvPr/>
        </p:nvSpPr>
        <p:spPr>
          <a:xfrm>
            <a:off x="793790" y="151364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l-GR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Ευχαριστούμε!</a:t>
            </a:r>
            <a:endParaRPr lang="en-US" sz="4450" dirty="0"/>
          </a:p>
        </p:txBody>
      </p:sp>
      <p:pic>
        <p:nvPicPr>
          <p:cNvPr id="7" name="Image 2" descr="Σήμα με ερωτηματικό περίγραμμα">
            <a:extLst>
              <a:ext uri="{FF2B5EF4-FFF2-40B4-BE49-F238E27FC236}">
                <a16:creationId xmlns:a16="http://schemas.microsoft.com/office/drawing/2014/main" id="{26E09E9A-88C6-1999-439C-39A62234E2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8632" y="4210813"/>
            <a:ext cx="1417557" cy="1417557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1072839-D365-81CF-3721-2208C3B6F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2381853"/>
            <a:ext cx="5486876" cy="3657917"/>
          </a:xfrm>
          <a:prstGeom prst="rect">
            <a:avLst/>
          </a:prstGeom>
        </p:spPr>
      </p:pic>
      <p:sp>
        <p:nvSpPr>
          <p:cNvPr id="14" name="Text 2">
            <a:extLst>
              <a:ext uri="{FF2B5EF4-FFF2-40B4-BE49-F238E27FC236}">
                <a16:creationId xmlns:a16="http://schemas.microsoft.com/office/drawing/2014/main" id="{54A0D935-CD9C-962F-063B-36790BC0475B}"/>
              </a:ext>
            </a:extLst>
          </p:cNvPr>
          <p:cNvSpPr/>
          <p:nvPr/>
        </p:nvSpPr>
        <p:spPr>
          <a:xfrm>
            <a:off x="2219838" y="4742425"/>
            <a:ext cx="5486400" cy="555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l-GR" sz="2200" dirty="0">
                <a:solidFill>
                  <a:srgbClr val="454240"/>
                </a:solidFill>
                <a:latin typeface="Libre Baskerville" pitchFamily="34" charset="0"/>
              </a:rPr>
              <a:t>Είμαστε στη διάθεσή σας για ερωτήσεις…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51103216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286</Words>
  <Application>Microsoft Office PowerPoint</Application>
  <PresentationFormat>Προσαρμογή</PresentationFormat>
  <Paragraphs>65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DM Sans</vt:lpstr>
      <vt:lpstr>Arial</vt:lpstr>
      <vt:lpstr>DM Sans Medium</vt:lpstr>
      <vt:lpstr>DM Sans Bold</vt:lpstr>
      <vt:lpstr>Libre Baskerville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ΧΡΙΣΤΙΝΑ ΤΣΟΜΩΚΟΥ</cp:lastModifiedBy>
  <cp:revision>2</cp:revision>
  <dcterms:created xsi:type="dcterms:W3CDTF">2025-05-05T17:48:26Z</dcterms:created>
  <dcterms:modified xsi:type="dcterms:W3CDTF">2025-05-05T17:57:16Z</dcterms:modified>
</cp:coreProperties>
</file>