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_rels/theme1.xml.rels" ContentType="application/vnd.openxmlformats-package.relationships+xml"/>
  <Override PartName="/ppt/theme/_rels/theme2.xml.rels" ContentType="application/vnd.openxmlformats-package.relationships+xml"/>
  <Override PartName="/ppt/theme/_rels/theme3.xml.rels" ContentType="application/vnd.openxmlformats-package.relationships+xml"/>
  <Override PartName="/ppt/theme/_rels/theme4.xml.rels" ContentType="application/vnd.openxmlformats-package.relationships+xml"/>
  <Override PartName="/ppt/theme/_rels/theme5.xml.rels" ContentType="application/vnd.openxmlformats-package.relationships+xml"/>
  <Override PartName="/ppt/theme/_rels/theme6.xml.rels" ContentType="application/vnd.openxmlformats-package.relationships+xml"/>
  <Override PartName="/ppt/theme/_rels/theme7.xml.rels" ContentType="application/vnd.openxmlformats-package.relationships+xml"/>
  <Override PartName="/ppt/theme/_rels/theme8.xml.rels" ContentType="application/vnd.openxmlformats-package.relationships+xml"/>
  <Override PartName="/ppt/theme/_rels/theme9.xml.rels" ContentType="application/vnd.openxmlformats-package.relationships+xml"/>
  <Override PartName="/ppt/theme/_rels/theme10.xml.rels" ContentType="application/vnd.openxmlformats-package.relationships+xml"/>
  <Override PartName="/ppt/theme/_rels/theme11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23.jpeg" ContentType="image/jpeg"/>
  <Override PartName="/ppt/media/image8.png" ContentType="image/png"/>
  <Override PartName="/ppt/media/image4.png" ContentType="image/png"/>
  <Override PartName="/ppt/media/image7.gif" ContentType="image/gif"/>
  <Override PartName="/ppt/media/image5.jpeg" ContentType="image/jpeg"/>
  <Override PartName="/ppt/media/image6.png" ContentType="image/png"/>
  <Override PartName="/ppt/media/image34.jpeg" ContentType="image/jpeg"/>
  <Override PartName="/ppt/media/image9.png" ContentType="image/png"/>
  <Override PartName="/ppt/media/image10.gif" ContentType="image/gif"/>
  <Override PartName="/ppt/media/image11.gif" ContentType="image/gif"/>
  <Override PartName="/ppt/media/image12.png" ContentType="image/png"/>
  <Override PartName="/ppt/media/image18.jpeg" ContentType="image/jpeg"/>
  <Override PartName="/ppt/media/image13.jpeg" ContentType="image/jpeg"/>
  <Override PartName="/ppt/media/image14.jpeg" ContentType="image/jpeg"/>
  <Override PartName="/ppt/media/image29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9.jpeg" ContentType="image/jpeg"/>
  <Override PartName="/ppt/media/image20.png" ContentType="image/png"/>
  <Override PartName="/ppt/media/image40.jpeg" ContentType="image/jpeg"/>
  <Override PartName="/ppt/media/image21.jpeg" ContentType="image/jpeg"/>
  <Override PartName="/ppt/media/image22.jpeg" ContentType="image/jpeg"/>
  <Override PartName="/ppt/media/image24.png" ContentType="image/png"/>
  <Override PartName="/ppt/media/image25.png" ContentType="image/png"/>
  <Override PartName="/ppt/media/image36.jpeg" ContentType="image/jpeg"/>
  <Override PartName="/ppt/media/image26.jpeg" ContentType="image/jpeg"/>
  <Override PartName="/ppt/media/image27.png" ContentType="image/png"/>
  <Override PartName="/ppt/media/image28.jpeg" ContentType="image/jpe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5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1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63" r:id="rId6"/>
    <p:sldMasterId id="2147483665" r:id="rId7"/>
    <p:sldMasterId id="2147483667" r:id="rId8"/>
    <p:sldMasterId id="2147483669" r:id="rId9"/>
    <p:sldMasterId id="2147483671" r:id="rId10"/>
    <p:sldMasterId id="2147483673" r:id="rId11"/>
    <p:sldMasterId id="2147483675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8229240" cy="432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72F7FD-CE06-485B-95BD-ECF838B52EB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2249640"/>
            <a:ext cx="8229240" cy="432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0A65E5E-9E29-41A2-AF82-0716CA7599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8DBBF47-7315-41D1-A299-1019F36386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B6D207E-4C04-4DEA-BDEF-B71966EBC3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2249640"/>
            <a:ext cx="4015800" cy="432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2249640"/>
            <a:ext cx="4015800" cy="432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9B77725-6F9D-44ED-9EED-EAF121D571E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B25AB7A-B4E2-4CD5-9982-52A11F89919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02722078-B07D-4D46-9202-0F377510B44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DCBE7BF-97AD-43DE-97E5-2E6C584C71E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768D9D7E-3B42-4B6E-B353-561E38445E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1123FE10-F01A-42CD-ADAF-EAE4494B7E8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03F037-6066-4693-967D-4B5B27E5F0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32E31ED-4C55-4AC0-B7FA-2D740D4A2D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65A27FC-9A65-49E4-9E16-3718A2AD9DD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2249640"/>
            <a:ext cx="4015800" cy="432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74240" y="2249640"/>
            <a:ext cx="4015800" cy="432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FFCC2FC-7545-4602-96C2-8F6D2918131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2249640"/>
            <a:ext cx="8229240" cy="432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0699F00-DEAF-4040-8B7C-52258CFD03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8229240" cy="432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CF33003-55CD-4982-B48C-BF8ECE1317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3A9F567-F84F-46A2-8F6A-F9B99E410FB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1DB334F-969A-4A78-A9EF-894336DD49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7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12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13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5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27 - Ορθογώνιο" hidden="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" name="28 - Ορθογώνιο" hidden="1"/>
          <p:cNvSpPr/>
          <p:nvPr/>
        </p:nvSpPr>
        <p:spPr>
          <a:xfrm>
            <a:off x="0" y="0"/>
            <a:ext cx="9143640" cy="3106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" name="29 - Ορθογώνιο" hidden="1"/>
          <p:cNvSpPr/>
          <p:nvPr/>
        </p:nvSpPr>
        <p:spPr>
          <a:xfrm>
            <a:off x="0" y="307800"/>
            <a:ext cx="9143640" cy="91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3" name="30 - Ορθογώνιο" hidden="1"/>
          <p:cNvSpPr/>
          <p:nvPr/>
        </p:nvSpPr>
        <p:spPr>
          <a:xfrm flipV="1">
            <a:off x="5410080" y="360000"/>
            <a:ext cx="3733560" cy="9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4" name="31 - Ορθογώνιο" hidden="1"/>
          <p:cNvSpPr/>
          <p:nvPr/>
        </p:nvSpPr>
        <p:spPr>
          <a:xfrm flipV="1">
            <a:off x="5410080" y="439200"/>
            <a:ext cx="3733560" cy="180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5" name="32 - Στρογγυλεμένο ορθογώνιο" hidden="1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6" name="33 - Στρογγυλεμένο ορθογώνιο" hidden="1"/>
          <p:cNvSpPr/>
          <p:nvPr/>
        </p:nvSpPr>
        <p:spPr>
          <a:xfrm>
            <a:off x="7373880" y="58896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7" name="34 - Ορθογώνιο" hidden="1"/>
          <p:cNvSpPr/>
          <p:nvPr/>
        </p:nvSpPr>
        <p:spPr>
          <a:xfrm>
            <a:off x="9085320" y="-1440"/>
            <a:ext cx="568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8" name="35 - Ορθογώνιο" hidden="1"/>
          <p:cNvSpPr/>
          <p:nvPr/>
        </p:nvSpPr>
        <p:spPr>
          <a:xfrm>
            <a:off x="9043920" y="-1440"/>
            <a:ext cx="280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9" name="36 - Ορθογώνιο" hidden="1"/>
          <p:cNvSpPr/>
          <p:nvPr/>
        </p:nvSpPr>
        <p:spPr>
          <a:xfrm>
            <a:off x="9024840" y="-1440"/>
            <a:ext cx="9000" cy="62028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0" name="37 - Ορθογώνιο" hidden="1"/>
          <p:cNvSpPr/>
          <p:nvPr/>
        </p:nvSpPr>
        <p:spPr>
          <a:xfrm>
            <a:off x="8975880" y="-1440"/>
            <a:ext cx="26640" cy="62028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1" name="38 - Ορθογώνιο" hidden="1"/>
          <p:cNvSpPr/>
          <p:nvPr/>
        </p:nvSpPr>
        <p:spPr>
          <a:xfrm>
            <a:off x="8915400" y="0"/>
            <a:ext cx="55080" cy="58536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2" name="39 - Ορθογώνιο" hidden="1"/>
          <p:cNvSpPr/>
          <p:nvPr/>
        </p:nvSpPr>
        <p:spPr>
          <a:xfrm>
            <a:off x="8874000" y="0"/>
            <a:ext cx="7560" cy="58536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3" name="19 - Ορθογώνιο"/>
          <p:cNvSpPr/>
          <p:nvPr/>
        </p:nvSpPr>
        <p:spPr>
          <a:xfrm flipV="1">
            <a:off x="5410080" y="3809880"/>
            <a:ext cx="3733560" cy="9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4" name="20 - Ορθογώνιο"/>
          <p:cNvSpPr/>
          <p:nvPr/>
        </p:nvSpPr>
        <p:spPr>
          <a:xfrm flipV="1">
            <a:off x="5410080" y="3896640"/>
            <a:ext cx="3733560" cy="191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5" name="21 - Ορθογώνιο"/>
          <p:cNvSpPr/>
          <p:nvPr/>
        </p:nvSpPr>
        <p:spPr>
          <a:xfrm flipV="1">
            <a:off x="5410080" y="4114080"/>
            <a:ext cx="3733560" cy="900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35640" bIns="-356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6" name="23 - Ορθογώνιο"/>
          <p:cNvSpPr/>
          <p:nvPr/>
        </p:nvSpPr>
        <p:spPr>
          <a:xfrm flipV="1">
            <a:off x="5410080" y="4164120"/>
            <a:ext cx="1964880" cy="1872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25920" bIns="-259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7" name="24 - Ορθογώνιο"/>
          <p:cNvSpPr/>
          <p:nvPr/>
        </p:nvSpPr>
        <p:spPr>
          <a:xfrm flipV="1">
            <a:off x="5410080" y="4198320"/>
            <a:ext cx="1964880" cy="900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35640" bIns="-356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8" name="25 - Στρογγυλεμένο ορθογώνιο"/>
          <p:cNvSpPr/>
          <p:nvPr/>
        </p:nvSpPr>
        <p:spPr>
          <a:xfrm>
            <a:off x="5410080" y="3962520"/>
            <a:ext cx="3063600" cy="2664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20520" bIns="-205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9" name="26 - Στρογγυλεμένο ορθογώνιο"/>
          <p:cNvSpPr/>
          <p:nvPr/>
        </p:nvSpPr>
        <p:spPr>
          <a:xfrm>
            <a:off x="7377120" y="406080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0" name="40 - Ορθογώνιο"/>
          <p:cNvSpPr/>
          <p:nvPr/>
        </p:nvSpPr>
        <p:spPr>
          <a:xfrm>
            <a:off x="0" y="3649680"/>
            <a:ext cx="9143640" cy="2440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1" name="41 - Ορθογώνιο"/>
          <p:cNvSpPr/>
          <p:nvPr/>
        </p:nvSpPr>
        <p:spPr>
          <a:xfrm>
            <a:off x="0" y="3675240"/>
            <a:ext cx="9143640" cy="1407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2" name="42 - Ορθογώνιο"/>
          <p:cNvSpPr/>
          <p:nvPr/>
        </p:nvSpPr>
        <p:spPr>
          <a:xfrm flipV="1">
            <a:off x="6413400" y="3642480"/>
            <a:ext cx="2730240" cy="2473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3" name="43 - Ορθογώνιο"/>
          <p:cNvSpPr/>
          <p:nvPr/>
        </p:nvSpPr>
        <p:spPr>
          <a:xfrm>
            <a:off x="0" y="0"/>
            <a:ext cx="9143640" cy="370152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401920"/>
            <a:ext cx="84578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lt1"/>
                </a:solidFill>
                <a:uFillTx/>
                <a:latin typeface="Trebuchet MS"/>
              </a:rPr>
              <a:t>Kλικ για επεξεργασία του τίτλου</a:t>
            </a:r>
            <a:endParaRPr b="0" lang="en-U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dt" idx="1"/>
          </p:nvPr>
        </p:nvSpPr>
        <p:spPr>
          <a:xfrm>
            <a:off x="6705720" y="4206960"/>
            <a:ext cx="96012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800" strike="noStrike" u="none">
                <a:solidFill>
                  <a:schemeClr val="accent2"/>
                </a:solidFill>
                <a:uFillTx/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accent2"/>
                </a:solidFill>
                <a:uFillTx/>
                <a:latin typeface="Georgia"/>
              </a:rPr>
              <a:t> </a:t>
            </a:r>
            <a:endParaRPr b="0" lang="el-GR" sz="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ftr" idx="2"/>
          </p:nvPr>
        </p:nvSpPr>
        <p:spPr>
          <a:xfrm>
            <a:off x="5410080" y="4205160"/>
            <a:ext cx="129492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3"/>
          </p:nvPr>
        </p:nvSpPr>
        <p:spPr>
          <a:xfrm>
            <a:off x="8319960" y="1440"/>
            <a:ext cx="747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DB3737B-6A4A-47AF-999A-5B8131C8DC89}" type="slidenum">
              <a:rPr b="0" lang="en-US" sz="1400" strike="noStrike" u="none">
                <a:solidFill>
                  <a:schemeClr val="lt1"/>
                </a:solidFill>
                <a:uFillTx/>
                <a:latin typeface="Georgia"/>
              </a:rPr>
              <a:t>25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Georgia"/>
              </a:rPr>
              <a:t>Πατήστε για επεξεργασία της μορφής κειμένου διάρθρωσης</a:t>
            </a: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Georgia"/>
              </a:rPr>
              <a:t>Δεύτερο επίπεδο διάρθρωσης</a:t>
            </a:r>
            <a:endParaRPr b="0" lang="en-US" sz="24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chemeClr val="accent1"/>
                </a:solidFill>
                <a:uFillTx/>
                <a:latin typeface="Georgia"/>
              </a:rPr>
              <a:t>Τρίτο επίπεδο διάρθρωσης</a:t>
            </a:r>
            <a:endParaRPr b="0" lang="en-US" sz="22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a04da3"/>
                </a:solidFill>
                <a:uFillTx/>
                <a:latin typeface="Georgia"/>
              </a:rPr>
              <a:t>Τέταρτο επίπεδο διάρθρωσης</a:t>
            </a:r>
            <a:endParaRPr b="0" lang="en-US" sz="2000" strike="noStrike" u="none">
              <a:solidFill>
                <a:srgbClr val="a04da3"/>
              </a:solidFill>
              <a:uFillTx/>
              <a:latin typeface="Georg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a04da3"/>
                </a:solidFill>
                <a:uFillTx/>
                <a:latin typeface="Georgia"/>
              </a:rPr>
              <a:t>Πέμπτο επίπεδο διάρθρωσης</a:t>
            </a:r>
            <a:endParaRPr b="0" lang="en-US" sz="2000" strike="noStrike" u="none">
              <a:solidFill>
                <a:srgbClr val="a04da3"/>
              </a:solidFill>
              <a:uFillTx/>
              <a:latin typeface="Georg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a04da3"/>
                </a:solidFill>
                <a:uFillTx/>
                <a:latin typeface="Georgia"/>
              </a:rPr>
              <a:t>Έκτο επίπεδο διάρθρωσης</a:t>
            </a:r>
            <a:endParaRPr b="0" lang="en-US" sz="2000" strike="noStrike" u="none">
              <a:solidFill>
                <a:srgbClr val="a04da3"/>
              </a:solidFill>
              <a:uFillTx/>
              <a:latin typeface="Georg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a04da3"/>
                </a:solidFill>
                <a:uFillTx/>
                <a:latin typeface="Georgia"/>
              </a:rPr>
              <a:t>Έβδομο επίπεδο διάρθρωσης</a:t>
            </a:r>
            <a:endParaRPr b="0" lang="en-US" sz="2000" strike="noStrike" u="none">
              <a:solidFill>
                <a:srgbClr val="a04da3"/>
              </a:solidFill>
              <a:uFillTx/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27 - Ορθογώνιο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91" name="28 - Ορθογώνιο"/>
          <p:cNvSpPr/>
          <p:nvPr/>
        </p:nvSpPr>
        <p:spPr>
          <a:xfrm>
            <a:off x="0" y="0"/>
            <a:ext cx="9143640" cy="3106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92" name="29 - Ορθογώνιο"/>
          <p:cNvSpPr/>
          <p:nvPr/>
        </p:nvSpPr>
        <p:spPr>
          <a:xfrm>
            <a:off x="0" y="307800"/>
            <a:ext cx="9143640" cy="91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93" name="30 - Ορθογώνιο"/>
          <p:cNvSpPr/>
          <p:nvPr/>
        </p:nvSpPr>
        <p:spPr>
          <a:xfrm flipV="1">
            <a:off x="5410080" y="360000"/>
            <a:ext cx="3733560" cy="9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94" name="31 - Ορθογώνιο"/>
          <p:cNvSpPr/>
          <p:nvPr/>
        </p:nvSpPr>
        <p:spPr>
          <a:xfrm flipV="1">
            <a:off x="5410080" y="439200"/>
            <a:ext cx="3733560" cy="180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95" name="32 - Στρογγυλεμένο ορθογώνιο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96" name="33 - Στρογγυλεμένο ορθογώνιο"/>
          <p:cNvSpPr/>
          <p:nvPr/>
        </p:nvSpPr>
        <p:spPr>
          <a:xfrm>
            <a:off x="7373880" y="58896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97" name="34 - Ορθογώνιο"/>
          <p:cNvSpPr/>
          <p:nvPr/>
        </p:nvSpPr>
        <p:spPr>
          <a:xfrm>
            <a:off x="9085320" y="-1440"/>
            <a:ext cx="568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98" name="35 - Ορθογώνιο"/>
          <p:cNvSpPr/>
          <p:nvPr/>
        </p:nvSpPr>
        <p:spPr>
          <a:xfrm>
            <a:off x="9043920" y="-1440"/>
            <a:ext cx="280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99" name="36 - Ορθογώνιο"/>
          <p:cNvSpPr/>
          <p:nvPr/>
        </p:nvSpPr>
        <p:spPr>
          <a:xfrm>
            <a:off x="9024840" y="-1440"/>
            <a:ext cx="9000" cy="62028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00" name="37 - Ορθογώνιο"/>
          <p:cNvSpPr/>
          <p:nvPr/>
        </p:nvSpPr>
        <p:spPr>
          <a:xfrm>
            <a:off x="8975880" y="-1440"/>
            <a:ext cx="26640" cy="62028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01" name="38 - Ορθογώνιο"/>
          <p:cNvSpPr/>
          <p:nvPr/>
        </p:nvSpPr>
        <p:spPr>
          <a:xfrm>
            <a:off x="8915400" y="0"/>
            <a:ext cx="55080" cy="58536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02" name="39 - Ορθογώνιο"/>
          <p:cNvSpPr/>
          <p:nvPr/>
        </p:nvSpPr>
        <p:spPr>
          <a:xfrm>
            <a:off x="8874000" y="0"/>
            <a:ext cx="7560" cy="58536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353560" y="1101960"/>
            <a:ext cx="3382920" cy="87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l-GR" sz="1800" strike="noStrike" u="none">
                <a:solidFill>
                  <a:schemeClr val="dk2"/>
                </a:solidFill>
                <a:uFillTx/>
                <a:latin typeface="Trebuchet MS"/>
              </a:rPr>
              <a:t>Kλικ για επεξεργασία του τίτλου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5353560" y="2010600"/>
            <a:ext cx="3382920" cy="4617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900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chemeClr val="dk1"/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14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152280" y="776160"/>
            <a:ext cx="5101920" cy="585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32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b="0" lang="el-GR" sz="2800" strike="noStrike" u="none">
                <a:solidFill>
                  <a:schemeClr val="accent2"/>
                </a:solidFill>
                <a:uFillTx/>
                <a:latin typeface="Georgia"/>
              </a:rPr>
              <a:t>Δεύτερου επιπέδου</a:t>
            </a:r>
            <a:endParaRPr b="0" lang="en-US" sz="28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2400" strike="noStrike" u="none">
                <a:solidFill>
                  <a:schemeClr val="accent1"/>
                </a:solidFill>
                <a:uFillTx/>
                <a:latin typeface="Georgia"/>
              </a:rPr>
              <a:t>Τρίτου επιπέδου</a:t>
            </a:r>
            <a:endParaRPr b="0" lang="en-US" sz="24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3" marL="1179360" indent="-20016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2000" strike="noStrike" u="none">
                <a:solidFill>
                  <a:schemeClr val="accent1"/>
                </a:solidFill>
                <a:uFillTx/>
                <a:latin typeface="Georgia"/>
              </a:rPr>
              <a:t>Τέταρτου επιπέδου</a:t>
            </a:r>
            <a:endParaRPr b="0" lang="en-US" sz="2000" strike="noStrike" u="none">
              <a:solidFill>
                <a:srgbClr val="a04da3"/>
              </a:solidFill>
              <a:uFillTx/>
              <a:latin typeface="Georgia"/>
            </a:endParaRPr>
          </a:p>
          <a:p>
            <a:pPr lvl="4" marL="1389240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b="0" lang="el-GR" sz="2000" strike="noStrike" u="none">
                <a:solidFill>
                  <a:srgbClr val="a04da3"/>
                </a:solidFill>
                <a:uFillTx/>
                <a:latin typeface="Georgia"/>
              </a:rPr>
              <a:t>Πέμπτου επιπέδου</a:t>
            </a:r>
            <a:endParaRPr b="0" lang="en-US" sz="2000" strike="noStrike" u="none">
              <a:solidFill>
                <a:srgbClr val="a04da3"/>
              </a:solidFill>
              <a:uFillTx/>
              <a:latin typeface="Georgia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dt" idx="28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800" strike="noStrike" u="none">
                <a:solidFill>
                  <a:schemeClr val="accent2"/>
                </a:solidFill>
                <a:uFillTx/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accent2"/>
                </a:solidFill>
                <a:uFillTx/>
                <a:latin typeface="Georgia"/>
              </a:rPr>
              <a:t> </a:t>
            </a:r>
            <a:endParaRPr b="0" lang="el-GR" sz="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ftr" idx="29"/>
          </p:nvPr>
        </p:nvSpPr>
        <p:spPr>
          <a:xfrm>
            <a:off x="5257800" y="612720"/>
            <a:ext cx="13251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sldNum" idx="30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73324EF-D245-43A0-AD13-214FEB61D76A}" type="slidenum">
              <a:rPr b="0" lang="en-US" sz="1400" strike="noStrike" u="none">
                <a:solidFill>
                  <a:srgbClr val="ffffff"/>
                </a:solidFill>
                <a:uFillTx/>
                <a:latin typeface="Georgia"/>
              </a:rPr>
              <a:t>1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27 - Ορθογώνιο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10" name="28 - Ορθογώνιο"/>
          <p:cNvSpPr/>
          <p:nvPr/>
        </p:nvSpPr>
        <p:spPr>
          <a:xfrm>
            <a:off x="0" y="0"/>
            <a:ext cx="9143640" cy="3106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11" name="29 - Ορθογώνιο"/>
          <p:cNvSpPr/>
          <p:nvPr/>
        </p:nvSpPr>
        <p:spPr>
          <a:xfrm>
            <a:off x="0" y="307800"/>
            <a:ext cx="9143640" cy="91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12" name="30 - Ορθογώνιο"/>
          <p:cNvSpPr/>
          <p:nvPr/>
        </p:nvSpPr>
        <p:spPr>
          <a:xfrm flipV="1">
            <a:off x="5410080" y="360000"/>
            <a:ext cx="3733560" cy="9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13" name="31 - Ορθογώνιο"/>
          <p:cNvSpPr/>
          <p:nvPr/>
        </p:nvSpPr>
        <p:spPr>
          <a:xfrm flipV="1">
            <a:off x="5410080" y="439200"/>
            <a:ext cx="3733560" cy="180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214" name="32 - Στρογγυλεμένο ορθογώνιο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215" name="33 - Στρογγυλεμένο ορθογώνιο"/>
          <p:cNvSpPr/>
          <p:nvPr/>
        </p:nvSpPr>
        <p:spPr>
          <a:xfrm>
            <a:off x="7373880" y="58896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16" name="34 - Ορθογώνιο"/>
          <p:cNvSpPr/>
          <p:nvPr/>
        </p:nvSpPr>
        <p:spPr>
          <a:xfrm>
            <a:off x="9085320" y="-1440"/>
            <a:ext cx="568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17" name="35 - Ορθογώνιο"/>
          <p:cNvSpPr/>
          <p:nvPr/>
        </p:nvSpPr>
        <p:spPr>
          <a:xfrm>
            <a:off x="9043920" y="-1440"/>
            <a:ext cx="280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18" name="36 - Ορθογώνιο"/>
          <p:cNvSpPr/>
          <p:nvPr/>
        </p:nvSpPr>
        <p:spPr>
          <a:xfrm>
            <a:off x="9024840" y="-1440"/>
            <a:ext cx="9000" cy="62028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19" name="37 - Ορθογώνιο"/>
          <p:cNvSpPr/>
          <p:nvPr/>
        </p:nvSpPr>
        <p:spPr>
          <a:xfrm>
            <a:off x="8975880" y="-1440"/>
            <a:ext cx="26640" cy="62028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20" name="38 - Ορθογώνιο"/>
          <p:cNvSpPr/>
          <p:nvPr/>
        </p:nvSpPr>
        <p:spPr>
          <a:xfrm>
            <a:off x="8915400" y="0"/>
            <a:ext cx="55080" cy="58536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21" name="39 - Ορθογώνιο"/>
          <p:cNvSpPr/>
          <p:nvPr/>
        </p:nvSpPr>
        <p:spPr>
          <a:xfrm>
            <a:off x="8874000" y="0"/>
            <a:ext cx="7560" cy="58536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440320" y="1109160"/>
            <a:ext cx="586440" cy="4681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45720" rIns="0" tIns="45720" bIns="4572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l-GR" sz="2000" strike="noStrike" u="none">
                <a:solidFill>
                  <a:schemeClr val="dk2"/>
                </a:solidFill>
                <a:uFillTx/>
                <a:latin typeface="Trebuchet MS"/>
              </a:rPr>
              <a:t>Kλικ για επεξεργασία του τίτλου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03560" y="1143000"/>
            <a:ext cx="4571640" cy="4571640"/>
          </a:xfrm>
          <a:prstGeom prst="rect">
            <a:avLst/>
          </a:prstGeom>
          <a:solidFill>
            <a:srgbClr val="eaeaea"/>
          </a:solidFill>
          <a:ln w="50760">
            <a:solidFill>
              <a:srgbClr val="ffffff"/>
            </a:solidFill>
            <a:miter/>
          </a:ln>
          <a:effectLst>
            <a:outerShdw dist="31427" dir="4806364" blurRad="57240" rotWithShape="0">
              <a:srgbClr val="000000">
                <a:alpha val="25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3200" strike="noStrike" u="none">
                <a:solidFill>
                  <a:schemeClr val="dk1"/>
                </a:solidFill>
                <a:uFillTx/>
                <a:latin typeface="Arial"/>
              </a:rPr>
              <a:t>Κάντε κλικ στο εικονίδιο για να προσθέσετε μια εικόνα</a:t>
            </a:r>
            <a:endParaRPr b="0" lang="en-US" sz="32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88320" y="3274200"/>
            <a:ext cx="2590560" cy="2516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45720" tIns="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300" strike="noStrike" u="none">
                <a:solidFill>
                  <a:schemeClr val="dk1"/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13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dt" idx="31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800" strike="noStrike" u="none">
                <a:solidFill>
                  <a:schemeClr val="accent2"/>
                </a:solidFill>
                <a:uFillTx/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accent2"/>
                </a:solidFill>
                <a:uFillTx/>
                <a:latin typeface="Georgia"/>
              </a:rPr>
              <a:t>&lt;ημερομηνία/ώρα&gt;</a:t>
            </a:r>
            <a:endParaRPr b="0" lang="el-GR" sz="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ftr" idx="32"/>
          </p:nvPr>
        </p:nvSpPr>
        <p:spPr>
          <a:xfrm>
            <a:off x="5257800" y="612720"/>
            <a:ext cx="13251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sldNum" idx="33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6F3A332-9D79-4A22-8CFE-ACDE4723B36E}" type="slidenum">
              <a:rPr b="0" lang="en-US" sz="1400" strike="noStrike" u="none">
                <a:solidFill>
                  <a:srgbClr val="ffffff"/>
                </a:solidFill>
                <a:uFillTx/>
                <a:latin typeface="Georgia"/>
              </a:rPr>
              <a:t>&lt;αριθμός&gt;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27 - Ορθογώνιο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32" name="28 - Ορθογώνιο"/>
          <p:cNvSpPr/>
          <p:nvPr/>
        </p:nvSpPr>
        <p:spPr>
          <a:xfrm>
            <a:off x="0" y="0"/>
            <a:ext cx="9143640" cy="3106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33" name="29 - Ορθογώνιο"/>
          <p:cNvSpPr/>
          <p:nvPr/>
        </p:nvSpPr>
        <p:spPr>
          <a:xfrm>
            <a:off x="0" y="307800"/>
            <a:ext cx="9143640" cy="91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34" name="30 - Ορθογώνιο"/>
          <p:cNvSpPr/>
          <p:nvPr/>
        </p:nvSpPr>
        <p:spPr>
          <a:xfrm flipV="1">
            <a:off x="5410080" y="360000"/>
            <a:ext cx="3733560" cy="9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35" name="31 - Ορθογώνιο"/>
          <p:cNvSpPr/>
          <p:nvPr/>
        </p:nvSpPr>
        <p:spPr>
          <a:xfrm flipV="1">
            <a:off x="5410080" y="439200"/>
            <a:ext cx="3733560" cy="180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36" name="32 - Στρογγυλεμένο ορθογώνιο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37" name="33 - Στρογγυλεμένο ορθογώνιο"/>
          <p:cNvSpPr/>
          <p:nvPr/>
        </p:nvSpPr>
        <p:spPr>
          <a:xfrm>
            <a:off x="7373880" y="58896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38" name="34 - Ορθογώνιο"/>
          <p:cNvSpPr/>
          <p:nvPr/>
        </p:nvSpPr>
        <p:spPr>
          <a:xfrm>
            <a:off x="9085320" y="-1440"/>
            <a:ext cx="568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39" name="35 - Ορθογώνιο"/>
          <p:cNvSpPr/>
          <p:nvPr/>
        </p:nvSpPr>
        <p:spPr>
          <a:xfrm>
            <a:off x="9043920" y="-1440"/>
            <a:ext cx="280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40" name="36 - Ορθογώνιο"/>
          <p:cNvSpPr/>
          <p:nvPr/>
        </p:nvSpPr>
        <p:spPr>
          <a:xfrm>
            <a:off x="9024840" y="-1440"/>
            <a:ext cx="9000" cy="62028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41" name="37 - Ορθογώνιο"/>
          <p:cNvSpPr/>
          <p:nvPr/>
        </p:nvSpPr>
        <p:spPr>
          <a:xfrm>
            <a:off x="8975880" y="-1440"/>
            <a:ext cx="26640" cy="62028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42" name="38 - Ορθογώνιο"/>
          <p:cNvSpPr/>
          <p:nvPr/>
        </p:nvSpPr>
        <p:spPr>
          <a:xfrm>
            <a:off x="8915400" y="0"/>
            <a:ext cx="55080" cy="58536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43" name="39 - Ορθογώνιο"/>
          <p:cNvSpPr/>
          <p:nvPr/>
        </p:nvSpPr>
        <p:spPr>
          <a:xfrm>
            <a:off x="8874000" y="0"/>
            <a:ext cx="7560" cy="58536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l-GR" sz="4000" strike="noStrike" u="none">
                <a:solidFill>
                  <a:schemeClr val="dk2"/>
                </a:solidFill>
                <a:uFillTx/>
                <a:latin typeface="Trebuchet MS"/>
              </a:rPr>
              <a:t>Kλικ για επεξεργασία του τίτλου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240" cy="432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b="0" lang="el-GR" sz="2600" strike="noStrike" u="none">
                <a:solidFill>
                  <a:schemeClr val="accent2"/>
                </a:solidFill>
                <a:uFillTx/>
                <a:latin typeface="Georgia"/>
              </a:rPr>
              <a:t>Δεύτερου επιπέδου</a:t>
            </a:r>
            <a:endParaRPr b="0" lang="en-US" sz="26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2400" strike="noStrike" u="none">
                <a:solidFill>
                  <a:schemeClr val="accent1"/>
                </a:solidFill>
                <a:uFillTx/>
                <a:latin typeface="Georgia"/>
              </a:rPr>
              <a:t>Τρίτου επιπέδου</a:t>
            </a:r>
            <a:endParaRPr b="0" lang="en-US" sz="24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3" marL="1179360" indent="-20016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2200" strike="noStrike" u="none">
                <a:solidFill>
                  <a:schemeClr val="accent1"/>
                </a:solidFill>
                <a:uFillTx/>
                <a:latin typeface="Georgia"/>
              </a:rPr>
              <a:t>Τέταρτου επιπέδου</a:t>
            </a:r>
            <a:endParaRPr b="0" lang="en-US" sz="2200" strike="noStrike" u="none">
              <a:solidFill>
                <a:srgbClr val="a04da3"/>
              </a:solidFill>
              <a:uFillTx/>
              <a:latin typeface="Georgia"/>
            </a:endParaRPr>
          </a:p>
          <a:p>
            <a:pPr lvl="4" marL="1389240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b="0" lang="el-GR" sz="2000" strike="noStrike" u="none">
                <a:solidFill>
                  <a:srgbClr val="a04da3"/>
                </a:solidFill>
                <a:uFillTx/>
                <a:latin typeface="Georgia"/>
              </a:rPr>
              <a:t>Πέμπτου επιπέδου</a:t>
            </a:r>
            <a:endParaRPr b="0" lang="en-US" sz="2000" strike="noStrike" u="none">
              <a:solidFill>
                <a:srgbClr val="a04da3"/>
              </a:solidFill>
              <a:uFillTx/>
              <a:latin typeface="Georgia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4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800" strike="noStrike" u="none">
                <a:solidFill>
                  <a:schemeClr val="accent2"/>
                </a:solidFill>
                <a:uFillTx/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accent2"/>
                </a:solidFill>
                <a:uFillTx/>
                <a:latin typeface="Georgia"/>
              </a:rPr>
              <a:t> </a:t>
            </a:r>
            <a:endParaRPr b="0" lang="el-GR" sz="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5"/>
          </p:nvPr>
        </p:nvSpPr>
        <p:spPr>
          <a:xfrm>
            <a:off x="5257800" y="612720"/>
            <a:ext cx="13251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6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60388FC-806F-4FC3-AD28-82B00CFB02CF}" type="slidenum">
              <a:rPr b="0" lang="en-US" sz="1400" strike="noStrike" u="none">
                <a:solidFill>
                  <a:srgbClr val="ffffff"/>
                </a:solidFill>
                <a:uFillTx/>
                <a:latin typeface="Georgia"/>
              </a:rPr>
              <a:t>1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27 - Ορθογώνιο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50" name="28 - Ορθογώνιο"/>
          <p:cNvSpPr/>
          <p:nvPr/>
        </p:nvSpPr>
        <p:spPr>
          <a:xfrm>
            <a:off x="0" y="0"/>
            <a:ext cx="9143640" cy="3106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51" name="29 - Ορθογώνιο"/>
          <p:cNvSpPr/>
          <p:nvPr/>
        </p:nvSpPr>
        <p:spPr>
          <a:xfrm>
            <a:off x="0" y="307800"/>
            <a:ext cx="9143640" cy="91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52" name="30 - Ορθογώνιο"/>
          <p:cNvSpPr/>
          <p:nvPr/>
        </p:nvSpPr>
        <p:spPr>
          <a:xfrm flipV="1">
            <a:off x="5410080" y="360000"/>
            <a:ext cx="3733560" cy="9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53" name="31 - Ορθογώνιο"/>
          <p:cNvSpPr/>
          <p:nvPr/>
        </p:nvSpPr>
        <p:spPr>
          <a:xfrm flipV="1">
            <a:off x="5410080" y="439200"/>
            <a:ext cx="3733560" cy="180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54" name="32 - Στρογγυλεμένο ορθογώνιο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55" name="33 - Στρογγυλεμένο ορθογώνιο"/>
          <p:cNvSpPr/>
          <p:nvPr/>
        </p:nvSpPr>
        <p:spPr>
          <a:xfrm>
            <a:off x="7373880" y="58896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56" name="34 - Ορθογώνιο"/>
          <p:cNvSpPr/>
          <p:nvPr/>
        </p:nvSpPr>
        <p:spPr>
          <a:xfrm>
            <a:off x="9085320" y="-1440"/>
            <a:ext cx="568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57" name="35 - Ορθογώνιο"/>
          <p:cNvSpPr/>
          <p:nvPr/>
        </p:nvSpPr>
        <p:spPr>
          <a:xfrm>
            <a:off x="9043920" y="-1440"/>
            <a:ext cx="280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58" name="36 - Ορθογώνιο"/>
          <p:cNvSpPr/>
          <p:nvPr/>
        </p:nvSpPr>
        <p:spPr>
          <a:xfrm>
            <a:off x="9024840" y="-1440"/>
            <a:ext cx="9000" cy="62028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59" name="37 - Ορθογώνιο"/>
          <p:cNvSpPr/>
          <p:nvPr/>
        </p:nvSpPr>
        <p:spPr>
          <a:xfrm>
            <a:off x="8975880" y="-1440"/>
            <a:ext cx="26640" cy="62028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60" name="38 - Ορθογώνιο"/>
          <p:cNvSpPr/>
          <p:nvPr/>
        </p:nvSpPr>
        <p:spPr>
          <a:xfrm>
            <a:off x="8915400" y="0"/>
            <a:ext cx="55080" cy="58536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61" name="39 - Ορθογώνιο"/>
          <p:cNvSpPr/>
          <p:nvPr/>
        </p:nvSpPr>
        <p:spPr>
          <a:xfrm>
            <a:off x="8874000" y="0"/>
            <a:ext cx="7560" cy="58536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781680" y="1143000"/>
            <a:ext cx="1904760" cy="5486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l-GR" sz="4000" strike="noStrike" u="none">
                <a:solidFill>
                  <a:schemeClr val="dk2"/>
                </a:solidFill>
                <a:uFillTx/>
                <a:latin typeface="Trebuchet MS"/>
              </a:rPr>
              <a:t>Kλικ για επεξεργασία του τίτλου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143000"/>
            <a:ext cx="6248160" cy="5486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b="0" lang="el-GR" sz="2600" strike="noStrike" u="none">
                <a:solidFill>
                  <a:schemeClr val="accent2"/>
                </a:solidFill>
                <a:uFillTx/>
                <a:latin typeface="Georgia"/>
              </a:rPr>
              <a:t>Δεύτερου επιπέδου</a:t>
            </a:r>
            <a:endParaRPr b="0" lang="en-US" sz="26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2400" strike="noStrike" u="none">
                <a:solidFill>
                  <a:schemeClr val="accent1"/>
                </a:solidFill>
                <a:uFillTx/>
                <a:latin typeface="Georgia"/>
              </a:rPr>
              <a:t>Τρίτου επιπέδου</a:t>
            </a:r>
            <a:endParaRPr b="0" lang="en-US" sz="24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3" marL="1179360" indent="-20016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2200" strike="noStrike" u="none">
                <a:solidFill>
                  <a:schemeClr val="accent1"/>
                </a:solidFill>
                <a:uFillTx/>
                <a:latin typeface="Georgia"/>
              </a:rPr>
              <a:t>Τέταρτου επιπέδου</a:t>
            </a:r>
            <a:endParaRPr b="0" lang="en-US" sz="2200" strike="noStrike" u="none">
              <a:solidFill>
                <a:srgbClr val="a04da3"/>
              </a:solidFill>
              <a:uFillTx/>
              <a:latin typeface="Georgia"/>
            </a:endParaRPr>
          </a:p>
          <a:p>
            <a:pPr lvl="4" marL="1389240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b="0" lang="el-GR" sz="2000" strike="noStrike" u="none">
                <a:solidFill>
                  <a:srgbClr val="a04da3"/>
                </a:solidFill>
                <a:uFillTx/>
                <a:latin typeface="Georgia"/>
              </a:rPr>
              <a:t>Πέμπτου επιπέδου</a:t>
            </a:r>
            <a:endParaRPr b="0" lang="en-US" sz="2000" strike="noStrike" u="none">
              <a:solidFill>
                <a:srgbClr val="a04da3"/>
              </a:solidFill>
              <a:uFillTx/>
              <a:latin typeface="Georgi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 idx="7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800" strike="noStrike" u="none">
                <a:solidFill>
                  <a:schemeClr val="accent2"/>
                </a:solidFill>
                <a:uFillTx/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accent2"/>
                </a:solidFill>
                <a:uFillTx/>
                <a:latin typeface="Georgia"/>
              </a:rPr>
              <a:t> </a:t>
            </a:r>
            <a:endParaRPr b="0" lang="el-GR" sz="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ftr" idx="8"/>
          </p:nvPr>
        </p:nvSpPr>
        <p:spPr>
          <a:xfrm>
            <a:off x="5257800" y="612720"/>
            <a:ext cx="13251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sldNum" idx="9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7D28842-5D4C-4060-98AC-731D908864E6}" type="slidenum">
              <a:rPr b="0" lang="en-US" sz="1400" strike="noStrike" u="none">
                <a:solidFill>
                  <a:srgbClr val="ffffff"/>
                </a:solidFill>
                <a:uFillTx/>
                <a:latin typeface="Georgia"/>
              </a:rPr>
              <a:t>1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27 - Ορθογώνιο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68" name="28 - Ορθογώνιο"/>
          <p:cNvSpPr/>
          <p:nvPr/>
        </p:nvSpPr>
        <p:spPr>
          <a:xfrm>
            <a:off x="0" y="0"/>
            <a:ext cx="9143640" cy="3106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69" name="29 - Ορθογώνιο"/>
          <p:cNvSpPr/>
          <p:nvPr/>
        </p:nvSpPr>
        <p:spPr>
          <a:xfrm>
            <a:off x="0" y="307800"/>
            <a:ext cx="9143640" cy="91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70" name="30 - Ορθογώνιο"/>
          <p:cNvSpPr/>
          <p:nvPr/>
        </p:nvSpPr>
        <p:spPr>
          <a:xfrm flipV="1">
            <a:off x="5410080" y="360000"/>
            <a:ext cx="3733560" cy="9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71" name="31 - Ορθογώνιο"/>
          <p:cNvSpPr/>
          <p:nvPr/>
        </p:nvSpPr>
        <p:spPr>
          <a:xfrm flipV="1">
            <a:off x="5410080" y="439200"/>
            <a:ext cx="3733560" cy="180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72" name="32 - Στρογγυλεμένο ορθογώνιο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73" name="33 - Στρογγυλεμένο ορθογώνιο"/>
          <p:cNvSpPr/>
          <p:nvPr/>
        </p:nvSpPr>
        <p:spPr>
          <a:xfrm>
            <a:off x="7373880" y="58896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74" name="34 - Ορθογώνιο"/>
          <p:cNvSpPr/>
          <p:nvPr/>
        </p:nvSpPr>
        <p:spPr>
          <a:xfrm>
            <a:off x="9085320" y="-1440"/>
            <a:ext cx="568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75" name="35 - Ορθογώνιο"/>
          <p:cNvSpPr/>
          <p:nvPr/>
        </p:nvSpPr>
        <p:spPr>
          <a:xfrm>
            <a:off x="9043920" y="-1440"/>
            <a:ext cx="280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76" name="36 - Ορθογώνιο"/>
          <p:cNvSpPr/>
          <p:nvPr/>
        </p:nvSpPr>
        <p:spPr>
          <a:xfrm>
            <a:off x="9024840" y="-1440"/>
            <a:ext cx="9000" cy="62028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77" name="37 - Ορθογώνιο"/>
          <p:cNvSpPr/>
          <p:nvPr/>
        </p:nvSpPr>
        <p:spPr>
          <a:xfrm>
            <a:off x="8975880" y="-1440"/>
            <a:ext cx="26640" cy="62028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78" name="38 - Ορθογώνιο"/>
          <p:cNvSpPr/>
          <p:nvPr/>
        </p:nvSpPr>
        <p:spPr>
          <a:xfrm>
            <a:off x="8915400" y="0"/>
            <a:ext cx="55080" cy="58536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79" name="39 - Ορθογώνιο"/>
          <p:cNvSpPr/>
          <p:nvPr/>
        </p:nvSpPr>
        <p:spPr>
          <a:xfrm>
            <a:off x="8874000" y="0"/>
            <a:ext cx="7560" cy="58536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l-GR" sz="4000" strike="noStrike" u="none">
                <a:solidFill>
                  <a:schemeClr val="dk2"/>
                </a:solidFill>
                <a:uFillTx/>
                <a:latin typeface="Trebuchet MS"/>
              </a:rPr>
              <a:t>Kλικ για επεξεργασία του τίτλου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240" cy="432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b="0" lang="el-GR" sz="2600" strike="noStrike" u="none">
                <a:solidFill>
                  <a:schemeClr val="accent2"/>
                </a:solidFill>
                <a:uFillTx/>
                <a:latin typeface="Georgia"/>
              </a:rPr>
              <a:t>Δεύτερου επιπέδου</a:t>
            </a:r>
            <a:endParaRPr b="0" lang="en-US" sz="26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2400" strike="noStrike" u="none">
                <a:solidFill>
                  <a:schemeClr val="accent1"/>
                </a:solidFill>
                <a:uFillTx/>
                <a:latin typeface="Georgia"/>
              </a:rPr>
              <a:t>Τρίτου επιπέδου</a:t>
            </a:r>
            <a:endParaRPr b="0" lang="en-US" sz="24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3" marL="1179360" indent="-20016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2200" strike="noStrike" u="none">
                <a:solidFill>
                  <a:schemeClr val="accent1"/>
                </a:solidFill>
                <a:uFillTx/>
                <a:latin typeface="Georgia"/>
              </a:rPr>
              <a:t>Τέταρτου επιπέδου</a:t>
            </a:r>
            <a:endParaRPr b="0" lang="en-US" sz="2200" strike="noStrike" u="none">
              <a:solidFill>
                <a:srgbClr val="a04da3"/>
              </a:solidFill>
              <a:uFillTx/>
              <a:latin typeface="Georgia"/>
            </a:endParaRPr>
          </a:p>
          <a:p>
            <a:pPr lvl="4" marL="1389240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b="0" lang="el-GR" sz="2000" strike="noStrike" u="none">
                <a:solidFill>
                  <a:srgbClr val="a04da3"/>
                </a:solidFill>
                <a:uFillTx/>
                <a:latin typeface="Georgia"/>
              </a:rPr>
              <a:t>Πέμπτου επιπέδου</a:t>
            </a:r>
            <a:endParaRPr b="0" lang="en-US" sz="2000" strike="noStrike" u="none">
              <a:solidFill>
                <a:srgbClr val="a04da3"/>
              </a:solidFill>
              <a:uFillTx/>
              <a:latin typeface="Georg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10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800" strike="noStrike" u="none">
                <a:solidFill>
                  <a:schemeClr val="accent2"/>
                </a:solidFill>
                <a:uFillTx/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accent2"/>
                </a:solidFill>
                <a:uFillTx/>
                <a:latin typeface="Georgia"/>
              </a:rPr>
              <a:t> </a:t>
            </a:r>
            <a:endParaRPr b="0" lang="el-GR" sz="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 idx="11"/>
          </p:nvPr>
        </p:nvSpPr>
        <p:spPr>
          <a:xfrm>
            <a:off x="5257800" y="612720"/>
            <a:ext cx="13251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 idx="12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0CEE3AE-B7A3-464E-A52C-9BB86B6F33BC}" type="slidenum">
              <a:rPr b="0" lang="en-US" sz="1400" strike="noStrike" u="none">
                <a:solidFill>
                  <a:srgbClr val="ffffff"/>
                </a:solidFill>
                <a:uFillTx/>
                <a:latin typeface="Georgia"/>
              </a:rPr>
              <a:t>1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27 - Ορθογώνιο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96" name="28 - Ορθογώνιο"/>
          <p:cNvSpPr/>
          <p:nvPr/>
        </p:nvSpPr>
        <p:spPr>
          <a:xfrm>
            <a:off x="0" y="0"/>
            <a:ext cx="9143640" cy="3106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97" name="29 - Ορθογώνιο"/>
          <p:cNvSpPr/>
          <p:nvPr/>
        </p:nvSpPr>
        <p:spPr>
          <a:xfrm>
            <a:off x="0" y="307800"/>
            <a:ext cx="9143640" cy="91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98" name="30 - Ορθογώνιο"/>
          <p:cNvSpPr/>
          <p:nvPr/>
        </p:nvSpPr>
        <p:spPr>
          <a:xfrm flipV="1">
            <a:off x="5410080" y="360000"/>
            <a:ext cx="3733560" cy="9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99" name="31 - Ορθογώνιο"/>
          <p:cNvSpPr/>
          <p:nvPr/>
        </p:nvSpPr>
        <p:spPr>
          <a:xfrm flipV="1">
            <a:off x="5410080" y="439200"/>
            <a:ext cx="3733560" cy="180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00" name="32 - Στρογγυλεμένο ορθογώνιο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01" name="33 - Στρογγυλεμένο ορθογώνιο"/>
          <p:cNvSpPr/>
          <p:nvPr/>
        </p:nvSpPr>
        <p:spPr>
          <a:xfrm>
            <a:off x="7373880" y="58896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02" name="34 - Ορθογώνιο"/>
          <p:cNvSpPr/>
          <p:nvPr/>
        </p:nvSpPr>
        <p:spPr>
          <a:xfrm>
            <a:off x="9085320" y="-1440"/>
            <a:ext cx="568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03" name="35 - Ορθογώνιο"/>
          <p:cNvSpPr/>
          <p:nvPr/>
        </p:nvSpPr>
        <p:spPr>
          <a:xfrm>
            <a:off x="9043920" y="-1440"/>
            <a:ext cx="280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04" name="36 - Ορθογώνιο"/>
          <p:cNvSpPr/>
          <p:nvPr/>
        </p:nvSpPr>
        <p:spPr>
          <a:xfrm>
            <a:off x="9024840" y="-1440"/>
            <a:ext cx="9000" cy="62028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05" name="37 - Ορθογώνιο"/>
          <p:cNvSpPr/>
          <p:nvPr/>
        </p:nvSpPr>
        <p:spPr>
          <a:xfrm>
            <a:off x="8975880" y="-1440"/>
            <a:ext cx="26640" cy="62028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06" name="38 - Ορθογώνιο"/>
          <p:cNvSpPr/>
          <p:nvPr/>
        </p:nvSpPr>
        <p:spPr>
          <a:xfrm>
            <a:off x="8915400" y="0"/>
            <a:ext cx="55080" cy="58536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07" name="39 - Ορθογώνιο"/>
          <p:cNvSpPr/>
          <p:nvPr/>
        </p:nvSpPr>
        <p:spPr>
          <a:xfrm>
            <a:off x="8874000" y="0"/>
            <a:ext cx="7560" cy="58536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l-GR" sz="4300" strike="noStrike" u="none">
                <a:ln>
                  <a:solidFill>
                    <a:schemeClr val="accent2">
                      <a:shade val="90000"/>
                    </a:schemeClr>
                  </a:solidFill>
                </a:ln>
                <a:solidFill>
                  <a:srgbClr val="ffffff"/>
                </a:solidFill>
                <a:uFillTx/>
                <a:latin typeface="Trebuchet MS"/>
              </a:rPr>
              <a:t>Kλικ για επεξεργασία του τίτλου</a:t>
            </a:r>
            <a:endParaRPr b="0" lang="en-US" sz="43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572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l-GR" sz="2100" strike="noStrike" u="none">
                <a:solidFill>
                  <a:schemeClr val="dk2"/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21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dt" idx="13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800" strike="noStrike" u="none">
                <a:solidFill>
                  <a:schemeClr val="accent2"/>
                </a:solidFill>
                <a:uFillTx/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accent2"/>
                </a:solidFill>
                <a:uFillTx/>
                <a:latin typeface="Georgia"/>
              </a:rPr>
              <a:t> </a:t>
            </a:r>
            <a:endParaRPr b="0" lang="el-GR" sz="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 idx="14"/>
          </p:nvPr>
        </p:nvSpPr>
        <p:spPr>
          <a:xfrm>
            <a:off x="5257800" y="612720"/>
            <a:ext cx="13251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sldNum" idx="15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40F5F6A-A388-4E6C-AF48-0A933A85435C}" type="slidenum">
              <a:rPr b="0" lang="en-US" sz="1400" strike="noStrike" u="none">
                <a:solidFill>
                  <a:srgbClr val="ffffff"/>
                </a:solidFill>
                <a:uFillTx/>
                <a:latin typeface="Georgia"/>
              </a:rPr>
              <a:t>1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27 - Ορθογώνιο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14" name="28 - Ορθογώνιο"/>
          <p:cNvSpPr/>
          <p:nvPr/>
        </p:nvSpPr>
        <p:spPr>
          <a:xfrm>
            <a:off x="0" y="0"/>
            <a:ext cx="9143640" cy="3106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15" name="29 - Ορθογώνιο"/>
          <p:cNvSpPr/>
          <p:nvPr/>
        </p:nvSpPr>
        <p:spPr>
          <a:xfrm>
            <a:off x="0" y="307800"/>
            <a:ext cx="9143640" cy="91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16" name="30 - Ορθογώνιο"/>
          <p:cNvSpPr/>
          <p:nvPr/>
        </p:nvSpPr>
        <p:spPr>
          <a:xfrm flipV="1">
            <a:off x="5410080" y="360000"/>
            <a:ext cx="3733560" cy="9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17" name="31 - Ορθογώνιο"/>
          <p:cNvSpPr/>
          <p:nvPr/>
        </p:nvSpPr>
        <p:spPr>
          <a:xfrm flipV="1">
            <a:off x="5410080" y="439200"/>
            <a:ext cx="3733560" cy="180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18" name="32 - Στρογγυλεμένο ορθογώνιο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19" name="33 - Στρογγυλεμένο ορθογώνιο"/>
          <p:cNvSpPr/>
          <p:nvPr/>
        </p:nvSpPr>
        <p:spPr>
          <a:xfrm>
            <a:off x="7373880" y="58896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20" name="34 - Ορθογώνιο"/>
          <p:cNvSpPr/>
          <p:nvPr/>
        </p:nvSpPr>
        <p:spPr>
          <a:xfrm>
            <a:off x="9085320" y="-1440"/>
            <a:ext cx="568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21" name="35 - Ορθογώνιο"/>
          <p:cNvSpPr/>
          <p:nvPr/>
        </p:nvSpPr>
        <p:spPr>
          <a:xfrm>
            <a:off x="9043920" y="-1440"/>
            <a:ext cx="280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22" name="36 - Ορθογώνιο"/>
          <p:cNvSpPr/>
          <p:nvPr/>
        </p:nvSpPr>
        <p:spPr>
          <a:xfrm>
            <a:off x="9024840" y="-1440"/>
            <a:ext cx="9000" cy="62028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23" name="37 - Ορθογώνιο"/>
          <p:cNvSpPr/>
          <p:nvPr/>
        </p:nvSpPr>
        <p:spPr>
          <a:xfrm>
            <a:off x="8975880" y="-1440"/>
            <a:ext cx="26640" cy="62028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24" name="38 - Ορθογώνιο"/>
          <p:cNvSpPr/>
          <p:nvPr/>
        </p:nvSpPr>
        <p:spPr>
          <a:xfrm>
            <a:off x="8915400" y="0"/>
            <a:ext cx="55080" cy="58536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25" name="39 - Ορθογώνιο"/>
          <p:cNvSpPr/>
          <p:nvPr/>
        </p:nvSpPr>
        <p:spPr>
          <a:xfrm>
            <a:off x="8874000" y="0"/>
            <a:ext cx="7560" cy="58536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l-GR" sz="4000" strike="noStrike" u="none">
                <a:solidFill>
                  <a:schemeClr val="dk2"/>
                </a:solidFill>
                <a:uFillTx/>
                <a:latin typeface="Trebuchet MS"/>
              </a:rPr>
              <a:t>Kλικ για επεξεργασία του τίτλου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b="0" lang="el-GR" sz="1900" strike="noStrike" u="none">
                <a:solidFill>
                  <a:schemeClr val="accent2"/>
                </a:solidFill>
                <a:uFillTx/>
                <a:latin typeface="Georgia"/>
              </a:rPr>
              <a:t>Δεύτερου επιπέδου</a:t>
            </a:r>
            <a:endParaRPr b="0" lang="en-US" sz="19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1800" strike="noStrike" u="none">
                <a:solidFill>
                  <a:schemeClr val="accent1"/>
                </a:solidFill>
                <a:uFillTx/>
                <a:latin typeface="Georgia"/>
              </a:rPr>
              <a:t>Τρίτου επιπέδου</a:t>
            </a:r>
            <a:endParaRPr b="0" lang="en-US" sz="18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3" marL="1179360" indent="-20016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1800" strike="noStrike" u="none">
                <a:solidFill>
                  <a:schemeClr val="accent1"/>
                </a:solidFill>
                <a:uFillTx/>
                <a:latin typeface="Georgia"/>
              </a:rPr>
              <a:t>Τέταρτου επιπέδου</a:t>
            </a:r>
            <a:endParaRPr b="0" lang="en-US" sz="1800" strike="noStrike" u="none">
              <a:solidFill>
                <a:srgbClr val="a04da3"/>
              </a:solidFill>
              <a:uFillTx/>
              <a:latin typeface="Georgia"/>
            </a:endParaRPr>
          </a:p>
          <a:p>
            <a:pPr lvl="4" marL="1389240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b="0" lang="el-GR" sz="1800" strike="noStrike" u="none">
                <a:solidFill>
                  <a:srgbClr val="a04da3"/>
                </a:solidFill>
                <a:uFillTx/>
                <a:latin typeface="Georgia"/>
              </a:rPr>
              <a:t>Πέμπτου επιπέδου</a:t>
            </a:r>
            <a:endParaRPr b="0" lang="en-US" sz="1800" strike="noStrike" u="none">
              <a:solidFill>
                <a:srgbClr val="a04da3"/>
              </a:solidFill>
              <a:uFillTx/>
              <a:latin typeface="Georgi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48320" y="224928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b="0" lang="el-GR" sz="1900" strike="noStrike" u="none">
                <a:solidFill>
                  <a:schemeClr val="accent2"/>
                </a:solidFill>
                <a:uFillTx/>
                <a:latin typeface="Georgia"/>
              </a:rPr>
              <a:t>Δεύτερου επιπέδου</a:t>
            </a:r>
            <a:endParaRPr b="0" lang="en-US" sz="19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1800" strike="noStrike" u="none">
                <a:solidFill>
                  <a:schemeClr val="accent1"/>
                </a:solidFill>
                <a:uFillTx/>
                <a:latin typeface="Georgia"/>
              </a:rPr>
              <a:t>Τρίτου επιπέδου</a:t>
            </a:r>
            <a:endParaRPr b="0" lang="en-US" sz="18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3" marL="1179360" indent="-20016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1800" strike="noStrike" u="none">
                <a:solidFill>
                  <a:schemeClr val="accent1"/>
                </a:solidFill>
                <a:uFillTx/>
                <a:latin typeface="Georgia"/>
              </a:rPr>
              <a:t>Τέταρτου επιπέδου</a:t>
            </a:r>
            <a:endParaRPr b="0" lang="en-US" sz="1800" strike="noStrike" u="none">
              <a:solidFill>
                <a:srgbClr val="a04da3"/>
              </a:solidFill>
              <a:uFillTx/>
              <a:latin typeface="Georgia"/>
            </a:endParaRPr>
          </a:p>
          <a:p>
            <a:pPr lvl="4" marL="1389240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b="0" lang="el-GR" sz="1800" strike="noStrike" u="none">
                <a:solidFill>
                  <a:srgbClr val="a04da3"/>
                </a:solidFill>
                <a:uFillTx/>
                <a:latin typeface="Georgia"/>
              </a:rPr>
              <a:t>Πέμπτου επιπέδου</a:t>
            </a:r>
            <a:endParaRPr b="0" lang="en-US" sz="1800" strike="noStrike" u="none">
              <a:solidFill>
                <a:srgbClr val="a04da3"/>
              </a:solidFill>
              <a:uFillTx/>
              <a:latin typeface="Georgi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 idx="16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800" strike="noStrike" u="none">
                <a:solidFill>
                  <a:schemeClr val="accent2"/>
                </a:solidFill>
                <a:uFillTx/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accent2"/>
                </a:solidFill>
                <a:uFillTx/>
                <a:latin typeface="Georgia"/>
              </a:rPr>
              <a:t> </a:t>
            </a:r>
            <a:endParaRPr b="0" lang="el-GR" sz="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 idx="17"/>
          </p:nvPr>
        </p:nvSpPr>
        <p:spPr>
          <a:xfrm>
            <a:off x="5257800" y="612720"/>
            <a:ext cx="13251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 idx="18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099680D-7E9D-465A-8BA0-1734EB986DC7}" type="slidenum">
              <a:rPr b="0" lang="en-US" sz="1400" strike="noStrike" u="none">
                <a:solidFill>
                  <a:srgbClr val="ffffff"/>
                </a:solidFill>
                <a:uFillTx/>
                <a:latin typeface="Georgia"/>
              </a:rPr>
              <a:t>1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27 - Ορθογώνιο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36" name="28 - Ορθογώνιο"/>
          <p:cNvSpPr/>
          <p:nvPr/>
        </p:nvSpPr>
        <p:spPr>
          <a:xfrm>
            <a:off x="0" y="0"/>
            <a:ext cx="9143640" cy="3106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37" name="29 - Ορθογώνιο"/>
          <p:cNvSpPr/>
          <p:nvPr/>
        </p:nvSpPr>
        <p:spPr>
          <a:xfrm>
            <a:off x="0" y="307800"/>
            <a:ext cx="9143640" cy="91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38" name="30 - Ορθογώνιο"/>
          <p:cNvSpPr/>
          <p:nvPr/>
        </p:nvSpPr>
        <p:spPr>
          <a:xfrm flipV="1">
            <a:off x="5410080" y="360000"/>
            <a:ext cx="3733560" cy="9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39" name="31 - Ορθογώνιο"/>
          <p:cNvSpPr/>
          <p:nvPr/>
        </p:nvSpPr>
        <p:spPr>
          <a:xfrm flipV="1">
            <a:off x="5410080" y="439200"/>
            <a:ext cx="3733560" cy="180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40" name="32 - Στρογγυλεμένο ορθογώνιο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41" name="33 - Στρογγυλεμένο ορθογώνιο"/>
          <p:cNvSpPr/>
          <p:nvPr/>
        </p:nvSpPr>
        <p:spPr>
          <a:xfrm>
            <a:off x="7373880" y="58896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42" name="34 - Ορθογώνιο"/>
          <p:cNvSpPr/>
          <p:nvPr/>
        </p:nvSpPr>
        <p:spPr>
          <a:xfrm>
            <a:off x="9085320" y="-1440"/>
            <a:ext cx="568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43" name="35 - Ορθογώνιο"/>
          <p:cNvSpPr/>
          <p:nvPr/>
        </p:nvSpPr>
        <p:spPr>
          <a:xfrm>
            <a:off x="9043920" y="-1440"/>
            <a:ext cx="280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44" name="36 - Ορθογώνιο"/>
          <p:cNvSpPr/>
          <p:nvPr/>
        </p:nvSpPr>
        <p:spPr>
          <a:xfrm>
            <a:off x="9024840" y="-1440"/>
            <a:ext cx="9000" cy="62028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45" name="37 - Ορθογώνιο"/>
          <p:cNvSpPr/>
          <p:nvPr/>
        </p:nvSpPr>
        <p:spPr>
          <a:xfrm>
            <a:off x="8975880" y="-1440"/>
            <a:ext cx="26640" cy="62028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46" name="38 - Ορθογώνιο"/>
          <p:cNvSpPr/>
          <p:nvPr/>
        </p:nvSpPr>
        <p:spPr>
          <a:xfrm>
            <a:off x="8915400" y="0"/>
            <a:ext cx="55080" cy="58536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47" name="39 - Ορθογώνιο"/>
          <p:cNvSpPr/>
          <p:nvPr/>
        </p:nvSpPr>
        <p:spPr>
          <a:xfrm>
            <a:off x="8874000" y="0"/>
            <a:ext cx="7560" cy="58536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80880" y="1143000"/>
            <a:ext cx="8381520" cy="1069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l-GR" sz="4000" strike="noStrike" u="none">
                <a:solidFill>
                  <a:schemeClr val="dk2"/>
                </a:solidFill>
                <a:uFillTx/>
                <a:latin typeface="Trebuchet MS"/>
              </a:rPr>
              <a:t>Kλικ για επεξεργασία του τίτλου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380880" y="224496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1900" strike="noStrike" u="none">
                <a:solidFill>
                  <a:schemeClr val="dk1">
                    <a:tint val="95000"/>
                  </a:schemeClr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19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721400" y="224496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1900" strike="noStrike" u="none">
                <a:solidFill>
                  <a:schemeClr val="dk1">
                    <a:tint val="95000"/>
                  </a:schemeClr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19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380880" y="270864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b="0" lang="el-GR" sz="2000" strike="noStrike" u="none">
                <a:solidFill>
                  <a:schemeClr val="accent2"/>
                </a:solidFill>
                <a:uFillTx/>
                <a:latin typeface="Georgia"/>
              </a:rPr>
              <a:t>Δεύτερου επιπέδου</a:t>
            </a:r>
            <a:endParaRPr b="0" lang="en-US" sz="20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1800" strike="noStrike" u="none">
                <a:solidFill>
                  <a:schemeClr val="accent1"/>
                </a:solidFill>
                <a:uFillTx/>
                <a:latin typeface="Georgia"/>
              </a:rPr>
              <a:t>Τρίτου επιπέδου</a:t>
            </a:r>
            <a:endParaRPr b="0" lang="en-US" sz="18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3" marL="1179360" indent="-20016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1600" strike="noStrike" u="none">
                <a:solidFill>
                  <a:schemeClr val="accent1"/>
                </a:solidFill>
                <a:uFillTx/>
                <a:latin typeface="Georgia"/>
              </a:rPr>
              <a:t>Τέταρτου επιπέδου</a:t>
            </a:r>
            <a:endParaRPr b="0" lang="en-US" sz="1600" strike="noStrike" u="none">
              <a:solidFill>
                <a:srgbClr val="a04da3"/>
              </a:solidFill>
              <a:uFillTx/>
              <a:latin typeface="Georgia"/>
            </a:endParaRPr>
          </a:p>
          <a:p>
            <a:pPr lvl="4" marL="1389240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b="0" lang="el-GR" sz="1600" strike="noStrike" u="none">
                <a:solidFill>
                  <a:srgbClr val="a04da3"/>
                </a:solidFill>
                <a:uFillTx/>
                <a:latin typeface="Georgia"/>
              </a:rPr>
              <a:t>Πέμπτου επιπέδου</a:t>
            </a:r>
            <a:endParaRPr b="0" lang="en-US" sz="1600" strike="noStrike" u="none">
              <a:solidFill>
                <a:srgbClr val="a04da3"/>
              </a:solidFill>
              <a:uFillTx/>
              <a:latin typeface="Georgia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718160" y="270864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Georgia"/>
              </a:rPr>
              <a:t>Kλικ για επεξεργασία των στυλ του υποδείγματος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b="0" lang="el-GR" sz="2000" strike="noStrike" u="none">
                <a:solidFill>
                  <a:schemeClr val="accent2"/>
                </a:solidFill>
                <a:uFillTx/>
                <a:latin typeface="Georgia"/>
              </a:rPr>
              <a:t>Δεύτερου επιπέδου</a:t>
            </a:r>
            <a:endParaRPr b="0" lang="en-US" sz="20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1800" strike="noStrike" u="none">
                <a:solidFill>
                  <a:schemeClr val="accent1"/>
                </a:solidFill>
                <a:uFillTx/>
                <a:latin typeface="Georgia"/>
              </a:rPr>
              <a:t>Τρίτου επιπέδου</a:t>
            </a:r>
            <a:endParaRPr b="0" lang="en-US" sz="18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lvl="3" marL="1179360" indent="-20016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el-GR" sz="1600" strike="noStrike" u="none">
                <a:solidFill>
                  <a:schemeClr val="accent1"/>
                </a:solidFill>
                <a:uFillTx/>
                <a:latin typeface="Georgia"/>
              </a:rPr>
              <a:t>Τέταρτου επιπέδου</a:t>
            </a:r>
            <a:endParaRPr b="0" lang="en-US" sz="1600" strike="noStrike" u="none">
              <a:solidFill>
                <a:srgbClr val="a04da3"/>
              </a:solidFill>
              <a:uFillTx/>
              <a:latin typeface="Georgia"/>
            </a:endParaRPr>
          </a:p>
          <a:p>
            <a:pPr lvl="4" marL="1389240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b="0" lang="el-GR" sz="1600" strike="noStrike" u="none">
                <a:solidFill>
                  <a:srgbClr val="a04da3"/>
                </a:solidFill>
                <a:uFillTx/>
                <a:latin typeface="Georgia"/>
              </a:rPr>
              <a:t>Πέμπτου επιπέδου</a:t>
            </a:r>
            <a:endParaRPr b="0" lang="en-US" sz="1600" strike="noStrike" u="none">
              <a:solidFill>
                <a:srgbClr val="a04da3"/>
              </a:solidFill>
              <a:uFillTx/>
              <a:latin typeface="Georgia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dt" idx="19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800" strike="noStrike" u="none">
                <a:solidFill>
                  <a:schemeClr val="accent2"/>
                </a:solidFill>
                <a:uFillTx/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accent2"/>
                </a:solidFill>
                <a:uFillTx/>
                <a:latin typeface="Georgia"/>
              </a:rPr>
              <a:t> </a:t>
            </a:r>
            <a:endParaRPr b="0" lang="el-GR" sz="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sldNum" idx="20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F7B8D55-0B01-4BA4-8123-97BD127A0F1B}" type="slidenum">
              <a:rPr b="0" lang="en-US" sz="1400" strike="noStrike" u="none">
                <a:solidFill>
                  <a:srgbClr val="ffffff"/>
                </a:solidFill>
                <a:uFillTx/>
                <a:latin typeface="Georgia"/>
              </a:rPr>
              <a:t>1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5" name="PlaceHolder 8"/>
          <p:cNvSpPr>
            <a:spLocks noGrp="1"/>
          </p:cNvSpPr>
          <p:nvPr>
            <p:ph type="ftr" idx="21"/>
          </p:nvPr>
        </p:nvSpPr>
        <p:spPr>
          <a:xfrm>
            <a:off x="5257800" y="612720"/>
            <a:ext cx="13251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27 - Ορθογώνιο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57" name="28 - Ορθογώνιο"/>
          <p:cNvSpPr/>
          <p:nvPr/>
        </p:nvSpPr>
        <p:spPr>
          <a:xfrm>
            <a:off x="0" y="0"/>
            <a:ext cx="9143640" cy="3106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58" name="29 - Ορθογώνιο"/>
          <p:cNvSpPr/>
          <p:nvPr/>
        </p:nvSpPr>
        <p:spPr>
          <a:xfrm>
            <a:off x="0" y="307800"/>
            <a:ext cx="9143640" cy="91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59" name="30 - Ορθογώνιο"/>
          <p:cNvSpPr/>
          <p:nvPr/>
        </p:nvSpPr>
        <p:spPr>
          <a:xfrm flipV="1">
            <a:off x="5410080" y="360000"/>
            <a:ext cx="3733560" cy="9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60" name="31 - Ορθογώνιο"/>
          <p:cNvSpPr/>
          <p:nvPr/>
        </p:nvSpPr>
        <p:spPr>
          <a:xfrm flipV="1">
            <a:off x="5410080" y="439200"/>
            <a:ext cx="3733560" cy="180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61" name="32 - Στρογγυλεμένο ορθογώνιο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62" name="33 - Στρογγυλεμένο ορθογώνιο"/>
          <p:cNvSpPr/>
          <p:nvPr/>
        </p:nvSpPr>
        <p:spPr>
          <a:xfrm>
            <a:off x="7373880" y="58896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63" name="34 - Ορθογώνιο"/>
          <p:cNvSpPr/>
          <p:nvPr/>
        </p:nvSpPr>
        <p:spPr>
          <a:xfrm>
            <a:off x="9085320" y="-1440"/>
            <a:ext cx="568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64" name="35 - Ορθογώνιο"/>
          <p:cNvSpPr/>
          <p:nvPr/>
        </p:nvSpPr>
        <p:spPr>
          <a:xfrm>
            <a:off x="9043920" y="-1440"/>
            <a:ext cx="280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65" name="36 - Ορθογώνιο"/>
          <p:cNvSpPr/>
          <p:nvPr/>
        </p:nvSpPr>
        <p:spPr>
          <a:xfrm>
            <a:off x="9024840" y="-1440"/>
            <a:ext cx="9000" cy="62028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66" name="37 - Ορθογώνιο"/>
          <p:cNvSpPr/>
          <p:nvPr/>
        </p:nvSpPr>
        <p:spPr>
          <a:xfrm>
            <a:off x="8975880" y="-1440"/>
            <a:ext cx="26640" cy="62028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67" name="38 - Ορθογώνιο"/>
          <p:cNvSpPr/>
          <p:nvPr/>
        </p:nvSpPr>
        <p:spPr>
          <a:xfrm>
            <a:off x="8915400" y="0"/>
            <a:ext cx="55080" cy="58536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68" name="39 - Ορθογώνιο"/>
          <p:cNvSpPr/>
          <p:nvPr/>
        </p:nvSpPr>
        <p:spPr>
          <a:xfrm>
            <a:off x="8874000" y="0"/>
            <a:ext cx="7560" cy="58536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l-GR" sz="4000" strike="noStrike" u="none">
                <a:solidFill>
                  <a:schemeClr val="dk2"/>
                </a:solidFill>
                <a:uFillTx/>
                <a:latin typeface="Trebuchet MS"/>
              </a:rPr>
              <a:t>Kλικ για επεξεργασία του τίτλου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dt" idx="22"/>
          </p:nvPr>
        </p:nvSpPr>
        <p:spPr>
          <a:xfrm>
            <a:off x="658332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800" strike="noStrike" u="none">
                <a:solidFill>
                  <a:schemeClr val="accent2"/>
                </a:solidFill>
                <a:uFillTx/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accent2"/>
                </a:solidFill>
                <a:uFillTx/>
                <a:latin typeface="Georgia"/>
              </a:rPr>
              <a:t> </a:t>
            </a:r>
            <a:endParaRPr b="0" lang="el-GR" sz="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ftr" idx="23"/>
          </p:nvPr>
        </p:nvSpPr>
        <p:spPr>
          <a:xfrm>
            <a:off x="5257800" y="612720"/>
            <a:ext cx="13251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sldNum" idx="24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35F1D3D-9A3E-4A71-B723-CEBBF1876D3C}" type="slidenum">
              <a:rPr b="0" lang="en-US" sz="1400" strike="noStrike" u="none">
                <a:solidFill>
                  <a:srgbClr val="ffffff"/>
                </a:solidFill>
                <a:uFillTx/>
                <a:latin typeface="Georgia"/>
              </a:rPr>
              <a:t>1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27 - Ορθογώνιο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39240" bIns="392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75" name="28 - Ορθογώνιο"/>
          <p:cNvSpPr/>
          <p:nvPr/>
        </p:nvSpPr>
        <p:spPr>
          <a:xfrm>
            <a:off x="0" y="0"/>
            <a:ext cx="9143640" cy="3106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76" name="29 - Ορθογώνιο"/>
          <p:cNvSpPr/>
          <p:nvPr/>
        </p:nvSpPr>
        <p:spPr>
          <a:xfrm>
            <a:off x="0" y="307800"/>
            <a:ext cx="9143640" cy="91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77" name="30 - Ορθογώνιο"/>
          <p:cNvSpPr/>
          <p:nvPr/>
        </p:nvSpPr>
        <p:spPr>
          <a:xfrm flipV="1">
            <a:off x="5410080" y="360000"/>
            <a:ext cx="3733560" cy="9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78" name="31 - Ορθογώνιο"/>
          <p:cNvSpPr/>
          <p:nvPr/>
        </p:nvSpPr>
        <p:spPr>
          <a:xfrm flipV="1">
            <a:off x="5410080" y="439200"/>
            <a:ext cx="3733560" cy="180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79" name="32 - Στρογγυλεμένο ορθογώνιο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 useBgFill="1">
        <p:nvSpPr>
          <p:cNvPr id="180" name="33 - Στρογγυλεμένο ορθογώνιο"/>
          <p:cNvSpPr/>
          <p:nvPr/>
        </p:nvSpPr>
        <p:spPr>
          <a:xfrm>
            <a:off x="7373880" y="58896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81" name="34 - Ορθογώνιο"/>
          <p:cNvSpPr/>
          <p:nvPr/>
        </p:nvSpPr>
        <p:spPr>
          <a:xfrm>
            <a:off x="9085320" y="-1440"/>
            <a:ext cx="568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82" name="35 - Ορθογώνιο"/>
          <p:cNvSpPr/>
          <p:nvPr/>
        </p:nvSpPr>
        <p:spPr>
          <a:xfrm>
            <a:off x="9043920" y="-1440"/>
            <a:ext cx="28080" cy="62028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83" name="36 - Ορθογώνιο"/>
          <p:cNvSpPr/>
          <p:nvPr/>
        </p:nvSpPr>
        <p:spPr>
          <a:xfrm>
            <a:off x="9024840" y="-1440"/>
            <a:ext cx="9000" cy="62028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84" name="37 - Ορθογώνιο"/>
          <p:cNvSpPr/>
          <p:nvPr/>
        </p:nvSpPr>
        <p:spPr>
          <a:xfrm>
            <a:off x="8975880" y="-1440"/>
            <a:ext cx="26640" cy="62028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85" name="38 - Ορθογώνιο"/>
          <p:cNvSpPr/>
          <p:nvPr/>
        </p:nvSpPr>
        <p:spPr>
          <a:xfrm>
            <a:off x="8915400" y="0"/>
            <a:ext cx="55080" cy="58536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86" name="39 - Ορθογώνιο"/>
          <p:cNvSpPr/>
          <p:nvPr/>
        </p:nvSpPr>
        <p:spPr>
          <a:xfrm>
            <a:off x="8874000" y="0"/>
            <a:ext cx="7560" cy="58536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Georgia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 type="dt" idx="25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800" strike="noStrike" u="none">
                <a:solidFill>
                  <a:schemeClr val="accent2"/>
                </a:solidFill>
                <a:uFillTx/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800" strike="noStrike" u="none">
                <a:solidFill>
                  <a:schemeClr val="accent2"/>
                </a:solidFill>
                <a:uFillTx/>
                <a:latin typeface="Georgia"/>
              </a:rPr>
              <a:t> </a:t>
            </a:r>
            <a:endParaRPr b="0" lang="el-GR" sz="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ftr" idx="26"/>
          </p:nvPr>
        </p:nvSpPr>
        <p:spPr>
          <a:xfrm>
            <a:off x="5257800" y="612720"/>
            <a:ext cx="13251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27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9E57A26-7A46-45B8-82A4-304E0F09A11A}" type="slidenum">
              <a:rPr b="0" lang="en-US" sz="1400" strike="noStrike" u="none">
                <a:solidFill>
                  <a:srgbClr val="ffffff"/>
                </a:solidFill>
                <a:uFillTx/>
                <a:latin typeface="Georgia"/>
              </a:rPr>
              <a:t>1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hyperlink" Target="http://photodentro.edu.gr/v/item/ds/8521/1008" TargetMode="External"/><Relationship Id="rId3" Type="http://schemas.openxmlformats.org/officeDocument/2006/relationships/hyperlink" Target="http://photodentro.edu.gr/v/item/ds/8521/758" TargetMode="External"/><Relationship Id="rId4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hyperlink" Target="https://photodentro.edu.gr/v/item/ds/8521/1171" TargetMode="External"/><Relationship Id="rId4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learningcontent.cisco.com/games/binary/index.html" TargetMode="External"/><Relationship Id="rId2" Type="http://schemas.openxmlformats.org/officeDocument/2006/relationships/hyperlink" Target="https://photodentro.edu.gr/v/item/ds/8521/742" TargetMode="External"/><Relationship Id="rId3" Type="http://schemas.openxmlformats.org/officeDocument/2006/relationships/hyperlink" Target="https://photodentro.edu.gr/v/item/ds/8521/746" TargetMode="External"/><Relationship Id="rId4" Type="http://schemas.openxmlformats.org/officeDocument/2006/relationships/hyperlink" Target="https://photodentro.edu.gr/v/item/ds/8521/741" TargetMode="External"/><Relationship Id="rId5" Type="http://schemas.openxmlformats.org/officeDocument/2006/relationships/hyperlink" Target="https://photodentro.edu.gr/v/item/ds/8521/739" TargetMode="External"/><Relationship Id="rId6" Type="http://schemas.openxmlformats.org/officeDocument/2006/relationships/hyperlink" Target="https://photodentro.edu.gr/v/item/ds/8521/738" TargetMode="External"/><Relationship Id="rId7" Type="http://schemas.openxmlformats.org/officeDocument/2006/relationships/hyperlink" Target="https://photodentro.edu.gr/v/item/ds/8521/1216" TargetMode="External"/><Relationship Id="rId8" Type="http://schemas.openxmlformats.org/officeDocument/2006/relationships/hyperlink" Target="https://photodentro.edu.gr/v/item/ds/8521/1216" TargetMode="External"/><Relationship Id="rId9" Type="http://schemas.openxmlformats.org/officeDocument/2006/relationships/hyperlink" Target="https://photodentro.edu.gr/v/item/ds/8521/1216" TargetMode="External"/><Relationship Id="rId10" Type="http://schemas.openxmlformats.org/officeDocument/2006/relationships/image" Target="../media/image39.jpeg"/><Relationship Id="rId11" Type="http://schemas.openxmlformats.org/officeDocument/2006/relationships/slideLayout" Target="../slideLayouts/slideLayout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image" Target="../media/image7.gif"/><Relationship Id="rId3" Type="http://schemas.openxmlformats.org/officeDocument/2006/relationships/image" Target="../media/image11.gif"/><Relationship Id="rId4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0" y="620640"/>
            <a:ext cx="9143640" cy="187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lt1"/>
                </a:solidFill>
                <a:uFillTx/>
                <a:latin typeface="Candara"/>
              </a:rPr>
              <a:t>Ψηφιακό - Αναλογικό ,</a:t>
            </a:r>
            <a:br>
              <a:rPr sz="4400"/>
            </a:br>
            <a:r>
              <a:rPr b="0" lang="el-GR" sz="4400" strike="noStrike" u="none">
                <a:solidFill>
                  <a:schemeClr val="lt1"/>
                </a:solidFill>
                <a:uFillTx/>
                <a:latin typeface="Candara"/>
              </a:rPr>
              <a:t>Δυαδικό Σύστημα και ο Η/Υ</a:t>
            </a:r>
            <a:endParaRPr b="0" lang="en-US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8675280" cy="68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6336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l-GR" sz="2400" strike="noStrike" u="none">
                <a:solidFill>
                  <a:schemeClr val="accent6">
                    <a:lumMod val="40000"/>
                    <a:lumOff val="60000"/>
                  </a:schemeClr>
                </a:solidFill>
                <a:uFillTx/>
                <a:latin typeface="Georgia"/>
              </a:rPr>
              <a:t>Κεφάλαιο </a:t>
            </a:r>
            <a:r>
              <a:rPr b="0" lang="en-US" sz="2400" strike="noStrike" u="none">
                <a:solidFill>
                  <a:schemeClr val="accent6">
                    <a:lumMod val="40000"/>
                    <a:lumOff val="60000"/>
                  </a:schemeClr>
                </a:solidFill>
                <a:uFillTx/>
                <a:latin typeface="Georgia"/>
              </a:rPr>
              <a:t>1</a:t>
            </a:r>
            <a:r>
              <a:rPr b="0" lang="el-GR" sz="2400" strike="noStrike" u="none">
                <a:solidFill>
                  <a:schemeClr val="accent6">
                    <a:lumMod val="40000"/>
                    <a:lumOff val="60000"/>
                  </a:schemeClr>
                </a:solidFill>
                <a:uFillTx/>
                <a:latin typeface="Georgia"/>
              </a:rPr>
              <a:t>: </a:t>
            </a:r>
            <a:r>
              <a:rPr b="1" lang="el-GR" sz="2400" strike="noStrike" u="none">
                <a:solidFill>
                  <a:schemeClr val="accent6">
                    <a:lumMod val="40000"/>
                    <a:lumOff val="60000"/>
                  </a:schemeClr>
                </a:solidFill>
                <a:uFillTx/>
                <a:latin typeface="Georgia"/>
              </a:rPr>
              <a:t>Ψηφιακός Κόσμος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34"/>
          </p:nvPr>
        </p:nvSpPr>
        <p:spPr>
          <a:xfrm>
            <a:off x="8319960" y="1440"/>
            <a:ext cx="747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780B68E-C614-4A44-B80A-2DC4AA428C8A}" type="slidenum">
              <a:rPr b="0" lang="en-US" sz="1400" strike="noStrike" u="none">
                <a:solidFill>
                  <a:schemeClr val="lt1"/>
                </a:solidFill>
                <a:uFillTx/>
                <a:latin typeface="Georgia"/>
              </a:rPr>
              <a:t>1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231" name="Picture 8" descr="ÎÏÎ¿ÏÎ­Î»ÎµÏÎ¼Î± ÎµÎ¹ÎºÏÎ½Î±Ï Î³Î¹Î± digital"/>
          <p:cNvPicPr/>
          <p:nvPr/>
        </p:nvPicPr>
        <p:blipFill>
          <a:blip r:embed="rId1"/>
          <a:stretch/>
        </p:blipFill>
        <p:spPr>
          <a:xfrm>
            <a:off x="29880" y="3933000"/>
            <a:ext cx="3121200" cy="1658160"/>
          </a:xfrm>
          <a:prstGeom prst="rect">
            <a:avLst/>
          </a:prstGeom>
          <a:noFill/>
          <a:ln cap="sq" w="9525">
            <a:solidFill>
              <a:srgbClr val="5c92b5">
                <a:lumMod val="40000"/>
                <a:lumOff val="60000"/>
              </a:srgbClr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232" name="Picture 10" descr="ÎÏÎ¿ÏÎ­Î»ÎµÏÎ¼Î± ÎµÎ¹ÎºÏÎ½Î±Ï Î³Î¹Î± analogue"/>
          <p:cNvPicPr/>
          <p:nvPr/>
        </p:nvPicPr>
        <p:blipFill>
          <a:blip r:embed="rId2"/>
          <a:stretch/>
        </p:blipFill>
        <p:spPr>
          <a:xfrm>
            <a:off x="6396120" y="4160880"/>
            <a:ext cx="2747520" cy="1456920"/>
          </a:xfrm>
          <a:prstGeom prst="rect">
            <a:avLst/>
          </a:prstGeom>
          <a:noFill/>
          <a:ln cap="sq" w="9525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233" name="Picture 12" descr="ÎÏÎ¿ÏÎ­Î»ÎµÏÎ¼Î± ÎµÎ¹ÎºÏÎ½Î±Ï Î³Î¹Î± binary system"/>
          <p:cNvPicPr/>
          <p:nvPr/>
        </p:nvPicPr>
        <p:blipFill>
          <a:blip r:embed="rId3"/>
          <a:stretch/>
        </p:blipFill>
        <p:spPr>
          <a:xfrm>
            <a:off x="3186000" y="4853160"/>
            <a:ext cx="3134880" cy="1960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9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1 - Τίτλος"/>
          <p:cNvSpPr/>
          <p:nvPr/>
        </p:nvSpPr>
        <p:spPr>
          <a:xfrm>
            <a:off x="0" y="333360"/>
            <a:ext cx="9143640" cy="10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Ψηφιακό </a:t>
            </a:r>
            <a:r>
              <a:rPr b="1" lang="en-US" sz="4000" strike="noStrike" u="none">
                <a:solidFill>
                  <a:schemeClr val="dk2"/>
                </a:solidFill>
                <a:uFillTx/>
                <a:latin typeface="Candara"/>
              </a:rPr>
              <a:t>vs </a:t>
            </a: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Αναλογικό</a:t>
            </a:r>
            <a:endParaRPr b="0" lang="el-GR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PlaceHolder 1"/>
          <p:cNvSpPr>
            <a:spLocks noGrp="1"/>
          </p:cNvSpPr>
          <p:nvPr>
            <p:ph type="sldNum" idx="42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4D3EDFE-9489-4A06-AA14-1C5E87511630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10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1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l-G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12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l-G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13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l-G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14" name="AutoShape 1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l-G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15" name="AutoShape 1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l-G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16" name="AutoShape 1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l-G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317" name="Picture 17" descr=""/>
          <p:cNvPicPr/>
          <p:nvPr/>
        </p:nvPicPr>
        <p:blipFill>
          <a:blip r:embed="rId1"/>
          <a:stretch/>
        </p:blipFill>
        <p:spPr>
          <a:xfrm>
            <a:off x="251640" y="1568520"/>
            <a:ext cx="5256360" cy="2460240"/>
          </a:xfrm>
          <a:prstGeom prst="rect">
            <a:avLst/>
          </a:prstGeom>
          <a:noFill/>
          <a:ln w="0"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w="63500" h="50800"/>
          </a:sp3d>
        </p:spPr>
      </p:pic>
      <p:sp>
        <p:nvSpPr>
          <p:cNvPr id="318" name="Picture 19"/>
          <p:cNvSpPr/>
          <p:nvPr/>
        </p:nvSpPr>
        <p:spPr>
          <a:xfrm>
            <a:off x="323640" y="4520880"/>
            <a:ext cx="3456000" cy="194400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" name="Picture 21"/>
          <p:cNvSpPr/>
          <p:nvPr/>
        </p:nvSpPr>
        <p:spPr>
          <a:xfrm>
            <a:off x="5724000" y="1640160"/>
            <a:ext cx="3125520" cy="237600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algn="tl" blurRad="15228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0" name="Picture 23"/>
          <p:cNvSpPr/>
          <p:nvPr/>
        </p:nvSpPr>
        <p:spPr>
          <a:xfrm>
            <a:off x="3852000" y="4563000"/>
            <a:ext cx="4865040" cy="187200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441" dur="indefinite" restart="never" nodeType="tmRoot">
          <p:childTnLst>
            <p:seq>
              <p:cTn id="442" dur="indefinite" nodeType="mainSeq">
                <p:childTnLst>
                  <p:par>
                    <p:cTn id="443" nodeType="clickEffect" fill="hold">
                      <p:stCondLst>
                        <p:cond delay="indefinite"/>
                      </p:stCondLst>
                      <p:childTnLst>
                        <p:par>
                          <p:cTn id="4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nodeType="clickEffect" fill="hold">
                      <p:stCondLst>
                        <p:cond delay="indefinite"/>
                      </p:stCondLst>
                      <p:childTnLst>
                        <p:par>
                          <p:cTn id="4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5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nodeType="clickEffect" fill="hold">
                      <p:stCondLst>
                        <p:cond delay="indefinite"/>
                      </p:stCondLst>
                      <p:childTnLst>
                        <p:par>
                          <p:cTn id="4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5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nodeType="clickEffect" fill="hold">
                      <p:stCondLst>
                        <p:cond delay="indefinite"/>
                      </p:stCondLst>
                      <p:childTnLst>
                        <p:par>
                          <p:cTn id="4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nodeType="clickEffect" fill="hold">
                      <p:stCondLst>
                        <p:cond delay="indefinite"/>
                      </p:stCondLst>
                      <p:childTnLst>
                        <p:par>
                          <p:cTn id="4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1 - Τίτλος"/>
          <p:cNvSpPr/>
          <p:nvPr/>
        </p:nvSpPr>
        <p:spPr>
          <a:xfrm>
            <a:off x="0" y="1052640"/>
            <a:ext cx="9143640" cy="12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514440" indent="-514440">
              <a:lnSpc>
                <a:spcPct val="100000"/>
              </a:lnSpc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2"/>
                </a:solidFill>
                <a:uFillTx/>
                <a:latin typeface="Candara"/>
              </a:rPr>
              <a:t>Γιατί λοιπόν ο Η/Υ είναι ψηφιακό σύστημα  ;;;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2"/>
                </a:solidFill>
                <a:uFillTx/>
                <a:latin typeface="Candara"/>
              </a:rPr>
              <a:t>Ποιες είναι οι </a:t>
            </a:r>
            <a:r>
              <a:rPr b="1" lang="el-GR" sz="2400" strike="noStrike" u="none">
                <a:solidFill>
                  <a:schemeClr val="dk2"/>
                </a:solidFill>
                <a:uFillTx/>
                <a:latin typeface="Candara"/>
              </a:rPr>
              <a:t>συγκεκριμένες</a:t>
            </a:r>
            <a:r>
              <a:rPr b="0" lang="el-GR" sz="2400" strike="noStrike" u="none">
                <a:solidFill>
                  <a:schemeClr val="dk2"/>
                </a:solidFill>
                <a:uFillTx/>
                <a:latin typeface="Candara"/>
              </a:rPr>
              <a:t> καταστάσεις στις οποίες δουλεύει;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2" name="PlaceHolder 1"/>
          <p:cNvSpPr>
            <a:spLocks noGrp="1"/>
          </p:cNvSpPr>
          <p:nvPr>
            <p:ph type="sldNum" idx="43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791F799-BF20-40A9-89F7-B2D172147BEA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11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3" name="1 - Τίτλος"/>
          <p:cNvSpPr/>
          <p:nvPr/>
        </p:nvSpPr>
        <p:spPr>
          <a:xfrm>
            <a:off x="0" y="333360"/>
            <a:ext cx="8459280" cy="7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Ο Η/Υ ως ψηφιακό σύστημα</a:t>
            </a:r>
            <a:endParaRPr b="0" lang="el-GR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4" name="Picture 7" descr=""/>
          <p:cNvPicPr/>
          <p:nvPr/>
        </p:nvPicPr>
        <p:blipFill>
          <a:blip r:embed="rId1"/>
          <a:stretch/>
        </p:blipFill>
        <p:spPr>
          <a:xfrm>
            <a:off x="468360" y="3213000"/>
            <a:ext cx="7919640" cy="316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5" name="1 - Τίτλος"/>
          <p:cNvSpPr/>
          <p:nvPr/>
        </p:nvSpPr>
        <p:spPr>
          <a:xfrm>
            <a:off x="0" y="2060640"/>
            <a:ext cx="9143640" cy="12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514440" indent="-514440">
              <a:lnSpc>
                <a:spcPct val="100000"/>
              </a:lnSpc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2"/>
                </a:solidFill>
                <a:uFillTx/>
                <a:latin typeface="Candara"/>
              </a:rPr>
              <a:t>Ο Η/Υ είναι ψηφιακή μηχανή που δουλεύει με ρεύμα και τα κυκλώματά του αναγνωρίζουν   </a:t>
            </a:r>
            <a:r>
              <a:rPr b="1" lang="el-GR" sz="2400" strike="noStrike" u="none">
                <a:solidFill>
                  <a:schemeClr val="dk2"/>
                </a:solidFill>
                <a:uFillTx/>
                <a:latin typeface="Candara"/>
              </a:rPr>
              <a:t>δύο διακριτές καταστάσεις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469" dur="indefinite" restart="never" nodeType="tmRoot">
          <p:childTnLst>
            <p:seq>
              <p:cTn id="470" dur="indefinite" nodeType="mainSeq">
                <p:childTnLst>
                  <p:par>
                    <p:cTn id="471" nodeType="clickEffect" fill="hold">
                      <p:stCondLst>
                        <p:cond delay="indefinite"/>
                      </p:stCondLst>
                      <p:childTnLst>
                        <p:par>
                          <p:cTn id="4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nodeType="clickEffect" fill="hold">
                      <p:stCondLst>
                        <p:cond delay="indefinite"/>
                      </p:stCondLst>
                      <p:childTnLst>
                        <p:par>
                          <p:cTn id="4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0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1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nodeType="clickEffect" fill="hold">
                      <p:stCondLst>
                        <p:cond delay="indefinite"/>
                      </p:stCondLst>
                      <p:childTnLst>
                        <p:par>
                          <p:cTn id="4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6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nodeType="clickEffect" fill="hold">
                      <p:stCondLst>
                        <p:cond delay="indefinite"/>
                      </p:stCondLst>
                      <p:childTnLst>
                        <p:par>
                          <p:cTn id="4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ldNum" idx="44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CDA819E-F947-429A-9EA1-E2745B912AC8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11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7" name="1 - Τίτλος"/>
          <p:cNvSpPr/>
          <p:nvPr/>
        </p:nvSpPr>
        <p:spPr>
          <a:xfrm>
            <a:off x="0" y="333360"/>
            <a:ext cx="8459280" cy="7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Ο Η/Υ ως ψηφιακό σύστημα</a:t>
            </a:r>
            <a:endParaRPr b="0" lang="el-GR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8" name="Picture 2" descr=""/>
          <p:cNvPicPr/>
          <p:nvPr/>
        </p:nvPicPr>
        <p:blipFill>
          <a:blip r:embed="rId1"/>
          <a:stretch/>
        </p:blipFill>
        <p:spPr>
          <a:xfrm>
            <a:off x="755640" y="1125360"/>
            <a:ext cx="7521120" cy="5041440"/>
          </a:xfrm>
          <a:prstGeom prst="rect">
            <a:avLst/>
          </a:prstGeom>
          <a:noFill/>
          <a:ln cap="sq" w="12700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179280" y="6262560"/>
            <a:ext cx="9143640" cy="504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623880" indent="-51444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2400" strike="noStrike" u="sng">
                <a:solidFill>
                  <a:schemeClr val="dk1"/>
                </a:solidFill>
                <a:uFillTx/>
                <a:latin typeface="Candara"/>
                <a:hlinkClick r:id="rId2"/>
              </a:rPr>
              <a:t>Παραδείγμα1 </a:t>
            </a:r>
            <a:r>
              <a:rPr b="1" lang="el-GR" sz="2400" strike="noStrike" u="sng">
                <a:solidFill>
                  <a:schemeClr val="dk1"/>
                </a:solidFill>
                <a:uFillTx/>
                <a:latin typeface="Candara"/>
                <a:hlinkClick r:id="rId3"/>
              </a:rPr>
              <a:t> 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3880" indent="-51444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3880" indent="-51444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32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endParaRPr b="0" lang="en-US" sz="32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493" dur="indefinite" restart="never" nodeType="tmRoot">
          <p:childTnLst>
            <p:seq>
              <p:cTn id="494" dur="indefinite" nodeType="mainSeq">
                <p:childTnLst>
                  <p:par>
                    <p:cTn id="495" nodeType="clickEffect" fill="hold">
                      <p:stCondLst>
                        <p:cond delay="indefinite"/>
                      </p:stCondLst>
                      <p:childTnLst>
                        <p:par>
                          <p:cTn id="4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nodeType="clickEffect" fill="hold">
                      <p:stCondLst>
                        <p:cond delay="indefinite"/>
                      </p:stCondLst>
                      <p:childTnLst>
                        <p:par>
                          <p:cTn id="5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0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nodeType="clickEffect" fill="hold">
                      <p:stCondLst>
                        <p:cond delay="indefinite"/>
                      </p:stCondLst>
                      <p:childTnLst>
                        <p:par>
                          <p:cTn id="5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9" dur="500" fill="hold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0" dur="500" fill="hold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nodeType="clickEffect" fill="hold">
                      <p:stCondLst>
                        <p:cond delay="indefinite"/>
                      </p:stCondLst>
                      <p:childTnLst>
                        <p:par>
                          <p:cTn id="5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5" dur="500" fill="hold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6" dur="500" fill="hold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Num" idx="45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F2A24CA-115F-45F9-BB50-05DF0B32CF24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12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1" name="1 - Τίτλος"/>
          <p:cNvSpPr/>
          <p:nvPr/>
        </p:nvSpPr>
        <p:spPr>
          <a:xfrm>
            <a:off x="0" y="333360"/>
            <a:ext cx="8459280" cy="7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Ο Η/Υ ως ψηφιακό σύστημα</a:t>
            </a:r>
            <a:endParaRPr b="0" lang="el-GR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2" name="Picture 2" descr="ÎÏÎ¿ÏÎ­Î»ÎµÏÎ¼Î± ÎµÎ¹ÎºÏÎ½Î±Ï Î³Î¹Î± ÏÎ·ÏÎ¹Î±ÎºÎ± ÎºÏÎºÎ»ÏÎ¼Î±ÏÎ± Î±ÏÎºÎ·ÏÎµÎ¹Ï"/>
          <p:cNvPicPr/>
          <p:nvPr/>
        </p:nvPicPr>
        <p:blipFill>
          <a:blip r:embed="rId1"/>
          <a:stretch/>
        </p:blipFill>
        <p:spPr>
          <a:xfrm>
            <a:off x="701640" y="1440000"/>
            <a:ext cx="2734920" cy="1439640"/>
          </a:xfrm>
          <a:prstGeom prst="rect">
            <a:avLst/>
          </a:prstGeom>
          <a:noFill/>
          <a:ln cap="sq" w="12700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333" name="Picture 4" descr="ÎÏÎ¿ÏÎ­Î»ÎµÏÎ¼Î± ÎµÎ¹ÎºÏÎ½Î±Ï Î³Î¹Î± ÏÎ·ÏÎ¹Î±ÎºÎ± ÎºÏÎºÎ»ÏÎ¼Î±ÏÎ± ÏÎ»Î±ÎºÎµÏÎ±"/>
          <p:cNvPicPr/>
          <p:nvPr/>
        </p:nvPicPr>
        <p:blipFill>
          <a:blip r:embed="rId2"/>
          <a:stretch/>
        </p:blipFill>
        <p:spPr>
          <a:xfrm>
            <a:off x="4238640" y="1440000"/>
            <a:ext cx="2168280" cy="1439640"/>
          </a:xfrm>
          <a:prstGeom prst="rect">
            <a:avLst/>
          </a:prstGeom>
          <a:noFill/>
          <a:ln cap="sq" w="12700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334" name="Picture 6" descr="Î£ÏÎµÏÎ¹ÎºÎ® ÎµÎ¹ÎºÏÎ½Î±"/>
          <p:cNvPicPr/>
          <p:nvPr/>
        </p:nvPicPr>
        <p:blipFill>
          <a:blip r:embed="rId3"/>
          <a:stretch/>
        </p:blipFill>
        <p:spPr>
          <a:xfrm>
            <a:off x="7118280" y="1440000"/>
            <a:ext cx="1385640" cy="1439640"/>
          </a:xfrm>
          <a:prstGeom prst="rect">
            <a:avLst/>
          </a:prstGeom>
          <a:noFill/>
          <a:ln cap="sq" w="12700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sp>
        <p:nvSpPr>
          <p:cNvPr id="335" name="1 - Τίτλος"/>
          <p:cNvSpPr/>
          <p:nvPr/>
        </p:nvSpPr>
        <p:spPr>
          <a:xfrm>
            <a:off x="536400" y="907920"/>
            <a:ext cx="8459280" cy="5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el-GR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Α. στα κυκλώματά του (εσωτερικά)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6" name="1 - Τίτλος"/>
          <p:cNvSpPr/>
          <p:nvPr/>
        </p:nvSpPr>
        <p:spPr>
          <a:xfrm>
            <a:off x="536400" y="3102120"/>
            <a:ext cx="8459280" cy="5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el-GR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Β. στα  μαγνητικά μέσα αποθήκευσης ( σκληρός δίσκος)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7" name="1 - Τίτλος"/>
          <p:cNvSpPr/>
          <p:nvPr/>
        </p:nvSpPr>
        <p:spPr>
          <a:xfrm>
            <a:off x="536400" y="4950000"/>
            <a:ext cx="8459280" cy="5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el-GR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Γ. στα  οπτικά μέσα αποθήκευσης ( </a:t>
            </a:r>
            <a:r>
              <a:rPr b="1" lang="en-US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CD / DVD)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8" name="Picture 8" descr="Î£ÏÎµÏÎ¹ÎºÎ® ÎµÎ¹ÎºÏÎ½Î±"/>
          <p:cNvPicPr/>
          <p:nvPr/>
        </p:nvPicPr>
        <p:blipFill>
          <a:blip r:embed="rId4"/>
          <a:stretch/>
        </p:blipFill>
        <p:spPr>
          <a:xfrm>
            <a:off x="692280" y="5570640"/>
            <a:ext cx="1636200" cy="1287000"/>
          </a:xfrm>
          <a:prstGeom prst="rect">
            <a:avLst/>
          </a:prstGeom>
          <a:noFill/>
          <a:ln cap="sq" w="12700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sp>
        <p:nvSpPr>
          <p:cNvPr id="339" name="1 - Τίτλος"/>
          <p:cNvSpPr/>
          <p:nvPr/>
        </p:nvSpPr>
        <p:spPr>
          <a:xfrm rot="16200000">
            <a:off x="-2578320" y="3703680"/>
            <a:ext cx="5733000" cy="575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1800" strike="noStrike" u="none">
                <a:solidFill>
                  <a:schemeClr val="accent6">
                    <a:tint val="90000"/>
                  </a:schemeClr>
                </a:solidFill>
                <a:uFillTx/>
                <a:latin typeface="Candara"/>
              </a:rPr>
              <a:t>ΑΝΑΓΝΩΡΙΖΟΥΝ ΜΟΝΟ ΔΥΟ ΚΑΤΑΣΤΑΣΕΙΣ : «0» ΚΑΙ «1»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0" name="Picture 12" descr="Horseshoe magnet"/>
          <p:cNvPicPr/>
          <p:nvPr/>
        </p:nvPicPr>
        <p:blipFill>
          <a:blip r:embed="rId5"/>
          <a:stretch/>
        </p:blipFill>
        <p:spPr>
          <a:xfrm>
            <a:off x="5518080" y="3549600"/>
            <a:ext cx="1775880" cy="1331640"/>
          </a:xfrm>
          <a:prstGeom prst="rect">
            <a:avLst/>
          </a:prstGeom>
          <a:noFill/>
          <a:ln cap="sq" w="12700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341" name="Picture 14" descr="The parts/components inside a hard drive"/>
          <p:cNvPicPr/>
          <p:nvPr/>
        </p:nvPicPr>
        <p:blipFill>
          <a:blip r:embed="rId6"/>
          <a:stretch/>
        </p:blipFill>
        <p:spPr>
          <a:xfrm>
            <a:off x="1717560" y="3560760"/>
            <a:ext cx="1773000" cy="1331640"/>
          </a:xfrm>
          <a:prstGeom prst="rect">
            <a:avLst/>
          </a:prstGeom>
          <a:noFill/>
          <a:ln cap="sq" w="12700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342" name="Picture 16" descr="How Data is written on CD"/>
          <p:cNvPicPr/>
          <p:nvPr/>
        </p:nvPicPr>
        <p:blipFill>
          <a:blip r:embed="rId7"/>
          <a:stretch/>
        </p:blipFill>
        <p:spPr>
          <a:xfrm>
            <a:off x="6659640" y="5445000"/>
            <a:ext cx="1855440" cy="1412640"/>
          </a:xfrm>
          <a:prstGeom prst="rect">
            <a:avLst/>
          </a:prstGeom>
          <a:noFill/>
          <a:ln cap="sq" w="12700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343" name="Picture 18" descr="ÎÏÎ¿ÏÎ­Î»ÎµÏÎ¼Î± ÎµÎ¹ÎºÏÎ½Î±Ï Î³Î¹Î± how data stored in cd"/>
          <p:cNvPicPr/>
          <p:nvPr/>
        </p:nvPicPr>
        <p:blipFill>
          <a:blip r:embed="rId8"/>
          <a:stretch/>
        </p:blipFill>
        <p:spPr>
          <a:xfrm>
            <a:off x="2771640" y="5562720"/>
            <a:ext cx="3168360" cy="1294920"/>
          </a:xfrm>
          <a:prstGeom prst="rect">
            <a:avLst/>
          </a:prstGeom>
          <a:noFill/>
          <a:ln cap="sq" w="12700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517" dur="indefinite" restart="never" nodeType="tmRoot">
          <p:childTnLst>
            <p:seq>
              <p:cTn id="518" dur="indefinite" nodeType="mainSeq">
                <p:childTnLst>
                  <p:par>
                    <p:cTn id="519" nodeType="clickEffect" fill="hold">
                      <p:stCondLst>
                        <p:cond delay="indefinite"/>
                      </p:stCondLst>
                      <p:childTnLst>
                        <p:par>
                          <p:cTn id="5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2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nodeType="clickEffect" fill="hold">
                      <p:stCondLst>
                        <p:cond delay="indefinite"/>
                      </p:stCondLst>
                      <p:childTnLst>
                        <p:par>
                          <p:cTn id="5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2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nodeType="clickEffect" fill="hold">
                      <p:stCondLst>
                        <p:cond delay="indefinite"/>
                      </p:stCondLst>
                      <p:childTnLst>
                        <p:par>
                          <p:cTn id="5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3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nodeType="clickEffect" fill="hold">
                      <p:stCondLst>
                        <p:cond delay="indefinite"/>
                      </p:stCondLst>
                      <p:childTnLst>
                        <p:par>
                          <p:cTn id="5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3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nodeType="clickEffect" fill="hold">
                      <p:stCondLst>
                        <p:cond delay="indefinite"/>
                      </p:stCondLst>
                      <p:childTnLst>
                        <p:par>
                          <p:cTn id="5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4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nodeType="clickEffect" fill="hold">
                      <p:stCondLst>
                        <p:cond delay="indefinite"/>
                      </p:stCondLst>
                      <p:childTnLst>
                        <p:par>
                          <p:cTn id="5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4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nodeType="clickEffect" fill="hold">
                      <p:stCondLst>
                        <p:cond delay="indefinite"/>
                      </p:stCondLst>
                      <p:childTnLst>
                        <p:par>
                          <p:cTn id="5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5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nodeType="clickEffect" fill="hold">
                      <p:stCondLst>
                        <p:cond delay="indefinite"/>
                      </p:stCondLst>
                      <p:childTnLst>
                        <p:par>
                          <p:cTn id="5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5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nodeType="clickEffect" fill="hold">
                      <p:stCondLst>
                        <p:cond delay="indefinite"/>
                      </p:stCondLst>
                      <p:childTnLst>
                        <p:par>
                          <p:cTn id="5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6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6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nodeType="clickEffect" fill="hold">
                      <p:stCondLst>
                        <p:cond delay="indefinite"/>
                      </p:stCondLst>
                      <p:childTnLst>
                        <p:par>
                          <p:cTn id="5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6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6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nodeType="clickEffect" fill="hold">
                      <p:stCondLst>
                        <p:cond delay="indefinite"/>
                      </p:stCondLst>
                      <p:childTnLst>
                        <p:par>
                          <p:cTn id="5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7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nodeType="clickEffect" fill="hold">
                      <p:stCondLst>
                        <p:cond delay="indefinite"/>
                      </p:stCondLst>
                      <p:childTnLst>
                        <p:par>
                          <p:cTn id="5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7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nodeType="clickEffect" fill="hold">
                      <p:stCondLst>
                        <p:cond delay="indefinite"/>
                      </p:stCondLst>
                      <p:childTnLst>
                        <p:par>
                          <p:cTn id="5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8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/>
          </p:nvPr>
        </p:nvSpPr>
        <p:spPr>
          <a:xfrm>
            <a:off x="0" y="620640"/>
            <a:ext cx="9143640" cy="5903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3200" strike="noStrike" u="none">
                <a:solidFill>
                  <a:schemeClr val="dk1"/>
                </a:solidFill>
                <a:uFillTx/>
                <a:latin typeface="Candara"/>
              </a:rPr>
              <a:t>Ερωτήσεις κατανόησης</a:t>
            </a:r>
            <a:r>
              <a:rPr b="1" lang="en-US" sz="3200" strike="noStrike" u="none">
                <a:solidFill>
                  <a:schemeClr val="dk1"/>
                </a:solidFill>
                <a:uFillTx/>
                <a:latin typeface="Candara"/>
              </a:rPr>
              <a:t>  1</a:t>
            </a:r>
            <a:endParaRPr b="0" lang="en-US" sz="32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4240" indent="-51444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Ένα αναλογικό σύστημα παίρνει  συγκεκριμένες τιμές ενώ ένα ψηφιακό παίρνει συνεχόμενες.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   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                         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    </a:t>
            </a:r>
            <a:r>
              <a:rPr b="1" lang="el-GR" sz="1800" strike="noStrike" u="none">
                <a:solidFill>
                  <a:schemeClr val="dk1"/>
                </a:solidFill>
                <a:uFillTx/>
                <a:latin typeface="Candara"/>
              </a:rPr>
              <a:t>Σωστό - Λάθος</a:t>
            </a:r>
            <a:r>
              <a:rPr b="0" lang="el-GR" sz="1800" strike="noStrike" u="none">
                <a:solidFill>
                  <a:schemeClr val="dk1"/>
                </a:solidFill>
                <a:uFillTx/>
                <a:latin typeface="Candara"/>
              </a:rPr>
              <a:t> </a:t>
            </a:r>
            <a:endParaRPr b="0" lang="en-US" sz="1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4240" indent="-51444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Η ταχύτητα του αυτοκινήτου είναι αναλογικό φαινόμενο </a:t>
            </a:r>
            <a:r>
              <a:rPr b="0" lang="el-GR" sz="2600" strike="noStrike" u="none">
                <a:solidFill>
                  <a:schemeClr val="dk1"/>
                </a:solidFill>
                <a:uFillTx/>
                <a:latin typeface="Candara"/>
              </a:rPr>
              <a:t>.    </a:t>
            </a:r>
            <a:r>
              <a:rPr b="0" lang="en-US" sz="2600" strike="noStrike" u="none">
                <a:solidFill>
                  <a:schemeClr val="dk1"/>
                </a:solidFill>
                <a:uFillTx/>
                <a:latin typeface="Candara"/>
              </a:rPr>
              <a:t>             </a:t>
            </a:r>
            <a:endParaRPr b="0" lang="en-US" sz="26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4240" indent="-514440">
              <a:lnSpc>
                <a:spcPct val="15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n-US" sz="2600" strike="noStrike" u="none">
                <a:solidFill>
                  <a:schemeClr val="dk1"/>
                </a:solidFill>
                <a:uFillTx/>
                <a:latin typeface="Candara"/>
              </a:rPr>
              <a:t>                                                                                                     </a:t>
            </a:r>
            <a:r>
              <a:rPr b="1" lang="el-GR" sz="1800" strike="noStrike" u="none">
                <a:solidFill>
                  <a:schemeClr val="dk1"/>
                </a:solidFill>
                <a:uFillTx/>
                <a:latin typeface="Candara"/>
              </a:rPr>
              <a:t>Σωστό - Λάθος</a:t>
            </a:r>
            <a:endParaRPr b="0" lang="en-US" sz="1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4240" indent="-51444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Ο Η/Υ είναι ψηφιακός γιατί δουλεύει με ρεύμα</a:t>
            </a:r>
            <a:r>
              <a:rPr b="0" lang="el-GR" sz="2600" strike="noStrike" u="none">
                <a:solidFill>
                  <a:schemeClr val="dk1"/>
                </a:solidFill>
                <a:uFillTx/>
                <a:latin typeface="Candara"/>
              </a:rPr>
              <a:t>. </a:t>
            </a:r>
            <a:r>
              <a:rPr b="0" lang="en-US" sz="2600" strike="noStrike" u="none">
                <a:solidFill>
                  <a:schemeClr val="dk1"/>
                </a:solidFill>
                <a:uFillTx/>
                <a:latin typeface="Candara"/>
              </a:rPr>
              <a:t>    </a:t>
            </a:r>
            <a:r>
              <a:rPr b="0" lang="el-GR" sz="26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1" lang="el-GR" sz="1900" strike="noStrike" u="none">
                <a:solidFill>
                  <a:schemeClr val="dk1"/>
                </a:solidFill>
                <a:uFillTx/>
                <a:latin typeface="Candara"/>
              </a:rPr>
              <a:t>Σωστό – Λάθος</a:t>
            </a:r>
            <a:endParaRPr b="0" lang="en-US" sz="19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4240" indent="-51444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Georgia"/>
              <a:buAutoNum type="arabicPeriod" startAt="4"/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Τα  κυκλώματα του Η/Υ  μπορούν να βρεθούν μόνο σε  2 καταστάσεις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     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                                                   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        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   </a:t>
            </a:r>
            <a:r>
              <a:rPr b="1" lang="el-GR" sz="1800" strike="noStrike" u="none">
                <a:solidFill>
                  <a:schemeClr val="dk1"/>
                </a:solidFill>
                <a:uFillTx/>
                <a:latin typeface="Candara"/>
              </a:rPr>
              <a:t>Σωστό - Λάθος</a:t>
            </a:r>
            <a:endParaRPr b="0" lang="en-US" sz="1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5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5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4240" indent="-51444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pic>
        <p:nvPicPr>
          <p:cNvPr id="345" name="Picture 3" descr="http://www.regional-it.be/wp-content/uploads/2013/03/evaluation-test.jpg"/>
          <p:cNvPicPr/>
          <p:nvPr/>
        </p:nvPicPr>
        <p:blipFill>
          <a:blip r:embed="rId1"/>
          <a:stretch/>
        </p:blipFill>
        <p:spPr>
          <a:xfrm>
            <a:off x="7021440" y="404640"/>
            <a:ext cx="2122200" cy="96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6" name="PlaceHolder 2"/>
          <p:cNvSpPr>
            <a:spLocks noGrp="1"/>
          </p:cNvSpPr>
          <p:nvPr>
            <p:ph type="sldNum" idx="46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EBF252A-2CB0-4A89-85CF-3634FFFEA63E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14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/>
          </p:nvPr>
        </p:nvSpPr>
        <p:spPr>
          <a:xfrm>
            <a:off x="179280" y="1268280"/>
            <a:ext cx="8300520" cy="143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 algn="just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Αφού ο Η/Υ χρησιμοποιεί με αυτές τις 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δύο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καταστάσεις  , ας τις πούμε 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«0» και «1»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, χρειάζεται ένα σύστημα αναπαράστασης ( όπως εμείς οι άνθρωποι χρησιμοποιούμαι το Δεκαδικό Σύστημα) και αυτό το σύστημα λέγεται </a:t>
            </a:r>
            <a:r>
              <a:rPr b="1" lang="el-GR" sz="24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Δυαδικό Σύστημα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040" indent="-255600" algn="just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105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title"/>
          </p:nvPr>
        </p:nvSpPr>
        <p:spPr>
          <a:xfrm>
            <a:off x="0" y="476280"/>
            <a:ext cx="8229240" cy="791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Δυαδικό Σύστημα ( </a:t>
            </a:r>
            <a:r>
              <a:rPr b="1" lang="en-US" sz="4000" strike="noStrike" u="none">
                <a:solidFill>
                  <a:schemeClr val="dk2"/>
                </a:solidFill>
                <a:uFillTx/>
                <a:latin typeface="Candara"/>
              </a:rPr>
              <a:t>Binary System)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sldNum" idx="47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6FC483A-F715-4BCA-87AF-E7E5F5EBCEE2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14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0" name="5 - TextBox"/>
          <p:cNvSpPr/>
          <p:nvPr/>
        </p:nvSpPr>
        <p:spPr>
          <a:xfrm>
            <a:off x="164880" y="2802240"/>
            <a:ext cx="8784720" cy="4783680"/>
          </a:xfrm>
          <a:prstGeom prst="rect">
            <a:avLst/>
          </a:prstGeom>
          <a:gradFill rotWithShape="0">
            <a:gsLst>
              <a:gs pos="0">
                <a:srgbClr val="dfc6bc"/>
              </a:gs>
              <a:gs pos="45000">
                <a:srgbClr val="f6f1ef"/>
              </a:gs>
              <a:gs pos="100000">
                <a:srgbClr val="fffcfc"/>
              </a:gs>
            </a:gsLst>
            <a:lin ang="13500000"/>
          </a:gradFill>
          <a:ln>
            <a:solidFill>
              <a:srgbClr val="8b5d3d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Στο δυαδικό σύστημα όλοι οι αριθμοί παριστάνονται με 2 μόνο ψηφία: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0 και 1 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Με τα δυαδικά ψηφία </a:t>
            </a:r>
            <a:r>
              <a:rPr b="0" lang="el-GR" sz="20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(</a:t>
            </a:r>
            <a:r>
              <a:rPr b="1" lang="el-GR" sz="20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Binary Digits – </a:t>
            </a:r>
            <a:r>
              <a:rPr b="1" lang="el-GR" sz="24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Bits</a:t>
            </a:r>
            <a:r>
              <a:rPr b="1" lang="el-GR" sz="20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) 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οι κατασκευαστές περιγράφουν την απουσία ή την παρουσία ρεύματος στα καλώδια του υπολογιστή 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το </a:t>
            </a:r>
            <a:r>
              <a:rPr b="1" lang="el-GR" sz="24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bit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είναι η 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βασική (ελάχιστη) μονάδα πληροφορίας που μπορεί να χειριστεί ο υπολογιστής 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Σε μορφή </a:t>
            </a:r>
            <a:r>
              <a:rPr b="1" lang="el-GR" sz="24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bits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παριστάνονται όλα τα δεδομένα π.χ. αριθμοί, χαρακτήρες, εικόνες, ήχοι, video 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584" dur="indefinite" restart="never" nodeType="tmRoot">
          <p:childTnLst>
            <p:seq>
              <p:cTn id="585" dur="indefinite" nodeType="mainSeq">
                <p:childTnLst>
                  <p:par>
                    <p:cTn id="586" nodeType="clickEffect" fill="hold">
                      <p:stCondLst>
                        <p:cond delay="indefinite"/>
                      </p:stCondLst>
                      <p:childTnLst>
                        <p:par>
                          <p:cTn id="5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0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1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nodeType="clickEffect" fill="hold">
                      <p:stCondLst>
                        <p:cond delay="indefinite"/>
                      </p:stCondLst>
                      <p:childTnLst>
                        <p:par>
                          <p:cTn id="5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9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6" dur="500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7" dur="500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nodeType="clickEffect" fill="hold">
                      <p:stCondLst>
                        <p:cond delay="indefinite"/>
                      </p:stCondLst>
                      <p:childTnLst>
                        <p:par>
                          <p:cTn id="5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0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0" y="476280"/>
            <a:ext cx="8229240" cy="791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Δυαδικό Σύστημα ( </a:t>
            </a:r>
            <a:r>
              <a:rPr b="1" lang="en-US" sz="4000" strike="noStrike" u="none">
                <a:solidFill>
                  <a:schemeClr val="dk2"/>
                </a:solidFill>
                <a:uFillTx/>
                <a:latin typeface="Candara"/>
              </a:rPr>
              <a:t>Binary System)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ldNum" idx="48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53B9FB7-126F-4F92-8F71-DC5726E40222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14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3" name="5 - TextBox"/>
          <p:cNvSpPr/>
          <p:nvPr/>
        </p:nvSpPr>
        <p:spPr>
          <a:xfrm>
            <a:off x="0" y="1197000"/>
            <a:ext cx="8784720" cy="851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Παράδειγμα αντιστοιχίας μεταξύ Δεκαδικού και 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Δυαδικού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Συστήματος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4" name="Picture 2" descr=""/>
          <p:cNvPicPr/>
          <p:nvPr/>
        </p:nvPicPr>
        <p:blipFill>
          <a:blip r:embed="rId1"/>
          <a:stretch/>
        </p:blipFill>
        <p:spPr>
          <a:xfrm>
            <a:off x="334800" y="2084400"/>
            <a:ext cx="8386560" cy="360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603" dur="indefinite" restart="never" nodeType="tmRoot">
          <p:childTnLst>
            <p:seq>
              <p:cTn id="604" dur="indefinite" nodeType="mainSeq">
                <p:childTnLst>
                  <p:par>
                    <p:cTn id="605" nodeType="clickEffect" fill="hold">
                      <p:stCondLst>
                        <p:cond delay="indefinite"/>
                      </p:stCondLst>
                      <p:childTnLst>
                        <p:par>
                          <p:cTn id="6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nodeType="clickEffect" fill="hold">
                      <p:stCondLst>
                        <p:cond delay="indefinite"/>
                      </p:stCondLst>
                      <p:childTnLst>
                        <p:par>
                          <p:cTn id="6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5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6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nodeType="clickEffect" fill="hold">
                      <p:stCondLst>
                        <p:cond delay="indefinite"/>
                      </p:stCondLst>
                      <p:childTnLst>
                        <p:par>
                          <p:cTn id="6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2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/>
          </p:nvPr>
        </p:nvSpPr>
        <p:spPr>
          <a:xfrm>
            <a:off x="179280" y="1268280"/>
            <a:ext cx="8784720" cy="100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 algn="just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Αφού εμείς καταλαβαίνουμε τα δικά μας σύμβολα (γράμματα,ψηφία κλπ) και ο Η/Υ  χρησιμοποιεί το Δυαδικό ( μόνο «0» και «1») , πως γίνεται και επικοινωνούμε σωστά με  αυτόν;;;;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title"/>
          </p:nvPr>
        </p:nvSpPr>
        <p:spPr>
          <a:xfrm>
            <a:off x="0" y="476280"/>
            <a:ext cx="8229240" cy="791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Δυαδικό Σύστημα ( </a:t>
            </a:r>
            <a:r>
              <a:rPr b="1" lang="en-US" sz="4000" strike="noStrike" u="none">
                <a:solidFill>
                  <a:schemeClr val="dk2"/>
                </a:solidFill>
                <a:uFillTx/>
                <a:latin typeface="Candara"/>
              </a:rPr>
              <a:t>Binary System)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sldNum" idx="49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12B1505-C145-4E02-A899-89FDE9006D93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14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8" name="5 - TextBox"/>
          <p:cNvSpPr/>
          <p:nvPr/>
        </p:nvSpPr>
        <p:spPr>
          <a:xfrm>
            <a:off x="149760" y="2277000"/>
            <a:ext cx="8892000" cy="4204440"/>
          </a:xfrm>
          <a:prstGeom prst="rect">
            <a:avLst/>
          </a:prstGeom>
          <a:gradFill rotWithShape="0">
            <a:gsLst>
              <a:gs pos="0">
                <a:srgbClr val="dfc6bc"/>
              </a:gs>
              <a:gs pos="45000">
                <a:srgbClr val="f6f1ef"/>
              </a:gs>
              <a:gs pos="100000">
                <a:srgbClr val="fffcfc"/>
              </a:gs>
            </a:gsLst>
            <a:lin ang="13500000"/>
          </a:gradFill>
          <a:ln>
            <a:solidFill>
              <a:srgbClr val="8b5d3d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Αυτό που χρειάζεται είναι να υπάρχει μια </a:t>
            </a:r>
            <a:r>
              <a:rPr b="1" lang="el-GR" sz="2000" strike="noStrike" u="sng">
                <a:solidFill>
                  <a:schemeClr val="dk1"/>
                </a:solidFill>
                <a:uFillTx/>
                <a:latin typeface="Candara"/>
              </a:rPr>
              <a:t>κωδικοποίηση</a:t>
            </a:r>
            <a:r>
              <a:rPr b="1" lang="en-US" sz="2000" strike="noStrike" u="sng">
                <a:solidFill>
                  <a:schemeClr val="dk1"/>
                </a:solidFill>
                <a:uFillTx/>
                <a:latin typeface="Candara"/>
              </a:rPr>
              <a:t>,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 όπου για κάθε δικό μας σύμβολο να υπάρχει μια αντίστοιχη (μοναδική) ακολουθία δυαδικών ψηφίων(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bits).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Αυτό γίνεται με τον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: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el-GR" sz="20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Α.Κώδικα </a:t>
            </a:r>
            <a:r>
              <a:rPr b="1" lang="en-US" sz="20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ASCII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 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-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Κάθε χαραχτήρας κωδικοποιείται σε 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8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Candara"/>
              </a:rPr>
              <a:t>bits </a:t>
            </a:r>
            <a:r>
              <a:rPr b="0" i="1" lang="en-US" sz="2000" strike="noStrike" u="none">
                <a:solidFill>
                  <a:schemeClr val="dk1"/>
                </a:solidFill>
                <a:uFillTx/>
                <a:latin typeface="Candara"/>
              </a:rPr>
              <a:t>(</a:t>
            </a:r>
            <a:r>
              <a:rPr b="0" i="1" lang="el-GR" sz="2000" strike="noStrike" u="none">
                <a:solidFill>
                  <a:schemeClr val="dk1"/>
                </a:solidFill>
                <a:uFillTx/>
                <a:latin typeface="Candara"/>
              </a:rPr>
              <a:t>Συνολικά 256 χαρακτήρες)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 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-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Αφορά τους 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Ελληνικούς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και 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Λατινικούς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χαρακτήρες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el-GR" sz="20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Β. Τον Κώδικα </a:t>
            </a:r>
            <a:r>
              <a:rPr b="1" lang="en-US" sz="20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UNICODE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-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Κάθε χαραχτήρας κωδικοποιείται σε 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16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Candara"/>
              </a:rPr>
              <a:t>bits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i="1" lang="en-US" sz="2000" strike="noStrike" u="none">
                <a:solidFill>
                  <a:schemeClr val="dk1"/>
                </a:solidFill>
                <a:uFillTx/>
                <a:latin typeface="Candara"/>
              </a:rPr>
              <a:t>(</a:t>
            </a:r>
            <a:r>
              <a:rPr b="0" i="1" lang="el-GR" sz="2000" strike="noStrike" u="none">
                <a:solidFill>
                  <a:schemeClr val="dk1"/>
                </a:solidFill>
                <a:uFillTx/>
                <a:latin typeface="Candara"/>
              </a:rPr>
              <a:t>Συνολικά 65536 χαρακτήρες)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 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-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Αφορά τους χαρακτήρες για 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όλες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τις γλώσσες.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622" dur="indefinite" restart="never" nodeType="tmRoot">
          <p:childTnLst>
            <p:seq>
              <p:cTn id="623" dur="indefinite" nodeType="mainSeq">
                <p:childTnLst>
                  <p:par>
                    <p:cTn id="624" nodeType="clickEffect" fill="hold">
                      <p:stCondLst>
                        <p:cond delay="indefinite"/>
                      </p:stCondLst>
                      <p:childTnLst>
                        <p:par>
                          <p:cTn id="6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nodeType="clickEffect" fill="hold">
                      <p:stCondLst>
                        <p:cond delay="indefinite"/>
                      </p:stCondLst>
                      <p:childTnLst>
                        <p:par>
                          <p:cTn id="6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4" dur="5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5" dur="5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nodeType="clickEffect" fill="hold">
                      <p:stCondLst>
                        <p:cond delay="indefinite"/>
                      </p:stCondLst>
                      <p:childTnLst>
                        <p:par>
                          <p:cTn id="6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3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4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0" y="476280"/>
            <a:ext cx="8229240" cy="791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Δυαδικό Σύστημα </a:t>
            </a:r>
            <a:r>
              <a:rPr b="1" lang="en-US" sz="4000" strike="noStrike" u="none">
                <a:solidFill>
                  <a:schemeClr val="dk2"/>
                </a:solidFill>
                <a:uFillTx/>
                <a:latin typeface="Candara"/>
              </a:rPr>
              <a:t>-</a:t>
            </a: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 Κωδικοποίηση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sldNum" idx="50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C2CF1FF-653D-4582-9225-2C46CA9067D5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14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457200" y="2249640"/>
            <a:ext cx="8229240" cy="432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pic>
        <p:nvPicPr>
          <p:cNvPr id="362" name="Picture 2" descr="ÎÏÎ¿ÏÎ­Î»ÎµÏÎ¼Î± ÎµÎ¹ÎºÏÎ½Î±Ï Î³Î¹Î± ÎºÏÎ´Î¹ÎºÎ±Ï ascii"/>
          <p:cNvPicPr/>
          <p:nvPr/>
        </p:nvPicPr>
        <p:blipFill>
          <a:blip r:embed="rId1"/>
          <a:stretch/>
        </p:blipFill>
        <p:spPr>
          <a:xfrm>
            <a:off x="395280" y="1197000"/>
            <a:ext cx="8353080" cy="5243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641" dur="indefinite" restart="never" nodeType="tmRoot">
          <p:childTnLst>
            <p:seq>
              <p:cTn id="642" dur="indefinite" nodeType="mainSeq">
                <p:childTnLst>
                  <p:par>
                    <p:cTn id="643" nodeType="clickEffect" fill="hold">
                      <p:stCondLst>
                        <p:cond delay="indefinite"/>
                      </p:stCondLst>
                      <p:childTnLst>
                        <p:par>
                          <p:cTn id="6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nodeType="clickEffect" fill="hold">
                      <p:stCondLst>
                        <p:cond delay="indefinite"/>
                      </p:stCondLst>
                      <p:childTnLst>
                        <p:par>
                          <p:cTn id="6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5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0" y="476280"/>
            <a:ext cx="9143640" cy="791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Δυαδικό Σύστημα </a:t>
            </a:r>
            <a:r>
              <a:rPr b="1" lang="en-US" sz="4000" strike="noStrike" u="none">
                <a:solidFill>
                  <a:schemeClr val="dk2"/>
                </a:solidFill>
                <a:uFillTx/>
                <a:latin typeface="Candara"/>
              </a:rPr>
              <a:t>-</a:t>
            </a: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 Κωδικοποίηση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ldNum" idx="51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AB39159-8AB5-4F7D-93CA-29432235CEC0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14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365" name="Picture 2" descr=""/>
          <p:cNvPicPr/>
          <p:nvPr/>
        </p:nvPicPr>
        <p:blipFill>
          <a:blip r:embed="rId1"/>
          <a:stretch/>
        </p:blipFill>
        <p:spPr>
          <a:xfrm>
            <a:off x="324000" y="1628640"/>
            <a:ext cx="8375400" cy="345564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pic>
      <p:sp>
        <p:nvSpPr>
          <p:cNvPr id="366" name="2 - Θέση περιεχομένου"/>
          <p:cNvSpPr/>
          <p:nvPr/>
        </p:nvSpPr>
        <p:spPr>
          <a:xfrm>
            <a:off x="0" y="1125360"/>
            <a:ext cx="9143640" cy="431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5040" indent="-25560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Παραδείγματα Κωδικοποίησης με τον </a:t>
            </a:r>
            <a:r>
              <a:rPr b="0" lang="el-GR" sz="2400" strike="noStrike" u="none">
                <a:solidFill>
                  <a:schemeClr val="accent6">
                    <a:lumMod val="75000"/>
                  </a:schemeClr>
                </a:solidFill>
                <a:uFillTx/>
                <a:latin typeface="Candara"/>
              </a:rPr>
              <a:t>Κώδικα </a:t>
            </a:r>
            <a:r>
              <a:rPr b="0" lang="en-US" sz="2400" strike="noStrike" u="none">
                <a:solidFill>
                  <a:schemeClr val="accent6">
                    <a:lumMod val="75000"/>
                  </a:schemeClr>
                </a:solidFill>
                <a:uFillTx/>
                <a:latin typeface="Candara"/>
              </a:rPr>
              <a:t>ASCII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7" name="Picture 6" descr="ÎÏÎ¿ÏÎ­Î»ÎµÏÎ¼Î± ÎµÎ¹ÎºÏÎ½Î±Ï Î³Î¹Î± ÎºÏÎ´Î¹ÎºÎ±Ï ascii ÏÎ±ÏÎ±Î´ÎµÎ¹Î³Î¼Î± ÎºÏÎ´Î¹ÎºÎ¿ÏÎ¿Î¹Î·ÏÎ·Ï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311400" y="5113440"/>
            <a:ext cx="7668000" cy="1592640"/>
          </a:xfrm>
          <a:prstGeom prst="rect">
            <a:avLst/>
          </a:prstGeom>
          <a:noFill/>
          <a:ln cap="sq" w="9525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sp>
        <p:nvSpPr>
          <p:cNvPr id="368" name="Κουμπί ενέργειας: Λήψη πληροφοριών 1">
            <a:hlinkClick r:id="rId3"/>
          </p:cNvPr>
          <p:cNvSpPr/>
          <p:nvPr/>
        </p:nvSpPr>
        <p:spPr>
          <a:xfrm>
            <a:off x="8100360" y="5517360"/>
            <a:ext cx="835200" cy="864000"/>
          </a:xfrm>
          <a:prstGeom prst="actionButtonInformation">
            <a:avLst/>
          </a:prstGeom>
          <a:gradFill rotWithShape="0">
            <a:gsLst>
              <a:gs pos="0">
                <a:srgbClr val="ffbeac"/>
              </a:gs>
              <a:gs pos="45000">
                <a:srgbClr val="fdeeec"/>
              </a:gs>
              <a:gs pos="100000">
                <a:srgbClr val="fffffc"/>
              </a:gs>
            </a:gsLst>
            <a:lin ang="13500000"/>
          </a:gradFill>
          <a:ln>
            <a:solidFill>
              <a:srgbClr val="c4652d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654" dur="indefinite" restart="never" nodeType="tmRoot">
          <p:childTnLst>
            <p:seq>
              <p:cTn id="655" dur="indefinite" nodeType="mainSeq">
                <p:childTnLst>
                  <p:par>
                    <p:cTn id="656" nodeType="clickEffect" fill="hold">
                      <p:stCondLst>
                        <p:cond delay="indefinite"/>
                      </p:stCondLst>
                      <p:childTnLst>
                        <p:par>
                          <p:cTn id="6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0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1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nodeType="clickEffect" fill="hold">
                      <p:stCondLst>
                        <p:cond delay="indefinite"/>
                      </p:stCondLst>
                      <p:childTnLst>
                        <p:par>
                          <p:cTn id="6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nodeType="clickEffect" fill="hold">
                      <p:stCondLst>
                        <p:cond delay="indefinite"/>
                      </p:stCondLst>
                      <p:childTnLst>
                        <p:par>
                          <p:cTn id="6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7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7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nodeType="clickEffect" fill="hold">
                      <p:stCondLst>
                        <p:cond delay="indefinite"/>
                      </p:stCondLst>
                      <p:childTnLst>
                        <p:par>
                          <p:cTn id="6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7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7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51640" y="54864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l-GR" sz="2400" strike="noStrike" u="none">
                <a:solidFill>
                  <a:schemeClr val="dk2"/>
                </a:solidFill>
                <a:uFillTx/>
                <a:latin typeface="Trebuchet MS"/>
              </a:rPr>
              <a:t>Τι θα δούμε σ’αυτό το κεφάλαιο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58200" y="1412640"/>
            <a:ext cx="8229240" cy="483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</a:pPr>
            <a:r>
              <a:rPr b="0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Τι είναι </a:t>
            </a:r>
            <a:r>
              <a:rPr b="1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Ψηφιακό</a:t>
            </a:r>
            <a:r>
              <a:rPr b="0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και τι </a:t>
            </a:r>
            <a:r>
              <a:rPr b="1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αναλογικό</a:t>
            </a:r>
            <a:r>
              <a:rPr b="0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;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43080" indent="-34308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</a:pPr>
            <a:r>
              <a:rPr b="0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Γιατί ο Η/Υ είναι ψηφιακός;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43080" indent="-34308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</a:pPr>
            <a:r>
              <a:rPr b="0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Ψηφιακή αναπαράσταση δεδομένων 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43080" indent="-34308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</a:pPr>
            <a:r>
              <a:rPr b="0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Δυαδικό ψηφίο 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43080" indent="-34308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</a:pPr>
            <a:r>
              <a:rPr b="0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Κώδικας 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ASCII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43080" indent="-34308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</a:pPr>
            <a:r>
              <a:rPr b="0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Μονάδες μέτρησης Ψηφιακής Πληροφορίας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43080" indent="-34308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</a:pPr>
            <a:r>
              <a:rPr b="0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Ψηφιακή αναπαράσταση εικόνας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43080" indent="-34308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</a:pPr>
            <a:r>
              <a:rPr b="0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Ποιο είναι τελικά καλύτερο;; </a:t>
            </a:r>
            <a:r>
              <a:rPr b="1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Ψηφιακό</a:t>
            </a:r>
            <a:r>
              <a:rPr b="0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ή </a:t>
            </a:r>
            <a:r>
              <a:rPr b="1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Αναλογικό</a:t>
            </a:r>
            <a:r>
              <a:rPr b="0" lang="el-GR" sz="24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;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buNone/>
            </a:pPr>
            <a:endParaRPr b="0" lang="en-US" sz="36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14D3D65-1966-4F53-A5B9-A45CA3B9E7D8}" type="slidenum">
              <a:t>2</a:t>
            </a:fld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1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10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10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10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10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/>
          </p:nvPr>
        </p:nvSpPr>
        <p:spPr>
          <a:xfrm>
            <a:off x="0" y="1052640"/>
            <a:ext cx="9143640" cy="5803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Με </a:t>
            </a:r>
            <a:r>
              <a:rPr b="1" lang="el-GR" sz="3200" strike="noStrike" u="none">
                <a:solidFill>
                  <a:schemeClr val="dk1"/>
                </a:solidFill>
                <a:uFillTx/>
                <a:latin typeface="Candara"/>
              </a:rPr>
              <a:t>2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bits, μπορούμε να κωδικοποιήσουμε </a:t>
            </a:r>
            <a:r>
              <a:rPr b="1" lang="el-GR" sz="2400" strike="noStrike" u="none">
                <a:solidFill>
                  <a:schemeClr val="accent2">
                    <a:lumMod val="75000"/>
                  </a:schemeClr>
                </a:solidFill>
                <a:uFillTx/>
                <a:latin typeface="Candara"/>
              </a:rPr>
              <a:t>4=2</a:t>
            </a:r>
            <a:r>
              <a:rPr b="1" lang="el-GR" sz="2400" strike="noStrike" u="none" baseline="30000">
                <a:solidFill>
                  <a:schemeClr val="accent2">
                    <a:lumMod val="75000"/>
                  </a:schemeClr>
                </a:solidFill>
                <a:uFillTx/>
                <a:latin typeface="Candara"/>
              </a:rPr>
              <a:t>2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σύμβολα 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1094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1094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Με </a:t>
            </a:r>
            <a:r>
              <a:rPr b="1" lang="el-GR" sz="3200" strike="noStrike" u="none">
                <a:solidFill>
                  <a:schemeClr val="dk1"/>
                </a:solidFill>
                <a:uFillTx/>
                <a:latin typeface="Candara"/>
              </a:rPr>
              <a:t>3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bits, μπορούμε να κωδικοποιήσουμε </a:t>
            </a:r>
            <a:r>
              <a:rPr b="1" lang="el-GR" sz="2400" strike="noStrike" u="none">
                <a:solidFill>
                  <a:schemeClr val="accent2">
                    <a:lumMod val="75000"/>
                  </a:schemeClr>
                </a:solidFill>
                <a:uFillTx/>
                <a:latin typeface="Candara"/>
              </a:rPr>
              <a:t>8=2</a:t>
            </a:r>
            <a:r>
              <a:rPr b="1" lang="el-GR" sz="2400" strike="noStrike" u="none" baseline="30000">
                <a:solidFill>
                  <a:schemeClr val="accent2">
                    <a:lumMod val="75000"/>
                  </a:schemeClr>
                </a:solidFill>
                <a:uFillTx/>
                <a:latin typeface="Candara"/>
              </a:rPr>
              <a:t>3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σύμβολα 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1094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1094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1094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1094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Με </a:t>
            </a:r>
            <a:r>
              <a:rPr b="1" lang="el-GR" sz="3200" strike="noStrike" u="none">
                <a:solidFill>
                  <a:schemeClr val="dk1"/>
                </a:solidFill>
                <a:uFillTx/>
                <a:latin typeface="Candara"/>
              </a:rPr>
              <a:t>4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bits, μπορούμε να κωδικοποιήσουμε </a:t>
            </a:r>
            <a:r>
              <a:rPr b="1" lang="el-GR" sz="2400" strike="noStrike" u="none">
                <a:solidFill>
                  <a:schemeClr val="accent2">
                    <a:lumMod val="75000"/>
                  </a:schemeClr>
                </a:solidFill>
                <a:uFillTx/>
                <a:latin typeface="Candara"/>
              </a:rPr>
              <a:t>16=2</a:t>
            </a:r>
            <a:r>
              <a:rPr b="1" lang="el-GR" sz="2400" strike="noStrike" u="none" baseline="30000">
                <a:solidFill>
                  <a:schemeClr val="accent2">
                    <a:lumMod val="75000"/>
                  </a:schemeClr>
                </a:solidFill>
                <a:uFillTx/>
                <a:latin typeface="Candara"/>
              </a:rPr>
              <a:t>4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σύμβολα 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Με </a:t>
            </a:r>
            <a:r>
              <a:rPr b="1" lang="el-GR" sz="3200" strike="noStrike" u="none">
                <a:solidFill>
                  <a:schemeClr val="dk1"/>
                </a:solidFill>
                <a:uFillTx/>
                <a:latin typeface="Candara"/>
              </a:rPr>
              <a:t>8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bits, μπορούμε να κωδικοποιήσουμε </a:t>
            </a:r>
            <a:r>
              <a:rPr b="1" lang="el-GR" sz="2800" strike="noStrike" u="none">
                <a:solidFill>
                  <a:schemeClr val="dk1"/>
                </a:solidFill>
                <a:uFillTx/>
                <a:latin typeface="Candara"/>
              </a:rPr>
              <a:t>256=2</a:t>
            </a:r>
            <a:r>
              <a:rPr b="1" lang="el-GR" sz="2800" strike="noStrike" u="none" baseline="30000">
                <a:solidFill>
                  <a:schemeClr val="dk1"/>
                </a:solidFill>
                <a:uFillTx/>
                <a:latin typeface="Candara"/>
              </a:rPr>
              <a:t>8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σύμβολα 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title"/>
          </p:nvPr>
        </p:nvSpPr>
        <p:spPr>
          <a:xfrm>
            <a:off x="0" y="476280"/>
            <a:ext cx="9143640" cy="72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l-GR" sz="4000" strike="noStrike" u="none">
                <a:solidFill>
                  <a:schemeClr val="dk2"/>
                </a:solidFill>
                <a:uFillTx/>
                <a:latin typeface="Trebuchet MS"/>
              </a:rPr>
              <a:t>Πόσα </a:t>
            </a:r>
            <a:r>
              <a:rPr b="1" lang="en-US" sz="4000" strike="noStrike" u="none">
                <a:solidFill>
                  <a:schemeClr val="dk2"/>
                </a:solidFill>
                <a:uFillTx/>
                <a:latin typeface="Trebuchet MS"/>
              </a:rPr>
              <a:t>bits </a:t>
            </a:r>
            <a:r>
              <a:rPr b="1" lang="el-GR" sz="4000" strike="noStrike" u="none">
                <a:solidFill>
                  <a:schemeClr val="dk2"/>
                </a:solidFill>
                <a:uFillTx/>
                <a:latin typeface="Trebuchet MS"/>
              </a:rPr>
              <a:t>είναι αρκετά; 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sldNum" idx="52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EF34F02-7F26-40EF-8B6E-F8AF5D3DA232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14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372" name="Εικόνα 4" descr=""/>
          <p:cNvPicPr/>
          <p:nvPr/>
        </p:nvPicPr>
        <p:blipFill>
          <a:blip r:embed="rId1"/>
          <a:stretch/>
        </p:blipFill>
        <p:spPr>
          <a:xfrm>
            <a:off x="3636000" y="1556640"/>
            <a:ext cx="1151640" cy="125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3" name="Εικόνα 6" descr=""/>
          <p:cNvPicPr/>
          <p:nvPr/>
        </p:nvPicPr>
        <p:blipFill>
          <a:blip r:embed="rId2"/>
          <a:stretch/>
        </p:blipFill>
        <p:spPr>
          <a:xfrm>
            <a:off x="3636000" y="3273480"/>
            <a:ext cx="1151640" cy="2063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678" dur="indefinite" restart="never" nodeType="tmRoot">
          <p:childTnLst>
            <p:seq>
              <p:cTn id="679" dur="indefinite" nodeType="mainSeq">
                <p:childTnLst>
                  <p:par>
                    <p:cTn id="680" nodeType="clickEffect" fill="hold">
                      <p:stCondLst>
                        <p:cond delay="indefinite"/>
                      </p:stCondLst>
                      <p:childTnLst>
                        <p:par>
                          <p:cTn id="6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4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nodeType="clickEffect" fill="hold">
                      <p:stCondLst>
                        <p:cond delay="indefinite"/>
                      </p:stCondLst>
                      <p:childTnLst>
                        <p:par>
                          <p:cTn id="6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8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0" dur="500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1" dur="500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6" dur="500" fill="hold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7" dur="500" fill="hold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2" dur="500" fill="hold"/>
                                        <p:tgtEl>
                                          <p:spTgt spid="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3" dur="500" fill="hold"/>
                                        <p:tgtEl>
                                          <p:spTgt spid="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8" dur="500" fill="hold"/>
                                        <p:tgtEl>
                                          <p:spTgt spid="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9" dur="500" fill="hold"/>
                                        <p:tgtEl>
                                          <p:spTgt spid="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/>
          </p:nvPr>
        </p:nvSpPr>
        <p:spPr>
          <a:xfrm>
            <a:off x="0" y="1092240"/>
            <a:ext cx="9143640" cy="129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 algn="just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Άρα , όλα τα δεδομένα και οι πληροφορίες μέσα στον Η/Υ είναι  αποκλειστικά σε δυαδική μορφή ( δηλ σε 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«0» και «1»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). Όχι μόνο τα κείμενα ( με τους χαρακτήρες τους) αλλά και τα τραγούδια, τα βίντεο, τα προγράμματα, οι εικόνες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. ΌΛΑ!!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title"/>
          </p:nvPr>
        </p:nvSpPr>
        <p:spPr>
          <a:xfrm>
            <a:off x="0" y="476280"/>
            <a:ext cx="9143640" cy="72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Αναπαράσταση δεδομένων στον Η/Υ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sldNum" idx="53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95654FD-657A-4016-A96D-03DE119A77A1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14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7" name="2 - Θέση περιεχομένου"/>
          <p:cNvSpPr/>
          <p:nvPr/>
        </p:nvSpPr>
        <p:spPr>
          <a:xfrm>
            <a:off x="467640" y="2366640"/>
            <a:ext cx="8280720" cy="431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040" indent="-25560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Πως κωδικοποιείται μια εικόνα στον Η/Υ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78" name="Εικόνα 2" descr=""/>
          <p:cNvPicPr/>
          <p:nvPr/>
        </p:nvPicPr>
        <p:blipFill>
          <a:blip r:embed="rId1"/>
          <a:stretch/>
        </p:blipFill>
        <p:spPr>
          <a:xfrm>
            <a:off x="467640" y="2811960"/>
            <a:ext cx="8280720" cy="4055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710" dur="indefinite" restart="never" nodeType="tmRoot">
          <p:childTnLst>
            <p:seq>
              <p:cTn id="711" dur="indefinite" nodeType="mainSeq">
                <p:childTnLst>
                  <p:par>
                    <p:cTn id="712" nodeType="clickEffect" fill="hold">
                      <p:stCondLst>
                        <p:cond delay="indefinite"/>
                      </p:stCondLst>
                      <p:childTnLst>
                        <p:par>
                          <p:cTn id="7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6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nodeType="clickEffect" fill="hold">
                      <p:stCondLst>
                        <p:cond delay="indefinite"/>
                      </p:stCondLst>
                      <p:childTnLst>
                        <p:par>
                          <p:cTn id="7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2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2" dur="500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3" dur="500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4" nodeType="clickEffect" fill="hold">
                      <p:stCondLst>
                        <p:cond delay="indefinite"/>
                      </p:stCondLst>
                      <p:childTnLst>
                        <p:par>
                          <p:cTn id="7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9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/>
          </p:nvPr>
        </p:nvSpPr>
        <p:spPr>
          <a:xfrm>
            <a:off x="0" y="1197000"/>
            <a:ext cx="9143640" cy="576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Παράδειγμα ψηφιακής αναπαράστασης μιας έγχρωμης εικόνας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title"/>
          </p:nvPr>
        </p:nvSpPr>
        <p:spPr>
          <a:xfrm>
            <a:off x="0" y="476280"/>
            <a:ext cx="9143640" cy="72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Αναπαράσταση </a:t>
            </a:r>
            <a:r>
              <a:rPr b="1" lang="en-US" sz="4000" strike="noStrike" u="none">
                <a:solidFill>
                  <a:schemeClr val="dk2"/>
                </a:solidFill>
                <a:uFillTx/>
                <a:latin typeface="Candara"/>
              </a:rPr>
              <a:t> </a:t>
            </a: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εικόνας στον Η/Υ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sldNum" idx="54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B0DA833-9657-463E-9D45-63D5371DAC28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&lt;αριθμός&gt;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382" name="Picture 2" descr="ÎÏÎ¿ÏÎ­Î»ÎµÏÎ¼Î± ÎµÎ¹ÎºÏÎ½Î±Ï Î³Î¹Î± digital image pixels"/>
          <p:cNvPicPr/>
          <p:nvPr/>
        </p:nvPicPr>
        <p:blipFill>
          <a:blip r:embed="rId1"/>
          <a:stretch/>
        </p:blipFill>
        <p:spPr>
          <a:xfrm>
            <a:off x="68400" y="2349360"/>
            <a:ext cx="3288960" cy="2192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3" name="Picture 4" descr="ÎÏÎ¿ÏÎ­Î»ÎµÏÎ¼Î± ÎµÎ¹ÎºÏÎ½Î±Ï Î³Î¹Î± digital image pixels"/>
          <p:cNvPicPr/>
          <p:nvPr/>
        </p:nvPicPr>
        <p:blipFill>
          <a:blip r:embed="rId2"/>
          <a:stretch/>
        </p:blipFill>
        <p:spPr>
          <a:xfrm>
            <a:off x="3851280" y="2451240"/>
            <a:ext cx="2160360" cy="205704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84" name="8 - Ευθύγραμμο βέλος σύνδεσης"/>
          <p:cNvCxnSpPr/>
          <p:nvPr/>
        </p:nvCxnSpPr>
        <p:spPr>
          <a:xfrm>
            <a:off x="2189160" y="3429000"/>
            <a:ext cx="1729080" cy="360"/>
          </a:xfrm>
          <a:prstGeom prst="straightConnector1">
            <a:avLst/>
          </a:prstGeom>
          <a:ln w="38100">
            <a:solidFill>
              <a:srgbClr val="ff0000"/>
            </a:solidFill>
            <a:round/>
            <a:tailEnd len="med" type="arrow" w="med"/>
          </a:ln>
        </p:spPr>
      </p:cxnSp>
      <p:cxnSp>
        <p:nvCxnSpPr>
          <p:cNvPr id="385" name="9 - Ευθύγραμμο βέλος σύνδεσης"/>
          <p:cNvCxnSpPr/>
          <p:nvPr/>
        </p:nvCxnSpPr>
        <p:spPr>
          <a:xfrm flipH="1">
            <a:off x="6372000" y="2997000"/>
            <a:ext cx="1368720" cy="43236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arrow" w="med"/>
          </a:ln>
        </p:spPr>
      </p:cxnSp>
      <p:sp>
        <p:nvSpPr>
          <p:cNvPr id="386" name="2 - Θέση περιεχομένου"/>
          <p:cNvSpPr/>
          <p:nvPr/>
        </p:nvSpPr>
        <p:spPr>
          <a:xfrm>
            <a:off x="7812360" y="2493000"/>
            <a:ext cx="1115280" cy="575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n-US" sz="18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pixels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87" name="14 - Ευθύγραμμο βέλος σύνδεσης"/>
          <p:cNvCxnSpPr>
            <a:stCxn id="383" idx="2"/>
          </p:cNvCxnSpPr>
          <p:nvPr/>
        </p:nvCxnSpPr>
        <p:spPr>
          <a:xfrm flipH="1">
            <a:off x="4427280" y="4508280"/>
            <a:ext cx="504360" cy="122436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arrow" w="med"/>
          </a:ln>
        </p:spPr>
      </p:cxnSp>
      <p:sp>
        <p:nvSpPr>
          <p:cNvPr id="388" name="2 - Θέση περιεχομένου"/>
          <p:cNvSpPr/>
          <p:nvPr/>
        </p:nvSpPr>
        <p:spPr>
          <a:xfrm>
            <a:off x="2339640" y="5733360"/>
            <a:ext cx="4536000" cy="719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18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Κωδικοποίηση</a:t>
            </a:r>
            <a:r>
              <a:rPr b="1" lang="en-US" sz="18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 </a:t>
            </a:r>
            <a:r>
              <a:rPr b="1" lang="el-GR" sz="1800" strike="noStrike" u="sng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ΕΝΟΣ</a:t>
            </a:r>
            <a:r>
              <a:rPr b="1" lang="el-GR" sz="18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 </a:t>
            </a:r>
            <a:r>
              <a:rPr b="1" lang="en-US" sz="18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pixel</a:t>
            </a:r>
            <a:r>
              <a:rPr b="1" lang="el-GR" sz="18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 </a:t>
            </a:r>
            <a:r>
              <a:rPr b="1" lang="en-US" sz="18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(</a:t>
            </a:r>
            <a:r>
              <a:rPr b="1" lang="el-GR" sz="18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σε 16 </a:t>
            </a:r>
            <a:r>
              <a:rPr b="1" lang="en-US" sz="18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bits) 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n-US" sz="24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0100100010111100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9" name="19 - Δεξιό άγκιστρο"/>
          <p:cNvSpPr/>
          <p:nvPr/>
        </p:nvSpPr>
        <p:spPr>
          <a:xfrm>
            <a:off x="6156360" y="2492280"/>
            <a:ext cx="286920" cy="194436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53548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l-GR" sz="1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730" dur="indefinite" restart="never" nodeType="tmRoot">
          <p:childTnLst>
            <p:seq>
              <p:cTn id="731" dur="indefinite" nodeType="mainSeq">
                <p:childTnLst>
                  <p:par>
                    <p:cTn id="732" nodeType="clickEffect" fill="hold">
                      <p:stCondLst>
                        <p:cond delay="indefinite"/>
                      </p:stCondLst>
                      <p:childTnLst>
                        <p:par>
                          <p:cTn id="7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3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6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7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nodeType="clickEffect" fill="hold">
                      <p:stCondLst>
                        <p:cond delay="indefinite"/>
                      </p:stCondLst>
                      <p:childTnLst>
                        <p:par>
                          <p:cTn id="7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2" dur="500" fill="hold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3" dur="500" fill="hold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4" nodeType="clickEffect" fill="hold">
                      <p:stCondLst>
                        <p:cond delay="indefinite"/>
                      </p:stCondLst>
                      <p:childTnLst>
                        <p:par>
                          <p:cTn id="7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4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4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nodeType="clickEffect" fill="hold">
                      <p:stCondLst>
                        <p:cond delay="indefinite"/>
                      </p:stCondLst>
                      <p:childTnLst>
                        <p:par>
                          <p:cTn id="7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3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4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nodeType="clickEffect" fill="hold">
                      <p:stCondLst>
                        <p:cond delay="indefinite"/>
                      </p:stCondLst>
                      <p:childTnLst>
                        <p:par>
                          <p:cTn id="7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5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nodeType="clickEffect" fill="hold">
                      <p:stCondLst>
                        <p:cond delay="indefinite"/>
                      </p:stCondLst>
                      <p:childTnLst>
                        <p:par>
                          <p:cTn id="7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4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5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6" nodeType="clickEffect" fill="hold">
                      <p:stCondLst>
                        <p:cond delay="indefinite"/>
                      </p:stCondLst>
                      <p:childTnLst>
                        <p:par>
                          <p:cTn id="7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0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1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nodeType="clickEffect" fill="hold">
                      <p:stCondLst>
                        <p:cond delay="indefinite"/>
                      </p:stCondLst>
                      <p:childTnLst>
                        <p:par>
                          <p:cTn id="7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6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7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8" nodeType="clickEffect" fill="hold">
                      <p:stCondLst>
                        <p:cond delay="indefinite"/>
                      </p:stCondLst>
                      <p:childTnLst>
                        <p:par>
                          <p:cTn id="7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8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2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3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4" nodeType="clickEffect" fill="hold">
                      <p:stCondLst>
                        <p:cond delay="indefinite"/>
                      </p:stCondLst>
                      <p:childTnLst>
                        <p:par>
                          <p:cTn id="7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8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9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0" y="333360"/>
            <a:ext cx="9143640" cy="863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Μονάδες μέτρησης </a:t>
            </a:r>
            <a:r>
              <a:rPr b="1" lang="en-US" sz="4000" strike="noStrike" u="none">
                <a:solidFill>
                  <a:schemeClr val="dk2"/>
                </a:solidFill>
                <a:uFillTx/>
                <a:latin typeface="Candara"/>
              </a:rPr>
              <a:t> </a:t>
            </a: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ψηφιακής πληροφ.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sldNum" idx="55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CE6E0F5-D740-4624-A279-D5E283FB87E4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&lt;αριθμός&gt;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392" name="Picture 20" descr="unidades de medida cÃ³pia"/>
          <p:cNvPicPr/>
          <p:nvPr/>
        </p:nvPicPr>
        <p:blipFill>
          <a:blip r:embed="rId1"/>
          <a:stretch/>
        </p:blipFill>
        <p:spPr>
          <a:xfrm>
            <a:off x="250920" y="1268280"/>
            <a:ext cx="8695800" cy="3528720"/>
          </a:xfrm>
          <a:prstGeom prst="rect">
            <a:avLst/>
          </a:prstGeom>
          <a:noFill/>
          <a:ln cap="sq" w="19050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393" name="Picture 22" descr="https://www.infocomputerportugal.com/blog/wp-content/uploads/2017/10/MB-GB-TB.jpg"/>
          <p:cNvPicPr/>
          <p:nvPr/>
        </p:nvPicPr>
        <p:blipFill>
          <a:blip r:embed="rId2"/>
          <a:stretch/>
        </p:blipFill>
        <p:spPr>
          <a:xfrm>
            <a:off x="179280" y="4968720"/>
            <a:ext cx="3512880" cy="1844280"/>
          </a:xfrm>
          <a:prstGeom prst="rect">
            <a:avLst/>
          </a:prstGeom>
          <a:noFill/>
          <a:ln w="19050">
            <a:solidFill>
              <a:srgbClr val="000000"/>
            </a:solidFill>
            <a:miter/>
          </a:ln>
        </p:spPr>
      </p:pic>
      <p:pic>
        <p:nvPicPr>
          <p:cNvPr id="394" name="Picture 24" descr="Î£ÏÎµÏÎ¹ÎºÎ® ÎµÎ¹ÎºÏÎ½Î±"/>
          <p:cNvPicPr/>
          <p:nvPr/>
        </p:nvPicPr>
        <p:blipFill>
          <a:blip r:embed="rId3"/>
          <a:stretch/>
        </p:blipFill>
        <p:spPr>
          <a:xfrm>
            <a:off x="5724360" y="4941720"/>
            <a:ext cx="2733480" cy="1825200"/>
          </a:xfrm>
          <a:prstGeom prst="rect">
            <a:avLst/>
          </a:prstGeom>
          <a:noFill/>
          <a:ln w="19050">
            <a:solidFill>
              <a:srgbClr val="000000"/>
            </a:solidFill>
            <a:miter/>
          </a:ln>
        </p:spPr>
      </p:pic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790" dur="indefinite" restart="never" nodeType="tmRoot">
          <p:childTnLst>
            <p:seq>
              <p:cTn id="791" dur="indefinite" nodeType="mainSeq">
                <p:childTnLst>
                  <p:par>
                    <p:cTn id="792" nodeType="clickEffect" fill="hold">
                      <p:stCondLst>
                        <p:cond delay="indefinite"/>
                      </p:stCondLst>
                      <p:childTnLst>
                        <p:par>
                          <p:cTn id="7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9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nodeType="clickEffect" fill="hold">
                      <p:stCondLst>
                        <p:cond delay="indefinite"/>
                      </p:stCondLst>
                      <p:childTnLst>
                        <p:par>
                          <p:cTn id="7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0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2" nodeType="clickEffect" fill="hold">
                      <p:stCondLst>
                        <p:cond delay="indefinite"/>
                      </p:stCondLst>
                      <p:childTnLst>
                        <p:par>
                          <p:cTn id="8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0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nodeType="clickEffect" fill="hold">
                      <p:stCondLst>
                        <p:cond delay="indefinite"/>
                      </p:stCondLst>
                      <p:childTnLst>
                        <p:par>
                          <p:cTn id="8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1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0" y="333360"/>
            <a:ext cx="9143640" cy="863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Μονάδες μέτρησης </a:t>
            </a:r>
            <a:r>
              <a:rPr b="1" lang="en-US" sz="4000" strike="noStrike" u="none">
                <a:solidFill>
                  <a:schemeClr val="dk2"/>
                </a:solidFill>
                <a:uFillTx/>
                <a:latin typeface="Candara"/>
              </a:rPr>
              <a:t> - </a:t>
            </a: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Παραδείγματα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sldNum" idx="56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CDAA64A-C329-4251-A19A-858A9C2CC830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&lt;αριθμός&gt;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0" y="1268280"/>
            <a:ext cx="9143640" cy="4968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566640" indent="-45720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Georgia"/>
              <a:buAutoNum type="arabicPeriod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Ένας χαρακτήρας  (πχ γράμμα, ψηφίο κλπ) :  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1 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andara"/>
              </a:rPr>
              <a:t>byte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566640" indent="-45720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Georgia"/>
              <a:buAutoNum type="arabicPeriod" startAt="2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Ένα κείμενο με 1024 γράμματα                          : 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1 Κ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andara"/>
              </a:rPr>
              <a:t>byte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566640" indent="-45720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Georgia"/>
              <a:buAutoNum type="arabicPeriod" startAt="2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Ένα τραγούδι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MP3 (4 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λεπτών)                           : 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4 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andara"/>
              </a:rPr>
              <a:t>Mbytes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566640" indent="-45720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Georgia"/>
              <a:buAutoNum type="arabicPeriod" startAt="2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Ένα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  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τραγούδι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WAV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(4 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λεπτών)                         : 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40 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andara"/>
              </a:rPr>
              <a:t>Mbytes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566640" indent="-45720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Georgia"/>
              <a:buAutoNum type="arabicPeriod" startAt="2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Μια εικόνα ανάλυσης (14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Mpixel) 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                  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:  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5-8 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andara"/>
              </a:rPr>
              <a:t>MBytes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566640" indent="-45720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Georgia"/>
              <a:buAutoNum type="arabicPeriod" startAt="2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Ένα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DVD 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έχει χωρητικότητα                               :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 4,4 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andara"/>
              </a:rPr>
              <a:t>Gbytes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566640" indent="-45720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Georgia"/>
              <a:buAutoNum type="arabicPeriod" startAt="2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Μια κάρτα μνήμης για το κινητό                        : 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8 έως 500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andara"/>
              </a:rPr>
              <a:t> GBytes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566640" indent="-45720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Georgia"/>
              <a:buAutoNum type="arabicPeriod" startAt="2"/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Ένας καλός σκληρός δίσκος                                 : &gt;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1 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andara"/>
              </a:rPr>
              <a:t>TByte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50000"/>
              </a:lnSpc>
              <a:spcBef>
                <a:spcPts val="300"/>
              </a:spcBef>
              <a:buNone/>
            </a:pPr>
            <a:endParaRPr b="0" lang="en-US" sz="11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812" dur="indefinite" restart="never" nodeType="tmRoot">
          <p:childTnLst>
            <p:seq>
              <p:cTn id="813" dur="indefinite" nodeType="mainSeq">
                <p:childTnLst>
                  <p:par>
                    <p:cTn id="814" nodeType="clickEffect" fill="hold">
                      <p:stCondLst>
                        <p:cond delay="indefinite"/>
                      </p:stCondLst>
                      <p:childTnLst>
                        <p:par>
                          <p:cTn id="8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1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1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9" nodeType="clickEffect" fill="hold">
                      <p:stCondLst>
                        <p:cond delay="indefinite"/>
                      </p:stCondLst>
                      <p:childTnLst>
                        <p:par>
                          <p:cTn id="8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23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4" nodeType="clickEffect" fill="hold">
                      <p:stCondLst>
                        <p:cond delay="indefinite"/>
                      </p:stCondLst>
                      <p:childTnLst>
                        <p:par>
                          <p:cTn id="8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28" dur="5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nodeType="clickEffect" fill="hold">
                      <p:stCondLst>
                        <p:cond delay="indefinite"/>
                      </p:stCondLst>
                      <p:childTnLst>
                        <p:par>
                          <p:cTn id="8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33" dur="5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4" nodeType="clickEffect" fill="hold">
                      <p:stCondLst>
                        <p:cond delay="indefinite"/>
                      </p:stCondLst>
                      <p:childTnLst>
                        <p:par>
                          <p:cTn id="8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38" dur="5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nodeType="clickEffect" fill="hold">
                      <p:stCondLst>
                        <p:cond delay="indefinite"/>
                      </p:stCondLst>
                      <p:childTnLst>
                        <p:par>
                          <p:cTn id="8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4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43" dur="500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nodeType="clickEffect" fill="hold">
                      <p:stCondLst>
                        <p:cond delay="indefinite"/>
                      </p:stCondLst>
                      <p:childTnLst>
                        <p:par>
                          <p:cTn id="8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4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48" dur="500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9" nodeType="clickEffect" fill="hold">
                      <p:stCondLst>
                        <p:cond delay="indefinite"/>
                      </p:stCondLst>
                      <p:childTnLst>
                        <p:par>
                          <p:cTn id="8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5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53" dur="500"/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4" nodeType="clickEffect" fill="hold">
                      <p:stCondLst>
                        <p:cond delay="indefinite"/>
                      </p:stCondLst>
                      <p:childTnLst>
                        <p:par>
                          <p:cTn id="8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5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58" dur="500"/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/>
          </p:nvPr>
        </p:nvSpPr>
        <p:spPr>
          <a:xfrm>
            <a:off x="0" y="764640"/>
            <a:ext cx="9143640" cy="5184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3200" strike="noStrike" u="none">
                <a:solidFill>
                  <a:schemeClr val="dk1"/>
                </a:solidFill>
                <a:uFillTx/>
                <a:latin typeface="Candara"/>
              </a:rPr>
              <a:t>Εξάσκηση</a:t>
            </a:r>
            <a:endParaRPr b="0" lang="en-US" sz="32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-457200">
              <a:lnSpc>
                <a:spcPct val="150000"/>
              </a:lnSpc>
              <a:buClr>
                <a:srgbClr val="a04da3"/>
              </a:buClr>
              <a:buFont typeface="Georgia"/>
              <a:buAutoNum type="arabicPeriod"/>
              <a:tabLst>
                <a:tab algn="l" pos="0"/>
              </a:tabLst>
            </a:pPr>
            <a:r>
              <a:rPr b="1" lang="el-GR" sz="2000" strike="noStrike" u="sng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1" lang="el-GR" sz="2000" strike="noStrike" u="sng">
                <a:solidFill>
                  <a:schemeClr val="dk1"/>
                </a:solidFill>
                <a:uFillTx/>
                <a:latin typeface="Candara"/>
                <a:hlinkClick r:id="rId1"/>
              </a:rPr>
              <a:t>Binary Game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Online παιχνίδι για τους Δυαδικούς αριθμούς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-457200">
              <a:lnSpc>
                <a:spcPct val="150000"/>
              </a:lnSpc>
              <a:buClr>
                <a:srgbClr val="a04da3"/>
              </a:buClr>
              <a:buFont typeface="Georgia"/>
              <a:buAutoNum type="arabicPeriod"/>
              <a:tabLst>
                <a:tab algn="l" pos="0"/>
              </a:tabLst>
            </a:pPr>
            <a:r>
              <a:rPr b="1" lang="el-GR" sz="2000" strike="noStrike" u="sng">
                <a:solidFill>
                  <a:schemeClr val="dk1"/>
                </a:solidFill>
                <a:uFillTx/>
                <a:latin typeface="Candara"/>
                <a:hlinkClick r:id="rId2"/>
              </a:rPr>
              <a:t>Μετατροπή από το δεκαδικό στο δυαδικό σύστημα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-457200">
              <a:lnSpc>
                <a:spcPct val="150000"/>
              </a:lnSpc>
              <a:buClr>
                <a:srgbClr val="a04da3"/>
              </a:buClr>
              <a:buFont typeface="Georgia"/>
              <a:buAutoNum type="arabicPeriod"/>
              <a:tabLst>
                <a:tab algn="l" pos="0"/>
              </a:tabLst>
            </a:pPr>
            <a:r>
              <a:rPr b="1" lang="el-GR" sz="2000" strike="noStrike" u="sng">
                <a:solidFill>
                  <a:schemeClr val="dk1"/>
                </a:solidFill>
                <a:uFillTx/>
                <a:latin typeface="Candara"/>
                <a:hlinkClick r:id="rId3"/>
              </a:rPr>
              <a:t>Αναπαράσταση αριθμών με δυαδικά ψηφία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-457200">
              <a:lnSpc>
                <a:spcPct val="150000"/>
              </a:lnSpc>
              <a:buClr>
                <a:srgbClr val="a04da3"/>
              </a:buClr>
              <a:buFont typeface="Georgia"/>
              <a:buAutoNum type="arabicPeriod"/>
              <a:tabLst>
                <a:tab algn="l" pos="0"/>
              </a:tabLst>
            </a:pPr>
            <a:r>
              <a:rPr b="1" lang="el-GR" sz="2000" strike="noStrike" u="sng">
                <a:solidFill>
                  <a:schemeClr val="dk1"/>
                </a:solidFill>
                <a:uFillTx/>
                <a:latin typeface="Candara"/>
                <a:hlinkClick r:id="rId4"/>
              </a:rPr>
              <a:t>Αναπαράσταση ασπρόμαυρης ψηφιακής εικόνας στον υπολογιστή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-457200">
              <a:lnSpc>
                <a:spcPct val="150000"/>
              </a:lnSpc>
              <a:buClr>
                <a:srgbClr val="a04da3"/>
              </a:buClr>
              <a:buFont typeface="Georgia"/>
              <a:buAutoNum type="arabicPeriod"/>
              <a:tabLst>
                <a:tab algn="l" pos="0"/>
              </a:tabLst>
            </a:pPr>
            <a:r>
              <a:rPr b="1" lang="el-GR" sz="2000" strike="noStrike" u="sng">
                <a:solidFill>
                  <a:schemeClr val="dk1"/>
                </a:solidFill>
                <a:uFillTx/>
                <a:latin typeface="Candara"/>
                <a:hlinkClick r:id="rId5"/>
              </a:rPr>
              <a:t>Χρωματικές συνιστώσες εικόνας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Candara"/>
              </a:rPr>
              <a:t>       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-457200">
              <a:lnSpc>
                <a:spcPct val="150000"/>
              </a:lnSpc>
              <a:buClr>
                <a:srgbClr val="a04da3"/>
              </a:buClr>
              <a:buFont typeface="Georgia"/>
              <a:buAutoNum type="arabicPeriod"/>
              <a:tabLst>
                <a:tab algn="l" pos="0"/>
              </a:tabLst>
            </a:pPr>
            <a:r>
              <a:rPr b="1" lang="el-GR" sz="2000" strike="noStrike" u="sng">
                <a:solidFill>
                  <a:schemeClr val="dk1"/>
                </a:solidFill>
                <a:uFillTx/>
                <a:latin typeface="Candara"/>
                <a:hlinkClick r:id="rId6"/>
              </a:rPr>
              <a:t>Προσθετική παραγωγή χρώματος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-457200">
              <a:lnSpc>
                <a:spcPct val="150000"/>
              </a:lnSpc>
              <a:buClr>
                <a:srgbClr val="a04da3"/>
              </a:buClr>
              <a:buFont typeface="Georgia"/>
              <a:buAutoNum type="arabicPeriod"/>
              <a:tabLst>
                <a:tab algn="l" pos="0"/>
              </a:tabLst>
            </a:pPr>
            <a:r>
              <a:rPr b="1" lang="el-GR" sz="2000" strike="noStrike" u="sng">
                <a:solidFill>
                  <a:schemeClr val="dk1"/>
                </a:solidFill>
                <a:uFillTx/>
                <a:latin typeface="Candara"/>
                <a:hlinkClick r:id="rId7"/>
              </a:rPr>
              <a:t>Υπολογισμός μεγέθους </a:t>
            </a:r>
            <a:r>
              <a:rPr b="1" lang="el-GR" sz="2000" strike="noStrike" u="sng">
                <a:solidFill>
                  <a:schemeClr val="dk1"/>
                </a:solidFill>
                <a:uFillTx/>
                <a:latin typeface="Candara"/>
                <a:hlinkClick r:id="rId8"/>
              </a:rPr>
              <a:t>ψηφιογραφικής</a:t>
            </a:r>
            <a:r>
              <a:rPr b="1" lang="el-GR" sz="2000" strike="noStrike" u="sng">
                <a:solidFill>
                  <a:schemeClr val="dk1"/>
                </a:solidFill>
                <a:uFillTx/>
                <a:latin typeface="Candara"/>
                <a:hlinkClick r:id="rId9"/>
              </a:rPr>
              <a:t> εικόνας 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4240" indent="-51444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10980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sldNum" idx="57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75394EC-D4FC-4221-BDE3-E8CFFB4B367E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&lt;αριθμός&gt;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0" name="AutoShape 2"/>
          <p:cNvSpPr/>
          <p:nvPr/>
        </p:nvSpPr>
        <p:spPr>
          <a:xfrm>
            <a:off x="4419720" y="3276720"/>
            <a:ext cx="30456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el-G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401" name="Picture 8" descr="Φωτόδεντρο Εκπαιδευτικά Βίντεο προσβάσιμα για όλους | Τα Νέα της Ειδικής  Αγωγής &amp; Εκπαίδευσης - Τα Νεα της Ειδικής Αγωγής &amp; Εκπαίδευσης"/>
          <p:cNvPicPr/>
          <p:nvPr/>
        </p:nvPicPr>
        <p:blipFill>
          <a:blip r:embed="rId10"/>
          <a:stretch/>
        </p:blipFill>
        <p:spPr>
          <a:xfrm>
            <a:off x="2411640" y="692640"/>
            <a:ext cx="791640" cy="791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900"/>
    </mc:Choice>
    <mc:Fallback>
      <p:transition spd="med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/>
          </p:nvPr>
        </p:nvSpPr>
        <p:spPr>
          <a:xfrm>
            <a:off x="0" y="620640"/>
            <a:ext cx="9143640" cy="5976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3200" strike="noStrike" u="none">
                <a:solidFill>
                  <a:schemeClr val="dk1"/>
                </a:solidFill>
                <a:uFillTx/>
                <a:latin typeface="Candara"/>
              </a:rPr>
              <a:t>Ερωτήσεις κατανόησης</a:t>
            </a:r>
            <a:r>
              <a:rPr b="1" lang="en-US" sz="3200" strike="noStrike" u="none">
                <a:solidFill>
                  <a:schemeClr val="dk1"/>
                </a:solidFill>
                <a:uFillTx/>
                <a:latin typeface="Candara"/>
              </a:rPr>
              <a:t>  2</a:t>
            </a:r>
            <a:endParaRPr b="0" lang="en-US" sz="32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566640" indent="-457200">
              <a:lnSpc>
                <a:spcPct val="170000"/>
              </a:lnSpc>
              <a:spcBef>
                <a:spcPts val="300"/>
              </a:spcBef>
              <a:buClr>
                <a:srgbClr val="a04da3"/>
              </a:buClr>
              <a:buFont typeface="Georgia"/>
              <a:buAutoNum type="arabicPeriod"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Γιατί χρησιμοποιούμε το δυαδικό σύστημα (0,1) στον υπολογιστή και όχι το δεκαδικό; 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566640" indent="-457200">
              <a:lnSpc>
                <a:spcPct val="170000"/>
              </a:lnSpc>
              <a:spcBef>
                <a:spcPts val="300"/>
              </a:spcBef>
              <a:buClr>
                <a:srgbClr val="a04da3"/>
              </a:buClr>
              <a:buFont typeface="Georgia"/>
              <a:buAutoNum type="arabicPeriod"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Τι είναι ο Κώδικας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ASCII ;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4240" indent="-51444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 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O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ι ψηφιακές εικόνες αποτελούνται από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pixels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.  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                      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1" lang="el-GR" sz="2000" strike="noStrike" u="none">
                <a:solidFill>
                  <a:schemeClr val="dk1"/>
                </a:solidFill>
                <a:uFillTx/>
                <a:latin typeface="Candara"/>
              </a:rPr>
              <a:t>Σωστό - Λάθος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4240" indent="-514440">
              <a:lnSpc>
                <a:spcPct val="150000"/>
              </a:lnSpc>
              <a:spcBef>
                <a:spcPts val="300"/>
              </a:spcBef>
              <a:buClr>
                <a:srgbClr val="a04da3"/>
              </a:buClr>
              <a:buFont typeface="Trebuchet MS"/>
              <a:buAutoNum type="arabicPeriod"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Σε ένα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CD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με χωρητικότητα  700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Mbytes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,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πόσα τραγούδια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MP3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(με μέγεθος 5 Μ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ndara"/>
              </a:rPr>
              <a:t>bytes) 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 χωράνε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5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4240" indent="-51444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pic>
        <p:nvPicPr>
          <p:cNvPr id="403" name="Picture 3" descr="http://www.regional-it.be/wp-content/uploads/2013/03/evaluation-test.jpg"/>
          <p:cNvPicPr/>
          <p:nvPr/>
        </p:nvPicPr>
        <p:blipFill>
          <a:blip r:embed="rId1"/>
          <a:stretch/>
        </p:blipFill>
        <p:spPr>
          <a:xfrm>
            <a:off x="7021440" y="404640"/>
            <a:ext cx="2122200" cy="96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4" name="PlaceHolder 2"/>
          <p:cNvSpPr>
            <a:spLocks noGrp="1"/>
          </p:cNvSpPr>
          <p:nvPr>
            <p:ph type="sldNum" idx="58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66374BD-8C15-4CB7-B38A-494A41D519BB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&lt;αριθμός&gt;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/>
          </p:nvPr>
        </p:nvSpPr>
        <p:spPr>
          <a:xfrm>
            <a:off x="0" y="1341360"/>
            <a:ext cx="9143640" cy="93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623880" indent="-51444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Τελικά ,  τι είναι καλύτερο ;; Ένα Αναλογικό ή ένα Ψηφιακό Σύστημα</a:t>
            </a:r>
            <a:endParaRPr b="0" lang="en-US" sz="2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3880" indent="-51444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623880" indent="-51444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28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sldNum" idx="59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B8613B2-1DD1-4745-B487-C10895820CED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&lt;αριθμός&gt;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7" name="1 - Τίτλος"/>
          <p:cNvSpPr/>
          <p:nvPr/>
        </p:nvSpPr>
        <p:spPr>
          <a:xfrm>
            <a:off x="0" y="333360"/>
            <a:ext cx="9143640" cy="1066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Ψηφιακό </a:t>
            </a:r>
            <a:r>
              <a:rPr b="1" lang="en-US" sz="4000" strike="noStrike" u="none">
                <a:solidFill>
                  <a:schemeClr val="dk2"/>
                </a:solidFill>
                <a:uFillTx/>
                <a:latin typeface="Candara"/>
              </a:rPr>
              <a:t>vs </a:t>
            </a: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Αναλογικό: Τι προτιμάμαι ;</a:t>
            </a:r>
            <a:endParaRPr b="0" lang="el-GR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8" name="Picture 5" descr="ÎÏÎ¿ÏÎ­Î»ÎµÏÎ¼Î± ÎµÎ¹ÎºÏÎ½Î±Ï Î³Î¹Î± ?"/>
          <p:cNvPicPr/>
          <p:nvPr/>
        </p:nvPicPr>
        <p:blipFill>
          <a:blip r:embed="rId1"/>
          <a:stretch/>
        </p:blipFill>
        <p:spPr>
          <a:xfrm>
            <a:off x="7740720" y="1197000"/>
            <a:ext cx="1001520" cy="1114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9" name="Picture 6" descr=""/>
          <p:cNvPicPr/>
          <p:nvPr/>
        </p:nvPicPr>
        <p:blipFill>
          <a:blip r:embed="rId2"/>
          <a:stretch/>
        </p:blipFill>
        <p:spPr>
          <a:xfrm>
            <a:off x="1258920" y="1844640"/>
            <a:ext cx="6192360" cy="4105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0" name="2 - Θέση περιεχομένου"/>
          <p:cNvSpPr/>
          <p:nvPr/>
        </p:nvSpPr>
        <p:spPr>
          <a:xfrm>
            <a:off x="0" y="6308640"/>
            <a:ext cx="9143640" cy="54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623880" indent="-51444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400" strike="noStrike" u="none">
                <a:solidFill>
                  <a:schemeClr val="accent2">
                    <a:lumMod val="75000"/>
                  </a:schemeClr>
                </a:solidFill>
                <a:uFillTx/>
                <a:latin typeface="Candara"/>
              </a:rPr>
              <a:t>Επομένως η απάντηση είναι ………………….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23880" indent="-51444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endParaRPr b="0" lang="el-G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23880" indent="-51444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3200" strike="noStrike" u="none">
                <a:solidFill>
                  <a:schemeClr val="accent2">
                    <a:lumMod val="75000"/>
                  </a:schemeClr>
                </a:solidFill>
                <a:uFillTx/>
                <a:latin typeface="Candara"/>
              </a:rPr>
              <a:t> </a:t>
            </a:r>
            <a:endParaRPr b="0" lang="el-G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859" dur="indefinite" restart="never" nodeType="tmRoot">
          <p:childTnLst>
            <p:seq>
              <p:cTn id="860" dur="indefinite" nodeType="mainSeq">
                <p:childTnLst>
                  <p:par>
                    <p:cTn id="861" nodeType="clickEffect" fill="hold">
                      <p:stCondLst>
                        <p:cond delay="indefinite"/>
                      </p:stCondLst>
                      <p:childTnLst>
                        <p:par>
                          <p:cTn id="8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5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6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nodeType="clickEffect" fill="hold">
                      <p:stCondLst>
                        <p:cond delay="indefinite"/>
                      </p:stCondLst>
                      <p:childTnLst>
                        <p:par>
                          <p:cTn id="8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1" dur="5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2" dur="5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3" nodeType="clickEffect" fill="hold">
                      <p:stCondLst>
                        <p:cond delay="indefinite"/>
                      </p:stCondLst>
                      <p:childTnLst>
                        <p:par>
                          <p:cTn id="8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7" dur="500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8" dur="500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9" nodeType="clickEffect" fill="hold">
                      <p:stCondLst>
                        <p:cond delay="indefinite"/>
                      </p:stCondLst>
                      <p:childTnLst>
                        <p:par>
                          <p:cTn id="8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81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883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4" nodeType="clickEffect" fill="hold">
                      <p:stCondLst>
                        <p:cond delay="indefinite"/>
                      </p:stCondLst>
                      <p:childTnLst>
                        <p:par>
                          <p:cTn id="8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8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8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9" nodeType="clickEffect" fill="hold">
                      <p:stCondLst>
                        <p:cond delay="indefinite"/>
                      </p:stCondLst>
                      <p:childTnLst>
                        <p:par>
                          <p:cTn id="8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9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3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4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0" y="33336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Εργασίες -Ασκήσεις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12" name="2 - Θέση περιεχομένου"/>
          <p:cNvSpPr/>
          <p:nvPr/>
        </p:nvSpPr>
        <p:spPr>
          <a:xfrm>
            <a:off x="251640" y="1289520"/>
            <a:ext cx="8641440" cy="100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rmAutofit fontScale="92500" lnSpcReduction="19999"/>
          </a:bodyPr>
          <a:p>
            <a:pPr marL="624240" indent="-514440">
              <a:lnSpc>
                <a:spcPct val="17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Από το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eclass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andara"/>
              </a:rPr>
              <a:t> </a:t>
            </a:r>
            <a:r>
              <a:rPr b="0" lang="en-US" sz="2400" strike="noStrike" u="none">
                <a:solidFill>
                  <a:schemeClr val="dk2"/>
                </a:solidFill>
                <a:uFillTx/>
                <a:latin typeface="Wingdings"/>
              </a:rPr>
              <a:t></a:t>
            </a:r>
            <a:r>
              <a:rPr b="0" lang="en-US" sz="2400" strike="noStrike" u="none">
                <a:solidFill>
                  <a:schemeClr val="dk2"/>
                </a:solidFill>
                <a:uFillTx/>
                <a:latin typeface="Candara"/>
              </a:rPr>
              <a:t> </a:t>
            </a:r>
            <a:r>
              <a:rPr b="0" lang="el-GR" sz="2400" strike="noStrike" u="none">
                <a:solidFill>
                  <a:schemeClr val="dk2"/>
                </a:solidFill>
                <a:uFillTx/>
                <a:latin typeface="Candara"/>
              </a:rPr>
              <a:t>Μάθημα</a:t>
            </a:r>
            <a:r>
              <a:rPr b="1" lang="el-GR" sz="2400" strike="noStrike" u="none">
                <a:solidFill>
                  <a:schemeClr val="dk2"/>
                </a:solidFill>
                <a:uFillTx/>
                <a:latin typeface="Candara"/>
              </a:rPr>
              <a:t>: 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Αναπαράσταση Δεδομένων-Κώδικας 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andara"/>
              </a:rPr>
              <a:t>ASCII</a:t>
            </a:r>
            <a:r>
              <a:rPr b="0" lang="el-GR" sz="2400" strike="noStrike" u="none">
                <a:solidFill>
                  <a:schemeClr val="dk1"/>
                </a:solidFill>
                <a:uFillTx/>
                <a:latin typeface="Candara"/>
              </a:rPr>
              <a:t>  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 Εργασίες ή Ασκήσεις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3" name="10 - TextBox"/>
          <p:cNvSpPr/>
          <p:nvPr/>
        </p:nvSpPr>
        <p:spPr>
          <a:xfrm>
            <a:off x="250920" y="2370240"/>
            <a:ext cx="8642160" cy="4387320"/>
          </a:xfrm>
          <a:prstGeom prst="rect">
            <a:avLst/>
          </a:prstGeom>
          <a:solidFill>
            <a:schemeClr val="bg1"/>
          </a:solidFill>
          <a:ln w="9525">
            <a:solidFill>
              <a:srgbClr val="42445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</a:pP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Α. Για το σπίτι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1</a:t>
            </a:r>
            <a:r>
              <a:rPr b="0" lang="el-GR" sz="2000" strike="noStrike" u="none" baseline="30000">
                <a:solidFill>
                  <a:schemeClr val="dk1"/>
                </a:solidFill>
                <a:uFillTx/>
                <a:latin typeface="Calibri"/>
              </a:rPr>
              <a:t>η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 Εργασία</a:t>
            </a:r>
            <a:r>
              <a:rPr b="0" lang="el-GR" sz="2000" strike="noStrike" u="none">
                <a:solidFill>
                  <a:srgbClr val="002060"/>
                </a:solidFill>
                <a:uFillTx/>
                <a:latin typeface="Calibri"/>
              </a:rPr>
              <a:t>: 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Φύλλο Εργασίας 1: Κωδικοποίηση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el-GR" sz="2000" strike="noStrike" u="none" baseline="30000">
                <a:solidFill>
                  <a:schemeClr val="dk1"/>
                </a:solidFill>
                <a:uFillTx/>
                <a:latin typeface="Calibri"/>
              </a:rPr>
              <a:t>η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 Εργασία</a:t>
            </a:r>
            <a:r>
              <a:rPr b="0" lang="el-GR" sz="2000" strike="noStrike" u="none">
                <a:solidFill>
                  <a:srgbClr val="002060"/>
                </a:solidFill>
                <a:uFillTx/>
                <a:latin typeface="Calibri"/>
              </a:rPr>
              <a:t>: 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Φύλλο Εργασίας 1: Κωδικοποίηση σε κώδικα 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andara"/>
              </a:rPr>
              <a:t>ASCII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el-GR" sz="2000" strike="noStrike" u="none" baseline="30000">
                <a:solidFill>
                  <a:schemeClr val="dk1"/>
                </a:solidFill>
                <a:uFillTx/>
                <a:latin typeface="Calibri"/>
              </a:rPr>
              <a:t>η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 Εργασία</a:t>
            </a:r>
            <a:r>
              <a:rPr b="0" lang="el-GR" sz="2000" strike="noStrike" u="none">
                <a:solidFill>
                  <a:srgbClr val="002060"/>
                </a:solidFill>
                <a:uFillTx/>
                <a:latin typeface="Calibri"/>
              </a:rPr>
              <a:t>: 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Φύλλο Εργασίας 3: Ανακεφαλαιωτικό στο 1ο κεφάλαιο: Ψηφιακός Κόσμος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el-GR" sz="1800" strike="noStrike" u="none">
                <a:solidFill>
                  <a:schemeClr val="dk1"/>
                </a:solidFill>
                <a:uFillTx/>
                <a:latin typeface="Candara"/>
              </a:rPr>
              <a:t>Προθεσμία : έως  …/…../2019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Β. Στο Εργαστήριο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1</a:t>
            </a:r>
            <a:r>
              <a:rPr b="0" lang="el-GR" sz="2000" strike="noStrike" u="none" baseline="30000">
                <a:solidFill>
                  <a:schemeClr val="dk1"/>
                </a:solidFill>
                <a:uFillTx/>
                <a:latin typeface="Calibri"/>
              </a:rPr>
              <a:t>η</a:t>
            </a:r>
            <a:r>
              <a:rPr b="0" lang="el-GR" sz="2000" strike="noStrike" u="none">
                <a:solidFill>
                  <a:schemeClr val="dk1"/>
                </a:solidFill>
                <a:uFillTx/>
                <a:latin typeface="Calibri"/>
              </a:rPr>
              <a:t> Άσκηση</a:t>
            </a: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: ΤΕΣΤ: Ψηφιακός Κόσμος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sldNum" idx="60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537966-BBCC-4355-A21D-B5F43C228083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&lt;αριθμός&gt;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895" dur="indefinite" restart="never" nodeType="tmRoot">
          <p:childTnLst>
            <p:seq>
              <p:cTn id="896" dur="indefinite" nodeType="mainSeq">
                <p:childTnLst>
                  <p:par>
                    <p:cTn id="897" nodeType="clickEffect" fill="hold">
                      <p:stCondLst>
                        <p:cond delay="indefinite"/>
                      </p:stCondLst>
                      <p:childTnLst>
                        <p:par>
                          <p:cTn id="8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9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0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2" nodeType="clickEffect" fill="hold">
                      <p:stCondLst>
                        <p:cond delay="indefinite"/>
                      </p:stCondLst>
                      <p:childTnLst>
                        <p:par>
                          <p:cTn id="9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0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0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nodeType="clickEffect" fill="hold">
                      <p:stCondLst>
                        <p:cond delay="indefinite"/>
                      </p:stCondLst>
                      <p:childTnLst>
                        <p:par>
                          <p:cTn id="9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0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1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2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/>
          </p:nvPr>
        </p:nvSpPr>
        <p:spPr>
          <a:xfrm>
            <a:off x="250920" y="836640"/>
            <a:ext cx="8229240" cy="64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2800" strike="noStrike" u="none">
                <a:solidFill>
                  <a:schemeClr val="dk1"/>
                </a:solidFill>
                <a:uFillTx/>
                <a:latin typeface="Candara"/>
              </a:rPr>
              <a:t>Τι σας έρχεται στο μυαλό όταν ακούτε την λέξη..</a:t>
            </a: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237" name="2 - Θέση περιεχομένου"/>
          <p:cNvSpPr/>
          <p:nvPr/>
        </p:nvSpPr>
        <p:spPr>
          <a:xfrm>
            <a:off x="2771640" y="3285000"/>
            <a:ext cx="2880000" cy="1151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4400" strike="noStrike" u="none">
                <a:solidFill>
                  <a:srgbClr val="c00000"/>
                </a:solidFill>
                <a:uFillTx/>
                <a:latin typeface="Candara"/>
              </a:rPr>
              <a:t>Ψηφιακό</a:t>
            </a:r>
            <a:endParaRPr b="0" lang="el-GR" sz="4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400" strike="noStrike" u="none">
                <a:solidFill>
                  <a:srgbClr val="c00000"/>
                </a:solidFill>
                <a:uFillTx/>
                <a:latin typeface="Candara"/>
              </a:rPr>
              <a:t>(</a:t>
            </a:r>
            <a:r>
              <a:rPr b="1" lang="en-US" sz="2400" strike="noStrike" u="none">
                <a:solidFill>
                  <a:srgbClr val="c00000"/>
                </a:solidFill>
                <a:uFillTx/>
                <a:latin typeface="Candara"/>
              </a:rPr>
              <a:t>digital)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ldNum" idx="35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6BEFE8-EDA7-499F-B8EC-95B7C18D9B8C}" type="slidenum">
              <a:rPr b="0" lang="en-US" sz="1400" strike="noStrike" u="none">
                <a:solidFill>
                  <a:srgbClr val="ffffff"/>
                </a:solidFill>
                <a:uFillTx/>
                <a:latin typeface="Georgia"/>
              </a:rPr>
              <a:t>1</a:t>
            </a:fld>
            <a:endParaRPr b="0" lang="el-G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239" name="10 - Ευθύγραμμο βέλος σύνδεσης"/>
          <p:cNvCxnSpPr/>
          <p:nvPr/>
        </p:nvCxnSpPr>
        <p:spPr>
          <a:xfrm flipH="1" flipV="1">
            <a:off x="3563640" y="2205000"/>
            <a:ext cx="324360" cy="107964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40" name="17 - Ευθύγραμμο βέλος σύνδεσης"/>
          <p:cNvCxnSpPr/>
          <p:nvPr/>
        </p:nvCxnSpPr>
        <p:spPr>
          <a:xfrm flipV="1">
            <a:off x="4787640" y="2205000"/>
            <a:ext cx="1045080" cy="107964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41" name="23 - Ευθύγραμμο βέλος σύνδεσης"/>
          <p:cNvCxnSpPr/>
          <p:nvPr/>
        </p:nvCxnSpPr>
        <p:spPr>
          <a:xfrm flipH="1" flipV="1">
            <a:off x="2411280" y="3213000"/>
            <a:ext cx="432000" cy="28620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42" name="27 - Ευθύγραμμο βέλος σύνδεσης"/>
          <p:cNvCxnSpPr/>
          <p:nvPr/>
        </p:nvCxnSpPr>
        <p:spPr>
          <a:xfrm flipV="1">
            <a:off x="5724360" y="3213000"/>
            <a:ext cx="1548000" cy="43200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43" name="32 - Ευθύγραμμο βέλος σύνδεσης"/>
          <p:cNvCxnSpPr/>
          <p:nvPr/>
        </p:nvCxnSpPr>
        <p:spPr>
          <a:xfrm flipV="1">
            <a:off x="5724360" y="4005000"/>
            <a:ext cx="1619640" cy="7200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44" name="35 - Ευθύγραμμο βέλος σύνδεσης"/>
          <p:cNvCxnSpPr/>
          <p:nvPr/>
        </p:nvCxnSpPr>
        <p:spPr>
          <a:xfrm>
            <a:off x="5724360" y="4365360"/>
            <a:ext cx="1187640" cy="50364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45" name="38 - Ευθύγραμμο βέλος σύνδεσης"/>
          <p:cNvCxnSpPr/>
          <p:nvPr/>
        </p:nvCxnSpPr>
        <p:spPr>
          <a:xfrm flipH="1" flipV="1">
            <a:off x="2447640" y="4113000"/>
            <a:ext cx="395640" cy="10836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46" name="42 - Ευθύγραμμο βέλος σύνδεσης"/>
          <p:cNvCxnSpPr/>
          <p:nvPr/>
        </p:nvCxnSpPr>
        <p:spPr>
          <a:xfrm flipH="1">
            <a:off x="2771640" y="4437000"/>
            <a:ext cx="576720" cy="79236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47" name="45 - Ευθύγραμμο βέλος σύνδεσης"/>
          <p:cNvCxnSpPr/>
          <p:nvPr/>
        </p:nvCxnSpPr>
        <p:spPr>
          <a:xfrm>
            <a:off x="3850920" y="4437000"/>
            <a:ext cx="576720" cy="115272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48" name="50 - Ευθύγραμμο βέλος σύνδεσης"/>
          <p:cNvCxnSpPr/>
          <p:nvPr/>
        </p:nvCxnSpPr>
        <p:spPr>
          <a:xfrm>
            <a:off x="5219640" y="4437000"/>
            <a:ext cx="1440000" cy="115272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sp>
        <p:nvSpPr>
          <p:cNvPr id="249" name="2 - Θέση περιεχομένου"/>
          <p:cNvSpPr/>
          <p:nvPr/>
        </p:nvSpPr>
        <p:spPr>
          <a:xfrm>
            <a:off x="2483640" y="170064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Εικόνα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0" name="2 - Θέση περιεχομένου"/>
          <p:cNvSpPr/>
          <p:nvPr/>
        </p:nvSpPr>
        <p:spPr>
          <a:xfrm>
            <a:off x="5220000" y="155664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Ήχος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1" name="2 - Θέση περιεχομένου"/>
          <p:cNvSpPr/>
          <p:nvPr/>
        </p:nvSpPr>
        <p:spPr>
          <a:xfrm>
            <a:off x="7235280" y="2853000"/>
            <a:ext cx="190836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Σήμα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2" name="2 - Θέση περιεχομένου"/>
          <p:cNvSpPr/>
          <p:nvPr/>
        </p:nvSpPr>
        <p:spPr>
          <a:xfrm>
            <a:off x="323640" y="285300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Φωτογραφική μηχανή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3" name="2 - Θέση περιεχομένου"/>
          <p:cNvSpPr/>
          <p:nvPr/>
        </p:nvSpPr>
        <p:spPr>
          <a:xfrm>
            <a:off x="323640" y="386100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Smartphone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2 - Θέση περιεχομένου"/>
          <p:cNvSpPr/>
          <p:nvPr/>
        </p:nvSpPr>
        <p:spPr>
          <a:xfrm>
            <a:off x="827640" y="530136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Cd  Player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5" name="2 - Θέση περιεχομένου"/>
          <p:cNvSpPr/>
          <p:nvPr/>
        </p:nvSpPr>
        <p:spPr>
          <a:xfrm>
            <a:off x="3492000" y="558936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Η/Υ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6" name="2 - Θέση περιεχομένου"/>
          <p:cNvSpPr/>
          <p:nvPr/>
        </p:nvSpPr>
        <p:spPr>
          <a:xfrm>
            <a:off x="6516360" y="558936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Θερμόμετρο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" name="2 - Θέση περιεχομένου"/>
          <p:cNvSpPr/>
          <p:nvPr/>
        </p:nvSpPr>
        <p:spPr>
          <a:xfrm>
            <a:off x="7380360" y="3645000"/>
            <a:ext cx="176328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Σπίτι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2 - Θέση περιεχομένου"/>
          <p:cNvSpPr/>
          <p:nvPr/>
        </p:nvSpPr>
        <p:spPr>
          <a:xfrm>
            <a:off x="6876360" y="450900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Αυτοκίνητο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2 - Θέση περιεχομένου"/>
          <p:cNvSpPr/>
          <p:nvPr/>
        </p:nvSpPr>
        <p:spPr>
          <a:xfrm>
            <a:off x="324000" y="6524640"/>
            <a:ext cx="881964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5040" indent="-25560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1800" strike="noStrike" u="none">
                <a:solidFill>
                  <a:schemeClr val="dk1"/>
                </a:solidFill>
                <a:uFillTx/>
                <a:latin typeface="Candara"/>
              </a:rPr>
              <a:t>και πάρα πολλά άλλα!!!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nodeType="clickEffect" fill="hold">
                      <p:stCondLst>
                        <p:cond delay="indefinite"/>
                      </p:stCondLst>
                      <p:childTnLst>
                        <p:par>
                          <p:cTn id="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nodeType="clickEffect" fill="hold">
                      <p:stCondLst>
                        <p:cond delay="indefinite"/>
                      </p:stCondLst>
                      <p:childTnLst>
                        <p:par>
                          <p:cTn id="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nodeType="clickEffect" fill="hold">
                      <p:stCondLst>
                        <p:cond delay="indefinite"/>
                      </p:stCondLst>
                      <p:childTnLst>
                        <p:par>
                          <p:cTn id="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nodeType="clickEffect" fill="hold">
                      <p:stCondLst>
                        <p:cond delay="indefinite"/>
                      </p:stCondLst>
                      <p:childTnLst>
                        <p:par>
                          <p:cTn id="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nodeType="clickEffect" fill="hold">
                      <p:stCondLst>
                        <p:cond delay="indefinite"/>
                      </p:stCondLst>
                      <p:childTnLst>
                        <p:par>
                          <p:cTn id="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nodeType="clickEffect" fill="hold">
                      <p:stCondLst>
                        <p:cond delay="indefinite"/>
                      </p:stCondLst>
                      <p:childTnLst>
                        <p:par>
                          <p:cTn id="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nodeType="clickEffect" fill="hold">
                      <p:stCondLst>
                        <p:cond delay="indefinite"/>
                      </p:stCondLst>
                      <p:childTnLst>
                        <p:par>
                          <p:cTn id="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nodeType="clickEffect" fill="hold">
                      <p:stCondLst>
                        <p:cond delay="indefinite"/>
                      </p:stCondLst>
                      <p:childTnLst>
                        <p:par>
                          <p:cTn id="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nodeType="clickEffect" fill="hold">
                      <p:stCondLst>
                        <p:cond delay="indefinite"/>
                      </p:stCondLst>
                      <p:childTnLst>
                        <p:par>
                          <p:cTn id="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nodeType="clickEffect" fill="hold">
                      <p:stCondLst>
                        <p:cond delay="indefinite"/>
                      </p:stCondLst>
                      <p:childTnLst>
                        <p:par>
                          <p:cTn id="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nodeType="clickEffect" fill="hold">
                      <p:stCondLst>
                        <p:cond delay="indefinite"/>
                      </p:stCondLst>
                      <p:childTnLst>
                        <p:par>
                          <p:cTn id="1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nodeType="clickEffect" fill="hold">
                      <p:stCondLst>
                        <p:cond delay="indefinite"/>
                      </p:stCondLst>
                      <p:childTnLst>
                        <p:par>
                          <p:cTn id="1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nodeType="clickEffect" fill="hold">
                      <p:stCondLst>
                        <p:cond delay="indefinite"/>
                      </p:stCondLst>
                      <p:childTnLst>
                        <p:par>
                          <p:cTn id="1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nodeType="clickEffect" fill="hold">
                      <p:stCondLst>
                        <p:cond delay="indefinite"/>
                      </p:stCondLst>
                      <p:childTnLst>
                        <p:par>
                          <p:cTn id="1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nodeType="clickEffect" fill="hold">
                      <p:stCondLst>
                        <p:cond delay="indefinite"/>
                      </p:stCondLst>
                      <p:childTnLst>
                        <p:par>
                          <p:cTn id="1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nodeType="clickEffect" fill="hold">
                      <p:stCondLst>
                        <p:cond delay="indefinite"/>
                      </p:stCondLst>
                      <p:childTnLst>
                        <p:par>
                          <p:cTn id="1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nodeType="clickEffect" fill="hold">
                      <p:stCondLst>
                        <p:cond delay="indefinite"/>
                      </p:stCondLst>
                      <p:childTnLst>
                        <p:par>
                          <p:cTn id="1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nodeType="clickEffect" fill="hold">
                      <p:stCondLst>
                        <p:cond delay="indefinite"/>
                      </p:stCondLst>
                      <p:childTnLst>
                        <p:par>
                          <p:cTn id="1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nodeType="clickEffect" fill="hold">
                      <p:stCondLst>
                        <p:cond delay="indefinite"/>
                      </p:stCondLst>
                      <p:childTnLst>
                        <p:par>
                          <p:cTn id="1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nodeType="clickEffect" fill="hold">
                      <p:stCondLst>
                        <p:cond delay="indefinite"/>
                      </p:stCondLst>
                      <p:childTnLst>
                        <p:par>
                          <p:cTn id="1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nodeType="clickEffect" fill="hold">
                      <p:stCondLst>
                        <p:cond delay="indefinite"/>
                      </p:stCondLst>
                      <p:childTnLst>
                        <p:par>
                          <p:cTn id="1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nodeType="clickEffect" fill="hold">
                      <p:stCondLst>
                        <p:cond delay="indefinite"/>
                      </p:stCondLst>
                      <p:childTnLst>
                        <p:par>
                          <p:cTn id="1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nodeType="clickEffect" fill="hold">
                      <p:stCondLst>
                        <p:cond delay="indefinite"/>
                      </p:stCondLst>
                      <p:childTnLst>
                        <p:par>
                          <p:cTn id="1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0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/>
          </p:nvPr>
        </p:nvSpPr>
        <p:spPr>
          <a:xfrm>
            <a:off x="250920" y="836640"/>
            <a:ext cx="8229240" cy="64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2800" strike="noStrike" u="none">
                <a:solidFill>
                  <a:schemeClr val="dk1"/>
                </a:solidFill>
                <a:uFillTx/>
                <a:latin typeface="Candara"/>
              </a:rPr>
              <a:t>&amp; τι σας έρχεται στο μυαλό όταν ακούτε την λέξη..</a:t>
            </a: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261" name="2 - Θέση περιεχομένου"/>
          <p:cNvSpPr/>
          <p:nvPr/>
        </p:nvSpPr>
        <p:spPr>
          <a:xfrm>
            <a:off x="2771640" y="3285000"/>
            <a:ext cx="2880000" cy="1151640"/>
          </a:xfrm>
          <a:prstGeom prst="rect">
            <a:avLst/>
          </a:prstGeom>
          <a:gradFill rotWithShape="0">
            <a:gsLst>
              <a:gs pos="0">
                <a:srgbClr val="b65e29"/>
              </a:gs>
              <a:gs pos="45000">
                <a:srgbClr val="e68363"/>
              </a:gs>
              <a:gs pos="100000">
                <a:srgbClr val="f2c9be"/>
              </a:gs>
            </a:gsLst>
            <a:lin ang="13500000"/>
          </a:gradFill>
          <a:ln>
            <a:solidFill>
              <a:srgbClr val="c4652d"/>
            </a:solidFill>
            <a:round/>
          </a:ln>
          <a:effectLst>
            <a:outerShdw blurRad="507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 anchor="t">
            <a:no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4000" strike="noStrike" u="none">
                <a:solidFill>
                  <a:schemeClr val="accent2">
                    <a:tint val="90000"/>
                  </a:schemeClr>
                </a:solidFill>
                <a:uFillTx/>
                <a:latin typeface="Candara"/>
              </a:rPr>
              <a:t>Αναλογικό</a:t>
            </a:r>
            <a:endParaRPr b="0" lang="el-GR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400" strike="noStrike" u="none">
                <a:solidFill>
                  <a:schemeClr val="accent2">
                    <a:tint val="90000"/>
                  </a:schemeClr>
                </a:solidFill>
                <a:uFillTx/>
                <a:latin typeface="Candara"/>
              </a:rPr>
              <a:t>(</a:t>
            </a:r>
            <a:r>
              <a:rPr b="1" lang="en-US" sz="2400" strike="noStrike" u="none">
                <a:solidFill>
                  <a:schemeClr val="accent2">
                    <a:tint val="90000"/>
                  </a:schemeClr>
                </a:solidFill>
                <a:uFillTx/>
                <a:latin typeface="Candara"/>
              </a:rPr>
              <a:t>analogue)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ldNum" idx="36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648038-2233-4194-B84E-6CC8F3C4130E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263" name="10 - Ευθύγραμμο βέλος σύνδεσης"/>
          <p:cNvCxnSpPr/>
          <p:nvPr/>
        </p:nvCxnSpPr>
        <p:spPr>
          <a:xfrm flipH="1" flipV="1">
            <a:off x="3563640" y="2205000"/>
            <a:ext cx="324360" cy="107964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64" name="17 - Ευθύγραμμο βέλος σύνδεσης"/>
          <p:cNvCxnSpPr/>
          <p:nvPr/>
        </p:nvCxnSpPr>
        <p:spPr>
          <a:xfrm flipV="1">
            <a:off x="4787640" y="2205000"/>
            <a:ext cx="1045080" cy="107964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65" name="23 - Ευθύγραμμο βέλος σύνδεσης"/>
          <p:cNvCxnSpPr/>
          <p:nvPr/>
        </p:nvCxnSpPr>
        <p:spPr>
          <a:xfrm flipH="1" flipV="1">
            <a:off x="2411280" y="3213000"/>
            <a:ext cx="432000" cy="28620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66" name="27 - Ευθύγραμμο βέλος σύνδεσης"/>
          <p:cNvCxnSpPr/>
          <p:nvPr/>
        </p:nvCxnSpPr>
        <p:spPr>
          <a:xfrm flipV="1">
            <a:off x="5724360" y="3213000"/>
            <a:ext cx="1548000" cy="43200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67" name="32 - Ευθύγραμμο βέλος σύνδεσης"/>
          <p:cNvCxnSpPr/>
          <p:nvPr/>
        </p:nvCxnSpPr>
        <p:spPr>
          <a:xfrm flipV="1">
            <a:off x="5724360" y="4005000"/>
            <a:ext cx="1619640" cy="7200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68" name="35 - Ευθύγραμμο βέλος σύνδεσης"/>
          <p:cNvCxnSpPr/>
          <p:nvPr/>
        </p:nvCxnSpPr>
        <p:spPr>
          <a:xfrm>
            <a:off x="5724360" y="4365360"/>
            <a:ext cx="1187640" cy="50364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69" name="38 - Ευθύγραμμο βέλος σύνδεσης"/>
          <p:cNvCxnSpPr/>
          <p:nvPr/>
        </p:nvCxnSpPr>
        <p:spPr>
          <a:xfrm flipH="1" flipV="1">
            <a:off x="2447640" y="4113000"/>
            <a:ext cx="395640" cy="10836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70" name="42 - Ευθύγραμμο βέλος σύνδεσης"/>
          <p:cNvCxnSpPr/>
          <p:nvPr/>
        </p:nvCxnSpPr>
        <p:spPr>
          <a:xfrm flipH="1">
            <a:off x="2771640" y="4437000"/>
            <a:ext cx="576720" cy="79236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71" name="45 - Ευθύγραμμο βέλος σύνδεσης"/>
          <p:cNvCxnSpPr/>
          <p:nvPr/>
        </p:nvCxnSpPr>
        <p:spPr>
          <a:xfrm>
            <a:off x="3850920" y="4437000"/>
            <a:ext cx="576720" cy="115272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cxnSp>
        <p:nvCxnSpPr>
          <p:cNvPr id="272" name="50 - Ευθύγραμμο βέλος σύνδεσης"/>
          <p:cNvCxnSpPr/>
          <p:nvPr/>
        </p:nvCxnSpPr>
        <p:spPr>
          <a:xfrm>
            <a:off x="5219640" y="4437000"/>
            <a:ext cx="1440000" cy="1152720"/>
          </a:xfrm>
          <a:prstGeom prst="straightConnector1">
            <a:avLst/>
          </a:prstGeom>
          <a:ln>
            <a:solidFill>
              <a:srgbClr val="438086"/>
            </a:solidFill>
            <a:round/>
            <a:tailEnd len="med" type="arrow" w="med"/>
          </a:ln>
        </p:spPr>
      </p:cxnSp>
      <p:sp>
        <p:nvSpPr>
          <p:cNvPr id="273" name="2 - Θέση περιεχομένου"/>
          <p:cNvSpPr/>
          <p:nvPr/>
        </p:nvSpPr>
        <p:spPr>
          <a:xfrm>
            <a:off x="2483640" y="170064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Εικόνα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4" name="2 - Θέση περιεχομένου"/>
          <p:cNvSpPr/>
          <p:nvPr/>
        </p:nvSpPr>
        <p:spPr>
          <a:xfrm>
            <a:off x="5220000" y="155664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Ήχος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5" name="2 - Θέση περιεχομένου"/>
          <p:cNvSpPr/>
          <p:nvPr/>
        </p:nvSpPr>
        <p:spPr>
          <a:xfrm>
            <a:off x="7235280" y="2853000"/>
            <a:ext cx="190836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Σήμα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2 - Θέση περιεχομένου"/>
          <p:cNvSpPr/>
          <p:nvPr/>
        </p:nvSpPr>
        <p:spPr>
          <a:xfrm>
            <a:off x="323640" y="285300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Φωτογραφική μηχανή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7" name="2 - Θέση περιεχομένου"/>
          <p:cNvSpPr/>
          <p:nvPr/>
        </p:nvSpPr>
        <p:spPr>
          <a:xfrm>
            <a:off x="323640" y="386100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endParaRPr b="1" lang="el-GR" sz="2000" strike="noStrike" u="none">
              <a:solidFill>
                <a:schemeClr val="accent2">
                  <a:lumMod val="50000"/>
                </a:schemeClr>
              </a:solidFill>
              <a:uFillTx/>
              <a:latin typeface="Candara"/>
            </a:endParaRPr>
          </a:p>
        </p:txBody>
      </p:sp>
      <p:sp>
        <p:nvSpPr>
          <p:cNvPr id="278" name="2 - Θέση περιεχομένου"/>
          <p:cNvSpPr/>
          <p:nvPr/>
        </p:nvSpPr>
        <p:spPr>
          <a:xfrm>
            <a:off x="827640" y="530136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Πικάπ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2 - Θέση περιεχομένου"/>
          <p:cNvSpPr/>
          <p:nvPr/>
        </p:nvSpPr>
        <p:spPr>
          <a:xfrm>
            <a:off x="3492000" y="558936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Ταχύτητα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" name="2 - Θέση περιεχομένου"/>
          <p:cNvSpPr/>
          <p:nvPr/>
        </p:nvSpPr>
        <p:spPr>
          <a:xfrm>
            <a:off x="6516360" y="558936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Θερμόμετρο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1" name="2 - Θέση περιεχομένου"/>
          <p:cNvSpPr/>
          <p:nvPr/>
        </p:nvSpPr>
        <p:spPr>
          <a:xfrm>
            <a:off x="7380360" y="3645000"/>
            <a:ext cx="176328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Φως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2 - Θέση περιεχομένου"/>
          <p:cNvSpPr/>
          <p:nvPr/>
        </p:nvSpPr>
        <p:spPr>
          <a:xfrm>
            <a:off x="6876360" y="4509000"/>
            <a:ext cx="2088000" cy="647640"/>
          </a:xfrm>
          <a:prstGeom prst="rect">
            <a:avLst/>
          </a:prstGeom>
          <a:gradFill rotWithShape="0">
            <a:gsLst>
              <a:gs pos="0">
                <a:srgbClr val="bed9dc"/>
              </a:gs>
              <a:gs pos="45000">
                <a:srgbClr val="eff6f6"/>
              </a:gs>
              <a:gs pos="100000">
                <a:srgbClr val="fcffff"/>
              </a:gs>
            </a:gsLst>
            <a:lin ang="13500000"/>
          </a:gradFill>
          <a:ln>
            <a:solidFill>
              <a:srgbClr val="438086"/>
            </a:solidFill>
            <a:round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noAutofit/>
          </a:bodyPr>
          <a:p>
            <a:pPr marL="365760" indent="-25596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000" strike="noStrike" u="none">
                <a:solidFill>
                  <a:schemeClr val="accent2">
                    <a:lumMod val="50000"/>
                  </a:schemeClr>
                </a:solidFill>
                <a:uFillTx/>
                <a:latin typeface="Candara"/>
              </a:rPr>
              <a:t>Κοντέρ Αυτοκινήτου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2 - Θέση περιεχομένου"/>
          <p:cNvSpPr/>
          <p:nvPr/>
        </p:nvSpPr>
        <p:spPr>
          <a:xfrm>
            <a:off x="324000" y="6524640"/>
            <a:ext cx="8819640" cy="33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5040" indent="-25560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1800" strike="noStrike" u="none">
                <a:solidFill>
                  <a:schemeClr val="dk1"/>
                </a:solidFill>
                <a:uFillTx/>
                <a:latin typeface="Candara"/>
              </a:rPr>
              <a:t>και πάρα πολλά άλλα!!!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181" dur="indefinite" restart="never" nodeType="tmRoot">
          <p:childTnLst>
            <p:seq>
              <p:cTn id="182" dur="indefinite" nodeType="mainSeq">
                <p:childTnLst>
                  <p:par>
                    <p:cTn id="183" nodeType="clickEffect" fill="hold">
                      <p:stCondLst>
                        <p:cond delay="indefinite"/>
                      </p:stCondLst>
                      <p:childTnLst>
                        <p:par>
                          <p:cTn id="1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7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nodeType="clickEffect" fill="hold">
                      <p:stCondLst>
                        <p:cond delay="indefinite"/>
                      </p:stCondLst>
                      <p:childTnLst>
                        <p:par>
                          <p:cTn id="1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nodeType="clickEffect" fill="hold">
                      <p:stCondLst>
                        <p:cond delay="indefinite"/>
                      </p:stCondLst>
                      <p:childTnLst>
                        <p:par>
                          <p:cTn id="1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nodeType="clickEffect" fill="hold">
                      <p:stCondLst>
                        <p:cond delay="indefinite"/>
                      </p:stCondLst>
                      <p:childTnLst>
                        <p:par>
                          <p:cTn id="2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nodeType="clickEffect" fill="hold">
                      <p:stCondLst>
                        <p:cond delay="indefinite"/>
                      </p:stCondLst>
                      <p:childTnLst>
                        <p:par>
                          <p:cTn id="2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nodeType="clickEffect" fill="hold">
                      <p:stCondLst>
                        <p:cond delay="indefinite"/>
                      </p:stCondLst>
                      <p:childTnLst>
                        <p:par>
                          <p:cTn id="2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nodeType="clickEffect" fill="hold">
                      <p:stCondLst>
                        <p:cond delay="indefinite"/>
                      </p:stCondLst>
                      <p:childTnLst>
                        <p:par>
                          <p:cTn id="2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nodeType="clickEffect" fill="hold">
                      <p:stCondLst>
                        <p:cond delay="indefinite"/>
                      </p:stCondLst>
                      <p:childTnLst>
                        <p:par>
                          <p:cTn id="2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nodeType="clickEffect" fill="hold">
                      <p:stCondLst>
                        <p:cond delay="indefinite"/>
                      </p:stCondLst>
                      <p:childTnLst>
                        <p:par>
                          <p:cTn id="2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nodeType="clickEffect" fill="hold">
                      <p:stCondLst>
                        <p:cond delay="indefinite"/>
                      </p:stCondLst>
                      <p:childTnLst>
                        <p:par>
                          <p:cTn id="2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nodeType="clickEffect" fill="hold">
                      <p:stCondLst>
                        <p:cond delay="indefinite"/>
                      </p:stCondLst>
                      <p:childTnLst>
                        <p:par>
                          <p:cTn id="2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nodeType="clickEffect" fill="hold">
                      <p:stCondLst>
                        <p:cond delay="indefinite"/>
                      </p:stCondLst>
                      <p:childTnLst>
                        <p:par>
                          <p:cTn id="2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nodeType="clickEffect" fill="hold">
                      <p:stCondLst>
                        <p:cond delay="indefinite"/>
                      </p:stCondLst>
                      <p:childTnLst>
                        <p:par>
                          <p:cTn id="2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nodeType="clickEffect" fill="hold">
                      <p:stCondLst>
                        <p:cond delay="indefinite"/>
                      </p:stCondLst>
                      <p:childTnLst>
                        <p:par>
                          <p:cTn id="2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nodeType="clickEffect" fill="hold">
                      <p:stCondLst>
                        <p:cond delay="indefinite"/>
                      </p:stCondLst>
                      <p:childTnLst>
                        <p:par>
                          <p:cTn id="2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nodeType="clickEffect" fill="hold">
                      <p:stCondLst>
                        <p:cond delay="indefinite"/>
                      </p:stCondLst>
                      <p:childTnLst>
                        <p:par>
                          <p:cTn id="2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6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nodeType="clickEffect" fill="hold">
                      <p:stCondLst>
                        <p:cond delay="indefinite"/>
                      </p:stCondLst>
                      <p:childTnLst>
                        <p:par>
                          <p:cTn id="2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nodeType="clickEffect" fill="hold">
                      <p:stCondLst>
                        <p:cond delay="indefinite"/>
                      </p:stCondLst>
                      <p:childTnLst>
                        <p:par>
                          <p:cTn id="2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nodeType="clickEffect" fill="hold">
                      <p:stCondLst>
                        <p:cond delay="indefinite"/>
                      </p:stCondLst>
                      <p:childTnLst>
                        <p:par>
                          <p:cTn id="2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nodeType="clickEffect" fill="hold">
                      <p:stCondLst>
                        <p:cond delay="indefinite"/>
                      </p:stCondLst>
                      <p:childTnLst>
                        <p:par>
                          <p:cTn id="2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nodeType="clickEffect" fill="hold">
                      <p:stCondLst>
                        <p:cond delay="indefinite"/>
                      </p:stCondLst>
                      <p:childTnLst>
                        <p:par>
                          <p:cTn id="3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nodeType="clickEffect" fill="hold">
                      <p:stCondLst>
                        <p:cond delay="indefinite"/>
                      </p:stCondLst>
                      <p:childTnLst>
                        <p:par>
                          <p:cTn id="3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2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3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nodeType="clickEffect" fill="hold">
                      <p:stCondLst>
                        <p:cond delay="indefinite"/>
                      </p:stCondLst>
                      <p:childTnLst>
                        <p:par>
                          <p:cTn id="3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18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/>
          </p:nvPr>
        </p:nvSpPr>
        <p:spPr>
          <a:xfrm>
            <a:off x="179280" y="907920"/>
            <a:ext cx="8507160" cy="5689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 algn="ctr">
              <a:lnSpc>
                <a:spcPct val="15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32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Ο τρόπος που αντιλαμβανόμαστε τον</a:t>
            </a:r>
            <a:endParaRPr b="0" lang="en-US" sz="32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040" indent="-255600" algn="ctr">
              <a:lnSpc>
                <a:spcPct val="15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32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 </a:t>
            </a:r>
            <a:r>
              <a:rPr b="1" lang="el-GR" sz="32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κόσμο μας είναι ΑΝΑΛΟΓΙΚΟΣ</a:t>
            </a:r>
            <a:endParaRPr b="0" lang="en-US" sz="32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040" indent="-255600" algn="ctr">
              <a:lnSpc>
                <a:spcPct val="15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32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      </a:t>
            </a:r>
            <a:r>
              <a:rPr b="1" lang="el-GR" sz="32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παρόλο που τα τελευταία χρόνια όλο και περισσότερες συσκευές είναι ΨΗΦΙΑΚΕΣ.</a:t>
            </a:r>
            <a:endParaRPr b="0" lang="en-US" sz="32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040" indent="-255600" algn="ctr">
              <a:lnSpc>
                <a:spcPct val="15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40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Candara"/>
              </a:rPr>
              <a:t>Ποια είναι όμως η διαφορά τους τελικά..</a:t>
            </a:r>
            <a:endParaRPr b="0" lang="en-US" sz="40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040" indent="-255600" algn="ctr">
              <a:lnSpc>
                <a:spcPct val="15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36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 algn="ctr">
              <a:lnSpc>
                <a:spcPct val="15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36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040" indent="-255600" algn="ctr">
              <a:lnSpc>
                <a:spcPct val="15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36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ldNum" idx="37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3B1B98F-34B1-4EDA-BCF9-A9FE736251C8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1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286" name="Picture 5" descr="ÎÏÎ¿ÏÎ­Î»ÎµÏÎ¼Î± ÎµÎ¹ÎºÏÎ½Î±Ï Î³Î¹Î± ?"/>
          <p:cNvPicPr/>
          <p:nvPr/>
        </p:nvPicPr>
        <p:blipFill>
          <a:blip r:embed="rId1"/>
          <a:stretch/>
        </p:blipFill>
        <p:spPr>
          <a:xfrm>
            <a:off x="1763640" y="4941720"/>
            <a:ext cx="1577520" cy="1755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900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1 - Τίτλος"/>
          <p:cNvSpPr/>
          <p:nvPr/>
        </p:nvSpPr>
        <p:spPr>
          <a:xfrm>
            <a:off x="0" y="333360"/>
            <a:ext cx="8229240" cy="9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Ψηφιακό Σύστημα</a:t>
            </a:r>
            <a:endParaRPr b="0" lang="el-GR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8" name="PlaceHolder 1"/>
          <p:cNvSpPr>
            <a:spLocks noGrp="1"/>
          </p:cNvSpPr>
          <p:nvPr>
            <p:ph type="sldNum" idx="38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E4905AC-AC72-4B06-ABB0-F572D7C51ADB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6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0" y="1197000"/>
            <a:ext cx="9143640" cy="2303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Candara"/>
              </a:rPr>
              <a:t>Το ψηφιακό σήμα παίρνει </a:t>
            </a:r>
            <a:r>
              <a:rPr b="1" lang="el-GR" sz="2800" strike="noStrike" u="none">
                <a:solidFill>
                  <a:schemeClr val="dk1"/>
                </a:solidFill>
                <a:uFillTx/>
                <a:latin typeface="Candara"/>
              </a:rPr>
              <a:t>διακριτές</a:t>
            </a:r>
            <a:r>
              <a:rPr b="0" lang="el-GR" sz="2800" strike="noStrike" u="none">
                <a:solidFill>
                  <a:schemeClr val="dk1"/>
                </a:solidFill>
                <a:uFillTx/>
                <a:latin typeface="Candara"/>
              </a:rPr>
              <a:t> τιμές (</a:t>
            </a:r>
            <a:r>
              <a:rPr b="1" lang="el-GR" sz="2800" strike="noStrike" u="sng">
                <a:solidFill>
                  <a:schemeClr val="dk1"/>
                </a:solidFill>
                <a:uFillTx/>
                <a:latin typeface="Candara"/>
              </a:rPr>
              <a:t>όχι άπειρες</a:t>
            </a:r>
            <a:r>
              <a:rPr b="0" lang="el-GR" sz="2800" strike="noStrike" u="none">
                <a:solidFill>
                  <a:schemeClr val="dk1"/>
                </a:solidFill>
                <a:uFillTx/>
                <a:latin typeface="Candara"/>
              </a:rPr>
              <a:t>) </a:t>
            </a: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Candara"/>
              </a:rPr>
              <a:t>Η ένταση του σήματος παίρνει τιμές από μια ομάδα συγκεκριμένων τιμών  </a:t>
            </a: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Στον  Η/Υ  παίρνει τις τιμές  </a:t>
            </a:r>
            <a:r>
              <a:rPr b="1" lang="el-GR" sz="2800" strike="noStrike" u="none">
                <a:solidFill>
                  <a:schemeClr val="dk1"/>
                </a:solidFill>
                <a:uFillTx/>
                <a:latin typeface="Candara"/>
              </a:rPr>
              <a:t>0 </a:t>
            </a:r>
            <a:r>
              <a:rPr b="1" lang="el-GR" sz="1800" strike="noStrike" u="none">
                <a:solidFill>
                  <a:schemeClr val="dk1"/>
                </a:solidFill>
                <a:uFillTx/>
                <a:latin typeface="Candara"/>
              </a:rPr>
              <a:t>και </a:t>
            </a:r>
            <a:r>
              <a:rPr b="1" lang="el-GR" sz="2800" strike="noStrike" u="none">
                <a:solidFill>
                  <a:schemeClr val="dk1"/>
                </a:solidFill>
                <a:uFillTx/>
                <a:latin typeface="Candara"/>
              </a:rPr>
              <a:t>1 </a:t>
            </a:r>
            <a:endParaRPr b="0" lang="en-US" sz="2800" strike="noStrike" u="none">
              <a:solidFill>
                <a:schemeClr val="accent1"/>
              </a:solidFill>
              <a:uFillTx/>
              <a:latin typeface="Georgia"/>
            </a:endParaRPr>
          </a:p>
        </p:txBody>
      </p:sp>
      <p:pic>
        <p:nvPicPr>
          <p:cNvPr id="290" name="Picture 2" descr=""/>
          <p:cNvPicPr/>
          <p:nvPr/>
        </p:nvPicPr>
        <p:blipFill>
          <a:blip r:embed="rId1"/>
          <a:stretch/>
        </p:blipFill>
        <p:spPr>
          <a:xfrm>
            <a:off x="684360" y="3573360"/>
            <a:ext cx="7667280" cy="2590560"/>
          </a:xfrm>
          <a:prstGeom prst="rect">
            <a:avLst/>
          </a:prstGeom>
          <a:noFill/>
          <a:ln cap="sq" w="9525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319" dur="indefinite" restart="never" nodeType="tmRoot">
          <p:childTnLst>
            <p:seq>
              <p:cTn id="320" dur="indefinite" nodeType="mainSeq">
                <p:childTnLst>
                  <p:par>
                    <p:cTn id="321" nodeType="clickEffect" fill="hold">
                      <p:stCondLst>
                        <p:cond delay="indefinite"/>
                      </p:stCondLst>
                      <p:childTnLst>
                        <p:par>
                          <p:cTn id="3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nodeType="clickEffect" fill="hold">
                      <p:stCondLst>
                        <p:cond delay="indefinite"/>
                      </p:stCondLst>
                      <p:childTnLst>
                        <p:par>
                          <p:cTn id="3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1" dur="5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2" dur="5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nodeType="clickEffect" fill="hold">
                      <p:stCondLst>
                        <p:cond delay="indefinite"/>
                      </p:stCondLst>
                      <p:childTnLst>
                        <p:par>
                          <p:cTn id="3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7" dur="5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8" dur="500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1" dur="5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2" dur="5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nodeType="clickEffect" fill="hold">
                      <p:stCondLst>
                        <p:cond delay="indefinite"/>
                      </p:stCondLst>
                      <p:childTnLst>
                        <p:par>
                          <p:cTn id="3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4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1 - Τίτλος"/>
          <p:cNvSpPr/>
          <p:nvPr/>
        </p:nvSpPr>
        <p:spPr>
          <a:xfrm>
            <a:off x="0" y="333360"/>
            <a:ext cx="8229240" cy="7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Ψηφιακά φαινόμενα</a:t>
            </a:r>
            <a:endParaRPr b="0" lang="el-GR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2" name="PlaceHolder 1"/>
          <p:cNvSpPr>
            <a:spLocks noGrp="1"/>
          </p:cNvSpPr>
          <p:nvPr>
            <p:ph type="sldNum" idx="39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B19CA05-0DF2-422F-BB6C-99BDA55DCB1C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7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4716360" y="890640"/>
            <a:ext cx="4427280" cy="502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Ψηφιακός ήχος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pic>
        <p:nvPicPr>
          <p:cNvPr id="294" name="Picture 4" descr="ÎÏÎ¿ÏÎ­Î»ÎµÏÎ¼Î± ÎµÎ¹ÎºÏÎ½Î±Ï Î³Î¹Î± analogue speed GIF"/>
          <p:cNvPicPr/>
          <p:nvPr/>
        </p:nvPicPr>
        <p:blipFill>
          <a:blip r:embed="rId1"/>
          <a:stretch/>
        </p:blipFill>
        <p:spPr>
          <a:xfrm>
            <a:off x="0" y="4719600"/>
            <a:ext cx="4798800" cy="213804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pic>
      <p:sp>
        <p:nvSpPr>
          <p:cNvPr id="295" name="5 - Θέση περιεχομένου"/>
          <p:cNvSpPr/>
          <p:nvPr/>
        </p:nvSpPr>
        <p:spPr>
          <a:xfrm>
            <a:off x="0" y="4130640"/>
            <a:ext cx="4787640" cy="504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5040" indent="-25560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Ταχύτητα 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6" name="Picture 8" descr="C:\Users\Giannis\ΣΧΟΛΕΙΑ\5ο ΓΥΜΝΑΣΙΟ ΓΑΛΑΤΣΙΟΥ\ΕΚΠΑΙΔΕΥΤΙΚΟ ΥΛΙΚΟ\Β ΓΥΜΝΑΣΙΟΥ\1 ΚΕΦΑΛΑΙΟ ΨΗΦΙΑΚΟΣ ΚΟΣΜΟΣ\ANALOG AND DIGITAL SOUND.png"/>
          <p:cNvPicPr/>
          <p:nvPr/>
        </p:nvPicPr>
        <p:blipFill>
          <a:blip r:embed="rId2"/>
          <a:stretch/>
        </p:blipFill>
        <p:spPr>
          <a:xfrm>
            <a:off x="3924000" y="1511280"/>
            <a:ext cx="4917600" cy="2939760"/>
          </a:xfrm>
          <a:prstGeom prst="rect">
            <a:avLst/>
          </a:prstGeom>
          <a:noFill/>
          <a:ln cap="sq" w="9525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348" dur="indefinite" restart="never" nodeType="tmRoot">
          <p:childTnLst>
            <p:seq>
              <p:cTn id="349" dur="indefinite" nodeType="mainSeq">
                <p:childTnLst>
                  <p:par>
                    <p:cTn id="350" nodeType="clickEffect" fill="hold">
                      <p:stCondLst>
                        <p:cond delay="0"/>
                      </p:stCondLst>
                      <p:childTnLst>
                        <p:par>
                          <p:cTn id="3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9" dur="500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0" dur="500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nodeType="clickEffect" fill="hold">
                      <p:stCondLst>
                        <p:cond delay="indefinite"/>
                      </p:stCondLst>
                      <p:childTnLst>
                        <p:par>
                          <p:cTn id="3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6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9" dur="50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50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1 - Τίτλος"/>
          <p:cNvSpPr/>
          <p:nvPr/>
        </p:nvSpPr>
        <p:spPr>
          <a:xfrm>
            <a:off x="0" y="333360"/>
            <a:ext cx="8229240" cy="9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Αναλογικό Σύστημα</a:t>
            </a:r>
            <a:endParaRPr b="0" lang="el-GR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8" name="PlaceHolder 1"/>
          <p:cNvSpPr>
            <a:spLocks noGrp="1"/>
          </p:cNvSpPr>
          <p:nvPr>
            <p:ph type="sldNum" idx="40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236F2B5-40CB-42CF-99D4-0F60BF68EE07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8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0" y="1197000"/>
            <a:ext cx="9143640" cy="2518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Candara"/>
              </a:rPr>
              <a:t>Το αναλογικό σήμα παίρνει </a:t>
            </a:r>
            <a:r>
              <a:rPr b="1" lang="el-GR" sz="2800" strike="noStrike" u="none">
                <a:solidFill>
                  <a:schemeClr val="dk1"/>
                </a:solidFill>
                <a:uFillTx/>
                <a:latin typeface="Candara"/>
              </a:rPr>
              <a:t>συνεχείς</a:t>
            </a:r>
            <a:r>
              <a:rPr b="0" lang="el-GR" sz="2800" strike="noStrike" u="none">
                <a:solidFill>
                  <a:schemeClr val="dk1"/>
                </a:solidFill>
                <a:uFillTx/>
                <a:latin typeface="Candara"/>
              </a:rPr>
              <a:t> τιμές (</a:t>
            </a:r>
            <a:r>
              <a:rPr b="1" lang="el-GR" sz="2800" strike="noStrike" u="sng">
                <a:solidFill>
                  <a:schemeClr val="dk1"/>
                </a:solidFill>
                <a:uFillTx/>
                <a:latin typeface="Candara"/>
              </a:rPr>
              <a:t>άπειρες</a:t>
            </a:r>
            <a:r>
              <a:rPr b="0" lang="el-GR" sz="2800" strike="noStrike" u="none">
                <a:solidFill>
                  <a:schemeClr val="dk1"/>
                </a:solidFill>
                <a:uFillTx/>
                <a:latin typeface="Candara"/>
              </a:rPr>
              <a:t>) </a:t>
            </a: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uFillTx/>
                <a:latin typeface="Candara"/>
              </a:rPr>
              <a:t>Αλλάζει συνεχώς η ένταση του σήματος καθώς ο χρόνος κυλάει π.χ. </a:t>
            </a: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b="0" lang="el-GR" sz="2000" strike="noStrike" u="none">
                <a:solidFill>
                  <a:schemeClr val="dk1"/>
                </a:solidFill>
                <a:uFillTx/>
                <a:latin typeface="Candara"/>
              </a:rPr>
              <a:t>φωνή (ήχος), το τηλέφωνο, το ραδιόφωνο, η τηλεόραση (αναλογικά κανάλια), το υδραργυρικό θερμόμετρο, το αναλογικό ρολόι (με δείκτες), η ταχύτητα της οδήγησης </a:t>
            </a:r>
            <a:endParaRPr b="0" lang="en-US" sz="2000" strike="noStrike" u="none">
              <a:solidFill>
                <a:schemeClr val="accent1"/>
              </a:solidFill>
              <a:uFillTx/>
              <a:latin typeface="Georgia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pic>
        <p:nvPicPr>
          <p:cNvPr id="300" name="Picture 5" descr=""/>
          <p:cNvPicPr/>
          <p:nvPr/>
        </p:nvPicPr>
        <p:blipFill>
          <a:blip r:embed="rId1"/>
          <a:stretch/>
        </p:blipFill>
        <p:spPr>
          <a:xfrm>
            <a:off x="395280" y="3860640"/>
            <a:ext cx="8208720" cy="2592000"/>
          </a:xfrm>
          <a:prstGeom prst="rect">
            <a:avLst/>
          </a:prstGeom>
          <a:noFill/>
          <a:ln cap="sq" w="12700">
            <a:solidFill>
              <a:srgbClr val="000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371" dur="indefinite" restart="never" nodeType="tmRoot">
          <p:childTnLst>
            <p:seq>
              <p:cTn id="372" dur="indefinite" nodeType="mainSeq">
                <p:childTnLst>
                  <p:par>
                    <p:cTn id="373" nodeType="clickEffect" fill="hold">
                      <p:stCondLst>
                        <p:cond delay="indefinite"/>
                      </p:stCondLst>
                      <p:childTnLst>
                        <p:par>
                          <p:cTn id="3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nodeType="clickEffect" fill="hold">
                      <p:stCondLst>
                        <p:cond delay="indefinite"/>
                      </p:stCondLst>
                      <p:childTnLst>
                        <p:par>
                          <p:cTn id="3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3" dur="5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4" dur="5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nodeType="clickEffect" fill="hold">
                      <p:stCondLst>
                        <p:cond delay="indefinite"/>
                      </p:stCondLst>
                      <p:childTnLst>
                        <p:par>
                          <p:cTn id="3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9" dur="500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0" dur="500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3" dur="500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4" dur="500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nodeType="clickEffect" fill="hold">
                      <p:stCondLst>
                        <p:cond delay="indefinite"/>
                      </p:stCondLst>
                      <p:childTnLst>
                        <p:par>
                          <p:cTn id="3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9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1 - Τίτλος"/>
          <p:cNvSpPr/>
          <p:nvPr/>
        </p:nvSpPr>
        <p:spPr>
          <a:xfrm>
            <a:off x="0" y="333360"/>
            <a:ext cx="8229240" cy="7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el-GR" sz="4000" strike="noStrike" u="none">
                <a:solidFill>
                  <a:schemeClr val="dk2"/>
                </a:solidFill>
                <a:uFillTx/>
                <a:latin typeface="Candara"/>
              </a:rPr>
              <a:t>Αναλογικά φαινόμενα</a:t>
            </a:r>
            <a:endParaRPr b="0" lang="el-GR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2" name="PlaceHolder 1"/>
          <p:cNvSpPr>
            <a:spLocks noGrp="1"/>
          </p:cNvSpPr>
          <p:nvPr>
            <p:ph type="sldNum" idx="41"/>
          </p:nvPr>
        </p:nvSpPr>
        <p:spPr>
          <a:xfrm>
            <a:off x="8174160" y="1440"/>
            <a:ext cx="7617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trike="noStrike" u="none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331362B-04C0-4DD5-A1D1-DA610661289C}" type="slidenum">
              <a:rPr b="0" lang="en-US" sz="1800" strike="noStrike" u="none">
                <a:solidFill>
                  <a:srgbClr val="ffffff"/>
                </a:solidFill>
                <a:uFillTx/>
                <a:latin typeface="Georgia"/>
              </a:rPr>
              <a:t>9</a:t>
            </a:fld>
            <a:endParaRPr b="0" lang="el-GR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0" y="890640"/>
            <a:ext cx="9143640" cy="502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Αναλογικός ήχος</a:t>
            </a: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  <a:p>
            <a:pPr indent="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Georgia"/>
            </a:endParaRPr>
          </a:p>
        </p:txBody>
      </p:sp>
      <p:pic>
        <p:nvPicPr>
          <p:cNvPr id="304" name="Picture 2" descr="Î£ÏÎµÏÎ¹ÎºÎ® ÎµÎ¹ÎºÏÎ½Î±"/>
          <p:cNvPicPr/>
          <p:nvPr/>
        </p:nvPicPr>
        <p:blipFill>
          <a:blip r:embed="rId1"/>
          <a:stretch/>
        </p:blipFill>
        <p:spPr>
          <a:xfrm>
            <a:off x="662040" y="1362240"/>
            <a:ext cx="7619760" cy="2533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5" name="Picture 4" descr="ÎÏÎ¿ÏÎ­Î»ÎµÏÎ¼Î± ÎµÎ¹ÎºÏÎ½Î±Ï Î³Î¹Î± analogue speed GIF"/>
          <p:cNvPicPr/>
          <p:nvPr/>
        </p:nvPicPr>
        <p:blipFill>
          <a:blip r:embed="rId2"/>
          <a:stretch/>
        </p:blipFill>
        <p:spPr>
          <a:xfrm>
            <a:off x="0" y="4719600"/>
            <a:ext cx="4798800" cy="213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6" name="5 - Θέση περιεχομένου"/>
          <p:cNvSpPr/>
          <p:nvPr/>
        </p:nvSpPr>
        <p:spPr>
          <a:xfrm>
            <a:off x="0" y="4130640"/>
            <a:ext cx="4787640" cy="504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5040" indent="-25560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Ταχύτητα 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7" name="Picture 9" descr="ÎÏÎ¿ÏÎ­Î»ÎµÏÎ¼Î± ÎµÎ¹ÎºÏÎ½Î±Ï Î³Î¹Î± thermometer gif"/>
          <p:cNvPicPr/>
          <p:nvPr/>
        </p:nvPicPr>
        <p:blipFill>
          <a:blip r:embed="rId3"/>
          <a:stretch/>
        </p:blipFill>
        <p:spPr>
          <a:xfrm>
            <a:off x="5796000" y="4724280"/>
            <a:ext cx="3024000" cy="209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5 - Θέση περιεχομένου"/>
          <p:cNvSpPr/>
          <p:nvPr/>
        </p:nvSpPr>
        <p:spPr>
          <a:xfrm>
            <a:off x="4932360" y="4221000"/>
            <a:ext cx="4211280" cy="504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5040" indent="-255600"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uFillTx/>
                <a:latin typeface="Candara"/>
              </a:rPr>
              <a:t>Θερμοκρασία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400" dur="indefinite" restart="never" nodeType="tmRoot">
          <p:childTnLst>
            <p:seq>
              <p:cTn id="401" dur="indefinite" nodeType="mainSeq">
                <p:childTnLst>
                  <p:par>
                    <p:cTn id="402" nodeType="clickEffect" fill="hold">
                      <p:stCondLst>
                        <p:cond delay="indefinite"/>
                      </p:stCondLst>
                      <p:childTnLst>
                        <p:par>
                          <p:cTn id="4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6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nodeType="clickEffect" fill="hold">
                      <p:stCondLst>
                        <p:cond delay="indefinite"/>
                      </p:stCondLst>
                      <p:childTnLst>
                        <p:par>
                          <p:cTn id="4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2" dur="5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3" dur="5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nodeType="clickEffect" fill="hold">
                      <p:stCondLst>
                        <p:cond delay="indefinite"/>
                      </p:stCondLst>
                      <p:childTnLst>
                        <p:par>
                          <p:cTn id="4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nodeType="clickEffect" fill="hold">
                      <p:stCondLst>
                        <p:cond delay="indefinite"/>
                      </p:stCondLst>
                      <p:childTnLst>
                        <p:par>
                          <p:cTn id="4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3" dur="500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4" dur="500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nodeType="clickEffect" fill="hold">
                      <p:stCondLst>
                        <p:cond delay="indefinite"/>
                      </p:stCondLst>
                      <p:childTnLst>
                        <p:par>
                          <p:cTn id="4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nodeType="clickEffect" fill="hold">
                      <p:stCondLst>
                        <p:cond delay="indefinite"/>
                      </p:stCondLst>
                      <p:childTnLst>
                        <p:par>
                          <p:cTn id="4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4" dur="5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5" dur="5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nodeType="clickEffect" fill="hold">
                      <p:stCondLst>
                        <p:cond delay="indefinite"/>
                      </p:stCondLst>
                      <p:childTnLst>
                        <p:par>
                          <p:cTn id="4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4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 pitchFamily="0" charset="1"/>
        <a:ea typeface=""/>
        <a:cs typeface=""/>
      </a:majorFont>
      <a:minorFont>
        <a:latin typeface="Georg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 pitchFamily="0" charset="1"/>
        <a:ea typeface=""/>
        <a:cs typeface=""/>
      </a:majorFont>
      <a:minorFont>
        <a:latin typeface="Georg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 pitchFamily="0" charset="1"/>
        <a:ea typeface=""/>
        <a:cs typeface=""/>
      </a:majorFont>
      <a:minorFont>
        <a:latin typeface="Georg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 pitchFamily="0" charset="1"/>
        <a:ea typeface=""/>
        <a:cs typeface=""/>
      </a:majorFont>
      <a:minorFont>
        <a:latin typeface="Georg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 pitchFamily="0" charset="1"/>
        <a:ea typeface=""/>
        <a:cs typeface=""/>
      </a:majorFont>
      <a:minorFont>
        <a:latin typeface="Georg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 pitchFamily="0" charset="1"/>
        <a:ea typeface=""/>
        <a:cs typeface=""/>
      </a:majorFont>
      <a:minorFont>
        <a:latin typeface="Georg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 pitchFamily="0" charset="1"/>
        <a:ea typeface=""/>
        <a:cs typeface=""/>
      </a:majorFont>
      <a:minorFont>
        <a:latin typeface="Georg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 pitchFamily="0" charset="1"/>
        <a:ea typeface=""/>
        <a:cs typeface=""/>
      </a:majorFont>
      <a:minorFont>
        <a:latin typeface="Georg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 pitchFamily="0" charset="1"/>
        <a:ea typeface=""/>
        <a:cs typeface=""/>
      </a:majorFont>
      <a:minorFont>
        <a:latin typeface="Georg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 pitchFamily="0" charset="1"/>
        <a:ea typeface=""/>
        <a:cs typeface=""/>
      </a:majorFont>
      <a:minorFont>
        <a:latin typeface="Georg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 pitchFamily="0" charset="1"/>
        <a:ea typeface=""/>
        <a:cs typeface=""/>
      </a:majorFont>
      <a:minorFont>
        <a:latin typeface="Georg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5375</TotalTime>
  <Application>LibreOffice/24.8.4.2$Windows_X86_64 LibreOffice_project/bb3cfa12c7b1bf994ecc5649a80400d06cd71002</Application>
  <AppVersion>15.0000</AppVersion>
  <Words>1009</Words>
  <Paragraphs>197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2016-01-05T14:06:13Z</dcterms:created>
  <dc:creator>Giannis</dc:creator>
  <dc:description/>
  <dc:language>el-GR</dc:language>
  <cp:lastModifiedBy/>
  <dcterms:modified xsi:type="dcterms:W3CDTF">2025-01-18T12:26:32Z</dcterms:modified>
  <cp:revision>320</cp:revision>
  <dc:subject/>
  <dc:title>Ψηφιογραφικές Εικόνες  (bitmap images)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Προβολή στην οθόνη (4:3)</vt:lpwstr>
  </property>
  <property fmtid="{D5CDD505-2E9C-101B-9397-08002B2CF9AE}" pid="3" name="Slides">
    <vt:i4>28</vt:i4>
  </property>
</Properties>
</file>