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DBB3ACB-3421-4D61-B462-0BDF8F618ECE}" type="datetime">
              <a:rPr b="0" lang="el-G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4/12/2020</a:t>
            </a:fld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l-G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EF2FDF8-2D58-4A04-A89A-C71CC9E79267}" type="slidenum">
              <a:rPr b="0" lang="el-G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l-G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Πατήστε για επεξεργασία της μορφής κειμένου του τίτλου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Πατήστε για επεξεργασία της μορφής κειμένου διάρθρωσης</a:t>
            </a:r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Δεύτερο επίπεδο διάρθρωσης</a:t>
            </a:r>
            <a:endParaRPr b="0" lang="el-G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Τρίτο επίπεδο διάρθρωσης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Τέταρτο επίπεδο διάρθρωσης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Πέμπτο επίπεδο διάρθρωσης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Έκτο επίπεδο διάρθρωσης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Έβδομο επίπεδο διάρθρωσης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-243360"/>
            <a:ext cx="9143640" cy="1133316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ΟΥΣΙΑΣΤΙΚΑ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l-GR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Χωρίζονται σε 3 ομάδες (κλίσεις)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54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Α κλίση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54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1" i="1" lang="el-GR" sz="54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Β κλίση  ←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5400" spc="-1" strike="noStrike">
                <a:solidFill>
                  <a:srgbClr val="d96b77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Γ κλίση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755640" y="476640"/>
            <a:ext cx="770436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l-GR" sz="6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Β ΚΛΙΣΗ ΟΥΣΙΑΣΤΙΚΩΝ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l-GR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Περιλαμβάνει: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indent="-914040">
              <a:lnSpc>
                <a:spcPct val="100000"/>
              </a:lnSpc>
              <a:buClr>
                <a:srgbClr val="00b050"/>
              </a:buClr>
              <a:buFont typeface="StarSymbol"/>
              <a:buAutoNum type="arabicParenR"/>
            </a:pPr>
            <a:r>
              <a:rPr b="1" lang="el-GR" sz="6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Αρσενικά σε   -ος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indent="-914040">
              <a:lnSpc>
                <a:spcPct val="100000"/>
              </a:lnSpc>
              <a:buClr>
                <a:srgbClr val="002060"/>
              </a:buClr>
              <a:buFont typeface="StarSymbol"/>
              <a:buAutoNum type="arabicParenR"/>
            </a:pPr>
            <a:r>
              <a:rPr b="1" lang="el-GR" sz="60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Θηλυκά  σε     -ος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indent="-914040">
              <a:lnSpc>
                <a:spcPct val="100000"/>
              </a:lnSpc>
              <a:buClr>
                <a:srgbClr val="c00000"/>
              </a:buClr>
              <a:buFont typeface="StarSymbol"/>
              <a:buAutoNum type="arabicParenR"/>
            </a:pPr>
            <a:r>
              <a:rPr b="1" lang="el-GR" sz="60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Ουδέτερα σε  -ον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9143640" cy="77702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el-GR" sz="3600" spc="-1" strike="noStrike" u="sng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Παραδείγματα ουσιαστικών β΄ κλίσης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ὁ θεός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1" i="1" lang="el-GR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ὁ ἄγγελος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b="1" i="1" lang="el-GR" sz="4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ὁ ταῦρος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ἡ ἄμπελος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ἡ κάθοδος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i="1" lang="el-G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ἡ ἔλαφος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 δῶρον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1" i="1" lang="el-GR" sz="4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 μυστήριον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4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i="1" lang="el-GR" sz="40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 δένδρον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79640" y="188640"/>
            <a:ext cx="8568720" cy="898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ΕΝΙΚΟΣ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ὁ         θεός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τοῦ     θεοῦ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τῷ       θεῷ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τόν      θεόν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        θεέ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ΠΛΗΘΥΝΤΙΚΟΣ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οἱ        θεοί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τῶν    θεῶν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τοῖς    θεοῖς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τούς    θεούς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        θεοί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3" dur="500"/>
                                        <p:tgtEl>
                                          <p:spTgt spid="42">
                                            <p:txEl>
                                              <p:pRg st="16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1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8" dur="2000"/>
                                        <p:tgtEl>
                                          <p:spTgt spid="42">
                                            <p:txEl>
                                              <p:pRg st="31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3" dur="2000"/>
                                        <p:tgtEl>
                                          <p:spTgt spid="42">
                                            <p:txEl>
                                              <p:pRg st="44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7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8" dur="2000"/>
                                        <p:tgtEl>
                                          <p:spTgt spid="42">
                                            <p:txEl>
                                              <p:pRg st="57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1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3" dur="500"/>
                                        <p:tgtEl>
                                          <p:spTgt spid="42">
                                            <p:txEl>
                                              <p:pRg st="71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5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105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0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43" dur="2000"/>
                                        <p:tgtEl>
                                          <p:spTgt spid="42">
                                            <p:txEl>
                                              <p:pRg st="120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2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48" dur="2000"/>
                                        <p:tgtEl>
                                          <p:spTgt spid="42">
                                            <p:txEl>
                                              <p:pRg st="132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6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53" dur="2000"/>
                                        <p:tgtEl>
                                          <p:spTgt spid="42">
                                            <p:txEl>
                                              <p:pRg st="146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0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160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95640" y="332640"/>
            <a:ext cx="8064360" cy="661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l-G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ΕΝΙΚΟΣ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ἡ    ἄμπελος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τῆς  ἀμπέλου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τῇ  ἀμπέλῳ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τήν  ἄμπελον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 ἄμπελε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ΠΛΗΘΥΝΤΙΚΟΣ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αἱ     ἄμπελοι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τῶν   ἀμπέλων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ταῖς ἀμπέλοις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τάς  ἀμπέλους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i="1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   ἄμπελοι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>
                <p:childTnLst>
                  <p:par>
                    <p:cTn id="61" fill="freeze">
                      <p:stCondLst>
                        <p:cond delay="indefinite"/>
                      </p:stCondLst>
                      <p:childTnLst>
                        <p:par>
                          <p:cTn id="62" fill="freeze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8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65" dur="500"/>
                                        <p:tgtEl>
                                          <p:spTgt spid="43">
                                            <p:txEl>
                                              <p:pRg st="18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freeze">
                      <p:stCondLst>
                        <p:cond delay="indefinite"/>
                      </p:stCondLst>
                      <p:childTnLst>
                        <p:par>
                          <p:cTn id="67" fill="freeze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70" dur="500"/>
                                        <p:tgtEl>
                                          <p:spTgt spid="43">
                                            <p:txEl>
                                              <p:pRg st="34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freeze">
                      <p:stCondLst>
                        <p:cond delay="indefinite"/>
                      </p:stCondLst>
                      <p:childTnLst>
                        <p:par>
                          <p:cTn id="72" fill="freeze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75" dur="2000"/>
                                        <p:tgtEl>
                                          <p:spTgt spid="43">
                                            <p:txEl>
                                              <p:pRg st="49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freeze">
                      <p:stCondLst>
                        <p:cond delay="indefinite"/>
                      </p:stCondLst>
                      <p:childTnLst>
                        <p:par>
                          <p:cTn id="77" fill="freeze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0" dur="500"/>
                                        <p:tgtEl>
                                          <p:spTgt spid="43">
                                            <p:txEl>
                                              <p:pRg st="6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freeze">
                      <p:stCondLst>
                        <p:cond delay="indefinite"/>
                      </p:stCondLst>
                      <p:childTnLst>
                        <p:par>
                          <p:cTn id="82" fill="freeze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85" dur="500"/>
                                        <p:tgtEl>
                                          <p:spTgt spid="43">
                                            <p:txEl>
                                              <p:pRg st="86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freeze">
                      <p:stCondLst>
                        <p:cond delay="indefinite"/>
                      </p:stCondLst>
                      <p:childTnLst>
                        <p:par>
                          <p:cTn id="87" fill="freeze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06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90" dur="500"/>
                                        <p:tgtEl>
                                          <p:spTgt spid="43">
                                            <p:txEl>
                                              <p:pRg st="106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freeze">
                      <p:stCondLst>
                        <p:cond delay="indefinite"/>
                      </p:stCondLst>
                      <p:childTnLst>
                        <p:par>
                          <p:cTn id="92" fill="freeze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25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95" dur="2000"/>
                                        <p:tgtEl>
                                          <p:spTgt spid="43">
                                            <p:txEl>
                                              <p:pRg st="125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freeze">
                      <p:stCondLst>
                        <p:cond delay="indefinite"/>
                      </p:stCondLst>
                      <p:childTnLst>
                        <p:par>
                          <p:cTn id="97" fill="freeze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43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0" dur="500"/>
                                        <p:tgtEl>
                                          <p:spTgt spid="43">
                                            <p:txEl>
                                              <p:pRg st="143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freeze">
                      <p:stCondLst>
                        <p:cond delay="indefinite"/>
                      </p:stCondLst>
                      <p:childTnLst>
                        <p:par>
                          <p:cTn id="102" fill="freeze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61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105" dur="2000"/>
                                        <p:tgtEl>
                                          <p:spTgt spid="43">
                                            <p:txEl>
                                              <p:pRg st="161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755640" y="332640"/>
            <a:ext cx="7776360" cy="843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ΕΝΙΚΟΣ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  δῶρον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τοῦ δώρου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τῷ δώρῳ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τό δῶρον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δῶρον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ΠΛΗΘΥΝΤΙΚΟΣ ΑΡΙΘΜΟΣ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τά  δῶρα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τῶν δώρων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τοῖς δώροις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τά δῶρα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ὦ δῶρα</a:t>
            </a: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l-G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06" dur="indefinite" restart="never" nodeType="tmRoot">
          <p:childTnLst>
            <p:seq>
              <p:cTn id="107" dur="indefinite" nodeType="mainSeq">
                <p:childTnLst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2" dur="1000" fill="hold"/>
                                        <p:tgtEl>
                                          <p:spTgt spid="44">
                                            <p:txEl>
                                              <p:pRg st="1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3" dur="1000" fill="hold"/>
                                        <p:tgtEl>
                                          <p:spTgt spid="44">
                                            <p:txEl>
                                              <p:pRg st="1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4" dur="1000"/>
                                        <p:tgtEl>
                                          <p:spTgt spid="44">
                                            <p:txEl>
                                              <p:pRg st="1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5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19" dur="500"/>
                                        <p:tgtEl>
                                          <p:spTgt spid="44">
                                            <p:txEl>
                                              <p:pRg st="25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8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24" dur="500"/>
                                        <p:tgtEl>
                                          <p:spTgt spid="44">
                                            <p:txEl>
                                              <p:pRg st="38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6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29" dur="500"/>
                                        <p:tgtEl>
                                          <p:spTgt spid="44">
                                            <p:txEl>
                                              <p:pRg st="46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34" dur="500"/>
                                        <p:tgtEl>
                                          <p:spTgt spid="44">
                                            <p:txEl>
                                              <p:pRg st="55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3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39" dur="500"/>
                                        <p:tgtEl>
                                          <p:spTgt spid="44">
                                            <p:txEl>
                                              <p:pRg st="83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2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44" dur="1000"/>
                                        <p:tgtEl>
                                          <p:spTgt spid="44">
                                            <p:txEl>
                                              <p:pRg st="92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7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9" dur="1000" fill="hold"/>
                                        <p:tgtEl>
                                          <p:spTgt spid="44">
                                            <p:txEl>
                                              <p:pRg st="107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0" dur="1000" fill="hold"/>
                                        <p:tgtEl>
                                          <p:spTgt spid="44">
                                            <p:txEl>
                                              <p:pRg st="107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1" dur="1000"/>
                                        <p:tgtEl>
                                          <p:spTgt spid="44">
                                            <p:txEl>
                                              <p:pRg st="107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56" dur="500"/>
                                        <p:tgtEl>
                                          <p:spTgt spid="44">
                                            <p:txEl>
                                              <p:pRg st="124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32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61" dur="500"/>
                                        <p:tgtEl>
                                          <p:spTgt spid="44">
                                            <p:txEl>
                                              <p:pRg st="132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Application>LibreOffice/5.2.3.3$Windows_x86 LibreOffice_project/d54a8868f08a7b39642414cf2c8ef2f228f780cf</Application>
  <Words>146</Words>
  <Paragraphs>77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2020-11-15T17:08:29Z</dcterms:created>
  <dc:creator>ΓΥΜΝΑΣΙΟ ΜΑΝΤΟΥΔΙΟΥ</dc:creator>
  <dc:description/>
  <dc:language>el-GR</dc:language>
  <cp:lastModifiedBy/>
  <dcterms:modified xsi:type="dcterms:W3CDTF">2020-12-04T18:29:03Z</dcterms:modified>
  <cp:revision>8</cp:revision>
  <dc:subject/>
  <dc:title>Διαφάνεια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