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58" r:id="rId4"/>
    <p:sldId id="260" r:id="rId5"/>
    <p:sldId id="259" r:id="rId6"/>
    <p:sldId id="266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979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76BDF-EE79-40BA-8CEA-F4966DA20F56}" type="datetimeFigureOut">
              <a:rPr lang="el-GR" smtClean="0"/>
              <a:pPr/>
              <a:t>14/12/2020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20CB7-EFC1-46A5-ADBC-E37383390D3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76BDF-EE79-40BA-8CEA-F4966DA20F56}" type="datetimeFigureOut">
              <a:rPr lang="el-GR" smtClean="0"/>
              <a:pPr/>
              <a:t>14/12/2020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20CB7-EFC1-46A5-ADBC-E37383390D3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76BDF-EE79-40BA-8CEA-F4966DA20F56}" type="datetimeFigureOut">
              <a:rPr lang="el-GR" smtClean="0"/>
              <a:pPr/>
              <a:t>14/12/2020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20CB7-EFC1-46A5-ADBC-E37383390D3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76BDF-EE79-40BA-8CEA-F4966DA20F56}" type="datetimeFigureOut">
              <a:rPr lang="el-GR" smtClean="0"/>
              <a:pPr/>
              <a:t>14/12/2020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20CB7-EFC1-46A5-ADBC-E37383390D3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76BDF-EE79-40BA-8CEA-F4966DA20F56}" type="datetimeFigureOut">
              <a:rPr lang="el-GR" smtClean="0"/>
              <a:pPr/>
              <a:t>14/12/2020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20CB7-EFC1-46A5-ADBC-E37383390D3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76BDF-EE79-40BA-8CEA-F4966DA20F56}" type="datetimeFigureOut">
              <a:rPr lang="el-GR" smtClean="0"/>
              <a:pPr/>
              <a:t>14/12/2020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20CB7-EFC1-46A5-ADBC-E37383390D3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76BDF-EE79-40BA-8CEA-F4966DA20F56}" type="datetimeFigureOut">
              <a:rPr lang="el-GR" smtClean="0"/>
              <a:pPr/>
              <a:t>14/12/2020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20CB7-EFC1-46A5-ADBC-E37383390D3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76BDF-EE79-40BA-8CEA-F4966DA20F56}" type="datetimeFigureOut">
              <a:rPr lang="el-GR" smtClean="0"/>
              <a:pPr/>
              <a:t>14/12/2020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20CB7-EFC1-46A5-ADBC-E37383390D3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76BDF-EE79-40BA-8CEA-F4966DA20F56}" type="datetimeFigureOut">
              <a:rPr lang="el-GR" smtClean="0"/>
              <a:pPr/>
              <a:t>14/12/2020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20CB7-EFC1-46A5-ADBC-E37383390D3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76BDF-EE79-40BA-8CEA-F4966DA20F56}" type="datetimeFigureOut">
              <a:rPr lang="el-GR" smtClean="0"/>
              <a:pPr/>
              <a:t>14/12/2020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20CB7-EFC1-46A5-ADBC-E37383390D3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76BDF-EE79-40BA-8CEA-F4966DA20F56}" type="datetimeFigureOut">
              <a:rPr lang="el-GR" smtClean="0"/>
              <a:pPr/>
              <a:t>14/12/2020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20CB7-EFC1-46A5-ADBC-E37383390D3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76BDF-EE79-40BA-8CEA-F4966DA20F56}" type="datetimeFigureOut">
              <a:rPr lang="el-GR" smtClean="0"/>
              <a:pPr/>
              <a:t>14/12/2020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20CB7-EFC1-46A5-ADBC-E37383390D3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79512" y="260648"/>
            <a:ext cx="8712968" cy="58785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3200" b="1" i="1" dirty="0" smtClean="0"/>
              <a:t> </a:t>
            </a:r>
          </a:p>
          <a:p>
            <a:pPr algn="ctr"/>
            <a:endParaRPr lang="el-GR" sz="3200" b="1" i="1" u="sng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el-GR" sz="2400" b="1" i="1" u="sng" dirty="0" smtClean="0">
                <a:solidFill>
                  <a:schemeClr val="accent2">
                    <a:lumMod val="75000"/>
                  </a:schemeClr>
                </a:solidFill>
              </a:rPr>
              <a:t>ΕΝΕΣΤΩΤΑΣ</a:t>
            </a:r>
          </a:p>
          <a:p>
            <a:pPr algn="ctr"/>
            <a:r>
              <a:rPr lang="el-GR" sz="2400" b="1" i="1" u="sng" dirty="0" smtClean="0">
                <a:solidFill>
                  <a:srgbClr val="FFC000"/>
                </a:solidFill>
              </a:rPr>
              <a:t>ΟΡΙΣΤΙΚΗ</a:t>
            </a:r>
          </a:p>
          <a:p>
            <a:pPr algn="ctr"/>
            <a:endParaRPr lang="el-GR" sz="3200" b="1" i="1" u="sng" dirty="0" smtClean="0">
              <a:solidFill>
                <a:srgbClr val="FFC000"/>
              </a:solidFill>
            </a:endParaRPr>
          </a:p>
          <a:p>
            <a:pPr algn="ctr"/>
            <a:endParaRPr lang="el-GR" sz="3200" b="1" i="1" u="sng" dirty="0" smtClean="0">
              <a:solidFill>
                <a:srgbClr val="FFC000"/>
              </a:solidFill>
            </a:endParaRPr>
          </a:p>
          <a:p>
            <a:pPr algn="ctr"/>
            <a:endParaRPr lang="el-GR" sz="3200" b="1" i="1" u="sng" dirty="0" smtClean="0">
              <a:solidFill>
                <a:srgbClr val="FFC000"/>
              </a:solidFill>
            </a:endParaRPr>
          </a:p>
          <a:p>
            <a:pPr algn="ctr"/>
            <a:endParaRPr lang="el-GR" sz="3200" b="1" i="1" u="sng" dirty="0" smtClean="0">
              <a:solidFill>
                <a:srgbClr val="FFC000"/>
              </a:solidFill>
            </a:endParaRPr>
          </a:p>
          <a:p>
            <a:pPr algn="ctr"/>
            <a:endParaRPr lang="el-GR" sz="3200" b="1" i="1" u="sng" dirty="0" smtClean="0">
              <a:solidFill>
                <a:srgbClr val="FFC000"/>
              </a:solidFill>
            </a:endParaRPr>
          </a:p>
          <a:p>
            <a:pPr algn="ctr"/>
            <a:endParaRPr lang="el-GR" sz="3200" b="1" i="1" u="sng" dirty="0" smtClean="0">
              <a:solidFill>
                <a:srgbClr val="FFC000"/>
              </a:solidFill>
            </a:endParaRPr>
          </a:p>
          <a:p>
            <a:pPr algn="ctr"/>
            <a:endParaRPr lang="el-GR" sz="3200" b="1" i="1" u="sng" dirty="0" smtClean="0">
              <a:solidFill>
                <a:srgbClr val="FFC000"/>
              </a:solidFill>
            </a:endParaRPr>
          </a:p>
          <a:p>
            <a:pPr algn="ctr"/>
            <a:endParaRPr lang="el-GR" sz="3200" b="1" i="1" u="sng" dirty="0">
              <a:solidFill>
                <a:srgbClr val="FFC000"/>
              </a:solidFill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467544" y="404664"/>
            <a:ext cx="82089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b="1" i="1" dirty="0" smtClean="0">
                <a:solidFill>
                  <a:srgbClr val="FF0000"/>
                </a:solidFill>
              </a:rPr>
              <a:t>Ρήμα </a:t>
            </a:r>
            <a:r>
              <a:rPr lang="el-GR" sz="3600" b="1" i="1" dirty="0" err="1" smtClean="0">
                <a:solidFill>
                  <a:srgbClr val="FF0000"/>
                </a:solidFill>
              </a:rPr>
              <a:t>εἰμί</a:t>
            </a:r>
            <a:r>
              <a:rPr lang="el-GR" sz="3600" b="1" i="1" dirty="0" smtClean="0">
                <a:solidFill>
                  <a:srgbClr val="FF0000"/>
                </a:solidFill>
              </a:rPr>
              <a:t>= είμαι</a:t>
            </a:r>
          </a:p>
          <a:p>
            <a:pPr algn="ctr"/>
            <a:endParaRPr lang="el-GR" sz="3600" b="1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el-GR" sz="36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971600" y="2060848"/>
          <a:ext cx="7200800" cy="3960440"/>
        </p:xfrm>
        <a:graphic>
          <a:graphicData uri="http://schemas.openxmlformats.org/drawingml/2006/table">
            <a:tbl>
              <a:tblPr/>
              <a:tblGrid>
                <a:gridCol w="7200800"/>
              </a:tblGrid>
              <a:tr h="3960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3600" b="1" dirty="0" smtClean="0">
                          <a:solidFill>
                            <a:srgbClr val="FF0000"/>
                          </a:solidFill>
                          <a:latin typeface="Palatino Linotype" pitchFamily="18" charset="0"/>
                          <a:ea typeface="Times New Roman"/>
                          <a:cs typeface="Arial"/>
                        </a:rPr>
                        <a:t>  </a:t>
                      </a:r>
                      <a:r>
                        <a:rPr lang="el-GR" sz="3600" b="1" dirty="0" err="1" smtClean="0">
                          <a:solidFill>
                            <a:srgbClr val="FF0000"/>
                          </a:solidFill>
                          <a:latin typeface="Palatino Linotype" pitchFamily="18" charset="0"/>
                          <a:ea typeface="Times New Roman"/>
                          <a:cs typeface="Arial"/>
                        </a:rPr>
                        <a:t>εἰμί</a:t>
                      </a:r>
                      <a:endParaRPr lang="el-GR" sz="3600" b="1" dirty="0">
                        <a:solidFill>
                          <a:srgbClr val="FF0000"/>
                        </a:solidFill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3600" b="1" dirty="0" err="1" smtClean="0">
                          <a:solidFill>
                            <a:srgbClr val="FF0000"/>
                          </a:solidFill>
                          <a:latin typeface="Palatino Linotype" pitchFamily="18" charset="0"/>
                          <a:ea typeface="Times New Roman"/>
                          <a:cs typeface="Arial"/>
                        </a:rPr>
                        <a:t>εἶ</a:t>
                      </a:r>
                      <a:endParaRPr lang="el-GR" sz="3600" b="1" dirty="0">
                        <a:solidFill>
                          <a:srgbClr val="FF0000"/>
                        </a:solidFill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3600" b="1" dirty="0" smtClean="0">
                          <a:solidFill>
                            <a:srgbClr val="FF0000"/>
                          </a:solidFill>
                          <a:latin typeface="Palatino Linotype" pitchFamily="18" charset="0"/>
                          <a:ea typeface="Times New Roman"/>
                          <a:cs typeface="Arial"/>
                        </a:rPr>
                        <a:t>        </a:t>
                      </a:r>
                      <a:r>
                        <a:rPr lang="el-GR" sz="3600" b="1" dirty="0" err="1" smtClean="0">
                          <a:solidFill>
                            <a:srgbClr val="FF0000"/>
                          </a:solidFill>
                          <a:latin typeface="Palatino Linotype" pitchFamily="18" charset="0"/>
                          <a:ea typeface="Times New Roman"/>
                          <a:cs typeface="Arial"/>
                        </a:rPr>
                        <a:t>ἐστί</a:t>
                      </a:r>
                      <a:r>
                        <a:rPr lang="el-GR" sz="3600" b="1" dirty="0" smtClean="0">
                          <a:solidFill>
                            <a:srgbClr val="FF0000"/>
                          </a:solidFill>
                          <a:latin typeface="Palatino Linotype" pitchFamily="18" charset="0"/>
                          <a:ea typeface="Times New Roman"/>
                          <a:cs typeface="Arial"/>
                        </a:rPr>
                        <a:t>(ν)</a:t>
                      </a:r>
                      <a:endParaRPr lang="el-GR" sz="3600" b="1" dirty="0">
                        <a:solidFill>
                          <a:srgbClr val="FF0000"/>
                        </a:solidFill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3600" b="1" dirty="0" smtClean="0">
                          <a:solidFill>
                            <a:srgbClr val="FF0000"/>
                          </a:solidFill>
                          <a:latin typeface="Palatino Linotype" pitchFamily="18" charset="0"/>
                          <a:ea typeface="Times New Roman"/>
                          <a:cs typeface="Arial"/>
                        </a:rPr>
                        <a:t>     </a:t>
                      </a:r>
                      <a:r>
                        <a:rPr lang="el-GR" sz="3600" b="1" dirty="0" err="1" smtClean="0">
                          <a:solidFill>
                            <a:srgbClr val="FF0000"/>
                          </a:solidFill>
                          <a:latin typeface="Palatino Linotype" pitchFamily="18" charset="0"/>
                          <a:ea typeface="Times New Roman"/>
                          <a:cs typeface="Arial"/>
                        </a:rPr>
                        <a:t>ἐσμέν</a:t>
                      </a:r>
                      <a:endParaRPr lang="el-GR" sz="3600" b="1" dirty="0">
                        <a:solidFill>
                          <a:srgbClr val="FF0000"/>
                        </a:solidFill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3600" b="1" dirty="0" smtClean="0">
                          <a:solidFill>
                            <a:srgbClr val="FF0000"/>
                          </a:solidFill>
                          <a:latin typeface="Palatino Linotype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l-GR" sz="3600" b="1" dirty="0" err="1" smtClean="0">
                          <a:solidFill>
                            <a:srgbClr val="FF0000"/>
                          </a:solidFill>
                          <a:latin typeface="Palatino Linotype" pitchFamily="18" charset="0"/>
                          <a:ea typeface="Times New Roman"/>
                          <a:cs typeface="Arial"/>
                        </a:rPr>
                        <a:t>ἐστέ</a:t>
                      </a:r>
                      <a:endParaRPr lang="el-GR" sz="3600" b="1" dirty="0" smtClean="0">
                        <a:solidFill>
                          <a:srgbClr val="FF0000"/>
                        </a:solidFill>
                        <a:latin typeface="Palatino Linotype" pitchFamily="18" charset="0"/>
                        <a:ea typeface="Times New Roman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3600" b="1" kern="1200" dirty="0" smtClean="0">
                          <a:solidFill>
                            <a:srgbClr val="FF0000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     </a:t>
                      </a:r>
                      <a:r>
                        <a:rPr lang="el-GR" sz="3600" b="1" kern="1200" dirty="0" err="1" smtClean="0">
                          <a:solidFill>
                            <a:srgbClr val="FF0000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εἰσί</a:t>
                      </a:r>
                      <a:r>
                        <a:rPr lang="el-GR" sz="3600" b="1" kern="1200" dirty="0" smtClean="0">
                          <a:solidFill>
                            <a:srgbClr val="FF0000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(ν)</a:t>
                      </a:r>
                      <a:endParaRPr lang="el-GR" sz="3600" b="1" dirty="0">
                        <a:solidFill>
                          <a:srgbClr val="FF0000"/>
                        </a:solidFill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Palatino Linotype" pitchFamily="18" charset="0"/>
                <a:ea typeface="Times New Roman" pitchFamily="18" charset="0"/>
                <a:cs typeface="Arial" pitchFamily="34" charset="0"/>
              </a:rPr>
              <a:t>λύουσι</a:t>
            </a:r>
            <a:r>
              <a:rPr kumimoji="0" lang="el-G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2339752" y="3933056"/>
            <a:ext cx="46805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755576" y="1412776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rgbClr val="C00000"/>
                </a:solidFill>
                <a:latin typeface="Palatino Linotype" pitchFamily="18" charset="0"/>
              </a:rPr>
              <a:t>κηποι</a:t>
            </a:r>
            <a:endParaRPr lang="el-GR" sz="2400" b="1" dirty="0">
              <a:solidFill>
                <a:srgbClr val="C00000"/>
              </a:solidFill>
              <a:latin typeface="Palatino Linotype" pitchFamily="18" charset="0"/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3707904" y="1484784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rgbClr val="C00000"/>
                </a:solidFill>
                <a:latin typeface="Palatino Linotype" pitchFamily="18" charset="0"/>
              </a:rPr>
              <a:t>κῆπο</a:t>
            </a:r>
            <a:r>
              <a:rPr lang="el-GR" sz="2400" dirty="0" err="1" smtClean="0">
                <a:solidFill>
                  <a:srgbClr val="C00000"/>
                </a:solidFill>
                <a:latin typeface="Palatino Linotype" pitchFamily="18" charset="0"/>
              </a:rPr>
              <a:t>ι</a:t>
            </a:r>
            <a:endParaRPr lang="el-GR" sz="2400" dirty="0">
              <a:solidFill>
                <a:srgbClr val="C00000"/>
              </a:solidFill>
              <a:latin typeface="Palatino Linotype" pitchFamily="18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755576" y="2420888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latin typeface="Palatino Linotype" pitchFamily="18" charset="0"/>
              </a:rPr>
              <a:t>τειχη</a:t>
            </a:r>
            <a:endParaRPr lang="el-GR" sz="2400" b="1" dirty="0">
              <a:latin typeface="Palatino Linotype" pitchFamily="18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3203848" y="2492896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atin typeface="Palatino Linotype" pitchFamily="18" charset="0"/>
              </a:rPr>
              <a:t>    τείχη</a:t>
            </a:r>
            <a:endParaRPr lang="el-GR" sz="2400" b="1" dirty="0">
              <a:latin typeface="Palatino Linotype" pitchFamily="18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55576" y="3501008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rgbClr val="00B050"/>
                </a:solidFill>
                <a:latin typeface="Palatino Linotype" pitchFamily="18" charset="0"/>
              </a:rPr>
              <a:t>δωρων</a:t>
            </a:r>
            <a:endParaRPr lang="el-GR" sz="2400" b="1" dirty="0">
              <a:solidFill>
                <a:srgbClr val="00B050"/>
              </a:solidFill>
              <a:latin typeface="Palatino Linotype" pitchFamily="18" charset="0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2987824" y="3429000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smtClean="0">
                <a:solidFill>
                  <a:srgbClr val="00B050"/>
                </a:solidFill>
                <a:latin typeface="Palatino Linotype" pitchFamily="18" charset="0"/>
              </a:rPr>
              <a:t> δώρων</a:t>
            </a:r>
            <a:endParaRPr lang="el-GR" sz="2400" b="1" dirty="0">
              <a:solidFill>
                <a:srgbClr val="00B050"/>
              </a:solidFill>
              <a:latin typeface="Palatino Linotype" pitchFamily="18" charset="0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899592" y="458112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chemeClr val="bg1"/>
                </a:solidFill>
                <a:latin typeface="Palatino Linotype" pitchFamily="18" charset="0"/>
              </a:rPr>
              <a:t>δωρον</a:t>
            </a:r>
            <a:endParaRPr lang="el-GR" sz="24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2987824" y="4581128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chemeClr val="bg1"/>
                </a:solidFill>
                <a:latin typeface="Palatino Linotype" pitchFamily="18" charset="0"/>
              </a:rPr>
              <a:t>δῶρον</a:t>
            </a:r>
            <a:endParaRPr lang="el-GR" sz="24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755576" y="5517232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chemeClr val="accent5">
                    <a:lumMod val="50000"/>
                  </a:schemeClr>
                </a:solidFill>
                <a:latin typeface="Palatino Linotype" pitchFamily="18" charset="0"/>
              </a:rPr>
              <a:t>φορος</a:t>
            </a:r>
            <a:endParaRPr lang="el-GR" sz="2400" b="1" dirty="0">
              <a:solidFill>
                <a:schemeClr val="accent5">
                  <a:lumMod val="5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2843808" y="5517232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5">
                    <a:lumMod val="50000"/>
                  </a:schemeClr>
                </a:solidFill>
                <a:latin typeface="Palatino Linotype" pitchFamily="18" charset="0"/>
              </a:rPr>
              <a:t>φόρος</a:t>
            </a:r>
            <a:endParaRPr lang="el-GR" sz="2400" b="1" dirty="0">
              <a:solidFill>
                <a:schemeClr val="accent5">
                  <a:lumMod val="50000"/>
                </a:schemeClr>
              </a:solidFill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79512" y="260648"/>
            <a:ext cx="8712968" cy="61247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3200" b="1" i="1" dirty="0" smtClean="0"/>
              <a:t> </a:t>
            </a:r>
          </a:p>
          <a:p>
            <a:pPr algn="ctr"/>
            <a:endParaRPr lang="el-GR" sz="3200" b="1" i="1" u="sng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el-GR" sz="4000" b="1" i="1" u="sng" dirty="0" smtClean="0">
                <a:solidFill>
                  <a:schemeClr val="accent2">
                    <a:lumMod val="75000"/>
                  </a:schemeClr>
                </a:solidFill>
              </a:rPr>
              <a:t>ΕΝΕΣΤΩΤΑΣ</a:t>
            </a:r>
          </a:p>
          <a:p>
            <a:pPr algn="ctr"/>
            <a:r>
              <a:rPr lang="el-GR" sz="3200" b="1" i="1" u="sng" dirty="0" smtClean="0">
                <a:solidFill>
                  <a:srgbClr val="FFC000"/>
                </a:solidFill>
              </a:rPr>
              <a:t>ΟΡΙΣΤΙΚΗ</a:t>
            </a:r>
          </a:p>
          <a:p>
            <a:pPr algn="ctr"/>
            <a:endParaRPr lang="el-GR" sz="3200" b="1" i="1" u="sng" dirty="0" smtClean="0">
              <a:solidFill>
                <a:srgbClr val="FFC000"/>
              </a:solidFill>
            </a:endParaRPr>
          </a:p>
          <a:p>
            <a:pPr algn="ctr"/>
            <a:endParaRPr lang="el-GR" sz="3200" b="1" i="1" u="sng" dirty="0" smtClean="0">
              <a:solidFill>
                <a:srgbClr val="FFC000"/>
              </a:solidFill>
            </a:endParaRPr>
          </a:p>
          <a:p>
            <a:pPr algn="ctr"/>
            <a:endParaRPr lang="el-GR" sz="3200" b="1" i="1" u="sng" dirty="0" smtClean="0">
              <a:solidFill>
                <a:srgbClr val="FFC000"/>
              </a:solidFill>
            </a:endParaRPr>
          </a:p>
          <a:p>
            <a:pPr algn="ctr"/>
            <a:endParaRPr lang="el-GR" sz="3200" b="1" i="1" u="sng" dirty="0" smtClean="0">
              <a:solidFill>
                <a:srgbClr val="FFC000"/>
              </a:solidFill>
            </a:endParaRPr>
          </a:p>
          <a:p>
            <a:pPr algn="ctr"/>
            <a:endParaRPr lang="el-GR" sz="3200" b="1" i="1" u="sng" dirty="0" smtClean="0">
              <a:solidFill>
                <a:srgbClr val="FFC000"/>
              </a:solidFill>
            </a:endParaRPr>
          </a:p>
          <a:p>
            <a:pPr algn="ctr"/>
            <a:endParaRPr lang="el-GR" sz="3200" b="1" i="1" u="sng" dirty="0" smtClean="0">
              <a:solidFill>
                <a:srgbClr val="FFC000"/>
              </a:solidFill>
            </a:endParaRPr>
          </a:p>
          <a:p>
            <a:pPr algn="ctr"/>
            <a:endParaRPr lang="el-GR" sz="3200" b="1" i="1" u="sng" dirty="0" smtClean="0">
              <a:solidFill>
                <a:srgbClr val="FFC000"/>
              </a:solidFill>
            </a:endParaRPr>
          </a:p>
          <a:p>
            <a:pPr algn="ctr"/>
            <a:endParaRPr lang="el-GR" sz="3200" b="1" i="1" u="sng" dirty="0">
              <a:solidFill>
                <a:srgbClr val="FFC000"/>
              </a:solidFill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1043608" y="620688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b="1" i="1" dirty="0" smtClean="0">
                <a:solidFill>
                  <a:schemeClr val="accent3">
                    <a:lumMod val="50000"/>
                  </a:schemeClr>
                </a:solidFill>
              </a:rPr>
              <a:t>ΕΝΕΡΓΗΤΙΚΗ ΦΩΝΗ</a:t>
            </a:r>
            <a:endParaRPr lang="el-GR" sz="36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1524000" y="2492896"/>
          <a:ext cx="6096000" cy="3785616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37424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3600" b="1" dirty="0" err="1" smtClean="0">
                          <a:solidFill>
                            <a:srgbClr val="FF0000"/>
                          </a:solidFill>
                          <a:latin typeface="Palatino Linotype" pitchFamily="18" charset="0"/>
                          <a:ea typeface="Times New Roman"/>
                          <a:cs typeface="Arial"/>
                        </a:rPr>
                        <a:t>λύ</a:t>
                      </a:r>
                      <a:r>
                        <a:rPr lang="el-GR" sz="3600" b="1" dirty="0" smtClean="0">
                          <a:solidFill>
                            <a:srgbClr val="FF0000"/>
                          </a:solidFill>
                          <a:latin typeface="Palatino Linotype" pitchFamily="18" charset="0"/>
                          <a:ea typeface="Times New Roman"/>
                          <a:cs typeface="Arial"/>
                        </a:rPr>
                        <a:t>-ω</a:t>
                      </a:r>
                      <a:endParaRPr lang="el-GR" sz="3600" b="1" dirty="0">
                        <a:solidFill>
                          <a:srgbClr val="FF0000"/>
                        </a:solidFill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3600" b="1" dirty="0" err="1" smtClean="0">
                          <a:solidFill>
                            <a:srgbClr val="FF0000"/>
                          </a:solidFill>
                          <a:latin typeface="Palatino Linotype" pitchFamily="18" charset="0"/>
                          <a:ea typeface="Times New Roman"/>
                          <a:cs typeface="Arial"/>
                        </a:rPr>
                        <a:t>λύ</a:t>
                      </a:r>
                      <a:r>
                        <a:rPr lang="el-GR" sz="3600" b="1" dirty="0" smtClean="0">
                          <a:solidFill>
                            <a:srgbClr val="FF0000"/>
                          </a:solidFill>
                          <a:latin typeface="Palatino Linotype" pitchFamily="18" charset="0"/>
                          <a:ea typeface="Times New Roman"/>
                          <a:cs typeface="Arial"/>
                        </a:rPr>
                        <a:t>-εις</a:t>
                      </a:r>
                      <a:endParaRPr lang="el-GR" sz="3600" b="1" dirty="0">
                        <a:solidFill>
                          <a:srgbClr val="FF0000"/>
                        </a:solidFill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3600" b="1" dirty="0" err="1" smtClean="0">
                          <a:solidFill>
                            <a:srgbClr val="FF0000"/>
                          </a:solidFill>
                          <a:latin typeface="Palatino Linotype" pitchFamily="18" charset="0"/>
                          <a:ea typeface="Times New Roman"/>
                          <a:cs typeface="Arial"/>
                        </a:rPr>
                        <a:t>λύ</a:t>
                      </a:r>
                      <a:r>
                        <a:rPr lang="el-GR" sz="3600" b="1" dirty="0" smtClean="0">
                          <a:solidFill>
                            <a:srgbClr val="FF0000"/>
                          </a:solidFill>
                          <a:latin typeface="Palatino Linotype" pitchFamily="18" charset="0"/>
                          <a:ea typeface="Times New Roman"/>
                          <a:cs typeface="Arial"/>
                        </a:rPr>
                        <a:t>-ει</a:t>
                      </a:r>
                      <a:endParaRPr lang="el-GR" sz="3600" b="1" dirty="0">
                        <a:solidFill>
                          <a:srgbClr val="FF0000"/>
                        </a:solidFill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3600" b="1" dirty="0" err="1" smtClean="0">
                          <a:solidFill>
                            <a:srgbClr val="FF0000"/>
                          </a:solidFill>
                          <a:latin typeface="Palatino Linotype" pitchFamily="18" charset="0"/>
                          <a:ea typeface="Times New Roman"/>
                          <a:cs typeface="Arial"/>
                        </a:rPr>
                        <a:t>λύ</a:t>
                      </a:r>
                      <a:r>
                        <a:rPr lang="el-GR" sz="3600" b="1" dirty="0" smtClean="0">
                          <a:solidFill>
                            <a:srgbClr val="FF0000"/>
                          </a:solidFill>
                          <a:latin typeface="Palatino Linotype" pitchFamily="18" charset="0"/>
                          <a:ea typeface="Times New Roman"/>
                          <a:cs typeface="Arial"/>
                        </a:rPr>
                        <a:t>-</a:t>
                      </a:r>
                      <a:r>
                        <a:rPr lang="el-GR" sz="3600" b="1" dirty="0" err="1" smtClean="0">
                          <a:solidFill>
                            <a:srgbClr val="FF0000"/>
                          </a:solidFill>
                          <a:latin typeface="Palatino Linotype" pitchFamily="18" charset="0"/>
                          <a:ea typeface="Times New Roman"/>
                          <a:cs typeface="Arial"/>
                        </a:rPr>
                        <a:t>ομεν</a:t>
                      </a:r>
                      <a:endParaRPr lang="el-GR" sz="3600" b="1" dirty="0">
                        <a:solidFill>
                          <a:srgbClr val="FF0000"/>
                        </a:solidFill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3600" b="1" dirty="0" err="1" smtClean="0">
                          <a:solidFill>
                            <a:srgbClr val="FF0000"/>
                          </a:solidFill>
                          <a:latin typeface="Palatino Linotype" pitchFamily="18" charset="0"/>
                          <a:ea typeface="Times New Roman"/>
                          <a:cs typeface="Arial"/>
                        </a:rPr>
                        <a:t>λύ</a:t>
                      </a:r>
                      <a:r>
                        <a:rPr lang="el-GR" sz="3600" b="1" dirty="0" smtClean="0">
                          <a:solidFill>
                            <a:srgbClr val="FF0000"/>
                          </a:solidFill>
                          <a:latin typeface="Palatino Linotype" pitchFamily="18" charset="0"/>
                          <a:ea typeface="Times New Roman"/>
                          <a:cs typeface="Arial"/>
                        </a:rPr>
                        <a:t>-</a:t>
                      </a:r>
                      <a:r>
                        <a:rPr lang="el-GR" sz="3600" b="1" dirty="0" err="1" smtClean="0">
                          <a:solidFill>
                            <a:srgbClr val="FF0000"/>
                          </a:solidFill>
                          <a:latin typeface="Palatino Linotype" pitchFamily="18" charset="0"/>
                          <a:ea typeface="Times New Roman"/>
                          <a:cs typeface="Arial"/>
                        </a:rPr>
                        <a:t>ετε</a:t>
                      </a:r>
                      <a:endParaRPr lang="el-GR" sz="3600" b="1" dirty="0" smtClean="0">
                        <a:solidFill>
                          <a:srgbClr val="FF0000"/>
                        </a:solidFill>
                        <a:latin typeface="Palatino Linotype" pitchFamily="18" charset="0"/>
                        <a:ea typeface="Times New Roman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3600" b="1" kern="1200" dirty="0" err="1" smtClean="0">
                          <a:solidFill>
                            <a:srgbClr val="FF0000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λύ</a:t>
                      </a:r>
                      <a:r>
                        <a:rPr lang="el-GR" sz="3600" b="1" kern="1200" dirty="0" smtClean="0">
                          <a:solidFill>
                            <a:srgbClr val="FF0000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el-GR" sz="3600" b="1" kern="1200" dirty="0" err="1" smtClean="0">
                          <a:solidFill>
                            <a:srgbClr val="FF0000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ουσι</a:t>
                      </a:r>
                      <a:r>
                        <a:rPr lang="el-GR" sz="3600" b="1" kern="1200" dirty="0" smtClean="0">
                          <a:solidFill>
                            <a:srgbClr val="FF0000"/>
                          </a:solidFill>
                          <a:latin typeface="Palatino Linotype" pitchFamily="18" charset="0"/>
                          <a:ea typeface="+mn-ea"/>
                          <a:cs typeface="+mn-cs"/>
                        </a:rPr>
                        <a:t>(ν)</a:t>
                      </a:r>
                      <a:endParaRPr lang="el-GR" sz="3600" b="1" dirty="0">
                        <a:solidFill>
                          <a:srgbClr val="FF0000"/>
                        </a:solidFill>
                        <a:latin typeface="Palatino Linotype" pitchFamily="18" charset="0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Palatino Linotype" pitchFamily="18" charset="0"/>
                <a:ea typeface="Times New Roman" pitchFamily="18" charset="0"/>
                <a:cs typeface="Arial" pitchFamily="34" charset="0"/>
              </a:rPr>
              <a:t>λύουσι</a:t>
            </a:r>
            <a:r>
              <a:rPr kumimoji="0" lang="el-G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2339752" y="4437112"/>
            <a:ext cx="417646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395536" y="404664"/>
            <a:ext cx="8352928" cy="63094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4000" b="1" i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ΜΕΛΛΟΝΤΑΣ</a:t>
            </a:r>
          </a:p>
          <a:p>
            <a:pPr algn="ctr"/>
            <a:r>
              <a:rPr lang="el-GR" sz="2800" b="1" i="1" u="sng" dirty="0" smtClean="0">
                <a:solidFill>
                  <a:srgbClr val="FFC000"/>
                </a:solidFill>
              </a:rPr>
              <a:t>ΟΡΙΣΤΙΚΗ</a:t>
            </a:r>
          </a:p>
          <a:p>
            <a:pPr algn="ctr"/>
            <a:endParaRPr lang="el-GR" sz="2800" b="1" i="1" u="sng" dirty="0" smtClean="0">
              <a:solidFill>
                <a:srgbClr val="FFC000"/>
              </a:solidFill>
            </a:endParaRPr>
          </a:p>
          <a:p>
            <a:pPr algn="ctr"/>
            <a:endParaRPr lang="el-GR" sz="2800" b="1" i="1" u="sng" dirty="0" smtClean="0">
              <a:solidFill>
                <a:srgbClr val="FFC000"/>
              </a:solidFill>
            </a:endParaRPr>
          </a:p>
          <a:p>
            <a:pPr algn="ctr"/>
            <a:endParaRPr lang="el-GR" sz="2800" b="1" i="1" u="sng" dirty="0" smtClean="0">
              <a:solidFill>
                <a:srgbClr val="FFC000"/>
              </a:solidFill>
            </a:endParaRPr>
          </a:p>
          <a:p>
            <a:pPr algn="ctr"/>
            <a:endParaRPr lang="el-GR" sz="2800" b="1" i="1" u="sng" dirty="0" smtClean="0">
              <a:solidFill>
                <a:srgbClr val="FFC000"/>
              </a:solidFill>
            </a:endParaRPr>
          </a:p>
          <a:p>
            <a:pPr algn="ctr"/>
            <a:endParaRPr lang="el-GR" sz="2800" b="1" i="1" u="sng" dirty="0" smtClean="0">
              <a:solidFill>
                <a:srgbClr val="FFC000"/>
              </a:solidFill>
            </a:endParaRPr>
          </a:p>
          <a:p>
            <a:pPr algn="ctr"/>
            <a:endParaRPr lang="el-GR" sz="2800" b="1" i="1" u="sng" dirty="0" smtClean="0">
              <a:solidFill>
                <a:srgbClr val="FFC000"/>
              </a:solidFill>
            </a:endParaRPr>
          </a:p>
          <a:p>
            <a:pPr algn="ctr"/>
            <a:endParaRPr lang="el-GR" sz="2800" b="1" i="1" u="sng" dirty="0" smtClean="0">
              <a:solidFill>
                <a:srgbClr val="FFC000"/>
              </a:solidFill>
            </a:endParaRPr>
          </a:p>
          <a:p>
            <a:pPr algn="ctr"/>
            <a:endParaRPr lang="el-GR" sz="2800" b="1" i="1" u="sng" dirty="0" smtClean="0">
              <a:solidFill>
                <a:srgbClr val="FFC000"/>
              </a:solidFill>
            </a:endParaRPr>
          </a:p>
          <a:p>
            <a:pPr algn="ctr"/>
            <a:endParaRPr lang="el-GR" sz="2800" b="1" i="1" u="sng" dirty="0" smtClean="0">
              <a:solidFill>
                <a:srgbClr val="FFC000"/>
              </a:solidFill>
            </a:endParaRPr>
          </a:p>
          <a:p>
            <a:pPr algn="ctr"/>
            <a:endParaRPr lang="el-GR" sz="2800" b="1" i="1" u="sng" dirty="0" smtClean="0">
              <a:solidFill>
                <a:srgbClr val="FFC000"/>
              </a:solidFill>
            </a:endParaRPr>
          </a:p>
          <a:p>
            <a:pPr algn="ctr"/>
            <a:endParaRPr lang="el-GR" sz="2800" b="1" i="1" u="sng" dirty="0" smtClean="0">
              <a:solidFill>
                <a:srgbClr val="FFC000"/>
              </a:solidFill>
            </a:endParaRPr>
          </a:p>
          <a:p>
            <a:pPr algn="ctr"/>
            <a:endParaRPr lang="el-GR" sz="2800" b="1" i="1" u="sng" dirty="0" smtClean="0">
              <a:solidFill>
                <a:srgbClr val="FFC000"/>
              </a:solidFill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619672" y="-4593424"/>
            <a:ext cx="5904656" cy="10310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200" dirty="0" smtClean="0">
              <a:solidFill>
                <a:srgbClr val="000000"/>
              </a:solidFill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200" dirty="0" smtClean="0">
              <a:solidFill>
                <a:srgbClr val="000000"/>
              </a:solidFill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200" dirty="0" smtClean="0">
              <a:solidFill>
                <a:srgbClr val="000000"/>
              </a:solidFill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200" dirty="0" smtClean="0">
              <a:solidFill>
                <a:srgbClr val="000000"/>
              </a:solidFill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200" dirty="0" smtClean="0">
              <a:solidFill>
                <a:srgbClr val="000000"/>
              </a:solidFill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200" dirty="0" smtClean="0">
              <a:solidFill>
                <a:srgbClr val="000000"/>
              </a:solidFill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200" dirty="0" smtClean="0">
              <a:solidFill>
                <a:srgbClr val="000000"/>
              </a:solidFill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200" dirty="0" smtClean="0">
              <a:solidFill>
                <a:srgbClr val="000000"/>
              </a:solidFill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200" dirty="0" smtClean="0">
              <a:solidFill>
                <a:srgbClr val="000000"/>
              </a:solidFill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200" dirty="0" smtClean="0">
              <a:solidFill>
                <a:srgbClr val="000000"/>
              </a:solidFill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200" dirty="0" smtClean="0">
              <a:solidFill>
                <a:srgbClr val="000000"/>
              </a:solidFill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200" dirty="0" smtClean="0">
              <a:solidFill>
                <a:srgbClr val="000000"/>
              </a:solidFill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200" dirty="0" smtClean="0">
              <a:solidFill>
                <a:srgbClr val="000000"/>
              </a:solidFill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200" dirty="0" smtClean="0">
              <a:solidFill>
                <a:srgbClr val="000000"/>
              </a:solidFill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200" dirty="0" smtClean="0">
              <a:solidFill>
                <a:srgbClr val="000000"/>
              </a:solidFill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sz="4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Palatino Linotype" pitchFamily="18" charset="0"/>
                <a:ea typeface="Times New Roman" pitchFamily="18" charset="0"/>
                <a:cs typeface="Arial" pitchFamily="34" charset="0"/>
              </a:rPr>
              <a:t>λύ</a:t>
            </a:r>
            <a:r>
              <a:rPr kumimoji="0" lang="el-GR" sz="4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Palatino Linotype" pitchFamily="18" charset="0"/>
                <a:ea typeface="Times New Roman" pitchFamily="18" charset="0"/>
                <a:cs typeface="Arial" pitchFamily="34" charset="0"/>
              </a:rPr>
              <a:t>-σ-ω</a:t>
            </a:r>
            <a:endParaRPr kumimoji="0" lang="el-GR" sz="40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Palatino Linotyp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4000" b="1" dirty="0" smtClean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l-GR" sz="4000" b="1" dirty="0" err="1" smtClean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  <a:ea typeface="Times New Roman" pitchFamily="18" charset="0"/>
                <a:cs typeface="Arial" pitchFamily="34" charset="0"/>
              </a:rPr>
              <a:t>λ</a:t>
            </a:r>
            <a:r>
              <a:rPr kumimoji="0" lang="el-GR" sz="4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Palatino Linotype" pitchFamily="18" charset="0"/>
                <a:ea typeface="Times New Roman" pitchFamily="18" charset="0"/>
                <a:cs typeface="Arial" pitchFamily="34" charset="0"/>
              </a:rPr>
              <a:t>ύ</a:t>
            </a:r>
            <a:r>
              <a:rPr kumimoji="0" lang="el-GR" sz="4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Palatino Linotype" pitchFamily="18" charset="0"/>
                <a:ea typeface="Times New Roman" pitchFamily="18" charset="0"/>
                <a:cs typeface="Arial" pitchFamily="34" charset="0"/>
              </a:rPr>
              <a:t>-σ-εις</a:t>
            </a:r>
            <a:endParaRPr lang="el-GR" sz="4000" b="1" dirty="0" smtClean="0">
              <a:solidFill>
                <a:schemeClr val="accent2">
                  <a:lumMod val="75000"/>
                </a:schemeClr>
              </a:solidFill>
              <a:latin typeface="Palatino Linotyp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4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Palatino Linotype" pitchFamily="18" charset="0"/>
                <a:ea typeface="Times New Roman" pitchFamily="18" charset="0"/>
                <a:cs typeface="Arial" pitchFamily="34" charset="0"/>
              </a:rPr>
              <a:t>λύ</a:t>
            </a:r>
            <a:r>
              <a:rPr kumimoji="0" lang="el-GR" sz="4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Palatino Linotype" pitchFamily="18" charset="0"/>
                <a:ea typeface="Times New Roman" pitchFamily="18" charset="0"/>
                <a:cs typeface="Arial" pitchFamily="34" charset="0"/>
              </a:rPr>
              <a:t>-σ-ει</a:t>
            </a:r>
            <a:endParaRPr kumimoji="0" lang="el-GR" sz="40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Palatino Linotyp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4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  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4000" b="1" smtClean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     </a:t>
            </a:r>
            <a:r>
              <a:rPr kumimoji="0" lang="el-GR" sz="4000" b="1" i="0" u="none" strike="noStrike" cap="none" normalizeH="0" baseline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Palatino Linotype" pitchFamily="18" charset="0"/>
                <a:ea typeface="Times New Roman" pitchFamily="18" charset="0"/>
                <a:cs typeface="Arial" pitchFamily="34" charset="0"/>
              </a:rPr>
              <a:t>λύ</a:t>
            </a:r>
            <a:r>
              <a:rPr kumimoji="0" lang="el-GR" sz="4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Palatino Linotype" pitchFamily="18" charset="0"/>
                <a:ea typeface="Times New Roman" pitchFamily="18" charset="0"/>
                <a:cs typeface="Arial" pitchFamily="34" charset="0"/>
              </a:rPr>
              <a:t>-σ-</a:t>
            </a:r>
            <a:r>
              <a:rPr kumimoji="0" lang="el-GR" sz="4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Palatino Linotype" pitchFamily="18" charset="0"/>
                <a:ea typeface="Times New Roman" pitchFamily="18" charset="0"/>
                <a:cs typeface="Arial" pitchFamily="34" charset="0"/>
              </a:rPr>
              <a:t>ομε</a:t>
            </a:r>
            <a:r>
              <a:rPr kumimoji="0" lang="el-GR" sz="4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Palatino Linotype" pitchFamily="18" charset="0"/>
                <a:ea typeface="Times New Roman" pitchFamily="18" charset="0"/>
                <a:cs typeface="Arial" pitchFamily="34" charset="0"/>
              </a:rPr>
              <a:t>ν</a:t>
            </a:r>
            <a:endParaRPr kumimoji="0" lang="el-GR" sz="40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Palatino Linotyp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4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l-GR" sz="4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Palatino Linotype" pitchFamily="18" charset="0"/>
                <a:ea typeface="Times New Roman" pitchFamily="18" charset="0"/>
                <a:cs typeface="Arial" pitchFamily="34" charset="0"/>
              </a:rPr>
              <a:t>λύ</a:t>
            </a:r>
            <a:r>
              <a:rPr kumimoji="0" lang="el-GR" sz="4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Palatino Linotype" pitchFamily="18" charset="0"/>
                <a:ea typeface="Times New Roman" pitchFamily="18" charset="0"/>
                <a:cs typeface="Arial" pitchFamily="34" charset="0"/>
              </a:rPr>
              <a:t>-σ-ετε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4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        </a:t>
            </a:r>
            <a:r>
              <a:rPr kumimoji="0" lang="el-GR" sz="4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Palatino Linotype" pitchFamily="18" charset="0"/>
                <a:ea typeface="Times New Roman" pitchFamily="18" charset="0"/>
                <a:cs typeface="Arial" pitchFamily="34" charset="0"/>
              </a:rPr>
              <a:t>λύ</a:t>
            </a:r>
            <a:r>
              <a:rPr kumimoji="0" lang="el-GR" sz="4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Palatino Linotype" pitchFamily="18" charset="0"/>
                <a:ea typeface="Times New Roman" pitchFamily="18" charset="0"/>
                <a:cs typeface="Arial" pitchFamily="34" charset="0"/>
              </a:rPr>
              <a:t>-σ-</a:t>
            </a:r>
            <a:r>
              <a:rPr kumimoji="0" lang="el-GR" sz="4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Palatino Linotype" pitchFamily="18" charset="0"/>
                <a:ea typeface="Times New Roman" pitchFamily="18" charset="0"/>
                <a:cs typeface="Arial" pitchFamily="34" charset="0"/>
              </a:rPr>
              <a:t>ουσ</a:t>
            </a:r>
            <a:r>
              <a:rPr kumimoji="0" lang="el-GR" sz="4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Palatino Linotype" pitchFamily="18" charset="0"/>
                <a:ea typeface="Times New Roman" pitchFamily="18" charset="0"/>
                <a:cs typeface="Arial" pitchFamily="34" charset="0"/>
              </a:rPr>
              <a:t>ι(ν)</a:t>
            </a:r>
            <a:r>
              <a:rPr kumimoji="0" lang="el-GR" sz="4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Palatino Linotype" pitchFamily="18" charset="0"/>
                <a:cs typeface="Arial" pitchFamily="34" charset="0"/>
              </a:rPr>
              <a:t> </a:t>
            </a:r>
          </a:p>
        </p:txBody>
      </p:sp>
      <p:cxnSp>
        <p:nvCxnSpPr>
          <p:cNvPr id="5" name="4 - Ευθεία γραμμή σύνδεσης"/>
          <p:cNvCxnSpPr/>
          <p:nvPr/>
        </p:nvCxnSpPr>
        <p:spPr>
          <a:xfrm>
            <a:off x="2771800" y="3573016"/>
            <a:ext cx="4032448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0" y="260648"/>
            <a:ext cx="8892480" cy="79714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l-GR" sz="3600" b="1" dirty="0" smtClean="0">
                <a:solidFill>
                  <a:srgbClr val="FF0000"/>
                </a:solidFill>
              </a:rPr>
              <a:t>   </a:t>
            </a:r>
            <a:r>
              <a:rPr lang="el-GR" sz="3600" b="1" i="1" u="sng" dirty="0" smtClean="0">
                <a:solidFill>
                  <a:schemeClr val="accent2">
                    <a:lumMod val="75000"/>
                  </a:schemeClr>
                </a:solidFill>
              </a:rPr>
              <a:t>ΜΕΛΛΟΝΤΑΣ ΣΥΜΦΩΝΟΛΗΚΤΩΝ ΡΗΜΑΤΩΝ</a:t>
            </a:r>
          </a:p>
          <a:p>
            <a:pPr algn="ctr"/>
            <a:endParaRPr lang="el-GR" sz="4000" b="1" dirty="0" smtClean="0">
              <a:solidFill>
                <a:srgbClr val="FF0000"/>
              </a:solidFill>
            </a:endParaRPr>
          </a:p>
          <a:p>
            <a:r>
              <a:rPr lang="el-GR" sz="4000" b="1" dirty="0" smtClean="0">
                <a:solidFill>
                  <a:srgbClr val="FF0000"/>
                </a:solidFill>
              </a:rPr>
              <a:t>1) Τα ρήματα που τελειώνουν σε: </a:t>
            </a:r>
          </a:p>
          <a:p>
            <a:r>
              <a:rPr lang="el-GR" sz="4000" b="1" dirty="0" smtClean="0">
                <a:solidFill>
                  <a:srgbClr val="00B050"/>
                </a:solidFill>
              </a:rPr>
              <a:t>           π, β, φ ,</a:t>
            </a:r>
            <a:r>
              <a:rPr lang="el-GR" sz="4000" b="1" dirty="0" err="1" smtClean="0">
                <a:solidFill>
                  <a:srgbClr val="00B050"/>
                </a:solidFill>
              </a:rPr>
              <a:t>πτ</a:t>
            </a:r>
            <a:r>
              <a:rPr lang="el-GR" sz="4000" b="1" dirty="0" smtClean="0">
                <a:solidFill>
                  <a:srgbClr val="00B050"/>
                </a:solidFill>
              </a:rPr>
              <a:t>  </a:t>
            </a:r>
            <a:r>
              <a:rPr lang="el-GR" sz="4000" b="1" dirty="0" smtClean="0">
                <a:solidFill>
                  <a:srgbClr val="FF0000"/>
                </a:solidFill>
              </a:rPr>
              <a:t>         </a:t>
            </a:r>
            <a:r>
              <a:rPr lang="el-GR" sz="4000" b="1" dirty="0" smtClean="0">
                <a:solidFill>
                  <a:srgbClr val="00B050"/>
                </a:solidFill>
              </a:rPr>
              <a:t>ψ</a:t>
            </a:r>
          </a:p>
          <a:p>
            <a:endParaRPr lang="el-GR" sz="4000" b="1" dirty="0" smtClean="0">
              <a:solidFill>
                <a:srgbClr val="00B050"/>
              </a:solidFill>
            </a:endParaRPr>
          </a:p>
          <a:p>
            <a:r>
              <a:rPr lang="el-GR" sz="4000" b="1" dirty="0" smtClean="0">
                <a:solidFill>
                  <a:srgbClr val="00B050"/>
                </a:solidFill>
              </a:rPr>
              <a:t>  γράφω             γράψω</a:t>
            </a:r>
          </a:p>
          <a:p>
            <a:r>
              <a:rPr lang="el-GR" sz="4000" b="1" dirty="0" smtClean="0">
                <a:solidFill>
                  <a:srgbClr val="00B050"/>
                </a:solidFill>
              </a:rPr>
              <a:t>  τρίβω               τρίψω</a:t>
            </a:r>
          </a:p>
          <a:p>
            <a:r>
              <a:rPr lang="el-GR" sz="4000" b="1" dirty="0" smtClean="0">
                <a:solidFill>
                  <a:srgbClr val="00B050"/>
                </a:solidFill>
              </a:rPr>
              <a:t>  τρέπω               τρέψω</a:t>
            </a:r>
          </a:p>
          <a:p>
            <a:r>
              <a:rPr lang="el-GR" sz="4000" b="1" dirty="0" smtClean="0">
                <a:solidFill>
                  <a:srgbClr val="00B050"/>
                </a:solidFill>
              </a:rPr>
              <a:t>  κόπτω              κόψω</a:t>
            </a:r>
          </a:p>
          <a:p>
            <a:endParaRPr lang="el-GR" sz="4000" b="1" dirty="0" smtClean="0">
              <a:solidFill>
                <a:srgbClr val="00B050"/>
              </a:solidFill>
            </a:endParaRPr>
          </a:p>
          <a:p>
            <a:endParaRPr lang="el-GR" sz="4000" b="1" dirty="0" smtClean="0">
              <a:solidFill>
                <a:srgbClr val="00B050"/>
              </a:solidFill>
            </a:endParaRPr>
          </a:p>
          <a:p>
            <a:endParaRPr lang="el-GR" sz="4000" b="1" dirty="0">
              <a:solidFill>
                <a:srgbClr val="00B050"/>
              </a:solidFill>
            </a:endParaRPr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>
            <a:off x="3707904" y="2996952"/>
            <a:ext cx="864096" cy="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ύγραμμο βέλος σύνδεσης"/>
          <p:cNvCxnSpPr/>
          <p:nvPr/>
        </p:nvCxnSpPr>
        <p:spPr>
          <a:xfrm>
            <a:off x="2051720" y="4149080"/>
            <a:ext cx="100811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ύγραμμο βέλος σύνδεσης"/>
          <p:cNvCxnSpPr/>
          <p:nvPr/>
        </p:nvCxnSpPr>
        <p:spPr>
          <a:xfrm>
            <a:off x="2051720" y="4797152"/>
            <a:ext cx="100811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ύγραμμο βέλος σύνδεσης"/>
          <p:cNvCxnSpPr/>
          <p:nvPr/>
        </p:nvCxnSpPr>
        <p:spPr>
          <a:xfrm>
            <a:off x="2051720" y="5445224"/>
            <a:ext cx="100811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ύγραμμο βέλος σύνδεσης"/>
          <p:cNvCxnSpPr/>
          <p:nvPr/>
        </p:nvCxnSpPr>
        <p:spPr>
          <a:xfrm>
            <a:off x="2051720" y="6021288"/>
            <a:ext cx="100811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79512" y="188640"/>
            <a:ext cx="8784976" cy="741741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l-GR" sz="3600" b="1" i="1" u="sng" dirty="0" smtClean="0">
                <a:solidFill>
                  <a:schemeClr val="accent2">
                    <a:lumMod val="75000"/>
                  </a:schemeClr>
                </a:solidFill>
              </a:rPr>
              <a:t>ΜΕΛΛΟΝΤΑΣ ΣΥΜΦΩΝΟΛΗΚΤΩΝ ΡΗΜΑΤΩΝ</a:t>
            </a:r>
          </a:p>
          <a:p>
            <a:pPr algn="ctr"/>
            <a:endParaRPr lang="el-GR" sz="4000" b="1" dirty="0" smtClean="0">
              <a:solidFill>
                <a:srgbClr val="FF0000"/>
              </a:solidFill>
            </a:endParaRPr>
          </a:p>
          <a:p>
            <a:r>
              <a:rPr lang="el-GR" sz="4000" b="1" dirty="0" smtClean="0">
                <a:solidFill>
                  <a:srgbClr val="FF0000"/>
                </a:solidFill>
              </a:rPr>
              <a:t>2) Τα ρήματα που τελειώνουν σε: </a:t>
            </a:r>
          </a:p>
          <a:p>
            <a:r>
              <a:rPr lang="el-GR" sz="4000" b="1" dirty="0" smtClean="0">
                <a:solidFill>
                  <a:srgbClr val="FF0000"/>
                </a:solidFill>
              </a:rPr>
              <a:t>      </a:t>
            </a:r>
            <a:r>
              <a:rPr lang="el-GR" sz="4000" b="1" dirty="0" smtClean="0">
                <a:solidFill>
                  <a:srgbClr val="0070C0"/>
                </a:solidFill>
              </a:rPr>
              <a:t>κ, γ, χ, </a:t>
            </a:r>
            <a:r>
              <a:rPr lang="el-GR" sz="4000" b="1" dirty="0" err="1" smtClean="0">
                <a:solidFill>
                  <a:srgbClr val="0070C0"/>
                </a:solidFill>
              </a:rPr>
              <a:t>ττ</a:t>
            </a:r>
            <a:r>
              <a:rPr lang="el-GR" sz="4000" b="1" dirty="0" smtClean="0">
                <a:solidFill>
                  <a:srgbClr val="0070C0"/>
                </a:solidFill>
              </a:rPr>
              <a:t> </a:t>
            </a:r>
            <a:r>
              <a:rPr lang="el-GR" sz="4000" b="1" dirty="0" smtClean="0">
                <a:solidFill>
                  <a:schemeClr val="bg1"/>
                </a:solidFill>
              </a:rPr>
              <a:t>ή</a:t>
            </a:r>
            <a:r>
              <a:rPr lang="el-GR" sz="4000" b="1" dirty="0" smtClean="0">
                <a:solidFill>
                  <a:srgbClr val="FF0000"/>
                </a:solidFill>
              </a:rPr>
              <a:t> </a:t>
            </a:r>
            <a:r>
              <a:rPr lang="el-GR" sz="4000" b="1" dirty="0" err="1" smtClean="0">
                <a:solidFill>
                  <a:srgbClr val="0070C0"/>
                </a:solidFill>
              </a:rPr>
              <a:t>σσ</a:t>
            </a:r>
            <a:r>
              <a:rPr lang="el-GR" sz="4000" b="1" dirty="0" smtClean="0">
                <a:solidFill>
                  <a:srgbClr val="0070C0"/>
                </a:solidFill>
              </a:rPr>
              <a:t>            ξ</a:t>
            </a:r>
          </a:p>
          <a:p>
            <a:endParaRPr lang="el-GR" sz="4000" b="1" dirty="0" smtClean="0">
              <a:solidFill>
                <a:srgbClr val="0070C0"/>
              </a:solidFill>
            </a:endParaRPr>
          </a:p>
          <a:p>
            <a:r>
              <a:rPr lang="el-GR" sz="4000" b="1" dirty="0" smtClean="0">
                <a:solidFill>
                  <a:srgbClr val="0070C0"/>
                </a:solidFill>
              </a:rPr>
              <a:t>διώκω                   διώξω</a:t>
            </a:r>
          </a:p>
          <a:p>
            <a:r>
              <a:rPr lang="el-GR" sz="4000" b="1" dirty="0" smtClean="0">
                <a:solidFill>
                  <a:srgbClr val="0070C0"/>
                </a:solidFill>
              </a:rPr>
              <a:t>παράγω                </a:t>
            </a:r>
            <a:r>
              <a:rPr lang="el-GR" sz="4000" b="1" dirty="0" err="1" smtClean="0">
                <a:solidFill>
                  <a:srgbClr val="0070C0"/>
                </a:solidFill>
              </a:rPr>
              <a:t>παράξω</a:t>
            </a:r>
            <a:endParaRPr lang="el-GR" sz="4000" b="1" dirty="0" smtClean="0">
              <a:solidFill>
                <a:srgbClr val="0070C0"/>
              </a:solidFill>
            </a:endParaRPr>
          </a:p>
          <a:p>
            <a:r>
              <a:rPr lang="el-GR" sz="4000" b="1" dirty="0" smtClean="0">
                <a:solidFill>
                  <a:srgbClr val="0070C0"/>
                </a:solidFill>
              </a:rPr>
              <a:t>τρέχω                    τρέξω  </a:t>
            </a:r>
          </a:p>
          <a:p>
            <a:r>
              <a:rPr lang="el-GR" sz="4000" b="1" dirty="0" err="1" smtClean="0">
                <a:solidFill>
                  <a:srgbClr val="0070C0"/>
                </a:solidFill>
              </a:rPr>
              <a:t>φυλάττω</a:t>
            </a:r>
            <a:r>
              <a:rPr lang="el-GR" sz="4000" b="1" dirty="0" smtClean="0">
                <a:solidFill>
                  <a:srgbClr val="0070C0"/>
                </a:solidFill>
              </a:rPr>
              <a:t>              φυλάξω</a:t>
            </a:r>
          </a:p>
          <a:p>
            <a:r>
              <a:rPr lang="el-GR" sz="4000" b="1" dirty="0" smtClean="0">
                <a:solidFill>
                  <a:srgbClr val="0070C0"/>
                </a:solidFill>
              </a:rPr>
              <a:t>τάσσω                    τάξω</a:t>
            </a:r>
          </a:p>
          <a:p>
            <a:endParaRPr lang="el-GR" sz="4000" b="1" dirty="0" smtClean="0">
              <a:solidFill>
                <a:srgbClr val="0070C0"/>
              </a:solidFill>
            </a:endParaRPr>
          </a:p>
          <a:p>
            <a:endParaRPr lang="el-GR" sz="4000" b="1" dirty="0" smtClean="0">
              <a:solidFill>
                <a:srgbClr val="0070C0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2627784" y="6021288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" name="4 - Ευθύγραμμο βέλος σύνδεσης"/>
          <p:cNvCxnSpPr/>
          <p:nvPr/>
        </p:nvCxnSpPr>
        <p:spPr>
          <a:xfrm>
            <a:off x="2627784" y="3573016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" name="5 - Ευθύγραμμο βέλος σύνδεσης"/>
          <p:cNvCxnSpPr/>
          <p:nvPr/>
        </p:nvCxnSpPr>
        <p:spPr>
          <a:xfrm>
            <a:off x="2627784" y="5445224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2555776" y="4725144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7 - Ευθύγραμμο βέλος σύνδεσης"/>
          <p:cNvCxnSpPr/>
          <p:nvPr/>
        </p:nvCxnSpPr>
        <p:spPr>
          <a:xfrm>
            <a:off x="2627784" y="4149080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8 - Ευθύγραμμο βέλος σύνδεσης"/>
          <p:cNvCxnSpPr/>
          <p:nvPr/>
        </p:nvCxnSpPr>
        <p:spPr>
          <a:xfrm>
            <a:off x="3995936" y="2348880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51520" y="476672"/>
            <a:ext cx="8568952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3200" b="1" i="1" u="sng" dirty="0" smtClean="0">
                <a:solidFill>
                  <a:srgbClr val="C00000"/>
                </a:solidFill>
              </a:rPr>
              <a:t>ΜΕΛΛΟΝΤΑΣ ΣΥΜΦΩΝΟΛΗΚΤΩΝ ΡΗΜΑΤΩΝ</a:t>
            </a:r>
          </a:p>
          <a:p>
            <a:pPr algn="ctr"/>
            <a:endParaRPr lang="el-GR" sz="3200" b="1" dirty="0" smtClean="0">
              <a:solidFill>
                <a:srgbClr val="FF0000"/>
              </a:solidFill>
            </a:endParaRPr>
          </a:p>
          <a:p>
            <a:r>
              <a:rPr lang="el-GR" sz="3200" b="1" dirty="0" smtClean="0">
                <a:solidFill>
                  <a:srgbClr val="FF0000"/>
                </a:solidFill>
              </a:rPr>
              <a:t>3) </a:t>
            </a:r>
            <a:r>
              <a:rPr lang="el-GR" sz="3600" b="1" dirty="0" smtClean="0">
                <a:solidFill>
                  <a:srgbClr val="FF0000"/>
                </a:solidFill>
              </a:rPr>
              <a:t>Τα ρήματα που τελειώνουν σε: </a:t>
            </a:r>
          </a:p>
          <a:p>
            <a:r>
              <a:rPr lang="el-GR" sz="3600" b="1" dirty="0" smtClean="0">
                <a:solidFill>
                  <a:srgbClr val="FF0000"/>
                </a:solidFill>
              </a:rPr>
              <a:t>        </a:t>
            </a:r>
            <a:r>
              <a:rPr lang="el-GR" sz="4000" b="1" dirty="0" smtClean="0">
                <a:solidFill>
                  <a:schemeClr val="tx2">
                    <a:lumMod val="10000"/>
                  </a:schemeClr>
                </a:solidFill>
              </a:rPr>
              <a:t>τ, δ, θ, ζ            σ</a:t>
            </a:r>
          </a:p>
          <a:p>
            <a:endParaRPr lang="el-GR" sz="40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el-GR" sz="4000" b="1" dirty="0" smtClean="0">
                <a:solidFill>
                  <a:schemeClr val="tx2">
                    <a:lumMod val="10000"/>
                  </a:schemeClr>
                </a:solidFill>
              </a:rPr>
              <a:t>πείθω             πείσω</a:t>
            </a:r>
          </a:p>
          <a:p>
            <a:r>
              <a:rPr lang="el-GR" sz="4000" b="1" dirty="0" err="1" smtClean="0">
                <a:solidFill>
                  <a:schemeClr val="tx2">
                    <a:lumMod val="10000"/>
                  </a:schemeClr>
                </a:solidFill>
              </a:rPr>
              <a:t>ψεύδω</a:t>
            </a:r>
            <a:r>
              <a:rPr lang="el-GR" sz="4000" b="1" dirty="0" smtClean="0">
                <a:solidFill>
                  <a:schemeClr val="tx2">
                    <a:lumMod val="10000"/>
                  </a:schemeClr>
                </a:solidFill>
              </a:rPr>
              <a:t>           </a:t>
            </a:r>
            <a:r>
              <a:rPr lang="el-GR" sz="4000" b="1" dirty="0" err="1" smtClean="0">
                <a:solidFill>
                  <a:schemeClr val="tx2">
                    <a:lumMod val="10000"/>
                  </a:schemeClr>
                </a:solidFill>
              </a:rPr>
              <a:t>ψεύσω</a:t>
            </a:r>
            <a:endParaRPr lang="el-GR" sz="40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el-GR" sz="4000" b="1" dirty="0" err="1" smtClean="0">
                <a:solidFill>
                  <a:schemeClr val="tx2">
                    <a:lumMod val="10000"/>
                  </a:schemeClr>
                </a:solidFill>
              </a:rPr>
              <a:t>ἐλπίζω</a:t>
            </a:r>
            <a:r>
              <a:rPr lang="el-GR" sz="4000" b="1" dirty="0" smtClean="0">
                <a:solidFill>
                  <a:schemeClr val="tx2">
                    <a:lumMod val="10000"/>
                  </a:schemeClr>
                </a:solidFill>
              </a:rPr>
              <a:t>            </a:t>
            </a:r>
            <a:r>
              <a:rPr lang="el-GR" sz="4000" b="1" dirty="0" err="1" smtClean="0">
                <a:solidFill>
                  <a:schemeClr val="tx2">
                    <a:lumMod val="10000"/>
                  </a:schemeClr>
                </a:solidFill>
              </a:rPr>
              <a:t>ἐλπίσω</a:t>
            </a:r>
            <a:endParaRPr lang="el-GR" sz="40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el-GR" sz="4000" b="1" dirty="0" err="1" smtClean="0">
                <a:solidFill>
                  <a:schemeClr val="tx2">
                    <a:lumMod val="10000"/>
                  </a:schemeClr>
                </a:solidFill>
              </a:rPr>
              <a:t>ὀνομάζω</a:t>
            </a:r>
            <a:r>
              <a:rPr lang="el-GR" sz="4000" b="1" dirty="0" smtClean="0">
                <a:solidFill>
                  <a:schemeClr val="tx2">
                    <a:lumMod val="10000"/>
                  </a:schemeClr>
                </a:solidFill>
              </a:rPr>
              <a:t>         </a:t>
            </a:r>
            <a:r>
              <a:rPr lang="el-GR" sz="4000" b="1" dirty="0" err="1" smtClean="0">
                <a:solidFill>
                  <a:schemeClr val="tx2">
                    <a:lumMod val="10000"/>
                  </a:schemeClr>
                </a:solidFill>
              </a:rPr>
              <a:t>ὀνομάσω</a:t>
            </a:r>
            <a:endParaRPr lang="el-GR" sz="40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endParaRPr lang="el-GR" sz="3200" b="1" dirty="0" smtClean="0">
              <a:solidFill>
                <a:srgbClr val="FF0000"/>
              </a:solidFill>
            </a:endParaRPr>
          </a:p>
          <a:p>
            <a:endParaRPr lang="el-GR" sz="3200" b="1" dirty="0" smtClean="0">
              <a:solidFill>
                <a:srgbClr val="FF0000"/>
              </a:solidFill>
            </a:endParaRPr>
          </a:p>
          <a:p>
            <a:endParaRPr lang="el-GR" sz="3200" b="1" dirty="0" smtClean="0">
              <a:solidFill>
                <a:srgbClr val="FF0000"/>
              </a:solidFill>
            </a:endParaRPr>
          </a:p>
          <a:p>
            <a:endParaRPr lang="el-GR" sz="3200" b="1" dirty="0" smtClean="0">
              <a:solidFill>
                <a:srgbClr val="FF0000"/>
              </a:solidFill>
            </a:endParaRPr>
          </a:p>
        </p:txBody>
      </p:sp>
      <p:cxnSp>
        <p:nvCxnSpPr>
          <p:cNvPr id="4" name="3 - Ευθύγραμμο βέλος σύνδεσης"/>
          <p:cNvCxnSpPr/>
          <p:nvPr/>
        </p:nvCxnSpPr>
        <p:spPr>
          <a:xfrm>
            <a:off x="3131840" y="2420888"/>
            <a:ext cx="86409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2195736" y="3645024"/>
            <a:ext cx="86409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ύγραμμο βέλος σύνδεσης"/>
          <p:cNvCxnSpPr/>
          <p:nvPr/>
        </p:nvCxnSpPr>
        <p:spPr>
          <a:xfrm>
            <a:off x="2195736" y="4293096"/>
            <a:ext cx="86409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ύγραμμο βέλος σύνδεσης"/>
          <p:cNvCxnSpPr/>
          <p:nvPr/>
        </p:nvCxnSpPr>
        <p:spPr>
          <a:xfrm>
            <a:off x="2195736" y="4869160"/>
            <a:ext cx="86409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ύγραμμο βέλος σύνδεσης"/>
          <p:cNvCxnSpPr/>
          <p:nvPr/>
        </p:nvCxnSpPr>
        <p:spPr>
          <a:xfrm>
            <a:off x="2339752" y="5445224"/>
            <a:ext cx="86409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547664" y="620688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err="1" smtClean="0">
                <a:solidFill>
                  <a:srgbClr val="C00000"/>
                </a:solidFill>
                <a:latin typeface="Palatino Linotype" pitchFamily="18" charset="0"/>
              </a:rPr>
              <a:t>οικος</a:t>
            </a:r>
            <a:endParaRPr lang="el-GR" sz="2800" b="1" dirty="0">
              <a:solidFill>
                <a:srgbClr val="C00000"/>
              </a:solidFill>
              <a:latin typeface="Palatino Linotype" pitchFamily="18" charset="0"/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3779912" y="620688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err="1" smtClean="0">
                <a:solidFill>
                  <a:srgbClr val="C00000"/>
                </a:solidFill>
                <a:latin typeface="Palatino Linotype" pitchFamily="18" charset="0"/>
              </a:rPr>
              <a:t>οἶκος</a:t>
            </a:r>
            <a:endParaRPr lang="el-GR" sz="2800" b="1" dirty="0">
              <a:solidFill>
                <a:srgbClr val="C00000"/>
              </a:solidFill>
              <a:latin typeface="Palatino Linotype" pitchFamily="18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1619672" y="1628800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rgbClr val="FFC000"/>
                </a:solidFill>
                <a:latin typeface="Palatino Linotype" pitchFamily="18" charset="0"/>
              </a:rPr>
              <a:t>μνημη</a:t>
            </a:r>
            <a:endParaRPr lang="el-GR" sz="2400" b="1" dirty="0">
              <a:solidFill>
                <a:srgbClr val="FFC000"/>
              </a:solidFill>
              <a:latin typeface="Palatino Linotype" pitchFamily="18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3707904" y="1628800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C000"/>
                </a:solidFill>
                <a:latin typeface="Palatino Linotype" pitchFamily="18" charset="0"/>
              </a:rPr>
              <a:t>μνήμη</a:t>
            </a:r>
            <a:endParaRPr lang="el-GR" sz="2400" b="1" dirty="0">
              <a:solidFill>
                <a:srgbClr val="FFC000"/>
              </a:solidFill>
              <a:latin typeface="Palatino Linotype" pitchFamily="18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1691680" y="2852936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</a:rPr>
              <a:t>λογος</a:t>
            </a:r>
            <a:endParaRPr lang="el-GR" sz="2400" b="1" dirty="0">
              <a:solidFill>
                <a:schemeClr val="accent2">
                  <a:lumMod val="5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3635896" y="2852936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</a:rPr>
              <a:t>λόγος</a:t>
            </a:r>
            <a:endParaRPr lang="el-GR" sz="2400" b="1" dirty="0">
              <a:solidFill>
                <a:schemeClr val="accent2">
                  <a:lumMod val="5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1475656" y="4077072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rgbClr val="00B050"/>
                </a:solidFill>
                <a:latin typeface="Palatino Linotype" pitchFamily="18" charset="0"/>
              </a:rPr>
              <a:t>σπευδω</a:t>
            </a:r>
            <a:endParaRPr lang="el-GR" sz="2400" b="1" dirty="0">
              <a:solidFill>
                <a:srgbClr val="00B050"/>
              </a:solidFill>
              <a:latin typeface="Palatino Linotype" pitchFamily="18" charset="0"/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3419872" y="4149080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  <a:latin typeface="Palatino Linotype" pitchFamily="18" charset="0"/>
              </a:rPr>
              <a:t>σπεύδω</a:t>
            </a:r>
            <a:endParaRPr lang="el-GR" sz="2400" b="1" dirty="0">
              <a:solidFill>
                <a:srgbClr val="00B050"/>
              </a:solidFill>
              <a:latin typeface="Palatino Linotype" pitchFamily="18" charset="0"/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1619672" y="5229200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δυναμις</a:t>
            </a:r>
            <a:endParaRPr lang="el-GR" sz="2400" b="1" dirty="0">
              <a:solidFill>
                <a:schemeClr val="bg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3491880" y="5301208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δύναμις</a:t>
            </a:r>
            <a:endParaRPr lang="el-GR" sz="2400" b="1" dirty="0">
              <a:solidFill>
                <a:schemeClr val="bg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259632" y="90872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chemeClr val="bg2">
                    <a:lumMod val="75000"/>
                  </a:schemeClr>
                </a:solidFill>
                <a:latin typeface="Palatino Linotype" pitchFamily="18" charset="0"/>
              </a:rPr>
              <a:t>γενναιος</a:t>
            </a:r>
            <a:endParaRPr lang="el-GR" sz="2400" b="1" dirty="0">
              <a:solidFill>
                <a:schemeClr val="bg2">
                  <a:lumMod val="75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3851920" y="908720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chemeClr val="bg2">
                    <a:lumMod val="75000"/>
                  </a:schemeClr>
                </a:solidFill>
                <a:latin typeface="Palatino Linotype" pitchFamily="18" charset="0"/>
              </a:rPr>
              <a:t>γενναῖος</a:t>
            </a:r>
            <a:endParaRPr lang="el-GR" sz="2400" b="1" dirty="0">
              <a:solidFill>
                <a:schemeClr val="bg2">
                  <a:lumMod val="75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1331640" y="2060848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rgbClr val="FF0000"/>
                </a:solidFill>
                <a:latin typeface="Palatino Linotype" pitchFamily="18" charset="0"/>
              </a:rPr>
              <a:t>ανεμος</a:t>
            </a:r>
            <a:endParaRPr lang="el-GR" sz="2400" b="1" dirty="0">
              <a:solidFill>
                <a:srgbClr val="FF0000"/>
              </a:solidFill>
              <a:latin typeface="Palatino Linotype" pitchFamily="18" charset="0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3419872" y="1628801"/>
            <a:ext cx="1728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      </a:t>
            </a:r>
          </a:p>
          <a:p>
            <a:r>
              <a:rPr lang="el-GR" sz="2400" b="1" dirty="0" smtClean="0">
                <a:solidFill>
                  <a:srgbClr val="FF0000"/>
                </a:solidFill>
                <a:latin typeface="Palatino Linotype" pitchFamily="18" charset="0"/>
              </a:rPr>
              <a:t>    </a:t>
            </a:r>
            <a:r>
              <a:rPr lang="el-GR" sz="2400" b="1" dirty="0" err="1" smtClean="0">
                <a:solidFill>
                  <a:srgbClr val="FF0000"/>
                </a:solidFill>
                <a:latin typeface="Palatino Linotype" pitchFamily="18" charset="0"/>
              </a:rPr>
              <a:t>ἄνεμος</a:t>
            </a:r>
            <a:endParaRPr lang="el-GR" sz="2400" b="1" dirty="0">
              <a:solidFill>
                <a:srgbClr val="FF0000"/>
              </a:solidFill>
              <a:latin typeface="Palatino Linotype" pitchFamily="18" charset="0"/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1187624" y="3356992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ανθρωπων</a:t>
            </a:r>
            <a:endParaRPr lang="el-GR" sz="2400" b="1" dirty="0">
              <a:solidFill>
                <a:schemeClr val="accent6">
                  <a:lumMod val="75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3635896" y="3356992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ἀνθρώπων</a:t>
            </a:r>
            <a:endParaRPr lang="el-GR" sz="2400" b="1" dirty="0">
              <a:solidFill>
                <a:schemeClr val="accent6">
                  <a:lumMod val="75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1259632" y="4437112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chemeClr val="bg1"/>
                </a:solidFill>
                <a:latin typeface="Palatino Linotype" pitchFamily="18" charset="0"/>
              </a:rPr>
              <a:t>γελοιον</a:t>
            </a:r>
            <a:endParaRPr lang="el-GR" sz="24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3347864" y="436510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chemeClr val="bg1"/>
                </a:solidFill>
                <a:latin typeface="Palatino Linotype" pitchFamily="18" charset="0"/>
              </a:rPr>
              <a:t>γελοῖον</a:t>
            </a:r>
            <a:endParaRPr lang="el-GR" sz="24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1043608" y="5301208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2"/>
                </a:solidFill>
                <a:latin typeface="Palatino Linotype" pitchFamily="18" charset="0"/>
              </a:rPr>
              <a:t> </a:t>
            </a:r>
            <a:r>
              <a:rPr lang="el-GR" sz="2400" b="1" dirty="0" err="1" smtClean="0">
                <a:solidFill>
                  <a:schemeClr val="accent2"/>
                </a:solidFill>
                <a:latin typeface="Palatino Linotype" pitchFamily="18" charset="0"/>
              </a:rPr>
              <a:t>πολιτειαι</a:t>
            </a:r>
            <a:endParaRPr lang="el-GR" sz="2400" b="1" dirty="0">
              <a:solidFill>
                <a:schemeClr val="accent2"/>
              </a:solidFill>
              <a:latin typeface="Palatino Linotype" pitchFamily="18" charset="0"/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419872" y="5373216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chemeClr val="accent2"/>
                </a:solidFill>
                <a:latin typeface="Palatino Linotype" pitchFamily="18" charset="0"/>
              </a:rPr>
              <a:t>πολιτεῖαι</a:t>
            </a:r>
            <a:endParaRPr lang="el-GR" sz="2400" b="1" dirty="0">
              <a:solidFill>
                <a:schemeClr val="accent2"/>
              </a:solidFill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899592" y="1556792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chemeClr val="bg1"/>
                </a:solidFill>
                <a:latin typeface="Palatino Linotype" pitchFamily="18" charset="0"/>
              </a:rPr>
              <a:t>ρεω</a:t>
            </a:r>
            <a:endParaRPr lang="el-GR" sz="24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3347864" y="1628800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chemeClr val="bg1"/>
                </a:solidFill>
                <a:latin typeface="Palatino Linotype" pitchFamily="18" charset="0"/>
              </a:rPr>
              <a:t>ῥέω</a:t>
            </a:r>
            <a:endParaRPr lang="el-GR" sz="24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683568" y="2564904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latin typeface="Palatino Linotype" pitchFamily="18" charset="0"/>
              </a:rPr>
              <a:t>υβριστης</a:t>
            </a:r>
            <a:endParaRPr lang="el-GR" sz="2400" b="1" dirty="0">
              <a:latin typeface="Palatino Linotype" pitchFamily="18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771800" y="2564904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latin typeface="Palatino Linotype" pitchFamily="18" charset="0"/>
              </a:rPr>
              <a:t>ὑβριστής</a:t>
            </a:r>
            <a:endParaRPr lang="el-GR" sz="2400" b="1" dirty="0">
              <a:latin typeface="Palatino Linotype" pitchFamily="18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55576" y="3717032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</a:rPr>
              <a:t>Αθηναιος</a:t>
            </a:r>
            <a:endParaRPr lang="el-GR" sz="2400" b="1" dirty="0">
              <a:solidFill>
                <a:schemeClr val="accent2">
                  <a:lumMod val="5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2771800" y="364502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chemeClr val="accent2">
                    <a:lumMod val="50000"/>
                  </a:schemeClr>
                </a:solidFill>
                <a:latin typeface="Palatino Linotype" pitchFamily="18" charset="0"/>
              </a:rPr>
              <a:t>Ἀθηναῖος</a:t>
            </a:r>
            <a:endParaRPr lang="el-GR" sz="2400" b="1" dirty="0">
              <a:solidFill>
                <a:schemeClr val="accent2">
                  <a:lumMod val="5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683568" y="4797152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chemeClr val="accent3">
                    <a:lumMod val="50000"/>
                  </a:schemeClr>
                </a:solidFill>
                <a:latin typeface="Palatino Linotype" pitchFamily="18" charset="0"/>
              </a:rPr>
              <a:t>υπογειον</a:t>
            </a:r>
            <a:endParaRPr lang="el-GR" sz="2400" b="1" dirty="0">
              <a:solidFill>
                <a:schemeClr val="accent3">
                  <a:lumMod val="5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2915816" y="4869160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chemeClr val="accent3">
                    <a:lumMod val="50000"/>
                  </a:schemeClr>
                </a:solidFill>
                <a:latin typeface="Palatino Linotype" pitchFamily="18" charset="0"/>
              </a:rPr>
              <a:t>ὑπόγειον</a:t>
            </a:r>
            <a:endParaRPr lang="el-GR" sz="2400" b="1" dirty="0">
              <a:solidFill>
                <a:schemeClr val="accent3">
                  <a:lumMod val="5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755576" y="580526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rgbClr val="C00000"/>
                </a:solidFill>
                <a:latin typeface="Palatino Linotype" pitchFamily="18" charset="0"/>
              </a:rPr>
              <a:t>μηλον</a:t>
            </a:r>
            <a:endParaRPr lang="el-GR" sz="2400" b="1" dirty="0">
              <a:solidFill>
                <a:srgbClr val="C00000"/>
              </a:solidFill>
              <a:latin typeface="Palatino Linotype" pitchFamily="18" charset="0"/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2987824" y="5805264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rgbClr val="C00000"/>
                </a:solidFill>
                <a:latin typeface="Palatino Linotype" pitchFamily="18" charset="0"/>
              </a:rPr>
              <a:t>μῆλον</a:t>
            </a:r>
            <a:endParaRPr lang="el-GR" sz="2400" b="1" dirty="0">
              <a:solidFill>
                <a:srgbClr val="C00000"/>
              </a:solidFill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187</Words>
  <Application>Microsoft Office PowerPoint</Application>
  <PresentationFormat>Προβολή στην οθόνη (4:3)</PresentationFormat>
  <Paragraphs>159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ΓΥΜΝΑΣΙΟ ΜΑΝΤΟΥΔΙΟΥ</dc:creator>
  <cp:lastModifiedBy>ΓΥΜΝΑΣΙΟ ΜΑΝΤΟΥΔΙΟΥ</cp:lastModifiedBy>
  <cp:revision>25</cp:revision>
  <dcterms:created xsi:type="dcterms:W3CDTF">2020-05-04T19:43:59Z</dcterms:created>
  <dcterms:modified xsi:type="dcterms:W3CDTF">2020-12-14T16:01:30Z</dcterms:modified>
</cp:coreProperties>
</file>