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B5B85"/>
    <a:srgbClr val="6600CC"/>
    <a:srgbClr val="AD2361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B3F95-DDF1-4E34-BCE5-FFE386909271}" type="datetimeFigureOut">
              <a:rPr lang="el-GR" smtClean="0"/>
              <a:pPr/>
              <a:t>14/9/2014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73BA-0F7F-4C72-98CB-C80B43B81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620688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/>
              <a:t>  </a:t>
            </a:r>
            <a:r>
              <a:rPr lang="el-GR" sz="4000" b="1" dirty="0" smtClean="0">
                <a:solidFill>
                  <a:srgbClr val="6600CC"/>
                </a:solidFill>
                <a:latin typeface="Book Antiqua" pitchFamily="18" charset="0"/>
              </a:rPr>
              <a:t>ΕΝΟΤΗΤΑ 1</a:t>
            </a:r>
            <a:endParaRPr lang="el-GR" sz="3600" b="1" dirty="0" smtClean="0">
              <a:latin typeface="Book Antiqua" pitchFamily="18" charset="0"/>
            </a:endParaRPr>
          </a:p>
          <a:p>
            <a:pPr algn="ctr"/>
            <a:r>
              <a:rPr lang="el-GR" sz="3600" b="1" dirty="0" smtClean="0">
                <a:solidFill>
                  <a:srgbClr val="CC0000"/>
                </a:solidFill>
                <a:latin typeface="Book Antiqua" pitchFamily="18" charset="0"/>
              </a:rPr>
              <a:t>ΤΟ ΤΑΞΙΔΙ ΤΩΝ ΛΕΞΕΩΝ ΣΤΟ ΧΡΟΝΟ</a:t>
            </a:r>
            <a:endParaRPr lang="el-GR" sz="3600" b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pic>
        <p:nvPicPr>
          <p:cNvPr id="1843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6192688" cy="40324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4" name="3 - TextBox"/>
          <p:cNvSpPr txBox="1"/>
          <p:nvPr/>
        </p:nvSpPr>
        <p:spPr>
          <a:xfrm>
            <a:off x="2051720" y="350100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παιδία</a:t>
            </a:r>
            <a:endParaRPr lang="el-GR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067944" y="378904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θεός</a:t>
            </a:r>
            <a:endParaRPr lang="el-GR" sz="2400" b="1" dirty="0">
              <a:solidFill>
                <a:srgbClr val="7030A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339752" y="436510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3">
                    <a:lumMod val="50000"/>
                  </a:schemeClr>
                </a:solidFill>
              </a:rPr>
              <a:t>παῖς</a:t>
            </a:r>
            <a:endParaRPr lang="el-G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436096" y="38610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παιδί</a:t>
            </a:r>
            <a:endParaRPr lang="el-GR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355976" y="52292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ἀνήρ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483768" y="587727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άνδρας</a:t>
            </a:r>
            <a:endParaRPr lang="el-GR" sz="2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940152" y="50851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</a:rPr>
              <a:t>πύξ</a:t>
            </a:r>
            <a:endParaRPr lang="el-GR" sz="2400" b="1" dirty="0">
              <a:solidFill>
                <a:srgbClr val="C0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012160" y="430122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πυγμαχία</a:t>
            </a:r>
            <a:endParaRPr lang="el-GR" sz="2400" b="1" dirty="0">
              <a:solidFill>
                <a:srgbClr val="C0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652120" y="321297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</a:rPr>
              <a:t>ἔπος</a:t>
            </a:r>
            <a:endParaRPr lang="el-GR" sz="2400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123728" y="30689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εἶπον</a:t>
            </a:r>
            <a:endParaRPr lang="el-G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724128" y="616530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είπα</a:t>
            </a:r>
            <a:endParaRPr lang="el-GR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355976" y="278092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4">
                    <a:lumMod val="50000"/>
                  </a:schemeClr>
                </a:solidFill>
              </a:rPr>
              <a:t>εὕρηκα</a:t>
            </a:r>
            <a:endParaRPr lang="el-GR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195736" y="515719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εὑρίσκω</a:t>
            </a:r>
            <a:endParaRPr lang="el-GR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6228184" y="558924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βρίσ</a:t>
            </a:r>
            <a:r>
              <a:rPr lang="el-GR" sz="2400" dirty="0" smtClean="0"/>
              <a:t>κ</a:t>
            </a:r>
            <a:r>
              <a:rPr lang="el-GR" sz="2400" b="1" dirty="0" smtClean="0"/>
              <a:t>ω</a:t>
            </a:r>
            <a:endParaRPr lang="el-GR" sz="24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2915816" y="278092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5">
                    <a:lumMod val="75000"/>
                  </a:schemeClr>
                </a:solidFill>
              </a:rPr>
              <a:t>ζῶ</a:t>
            </a:r>
            <a:endParaRPr lang="el-G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6588224" y="35195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ζῆν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6156176" y="263691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AD2361"/>
                </a:solidFill>
              </a:rPr>
              <a:t>ζωή</a:t>
            </a:r>
            <a:endParaRPr lang="el-GR" sz="2400" b="1" dirty="0">
              <a:solidFill>
                <a:srgbClr val="AD236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  <p:bldP spid="13" grpId="1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9512" y="2132856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>
                <a:latin typeface="Book Antiqua" pitchFamily="18" charset="0"/>
              </a:rPr>
              <a:t>τό</a:t>
            </a:r>
            <a:r>
              <a:rPr lang="el-GR" sz="4000" b="1" dirty="0" smtClean="0">
                <a:latin typeface="Book Antiqua" pitchFamily="18" charset="0"/>
              </a:rPr>
              <a:t> </a:t>
            </a:r>
            <a:r>
              <a:rPr lang="el-GR" sz="4000" b="1" dirty="0" err="1" smtClean="0">
                <a:latin typeface="Book Antiqua" pitchFamily="18" charset="0"/>
              </a:rPr>
              <a:t>δίς</a:t>
            </a:r>
            <a:r>
              <a:rPr lang="el-GR" sz="4000" b="1" dirty="0" smtClean="0">
                <a:latin typeface="Book Antiqua" pitchFamily="18" charset="0"/>
              </a:rPr>
              <a:t> </a:t>
            </a:r>
            <a:r>
              <a:rPr lang="el-GR" sz="4000" b="1" dirty="0" err="1" smtClean="0">
                <a:latin typeface="Book Antiqua" pitchFamily="18" charset="0"/>
              </a:rPr>
              <a:t>ἐξαμαρτεῖν</a:t>
            </a:r>
            <a:r>
              <a:rPr lang="el-GR" sz="4000" b="1" dirty="0" smtClean="0">
                <a:latin typeface="Book Antiqua" pitchFamily="18" charset="0"/>
              </a:rPr>
              <a:t> </a:t>
            </a:r>
            <a:r>
              <a:rPr lang="el-GR" sz="4000" b="1" dirty="0" err="1" smtClean="0">
                <a:latin typeface="Book Antiqua" pitchFamily="18" charset="0"/>
              </a:rPr>
              <a:t>οὐκ</a:t>
            </a:r>
            <a:r>
              <a:rPr lang="el-GR" sz="4000" b="1" dirty="0" smtClean="0">
                <a:latin typeface="Book Antiqua" pitchFamily="18" charset="0"/>
              </a:rPr>
              <a:t> </a:t>
            </a:r>
            <a:r>
              <a:rPr lang="el-GR" sz="4000" b="1" dirty="0" err="1" smtClean="0">
                <a:latin typeface="Book Antiqua" pitchFamily="18" charset="0"/>
              </a:rPr>
              <a:t>ἀνδρός</a:t>
            </a:r>
            <a:r>
              <a:rPr lang="el-GR" sz="4000" b="1" dirty="0" smtClean="0">
                <a:latin typeface="Book Antiqua" pitchFamily="18" charset="0"/>
              </a:rPr>
              <a:t> </a:t>
            </a:r>
            <a:r>
              <a:rPr lang="el-GR" sz="4000" b="1" dirty="0" err="1" smtClean="0">
                <a:latin typeface="Book Antiqua" pitchFamily="18" charset="0"/>
              </a:rPr>
              <a:t>σοφοῦ</a:t>
            </a:r>
            <a:endParaRPr lang="el-GR" sz="4000" b="1" dirty="0">
              <a:latin typeface="Book Antiqua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467544" y="1412776"/>
            <a:ext cx="1368152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δύο φορές</a:t>
            </a:r>
            <a:endParaRPr lang="el-GR" sz="20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1115616" y="1772816"/>
            <a:ext cx="0" cy="504056"/>
          </a:xfrm>
          <a:prstGeom prst="straightConnector1">
            <a:avLst/>
          </a:prstGeom>
          <a:ln w="38100">
            <a:solidFill>
              <a:srgbClr val="AB5B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 l="49621"/>
          <a:stretch>
            <a:fillRect/>
          </a:stretch>
        </p:blipFill>
        <p:spPr bwMode="auto">
          <a:xfrm>
            <a:off x="3203848" y="692696"/>
            <a:ext cx="1242839" cy="1631826"/>
          </a:xfrm>
          <a:prstGeom prst="rect">
            <a:avLst/>
          </a:prstGeom>
          <a:noFill/>
        </p:spPr>
      </p:pic>
      <p:pic>
        <p:nvPicPr>
          <p:cNvPr id="7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 l="49621"/>
          <a:stretch>
            <a:fillRect/>
          </a:stretch>
        </p:blipFill>
        <p:spPr bwMode="auto">
          <a:xfrm>
            <a:off x="1979713" y="764704"/>
            <a:ext cx="1152128" cy="1487810"/>
          </a:xfrm>
          <a:prstGeom prst="rect">
            <a:avLst/>
          </a:prstGeom>
          <a:noFill/>
        </p:spPr>
      </p:pic>
      <p:sp>
        <p:nvSpPr>
          <p:cNvPr id="9" name="8 - Έλλειψη"/>
          <p:cNvSpPr/>
          <p:nvPr/>
        </p:nvSpPr>
        <p:spPr>
          <a:xfrm>
            <a:off x="4355976" y="2132856"/>
            <a:ext cx="936104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4283968" y="3212976"/>
            <a:ext cx="1152128" cy="461665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δεν</a:t>
            </a:r>
            <a:endParaRPr lang="el-GR" sz="2400" dirty="0"/>
          </a:p>
        </p:txBody>
      </p:sp>
      <p:pic>
        <p:nvPicPr>
          <p:cNvPr id="1027" name="Picture 3" descr="C:\Users\user\Desktop\imagesσδφδφ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88640"/>
            <a:ext cx="2162175" cy="2114550"/>
          </a:xfrm>
          <a:prstGeom prst="rect">
            <a:avLst/>
          </a:prstGeom>
          <a:noFill/>
        </p:spPr>
      </p:pic>
      <p:sp>
        <p:nvSpPr>
          <p:cNvPr id="12" name="11 - Ορθογώνιο"/>
          <p:cNvSpPr/>
          <p:nvPr/>
        </p:nvSpPr>
        <p:spPr>
          <a:xfrm>
            <a:off x="467544" y="481399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Το να </a:t>
            </a:r>
            <a:r>
              <a:rPr lang="el-GR" sz="2400" b="1" dirty="0" err="1" smtClean="0">
                <a:latin typeface="Book Antiqua" pitchFamily="18" charset="0"/>
              </a:rPr>
              <a:t>κάνει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κανείς</a:t>
            </a:r>
            <a:r>
              <a:rPr lang="el-GR" sz="2400" b="1" dirty="0" smtClean="0">
                <a:latin typeface="Book Antiqua" pitchFamily="18" charset="0"/>
              </a:rPr>
              <a:t> το </a:t>
            </a:r>
            <a:r>
              <a:rPr lang="el-GR" sz="2400" b="1" dirty="0" err="1" smtClean="0">
                <a:latin typeface="Book Antiqua" pitchFamily="18" charset="0"/>
              </a:rPr>
              <a:t>ίδιο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λάθος</a:t>
            </a:r>
            <a:r>
              <a:rPr lang="el-GR" sz="2400" b="1" dirty="0" smtClean="0">
                <a:latin typeface="Book Antiqua" pitchFamily="18" charset="0"/>
              </a:rPr>
              <a:t> δυο φορές αποκαλύπτει </a:t>
            </a:r>
          </a:p>
          <a:p>
            <a:r>
              <a:rPr lang="el-GR" sz="2400" b="1" dirty="0" err="1" smtClean="0">
                <a:latin typeface="Book Antiqua" pitchFamily="18" charset="0"/>
              </a:rPr>
              <a:t>ανόητο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άνθρωπο</a:t>
            </a:r>
            <a:r>
              <a:rPr lang="el-GR" sz="2400" b="1" dirty="0" smtClean="0">
                <a:latin typeface="Book Antiqua" pitchFamily="18" charset="0"/>
              </a:rPr>
              <a:t>.</a:t>
            </a:r>
            <a:endParaRPr lang="el-GR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71600" y="1772816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4400" b="1" dirty="0" smtClean="0">
              <a:latin typeface="Book Antiqua" pitchFamily="18" charset="0"/>
            </a:endParaRPr>
          </a:p>
          <a:p>
            <a:pPr algn="ctr"/>
            <a:endParaRPr lang="el-GR" sz="4400" b="1" dirty="0" smtClean="0">
              <a:latin typeface="Book Antiqua" pitchFamily="18" charset="0"/>
            </a:endParaRPr>
          </a:p>
          <a:p>
            <a:pPr algn="ctr"/>
            <a:r>
              <a:rPr lang="el-GR" sz="4400" b="1" dirty="0" err="1" smtClean="0">
                <a:latin typeface="Book Antiqua" pitchFamily="18" charset="0"/>
              </a:rPr>
              <a:t>Εὕρηκα</a:t>
            </a:r>
            <a:r>
              <a:rPr lang="el-GR" sz="4400" b="1" dirty="0" smtClean="0">
                <a:latin typeface="Book Antiqua" pitchFamily="18" charset="0"/>
              </a:rPr>
              <a:t>! </a:t>
            </a:r>
            <a:r>
              <a:rPr lang="el-GR" sz="4400" b="1" dirty="0" err="1" smtClean="0">
                <a:latin typeface="Book Antiqua" pitchFamily="18" charset="0"/>
              </a:rPr>
              <a:t>Εὕρηκα</a:t>
            </a:r>
            <a:r>
              <a:rPr lang="el-GR" sz="4400" b="1" dirty="0" smtClean="0">
                <a:latin typeface="Book Antiqua" pitchFamily="18" charset="0"/>
              </a:rPr>
              <a:t>! </a:t>
            </a:r>
            <a:endParaRPr lang="el-GR" sz="4400" b="1" dirty="0">
              <a:latin typeface="Book Antiqua" pitchFamily="18" charset="0"/>
            </a:endParaRPr>
          </a:p>
        </p:txBody>
      </p:sp>
      <p:pic>
        <p:nvPicPr>
          <p:cNvPr id="9219" name="Picture 3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4032448" cy="22269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9220" name="Picture 4" descr="C:\Users\user\Desktop\images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149080"/>
            <a:ext cx="1771650" cy="1638300"/>
          </a:xfrm>
          <a:prstGeom prst="rect">
            <a:avLst/>
          </a:prstGeom>
          <a:noFill/>
        </p:spPr>
      </p:pic>
      <p:pic>
        <p:nvPicPr>
          <p:cNvPr id="9221" name="Picture 5" descr="C:\Users\user\Desktop\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05064"/>
            <a:ext cx="1440160" cy="1728192"/>
          </a:xfrm>
          <a:prstGeom prst="rect">
            <a:avLst/>
          </a:prstGeom>
          <a:noFill/>
        </p:spPr>
      </p:pic>
      <p:pic>
        <p:nvPicPr>
          <p:cNvPr id="9222" name="Picture 6" descr="C:\Users\user\Desktop\κατάλογο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764704"/>
            <a:ext cx="3600400" cy="20882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sp>
        <p:nvSpPr>
          <p:cNvPr id="7" name="6 - Ορθογώνιο"/>
          <p:cNvSpPr/>
          <p:nvPr/>
        </p:nvSpPr>
        <p:spPr>
          <a:xfrm>
            <a:off x="539552" y="5691157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latin typeface="Book Antiqua" pitchFamily="18" charset="0"/>
              </a:rPr>
              <a:t>βρίσκουμε ξαφνικά λύση σε ένα πρόβλημα.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411760" y="220486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err="1" smtClean="0">
                <a:solidFill>
                  <a:srgbClr val="FF0000"/>
                </a:solidFill>
                <a:latin typeface="Book Antiqua" pitchFamily="18" charset="0"/>
              </a:rPr>
              <a:t>εὖ</a:t>
            </a:r>
            <a:r>
              <a:rPr lang="el-GR" sz="4800" b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l-GR" sz="4800" b="1" dirty="0" err="1" smtClean="0">
                <a:solidFill>
                  <a:srgbClr val="FF0000"/>
                </a:solidFill>
                <a:latin typeface="Book Antiqua" pitchFamily="18" charset="0"/>
              </a:rPr>
              <a:t>ζῆν</a:t>
            </a:r>
            <a:endParaRPr lang="el-GR" sz="4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771800" y="1844824"/>
            <a:ext cx="792088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καλά</a:t>
            </a:r>
            <a:endParaRPr lang="el-GR" sz="2000" dirty="0"/>
          </a:p>
        </p:txBody>
      </p:sp>
      <p:pic>
        <p:nvPicPr>
          <p:cNvPr id="10242" name="Picture 2" descr="C:\Users\user\Desktop\image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2656"/>
            <a:ext cx="2100833" cy="2160240"/>
          </a:xfrm>
          <a:prstGeom prst="rect">
            <a:avLst/>
          </a:prstGeom>
          <a:noFill/>
        </p:spPr>
      </p:pic>
      <p:cxnSp>
        <p:nvCxnSpPr>
          <p:cNvPr id="6" name="5 - Γωνιακή σύνδεση"/>
          <p:cNvCxnSpPr/>
          <p:nvPr/>
        </p:nvCxnSpPr>
        <p:spPr>
          <a:xfrm flipV="1">
            <a:off x="3491880" y="2204864"/>
            <a:ext cx="2592288" cy="79208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3" name="Picture 3" descr="C:\Users\user\Desktop\image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1872208" cy="1800200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</p:pic>
      <p:pic>
        <p:nvPicPr>
          <p:cNvPr id="10244" name="Picture 4" descr="C:\Users\user\Desktop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9" y="3861048"/>
            <a:ext cx="2016224" cy="1685925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</p:pic>
      <p:pic>
        <p:nvPicPr>
          <p:cNvPr id="10245" name="Picture 5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501008"/>
            <a:ext cx="2808312" cy="2376264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</p:pic>
      <p:sp>
        <p:nvSpPr>
          <p:cNvPr id="9" name="8 - Ορθογώνιο"/>
          <p:cNvSpPr/>
          <p:nvPr/>
        </p:nvSpPr>
        <p:spPr>
          <a:xfrm flipH="1">
            <a:off x="179512" y="2132856"/>
            <a:ext cx="23762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 το να ζεις καλά/ </a:t>
            </a:r>
          </a:p>
          <a:p>
            <a:r>
              <a:rPr lang="el-GR" sz="2400" b="1" dirty="0" smtClean="0">
                <a:latin typeface="Book Antiqua" pitchFamily="18" charset="0"/>
              </a:rPr>
              <a:t>η ποιοτική</a:t>
            </a:r>
          </a:p>
          <a:p>
            <a:r>
              <a:rPr lang="el-GR" sz="2400" b="1" dirty="0" smtClean="0">
                <a:latin typeface="Book Antiqua" pitchFamily="18" charset="0"/>
              </a:rPr>
              <a:t>ζωή.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483768" y="234888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err="1" smtClean="0">
                <a:latin typeface="Book Antiqua" pitchFamily="18" charset="0"/>
              </a:rPr>
              <a:t>μολών</a:t>
            </a:r>
            <a:r>
              <a:rPr lang="el-GR" sz="4800" b="1" dirty="0" smtClean="0">
                <a:latin typeface="Book Antiqua" pitchFamily="18" charset="0"/>
              </a:rPr>
              <a:t> </a:t>
            </a:r>
            <a:r>
              <a:rPr lang="el-GR" sz="4800" b="1" dirty="0" err="1" smtClean="0">
                <a:latin typeface="Book Antiqua" pitchFamily="18" charset="0"/>
              </a:rPr>
              <a:t>λαβέ</a:t>
            </a:r>
            <a:endParaRPr lang="el-GR" sz="4800" b="1" dirty="0">
              <a:latin typeface="Book Antiqua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95736" y="1124744"/>
            <a:ext cx="2160240" cy="923330"/>
          </a:xfrm>
          <a:prstGeom prst="rect">
            <a:avLst/>
          </a:prstGeom>
          <a:noFill/>
          <a:ln w="381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l-GR" dirty="0" err="1" smtClean="0"/>
              <a:t>μολών</a:t>
            </a:r>
            <a:r>
              <a:rPr lang="el-GR" dirty="0" smtClean="0"/>
              <a:t>=  μετοχή του ρήματος</a:t>
            </a:r>
            <a:r>
              <a:rPr lang="el-GR" i="1" dirty="0" smtClean="0"/>
              <a:t> </a:t>
            </a:r>
            <a:r>
              <a:rPr lang="el-GR" i="1" dirty="0" err="1" smtClean="0"/>
              <a:t>βλώσκω</a:t>
            </a:r>
            <a:r>
              <a:rPr lang="el-GR" dirty="0" smtClean="0"/>
              <a:t> (=έρχομαι)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4499992" y="1124744"/>
            <a:ext cx="2448272" cy="923330"/>
          </a:xfrm>
          <a:prstGeom prst="rect">
            <a:avLst/>
          </a:prstGeom>
          <a:noFill/>
          <a:ln w="381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l-GR" dirty="0" err="1" smtClean="0"/>
              <a:t>λαβέ</a:t>
            </a:r>
            <a:r>
              <a:rPr lang="el-GR" dirty="0" smtClean="0"/>
              <a:t> =προστακτική  του ρήματος</a:t>
            </a:r>
          </a:p>
          <a:p>
            <a:r>
              <a:rPr lang="el-GR" i="1" dirty="0" smtClean="0"/>
              <a:t>λαμβάνω</a:t>
            </a:r>
            <a:r>
              <a:rPr lang="el-GR" dirty="0" smtClean="0"/>
              <a:t> (=παίρνω).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467544" y="3105835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        «</a:t>
            </a:r>
            <a:r>
              <a:rPr lang="el-GR" sz="2400" b="1" i="1" dirty="0" smtClean="0">
                <a:latin typeface="Book Antiqua" pitchFamily="18" charset="0"/>
              </a:rPr>
              <a:t>αφού / εφόσον έρθεις, </a:t>
            </a:r>
            <a:r>
              <a:rPr lang="el-GR" sz="2400" b="1" i="1" dirty="0" err="1" smtClean="0">
                <a:latin typeface="Book Antiqua" pitchFamily="18" charset="0"/>
              </a:rPr>
              <a:t>πάρ'τα</a:t>
            </a:r>
            <a:r>
              <a:rPr lang="el-GR" sz="2400" b="1" dirty="0" err="1" smtClean="0">
                <a:latin typeface="Book Antiqua" pitchFamily="18" charset="0"/>
              </a:rPr>
              <a:t>»</a:t>
            </a:r>
            <a:r>
              <a:rPr lang="el-GR" sz="2400" b="1" dirty="0" smtClean="0">
                <a:latin typeface="Book Antiqua" pitchFamily="18" charset="0"/>
              </a:rPr>
              <a:t>/απροθυμία υποταγής</a:t>
            </a:r>
          </a:p>
        </p:txBody>
      </p:sp>
      <p:pic>
        <p:nvPicPr>
          <p:cNvPr id="1126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933056"/>
            <a:ext cx="2466975" cy="2448272"/>
          </a:xfrm>
          <a:prstGeom prst="rect">
            <a:avLst/>
          </a:prstGeom>
          <a:noFill/>
          <a:ln w="22225">
            <a:solidFill>
              <a:schemeClr val="tx2">
                <a:lumMod val="75000"/>
              </a:schemeClr>
            </a:solidFill>
          </a:ln>
        </p:spPr>
      </p:pic>
      <p:cxnSp>
        <p:nvCxnSpPr>
          <p:cNvPr id="15" name="14 - Ευθύγραμμο βέλος σύνδεσης"/>
          <p:cNvCxnSpPr/>
          <p:nvPr/>
        </p:nvCxnSpPr>
        <p:spPr>
          <a:xfrm flipV="1">
            <a:off x="3563888" y="2060848"/>
            <a:ext cx="0" cy="504056"/>
          </a:xfrm>
          <a:prstGeom prst="straightConnector1">
            <a:avLst/>
          </a:prstGeom>
          <a:ln w="38100"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V="1">
            <a:off x="5220072" y="2132856"/>
            <a:ext cx="0" cy="432048"/>
          </a:xfrm>
          <a:prstGeom prst="straightConnector1">
            <a:avLst/>
          </a:prstGeom>
          <a:ln w="38100"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835696" y="2348880"/>
            <a:ext cx="482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 err="1" smtClean="0">
                <a:latin typeface="Book Antiqua" pitchFamily="18" charset="0"/>
              </a:rPr>
              <a:t>μή</a:t>
            </a:r>
            <a:r>
              <a:rPr lang="el-GR" sz="4400" b="1" dirty="0" smtClean="0">
                <a:latin typeface="Book Antiqua" pitchFamily="18" charset="0"/>
              </a:rPr>
              <a:t>  μου  </a:t>
            </a:r>
            <a:r>
              <a:rPr lang="el-GR" sz="4400" b="1" dirty="0" err="1" smtClean="0">
                <a:latin typeface="Book Antiqua" pitchFamily="18" charset="0"/>
              </a:rPr>
              <a:t>ἅπτου</a:t>
            </a:r>
            <a:endParaRPr lang="el-GR" sz="4400" b="1" dirty="0">
              <a:latin typeface="Book Antiqua" pitchFamily="18" charset="0"/>
            </a:endParaRPr>
          </a:p>
        </p:txBody>
      </p:sp>
      <p:sp>
        <p:nvSpPr>
          <p:cNvPr id="3" name="2 - Έλλειψη"/>
          <p:cNvSpPr/>
          <p:nvPr/>
        </p:nvSpPr>
        <p:spPr>
          <a:xfrm>
            <a:off x="1835696" y="2420888"/>
            <a:ext cx="864096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2267744" y="1772816"/>
            <a:ext cx="0" cy="576064"/>
          </a:xfrm>
          <a:prstGeom prst="straightConnector1">
            <a:avLst/>
          </a:prstGeom>
          <a:ln w="254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76672"/>
            <a:ext cx="1440160" cy="1303002"/>
          </a:xfrm>
          <a:prstGeom prst="rect">
            <a:avLst/>
          </a:prstGeom>
          <a:noFill/>
        </p:spPr>
      </p:pic>
      <p:pic>
        <p:nvPicPr>
          <p:cNvPr id="12291" name="Picture 3" descr="C:\Users\user\Desktop\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4664"/>
            <a:ext cx="1224136" cy="1296144"/>
          </a:xfrm>
          <a:prstGeom prst="rect">
            <a:avLst/>
          </a:prstGeom>
          <a:noFill/>
        </p:spPr>
      </p:pic>
      <p:cxnSp>
        <p:nvCxnSpPr>
          <p:cNvPr id="9" name="8 - Ευθύγραμμο βέλος σύνδεσης"/>
          <p:cNvCxnSpPr>
            <a:endCxn id="12290" idx="2"/>
          </p:cNvCxnSpPr>
          <p:nvPr/>
        </p:nvCxnSpPr>
        <p:spPr>
          <a:xfrm flipV="1">
            <a:off x="4932040" y="1779674"/>
            <a:ext cx="0" cy="785230"/>
          </a:xfrm>
          <a:prstGeom prst="straightConnector1">
            <a:avLst/>
          </a:prstGeom>
          <a:ln w="254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3923928" y="2348880"/>
            <a:ext cx="2016224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2915816" y="3140968"/>
            <a:ext cx="864096" cy="0"/>
          </a:xfrm>
          <a:prstGeom prst="line">
            <a:avLst/>
          </a:prstGeom>
          <a:ln w="38100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3347864" y="3140968"/>
            <a:ext cx="0" cy="720080"/>
          </a:xfrm>
          <a:prstGeom prst="straightConnector1">
            <a:avLst/>
          </a:prstGeom>
          <a:ln w="2540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699792" y="4005064"/>
            <a:ext cx="1296144" cy="369332"/>
          </a:xfrm>
          <a:prstGeom prst="rect">
            <a:avLst/>
          </a:prstGeom>
          <a:noFill/>
          <a:ln w="25400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Book Antiqua" pitchFamily="18" charset="0"/>
              </a:rPr>
              <a:t>εμένα</a:t>
            </a:r>
            <a:endParaRPr lang="el-GR" dirty="0">
              <a:latin typeface="Book Antiqua" pitchFamily="18" charset="0"/>
            </a:endParaRPr>
          </a:p>
        </p:txBody>
      </p:sp>
      <p:pic>
        <p:nvPicPr>
          <p:cNvPr id="12292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73016"/>
            <a:ext cx="2495550" cy="2088232"/>
          </a:xfrm>
          <a:prstGeom prst="rect">
            <a:avLst/>
          </a:prstGeom>
          <a:noFill/>
        </p:spPr>
      </p:pic>
      <p:sp>
        <p:nvSpPr>
          <p:cNvPr id="13" name="12 - Ορθογώνιο"/>
          <p:cNvSpPr/>
          <p:nvPr/>
        </p:nvSpPr>
        <p:spPr>
          <a:xfrm>
            <a:off x="6300192" y="1412776"/>
            <a:ext cx="2448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μη με αγγίζεις/</a:t>
            </a:r>
          </a:p>
          <a:p>
            <a:r>
              <a:rPr lang="el-GR" sz="2400" b="1" dirty="0" smtClean="0">
                <a:latin typeface="Book Antiqua" pitchFamily="18" charset="0"/>
              </a:rPr>
              <a:t>πρόσωπο ή πράγμα πολύ ευαίσθητο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115616" y="1412776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b="1" dirty="0" smtClean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  <a:p>
            <a:r>
              <a:rPr lang="el-GR" sz="4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  καινά</a:t>
            </a:r>
            <a:r>
              <a:rPr lang="el-GR" sz="4800" b="1" dirty="0" smtClean="0">
                <a:latin typeface="Book Antiqua" pitchFamily="18" charset="0"/>
              </a:rPr>
              <a:t> </a:t>
            </a:r>
            <a:r>
              <a:rPr lang="el-GR" sz="48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δαιμόνια </a:t>
            </a:r>
            <a:endParaRPr lang="el-GR" sz="48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331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2088232" cy="1409700"/>
          </a:xfrm>
          <a:prstGeom prst="rect">
            <a:avLst/>
          </a:prstGeom>
          <a:noFill/>
        </p:spPr>
      </p:pic>
      <p:pic>
        <p:nvPicPr>
          <p:cNvPr id="13315" name="Picture 3" descr="C:\Users\user\Desktop\ε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60648"/>
            <a:ext cx="2438400" cy="14836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5" name="4 - TextBox"/>
          <p:cNvSpPr txBox="1"/>
          <p:nvPr/>
        </p:nvSpPr>
        <p:spPr>
          <a:xfrm>
            <a:off x="4139952" y="141277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12  θεοί </a:t>
            </a:r>
            <a:endParaRPr lang="el-GR" sz="2000" b="1" dirty="0"/>
          </a:p>
        </p:txBody>
      </p:sp>
      <p:pic>
        <p:nvPicPr>
          <p:cNvPr id="13316" name="Picture 4" descr="C:\Users\user\Desktop\φ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717032"/>
            <a:ext cx="2457450" cy="2304256"/>
          </a:xfrm>
          <a:prstGeom prst="rect">
            <a:avLst/>
          </a:prstGeom>
          <a:noFill/>
        </p:spPr>
      </p:pic>
      <p:cxnSp>
        <p:nvCxnSpPr>
          <p:cNvPr id="8" name="7 - Ευθύγραμμο βέλος σύνδεσης"/>
          <p:cNvCxnSpPr/>
          <p:nvPr/>
        </p:nvCxnSpPr>
        <p:spPr>
          <a:xfrm flipV="1">
            <a:off x="2411760" y="1772816"/>
            <a:ext cx="0" cy="648072"/>
          </a:xfrm>
          <a:prstGeom prst="straightConnector1">
            <a:avLst/>
          </a:prstGeom>
          <a:ln w="254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flipV="1">
            <a:off x="4716016" y="1844824"/>
            <a:ext cx="0" cy="576064"/>
          </a:xfrm>
          <a:prstGeom prst="straightConnector1">
            <a:avLst/>
          </a:prstGeom>
          <a:ln w="25400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1835696" y="2348880"/>
            <a:ext cx="648072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1547664" y="3789040"/>
            <a:ext cx="360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 νέες θεότητες/</a:t>
            </a:r>
          </a:p>
          <a:p>
            <a:r>
              <a:rPr lang="el-GR" sz="2400" b="1" dirty="0" smtClean="0">
                <a:latin typeface="Book Antiqua" pitchFamily="18" charset="0"/>
              </a:rPr>
              <a:t>νεωτεριστικές ιδέες που</a:t>
            </a:r>
          </a:p>
          <a:p>
            <a:r>
              <a:rPr lang="el-GR" sz="2400" b="1" dirty="0" smtClean="0">
                <a:latin typeface="Book Antiqua" pitchFamily="18" charset="0"/>
              </a:rPr>
              <a:t>ανατρέπουν την κρατούσα τάξη.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115616" y="1988840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smtClean="0">
                <a:latin typeface="Book Antiqua" pitchFamily="18" charset="0"/>
              </a:rPr>
              <a:t>στήλη  </a:t>
            </a:r>
            <a:r>
              <a:rPr lang="el-GR" sz="4800" b="1" dirty="0" err="1" smtClean="0">
                <a:latin typeface="Book Antiqua" pitchFamily="18" charset="0"/>
              </a:rPr>
              <a:t>ἅλατος</a:t>
            </a:r>
            <a:endParaRPr lang="el-GR" sz="4800" b="1" dirty="0">
              <a:latin typeface="Book Antiqua" pitchFamily="18" charset="0"/>
            </a:endParaRPr>
          </a:p>
        </p:txBody>
      </p:sp>
      <p:pic>
        <p:nvPicPr>
          <p:cNvPr id="14338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648"/>
            <a:ext cx="1656185" cy="1847850"/>
          </a:xfrm>
          <a:prstGeom prst="rect">
            <a:avLst/>
          </a:prstGeom>
          <a:noFill/>
        </p:spPr>
      </p:pic>
      <p:pic>
        <p:nvPicPr>
          <p:cNvPr id="14340" name="Picture 4" descr="C:\Users\user\Desktop\ερε.jpg"/>
          <p:cNvPicPr>
            <a:picLocks noChangeAspect="1" noChangeArrowheads="1"/>
          </p:cNvPicPr>
          <p:nvPr/>
        </p:nvPicPr>
        <p:blipFill>
          <a:blip r:embed="rId3" cstate="print"/>
          <a:srcRect b="13471"/>
          <a:stretch>
            <a:fillRect/>
          </a:stretch>
        </p:blipFill>
        <p:spPr bwMode="auto">
          <a:xfrm>
            <a:off x="5652120" y="4365104"/>
            <a:ext cx="2895600" cy="1872208"/>
          </a:xfrm>
          <a:prstGeom prst="rect">
            <a:avLst/>
          </a:prstGeom>
          <a:noFill/>
        </p:spPr>
      </p:pic>
      <p:pic>
        <p:nvPicPr>
          <p:cNvPr id="14341" name="Picture 5" descr="C:\Users\user\Desktop\κατάλογο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32656"/>
            <a:ext cx="2286000" cy="17145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 flipH="1">
            <a:off x="2051720" y="4365104"/>
            <a:ext cx="3384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στήλη  </a:t>
            </a:r>
            <a:r>
              <a:rPr lang="el-GR" sz="2400" b="1" smtClean="0">
                <a:latin typeface="Book Antiqua" pitchFamily="18" charset="0"/>
              </a:rPr>
              <a:t>από αλάτι/</a:t>
            </a:r>
            <a:endParaRPr lang="el-GR" sz="2400" b="1" dirty="0" smtClean="0">
              <a:latin typeface="Book Antiqua" pitchFamily="18" charset="0"/>
            </a:endParaRPr>
          </a:p>
          <a:p>
            <a:r>
              <a:rPr lang="el-GR" sz="2400" b="1" dirty="0" smtClean="0">
                <a:latin typeface="Book Antiqua" pitchFamily="18" charset="0"/>
              </a:rPr>
              <a:t>απόλυτη έκπληξη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555776" y="15567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b="1" dirty="0" err="1" smtClean="0">
                <a:latin typeface="Book Antiqua" pitchFamily="18" charset="0"/>
              </a:rPr>
              <a:t>ἆρον</a:t>
            </a:r>
            <a:r>
              <a:rPr lang="el-GR" sz="5400" b="1" dirty="0" smtClean="0">
                <a:latin typeface="Book Antiqua" pitchFamily="18" charset="0"/>
              </a:rPr>
              <a:t>  </a:t>
            </a:r>
            <a:r>
              <a:rPr lang="el-GR" sz="5400" b="1" dirty="0" err="1" smtClean="0">
                <a:latin typeface="Book Antiqua" pitchFamily="18" charset="0"/>
              </a:rPr>
              <a:t>ἆρον</a:t>
            </a:r>
            <a:endParaRPr lang="el-GR" sz="5400" b="1" dirty="0">
              <a:latin typeface="Book Antiqua" pitchFamily="18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39552" y="332656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r>
              <a:rPr lang="el-GR" dirty="0" smtClean="0">
                <a:latin typeface="Book Antiqua" pitchFamily="18" charset="0"/>
              </a:rPr>
              <a:t>άρον-άρον (επίρρημα) : ( φράση του ευαγγελίου: άρον </a:t>
            </a:r>
            <a:r>
              <a:rPr lang="el-GR" dirty="0" err="1" smtClean="0">
                <a:latin typeface="Book Antiqua" pitchFamily="18" charset="0"/>
              </a:rPr>
              <a:t>άρον</a:t>
            </a:r>
            <a:r>
              <a:rPr lang="el-GR" dirty="0" smtClean="0">
                <a:latin typeface="Book Antiqua" pitchFamily="18" charset="0"/>
              </a:rPr>
              <a:t> (</a:t>
            </a:r>
            <a:r>
              <a:rPr lang="el-GR" dirty="0" err="1" smtClean="0">
                <a:latin typeface="Book Antiqua" pitchFamily="18" charset="0"/>
              </a:rPr>
              <a:t>σταύρωσον</a:t>
            </a:r>
            <a:r>
              <a:rPr lang="el-GR" dirty="0" smtClean="0">
                <a:latin typeface="Book Antiqua" pitchFamily="18" charset="0"/>
              </a:rPr>
              <a:t> αυτόν)  = γρήγορα, αμέσως, βιαστικά</a:t>
            </a:r>
            <a:endParaRPr lang="el-GR" dirty="0">
              <a:latin typeface="Book Antiqua" pitchFamily="18" charset="0"/>
            </a:endParaRPr>
          </a:p>
        </p:txBody>
      </p:sp>
      <p:sp>
        <p:nvSpPr>
          <p:cNvPr id="4" name="3 - Οριζόντιος πάπυρος"/>
          <p:cNvSpPr/>
          <p:nvPr/>
        </p:nvSpPr>
        <p:spPr>
          <a:xfrm>
            <a:off x="395536" y="332656"/>
            <a:ext cx="8136904" cy="100811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5362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140968"/>
            <a:ext cx="3024336" cy="28803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899592" y="3573016"/>
            <a:ext cx="4176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η φράση δηλώνει ιδιαίτερη</a:t>
            </a:r>
          </a:p>
          <a:p>
            <a:r>
              <a:rPr lang="el-GR" sz="2400" b="1" dirty="0" smtClean="0">
                <a:latin typeface="Book Antiqua" pitchFamily="18" charset="0"/>
              </a:rPr>
              <a:t>βιασύνη.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99592" y="3284983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err="1" smtClean="0">
                <a:latin typeface="Book Antiqua" pitchFamily="18" charset="0"/>
              </a:rPr>
              <a:t>ἀπό</a:t>
            </a:r>
            <a:r>
              <a:rPr lang="el-GR" sz="4800" b="1" dirty="0" smtClean="0">
                <a:latin typeface="Book Antiqua" pitchFamily="18" charset="0"/>
              </a:rPr>
              <a:t>  </a:t>
            </a:r>
            <a:r>
              <a:rPr lang="el-GR" sz="4800" b="1" dirty="0" err="1" smtClean="0">
                <a:latin typeface="Book Antiqua" pitchFamily="18" charset="0"/>
              </a:rPr>
              <a:t>μηχανῆς</a:t>
            </a:r>
            <a:r>
              <a:rPr lang="el-GR" sz="4800" b="1" dirty="0" smtClean="0">
                <a:latin typeface="Book Antiqua" pitchFamily="18" charset="0"/>
              </a:rPr>
              <a:t>  θεός</a:t>
            </a:r>
            <a:endParaRPr lang="el-GR" sz="4800" b="1" dirty="0">
              <a:latin typeface="Book Antiqua" pitchFamily="18" charset="0"/>
            </a:endParaRPr>
          </a:p>
        </p:txBody>
      </p:sp>
      <p:sp>
        <p:nvSpPr>
          <p:cNvPr id="3" name="2 - Έλλειψη"/>
          <p:cNvSpPr/>
          <p:nvPr/>
        </p:nvSpPr>
        <p:spPr>
          <a:xfrm>
            <a:off x="2915816" y="3140968"/>
            <a:ext cx="280831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5580112" y="3284984"/>
            <a:ext cx="180020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6386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32656"/>
            <a:ext cx="2808312" cy="2584698"/>
          </a:xfrm>
          <a:prstGeom prst="rect">
            <a:avLst/>
          </a:prstGeom>
          <a:noFill/>
          <a:ln w="28575">
            <a:solidFill>
              <a:schemeClr val="accent1">
                <a:shade val="50000"/>
              </a:schemeClr>
            </a:solidFill>
          </a:ln>
        </p:spPr>
      </p:pic>
      <p:pic>
        <p:nvPicPr>
          <p:cNvPr id="16387" name="Picture 3" descr="C:\Users\user\Desktop\η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9120"/>
            <a:ext cx="2143125" cy="2143125"/>
          </a:xfrm>
          <a:prstGeom prst="rect">
            <a:avLst/>
          </a:prstGeom>
          <a:noFill/>
        </p:spPr>
      </p:pic>
      <p:pic>
        <p:nvPicPr>
          <p:cNvPr id="16388" name="Picture 4" descr="C:\Users\user\Desktop\ν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509120"/>
            <a:ext cx="2228850" cy="2057400"/>
          </a:xfrm>
          <a:prstGeom prst="rect">
            <a:avLst/>
          </a:prstGeom>
          <a:noFill/>
        </p:spPr>
      </p:pic>
      <p:pic>
        <p:nvPicPr>
          <p:cNvPr id="16389" name="Picture 5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653136"/>
            <a:ext cx="2619375" cy="1743075"/>
          </a:xfrm>
          <a:prstGeom prst="rect">
            <a:avLst/>
          </a:prstGeom>
          <a:noFill/>
        </p:spPr>
      </p:pic>
      <p:sp>
        <p:nvSpPr>
          <p:cNvPr id="9" name="8 - Ορθογώνιο"/>
          <p:cNvSpPr/>
          <p:nvPr/>
        </p:nvSpPr>
        <p:spPr>
          <a:xfrm>
            <a:off x="251520" y="836712"/>
            <a:ext cx="38884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δηλώνει κάποιον ή κάτι που παρουσιάζεται </a:t>
            </a:r>
          </a:p>
          <a:p>
            <a:r>
              <a:rPr lang="el-GR" sz="2400" b="1" dirty="0" smtClean="0">
                <a:latin typeface="Book Antiqua" pitchFamily="18" charset="0"/>
              </a:rPr>
              <a:t>απρόσμενα και δίνει</a:t>
            </a:r>
          </a:p>
          <a:p>
            <a:r>
              <a:rPr lang="el-GR" sz="2400" b="1" dirty="0" smtClean="0">
                <a:latin typeface="Book Antiqua" pitchFamily="18" charset="0"/>
              </a:rPr>
              <a:t>λύση σε μια δύσκολη κατάσταση.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31640" y="1916832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5400" b="1" dirty="0">
              <a:latin typeface="Book Antiqua" pitchFamily="18" charset="0"/>
            </a:endParaRPr>
          </a:p>
          <a:p>
            <a:pPr algn="ctr"/>
            <a:r>
              <a:rPr lang="el-GR" sz="5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γόρδιος</a:t>
            </a:r>
            <a:r>
              <a:rPr lang="el-GR" sz="5400" b="1" dirty="0" smtClean="0">
                <a:latin typeface="Book Antiqua" pitchFamily="18" charset="0"/>
              </a:rPr>
              <a:t> </a:t>
            </a:r>
            <a:r>
              <a:rPr lang="el-GR" sz="54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δεσμός</a:t>
            </a:r>
            <a:endParaRPr lang="el-GR" sz="5400" b="1" dirty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051720" y="2780928"/>
            <a:ext cx="2592288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7410" name="Picture 2" descr="C:\Users\user\Desktop\AS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2613670" cy="1710087"/>
          </a:xfrm>
          <a:prstGeom prst="rect">
            <a:avLst/>
          </a:prstGeom>
          <a:noFill/>
        </p:spPr>
      </p:pic>
      <p:pic>
        <p:nvPicPr>
          <p:cNvPr id="17411" name="Picture 3" descr="C:\Users\user\Desktop\κατάλογο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908720"/>
            <a:ext cx="2019300" cy="1762894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4716016" y="2780928"/>
            <a:ext cx="2736304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7412" name="Picture 4" descr="C:\Users\user\Desktop\σδ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653136"/>
            <a:ext cx="2543175" cy="1800225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7 - Ορθογώνιο"/>
          <p:cNvSpPr/>
          <p:nvPr/>
        </p:nvSpPr>
        <p:spPr>
          <a:xfrm>
            <a:off x="251520" y="4813994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χρησιμοποιείται για να περιγράψει</a:t>
            </a:r>
          </a:p>
          <a:p>
            <a:r>
              <a:rPr lang="el-GR" sz="2400" b="1" dirty="0" smtClean="0">
                <a:latin typeface="Book Antiqua" pitchFamily="18" charset="0"/>
              </a:rPr>
              <a:t>πολύπλοκες καταστάσεις και</a:t>
            </a:r>
          </a:p>
          <a:p>
            <a:r>
              <a:rPr lang="el-GR" sz="2400" b="1" dirty="0" smtClean="0">
                <a:latin typeface="Book Antiqua" pitchFamily="18" charset="0"/>
              </a:rPr>
              <a:t>δυσεπίλυτα προβλήματα.</a:t>
            </a:r>
            <a:endParaRPr lang="el-G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71600" y="206084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solidFill>
                  <a:srgbClr val="002060"/>
                </a:solidFill>
              </a:rPr>
              <a:t>Νοῦς</a:t>
            </a:r>
            <a:r>
              <a:rPr lang="el-GR" sz="3600" b="1" dirty="0" smtClean="0"/>
              <a:t>  </a:t>
            </a:r>
            <a:r>
              <a:rPr lang="el-GR" sz="3600" b="1" dirty="0" err="1" smtClean="0">
                <a:solidFill>
                  <a:schemeClr val="accent3">
                    <a:lumMod val="50000"/>
                  </a:schemeClr>
                </a:solidFill>
              </a:rPr>
              <a:t>ὑγιής</a:t>
            </a:r>
            <a:r>
              <a:rPr lang="el-GR" sz="3600" b="1" dirty="0" smtClean="0"/>
              <a:t>  </a:t>
            </a:r>
            <a:r>
              <a:rPr lang="el-GR" sz="3600" b="1" dirty="0" err="1" smtClean="0">
                <a:solidFill>
                  <a:srgbClr val="FF0000"/>
                </a:solidFill>
              </a:rPr>
              <a:t>ἐν</a:t>
            </a:r>
            <a:r>
              <a:rPr lang="el-GR" sz="3600" b="1" dirty="0" smtClean="0"/>
              <a:t>     </a:t>
            </a:r>
            <a:r>
              <a:rPr lang="el-GR" sz="3600" b="1" dirty="0" smtClean="0">
                <a:solidFill>
                  <a:srgbClr val="C00000"/>
                </a:solidFill>
              </a:rPr>
              <a:t>σώματι</a:t>
            </a:r>
            <a:r>
              <a:rPr lang="el-GR" sz="36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l-GR" sz="3600" b="1" dirty="0" err="1" smtClean="0">
                <a:solidFill>
                  <a:schemeClr val="accent3">
                    <a:lumMod val="50000"/>
                  </a:schemeClr>
                </a:solidFill>
              </a:rPr>
              <a:t>ὑγιεῖ</a:t>
            </a:r>
            <a:endParaRPr lang="el-G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- Βέλος προς τα κάτω"/>
          <p:cNvSpPr/>
          <p:nvPr/>
        </p:nvSpPr>
        <p:spPr>
          <a:xfrm>
            <a:off x="1907704" y="1484784"/>
            <a:ext cx="360040" cy="504056"/>
          </a:xfrm>
          <a:prstGeom prst="downArrow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203848" y="1628800"/>
            <a:ext cx="216024" cy="432048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7236296" y="1628800"/>
            <a:ext cx="216024" cy="432048"/>
          </a:xfrm>
          <a:prstGeom prst="downArrow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4788024" y="2060848"/>
            <a:ext cx="1872208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3995936" y="213285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 </a:t>
            </a:r>
            <a:endParaRPr lang="el-GR" dirty="0"/>
          </a:p>
        </p:txBody>
      </p:sp>
      <p:cxnSp>
        <p:nvCxnSpPr>
          <p:cNvPr id="9" name="8 - Ευθεία γραμμή σύνδεσης"/>
          <p:cNvCxnSpPr>
            <a:stCxn id="4" idx="0"/>
            <a:endCxn id="5" idx="0"/>
          </p:cNvCxnSpPr>
          <p:nvPr/>
        </p:nvCxnSpPr>
        <p:spPr>
          <a:xfrm>
            <a:off x="3311860" y="1628800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>
            <a:stCxn id="7" idx="6"/>
          </p:cNvCxnSpPr>
          <p:nvPr/>
        </p:nvCxnSpPr>
        <p:spPr>
          <a:xfrm>
            <a:off x="4572000" y="2420888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852936"/>
            <a:ext cx="1228884" cy="1270778"/>
          </a:xfrm>
          <a:prstGeom prst="rect">
            <a:avLst/>
          </a:prstGeom>
          <a:noFill/>
        </p:spPr>
      </p:pic>
      <p:pic>
        <p:nvPicPr>
          <p:cNvPr id="1027" name="Picture 3" descr="C:\Users\user\Desktop\images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260648"/>
            <a:ext cx="1839549" cy="1224136"/>
          </a:xfrm>
          <a:prstGeom prst="rect">
            <a:avLst/>
          </a:prstGeom>
          <a:noFill/>
        </p:spPr>
      </p:pic>
      <p:pic>
        <p:nvPicPr>
          <p:cNvPr id="1028" name="Picture 4" descr="C:\Users\user\Desktop\images4.jpg"/>
          <p:cNvPicPr>
            <a:picLocks noChangeAspect="1" noChangeArrowheads="1"/>
          </p:cNvPicPr>
          <p:nvPr/>
        </p:nvPicPr>
        <p:blipFill>
          <a:blip r:embed="rId6" cstate="print"/>
          <a:srcRect r="49650"/>
          <a:stretch>
            <a:fillRect/>
          </a:stretch>
        </p:blipFill>
        <p:spPr bwMode="auto">
          <a:xfrm>
            <a:off x="5364088" y="3068960"/>
            <a:ext cx="864096" cy="1584176"/>
          </a:xfrm>
          <a:prstGeom prst="rect">
            <a:avLst/>
          </a:prstGeom>
          <a:noFill/>
        </p:spPr>
      </p:pic>
      <p:sp>
        <p:nvSpPr>
          <p:cNvPr id="17" name="16 - TextBox"/>
          <p:cNvSpPr txBox="1"/>
          <p:nvPr/>
        </p:nvSpPr>
        <p:spPr>
          <a:xfrm>
            <a:off x="3779912" y="2924944"/>
            <a:ext cx="1152128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σε, μέσα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1403648" y="5229199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err="1" smtClean="0">
                <a:latin typeface="Book Antiqua" pitchFamily="18" charset="0"/>
              </a:rPr>
              <a:t>Ένα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υγιές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πνεύμα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προϋποθέτει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υγιές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σώμα</a:t>
            </a:r>
            <a:r>
              <a:rPr lang="el-GR" sz="2400" b="1" dirty="0" smtClean="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555776" y="184482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solidFill>
                  <a:srgbClr val="C00000"/>
                </a:solidFill>
                <a:latin typeface="Book Antiqua" pitchFamily="18" charset="0"/>
              </a:rPr>
              <a:t>εὖ</a:t>
            </a:r>
            <a:r>
              <a:rPr lang="el-GR" sz="36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l-GR" sz="3600" b="1" dirty="0" err="1" smtClean="0">
                <a:solidFill>
                  <a:srgbClr val="002060"/>
                </a:solidFill>
                <a:latin typeface="Book Antiqua" pitchFamily="18" charset="0"/>
              </a:rPr>
              <a:t>ἀγωνίζεσθαι</a:t>
            </a:r>
            <a:endParaRPr lang="el-GR" sz="36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771800" y="1412776"/>
            <a:ext cx="864096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καλά</a:t>
            </a:r>
            <a:endParaRPr lang="el-GR" sz="2000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843808" y="2420888"/>
            <a:ext cx="5040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Γωνιακή σύνδεση"/>
          <p:cNvCxnSpPr/>
          <p:nvPr/>
        </p:nvCxnSpPr>
        <p:spPr>
          <a:xfrm flipV="1">
            <a:off x="3491880" y="1628800"/>
            <a:ext cx="2880320" cy="864096"/>
          </a:xfrm>
          <a:prstGeom prst="bentConnector3">
            <a:avLst>
              <a:gd name="adj1" fmla="val 91541"/>
            </a:avLst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user\Desktop\κατάλογος1.jpg"/>
          <p:cNvPicPr>
            <a:picLocks noChangeAspect="1" noChangeArrowheads="1"/>
          </p:cNvPicPr>
          <p:nvPr/>
        </p:nvPicPr>
        <p:blipFill>
          <a:blip r:embed="rId2" cstate="print"/>
          <a:srcRect r="56631"/>
          <a:stretch>
            <a:fillRect/>
          </a:stretch>
        </p:blipFill>
        <p:spPr bwMode="auto">
          <a:xfrm>
            <a:off x="2627784" y="2492896"/>
            <a:ext cx="792088" cy="1025354"/>
          </a:xfrm>
          <a:prstGeom prst="rect">
            <a:avLst/>
          </a:prstGeom>
          <a:noFill/>
        </p:spPr>
      </p:pic>
      <p:pic>
        <p:nvPicPr>
          <p:cNvPr id="2051" name="Picture 3" descr="C:\Users\user\Desktop\κατάλογο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764704"/>
            <a:ext cx="2448272" cy="1685925"/>
          </a:xfrm>
          <a:prstGeom prst="rect">
            <a:avLst/>
          </a:prstGeom>
          <a:noFill/>
        </p:spPr>
      </p:pic>
      <p:pic>
        <p:nvPicPr>
          <p:cNvPr id="2052" name="Picture 4" descr="C:\Users\user\Desktop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149080"/>
            <a:ext cx="3528392" cy="187642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</p:pic>
      <p:sp>
        <p:nvSpPr>
          <p:cNvPr id="10" name="9 - Ορθογώνιο"/>
          <p:cNvSpPr/>
          <p:nvPr/>
        </p:nvSpPr>
        <p:spPr>
          <a:xfrm flipH="1">
            <a:off x="0" y="4259996"/>
            <a:ext cx="277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Να </a:t>
            </a:r>
            <a:r>
              <a:rPr lang="el-GR" sz="2400" b="1" dirty="0" err="1" smtClean="0">
                <a:latin typeface="Book Antiqua" pitchFamily="18" charset="0"/>
              </a:rPr>
              <a:t>αγωνίζεσαι</a:t>
            </a:r>
            <a:r>
              <a:rPr lang="el-GR" sz="2400" b="1" dirty="0" smtClean="0">
                <a:latin typeface="Book Antiqua" pitchFamily="18" charset="0"/>
              </a:rPr>
              <a:t> με </a:t>
            </a:r>
            <a:r>
              <a:rPr lang="el-GR" sz="2400" b="1" dirty="0" err="1" smtClean="0">
                <a:latin typeface="Book Antiqua" pitchFamily="18" charset="0"/>
              </a:rPr>
              <a:t>έντιμο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τρόπο</a:t>
            </a:r>
            <a:r>
              <a:rPr lang="el-GR" sz="2400" b="1" dirty="0" smtClean="0">
                <a:latin typeface="Book Antiqua" pitchFamily="18" charset="0"/>
              </a:rPr>
              <a:t>.</a:t>
            </a:r>
            <a:endParaRPr lang="el-GR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915816" y="1916832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err="1" smtClean="0">
                <a:solidFill>
                  <a:srgbClr val="002060"/>
                </a:solidFill>
                <a:latin typeface="Book Antiqua" pitchFamily="18" charset="0"/>
              </a:rPr>
              <a:t>πύξ</a:t>
            </a:r>
            <a:r>
              <a:rPr lang="el-GR" sz="4400" b="1" dirty="0" smtClean="0">
                <a:latin typeface="Book Antiqua" pitchFamily="18" charset="0"/>
              </a:rPr>
              <a:t>  </a:t>
            </a:r>
            <a:r>
              <a:rPr lang="el-GR" sz="4400" b="1" dirty="0" err="1" smtClean="0">
                <a:solidFill>
                  <a:srgbClr val="FF0000"/>
                </a:solidFill>
                <a:latin typeface="Book Antiqua" pitchFamily="18" charset="0"/>
              </a:rPr>
              <a:t>λάξ</a:t>
            </a:r>
            <a:endParaRPr lang="el-GR" sz="4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pic>
        <p:nvPicPr>
          <p:cNvPr id="3074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356992"/>
            <a:ext cx="2362200" cy="1933575"/>
          </a:xfrm>
          <a:prstGeom prst="rect">
            <a:avLst/>
          </a:prstGeom>
          <a:noFill/>
        </p:spPr>
      </p:pic>
      <p:pic>
        <p:nvPicPr>
          <p:cNvPr id="3075" name="Picture 3" descr="C:\Users\user\Desktop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052736"/>
            <a:ext cx="762000" cy="84772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</p:pic>
      <p:pic>
        <p:nvPicPr>
          <p:cNvPr id="3076" name="Picture 4" descr="C:\Users\user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052736"/>
            <a:ext cx="804661" cy="7799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6" name="5 - Ορθογώνιο"/>
          <p:cNvSpPr/>
          <p:nvPr/>
        </p:nvSpPr>
        <p:spPr>
          <a:xfrm>
            <a:off x="5364088" y="1412776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 με </a:t>
            </a:r>
            <a:r>
              <a:rPr lang="el-GR" sz="2400" b="1" dirty="0" err="1" smtClean="0">
                <a:latin typeface="Book Antiqua" pitchFamily="18" charset="0"/>
              </a:rPr>
              <a:t>μπουνιές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br>
              <a:rPr lang="el-GR" sz="2400" b="1" dirty="0" smtClean="0">
                <a:latin typeface="Book Antiqua" pitchFamily="18" charset="0"/>
              </a:rPr>
            </a:br>
            <a:r>
              <a:rPr lang="el-GR" sz="2400" b="1" dirty="0" smtClean="0">
                <a:latin typeface="Book Antiqua" pitchFamily="18" charset="0"/>
              </a:rPr>
              <a:t> και κλωτσιές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187624" y="256490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err="1" smtClean="0">
                <a:solidFill>
                  <a:srgbClr val="FF0000"/>
                </a:solidFill>
                <a:latin typeface="Book Antiqua" pitchFamily="18" charset="0"/>
              </a:rPr>
              <a:t>κύκνειον</a:t>
            </a:r>
            <a:r>
              <a:rPr lang="el-GR" sz="4400" b="1" dirty="0" smtClean="0">
                <a:latin typeface="Book Antiqua" pitchFamily="18" charset="0"/>
              </a:rPr>
              <a:t> </a:t>
            </a:r>
            <a:r>
              <a:rPr lang="el-GR" sz="4400" b="1" dirty="0" err="1" smtClean="0">
                <a:solidFill>
                  <a:srgbClr val="00B050"/>
                </a:solidFill>
                <a:latin typeface="Book Antiqua" pitchFamily="18" charset="0"/>
              </a:rPr>
              <a:t>ᾆσμα</a:t>
            </a:r>
            <a:endParaRPr lang="el-GR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2339752" y="2708920"/>
            <a:ext cx="2376264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4788024" y="2636912"/>
            <a:ext cx="15841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098" name="Picture 2" descr="C:\Users\user\Desktop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052736"/>
            <a:ext cx="1922688" cy="1440160"/>
          </a:xfrm>
          <a:prstGeom prst="rect">
            <a:avLst/>
          </a:prstGeom>
          <a:noFill/>
        </p:spPr>
      </p:pic>
      <p:pic>
        <p:nvPicPr>
          <p:cNvPr id="4099" name="Picture 3" descr="C:\Users\user\Desktop\images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052736"/>
            <a:ext cx="1872208" cy="1334641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4644008" y="3861048"/>
            <a:ext cx="2016224" cy="369332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err="1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ᾄδω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= τραγουδώ</a:t>
            </a:r>
            <a:endParaRPr lang="el-GR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5580112" y="3356992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467544" y="3356993"/>
            <a:ext cx="360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το </a:t>
            </a:r>
            <a:r>
              <a:rPr lang="el-GR" sz="2400" b="1" dirty="0" err="1" smtClean="0">
                <a:latin typeface="Book Antiqua" pitchFamily="18" charset="0"/>
              </a:rPr>
              <a:t>τελευταίο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μελωδικό</a:t>
            </a:r>
            <a:endParaRPr lang="el-GR" sz="2400" b="1" dirty="0" smtClean="0">
              <a:latin typeface="Book Antiqua" pitchFamily="18" charset="0"/>
            </a:endParaRPr>
          </a:p>
          <a:p>
            <a:r>
              <a:rPr lang="el-GR" sz="2400" b="1" dirty="0" err="1" smtClean="0">
                <a:latin typeface="Book Antiqua" pitchFamily="18" charset="0"/>
              </a:rPr>
              <a:t>τραγούδι</a:t>
            </a:r>
            <a:r>
              <a:rPr lang="el-GR" sz="2400" b="1" dirty="0" smtClean="0">
                <a:latin typeface="Book Antiqua" pitchFamily="18" charset="0"/>
              </a:rPr>
              <a:t> του </a:t>
            </a:r>
            <a:r>
              <a:rPr lang="el-GR" sz="2400" b="1" dirty="0" err="1" smtClean="0">
                <a:latin typeface="Book Antiqua" pitchFamily="18" charset="0"/>
              </a:rPr>
              <a:t>κύκνου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λίγο</a:t>
            </a:r>
            <a:r>
              <a:rPr lang="el-GR" sz="2400" b="1" dirty="0" smtClean="0">
                <a:latin typeface="Book Antiqua" pitchFamily="18" charset="0"/>
              </a:rPr>
              <a:t> πριν </a:t>
            </a:r>
            <a:r>
              <a:rPr lang="el-GR" sz="2400" b="1" dirty="0" err="1" smtClean="0">
                <a:latin typeface="Book Antiqua" pitchFamily="18" charset="0"/>
              </a:rPr>
              <a:t>πεθάνει</a:t>
            </a:r>
            <a:r>
              <a:rPr lang="el-GR" sz="2400" b="1" dirty="0" smtClean="0">
                <a:latin typeface="Book Antiqua" pitchFamily="18" charset="0"/>
              </a:rPr>
              <a:t>. /Το </a:t>
            </a:r>
            <a:r>
              <a:rPr lang="el-GR" sz="2400" b="1" dirty="0" err="1" smtClean="0">
                <a:latin typeface="Book Antiqua" pitchFamily="18" charset="0"/>
              </a:rPr>
              <a:t>τελευταίο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έργο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ενός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λογοτέχνη</a:t>
            </a:r>
            <a:r>
              <a:rPr lang="el-GR" sz="2400" b="1" dirty="0" smtClean="0">
                <a:latin typeface="Book Antiqua" pitchFamily="18" charset="0"/>
              </a:rPr>
              <a:t> ή μουσικού</a:t>
            </a:r>
          </a:p>
          <a:p>
            <a:r>
              <a:rPr lang="el-GR" sz="2400" b="1" dirty="0" smtClean="0">
                <a:latin typeface="Book Antiqua" pitchFamily="18" charset="0"/>
              </a:rPr>
              <a:t>πριν το </a:t>
            </a:r>
            <a:r>
              <a:rPr lang="el-GR" sz="2400" b="1" dirty="0" err="1" smtClean="0">
                <a:latin typeface="Book Antiqua" pitchFamily="18" charset="0"/>
              </a:rPr>
              <a:t>θάνατό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του∙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endParaRPr lang="el-GR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619672" y="2276872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4800" b="1" dirty="0" smtClean="0">
              <a:latin typeface="Book Antiqua" pitchFamily="18" charset="0"/>
            </a:endParaRPr>
          </a:p>
          <a:p>
            <a:pPr algn="ctr"/>
            <a:endParaRPr lang="el-GR" sz="4800" b="1" dirty="0" smtClean="0">
              <a:latin typeface="Book Antiqua" pitchFamily="18" charset="0"/>
            </a:endParaRPr>
          </a:p>
          <a:p>
            <a:pPr algn="ctr"/>
            <a:r>
              <a:rPr lang="el-GR" sz="4800" b="1" dirty="0" err="1" smtClean="0">
                <a:solidFill>
                  <a:srgbClr val="0070C0"/>
                </a:solidFill>
                <a:latin typeface="Book Antiqua" pitchFamily="18" charset="0"/>
              </a:rPr>
              <a:t>Δημοσίᾳ</a:t>
            </a:r>
            <a:r>
              <a:rPr lang="el-GR" sz="4800" b="1" dirty="0" smtClean="0">
                <a:latin typeface="Book Antiqua" pitchFamily="18" charset="0"/>
              </a:rPr>
              <a:t>     </a:t>
            </a:r>
            <a:r>
              <a:rPr lang="el-GR" sz="4800" b="1" dirty="0" err="1" smtClean="0">
                <a:solidFill>
                  <a:srgbClr val="3333FF"/>
                </a:solidFill>
                <a:latin typeface="Book Antiqua" pitchFamily="18" charset="0"/>
              </a:rPr>
              <a:t>δαπάνῃ</a:t>
            </a:r>
            <a:endParaRPr lang="el-GR" sz="4800" b="1" dirty="0">
              <a:solidFill>
                <a:srgbClr val="3333FF"/>
              </a:solidFill>
              <a:latin typeface="Book Antiqua" pitchFamily="18" charset="0"/>
            </a:endParaRPr>
          </a:p>
        </p:txBody>
      </p:sp>
      <p:sp>
        <p:nvSpPr>
          <p:cNvPr id="3" name="2 - Οριζόντιος πάπυρος"/>
          <p:cNvSpPr/>
          <p:nvPr/>
        </p:nvSpPr>
        <p:spPr>
          <a:xfrm>
            <a:off x="1763688" y="3429000"/>
            <a:ext cx="3024336" cy="1368152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ιζόντιος πάπυρος"/>
          <p:cNvSpPr/>
          <p:nvPr/>
        </p:nvSpPr>
        <p:spPr>
          <a:xfrm>
            <a:off x="4860032" y="3284984"/>
            <a:ext cx="2664296" cy="151216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122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2543175" cy="1800225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5123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484784"/>
            <a:ext cx="2441451" cy="158388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7" name="6 - Ορθογώνιο"/>
          <p:cNvSpPr/>
          <p:nvPr/>
        </p:nvSpPr>
        <p:spPr>
          <a:xfrm>
            <a:off x="2195736" y="4825028"/>
            <a:ext cx="518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latin typeface="Book Antiqua" pitchFamily="18" charset="0"/>
              </a:rPr>
              <a:t>Με </a:t>
            </a:r>
            <a:r>
              <a:rPr lang="el-GR" sz="2400" b="1" dirty="0" err="1" smtClean="0">
                <a:latin typeface="Book Antiqua" pitchFamily="18" charset="0"/>
              </a:rPr>
              <a:t>δαπάνη</a:t>
            </a:r>
            <a:r>
              <a:rPr lang="el-GR" sz="2400" b="1" dirty="0" smtClean="0">
                <a:latin typeface="Book Antiqua" pitchFamily="18" charset="0"/>
              </a:rPr>
              <a:t> του </a:t>
            </a:r>
            <a:r>
              <a:rPr lang="el-GR" sz="2400" b="1" dirty="0" err="1" smtClean="0">
                <a:latin typeface="Book Antiqua" pitchFamily="18" charset="0"/>
              </a:rPr>
              <a:t>κράτους</a:t>
            </a:r>
            <a:r>
              <a:rPr lang="el-GR" sz="2400" b="1" dirty="0" smtClean="0">
                <a:latin typeface="Book Antiqua" pitchFamily="18" charset="0"/>
              </a:rPr>
              <a:t>.</a:t>
            </a:r>
            <a:endParaRPr lang="el-GR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475656" y="1196752"/>
            <a:ext cx="64807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4400" b="1" dirty="0" smtClean="0">
              <a:latin typeface="Book Antiqua" pitchFamily="18" charset="0"/>
            </a:endParaRPr>
          </a:p>
          <a:p>
            <a:pPr algn="ctr"/>
            <a:endParaRPr lang="el-GR" sz="4400" b="1" dirty="0">
              <a:latin typeface="Book Antiqua" pitchFamily="18" charset="0"/>
            </a:endParaRPr>
          </a:p>
          <a:p>
            <a:pPr algn="ctr"/>
            <a:endParaRPr lang="el-GR" sz="4400" b="1" dirty="0" smtClean="0">
              <a:latin typeface="Book Antiqua" pitchFamily="18" charset="0"/>
            </a:endParaRPr>
          </a:p>
          <a:p>
            <a:pPr algn="ctr"/>
            <a:r>
              <a:rPr lang="el-GR" sz="4400" b="1" dirty="0" err="1" smtClean="0">
                <a:solidFill>
                  <a:srgbClr val="FF0000"/>
                </a:solidFill>
                <a:latin typeface="Book Antiqua" pitchFamily="18" charset="0"/>
              </a:rPr>
              <a:t>τά</a:t>
            </a:r>
            <a:r>
              <a:rPr lang="el-GR" sz="4400" b="1" dirty="0" smtClean="0">
                <a:solidFill>
                  <a:srgbClr val="FF0000"/>
                </a:solidFill>
                <a:latin typeface="Book Antiqua" pitchFamily="18" charset="0"/>
              </a:rPr>
              <a:t> παιδία παίζει</a:t>
            </a:r>
            <a:endParaRPr lang="el-GR" sz="4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4" name="3 - Ευθεία γραμμή σύνδεσης"/>
          <p:cNvCxnSpPr/>
          <p:nvPr/>
        </p:nvCxnSpPr>
        <p:spPr>
          <a:xfrm>
            <a:off x="2627784" y="3861048"/>
            <a:ext cx="2376264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>
            <a:off x="5220072" y="3861048"/>
            <a:ext cx="1656184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 t="15273"/>
          <a:stretch>
            <a:fillRect/>
          </a:stretch>
        </p:blipFill>
        <p:spPr bwMode="auto">
          <a:xfrm>
            <a:off x="3347864" y="1052736"/>
            <a:ext cx="2808312" cy="1597918"/>
          </a:xfrm>
          <a:prstGeom prst="rect">
            <a:avLst/>
          </a:prstGeom>
          <a:noFill/>
          <a:ln w="127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</p:pic>
      <p:pic>
        <p:nvPicPr>
          <p:cNvPr id="6147" name="Picture 3" descr="C:\Users\user\Desktop\κατάλογος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53136"/>
            <a:ext cx="2448272" cy="1514475"/>
          </a:xfrm>
          <a:prstGeom prst="rect">
            <a:avLst/>
          </a:prstGeom>
          <a:noFill/>
        </p:spPr>
      </p:pic>
      <p:pic>
        <p:nvPicPr>
          <p:cNvPr id="6148" name="Picture 4" descr="C:\Users\user\Desktop\images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725144"/>
            <a:ext cx="2214469" cy="1380145"/>
          </a:xfrm>
          <a:prstGeom prst="rect">
            <a:avLst/>
          </a:prstGeom>
          <a:noFill/>
        </p:spPr>
      </p:pic>
      <p:sp>
        <p:nvSpPr>
          <p:cNvPr id="9" name="8 - TextBox"/>
          <p:cNvSpPr txBox="1"/>
          <p:nvPr/>
        </p:nvSpPr>
        <p:spPr>
          <a:xfrm>
            <a:off x="251520" y="980728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Book Antiqua" pitchFamily="18" charset="0"/>
              </a:rPr>
              <a:t>Τα παιδιά παίζουν/</a:t>
            </a:r>
          </a:p>
          <a:p>
            <a:r>
              <a:rPr lang="el-GR" sz="2000" b="1" dirty="0" smtClean="0">
                <a:latin typeface="Book Antiqua" pitchFamily="18" charset="0"/>
              </a:rPr>
              <a:t>Ειρωνικό σχόλιο σε όσους</a:t>
            </a:r>
          </a:p>
          <a:p>
            <a:r>
              <a:rPr lang="el-GR" sz="2000" b="1" dirty="0" smtClean="0">
                <a:latin typeface="Book Antiqua" pitchFamily="18" charset="0"/>
              </a:rPr>
              <a:t>δε φέρονται σοβαρά, ανάλογα με την</a:t>
            </a:r>
          </a:p>
          <a:p>
            <a:r>
              <a:rPr lang="el-GR" sz="2000" b="1" dirty="0" smtClean="0">
                <a:latin typeface="Book Antiqua" pitchFamily="18" charset="0"/>
              </a:rPr>
              <a:t>ηλικία τους.</a:t>
            </a:r>
            <a:endParaRPr lang="el-GR" sz="20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403648" y="1844824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smtClean="0">
                <a:latin typeface="Book Antiqua" pitchFamily="18" charset="0"/>
              </a:rPr>
              <a:t> </a:t>
            </a:r>
            <a:r>
              <a:rPr lang="el-GR" sz="4800" b="1" dirty="0" err="1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γνῶθι</a:t>
            </a:r>
            <a:r>
              <a:rPr lang="el-GR" sz="4800" b="1" dirty="0" smtClean="0">
                <a:latin typeface="Book Antiqua" pitchFamily="18" charset="0"/>
              </a:rPr>
              <a:t>      </a:t>
            </a:r>
            <a:r>
              <a:rPr lang="el-GR" sz="4800" b="1" dirty="0" err="1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σαυτόν</a:t>
            </a:r>
            <a:endParaRPr lang="el-GR" sz="48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2 - Έλλειψη"/>
          <p:cNvSpPr/>
          <p:nvPr/>
        </p:nvSpPr>
        <p:spPr>
          <a:xfrm>
            <a:off x="1763688" y="1844824"/>
            <a:ext cx="252028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4211960" y="1844824"/>
            <a:ext cx="252028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170" name="Picture 2" descr="C:\Users\us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140968"/>
            <a:ext cx="2209800" cy="158417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7171" name="Picture 3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95594"/>
            <a:ext cx="2088232" cy="15841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sp>
        <p:nvSpPr>
          <p:cNvPr id="7" name="6 - TextBox"/>
          <p:cNvSpPr txBox="1"/>
          <p:nvPr/>
        </p:nvSpPr>
        <p:spPr>
          <a:xfrm>
            <a:off x="1907704" y="98072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Book Antiqua" pitchFamily="18" charset="0"/>
              </a:rPr>
              <a:t>γνώση, γνωρίζω</a:t>
            </a:r>
            <a:endParaRPr lang="el-GR" sz="2000" dirty="0">
              <a:latin typeface="Book Antiqua" pitchFamily="18" charset="0"/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2987824" y="1340768"/>
            <a:ext cx="0" cy="576064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179512" y="5691157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Να </a:t>
            </a:r>
            <a:r>
              <a:rPr lang="el-GR" sz="2400" b="1" dirty="0" err="1" smtClean="0">
                <a:latin typeface="Book Antiqua" pitchFamily="18" charset="0"/>
              </a:rPr>
              <a:t>γνωρίζεις</a:t>
            </a:r>
            <a:r>
              <a:rPr lang="el-GR" sz="2400" b="1" dirty="0" smtClean="0">
                <a:latin typeface="Book Antiqua" pitchFamily="18" charset="0"/>
              </a:rPr>
              <a:t> τον </a:t>
            </a:r>
            <a:r>
              <a:rPr lang="el-GR" sz="2400" b="1" dirty="0" err="1" smtClean="0">
                <a:latin typeface="Book Antiqua" pitchFamily="18" charset="0"/>
              </a:rPr>
              <a:t>εαυτό</a:t>
            </a:r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400" b="1" dirty="0" err="1" smtClean="0">
                <a:latin typeface="Book Antiqua" pitchFamily="18" charset="0"/>
              </a:rPr>
              <a:t>σου∙</a:t>
            </a:r>
            <a:r>
              <a:rPr lang="el-GR" sz="2400" b="1" dirty="0" smtClean="0">
                <a:latin typeface="Book Antiqua" pitchFamily="18" charset="0"/>
              </a:rPr>
              <a:t> να </a:t>
            </a:r>
            <a:r>
              <a:rPr lang="el-GR" sz="2400" b="1" dirty="0" err="1" smtClean="0">
                <a:latin typeface="Book Antiqua" pitchFamily="18" charset="0"/>
              </a:rPr>
              <a:t>κατακτήσεις</a:t>
            </a:r>
            <a:r>
              <a:rPr lang="el-GR" sz="2400" b="1" dirty="0" smtClean="0">
                <a:latin typeface="Book Antiqua" pitchFamily="18" charset="0"/>
              </a:rPr>
              <a:t> την αυτογνωσία</a:t>
            </a:r>
            <a:endParaRPr lang="el-GR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627784" y="1052736"/>
            <a:ext cx="43924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400" b="1" dirty="0" smtClean="0">
              <a:latin typeface="Book Antiqua" pitchFamily="18" charset="0"/>
            </a:endParaRPr>
          </a:p>
          <a:p>
            <a:r>
              <a:rPr lang="el-GR" sz="4400" b="1" dirty="0" err="1" smtClean="0">
                <a:solidFill>
                  <a:schemeClr val="bg2">
                    <a:lumMod val="25000"/>
                  </a:schemeClr>
                </a:solidFill>
                <a:latin typeface="Book Antiqua" pitchFamily="18" charset="0"/>
              </a:rPr>
              <a:t>ἔπεα</a:t>
            </a:r>
            <a:r>
              <a:rPr lang="el-GR" sz="4400" b="1" dirty="0" smtClean="0">
                <a:latin typeface="Book Antiqua" pitchFamily="18" charset="0"/>
              </a:rPr>
              <a:t> πτερόεντα</a:t>
            </a:r>
            <a:endParaRPr lang="el-GR" sz="4400" b="1" dirty="0">
              <a:latin typeface="Book Antiqua" pitchFamily="18" charset="0"/>
            </a:endParaRPr>
          </a:p>
        </p:txBody>
      </p:sp>
      <p:pic>
        <p:nvPicPr>
          <p:cNvPr id="8194" name="Picture 2" descr="C:\Users\user\Desktop\κατάλογ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24944"/>
            <a:ext cx="2736304" cy="1590675"/>
          </a:xfrm>
          <a:prstGeom prst="rect">
            <a:avLst/>
          </a:prstGeom>
          <a:noFill/>
        </p:spPr>
      </p:pic>
      <p:pic>
        <p:nvPicPr>
          <p:cNvPr id="8195" name="Picture 3" descr="C:\Users\user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2561084" cy="1596169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555776" y="1700808"/>
            <a:ext cx="1440160" cy="93610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3275856" y="1124744"/>
            <a:ext cx="0" cy="57606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Έλλειψη"/>
          <p:cNvSpPr/>
          <p:nvPr/>
        </p:nvSpPr>
        <p:spPr>
          <a:xfrm>
            <a:off x="2123728" y="188640"/>
            <a:ext cx="2088232" cy="936104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2137103" y="502838"/>
            <a:ext cx="1842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Book Antiqua" pitchFamily="18" charset="0"/>
              </a:rPr>
              <a:t>   </a:t>
            </a:r>
            <a:r>
              <a:rPr lang="el-GR" sz="2000" dirty="0" err="1" smtClean="0">
                <a:latin typeface="Book Antiqua" pitchFamily="18" charset="0"/>
              </a:rPr>
              <a:t>ἔπος</a:t>
            </a:r>
            <a:r>
              <a:rPr lang="el-GR" sz="2000" dirty="0" smtClean="0">
                <a:latin typeface="Book Antiqua" pitchFamily="18" charset="0"/>
              </a:rPr>
              <a:t>= λόγος</a:t>
            </a:r>
            <a:endParaRPr lang="el-GR" sz="2000" dirty="0">
              <a:latin typeface="Book Antiqua" pitchFamily="18" charset="0"/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691680" y="5085185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Book Antiqua" pitchFamily="18" charset="0"/>
              </a:rPr>
              <a:t> </a:t>
            </a:r>
            <a:r>
              <a:rPr lang="el-GR" sz="2800" b="1" dirty="0" smtClean="0">
                <a:latin typeface="Book Antiqua" pitchFamily="18" charset="0"/>
              </a:rPr>
              <a:t>λόγια που πετούν/ λόγια ασήμαντα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317</Words>
  <Application>Microsoft Office PowerPoint</Application>
  <PresentationFormat>Προβολή στην οθόνη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42</cp:revision>
  <dcterms:created xsi:type="dcterms:W3CDTF">2014-09-14T06:23:59Z</dcterms:created>
  <dcterms:modified xsi:type="dcterms:W3CDTF">2014-09-14T17:29:02Z</dcterms:modified>
</cp:coreProperties>
</file>