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B45608"/>
    <a:srgbClr val="000000"/>
    <a:srgbClr val="9A2A3D"/>
    <a:srgbClr val="C66F4C"/>
    <a:srgbClr val="D14141"/>
    <a:srgbClr val="E06432"/>
    <a:srgbClr val="D33F69"/>
    <a:srgbClr val="BC5656"/>
    <a:srgbClr val="8133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1243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54E1A3-B8BF-4A91-A25C-449D633F558E}" type="datetimeFigureOut">
              <a:rPr lang="el-GR" smtClean="0"/>
              <a:pPr/>
              <a:t>13/12/2020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CD6F01-BD6E-41C1-998C-EA82F09F3C86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CD6F01-BD6E-41C1-998C-EA82F09F3C86}" type="slidenum">
              <a:rPr lang="el-GR" smtClean="0"/>
              <a:pPr/>
              <a:t>8</a:t>
            </a:fld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49A67-B545-486B-A08F-4DF9E0BF8B64}" type="datetimeFigureOut">
              <a:rPr lang="el-GR" smtClean="0"/>
              <a:pPr/>
              <a:t>13/12/2020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344B2-E647-464E-B27F-47DEBCA088E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49A67-B545-486B-A08F-4DF9E0BF8B64}" type="datetimeFigureOut">
              <a:rPr lang="el-GR" smtClean="0"/>
              <a:pPr/>
              <a:t>13/12/2020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344B2-E647-464E-B27F-47DEBCA088E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49A67-B545-486B-A08F-4DF9E0BF8B64}" type="datetimeFigureOut">
              <a:rPr lang="el-GR" smtClean="0"/>
              <a:pPr/>
              <a:t>13/12/2020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344B2-E647-464E-B27F-47DEBCA088E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49A67-B545-486B-A08F-4DF9E0BF8B64}" type="datetimeFigureOut">
              <a:rPr lang="el-GR" smtClean="0"/>
              <a:pPr/>
              <a:t>13/12/2020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344B2-E647-464E-B27F-47DEBCA088E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49A67-B545-486B-A08F-4DF9E0BF8B64}" type="datetimeFigureOut">
              <a:rPr lang="el-GR" smtClean="0"/>
              <a:pPr/>
              <a:t>13/12/2020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344B2-E647-464E-B27F-47DEBCA088E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49A67-B545-486B-A08F-4DF9E0BF8B64}" type="datetimeFigureOut">
              <a:rPr lang="el-GR" smtClean="0"/>
              <a:pPr/>
              <a:t>13/12/2020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344B2-E647-464E-B27F-47DEBCA088E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49A67-B545-486B-A08F-4DF9E0BF8B64}" type="datetimeFigureOut">
              <a:rPr lang="el-GR" smtClean="0"/>
              <a:pPr/>
              <a:t>13/12/2020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344B2-E647-464E-B27F-47DEBCA088E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49A67-B545-486B-A08F-4DF9E0BF8B64}" type="datetimeFigureOut">
              <a:rPr lang="el-GR" smtClean="0"/>
              <a:pPr/>
              <a:t>13/12/2020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344B2-E647-464E-B27F-47DEBCA088E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49A67-B545-486B-A08F-4DF9E0BF8B64}" type="datetimeFigureOut">
              <a:rPr lang="el-GR" smtClean="0"/>
              <a:pPr/>
              <a:t>13/12/2020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344B2-E647-464E-B27F-47DEBCA088E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49A67-B545-486B-A08F-4DF9E0BF8B64}" type="datetimeFigureOut">
              <a:rPr lang="el-GR" smtClean="0"/>
              <a:pPr/>
              <a:t>13/12/2020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344B2-E647-464E-B27F-47DEBCA088E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49A67-B545-486B-A08F-4DF9E0BF8B64}" type="datetimeFigureOut">
              <a:rPr lang="el-GR" smtClean="0"/>
              <a:pPr/>
              <a:t>13/12/2020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344B2-E647-464E-B27F-47DEBCA088E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D49A67-B545-486B-A08F-4DF9E0BF8B64}" type="datetimeFigureOut">
              <a:rPr lang="el-GR" smtClean="0"/>
              <a:pPr/>
              <a:t>13/12/2020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344B2-E647-464E-B27F-47DEBCA088E0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1785925"/>
          </a:xfrm>
          <a:ln>
            <a:solidFill>
              <a:schemeClr val="accent3">
                <a:lumMod val="50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el-GR" sz="6000" b="1" i="1" dirty="0" smtClean="0">
                <a:solidFill>
                  <a:schemeClr val="bg2">
                    <a:lumMod val="50000"/>
                  </a:schemeClr>
                </a:solidFill>
              </a:rPr>
              <a:t>ΕΛΛΗΝΙΚΗ ΕΠΑΝΑΣΤΑΣΗ ΚΑΙ ΕΥΡΩΠΗ</a:t>
            </a:r>
            <a:endParaRPr lang="el-GR" sz="6000" b="1" i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0" y="1643050"/>
            <a:ext cx="9144000" cy="5214950"/>
          </a:xfrm>
          <a:ln w="38100">
            <a:solidFill>
              <a:schemeClr val="accent3">
                <a:lumMod val="50000"/>
              </a:schemeClr>
            </a:solidFill>
          </a:ln>
        </p:spPr>
        <p:txBody>
          <a:bodyPr>
            <a:normAutofit fontScale="85000" lnSpcReduction="20000"/>
          </a:bodyPr>
          <a:lstStyle/>
          <a:p>
            <a:endParaRPr lang="el-GR" dirty="0"/>
          </a:p>
          <a:p>
            <a:pPr algn="l"/>
            <a:r>
              <a:rPr lang="el-GR" dirty="0" smtClean="0"/>
              <a:t>          </a:t>
            </a:r>
          </a:p>
          <a:p>
            <a:pPr algn="l"/>
            <a:r>
              <a:rPr lang="el-GR" sz="4200" b="1" i="1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l-GR" sz="4200" b="1" i="1" dirty="0" smtClean="0">
                <a:solidFill>
                  <a:schemeClr val="accent3">
                    <a:lumMod val="50000"/>
                  </a:schemeClr>
                </a:solidFill>
              </a:rPr>
              <a:t>      Από τότε που ήρθε </a:t>
            </a:r>
            <a:br>
              <a:rPr lang="el-GR" sz="4200" b="1" i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el-GR" sz="4200" b="1" i="1" dirty="0" smtClean="0">
                <a:solidFill>
                  <a:schemeClr val="accent3">
                    <a:lumMod val="50000"/>
                  </a:schemeClr>
                </a:solidFill>
              </a:rPr>
              <a:t>    ο Ιμπραήμ τα πράγματα </a:t>
            </a:r>
            <a:br>
              <a:rPr lang="el-GR" sz="4200" b="1" i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el-GR" sz="4200" b="1" i="1" dirty="0" smtClean="0">
                <a:solidFill>
                  <a:schemeClr val="accent3">
                    <a:lumMod val="50000"/>
                  </a:schemeClr>
                </a:solidFill>
              </a:rPr>
              <a:t> δεν πάνε καθόλου καλά. </a:t>
            </a:r>
            <a:br>
              <a:rPr lang="el-GR" sz="4200" b="1" i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el-GR" sz="4200" b="1" i="1" dirty="0" smtClean="0">
                <a:solidFill>
                  <a:schemeClr val="accent3">
                    <a:lumMod val="50000"/>
                  </a:schemeClr>
                </a:solidFill>
              </a:rPr>
              <a:t>Μόνο η χριστιανική Ευρώπη </a:t>
            </a:r>
            <a:br>
              <a:rPr lang="el-GR" sz="4200" b="1" i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el-GR" sz="4200" b="1" i="1" dirty="0" smtClean="0">
                <a:solidFill>
                  <a:schemeClr val="accent3">
                    <a:lumMod val="50000"/>
                  </a:schemeClr>
                </a:solidFill>
              </a:rPr>
              <a:t> μπορεί πια να μας βοηθήσει. </a:t>
            </a:r>
            <a:br>
              <a:rPr lang="el-GR" sz="4200" b="1" i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el-GR" sz="4200" b="1" i="1" dirty="0" smtClean="0">
                <a:solidFill>
                  <a:schemeClr val="accent3">
                    <a:lumMod val="50000"/>
                  </a:schemeClr>
                </a:solidFill>
              </a:rPr>
              <a:t> Για να δούμε, θα κάνει </a:t>
            </a:r>
            <a:br>
              <a:rPr lang="el-GR" sz="4200" b="1" i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el-GR" sz="4200" b="1" i="1" dirty="0" smtClean="0">
                <a:solidFill>
                  <a:schemeClr val="accent3">
                    <a:lumMod val="50000"/>
                  </a:schemeClr>
                </a:solidFill>
              </a:rPr>
              <a:t>        τίποτα; </a:t>
            </a:r>
            <a:br>
              <a:rPr lang="el-GR" sz="4200" b="1" i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el-GR" sz="4200" b="1" i="1" dirty="0" smtClean="0">
                <a:solidFill>
                  <a:schemeClr val="accent3">
                    <a:lumMod val="50000"/>
                  </a:schemeClr>
                </a:solidFill>
              </a:rPr>
              <a:t>   </a:t>
            </a:r>
            <a:r>
              <a:rPr lang="el-GR" b="1" i="1" dirty="0" smtClean="0"/>
              <a:t/>
            </a:r>
            <a:br>
              <a:rPr lang="el-GR" b="1" i="1" dirty="0" smtClean="0"/>
            </a:br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> </a:t>
            </a:r>
            <a:endParaRPr lang="el-GR" dirty="0"/>
          </a:p>
        </p:txBody>
      </p:sp>
      <p:pic>
        <p:nvPicPr>
          <p:cNvPr id="4" name="Picture 7" descr="dfgg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86512" y="2000240"/>
            <a:ext cx="2643206" cy="4000528"/>
          </a:xfrm>
          <a:prstGeom prst="rect">
            <a:avLst/>
          </a:prstGeom>
          <a:noFill/>
          <a:ln w="38100">
            <a:solidFill>
              <a:schemeClr val="accent3">
                <a:lumMod val="75000"/>
              </a:schemeClr>
            </a:solidFill>
            <a:miter lim="800000"/>
            <a:headEnd/>
            <a:tailEnd/>
          </a:ln>
        </p:spPr>
      </p:pic>
      <p:sp>
        <p:nvSpPr>
          <p:cNvPr id="5" name="4 - Ελλειψοειδής επεξήγηση"/>
          <p:cNvSpPr/>
          <p:nvPr/>
        </p:nvSpPr>
        <p:spPr>
          <a:xfrm>
            <a:off x="0" y="1857364"/>
            <a:ext cx="5715008" cy="5000636"/>
          </a:xfrm>
          <a:prstGeom prst="wedgeEllipseCallout">
            <a:avLst>
              <a:gd name="adj1" fmla="val 58050"/>
              <a:gd name="adj2" fmla="val -39795"/>
            </a:avLst>
          </a:prstGeom>
          <a:noFill/>
          <a:ln w="38100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142844" y="142853"/>
            <a:ext cx="8858312" cy="1285883"/>
          </a:xfrm>
        </p:spPr>
        <p:txBody>
          <a:bodyPr>
            <a:normAutofit/>
          </a:bodyPr>
          <a:lstStyle/>
          <a:p>
            <a:r>
              <a:rPr lang="el-GR" sz="66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1830</a:t>
            </a:r>
            <a:endParaRPr lang="el-GR" sz="66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0" y="1214422"/>
            <a:ext cx="9144000" cy="5643578"/>
          </a:xfrm>
          <a:ln>
            <a:solidFill>
              <a:schemeClr val="accent6">
                <a:lumMod val="50000"/>
              </a:schemeClr>
            </a:solidFill>
          </a:ln>
        </p:spPr>
        <p:txBody>
          <a:bodyPr>
            <a:noAutofit/>
          </a:bodyPr>
          <a:lstStyle/>
          <a:p>
            <a:pPr algn="l">
              <a:buFont typeface="Wingdings"/>
              <a:buChar char=""/>
            </a:pPr>
            <a:r>
              <a:rPr lang="el-GR" b="1" dirty="0" smtClean="0">
                <a:solidFill>
                  <a:srgbClr val="E06432"/>
                </a:solidFill>
              </a:rPr>
              <a:t>Αγγλία και Γαλλία πρότειναν την ίδρυση </a:t>
            </a:r>
            <a:r>
              <a:rPr lang="el-GR" b="1" i="1" u="sng" dirty="0" smtClean="0">
                <a:solidFill>
                  <a:srgbClr val="9A2A3D"/>
                </a:solidFill>
              </a:rPr>
              <a:t>ανεξάρτητου ελληνικού κράτους</a:t>
            </a:r>
            <a:r>
              <a:rPr lang="el-GR" b="1" dirty="0" smtClean="0">
                <a:solidFill>
                  <a:srgbClr val="E06432"/>
                </a:solidFill>
              </a:rPr>
              <a:t>, το οποίο θα περιελάμβανε </a:t>
            </a:r>
            <a:r>
              <a:rPr lang="el-GR" b="1" i="1" dirty="0" smtClean="0">
                <a:solidFill>
                  <a:schemeClr val="tx2">
                    <a:lumMod val="75000"/>
                  </a:schemeClr>
                </a:solidFill>
              </a:rPr>
              <a:t>Πελοπόννησο, Κυκλάδες, Σποράδες, Εύβοια και από τη Στερεά Ελλάδα τα εδάφη νότια της γραμμής Αχελώου-Σπερχειού </a:t>
            </a:r>
            <a:r>
              <a:rPr lang="el-GR" b="1" dirty="0" smtClean="0">
                <a:solidFill>
                  <a:srgbClr val="E06432"/>
                </a:solidFill>
                <a:sym typeface="Wingdings"/>
              </a:rPr>
              <a:t> </a:t>
            </a:r>
            <a:r>
              <a:rPr lang="el-GR" b="1" i="1" dirty="0" smtClean="0">
                <a:solidFill>
                  <a:schemeClr val="accent2">
                    <a:lumMod val="75000"/>
                  </a:schemeClr>
                </a:solidFill>
                <a:sym typeface="Wingdings"/>
              </a:rPr>
              <a:t>Πρωτόκολλο </a:t>
            </a:r>
            <a:r>
              <a:rPr lang="el-GR" b="1" i="1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el-GR" b="1" i="1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l-GR" b="1" i="1" dirty="0" smtClean="0">
                <a:solidFill>
                  <a:schemeClr val="accent2">
                    <a:lumMod val="75000"/>
                  </a:schemeClr>
                </a:solidFill>
                <a:sym typeface="Wingdings"/>
              </a:rPr>
              <a:t>Ανεξαρτησίας (3 Φεβρουαρίου 1830) </a:t>
            </a:r>
            <a:r>
              <a:rPr lang="el-GR" b="1" i="1" dirty="0" smtClean="0">
                <a:sym typeface="Wingdings"/>
              </a:rPr>
              <a:t/>
            </a:r>
            <a:br>
              <a:rPr lang="el-GR" b="1" i="1" dirty="0" smtClean="0">
                <a:sym typeface="Wingdings"/>
              </a:rPr>
            </a:br>
            <a:r>
              <a:rPr lang="el-GR" b="1" i="1" dirty="0" smtClean="0">
                <a:sym typeface="Wingdings"/>
              </a:rPr>
              <a:t>                                                 </a:t>
            </a:r>
            <a:r>
              <a:rPr lang="el-GR" sz="3600" b="1" i="1" dirty="0" smtClean="0">
                <a:solidFill>
                  <a:srgbClr val="9A2A3D"/>
                </a:solidFill>
                <a:sym typeface="Wingdings"/>
              </a:rPr>
              <a:t>Ανεξαρτησία               </a:t>
            </a:r>
          </a:p>
          <a:p>
            <a:pPr algn="l"/>
            <a:r>
              <a:rPr lang="el-GR" b="1" dirty="0" smtClean="0">
                <a:sym typeface="Wingdings"/>
              </a:rPr>
              <a:t/>
            </a:r>
            <a:br>
              <a:rPr lang="el-GR" b="1" dirty="0" smtClean="0">
                <a:sym typeface="Wingdings"/>
              </a:rPr>
            </a:br>
            <a:r>
              <a:rPr lang="el-GR" b="1" dirty="0" smtClean="0">
                <a:solidFill>
                  <a:srgbClr val="E06432"/>
                </a:solidFill>
                <a:sym typeface="Wingdings"/>
              </a:rPr>
              <a:t> Οι Δυνάμεις επέλεξαν ως ηγεμόνα του κράτους τον </a:t>
            </a:r>
            <a:r>
              <a:rPr lang="el-GR" b="1" i="1" dirty="0" smtClean="0">
                <a:solidFill>
                  <a:schemeClr val="accent1">
                    <a:lumMod val="75000"/>
                  </a:schemeClr>
                </a:solidFill>
                <a:sym typeface="Wingdings"/>
              </a:rPr>
              <a:t>Λεοπόλδο</a:t>
            </a:r>
            <a:r>
              <a:rPr lang="el-GR" b="1" i="1" dirty="0" smtClean="0">
                <a:solidFill>
                  <a:srgbClr val="E06432"/>
                </a:solidFill>
                <a:sym typeface="Wingdings"/>
              </a:rPr>
              <a:t> του Σαξ Κόμπουργκ</a:t>
            </a:r>
            <a:r>
              <a:rPr lang="el-GR" b="1" dirty="0" smtClean="0">
                <a:solidFill>
                  <a:srgbClr val="E06432"/>
                </a:solidFill>
                <a:sym typeface="Wingdings"/>
              </a:rPr>
              <a:t>. Εκείνος όμως αρνήθηκε. </a:t>
            </a:r>
            <a:endParaRPr lang="el-GR" b="1" i="1" dirty="0">
              <a:solidFill>
                <a:srgbClr val="E06432"/>
              </a:solidFill>
            </a:endParaRPr>
          </a:p>
        </p:txBody>
      </p:sp>
      <p:pic>
        <p:nvPicPr>
          <p:cNvPr id="4" name="Picture 7" descr="dfgg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00958" y="3714752"/>
            <a:ext cx="1278385" cy="1692000"/>
          </a:xfrm>
          <a:prstGeom prst="rect">
            <a:avLst/>
          </a:prstGeom>
          <a:noFill/>
          <a:ln w="38100">
            <a:solidFill>
              <a:srgbClr val="9A2A3D"/>
            </a:solidFill>
            <a:miter lim="800000"/>
            <a:headEnd/>
            <a:tailEnd/>
          </a:ln>
        </p:spPr>
      </p:pic>
      <p:sp>
        <p:nvSpPr>
          <p:cNvPr id="5" name="4 - Επεξήγηση με γραμμή 3"/>
          <p:cNvSpPr/>
          <p:nvPr/>
        </p:nvSpPr>
        <p:spPr>
          <a:xfrm flipH="1">
            <a:off x="4500562" y="4143380"/>
            <a:ext cx="2571768" cy="857256"/>
          </a:xfrm>
          <a:prstGeom prst="borderCallout3">
            <a:avLst>
              <a:gd name="adj1" fmla="val 6996"/>
              <a:gd name="adj2" fmla="val -497"/>
              <a:gd name="adj3" fmla="val 41531"/>
              <a:gd name="adj4" fmla="val -8478"/>
              <a:gd name="adj5" fmla="val -173"/>
              <a:gd name="adj6" fmla="val -12749"/>
              <a:gd name="adj7" fmla="val -17602"/>
              <a:gd name="adj8" fmla="val -16893"/>
            </a:avLst>
          </a:prstGeom>
          <a:noFill/>
          <a:ln>
            <a:solidFill>
              <a:srgbClr val="9A2A3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" name="5 - Έλλειψη"/>
          <p:cNvSpPr/>
          <p:nvPr/>
        </p:nvSpPr>
        <p:spPr>
          <a:xfrm>
            <a:off x="3357554" y="285728"/>
            <a:ext cx="2500330" cy="92869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user\Pictures\ghg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4414" y="196852"/>
            <a:ext cx="6804000" cy="6518296"/>
          </a:xfrm>
          <a:prstGeom prst="rect">
            <a:avLst/>
          </a:prstGeom>
          <a:noFill/>
          <a:ln w="38100">
            <a:solidFill>
              <a:schemeClr val="accent1">
                <a:lumMod val="75000"/>
              </a:schemeClr>
            </a:solidFill>
          </a:ln>
        </p:spPr>
      </p:pic>
      <p:sp>
        <p:nvSpPr>
          <p:cNvPr id="5" name="4 - TextBox"/>
          <p:cNvSpPr txBox="1"/>
          <p:nvPr/>
        </p:nvSpPr>
        <p:spPr>
          <a:xfrm>
            <a:off x="1428728" y="285728"/>
            <a:ext cx="642942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4400" b="1" i="1" dirty="0" smtClean="0">
                <a:solidFill>
                  <a:schemeClr val="accent5">
                    <a:lumMod val="50000"/>
                  </a:schemeClr>
                </a:solidFill>
              </a:rPr>
              <a:t>Η ΕΛΛΑΔΑ ΤΟ 1830</a:t>
            </a:r>
            <a:endParaRPr lang="el-GR" sz="4400" b="1" i="1" dirty="0">
              <a:solidFill>
                <a:schemeClr val="accent5">
                  <a:lumMod val="50000"/>
                </a:schemeClr>
              </a:solidFill>
            </a:endParaRPr>
          </a:p>
        </p:txBody>
      </p:sp>
      <p:cxnSp>
        <p:nvCxnSpPr>
          <p:cNvPr id="7" name="6 - Ευθύγραμμο βέλος σύνδεσης"/>
          <p:cNvCxnSpPr/>
          <p:nvPr/>
        </p:nvCxnSpPr>
        <p:spPr>
          <a:xfrm rot="5400000">
            <a:off x="2821769" y="1250141"/>
            <a:ext cx="2143140" cy="1500198"/>
          </a:xfrm>
          <a:prstGeom prst="straightConnector1">
            <a:avLst/>
          </a:prstGeom>
          <a:ln w="38100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3071809"/>
          </a:xfrm>
        </p:spPr>
        <p:txBody>
          <a:bodyPr>
            <a:normAutofit fontScale="90000"/>
          </a:bodyPr>
          <a:lstStyle/>
          <a:p>
            <a:r>
              <a:rPr lang="el-GR" b="1" dirty="0" smtClean="0">
                <a:solidFill>
                  <a:schemeClr val="accent2">
                    <a:lumMod val="50000"/>
                  </a:schemeClr>
                </a:solidFill>
              </a:rPr>
              <a:t>Οι Έλληνες προσέβλεπαν </a:t>
            </a:r>
            <a:r>
              <a:rPr lang="el-GR" b="1" i="1" u="sng" dirty="0" smtClean="0">
                <a:solidFill>
                  <a:srgbClr val="9E3A38"/>
                </a:solidFill>
              </a:rPr>
              <a:t>στη συμπαράσταση των Ευρωπαίων</a:t>
            </a:r>
            <a:r>
              <a:rPr lang="el-GR" b="1" dirty="0" smtClean="0">
                <a:solidFill>
                  <a:srgbClr val="9E3A38"/>
                </a:solidFill>
              </a:rPr>
              <a:t>, </a:t>
            </a:r>
            <a:r>
              <a:rPr lang="el-GR" b="1" dirty="0" smtClean="0">
                <a:solidFill>
                  <a:schemeClr val="accent2">
                    <a:lumMod val="50000"/>
                  </a:schemeClr>
                </a:solidFill>
              </a:rPr>
              <a:t>ηγετών και λαών. Γι’ αυτό και </a:t>
            </a:r>
            <a:r>
              <a:rPr lang="el-GR" b="1" dirty="0" smtClean="0">
                <a:solidFill>
                  <a:schemeClr val="accent2">
                    <a:lumMod val="50000"/>
                  </a:schemeClr>
                </a:solidFill>
                <a:sym typeface="Wingdings"/>
              </a:rPr>
              <a:t></a:t>
            </a:r>
            <a:r>
              <a:rPr lang="el-GR" b="1" dirty="0" smtClean="0">
                <a:solidFill>
                  <a:schemeClr val="accent2">
                    <a:lumMod val="50000"/>
                  </a:schemeClr>
                </a:solidFill>
              </a:rPr>
              <a:t> τόνιζαν τον </a:t>
            </a:r>
            <a:r>
              <a:rPr lang="el-GR" b="1" i="1" u="sng" dirty="0" smtClean="0">
                <a:solidFill>
                  <a:schemeClr val="accent6">
                    <a:lumMod val="50000"/>
                  </a:schemeClr>
                </a:solidFill>
              </a:rPr>
              <a:t>εθνικό</a:t>
            </a:r>
            <a:r>
              <a:rPr lang="el-GR" b="1" dirty="0" smtClean="0">
                <a:solidFill>
                  <a:schemeClr val="accent2">
                    <a:lumMod val="50000"/>
                  </a:schemeClr>
                </a:solidFill>
              </a:rPr>
              <a:t> χαρακτήρα του αγώνα τους</a:t>
            </a:r>
            <a:endParaRPr lang="el-GR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0" y="2786058"/>
            <a:ext cx="9144000" cy="4071942"/>
          </a:xfrm>
        </p:spPr>
        <p:txBody>
          <a:bodyPr/>
          <a:lstStyle/>
          <a:p>
            <a:pPr algn="l"/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                                     </a:t>
            </a:r>
            <a:r>
              <a:rPr lang="el-GR" sz="3600" b="1" dirty="0" smtClean="0">
                <a:solidFill>
                  <a:schemeClr val="accent6">
                    <a:lumMod val="75000"/>
                  </a:schemeClr>
                </a:solidFill>
              </a:rPr>
              <a:t>Όμως:</a:t>
            </a:r>
            <a:br>
              <a:rPr lang="el-GR" sz="3600" b="1" dirty="0" smtClean="0">
                <a:solidFill>
                  <a:schemeClr val="accent6">
                    <a:lumMod val="75000"/>
                  </a:schemeClr>
                </a:solidFill>
              </a:rPr>
            </a:br>
            <a:endParaRPr lang="el-GR" sz="36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3 - Έλλειψη"/>
          <p:cNvSpPr/>
          <p:nvPr/>
        </p:nvSpPr>
        <p:spPr>
          <a:xfrm>
            <a:off x="3214678" y="2786058"/>
            <a:ext cx="1928826" cy="785818"/>
          </a:xfrm>
          <a:prstGeom prst="ellipse">
            <a:avLst/>
          </a:prstGeom>
          <a:noFill/>
          <a:ln w="381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6" name="5 - Ευθύγραμμο βέλος σύνδεσης"/>
          <p:cNvCxnSpPr>
            <a:stCxn id="4" idx="4"/>
          </p:cNvCxnSpPr>
          <p:nvPr/>
        </p:nvCxnSpPr>
        <p:spPr>
          <a:xfrm rot="5400000">
            <a:off x="4000495" y="3750472"/>
            <a:ext cx="357193" cy="1588"/>
          </a:xfrm>
          <a:prstGeom prst="straightConnector1">
            <a:avLst/>
          </a:prstGeom>
          <a:ln w="38100"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24 - TextBox"/>
          <p:cNvSpPr txBox="1"/>
          <p:nvPr/>
        </p:nvSpPr>
        <p:spPr>
          <a:xfrm>
            <a:off x="142844" y="3929066"/>
            <a:ext cx="900115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600" b="1" dirty="0" smtClean="0">
                <a:solidFill>
                  <a:srgbClr val="AC5208"/>
                </a:solidFill>
              </a:rPr>
              <a:t>Η διεθνής συγκυρία ήταν </a:t>
            </a:r>
            <a:r>
              <a:rPr lang="el-GR" sz="3600" b="1" i="1" dirty="0" smtClean="0">
                <a:solidFill>
                  <a:schemeClr val="accent4">
                    <a:lumMod val="50000"/>
                  </a:schemeClr>
                </a:solidFill>
              </a:rPr>
              <a:t>αρνητική</a:t>
            </a:r>
            <a:r>
              <a:rPr lang="el-GR" sz="36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l-GR" sz="3600" b="1" dirty="0" smtClean="0">
                <a:solidFill>
                  <a:srgbClr val="AC5208"/>
                </a:solidFill>
              </a:rPr>
              <a:t>και το ελληνικό πρόβλημα αντιμετωπιζόταν από τις Μεγάλες Δυνάμεις ως μέρος του ανατολικού ζητήματος( = ακεραιότητα ή διάλυση της Οθωμανικής Αυτοκρατορίας).         </a:t>
            </a:r>
            <a:r>
              <a:rPr lang="el-GR" sz="3600" b="1" dirty="0" smtClean="0">
                <a:solidFill>
                  <a:schemeClr val="accent6">
                    <a:lumMod val="50000"/>
                  </a:schemeClr>
                </a:solidFill>
              </a:rPr>
              <a:t>Γι’ αυτό: </a:t>
            </a:r>
            <a:r>
              <a:rPr lang="el-GR" sz="3600" b="1" dirty="0" smtClean="0">
                <a:solidFill>
                  <a:srgbClr val="993300"/>
                </a:solidFill>
                <a:sym typeface="Wingdings"/>
              </a:rPr>
              <a:t></a:t>
            </a:r>
            <a:r>
              <a:rPr lang="el-GR" sz="3600" b="1" dirty="0" smtClean="0"/>
              <a:t> </a:t>
            </a:r>
            <a:endParaRPr lang="el-GR" sz="3600" b="1" dirty="0"/>
          </a:p>
        </p:txBody>
      </p:sp>
      <p:sp>
        <p:nvSpPr>
          <p:cNvPr id="29" name="28 - Έλλειψη"/>
          <p:cNvSpPr/>
          <p:nvPr/>
        </p:nvSpPr>
        <p:spPr>
          <a:xfrm>
            <a:off x="6715140" y="6072206"/>
            <a:ext cx="1785950" cy="785794"/>
          </a:xfrm>
          <a:prstGeom prst="ellipse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31" name="30 - Ευθύγραμμο βέλος σύνδεσης"/>
          <p:cNvCxnSpPr/>
          <p:nvPr/>
        </p:nvCxnSpPr>
        <p:spPr>
          <a:xfrm rot="10800000">
            <a:off x="5214942" y="6143644"/>
            <a:ext cx="1643074" cy="214314"/>
          </a:xfrm>
          <a:prstGeom prst="straightConnector1">
            <a:avLst/>
          </a:prstGeom>
          <a:ln w="38100">
            <a:solidFill>
              <a:srgbClr val="542804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1714487"/>
          </a:xfrm>
        </p:spPr>
        <p:txBody>
          <a:bodyPr>
            <a:normAutofit fontScale="90000"/>
          </a:bodyPr>
          <a:lstStyle/>
          <a:p>
            <a:pPr algn="l"/>
            <a:r>
              <a:rPr lang="el-GR" dirty="0" err="1" smtClean="0">
                <a:solidFill>
                  <a:srgbClr val="990033"/>
                </a:solidFill>
                <a:sym typeface="Wingdings"/>
              </a:rPr>
              <a:t></a:t>
            </a:r>
            <a:r>
              <a:rPr lang="el-GR" b="1" dirty="0" err="1" smtClean="0">
                <a:solidFill>
                  <a:srgbClr val="990033"/>
                </a:solidFill>
                <a:sym typeface="Wingdings"/>
              </a:rPr>
              <a:t>Τα</a:t>
            </a:r>
            <a:r>
              <a:rPr lang="el-GR" b="1" dirty="0" smtClean="0">
                <a:solidFill>
                  <a:srgbClr val="990033"/>
                </a:solidFill>
                <a:sym typeface="Wingdings"/>
              </a:rPr>
              <a:t> δύο πρώτα χρόνια της επανάστασης η στάση των Δυνάμεων ήταν </a:t>
            </a:r>
            <a:r>
              <a:rPr lang="el-GR" b="1" dirty="0" smtClean="0">
                <a:solidFill>
                  <a:srgbClr val="660066"/>
                </a:solidFill>
                <a:sym typeface="Wingdings"/>
              </a:rPr>
              <a:t>αρνητική</a:t>
            </a:r>
            <a:r>
              <a:rPr lang="el-GR" b="1" dirty="0" smtClean="0">
                <a:solidFill>
                  <a:srgbClr val="990033"/>
                </a:solidFill>
                <a:sym typeface="Wingdings"/>
              </a:rPr>
              <a:t>.</a:t>
            </a:r>
            <a:endParaRPr lang="el-GR" b="1" dirty="0">
              <a:solidFill>
                <a:srgbClr val="990033"/>
              </a:solidFill>
            </a:endParaRP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0" y="1571612"/>
            <a:ext cx="9144000" cy="5286388"/>
          </a:xfrm>
        </p:spPr>
        <p:txBody>
          <a:bodyPr/>
          <a:lstStyle/>
          <a:p>
            <a:pPr algn="l"/>
            <a:r>
              <a:rPr lang="el-GR" dirty="0" smtClean="0"/>
              <a:t> </a:t>
            </a:r>
            <a:r>
              <a:rPr lang="el-GR" sz="3600" b="1" dirty="0" err="1" smtClean="0"/>
              <a:t>Αλλά:</a:t>
            </a:r>
            <a:r>
              <a:rPr lang="el-GR" sz="3600" b="1" dirty="0" err="1" smtClean="0">
                <a:sym typeface="Wingdings"/>
              </a:rPr>
              <a:t></a:t>
            </a:r>
            <a:r>
              <a:rPr lang="el-GR" sz="3600" b="1" dirty="0" smtClean="0">
                <a:sym typeface="Wingdings"/>
              </a:rPr>
              <a:t>  </a:t>
            </a:r>
            <a:r>
              <a:rPr lang="el-GR" sz="3600" b="1" u="sng" dirty="0" smtClean="0">
                <a:sym typeface="Wingdings"/>
              </a:rPr>
              <a:t>Πρώτα αλλάζει η στάση της </a:t>
            </a:r>
            <a:r>
              <a:rPr lang="el-GR" sz="3600" b="1" u="sng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sym typeface="Wingdings"/>
              </a:rPr>
              <a:t>Αγγλίας</a:t>
            </a:r>
            <a:br>
              <a:rPr lang="el-GR" sz="3600" b="1" u="sng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sym typeface="Wingdings"/>
              </a:rPr>
            </a:br>
            <a:r>
              <a:rPr lang="el-GR" sz="3600" b="1" u="sng" dirty="0" smtClean="0">
                <a:sym typeface="Wingdings"/>
              </a:rPr>
              <a:t>                                            </a:t>
            </a:r>
            <a:endParaRPr lang="el-GR" sz="3600" b="1" u="sng" dirty="0"/>
          </a:p>
        </p:txBody>
      </p:sp>
      <p:sp>
        <p:nvSpPr>
          <p:cNvPr id="5" name="4 - Έλλειψη"/>
          <p:cNvSpPr/>
          <p:nvPr/>
        </p:nvSpPr>
        <p:spPr>
          <a:xfrm flipH="1">
            <a:off x="0" y="1571612"/>
            <a:ext cx="1857356" cy="714380"/>
          </a:xfrm>
          <a:prstGeom prst="ellipse">
            <a:avLst/>
          </a:prstGeom>
          <a:noFill/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" name="5 - Ορθογώνιο"/>
          <p:cNvSpPr/>
          <p:nvPr/>
        </p:nvSpPr>
        <p:spPr>
          <a:xfrm>
            <a:off x="142844" y="2357430"/>
            <a:ext cx="8786874" cy="450057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7" name="6 - TextBox"/>
          <p:cNvSpPr txBox="1"/>
          <p:nvPr/>
        </p:nvSpPr>
        <p:spPr>
          <a:xfrm>
            <a:off x="142844" y="2333685"/>
            <a:ext cx="9001156" cy="4667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800" b="1" dirty="0" smtClean="0"/>
              <a:t>Το </a:t>
            </a:r>
            <a:r>
              <a:rPr lang="el-GR" sz="48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1823</a:t>
            </a:r>
            <a:r>
              <a:rPr lang="el-GR" sz="4800" b="1" dirty="0" smtClean="0"/>
              <a:t> ο υπουργός εξωτερικών της Αγγλίας  </a:t>
            </a:r>
            <a:r>
              <a:rPr lang="el-GR" sz="48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Γεώργιος </a:t>
            </a:r>
            <a:r>
              <a:rPr lang="el-GR" sz="4800" b="1" dirty="0" err="1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Κάνιγκ</a:t>
            </a:r>
            <a:r>
              <a:rPr lang="el-GR" sz="48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 </a:t>
            </a:r>
            <a:endParaRPr lang="en-US" sz="4800" b="1" dirty="0" smtClean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  <a:p>
            <a:r>
              <a:rPr lang="el-GR" sz="48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 </a:t>
            </a:r>
            <a:r>
              <a:rPr lang="el-GR" sz="4800" b="1" dirty="0" smtClean="0"/>
              <a:t>αναθεωρεί την αγγλική εξωτερική πολιτική και αναγνωρίζει τους Έλληνες ως </a:t>
            </a:r>
            <a:r>
              <a:rPr lang="el-GR" sz="4800" b="1" dirty="0" smtClean="0">
                <a:solidFill>
                  <a:srgbClr val="AF5D82"/>
                </a:solidFill>
              </a:rPr>
              <a:t>εμπόλεμη δύναμη</a:t>
            </a:r>
            <a:r>
              <a:rPr lang="el-GR" sz="4800" b="1" dirty="0" smtClean="0"/>
              <a:t>.</a:t>
            </a:r>
            <a:endParaRPr lang="el-GR" sz="4800" b="1" dirty="0"/>
          </a:p>
        </p:txBody>
      </p:sp>
      <p:cxnSp>
        <p:nvCxnSpPr>
          <p:cNvPr id="9" name="8 - Ευθύγραμμο βέλος σύνδεσης"/>
          <p:cNvCxnSpPr/>
          <p:nvPr/>
        </p:nvCxnSpPr>
        <p:spPr>
          <a:xfrm rot="5400000">
            <a:off x="4322761" y="2393149"/>
            <a:ext cx="499272" cy="794"/>
          </a:xfrm>
          <a:prstGeom prst="straightConnector1">
            <a:avLst/>
          </a:prstGeom>
          <a:ln w="381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C:\Users\user\Pictures\ddd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15206" y="3786190"/>
            <a:ext cx="1620000" cy="1684662"/>
          </a:xfrm>
          <a:prstGeom prst="rect">
            <a:avLst/>
          </a:prstGeom>
          <a:noFill/>
          <a:ln w="25400">
            <a:solidFill>
              <a:schemeClr val="accent6">
                <a:lumMod val="50000"/>
              </a:schemeClr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0" y="142853"/>
            <a:ext cx="9001156" cy="1214445"/>
          </a:xfrm>
        </p:spPr>
        <p:txBody>
          <a:bodyPr>
            <a:normAutofit/>
          </a:bodyPr>
          <a:lstStyle/>
          <a:p>
            <a:r>
              <a:rPr lang="el-GR" sz="4800" b="1" i="1" dirty="0" smtClean="0">
                <a:solidFill>
                  <a:srgbClr val="990099"/>
                </a:solidFill>
              </a:rPr>
              <a:t>Γιατί άλλαξε η στάση της Αγγλίας;</a:t>
            </a:r>
            <a:endParaRPr lang="el-GR" sz="4800" b="1" i="1" dirty="0">
              <a:solidFill>
                <a:srgbClr val="990099"/>
              </a:solidFill>
            </a:endParaRP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0" y="1285860"/>
            <a:ext cx="9144000" cy="5572140"/>
          </a:xfrm>
          <a:ln w="666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l"/>
            <a:r>
              <a:rPr lang="el-GR" sz="4000" b="1" dirty="0" smtClean="0">
                <a:solidFill>
                  <a:srgbClr val="B33B8B"/>
                </a:solidFill>
              </a:rPr>
              <a:t>Ο </a:t>
            </a:r>
            <a:r>
              <a:rPr lang="el-GR" sz="4000" b="1" dirty="0" err="1" smtClean="0">
                <a:solidFill>
                  <a:srgbClr val="B33B8B"/>
                </a:solidFill>
              </a:rPr>
              <a:t>Κάνιγκ</a:t>
            </a:r>
            <a:r>
              <a:rPr lang="el-GR" sz="4000" b="1" dirty="0" smtClean="0">
                <a:solidFill>
                  <a:srgbClr val="B33B8B"/>
                </a:solidFill>
              </a:rPr>
              <a:t> προέβλεπε τη διάλυση της Οθωμανικής Αυτοκρατορίας και επιθυμούσε τη δημιουργία ενός ελληνικού κράτους που θα ήταν σύμμαχος των αγγλικών συμφερόντων στην Ανατολική Μεσόγειο.</a:t>
            </a:r>
          </a:p>
          <a:p>
            <a:pPr algn="l"/>
            <a:endParaRPr lang="el-GR" sz="4000" b="1" dirty="0"/>
          </a:p>
        </p:txBody>
      </p:sp>
      <p:sp>
        <p:nvSpPr>
          <p:cNvPr id="5" name="4 - TextBox"/>
          <p:cNvSpPr txBox="1"/>
          <p:nvPr/>
        </p:nvSpPr>
        <p:spPr>
          <a:xfrm>
            <a:off x="357158" y="5000636"/>
            <a:ext cx="8501122" cy="1569660"/>
          </a:xfrm>
          <a:prstGeom prst="rect">
            <a:avLst/>
          </a:prstGeom>
          <a:noFill/>
          <a:ln w="38100">
            <a:solidFill>
              <a:srgbClr val="990033"/>
            </a:solidFill>
          </a:ln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Η </a:t>
            </a:r>
            <a:r>
              <a:rPr lang="el-GR" sz="3200" b="1" dirty="0" smtClean="0">
                <a:solidFill>
                  <a:srgbClr val="AF5D82"/>
                </a:solidFill>
              </a:rPr>
              <a:t>Ρωσία</a:t>
            </a:r>
            <a:r>
              <a:rPr lang="el-GR" sz="3200" b="1" dirty="0" smtClean="0"/>
              <a:t> αντιδρά και προτείνει </a:t>
            </a:r>
            <a:r>
              <a:rPr lang="el-GR" sz="3200" b="1" i="1" u="sng" dirty="0" smtClean="0">
                <a:solidFill>
                  <a:srgbClr val="6B354D"/>
                </a:solidFill>
              </a:rPr>
              <a:t>το </a:t>
            </a:r>
            <a:r>
              <a:rPr lang="el-GR" sz="3200" b="1" i="1" u="sng" dirty="0" smtClean="0">
                <a:solidFill>
                  <a:srgbClr val="6B354D"/>
                </a:solidFill>
                <a:latin typeface="Calibri"/>
                <a:cs typeface="Calibri"/>
              </a:rPr>
              <a:t>″</a:t>
            </a:r>
            <a:r>
              <a:rPr lang="el-GR" sz="3200" b="1" i="1" u="sng" dirty="0" smtClean="0">
                <a:solidFill>
                  <a:srgbClr val="6B354D"/>
                </a:solidFill>
              </a:rPr>
              <a:t>σχέδιο των τριών τμημάτων</a:t>
            </a:r>
            <a:r>
              <a:rPr lang="el-GR" sz="3200" b="1" i="1" u="sng" dirty="0" smtClean="0">
                <a:solidFill>
                  <a:srgbClr val="6B354D"/>
                </a:solidFill>
                <a:latin typeface="Calibri"/>
                <a:cs typeface="Calibri"/>
              </a:rPr>
              <a:t>″</a:t>
            </a:r>
            <a:r>
              <a:rPr lang="el-GR" sz="3200" b="1" i="1" u="sng" dirty="0" smtClean="0">
                <a:solidFill>
                  <a:srgbClr val="6B354D"/>
                </a:solidFill>
              </a:rPr>
              <a:t> </a:t>
            </a:r>
            <a:r>
              <a:rPr lang="el-GR" sz="3200" b="1" dirty="0" smtClean="0"/>
              <a:t>που απορρίφτηκε από τον Σουλτάνο και τους Έλληνες.</a:t>
            </a:r>
            <a:endParaRPr lang="el-GR" sz="3200" b="1" dirty="0"/>
          </a:p>
        </p:txBody>
      </p:sp>
      <p:sp>
        <p:nvSpPr>
          <p:cNvPr id="7" name="6 - Βέλος προς τα επάνω"/>
          <p:cNvSpPr/>
          <p:nvPr/>
        </p:nvSpPr>
        <p:spPr>
          <a:xfrm>
            <a:off x="1285852" y="4857760"/>
            <a:ext cx="71438" cy="357190"/>
          </a:xfrm>
          <a:prstGeom prst="upArrow">
            <a:avLst/>
          </a:prstGeom>
          <a:ln w="63500">
            <a:solidFill>
              <a:srgbClr val="99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1785925"/>
          </a:xfrm>
          <a:ln w="19050">
            <a:solidFill>
              <a:srgbClr val="000000"/>
            </a:solidFill>
          </a:ln>
        </p:spPr>
        <p:txBody>
          <a:bodyPr/>
          <a:lstStyle/>
          <a:p>
            <a:r>
              <a:rPr lang="el-GR" b="1" i="1" dirty="0" smtClean="0">
                <a:solidFill>
                  <a:srgbClr val="660033"/>
                </a:solidFill>
              </a:rPr>
              <a:t>Πώς επηρεάζει τους </a:t>
            </a:r>
            <a:r>
              <a:rPr lang="el-GR" b="1" i="1" u="sng" dirty="0" smtClean="0">
                <a:solidFill>
                  <a:srgbClr val="660033"/>
                </a:solidFill>
              </a:rPr>
              <a:t>Έλληνες</a:t>
            </a:r>
            <a:r>
              <a:rPr lang="el-GR" b="1" i="1" dirty="0" smtClean="0">
                <a:solidFill>
                  <a:srgbClr val="660033"/>
                </a:solidFill>
              </a:rPr>
              <a:t> η στάση των Μεγάλων Δυνάμεων;</a:t>
            </a:r>
            <a:endParaRPr lang="el-GR" b="1" i="1" dirty="0">
              <a:solidFill>
                <a:srgbClr val="660033"/>
              </a:solidFill>
            </a:endParaRP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0" y="1500174"/>
            <a:ext cx="9144000" cy="5357826"/>
          </a:xfrm>
          <a:ln w="38100">
            <a:gradFill>
              <a:gsLst>
                <a:gs pos="0">
                  <a:srgbClr val="CCCCFF"/>
                </a:gs>
                <a:gs pos="17999">
                  <a:srgbClr val="99CCFF"/>
                </a:gs>
                <a:gs pos="36000">
                  <a:srgbClr val="9966FF"/>
                </a:gs>
                <a:gs pos="61000">
                  <a:srgbClr val="CC99FF"/>
                </a:gs>
                <a:gs pos="82001">
                  <a:srgbClr val="99CCFF"/>
                </a:gs>
                <a:gs pos="100000">
                  <a:srgbClr val="CCCCFF"/>
                </a:gs>
              </a:gsLst>
              <a:lin ang="5400000" scaled="0"/>
            </a:gradFill>
          </a:ln>
        </p:spPr>
        <p:txBody>
          <a:bodyPr>
            <a:normAutofit fontScale="77500" lnSpcReduction="20000"/>
          </a:bodyPr>
          <a:lstStyle/>
          <a:p>
            <a:pPr algn="l"/>
            <a:r>
              <a:rPr lang="el-GR" dirty="0" smtClean="0"/>
              <a:t>     </a:t>
            </a:r>
            <a:br>
              <a:rPr lang="el-GR" dirty="0" smtClean="0"/>
            </a:br>
            <a:r>
              <a:rPr lang="el-GR" dirty="0" smtClean="0"/>
              <a:t>    </a:t>
            </a:r>
            <a:r>
              <a:rPr lang="el-GR" sz="4300" b="1" i="1" dirty="0" smtClean="0">
                <a:solidFill>
                  <a:srgbClr val="AD659F"/>
                </a:solidFill>
              </a:rPr>
              <a:t>Η αγγλική μεταστροφή                    </a:t>
            </a:r>
            <a:r>
              <a:rPr lang="el-GR" sz="4300" b="1" i="1" u="sng" dirty="0" smtClean="0">
                <a:solidFill>
                  <a:srgbClr val="AD659F"/>
                </a:solidFill>
              </a:rPr>
              <a:t>1823-1825</a:t>
            </a:r>
            <a:r>
              <a:rPr lang="el-GR" sz="4300" b="1" i="1" dirty="0" smtClean="0">
                <a:solidFill>
                  <a:srgbClr val="AD659F"/>
                </a:solidFill>
              </a:rPr>
              <a:t/>
            </a:r>
            <a:br>
              <a:rPr lang="el-GR" sz="4300" b="1" i="1" dirty="0" smtClean="0">
                <a:solidFill>
                  <a:srgbClr val="AD659F"/>
                </a:solidFill>
              </a:rPr>
            </a:br>
            <a:r>
              <a:rPr lang="el-GR" sz="4300" b="1" i="1" dirty="0" smtClean="0">
                <a:solidFill>
                  <a:srgbClr val="AD659F"/>
                </a:solidFill>
              </a:rPr>
              <a:t>      ενίσχυσε την επιρροή           </a:t>
            </a:r>
            <a:r>
              <a:rPr lang="el-GR" sz="4300" b="1" i="1" dirty="0" smtClean="0">
                <a:solidFill>
                  <a:srgbClr val="AD659F"/>
                </a:solidFill>
                <a:sym typeface="Wingdings"/>
              </a:rPr>
              <a:t> δημιουργήθηκαν</a:t>
            </a:r>
            <a:r>
              <a:rPr lang="el-GR" sz="4300" b="1" i="1" dirty="0" smtClean="0">
                <a:solidFill>
                  <a:srgbClr val="AD659F"/>
                </a:solidFill>
              </a:rPr>
              <a:t>   </a:t>
            </a:r>
            <a:br>
              <a:rPr lang="el-GR" sz="4300" b="1" i="1" dirty="0" smtClean="0">
                <a:solidFill>
                  <a:srgbClr val="AD659F"/>
                </a:solidFill>
              </a:rPr>
            </a:br>
            <a:r>
              <a:rPr lang="el-GR" sz="4300" b="1" i="1" dirty="0" smtClean="0">
                <a:solidFill>
                  <a:srgbClr val="AD659F"/>
                </a:solidFill>
              </a:rPr>
              <a:t>        της Αγγλίας στους                         </a:t>
            </a:r>
            <a:r>
              <a:rPr lang="el-GR" sz="4300" b="1" i="1" u="sng" dirty="0" smtClean="0">
                <a:solidFill>
                  <a:srgbClr val="AD659F"/>
                </a:solidFill>
              </a:rPr>
              <a:t>κόμματα</a:t>
            </a:r>
            <a:r>
              <a:rPr lang="el-GR" sz="4300" b="1" i="1" dirty="0" smtClean="0">
                <a:solidFill>
                  <a:srgbClr val="AD659F"/>
                </a:solidFill>
              </a:rPr>
              <a:t/>
            </a:r>
            <a:br>
              <a:rPr lang="el-GR" sz="4300" b="1" i="1" dirty="0" smtClean="0">
                <a:solidFill>
                  <a:srgbClr val="AD659F"/>
                </a:solidFill>
              </a:rPr>
            </a:br>
            <a:r>
              <a:rPr lang="el-GR" sz="4300" b="1" i="1" dirty="0" smtClean="0">
                <a:solidFill>
                  <a:srgbClr val="AD659F"/>
                </a:solidFill>
              </a:rPr>
              <a:t>                 Έλληνες:                         που συνδέονταν με</a:t>
            </a:r>
            <a:br>
              <a:rPr lang="el-GR" sz="4300" b="1" i="1" dirty="0" smtClean="0">
                <a:solidFill>
                  <a:srgbClr val="AD659F"/>
                </a:solidFill>
              </a:rPr>
            </a:br>
            <a:r>
              <a:rPr lang="el-GR" sz="4300" b="1" i="1" dirty="0" smtClean="0">
                <a:solidFill>
                  <a:srgbClr val="AD659F"/>
                </a:solidFill>
              </a:rPr>
              <a:t>                                                          τις Μ. Δυνάμεις</a:t>
            </a:r>
            <a:br>
              <a:rPr lang="el-GR" sz="4300" b="1" i="1" dirty="0" smtClean="0">
                <a:solidFill>
                  <a:srgbClr val="AD659F"/>
                </a:solidFill>
              </a:rPr>
            </a:br>
            <a:r>
              <a:rPr lang="el-GR" sz="5200" b="1" i="1" dirty="0" smtClean="0">
                <a:solidFill>
                  <a:srgbClr val="B33B8B"/>
                </a:solidFill>
                <a:sym typeface="Wingdings"/>
              </a:rPr>
              <a:t></a:t>
            </a:r>
            <a:r>
              <a:rPr lang="el-GR" sz="5200" b="1" i="1" dirty="0" smtClean="0">
                <a:solidFill>
                  <a:srgbClr val="B33B8B"/>
                </a:solidFill>
              </a:rPr>
              <a:t> σύναψη δύο δανείων   </a:t>
            </a:r>
            <a:r>
              <a:rPr lang="el-GR" sz="5200" b="1" i="1" dirty="0" smtClean="0">
                <a:solidFill>
                  <a:srgbClr val="AD659F"/>
                </a:solidFill>
                <a:sym typeface="Wingdings"/>
              </a:rPr>
              <a:t></a:t>
            </a:r>
            <a:r>
              <a:rPr lang="el-GR" sz="5200" b="1" i="1" dirty="0" smtClean="0">
                <a:sym typeface="Wingdings"/>
              </a:rPr>
              <a:t> </a:t>
            </a:r>
            <a:r>
              <a:rPr lang="el-GR" sz="5200" b="1" i="1" dirty="0" smtClean="0">
                <a:solidFill>
                  <a:srgbClr val="B33B8B"/>
                </a:solidFill>
                <a:sym typeface="Wingdings"/>
              </a:rPr>
              <a:t>αγγλικό</a:t>
            </a:r>
            <a:r>
              <a:rPr lang="el-GR" sz="5200" b="1" i="1" dirty="0" smtClean="0"/>
              <a:t/>
            </a:r>
            <a:br>
              <a:rPr lang="el-GR" sz="5200" b="1" i="1" dirty="0" smtClean="0"/>
            </a:br>
            <a:r>
              <a:rPr lang="el-GR" sz="5200" b="1" i="1" dirty="0" smtClean="0">
                <a:solidFill>
                  <a:srgbClr val="B33B8B"/>
                </a:solidFill>
                <a:sym typeface="Wingdings"/>
              </a:rPr>
              <a:t> </a:t>
            </a:r>
            <a:r>
              <a:rPr lang="el-GR" sz="5200" b="1" i="1" dirty="0" smtClean="0">
                <a:solidFill>
                  <a:srgbClr val="B33B8B"/>
                </a:solidFill>
              </a:rPr>
              <a:t>Πράξη Προστασίας        </a:t>
            </a:r>
            <a:r>
              <a:rPr lang="el-GR" sz="5200" b="1" i="1" dirty="0" smtClean="0">
                <a:solidFill>
                  <a:srgbClr val="AD659F"/>
                </a:solidFill>
                <a:sym typeface="Wingdings"/>
              </a:rPr>
              <a:t> </a:t>
            </a:r>
            <a:r>
              <a:rPr lang="el-GR" sz="5200" b="1" i="1" dirty="0" smtClean="0">
                <a:solidFill>
                  <a:srgbClr val="B33B8B"/>
                </a:solidFill>
                <a:sym typeface="Wingdings"/>
              </a:rPr>
              <a:t>γαλλικό</a:t>
            </a:r>
            <a:endParaRPr lang="el-GR" sz="5200" b="1" i="1" dirty="0" smtClean="0">
              <a:solidFill>
                <a:srgbClr val="B33B8B"/>
              </a:solidFill>
            </a:endParaRPr>
          </a:p>
          <a:p>
            <a:pPr algn="l"/>
            <a:r>
              <a:rPr lang="el-GR" sz="5200" b="1" i="1" dirty="0" smtClean="0"/>
              <a:t>                                                 </a:t>
            </a:r>
            <a:r>
              <a:rPr lang="el-GR" sz="5200" b="1" i="1" dirty="0" smtClean="0">
                <a:solidFill>
                  <a:srgbClr val="AD659F"/>
                </a:solidFill>
                <a:sym typeface="Wingdings"/>
              </a:rPr>
              <a:t> </a:t>
            </a:r>
            <a:r>
              <a:rPr lang="el-GR" sz="5200" b="1" i="1" dirty="0" smtClean="0">
                <a:solidFill>
                  <a:srgbClr val="B33B8B"/>
                </a:solidFill>
                <a:sym typeface="Wingdings"/>
              </a:rPr>
              <a:t>ρωσικό </a:t>
            </a:r>
            <a:r>
              <a:rPr lang="el-GR" sz="4300" b="1" i="1" dirty="0" smtClean="0"/>
              <a:t/>
            </a:r>
            <a:br>
              <a:rPr lang="el-GR" sz="4300" b="1" i="1" dirty="0" smtClean="0"/>
            </a:br>
            <a:r>
              <a:rPr lang="el-GR" sz="4300" b="1" i="1" dirty="0" smtClean="0"/>
              <a:t> </a:t>
            </a:r>
            <a:r>
              <a:rPr lang="el-GR" sz="3900" dirty="0" smtClean="0"/>
              <a:t/>
            </a:r>
            <a:br>
              <a:rPr lang="el-GR" sz="3900" dirty="0" smtClean="0"/>
            </a:br>
            <a:r>
              <a:rPr lang="el-GR" sz="3900" dirty="0" smtClean="0"/>
              <a:t>       </a:t>
            </a:r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>                       </a:t>
            </a:r>
            <a:endParaRPr lang="el-GR" dirty="0"/>
          </a:p>
        </p:txBody>
      </p:sp>
      <p:sp>
        <p:nvSpPr>
          <p:cNvPr id="33" name="32 - Στρογγυλεμένο ορθογώνιο"/>
          <p:cNvSpPr/>
          <p:nvPr/>
        </p:nvSpPr>
        <p:spPr>
          <a:xfrm>
            <a:off x="142844" y="1428736"/>
            <a:ext cx="5286412" cy="5429264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6" name="35 - Στρογγυλεμένο ορθογώνιο"/>
          <p:cNvSpPr/>
          <p:nvPr/>
        </p:nvSpPr>
        <p:spPr>
          <a:xfrm>
            <a:off x="5429256" y="1571612"/>
            <a:ext cx="3571900" cy="5143536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1285859"/>
          </a:xfrm>
          <a:ln w="38100">
            <a:solidFill>
              <a:schemeClr val="accent6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r>
              <a:rPr lang="el-GR" sz="6000" b="1" i="1" dirty="0" smtClean="0">
                <a:solidFill>
                  <a:srgbClr val="CC3300"/>
                </a:solidFill>
              </a:rPr>
              <a:t>ΦΙΛΕΛΛΗΝΙΣΜΟΣ</a:t>
            </a:r>
            <a:endParaRPr lang="el-GR" sz="6000" b="1" i="1" dirty="0">
              <a:solidFill>
                <a:srgbClr val="CC3300"/>
              </a:solidFill>
            </a:endParaRP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0" y="1142984"/>
            <a:ext cx="9144000" cy="5572164"/>
          </a:xfrm>
        </p:spPr>
        <p:txBody>
          <a:bodyPr>
            <a:normAutofit/>
          </a:bodyPr>
          <a:lstStyle/>
          <a:p>
            <a:pPr algn="l"/>
            <a:r>
              <a:rPr lang="el-GR" sz="3600" b="1" dirty="0" smtClean="0"/>
              <a:t>Κίνημα (σε Ευρώπη και Αμερική) που ενισχύει </a:t>
            </a:r>
            <a:r>
              <a:rPr lang="el-GR" sz="3600" b="1" i="1" u="sng" dirty="0" smtClean="0">
                <a:solidFill>
                  <a:srgbClr val="E03264"/>
                </a:solidFill>
              </a:rPr>
              <a:t>ηθικά, υλικά και στρατιωτικά</a:t>
            </a:r>
            <a:r>
              <a:rPr lang="el-GR" sz="3600" b="1" dirty="0" smtClean="0">
                <a:solidFill>
                  <a:srgbClr val="E03264"/>
                </a:solidFill>
              </a:rPr>
              <a:t>,  </a:t>
            </a:r>
            <a:r>
              <a:rPr lang="el-GR" sz="3600" b="1" dirty="0" smtClean="0"/>
              <a:t>τον ελληνικό Αγώνα. </a:t>
            </a:r>
          </a:p>
          <a:p>
            <a:pPr algn="l"/>
            <a:endParaRPr lang="el-GR" sz="3600" b="1" dirty="0"/>
          </a:p>
        </p:txBody>
      </p:sp>
      <p:pic>
        <p:nvPicPr>
          <p:cNvPr id="2050" name="Picture 2" descr="C:\Users\user\Pictures\,lll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57884" y="2571744"/>
            <a:ext cx="3024000" cy="3024000"/>
          </a:xfrm>
          <a:prstGeom prst="rect">
            <a:avLst/>
          </a:prstGeom>
          <a:noFill/>
          <a:ln w="25400">
            <a:solidFill>
              <a:schemeClr val="accent6">
                <a:lumMod val="50000"/>
              </a:schemeClr>
            </a:solidFill>
          </a:ln>
        </p:spPr>
      </p:pic>
      <p:pic>
        <p:nvPicPr>
          <p:cNvPr id="2051" name="Picture 3" descr="C:\Users\user\Pictures\_1_~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2852936"/>
            <a:ext cx="1988490" cy="2556000"/>
          </a:xfrm>
          <a:prstGeom prst="rect">
            <a:avLst/>
          </a:prstGeom>
          <a:noFill/>
          <a:ln w="38100">
            <a:solidFill>
              <a:schemeClr val="bg2">
                <a:lumMod val="10000"/>
              </a:schemeClr>
            </a:solidFill>
          </a:ln>
        </p:spPr>
      </p:pic>
      <p:sp>
        <p:nvSpPr>
          <p:cNvPr id="8" name="7 - TextBox"/>
          <p:cNvSpPr txBox="1"/>
          <p:nvPr/>
        </p:nvSpPr>
        <p:spPr>
          <a:xfrm>
            <a:off x="428596" y="5500702"/>
            <a:ext cx="2000264" cy="523220"/>
          </a:xfrm>
          <a:prstGeom prst="rect">
            <a:avLst/>
          </a:prstGeom>
          <a:noFill/>
          <a:ln w="38100"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l-GR" sz="2800" b="1" i="1" dirty="0" smtClean="0"/>
              <a:t>Β. ΟΥΓΚΩ</a:t>
            </a:r>
            <a:endParaRPr lang="el-GR" sz="2800" b="1" i="1" dirty="0"/>
          </a:p>
        </p:txBody>
      </p:sp>
      <p:sp>
        <p:nvSpPr>
          <p:cNvPr id="10" name="9 - Οριζόντιος πάπυρος"/>
          <p:cNvSpPr/>
          <p:nvPr/>
        </p:nvSpPr>
        <p:spPr>
          <a:xfrm>
            <a:off x="5643570" y="5643578"/>
            <a:ext cx="3500430" cy="1071570"/>
          </a:xfrm>
          <a:prstGeom prst="horizontalScroll">
            <a:avLst/>
          </a:prstGeom>
          <a:noFill/>
          <a:ln w="381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" name="10 - TextBox"/>
          <p:cNvSpPr txBox="1"/>
          <p:nvPr/>
        </p:nvSpPr>
        <p:spPr>
          <a:xfrm>
            <a:off x="5857884" y="5929330"/>
            <a:ext cx="32861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i="1" dirty="0" smtClean="0">
                <a:solidFill>
                  <a:srgbClr val="C66F4C"/>
                </a:solidFill>
              </a:rPr>
              <a:t>Η υποδοχή του </a:t>
            </a:r>
            <a:r>
              <a:rPr lang="el-GR" sz="2000" b="1" i="1" dirty="0" smtClean="0">
                <a:solidFill>
                  <a:srgbClr val="9A2A3D"/>
                </a:solidFill>
              </a:rPr>
              <a:t>Λόρδου</a:t>
            </a:r>
            <a:r>
              <a:rPr lang="el-GR" sz="2000" b="1" i="1" dirty="0" smtClean="0">
                <a:solidFill>
                  <a:srgbClr val="C66F4C"/>
                </a:solidFill>
              </a:rPr>
              <a:t>  </a:t>
            </a:r>
            <a:r>
              <a:rPr lang="el-GR" sz="2000" b="1" i="1" dirty="0" smtClean="0">
                <a:solidFill>
                  <a:srgbClr val="9A2A3D"/>
                </a:solidFill>
              </a:rPr>
              <a:t>Βύρωνα</a:t>
            </a:r>
            <a:r>
              <a:rPr lang="el-GR" sz="2000" b="1" i="1" dirty="0" smtClean="0">
                <a:solidFill>
                  <a:srgbClr val="C66F4C"/>
                </a:solidFill>
              </a:rPr>
              <a:t> στο Μεσολόγγι</a:t>
            </a:r>
            <a:endParaRPr lang="el-GR" sz="2000" b="1" i="1" dirty="0">
              <a:solidFill>
                <a:srgbClr val="C66F4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1643050"/>
          </a:xfrm>
          <a:ln w="38100">
            <a:solidFill>
              <a:srgbClr val="B45608"/>
            </a:solidFill>
          </a:ln>
        </p:spPr>
        <p:txBody>
          <a:bodyPr>
            <a:normAutofit/>
          </a:bodyPr>
          <a:lstStyle/>
          <a:p>
            <a:r>
              <a:rPr lang="el-GR" sz="6600" b="1" i="1" dirty="0" smtClean="0">
                <a:solidFill>
                  <a:srgbClr val="9A2A3D"/>
                </a:solidFill>
              </a:rPr>
              <a:t>ΑΙΤΙΑ ΦΙΛΕΛΛΗΝΙΣΜΟΥ</a:t>
            </a:r>
            <a:endParaRPr lang="el-GR" sz="6600" b="1" i="1" dirty="0">
              <a:solidFill>
                <a:srgbClr val="9A2A3D"/>
              </a:solidFill>
            </a:endParaRP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0" y="1571612"/>
            <a:ext cx="9144000" cy="5143536"/>
          </a:xfrm>
        </p:spPr>
        <p:txBody>
          <a:bodyPr>
            <a:normAutofit/>
          </a:bodyPr>
          <a:lstStyle/>
          <a:p>
            <a:pPr algn="l"/>
            <a:r>
              <a:rPr lang="el-GR" sz="3600" b="1" dirty="0" smtClean="0">
                <a:solidFill>
                  <a:srgbClr val="CA485E"/>
                </a:solidFill>
                <a:sym typeface="Wingdings"/>
              </a:rPr>
              <a:t> Ο θαυμασμός των ξένων για τον αρχαίο ελληνικό πολιτισμό.</a:t>
            </a:r>
            <a:r>
              <a:rPr lang="el-GR" sz="3600" b="1" dirty="0" smtClean="0">
                <a:sym typeface="Wingdings"/>
              </a:rPr>
              <a:t/>
            </a:r>
            <a:br>
              <a:rPr lang="el-GR" sz="3600" b="1" dirty="0" smtClean="0">
                <a:sym typeface="Wingdings"/>
              </a:rPr>
            </a:br>
            <a:r>
              <a:rPr lang="el-GR" sz="3600" b="1" dirty="0" smtClean="0">
                <a:solidFill>
                  <a:srgbClr val="9A2A3D"/>
                </a:solidFill>
                <a:sym typeface="Wingdings"/>
              </a:rPr>
              <a:t> Η συγκίνηση των ξένων για τις πρώτες ελληνικές επιτυχίες στον Αγώνα.</a:t>
            </a:r>
            <a:r>
              <a:rPr lang="el-GR" sz="3600" b="1" dirty="0" smtClean="0">
                <a:sym typeface="Wingdings"/>
              </a:rPr>
              <a:t/>
            </a:r>
            <a:br>
              <a:rPr lang="el-GR" sz="3600" b="1" dirty="0" smtClean="0">
                <a:sym typeface="Wingdings"/>
              </a:rPr>
            </a:br>
            <a:r>
              <a:rPr lang="el-GR" sz="3600" b="1" dirty="0" smtClean="0">
                <a:solidFill>
                  <a:srgbClr val="CC4653"/>
                </a:solidFill>
                <a:sym typeface="Wingdings"/>
              </a:rPr>
              <a:t> Ο αποτροπιασμός για τις βιαιότητες των Τούρκων σε βάρος άμαχων Ελλήνων.</a:t>
            </a:r>
            <a:r>
              <a:rPr lang="el-GR" sz="3600" b="1" dirty="0" smtClean="0">
                <a:sym typeface="Wingdings"/>
              </a:rPr>
              <a:t/>
            </a:r>
            <a:br>
              <a:rPr lang="el-GR" sz="3600" b="1" dirty="0" smtClean="0">
                <a:sym typeface="Wingdings"/>
              </a:rPr>
            </a:br>
            <a:r>
              <a:rPr lang="el-GR" sz="3600" b="1" dirty="0" smtClean="0">
                <a:solidFill>
                  <a:srgbClr val="813333"/>
                </a:solidFill>
                <a:sym typeface="Wingdings"/>
              </a:rPr>
              <a:t> Οι φιλελεύθερες ιδέες στην Ευρώπη που στρέφονταν κατά της μοναρχίας και της Ιερής Συμμαχίας.</a:t>
            </a:r>
            <a:endParaRPr lang="el-GR" sz="3600" b="1" dirty="0">
              <a:solidFill>
                <a:srgbClr val="81333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 descr="C:\Users\user\Pictures\imagesCAPDN2MH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29388" y="4857760"/>
            <a:ext cx="2619375" cy="1743075"/>
          </a:xfrm>
          <a:prstGeom prst="rect">
            <a:avLst/>
          </a:prstGeom>
          <a:noFill/>
        </p:spPr>
      </p:pic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785926"/>
          </a:xfrm>
        </p:spPr>
        <p:txBody>
          <a:bodyPr>
            <a:normAutofit fontScale="90000"/>
          </a:bodyPr>
          <a:lstStyle/>
          <a:p>
            <a:pPr algn="l"/>
            <a:r>
              <a:rPr lang="el-GR" b="1" i="1" dirty="0" smtClean="0">
                <a:solidFill>
                  <a:srgbClr val="B45608"/>
                </a:solidFill>
              </a:rPr>
              <a:t>Μετά το </a:t>
            </a:r>
            <a:r>
              <a:rPr lang="el-GR" b="1" i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B45608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1826</a:t>
            </a:r>
            <a:r>
              <a:rPr lang="el-GR" b="1" i="1" dirty="0" smtClean="0">
                <a:solidFill>
                  <a:srgbClr val="B45608"/>
                </a:solidFill>
              </a:rPr>
              <a:t> οι Μ. Δυνάμεις φαίνονται αποφασισμένες να λύσουν το ελληνικό ζήτημα</a:t>
            </a:r>
            <a:r>
              <a:rPr lang="el-GR" b="1" i="1" dirty="0" smtClean="0">
                <a:solidFill>
                  <a:srgbClr val="BC5656"/>
                </a:solidFill>
                <a:sym typeface="Wingdings"/>
              </a:rPr>
              <a:t>                             Αυτονομία</a:t>
            </a:r>
            <a:endParaRPr lang="el-GR" b="1" i="1" dirty="0">
              <a:solidFill>
                <a:srgbClr val="B45608"/>
              </a:solidFill>
            </a:endParaRPr>
          </a:p>
        </p:txBody>
      </p:sp>
      <p:sp>
        <p:nvSpPr>
          <p:cNvPr id="4" name="3 - Έλλειψη"/>
          <p:cNvSpPr/>
          <p:nvPr/>
        </p:nvSpPr>
        <p:spPr>
          <a:xfrm>
            <a:off x="3357554" y="1857364"/>
            <a:ext cx="1571636" cy="500066"/>
          </a:xfrm>
          <a:prstGeom prst="ellipse">
            <a:avLst/>
          </a:prstGeom>
          <a:noFill/>
          <a:ln w="381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5" name="Picture 7" descr="dfgg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001024" y="1142984"/>
            <a:ext cx="1142976" cy="1471147"/>
          </a:xfrm>
          <a:prstGeom prst="rect">
            <a:avLst/>
          </a:prstGeom>
          <a:noFill/>
          <a:ln w="38100">
            <a:solidFill>
              <a:srgbClr val="B45608"/>
            </a:solidFill>
            <a:miter lim="800000"/>
            <a:headEnd/>
            <a:tailEnd/>
          </a:ln>
        </p:spPr>
      </p:pic>
      <p:sp>
        <p:nvSpPr>
          <p:cNvPr id="8" name="7 - Επεξήγηση με γραμμή 3"/>
          <p:cNvSpPr/>
          <p:nvPr/>
        </p:nvSpPr>
        <p:spPr>
          <a:xfrm>
            <a:off x="4857752" y="1214422"/>
            <a:ext cx="2428892" cy="642942"/>
          </a:xfrm>
          <a:prstGeom prst="borderCallout3">
            <a:avLst>
              <a:gd name="adj1" fmla="val 10972"/>
              <a:gd name="adj2" fmla="val 126406"/>
              <a:gd name="adj3" fmla="val 46157"/>
              <a:gd name="adj4" fmla="val 99348"/>
              <a:gd name="adj5" fmla="val 16111"/>
              <a:gd name="adj6" fmla="val 129681"/>
              <a:gd name="adj7" fmla="val 51925"/>
              <a:gd name="adj8" fmla="val 96999"/>
            </a:avLst>
          </a:prstGeom>
          <a:noFill/>
          <a:ln w="38100">
            <a:solidFill>
              <a:srgbClr val="B4560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1928778"/>
            <a:ext cx="9144000" cy="5148000"/>
          </a:xfrm>
          <a:ln w="38100">
            <a:solidFill>
              <a:srgbClr val="C00000"/>
            </a:solidFill>
          </a:ln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l-GR" dirty="0" smtClean="0"/>
              <a:t>                                           </a:t>
            </a:r>
            <a:r>
              <a:rPr lang="el-GR" b="1" i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1827</a:t>
            </a:r>
            <a:endParaRPr lang="el-GR" b="1" i="1" dirty="0" smtClean="0"/>
          </a:p>
          <a:p>
            <a:pPr>
              <a:buNone/>
            </a:pPr>
            <a:endParaRPr lang="el-GR" b="1" dirty="0" smtClean="0">
              <a:sym typeface="Wingdings"/>
            </a:endParaRPr>
          </a:p>
          <a:p>
            <a:pPr>
              <a:buFont typeface="Wingdings"/>
              <a:buChar char="F"/>
            </a:pPr>
            <a:r>
              <a:rPr lang="el-GR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sym typeface="Wingdings"/>
              </a:rPr>
              <a:t>Αγγλία</a:t>
            </a:r>
            <a:r>
              <a:rPr lang="el-GR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sym typeface="Wingdings"/>
              </a:rPr>
              <a:t>, </a:t>
            </a:r>
            <a:r>
              <a:rPr lang="el-GR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sym typeface="Wingdings"/>
              </a:rPr>
              <a:t>Γαλλία</a:t>
            </a:r>
            <a:r>
              <a:rPr lang="el-GR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sym typeface="Wingdings"/>
              </a:rPr>
              <a:t>, Ρωσία </a:t>
            </a:r>
            <a:r>
              <a:rPr lang="el-GR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sym typeface="Wingdings"/>
              </a:rPr>
              <a:t>αποφάσισαν </a:t>
            </a:r>
            <a:r>
              <a:rPr lang="el-GR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sym typeface="Wingdings"/>
              </a:rPr>
              <a:t>στο Λονδίνο στις 6 Ιουλίου 1827(Ιουλιανή Σύμβαση) την ίδρυση </a:t>
            </a:r>
            <a:r>
              <a:rPr lang="el-GR" b="1" i="1" u="sng" dirty="0" smtClean="0">
                <a:ln w="1905"/>
                <a:solidFill>
                  <a:srgbClr val="BC5656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sym typeface="Wingdings"/>
              </a:rPr>
              <a:t>αυτόνομου </a:t>
            </a:r>
            <a:r>
              <a:rPr lang="el-GR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sym typeface="Wingdings"/>
              </a:rPr>
              <a:t>ελληνικού κράτους.                    </a:t>
            </a:r>
            <a:br>
              <a:rPr lang="el-GR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sym typeface="Wingdings"/>
              </a:rPr>
            </a:br>
            <a:endParaRPr lang="el-GR" b="1" i="1" dirty="0" smtClean="0">
              <a:solidFill>
                <a:srgbClr val="BC5656"/>
              </a:solidFill>
              <a:sym typeface="Wingdings"/>
            </a:endParaRPr>
          </a:p>
          <a:p>
            <a:pPr>
              <a:buFont typeface="Wingdings"/>
              <a:buChar char="F"/>
            </a:pPr>
            <a:r>
              <a:rPr lang="el-GR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sym typeface="Wingdings"/>
              </a:rPr>
              <a:t>Η άρνηση του σουλτάνου προκάλεσε           </a:t>
            </a:r>
            <a:r>
              <a:rPr lang="el-GR" b="1" i="1" dirty="0" smtClean="0">
                <a:ln w="1905"/>
                <a:solidFill>
                  <a:srgbClr val="BC5656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sym typeface="Wingdings"/>
              </a:rPr>
              <a:t/>
            </a:r>
            <a:br>
              <a:rPr lang="el-GR" b="1" i="1" dirty="0" smtClean="0">
                <a:ln w="1905"/>
                <a:solidFill>
                  <a:srgbClr val="BC5656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sym typeface="Wingdings"/>
              </a:rPr>
            </a:br>
            <a:r>
              <a:rPr lang="el-GR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sym typeface="Wingdings"/>
              </a:rPr>
              <a:t>την ένοπλη επέμβαση των Δυνάμεων:</a:t>
            </a:r>
            <a:br>
              <a:rPr lang="el-GR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sym typeface="Wingdings"/>
              </a:rPr>
            </a:br>
            <a:r>
              <a:rPr lang="el-GR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sym typeface="Wingdings"/>
              </a:rPr>
              <a:t>στο </a:t>
            </a:r>
            <a:r>
              <a:rPr lang="el-GR" b="1" i="1" dirty="0" smtClean="0">
                <a:ln w="1905"/>
                <a:solidFill>
                  <a:srgbClr val="BC5656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sym typeface="Wingdings"/>
              </a:rPr>
              <a:t>Ναβαρίνο</a:t>
            </a:r>
            <a:r>
              <a:rPr lang="el-GR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sym typeface="Wingdings"/>
              </a:rPr>
              <a:t>(8-10-1827) ο συμμαχικός</a:t>
            </a:r>
            <a:br>
              <a:rPr lang="el-GR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sym typeface="Wingdings"/>
              </a:rPr>
            </a:br>
            <a:r>
              <a:rPr lang="el-GR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sym typeface="Wingdings"/>
              </a:rPr>
              <a:t>ευρωπαϊκός στόλος συνέτριψε τον </a:t>
            </a:r>
            <a:br>
              <a:rPr lang="el-GR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sym typeface="Wingdings"/>
              </a:rPr>
            </a:br>
            <a:r>
              <a:rPr lang="el-GR" b="1" i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sym typeface="Wingdings"/>
              </a:rPr>
              <a:t>τουρκοαιγυπτιακό</a:t>
            </a:r>
            <a:r>
              <a:rPr lang="el-GR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sym typeface="Wingdings"/>
              </a:rPr>
              <a:t>.</a:t>
            </a:r>
            <a:r>
              <a:rPr lang="el-GR" b="1" i="1" dirty="0" smtClean="0">
                <a:sym typeface="Wingdings"/>
              </a:rPr>
              <a:t/>
            </a:r>
            <a:br>
              <a:rPr lang="el-GR" b="1" i="1" dirty="0" smtClean="0">
                <a:sym typeface="Wingdings"/>
              </a:rPr>
            </a:br>
            <a:r>
              <a:rPr lang="el-GR" b="1" i="1" dirty="0" smtClean="0">
                <a:sym typeface="Wingdings"/>
              </a:rPr>
              <a:t> </a:t>
            </a:r>
            <a:endParaRPr lang="el-GR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0" y="1"/>
            <a:ext cx="9001156" cy="1000107"/>
          </a:xfrm>
        </p:spPr>
        <p:txBody>
          <a:bodyPr>
            <a:noAutofit/>
          </a:bodyPr>
          <a:lstStyle/>
          <a:p>
            <a:r>
              <a:rPr lang="el-GR" sz="6000" b="1" dirty="0" smtClean="0"/>
              <a:t>  </a:t>
            </a:r>
            <a:r>
              <a:rPr lang="el-GR" sz="60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1828-1829</a:t>
            </a:r>
            <a:endParaRPr lang="el-GR" sz="60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0" y="1071546"/>
            <a:ext cx="9144000" cy="5643602"/>
          </a:xfrm>
        </p:spPr>
        <p:txBody>
          <a:bodyPr/>
          <a:lstStyle/>
          <a:p>
            <a:pPr algn="l"/>
            <a:r>
              <a:rPr lang="el-GR" dirty="0" smtClean="0">
                <a:sym typeface="Wingdings"/>
              </a:rPr>
              <a:t> </a:t>
            </a:r>
            <a:r>
              <a:rPr lang="el-GR" sz="4400" b="1" dirty="0" err="1" smtClean="0">
                <a:solidFill>
                  <a:schemeClr val="accent6">
                    <a:lumMod val="50000"/>
                  </a:schemeClr>
                </a:solidFill>
                <a:sym typeface="Wingdings"/>
              </a:rPr>
              <a:t>Ρωσοτουρκικός</a:t>
            </a:r>
            <a:r>
              <a:rPr lang="el-GR" sz="4400" b="1" dirty="0" smtClean="0">
                <a:solidFill>
                  <a:schemeClr val="accent6">
                    <a:lumMod val="50000"/>
                  </a:schemeClr>
                </a:solidFill>
                <a:sym typeface="Wingdings"/>
              </a:rPr>
              <a:t> πόλεμος  ήττα της Τουρκίας  ο σουλτάνος αναγκάστηκε να δεχτεί όλες τις μέχρι τότε αποφάσεις των Δυνάμεων με τη </a:t>
            </a:r>
            <a:r>
              <a:rPr lang="el-GR" sz="4400" b="1" u="sng" dirty="0" smtClean="0">
                <a:solidFill>
                  <a:srgbClr val="9A2A3D"/>
                </a:solidFill>
                <a:sym typeface="Wingdings"/>
              </a:rPr>
              <a:t>Συνθήκη της</a:t>
            </a:r>
            <a:r>
              <a:rPr lang="el-GR" sz="4400" b="1" dirty="0" smtClean="0">
                <a:solidFill>
                  <a:srgbClr val="9A2A3D"/>
                </a:solidFill>
                <a:sym typeface="Wingdings"/>
              </a:rPr>
              <a:t> </a:t>
            </a:r>
            <a:r>
              <a:rPr lang="el-GR" sz="4400" b="1" i="1" u="sng" dirty="0" smtClean="0">
                <a:solidFill>
                  <a:srgbClr val="9A2A3D"/>
                </a:solidFill>
                <a:sym typeface="Wingdings"/>
              </a:rPr>
              <a:t>Αδριανούπολης</a:t>
            </a:r>
            <a:r>
              <a:rPr lang="el-GR" sz="4400" b="1" dirty="0" smtClean="0">
                <a:solidFill>
                  <a:srgbClr val="9A2A3D"/>
                </a:solidFill>
                <a:sym typeface="Wingdings"/>
              </a:rPr>
              <a:t>(1829)</a:t>
            </a:r>
            <a:r>
              <a:rPr lang="el-GR" sz="4400" b="1" dirty="0" smtClean="0">
                <a:sym typeface="Wingdings"/>
              </a:rPr>
              <a:t/>
            </a:r>
            <a:br>
              <a:rPr lang="el-GR" sz="4400" b="1" dirty="0" smtClean="0">
                <a:sym typeface="Wingdings"/>
              </a:rPr>
            </a:br>
            <a:r>
              <a:rPr lang="el-GR" sz="4400" b="1" dirty="0" smtClean="0">
                <a:solidFill>
                  <a:srgbClr val="E06432"/>
                </a:solidFill>
                <a:sym typeface="Wingdings"/>
              </a:rPr>
              <a:t>{άρθρο 10:η Τουρκία αποδέχεται την Ιουλιανή Σύμβαση} </a:t>
            </a:r>
            <a:endParaRPr lang="el-GR" sz="4400" b="1" dirty="0">
              <a:solidFill>
                <a:srgbClr val="E06432"/>
              </a:solidFill>
            </a:endParaRPr>
          </a:p>
        </p:txBody>
      </p:sp>
      <p:sp>
        <p:nvSpPr>
          <p:cNvPr id="4" name="3 - Έλλειψη"/>
          <p:cNvSpPr/>
          <p:nvPr/>
        </p:nvSpPr>
        <p:spPr>
          <a:xfrm>
            <a:off x="2714612" y="0"/>
            <a:ext cx="4071966" cy="1214422"/>
          </a:xfrm>
          <a:prstGeom prst="ellipse">
            <a:avLst/>
          </a:prstGeom>
          <a:noFill/>
          <a:ln w="381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317</TotalTime>
  <Words>330</Words>
  <Application>Microsoft Office PowerPoint</Application>
  <PresentationFormat>Προβολή στην οθόνη (4:3)</PresentationFormat>
  <Paragraphs>35</Paragraphs>
  <Slides>11</Slides>
  <Notes>1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11</vt:i4>
      </vt:variant>
    </vt:vector>
  </HeadingPairs>
  <TitlesOfParts>
    <vt:vector size="12" baseType="lpstr">
      <vt:lpstr>Θέμα του Office</vt:lpstr>
      <vt:lpstr>ΕΛΛΗΝΙΚΗ ΕΠΑΝΑΣΤΑΣΗ ΚΑΙ ΕΥΡΩΠΗ</vt:lpstr>
      <vt:lpstr>Οι Έλληνες προσέβλεπαν στη συμπαράσταση των Ευρωπαίων, ηγετών και λαών. Γι’ αυτό και  τόνιζαν τον εθνικό χαρακτήρα του αγώνα τους</vt:lpstr>
      <vt:lpstr>Τα δύο πρώτα χρόνια της επανάστασης η στάση των Δυνάμεων ήταν αρνητική.</vt:lpstr>
      <vt:lpstr>Γιατί άλλαξε η στάση της Αγγλίας;</vt:lpstr>
      <vt:lpstr>Πώς επηρεάζει τους Έλληνες η στάση των Μεγάλων Δυνάμεων;</vt:lpstr>
      <vt:lpstr>ΦΙΛΕΛΛΗΝΙΣΜΟΣ</vt:lpstr>
      <vt:lpstr>ΑΙΤΙΑ ΦΙΛΕΛΛΗΝΙΣΜΟΥ</vt:lpstr>
      <vt:lpstr>Μετά το 1826 οι Μ. Δυνάμεις φαίνονται αποφασισμένες να λύσουν το ελληνικό ζήτημα                             Αυτονομία</vt:lpstr>
      <vt:lpstr>  1828-1829</vt:lpstr>
      <vt:lpstr>1830</vt:lpstr>
      <vt:lpstr>Διαφάνεια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ΕΛΛΗΝΙΚΗ ΕΠΑΝΑΣΤΑΣΗ ΚΑΙ ΕΥΡΩΠΗ</dc:title>
  <dc:creator>user</dc:creator>
  <cp:lastModifiedBy>ΓΥΜΝΑΣΙΟ ΜΑΝΤΟΥΔΙΟΥ</cp:lastModifiedBy>
  <cp:revision>42</cp:revision>
  <dcterms:created xsi:type="dcterms:W3CDTF">2012-10-27T05:43:00Z</dcterms:created>
  <dcterms:modified xsi:type="dcterms:W3CDTF">2020-12-13T18:22:43Z</dcterms:modified>
</cp:coreProperties>
</file>