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2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49" autoAdjust="0"/>
  </p:normalViewPr>
  <p:slideViewPr>
    <p:cSldViewPr>
      <p:cViewPr>
        <p:scale>
          <a:sx n="100" d="100"/>
          <a:sy n="100" d="100"/>
        </p:scale>
        <p:origin x="354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326EC-7D66-4826-B4F7-79F9119CEA72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0D8B8-33C6-496D-A24A-F1E0EC2959E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0D8B8-33C6-496D-A24A-F1E0EC2959E0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5B4A-B13C-4B60-8E7D-51AFCD25326B}" type="datetimeFigureOut">
              <a:rPr lang="el-GR" smtClean="0"/>
              <a:pPr/>
              <a:t>1/11/2015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5E2C5-6D65-4E68-8B83-5CB4431F3D6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1"/>
          </a:xfrm>
        </p:spPr>
        <p:txBody>
          <a:bodyPr/>
          <a:lstStyle/>
          <a:p>
            <a: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ΦΙΛΙΚΗ ΕΤΑΙΡΕΙΑ</a:t>
            </a:r>
            <a:endParaRPr lang="el-GR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l-GR" sz="4000" b="1" dirty="0" smtClean="0"/>
              <a:t>Η </a:t>
            </a:r>
            <a:r>
              <a:rPr lang="el-GR" sz="40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Φιλική Εταιρεία </a:t>
            </a:r>
            <a:r>
              <a:rPr lang="el-GR" sz="4000" b="1" dirty="0" smtClean="0"/>
              <a:t>ήταν μια </a:t>
            </a:r>
            <a:r>
              <a:rPr lang="el-GR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μυστική </a:t>
            </a:r>
            <a:r>
              <a:rPr lang="el-GR" sz="4000" b="1" dirty="0" smtClean="0"/>
              <a:t>οργάνωση που είχε ως σκοπό την </a:t>
            </a:r>
            <a:r>
              <a:rPr lang="el-GR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προετοιμασία</a:t>
            </a:r>
            <a:r>
              <a:rPr lang="el-GR" sz="4000" b="1" dirty="0" smtClean="0"/>
              <a:t> του ένοπλου </a:t>
            </a:r>
            <a:r>
              <a:rPr lang="el-GR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αγώνα</a:t>
            </a:r>
            <a:r>
              <a:rPr lang="el-GR" sz="4000" b="1" dirty="0" smtClean="0"/>
              <a:t> των Ελλήνων για </a:t>
            </a:r>
            <a:r>
              <a:rPr lang="el-GR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ανεξαρτησία</a:t>
            </a:r>
            <a:r>
              <a:rPr lang="el-GR" sz="4000" b="1" dirty="0" smtClean="0"/>
              <a:t>.</a:t>
            </a:r>
            <a:br>
              <a:rPr lang="el-GR" sz="4000" b="1" dirty="0" smtClean="0"/>
            </a:br>
            <a:endParaRPr lang="el-GR" sz="4000" b="1" dirty="0"/>
          </a:p>
        </p:txBody>
      </p:sp>
      <p:sp>
        <p:nvSpPr>
          <p:cNvPr id="4" name="3 - Επεξήγηση με παραλληλόγραμμο"/>
          <p:cNvSpPr/>
          <p:nvPr/>
        </p:nvSpPr>
        <p:spPr>
          <a:xfrm>
            <a:off x="0" y="3286124"/>
            <a:ext cx="3000364" cy="2714644"/>
          </a:xfrm>
          <a:prstGeom prst="wedgeRectCallout">
            <a:avLst>
              <a:gd name="adj1" fmla="val 75259"/>
              <a:gd name="adj2" fmla="val -28611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0" y="3500438"/>
            <a:ext cx="3286116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Εμείς οι τρεις έμποροι από την Οδησσό ιδρύουμε την Φιλική Εταιρεία για να επαναστατήσουν οι Έλληνες.</a:t>
            </a:r>
            <a:endParaRPr lang="el-GR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- Επεξήγηση με σύννεφο"/>
          <p:cNvSpPr/>
          <p:nvPr/>
        </p:nvSpPr>
        <p:spPr>
          <a:xfrm>
            <a:off x="7286644" y="2714620"/>
            <a:ext cx="1857356" cy="1857388"/>
          </a:xfrm>
          <a:prstGeom prst="cloudCallout">
            <a:avLst>
              <a:gd name="adj1" fmla="val -91088"/>
              <a:gd name="adj2" fmla="val -128"/>
            </a:avLst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7500958" y="2928934"/>
            <a:ext cx="1285884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l-GR" b="1" i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Ξανθό</a:t>
            </a:r>
            <a:r>
              <a:rPr lang="el-G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l-GR" b="1" i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τσακάλι</a:t>
            </a:r>
            <a:r>
              <a:rPr lang="el-GR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l-G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με</a:t>
            </a:r>
            <a:r>
              <a:rPr lang="el-G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l-G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μια </a:t>
            </a:r>
            <a:r>
              <a:rPr lang="el-GR" b="1" i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σκούφια</a:t>
            </a:r>
            <a:r>
              <a:rPr lang="el-G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el-G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el-GR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στο κεφάλι</a:t>
            </a:r>
            <a:endParaRPr lang="el-GR" b="1" dirty="0">
              <a:ln/>
              <a:solidFill>
                <a:schemeClr val="accent3"/>
              </a:solidFill>
            </a:endParaRPr>
          </a:p>
        </p:txBody>
      </p:sp>
      <p:pic>
        <p:nvPicPr>
          <p:cNvPr id="1027" name="Picture 3" descr="C:\Users\user\Pictures\dd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357562"/>
            <a:ext cx="2500330" cy="33575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28735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l-GR" sz="4800" b="1" i="1" dirty="0" smtClean="0"/>
              <a:t>Η ΕΠΑΝΑΣΤΑΣΗ ΣΤΙΣ ΗΓΕΜΟΝΙΕΣ</a:t>
            </a:r>
            <a:endParaRPr lang="el-GR" sz="4800" b="1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Εγώ, ο Αλέξανδρος</a:t>
            </a:r>
            <a:b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Υψηλάντης, ως αρχηγός</a:t>
            </a:r>
          </a:p>
          <a:p>
            <a:pPr algn="l"/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της Φιλικής Εταιρείας, </a:t>
            </a:r>
          </a:p>
          <a:p>
            <a:pPr algn="l"/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ξεκίνησα την ελληνική</a:t>
            </a:r>
            <a:b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 επανάσταση τον </a:t>
            </a:r>
            <a:b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Φεβρουάριο του 1821</a:t>
            </a:r>
          </a:p>
          <a:p>
            <a:pPr algn="l"/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στις </a:t>
            </a:r>
            <a:r>
              <a:rPr lang="el-GR" sz="3600" b="1" dirty="0" smtClean="0">
                <a:solidFill>
                  <a:schemeClr val="tx2">
                    <a:lumMod val="75000"/>
                  </a:schemeClr>
                </a:solidFill>
              </a:rPr>
              <a:t>παραδουνάβιες</a:t>
            </a:r>
          </a:p>
          <a:p>
            <a:pPr algn="l"/>
            <a:r>
              <a:rPr lang="el-GR" sz="3600" b="1" dirty="0" smtClean="0">
                <a:solidFill>
                  <a:schemeClr val="tx2">
                    <a:lumMod val="75000"/>
                  </a:schemeClr>
                </a:solidFill>
              </a:rPr>
              <a:t>ηγεμονίες.</a:t>
            </a:r>
            <a:endParaRPr lang="en-US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el-G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3 - Επεξήγηση με παραλληλόγραμμο"/>
          <p:cNvSpPr/>
          <p:nvPr/>
        </p:nvSpPr>
        <p:spPr>
          <a:xfrm>
            <a:off x="0" y="1500150"/>
            <a:ext cx="5000596" cy="5357850"/>
          </a:xfrm>
          <a:prstGeom prst="wedgeRectCallout">
            <a:avLst>
              <a:gd name="adj1" fmla="val 82636"/>
              <a:gd name="adj2" fmla="val -3695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1266" name="Picture 2" descr="http://t2.gstatic.com/images?q=tbn:ANd9GcS_T5Gw_9VHkE16jXmgMC_wQHpKqCQp_wiYCuELYZ7RymTIPg8uq01a9y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1785926"/>
            <a:ext cx="2286016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Pictures\imagesCA7DMBH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500042"/>
            <a:ext cx="6643734" cy="6215106"/>
          </a:xfrm>
          <a:prstGeom prst="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500173"/>
          </a:xfr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6000" b="1" i="1" u="sng" dirty="0" smtClean="0"/>
              <a:t>ΓΙΑΤΙ ΣΤΙΣ ΗΓΕΜΟΝΙΕΣ;</a:t>
            </a:r>
            <a:r>
              <a:rPr lang="el-GR" b="1" i="1" dirty="0" smtClean="0"/>
              <a:t/>
            </a:r>
            <a:br>
              <a:rPr lang="el-GR" b="1" i="1" dirty="0" smtClean="0"/>
            </a:br>
            <a:r>
              <a:rPr lang="el-GR" b="1" i="1" dirty="0" smtClean="0"/>
              <a:t> ΜΟΛΔΟΒΛΑΧΙΑ( σήμερα Ρουμανία )</a:t>
            </a:r>
            <a:endParaRPr lang="el-GR" b="1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endParaRPr lang="el-GR" dirty="0" smtClean="0">
              <a:sym typeface="Wingdings"/>
            </a:endParaRPr>
          </a:p>
          <a:p>
            <a:pPr algn="l">
              <a:buFont typeface="Wingdings"/>
              <a:buChar char=""/>
            </a:pPr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δεν υπήρχε τουρκικός  στρατός.</a:t>
            </a:r>
          </a:p>
          <a:p>
            <a:pPr algn="l"/>
            <a:r>
              <a:rPr lang="el-GR" sz="4000" b="1" dirty="0" smtClean="0">
                <a:solidFill>
                  <a:schemeClr val="accent2">
                    <a:lumMod val="50000"/>
                  </a:schemeClr>
                </a:solidFill>
                <a:sym typeface="Wingdings"/>
              </a:rPr>
              <a:t></a:t>
            </a:r>
            <a:r>
              <a:rPr lang="el-GR" sz="4000" b="1" dirty="0" smtClean="0">
                <a:sym typeface="Wingdings"/>
              </a:rPr>
              <a:t> </a:t>
            </a:r>
            <a:r>
              <a:rPr lang="el-GR" sz="4000" b="1" dirty="0" smtClean="0">
                <a:solidFill>
                  <a:schemeClr val="accent2">
                    <a:lumMod val="50000"/>
                  </a:schemeClr>
                </a:solidFill>
                <a:sym typeface="Wingdings"/>
              </a:rPr>
              <a:t>βορειότερα υπήρχε ρωσικός στρατός      </a:t>
            </a:r>
            <a:br>
              <a:rPr lang="el-GR" sz="4000" b="1" dirty="0" smtClean="0">
                <a:solidFill>
                  <a:schemeClr val="accent2">
                    <a:lumMod val="50000"/>
                  </a:schemeClr>
                </a:solidFill>
                <a:sym typeface="Wingdings"/>
              </a:rPr>
            </a:br>
            <a:r>
              <a:rPr lang="el-GR" sz="4000" b="1" dirty="0" smtClean="0">
                <a:solidFill>
                  <a:schemeClr val="accent2">
                    <a:lumMod val="50000"/>
                  </a:schemeClr>
                </a:solidFill>
                <a:sym typeface="Wingdings"/>
              </a:rPr>
              <a:t>     που οι Έλληνες πίστευαν ότι θα </a:t>
            </a:r>
            <a:br>
              <a:rPr lang="el-GR" sz="4000" b="1" dirty="0" smtClean="0">
                <a:solidFill>
                  <a:schemeClr val="accent2">
                    <a:lumMod val="50000"/>
                  </a:schemeClr>
                </a:solidFill>
                <a:sym typeface="Wingdings"/>
              </a:rPr>
            </a:br>
            <a:r>
              <a:rPr lang="el-GR" sz="4000" b="1" dirty="0" smtClean="0">
                <a:solidFill>
                  <a:schemeClr val="accent2">
                    <a:lumMod val="50000"/>
                  </a:schemeClr>
                </a:solidFill>
                <a:sym typeface="Wingdings"/>
              </a:rPr>
              <a:t>     βοηθήσει. </a:t>
            </a:r>
          </a:p>
          <a:p>
            <a:pPr algn="l"/>
            <a:r>
              <a:rPr lang="el-GR" sz="4000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</a:t>
            </a:r>
            <a:r>
              <a:rPr lang="el-GR" sz="4000" b="1" dirty="0" smtClean="0">
                <a:sym typeface="Wingdings"/>
              </a:rPr>
              <a:t> </a:t>
            </a:r>
            <a:r>
              <a:rPr lang="el-GR" sz="4000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υπήρχε βοήθεια από τοπικούς </a:t>
            </a:r>
            <a:br>
              <a:rPr lang="el-GR" sz="4000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</a:br>
            <a:r>
              <a:rPr lang="el-GR" sz="4000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     ηγεμόνες(</a:t>
            </a:r>
            <a:r>
              <a:rPr lang="el-GR" sz="4000" b="1" dirty="0" err="1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Βλαντιμηρέσκου</a:t>
            </a:r>
            <a:r>
              <a:rPr lang="el-GR" sz="4000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).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 </a:t>
            </a:r>
            <a:r>
              <a:rPr lang="el-GR" sz="4000" b="1" dirty="0" smtClean="0">
                <a:sym typeface="Wingdings"/>
              </a:rPr>
              <a:t/>
            </a:r>
            <a:br>
              <a:rPr lang="el-GR" sz="4000" b="1" dirty="0" smtClean="0">
                <a:sym typeface="Wingdings"/>
              </a:rPr>
            </a:br>
            <a:endParaRPr lang="el-G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85859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l-GR" sz="6000" b="1" i="1" dirty="0" smtClean="0">
                <a:solidFill>
                  <a:schemeClr val="accent6">
                    <a:lumMod val="50000"/>
                  </a:schemeClr>
                </a:solidFill>
              </a:rPr>
              <a:t>ΚΗΡΥΞΗ ΤΗΣ ΕΠΑΝΑΣΤΑΣΗΣ</a:t>
            </a:r>
            <a:endParaRPr lang="el-GR" sz="6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 algn="l"/>
            <a:r>
              <a:rPr lang="el-GR" dirty="0" smtClean="0"/>
              <a:t>      </a:t>
            </a:r>
          </a:p>
          <a:p>
            <a:pPr algn="l"/>
            <a:r>
              <a:rPr lang="el-GR" dirty="0" smtClean="0"/>
              <a:t>      </a:t>
            </a:r>
            <a:endParaRPr lang="el-GR" dirty="0"/>
          </a:p>
        </p:txBody>
      </p:sp>
      <p:sp>
        <p:nvSpPr>
          <p:cNvPr id="4" name="3 - Κατακόρυφος πάπυρος"/>
          <p:cNvSpPr/>
          <p:nvPr/>
        </p:nvSpPr>
        <p:spPr>
          <a:xfrm>
            <a:off x="0" y="1285860"/>
            <a:ext cx="5000628" cy="5572140"/>
          </a:xfrm>
          <a:prstGeom prst="verticalScroll">
            <a:avLst/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5400000">
            <a:off x="1177901" y="1607331"/>
            <a:ext cx="1358116" cy="794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42910" y="2285992"/>
            <a:ext cx="371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Θεωρείται το </a:t>
            </a:r>
            <a:r>
              <a:rPr lang="el-GR" sz="2800" b="1" dirty="0" smtClean="0">
                <a:solidFill>
                  <a:schemeClr val="accent6">
                    <a:lumMod val="50000"/>
                  </a:schemeClr>
                </a:solidFill>
              </a:rPr>
              <a:t>πέρασμα του ποταμού  Προύθου </a:t>
            </a:r>
            <a:r>
              <a:rPr lang="el-GR" sz="2800" b="1" dirty="0" smtClean="0"/>
              <a:t>από τον Αλέξανδρο Υψηλάντη και το στρατό του στις 24 Φεβρουαρίου 1821 και  </a:t>
            </a:r>
            <a:r>
              <a:rPr lang="el-GR" sz="2800" b="1" dirty="0" smtClean="0">
                <a:solidFill>
                  <a:schemeClr val="accent6">
                    <a:lumMod val="50000"/>
                  </a:schemeClr>
                </a:solidFill>
              </a:rPr>
              <a:t>η κυκλοφορία  επαναστατικής προκήρυξης </a:t>
            </a:r>
            <a:r>
              <a:rPr lang="el-GR" sz="2800" b="1" dirty="0" smtClean="0"/>
              <a:t>στο Ιάσιο  της Βλαχίας</a:t>
            </a:r>
            <a:endParaRPr lang="el-GR" sz="2800" b="1" dirty="0"/>
          </a:p>
        </p:txBody>
      </p:sp>
      <p:pic>
        <p:nvPicPr>
          <p:cNvPr id="5123" name="Picture 3" descr="C:\Users\user\Pictures\;;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571984"/>
            <a:ext cx="2786082" cy="2286016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5127" name="AutoShape 7" descr="data:image/jpeg;base64,/9j/4AAQSkZJRgABAQAAAQABAAD/2wBDAAkGBwgHBgkIBwgKCgkLDRYPDQwMDRsUFRAWIB0iIiAdHx8kKDQsJCYxJx8fLT0tMTU3Ojo6Iys/RD84QzQ5Ojf/2wBDAQoKCg0MDRoPDxo3JR8lNzc3Nzc3Nzc3Nzc3Nzc3Nzc3Nzc3Nzc3Nzc3Nzc3Nzc3Nzc3Nzc3Nzc3Nzc3Nzc3Nzf/wAARCACbAKcDASIAAhEBAxEB/8QAHAAAAgIDAQEAAAAAAAAAAAAABQYDBAACBwEI/8QAPhAAAgEDAwEGAgcGBQQDAAAAAQIDAAQRBRIhMQYTIkFRYXGBBxQykaHB0RUjQlKx4TNicvDxU3OCkhdDwv/EABkBAAMBAQEAAAAAAAAAAAAAAAECAwQABf/EACQRAAMAAgICAgMBAQEAAAAAAAABAgMRITESQQRREyIyYRRC/9oADAMBAAIRAxEAPwDowUdCKwoAMk8elbNmswWIrz9m08UL8KkVcGvdigZIrUE5wOlVQjNpBleKjwM1MR4fOtdhz0onIC60RHqWgS+S6igz/qVl/wD1Tqznu3AxlBnikftYDFbWEv8A0r+Bs+mJFP5U13M31W9Ytnu5POqY+2Syeipf2iXifWIDiVevvQ61uWjk2scHoc1fuWbT7hJkybeTAPHSq+qW8QH1pCArdTnzotexZ+ga80PfNPgCPvWhuEB4XBIBqnqVp3ZELgllG+CTydfNfcj+lBLO4fvr6R2Hcs53IT1JbgfiaMwapFcQppd8kj3Iz3PdYJ4OAQfXio48qfZpvE5fBXsb5rdgjjMRPT+X4Uc3d5Gkka+FhkcY4oQIxp99H+14zEGHhlI8LHyBx0P4UwgpLGrxlWjI4KniqMmVAxrcEFcYqUxL6V6EwvAoBIjHxxWhj7s7j6VZIG3jhqh2EnBpWkciANubgYrcgLyBmpTGBWrDI460VwHs0B4586ysdeAKynVC6C4i4FCdf1/Tez1uZb+UlzykMYy7fpVPRe2+jarqAsI5JYbhm2os67Q59Ac9fakztKJLvX7yG9XbNvbaH/lHQj5YqOOOeSjZcf6WYhPhtHLQZ8rjxgfdin/R7211bToNQsmJgmGVyMEeoI9Qcivnq+tWtbl45FwcnHvXfOxtva2nZXTI9OfvIDArhz1Yty34549qtaUoDDOOMCtWzWwY5PtWjHIGKi2BADt14ezc82OYXWT7jmm7UYFubVsYORuBFK/bNO97L6ih5Pckij+n3q/VLORmzFPEhz6EgVXF2yeT0VrOeO4hNnc4IIxzQfV4J1sJ7VCzFPEmCeV/X9Kv6pD9Xuu8TgN0NRvKZostjeg496al5JoEvTTOcXBYXBkEYUsMkA4GfM0Q7Nw3d5qLSW0ckzRIRuXhU+fr7V5rdq9reSoYz3DsXjJGQAecUR0bXbXRNOsIJpFhF1ed2GHV2Jwfw868nBF/lc16PVzXP4vKfY0aZJDq0cunarb93dRgb42Odw9QRQPUNJvOzdyXtJneyc8BhkL7H9aBz6zHbdvreOeV2leLKIGKkNuIK+65VuPLJrq80MGo2BT7SSLke1etP7Lk8pvxYsWN3HeQl0yGGN6k9DVjDevFAbi2u9N1EpbhmYHAUD7Q9DR4K5TDDBxyKm1oons9CVgTnJrFXYDu8/WsAyeDS7OMdASOeM+VasiqM81MVwOajcjoTxXbGRASCM1leSKR9msrkwM45bW0cfaGze4cxIt1GWkH8OGBzXcNTtbW8glS5jjOVYGQqMoPUHqK5JqV1bfVIx30CmTBcGEOcefvVu/+kGX9hR6ZYROb0xd092wAAHTIXnJxgc1Or82nJb8NaKmraXp7xwPfXIEsrYhCZ8Z8uQD1pk+jrVo7bQtWtI5m3WJaSMS5wAQRj4bh+NLkN+t12cs4rW6giuEGC0oA2OCcj9PjQ7RtYhs7m/02/mVpLwo3fKu0btx8B8sHPwyBTx5X/R1qUtIbNF7YapcararPKXieQJJGUAHJxxgdeRXTCmDxXPez2mn9u2bSQbWikaRkdcbQB5j1ziuhSyLGu92VV/mY4H30Lab0ib4Fvt5fS6boLmKBJjct3J3uFC5BOeSPSqn0da8mq2cukXA2m3jCwuxGSq4XJx55x94rTtdqdjrOmS2tldAzQSRyrIQwUgttOCMHPi/2K512O1mWz7Z22nkY7y5kglkLZLA5wP8A2ANPjVJ8E6S8eTtcjtNDJZzjE1vyp/mFDEZkcg4B9z0ovHPDdHa67bpV2gn+MUHmBEkn82au0SklxHKpEiqy4xhhxXHvpB1ewvBLDZRbIo3C25ERUMQ2WkViDwcYwMdAc+VO/bC4vYdNgSFhDBJLi4nJHhUYwgH+Y8fDNLHaYXcuiyPqOpQSFHDRKAFZSTjavtip1kmKW1yWnG6lvfAmx6xqPaXU9PtbjY921wgW6AIkHPJz+J9TX0SnaKPS9IZ2jeeRZREkanHXJGT5Dg18+dknQdrdPkW3Vn7zAUNszlSM88ef4V3O3t904HBUnlTyDT7+iTS9li319ryK5uryzNuqoWDRgsCB1Gcdao2WuveXgURbYmPhH8QHvRDtBqVv2b0F5Jow7zbkigzgFiCTn2pR7G38FxcDupQZEHjGCSo9x16+dC4ethmh7wCOeawrgZFS4yR6HpWjoegPFZm2VRAWJOCePevGIAwcH3qRoh/evAg6Dr60uxyEnwnisqdl4rKbbFZ89z3G1e+JBJP3cVHZyGS/gX3GfuqnqUm2J0CIAx6o+eay0maEPcfxKvHxPAppx6Rsy5f/ACXbC7nt5rhreVo+8ZgSvPGaF3gdpJi/LnxZ/mq5aeCEd4Rkdc1FcvG7qFJJJx046U0+Xl0DKo/EueRv7E9p7l0a2muZDcQp+6kZss0fRkz14GMe1FdSu2XUj3pyMGQ99JuBI6H34rmunztp17HcBC3dSYKgdVIwR92a6E9nbanGlxE6SxIMKQc5/wAp9xQuOdozzaXZXWUia0kguAQzK26Lwge39qUe0DPb9pLx4WMckV2zoynBDBsg/fTv+yGQP3Ui8E8bQOnp8qWO02nNNd6peQgl4bgGVfVCinI+eafBS20xM075Op9h+1lv2l08bj3Wp26g3EfkfLevscfKmO6Cz7ZgpVx9oDzr5osLi6sphdWVzLbzKeJI2wf+KY7f6Qu1ULY/aSyf9yBD+QrQ0Z0dd16yOoaZLapEJAWVgoYLnB8ieBXN5dIv59XksGs3hkt2C90TkJ6EkdeP9mqn/wAj9porpZzcWzD/AKX1cBPjwc5+dC17Va3JDfQC+cR328XOB9rc2Tj0PUceRxUqwqnsrGVyvEZ+xPZ/Q17Uzlr9Lq4tCpjiyoTvDnp/Ntx5flXTr7U7TQLCbVL8O0URVAiLlndjwBXzhbh7a5jktnZJY2Dq68MpHmKaLjtbql5ax2msyrcW0YO1ggVg3kzY4OP6Zp/FrknrYU7Y9tLntFNEJLZLeKIMI0DFvtYySfXjFMP0WdmJ0I1+5ZlSVSlvGDy4PBY+3p99c4+rXbzwwGDe0zKkKJ4txJ6DHXNfSNlDNFp8UUhj75IlBaNNq5x5LzgD0pc+dKEkNMcgO/1lAYFtZCGe4MZGASyA4JHpzRjkVxmZr/TtQaW4kbvYZiJYzwG2nlRn5/hXZ4HS5giniYNFKodG9QRkVhy48mPmn2X8pfCRrznirdpYtOhkLbR5cdajKBTkVea6itNOBd1TEe4FmAGfLk+tD4/71yLlppcAs4yRnODg/Gsqhpt4tyJiN2O9dlJHkTnHyyayq09U0BbZ88azC0QVm6N0I4FehAlvCrnarDeR60T1iNrm3wUZkQLsxyAAeo+VULxRNKERimxQAOuarivWtmjJLunoqvIyHAYn45qFy25WOOvlXs1vN03r6cCoY0IcK7EnNbHlmlwZXjuOyQrm+OWIBbmiumX72F4jWb92v2nQniQehH51mi6ZBqslzHcNIsiKGRkI45548/Kjeidk7J55E1JnkZ1CwmNimzA/E1meikVrtBq01uC/iaRFeMhsSBhwp69fOhtxIYdU1BwQciFgwPHKAZ/Ct5+z4t7bubZmliUkjcfF/eqtzH3V9Kjp1s4cr6YLLUo7Y9aeirqMdlfDMsKrJwd6eEn4+tFtN+jSTUtKW9tL8wu0ZdYZocggHyYHz+FDZIFcFkxmMAn4eVEtC7RajpE9rBJczNYRzBntww8XsCenlx0qstk6lMTdd0q/0WaOPUIdu4ExyDlJB7H8utUAwVjtwMnk4JrpXbfVtL1/QGgt4Z7e5t27yLvUDBhnJAZen4VzJPsZHUHHHQ1Zb0Qe0ye32u+UY4C8tjAPtU7ncp4yDniq8URTcUYYZTnjO017k90QPv8ASmObCfZ9Ens1ZmeKeF90cowckNxgeoP++Kfo+3XaBJAstxE2UGG+rqA/9/hSVolvH+w4jKoO9mYA+mcVcUpkRPIwH8J5b5ev3UXE0ltCqmghf6i1y9xcXPimnJZz08R9vL5V1rsXDPbdlNNhvUaOVIR4G6qDnbn5VyTspe21rfTS3dot68O141kYqoPPJHmePOuq2na/RrqFHku1t3brHLkEH49D99YvmK6lKUWxfYdZlAyelcy+lTtFFeW76dFFFJAjoAzTJuBwSGCgklcZ5PHNMHa7VrO502OyguZZYbwlJZrNvsL7kdAf98Zrh2oTXMZEF1Lv+rL3MXTAQHgD2qfwJSb32Nm6TL2k9rdW7P3DjTZx3L/bt5PEh9Djy+VZRr6JOz0Wva/PeX8IksrKPlWHDyNkAfIbj91ZV8tQq5JSq0KIurqNRAkjd2DuIHr+ntV2MtK7SZPOAMjyAqpaJuyWHzq9AMHGaXI0ej8bG/6ZBMcMSfL8qqXqbJwR0PNE7uIhe8Azjgj1FUbld6wkemD/AErsXY3ylw0EuzMV2L2O4hUdwQQ7N0II/rxTNI7omN205yrI2KC9kmdrF4c57uZk+Rwf1o+bZpZo4UGSeBn18zTX2Y5XBVv9RvRErR3CR4Pi2ovi9+nWqc8z3FzZyyvvaa1ZXfHJxJj86bLmzgSxEHdoyqMEsgJY0v3lnHFf2EMSbQIJSOc85Q0EwFBpxBNEWBCuxikA9Mj8691G2JAmbhV+0cdOeKnvrcSW5735Y9aqiO9uYiXuzt+yV2jkUdjEoCXNspUdODx1pXvbN7SUuqnuWbrnoT5U0W6mBSJGCxEc7jig+oakkpltY4twJ4fdwcHrj5VbHW50TyIGxkN0YDyx6VFeNjdsGQeOPOpBEXJJRc45I4qN42X+EL59ecU5B8jPZgR6bbRKcqkQGR+P41Xn3huMqwOVb0NC9N1WexZY7r97B0BPVP7UcujM/dnuYSjLuQqzeL51WeUKjX9oJC3fmBS7gBxnGfPI/TyzU19q9rDbRyQKJ5X5EYBG313GqJktn06SO7Von3F43QZby4GfXFL00rKm0eZxycn76SmiibOi6NrE/wCxxe3ckQhAOFLDwEMRjHoR6+nvSDqMconMkyELIC0YbyGf9ipbC9msJjNbLEZCpT97GsgHuAwIyPI+VW9U1K51KCFb1Y3uIQVW4VQpMfJ2sAMHB6HissYfC3S9layeSSJuzGvz6OkkEU8sKSNv3wuef9QB9MVlDYYfEF24AGWIFZVtL6J7aLKqI0I8j51LBkkHFUmcyyMoPwohaApweTismRaR6uG9v/CZl3KQeRig07bbcjzR9ppg2jZk+dBryNWkuY188OPzoYXyN8rlJhDsndCG+uIRk97GHXAzyP7GnnRNlzJI0OS4HVh9kc81zXs/OtprFnLKQFLGNifcED+tdDsblLKeYSkhJcYPkCD/AHq19nnL6LV/cJBcCF5C5xuYqPs0L1ieJrywuVdFTdIvX7PgBwf/AFqfV7yGSFVjL72boI8H8elLkzB9MjdlyVv1yfXdG4/IUJSOew1diI28hICBVDFm+yKV5Nafc8VpGEx1Zz/QVT1O8uJp2VmYpH4VBPkKG9/+9QnIOcHNWnGl2TrI/RduHmmzJNKz/wCo9KjRc5J5X+hrWRiYyD61rCcE8UySJvktwuN0iEkkYNGdF1R9OiWGOGIm4ZsuxOc8YHHl+tLyuVuGI9BRK2ktFgSSfvBKjhlMflyeCPu59qTLCqNMfG9MH6qgM7Mg2q3OPT2qz2e1F1SSwmOdo3wE/wAJHJFMPaAWcdnHJb21s5cFcshbPGfbB6HOKRHc294kqHlSDS/Gy+UpnZo8a4DWovumkCjKhiF48s+lb9ltH/bV7L3gZooOqRqSxYg44HkDzRrsno8faHtHEsgzYKPrExBxlQOF+bYHwzXV4LnuMQxhbW2j4CQjaF8ugo588xWjphtHMbXshGmnbLo5vfDI2GwY+PEh6j0OcedDLuysLXTjulIZZGAcLljkcL6enSn/AFzUItW1eXS7q2t7u1SLvO+RiWB8ssOc1zrVo5tNu5rCOYpB9pDjqp9c+Yxis+GqqntlciSS0gWlwkT55AbjLDFZUzWvgz9bZj/LgDFZWnTJcHunQgsZH6VfRRklTnmoFIWMIgxt/rU0ee7UAEFxkn0H96zW9nowvGUTs37sDrQmTjUkU9GUiiALDKsCD5+1UL4d1fwu3AXrmuxpbYczfigdcRHxjzVyB7HFOl1dd7p9rMwP76JWPu1B+z6o2rzTz25e32ZHepkE8c/Gi2qyQyR4ghKrnoeAK0rlpGJrltErt9YVJoiVDDnjODQ6JmbTrgP/APXcwFdvP8RX86sWha0spGuI5YkkcCMquCD+Y4/Gt2RG0y9liHiLI5JPHhkXFT420F9Ji/rMJin3Nt/eDPBzjHrQ+wSBr+3+tKWgMgV/FjAPnR/WLYvbCXwnYwztI4B4pbmQqTx8q0L+SFcUEdVtTZ3skQyUByh9V8qrKwAOeAOc0zPZ/tTQbS7dSXWMBmHJ9M/hVLTNJSWWSK7CupGBj40k2vHb9DVje+AJbt3ibvPJqzEGZvF94q/qOlRafIDbs7Ru2MMPskeWfPqKqYYMp2kA+ZGKeKmltAqKnhh+wVL6ytLeZmCLKIZNvBxnK4/8Tj/xqxqtnpRRbJdMtFlnnMMRUnvFUDO7PXOOuaE6VciK57vIAmwAx6Bgcqfv4+dR9ob9oNUgaZGIRTKFBwylvesbxWsrSfHZdZJ8OUMv0exz6Lqstvc7VglG1CxJLDORjHp55pqvL59KvZ3kUPFICqq3PTz+Fc203WJrm+W5XOO7KMXHKDy5+OOaY4+1dvOsltrTBbiE7Ypgh2yKPIjyNTzRTf8Ap0+K5DGpdotJjtpRBBHDNKPEVAO449KRrm1utRsla1hkmljZmkUcnb6gH8qJXVzpV0d6Xdszjkd3IMsOuMCobKW8lmN1bs9pCoOMr/i4xjg+VCE4/ZhpprSFXesbMJXAYcFW6isroF/p1nrsRE6KsoI2zLgOPUe4rK0znlom8dCfG6vftaq3jMhXn4n8hVufU7RHK2uCcY71+vpgDy+PWt7rTjNfzz22M3HiRhwApUFj8uB863soLO1AFpsubkA4lZfCvnlR5mpty+Sv5aZXJaO2Nwyssf8AO4wCfQevyqSzH1u4triV0haEjf3h5/y/f0qvcxy3Nxay3Tly2dwPQAN5Dyr2JWkuJyycTBuDyBjBHy6UZSS2LWWq4YyYIwd25fUHIFaXSYO+Pw456c5oNJC7QbII0CY5ZiAG98f0qKxur7T5ArZuLc9YyeR/pzVVSYrego0D3Ge9kdlI65x+VeR2iwaZqWCxBtXJB56EHOPlWLPC7KY58c4KtwR7Yqw6b7O9Qc7rWXy/yHzpmtLYNkAs4pYZYiu3vV25+P8AsUpXMZjZkYeJTg05WRZ7dGHi3IGz8gaWNa2HUbhonDoWzkDgnHNNLe2Legv2YvnXTTCNpEbFTn0P/NEraEW0IlRcyzHCg+/T7hzSz2bJlkmiXo7Jz6ZOD+FNxJe7jwqsAhOC2Avl+tZvkLXC9l8D9ksMcmFURsVHTeeteapaC8sJI5lUsg3ptT7OOuD5cZq3Ers4G4L8PFW8n1aIP9ZvVCqpB/eKOo9BWfHNbWimRy1yc4uRPaSyRyFfAOoHX3q3rEJutQkR/EYrWJZM9chRk1Pqtsk6IAQWI25P8Qqn2hkaDXJZIm2lJSu75CvTyLlaMMtey/2QUxam0LYO6FhnHXGP0rNZsbh9XuEh7xxI25QR65BI+HT51V02+aOYXNsAJkBMkRGcZGCR6qfwpm7FzXes9srCG8lVIo98jBUGCFXdj5kCszVeTofaSCnZ/sc2hSpd3saC8kHgdTkhMYOQehz5j0ohqFjFLAwVMPjg0Z1e6E+oyOCcKdoB9qE3NysTKr9XYIo9yaH9LkK2uhXiEkTmJ1Ksvvisq/qaiSYypwOmfU1lQ1o0p7Qpb2a4hsd7d2EVWCk43Yzn4AnpWzqbbxF8TIQSqDIX0BNTWXgiv7lQBN3kg3+YG6oYlAi1Mc8SDHPuau/ozps9keMwd6F4zmJc8YPB+4ipIWbudinDMvjx5eeP1qG3/wACFfIOSB8qt2qIURioJJ5JpWGeWQQ+A7QuR0zitLnduLDj2qa84xjjLeVVgS6Hcc1y+wvo9gCSLhhn3zU8Me0MQ0xGCCI5dhwRjHOR94qIIvcg45zXq+Fzt46Vzb7CltaZhF7GvcwxEx4xiRwR9wOPwobLY3g3HucpnoCOPhR3JITP8tSXHEeB6V3/AEtegPCvYK7LBIr5xcNsYspCNxwM/rTdJDJFqcJj27JYiDnpkHP50lRktqM2fK2kx+FTLd3CXkO2eQbZhgbjxzVLXn+x0/rtD4iv5sAfZf1qnL2ehmYtbzSQ7uo2qR/Sik42LleD7Uuapqt9C+2K4ZQTjgD9KSG10G0n2R3GiXUF5bRSI0kJmTbIq8DxefpSvrOLi+uiSPFK5yPjx/SnTs1dTzayYp5XlRwuVkO716Z6fKte3+nWVpaadLbWsUTyO+9kXG7IH6Vaczq0mTcJTtCKo7uaCZeCRtOOtP30bwFLu81WcDureExLIRyHbBwPfGfvpFP+GP8AuD8q6r2cijTsLYlFAMlzIzn+Y7iOfko+6nzVrGyMr9tFtirhnfwgZYj0H60D1uST6xp8UZHeFjI/+UBSCfjk0ZvCe7A8mlAPuMil28/e9rpY5PEi2mQD5HNZN6NKJb6dHjjWPkDkkDz/AOMfdWVG/wDilcnGM4zWUnZZLR//2Q=="/>
          <p:cNvSpPr>
            <a:spLocks noChangeAspect="1" noChangeArrowheads="1"/>
          </p:cNvSpPr>
          <p:nvPr/>
        </p:nvSpPr>
        <p:spPr bwMode="auto">
          <a:xfrm>
            <a:off x="0" y="-982663"/>
            <a:ext cx="2219325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129" name="AutoShape 9" descr="data:image/jpeg;base64,/9j/4AAQSkZJRgABAQAAAQABAAD/2wBDAAkGBwgHBgkIBwgKCgkLDRYPDQwMDRsUFRAWIB0iIiAdHx8kKDQsJCYxJx8fLT0tMTU3Ojo6Iys/RD84QzQ5Ojf/2wBDAQoKCg0MDRoPDxo3JR8lNzc3Nzc3Nzc3Nzc3Nzc3Nzc3Nzc3Nzc3Nzc3Nzc3Nzc3Nzc3Nzc3Nzc3Nzc3Nzc3Nzf/wAARCACbAKcDASIAAhEBAxEB/8QAHAAAAgIDAQEAAAAAAAAAAAAABQYDBAACBwEI/8QAPhAAAgEDAwEGAgcGBQQDAAAAAQIDAAQRBRIhMQYTIkFRYXGBBxQykaHB0RUjQlKx4TNicvDxU3OCkhdDwv/EABkBAAMBAQEAAAAAAAAAAAAAAAECAwQABf/EACQRAAMAAgICAgMBAQEAAAAAAAABAgMRITESQQRREyIyYRRC/9oADAMBAAIRAxEAPwDowUdCKwoAMk8elbNmswWIrz9m08UL8KkVcGvdigZIrUE5wOlVQjNpBleKjwM1MR4fOtdhz0onIC60RHqWgS+S6igz/qVl/wD1Tqznu3AxlBnikftYDFbWEv8A0r+Bs+mJFP5U13M31W9Ytnu5POqY+2Syeipf2iXifWIDiVevvQ61uWjk2scHoc1fuWbT7hJkybeTAPHSq+qW8QH1pCArdTnzotexZ+ga80PfNPgCPvWhuEB4XBIBqnqVp3ZELgllG+CTydfNfcj+lBLO4fvr6R2Hcs53IT1JbgfiaMwapFcQppd8kj3Iz3PdYJ4OAQfXio48qfZpvE5fBXsb5rdgjjMRPT+X4Uc3d5Gkka+FhkcY4oQIxp99H+14zEGHhlI8LHyBx0P4UwgpLGrxlWjI4KniqMmVAxrcEFcYqUxL6V6EwvAoBIjHxxWhj7s7j6VZIG3jhqh2EnBpWkciANubgYrcgLyBmpTGBWrDI460VwHs0B4586ysdeAKynVC6C4i4FCdf1/Tez1uZb+UlzykMYy7fpVPRe2+jarqAsI5JYbhm2os67Q59Ac9fakztKJLvX7yG9XbNvbaH/lHQj5YqOOOeSjZcf6WYhPhtHLQZ8rjxgfdin/R7211bToNQsmJgmGVyMEeoI9Qcivnq+tWtbl45FwcnHvXfOxtva2nZXTI9OfvIDArhz1Yty34549qtaUoDDOOMCtWzWwY5PtWjHIGKi2BADt14ezc82OYXWT7jmm7UYFubVsYORuBFK/bNO97L6ih5Pckij+n3q/VLORmzFPEhz6EgVXF2yeT0VrOeO4hNnc4IIxzQfV4J1sJ7VCzFPEmCeV/X9Kv6pD9Xuu8TgN0NRvKZostjeg496al5JoEvTTOcXBYXBkEYUsMkA4GfM0Q7Nw3d5qLSW0ckzRIRuXhU+fr7V5rdq9reSoYz3DsXjJGQAecUR0bXbXRNOsIJpFhF1ed2GHV2Jwfw868nBF/lc16PVzXP4vKfY0aZJDq0cunarb93dRgb42Odw9QRQPUNJvOzdyXtJneyc8BhkL7H9aBz6zHbdvreOeV2leLKIGKkNuIK+65VuPLJrq80MGo2BT7SSLke1etP7Lk8pvxYsWN3HeQl0yGGN6k9DVjDevFAbi2u9N1EpbhmYHAUD7Q9DR4K5TDDBxyKm1oons9CVgTnJrFXYDu8/WsAyeDS7OMdASOeM+VasiqM81MVwOajcjoTxXbGRASCM1leSKR9msrkwM45bW0cfaGze4cxIt1GWkH8OGBzXcNTtbW8glS5jjOVYGQqMoPUHqK5JqV1bfVIx30CmTBcGEOcefvVu/+kGX9hR6ZYROb0xd092wAAHTIXnJxgc1Or82nJb8NaKmraXp7xwPfXIEsrYhCZ8Z8uQD1pk+jrVo7bQtWtI5m3WJaSMS5wAQRj4bh+NLkN+t12cs4rW6giuEGC0oA2OCcj9PjQ7RtYhs7m/02/mVpLwo3fKu0btx8B8sHPwyBTx5X/R1qUtIbNF7YapcararPKXieQJJGUAHJxxgdeRXTCmDxXPez2mn9u2bSQbWikaRkdcbQB5j1ziuhSyLGu92VV/mY4H30Lab0ib4Fvt5fS6boLmKBJjct3J3uFC5BOeSPSqn0da8mq2cukXA2m3jCwuxGSq4XJx55x94rTtdqdjrOmS2tldAzQSRyrIQwUgttOCMHPi/2K512O1mWz7Z22nkY7y5kglkLZLA5wP8A2ANPjVJ8E6S8eTtcjtNDJZzjE1vyp/mFDEZkcg4B9z0ovHPDdHa67bpV2gn+MUHmBEkn82au0SklxHKpEiqy4xhhxXHvpB1ewvBLDZRbIo3C25ERUMQ2WkViDwcYwMdAc+VO/bC4vYdNgSFhDBJLi4nJHhUYwgH+Y8fDNLHaYXcuiyPqOpQSFHDRKAFZSTjavtip1kmKW1yWnG6lvfAmx6xqPaXU9PtbjY921wgW6AIkHPJz+J9TX0SnaKPS9IZ2jeeRZREkanHXJGT5Dg18+dknQdrdPkW3Vn7zAUNszlSM88ef4V3O3t904HBUnlTyDT7+iTS9li319ryK5uryzNuqoWDRgsCB1Gcdao2WuveXgURbYmPhH8QHvRDtBqVv2b0F5Jow7zbkigzgFiCTn2pR7G38FxcDupQZEHjGCSo9x16+dC4ethmh7wCOeawrgZFS4yR6HpWjoegPFZm2VRAWJOCePevGIAwcH3qRoh/evAg6Dr60uxyEnwnisqdl4rKbbFZ89z3G1e+JBJP3cVHZyGS/gX3GfuqnqUm2J0CIAx6o+eay0maEPcfxKvHxPAppx6Rsy5f/ACXbC7nt5rhreVo+8ZgSvPGaF3gdpJi/LnxZ/mq5aeCEd4Rkdc1FcvG7qFJJJx046U0+Xl0DKo/EueRv7E9p7l0a2muZDcQp+6kZss0fRkz14GMe1FdSu2XUj3pyMGQ99JuBI6H34rmunztp17HcBC3dSYKgdVIwR92a6E9nbanGlxE6SxIMKQc5/wAp9xQuOdozzaXZXWUia0kguAQzK26Lwge39qUe0DPb9pLx4WMckV2zoynBDBsg/fTv+yGQP3Ui8E8bQOnp8qWO02nNNd6peQgl4bgGVfVCinI+eafBS20xM075Op9h+1lv2l08bj3Wp26g3EfkfLevscfKmO6Cz7ZgpVx9oDzr5osLi6sphdWVzLbzKeJI2wf+KY7f6Qu1ULY/aSyf9yBD+QrQ0Z0dd16yOoaZLapEJAWVgoYLnB8ieBXN5dIv59XksGs3hkt2C90TkJ6EkdeP9mqn/wAj9porpZzcWzD/AKX1cBPjwc5+dC17Va3JDfQC+cR328XOB9rc2Tj0PUceRxUqwqnsrGVyvEZ+xPZ/Q17Uzlr9Lq4tCpjiyoTvDnp/Ntx5flXTr7U7TQLCbVL8O0URVAiLlndjwBXzhbh7a5jktnZJY2Dq68MpHmKaLjtbql5ax2msyrcW0YO1ggVg3kzY4OP6Zp/FrknrYU7Y9tLntFNEJLZLeKIMI0DFvtYySfXjFMP0WdmJ0I1+5ZlSVSlvGDy4PBY+3p99c4+rXbzwwGDe0zKkKJ4txJ6DHXNfSNlDNFp8UUhj75IlBaNNq5x5LzgD0pc+dKEkNMcgO/1lAYFtZCGe4MZGASyA4JHpzRjkVxmZr/TtQaW4kbvYZiJYzwG2nlRn5/hXZ4HS5giniYNFKodG9QRkVhy48mPmn2X8pfCRrznirdpYtOhkLbR5cdajKBTkVea6itNOBd1TEe4FmAGfLk+tD4/71yLlppcAs4yRnODg/Gsqhpt4tyJiN2O9dlJHkTnHyyayq09U0BbZ88azC0QVm6N0I4FehAlvCrnarDeR60T1iNrm3wUZkQLsxyAAeo+VULxRNKERimxQAOuarivWtmjJLunoqvIyHAYn45qFy25WOOvlXs1vN03r6cCoY0IcK7EnNbHlmlwZXjuOyQrm+OWIBbmiumX72F4jWb92v2nQniQehH51mi6ZBqslzHcNIsiKGRkI45548/Kjeidk7J55E1JnkZ1CwmNimzA/E1meikVrtBq01uC/iaRFeMhsSBhwp69fOhtxIYdU1BwQciFgwPHKAZ/Ct5+z4t7bubZmliUkjcfF/eqtzH3V9Kjp1s4cr6YLLUo7Y9aeirqMdlfDMsKrJwd6eEn4+tFtN+jSTUtKW9tL8wu0ZdYZocggHyYHz+FDZIFcFkxmMAn4eVEtC7RajpE9rBJczNYRzBntww8XsCenlx0qstk6lMTdd0q/0WaOPUIdu4ExyDlJB7H8utUAwVjtwMnk4JrpXbfVtL1/QGgt4Z7e5t27yLvUDBhnJAZen4VzJPsZHUHHHQ1Zb0Qe0ye32u+UY4C8tjAPtU7ncp4yDniq8URTcUYYZTnjO017k90QPv8ASmObCfZ9Ens1ZmeKeF90cowckNxgeoP++Kfo+3XaBJAstxE2UGG+rqA/9/hSVolvH+w4jKoO9mYA+mcVcUpkRPIwH8J5b5ev3UXE0ltCqmghf6i1y9xcXPimnJZz08R9vL5V1rsXDPbdlNNhvUaOVIR4G6qDnbn5VyTspe21rfTS3dot68O141kYqoPPJHmePOuq2na/RrqFHku1t3brHLkEH49D99YvmK6lKUWxfYdZlAyelcy+lTtFFeW76dFFFJAjoAzTJuBwSGCgklcZ5PHNMHa7VrO502OyguZZYbwlJZrNvsL7kdAf98Zrh2oTXMZEF1Lv+rL3MXTAQHgD2qfwJSb32Nm6TL2k9rdW7P3DjTZx3L/bt5PEh9Djy+VZRr6JOz0Wva/PeX8IksrKPlWHDyNkAfIbj91ZV8tQq5JSq0KIurqNRAkjd2DuIHr+ntV2MtK7SZPOAMjyAqpaJuyWHzq9AMHGaXI0ej8bG/6ZBMcMSfL8qqXqbJwR0PNE7uIhe8Azjgj1FUbld6wkemD/AErsXY3ylw0EuzMV2L2O4hUdwQQ7N0II/rxTNI7omN205yrI2KC9kmdrF4c57uZk+Rwf1o+bZpZo4UGSeBn18zTX2Y5XBVv9RvRErR3CR4Pi2ovi9+nWqc8z3FzZyyvvaa1ZXfHJxJj86bLmzgSxEHdoyqMEsgJY0v3lnHFf2EMSbQIJSOc85Q0EwFBpxBNEWBCuxikA9Mj8691G2JAmbhV+0cdOeKnvrcSW5735Y9aqiO9uYiXuzt+yV2jkUdjEoCXNspUdODx1pXvbN7SUuqnuWbrnoT5U0W6mBSJGCxEc7jig+oakkpltY4twJ4fdwcHrj5VbHW50TyIGxkN0YDyx6VFeNjdsGQeOPOpBEXJJRc45I4qN42X+EL59ecU5B8jPZgR6bbRKcqkQGR+P41Xn3huMqwOVb0NC9N1WexZY7r97B0BPVP7UcujM/dnuYSjLuQqzeL51WeUKjX9oJC3fmBS7gBxnGfPI/TyzU19q9rDbRyQKJ5X5EYBG313GqJktn06SO7Von3F43QZby4GfXFL00rKm0eZxycn76SmiibOi6NrE/wCxxe3ckQhAOFLDwEMRjHoR6+nvSDqMconMkyELIC0YbyGf9ipbC9msJjNbLEZCpT97GsgHuAwIyPI+VW9U1K51KCFb1Y3uIQVW4VQpMfJ2sAMHB6HissYfC3S9layeSSJuzGvz6OkkEU8sKSNv3wuef9QB9MVlDYYfEF24AGWIFZVtL6J7aLKqI0I8j51LBkkHFUmcyyMoPwohaApweTismRaR6uG9v/CZl3KQeRig07bbcjzR9ppg2jZk+dBryNWkuY188OPzoYXyN8rlJhDsndCG+uIRk97GHXAzyP7GnnRNlzJI0OS4HVh9kc81zXs/OtprFnLKQFLGNifcED+tdDsblLKeYSkhJcYPkCD/AHq19nnL6LV/cJBcCF5C5xuYqPs0L1ieJrywuVdFTdIvX7PgBwf/AFqfV7yGSFVjL72boI8H8elLkzB9MjdlyVv1yfXdG4/IUJSOew1diI28hICBVDFm+yKV5Nafc8VpGEx1Zz/QVT1O8uJp2VmYpH4VBPkKG9/+9QnIOcHNWnGl2TrI/RduHmmzJNKz/wCo9KjRc5J5X+hrWRiYyD61rCcE8UySJvktwuN0iEkkYNGdF1R9OiWGOGIm4ZsuxOc8YHHl+tLyuVuGI9BRK2ktFgSSfvBKjhlMflyeCPu59qTLCqNMfG9MH6qgM7Mg2q3OPT2qz2e1F1SSwmOdo3wE/wAJHJFMPaAWcdnHJb21s5cFcshbPGfbB6HOKRHc294kqHlSDS/Gy+UpnZo8a4DWovumkCjKhiF48s+lb9ltH/bV7L3gZooOqRqSxYg44HkDzRrsno8faHtHEsgzYKPrExBxlQOF+bYHwzXV4LnuMQxhbW2j4CQjaF8ugo588xWjphtHMbXshGmnbLo5vfDI2GwY+PEh6j0OcedDLuysLXTjulIZZGAcLljkcL6enSn/AFzUItW1eXS7q2t7u1SLvO+RiWB8ssOc1zrVo5tNu5rCOYpB9pDjqp9c+Yxis+GqqntlciSS0gWlwkT55AbjLDFZUzWvgz9bZj/LgDFZWnTJcHunQgsZH6VfRRklTnmoFIWMIgxt/rU0ee7UAEFxkn0H96zW9nowvGUTs37sDrQmTjUkU9GUiiALDKsCD5+1UL4d1fwu3AXrmuxpbYczfigdcRHxjzVyB7HFOl1dd7p9rMwP76JWPu1B+z6o2rzTz25e32ZHepkE8c/Gi2qyQyR4ghKrnoeAK0rlpGJrltErt9YVJoiVDDnjODQ6JmbTrgP/APXcwFdvP8RX86sWha0spGuI5YkkcCMquCD+Y4/Gt2RG0y9liHiLI5JPHhkXFT420F9Ji/rMJin3Nt/eDPBzjHrQ+wSBr+3+tKWgMgV/FjAPnR/WLYvbCXwnYwztI4B4pbmQqTx8q0L+SFcUEdVtTZ3skQyUByh9V8qrKwAOeAOc0zPZ/tTQbS7dSXWMBmHJ9M/hVLTNJSWWSK7CupGBj40k2vHb9DVje+AJbt3ibvPJqzEGZvF94q/qOlRafIDbs7Ru2MMPskeWfPqKqYYMp2kA+ZGKeKmltAqKnhh+wVL6ytLeZmCLKIZNvBxnK4/8Tj/xqxqtnpRRbJdMtFlnnMMRUnvFUDO7PXOOuaE6VciK57vIAmwAx6Bgcqfv4+dR9ob9oNUgaZGIRTKFBwylvesbxWsrSfHZdZJ8OUMv0exz6Lqstvc7VglG1CxJLDORjHp55pqvL59KvZ3kUPFICqq3PTz+Fc203WJrm+W5XOO7KMXHKDy5+OOaY4+1dvOsltrTBbiE7Ypgh2yKPIjyNTzRTf8Ap0+K5DGpdotJjtpRBBHDNKPEVAO449KRrm1utRsla1hkmljZmkUcnb6gH8qJXVzpV0d6Xdszjkd3IMsOuMCobKW8lmN1bs9pCoOMr/i4xjg+VCE4/ZhpprSFXesbMJXAYcFW6isroF/p1nrsRE6KsoI2zLgOPUe4rK0znlom8dCfG6vftaq3jMhXn4n8hVufU7RHK2uCcY71+vpgDy+PWt7rTjNfzz22M3HiRhwApUFj8uB863soLO1AFpsubkA4lZfCvnlR5mpty+Sv5aZXJaO2Nwyssf8AO4wCfQevyqSzH1u4triV0haEjf3h5/y/f0qvcxy3Nxay3Tly2dwPQAN5Dyr2JWkuJyycTBuDyBjBHy6UZSS2LWWq4YyYIwd25fUHIFaXSYO+Pw456c5oNJC7QbII0CY5ZiAG98f0qKxur7T5ArZuLc9YyeR/pzVVSYrego0D3Ge9kdlI65x+VeR2iwaZqWCxBtXJB56EHOPlWLPC7KY58c4KtwR7Yqw6b7O9Qc7rWXy/yHzpmtLYNkAs4pYZYiu3vV25+P8AsUpXMZjZkYeJTg05WRZ7dGHi3IGz8gaWNa2HUbhonDoWzkDgnHNNLe2Legv2YvnXTTCNpEbFTn0P/NEraEW0IlRcyzHCg+/T7hzSz2bJlkmiXo7Jz6ZOD+FNxJe7jwqsAhOC2Avl+tZvkLXC9l8D9ksMcmFURsVHTeeteapaC8sJI5lUsg3ptT7OOuD5cZq3Ers4G4L8PFW8n1aIP9ZvVCqpB/eKOo9BWfHNbWimRy1yc4uRPaSyRyFfAOoHX3q3rEJutQkR/EYrWJZM9chRk1Pqtsk6IAQWI25P8Qqn2hkaDXJZIm2lJSu75CvTyLlaMMtey/2QUxam0LYO6FhnHXGP0rNZsbh9XuEh7xxI25QR65BI+HT51V02+aOYXNsAJkBMkRGcZGCR6qfwpm7FzXes9srCG8lVIo98jBUGCFXdj5kCszVeTofaSCnZ/sc2hSpd3saC8kHgdTkhMYOQehz5j0ohqFjFLAwVMPjg0Z1e6E+oyOCcKdoB9qE3NysTKr9XYIo9yaH9LkK2uhXiEkTmJ1Ksvvisq/qaiSYypwOmfU1lQ1o0p7Qpb2a4hsd7d2EVWCk43Yzn4AnpWzqbbxF8TIQSqDIX0BNTWXgiv7lQBN3kg3+YG6oYlAi1Mc8SDHPuau/ozps9keMwd6F4zmJc8YPB+4ipIWbudinDMvjx5eeP1qG3/wACFfIOSB8qt2qIURioJJ5JpWGeWQQ+A7QuR0zitLnduLDj2qa84xjjLeVVgS6Hcc1y+wvo9gCSLhhn3zU8Me0MQ0xGCCI5dhwRjHOR94qIIvcg45zXq+Fzt46Vzb7CltaZhF7GvcwxEx4xiRwR9wOPwobLY3g3HucpnoCOPhR3JITP8tSXHEeB6V3/AEtegPCvYK7LBIr5xcNsYspCNxwM/rTdJDJFqcJj27JYiDnpkHP50lRktqM2fK2kx+FTLd3CXkO2eQbZhgbjxzVLXn+x0/rtD4iv5sAfZf1qnL2ehmYtbzSQ7uo2qR/Sik42LleD7Uuapqt9C+2K4ZQTjgD9KSG10G0n2R3GiXUF5bRSI0kJmTbIq8DxefpSvrOLi+uiSPFK5yPjx/SnTs1dTzayYp5XlRwuVkO716Z6fKte3+nWVpaadLbWsUTyO+9kXG7IH6Vaczq0mTcJTtCKo7uaCZeCRtOOtP30bwFLu81WcDureExLIRyHbBwPfGfvpFP+GP8AuD8q6r2cijTsLYlFAMlzIzn+Y7iOfko+6nzVrGyMr9tFtirhnfwgZYj0H60D1uST6xp8UZHeFjI/+UBSCfjk0ZvCe7A8mlAPuMil28/e9rpY5PEi2mQD5HNZN6NKJb6dHjjWPkDkkDz/AOMfdWVG/wDilcnGM4zWUnZZLR//2Q=="/>
          <p:cNvSpPr>
            <a:spLocks noChangeAspect="1" noChangeArrowheads="1"/>
          </p:cNvSpPr>
          <p:nvPr/>
        </p:nvSpPr>
        <p:spPr bwMode="auto">
          <a:xfrm>
            <a:off x="0" y="-982663"/>
            <a:ext cx="2219325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131" name="AutoShape 11" descr="data:image/jpeg;base64,/9j/4AAQSkZJRgABAQAAAQABAAD/2wBDAAkGBwgHBgkIBwgKCgkLDRYPDQwMDRsUFRAWIB0iIiAdHx8kKDQsJCYxJx8fLT0tMTU3Ojo6Iys/RD84QzQ5Ojf/2wBDAQoKCg0MDRoPDxo3JR8lNzc3Nzc3Nzc3Nzc3Nzc3Nzc3Nzc3Nzc3Nzc3Nzc3Nzc3Nzc3Nzc3Nzc3Nzc3Nzc3Nzf/wAARCACbAKcDASIAAhEBAxEB/8QAHAAAAgIDAQEAAAAAAAAAAAAABQYDBAACBwEI/8QAPhAAAgEDAwEGAgcGBQQDAAAAAQIDAAQRBRIhMQYTIkFRYXGBBxQykaHB0RUjQlKx4TNicvDxU3OCkhdDwv/EABkBAAMBAQEAAAAAAAAAAAAAAAECAwQABf/EACQRAAMAAgICAgMBAQEAAAAAAAABAgMRITESQQRREyIyYRRC/9oADAMBAAIRAxEAPwDowUdCKwoAMk8elbNmswWIrz9m08UL8KkVcGvdigZIrUE5wOlVQjNpBleKjwM1MR4fOtdhz0onIC60RHqWgS+S6igz/qVl/wD1Tqznu3AxlBnikftYDFbWEv8A0r+Bs+mJFP5U13M31W9Ytnu5POqY+2Syeipf2iXifWIDiVevvQ61uWjk2scHoc1fuWbT7hJkybeTAPHSq+qW8QH1pCArdTnzotexZ+ga80PfNPgCPvWhuEB4XBIBqnqVp3ZELgllG+CTydfNfcj+lBLO4fvr6R2Hcs53IT1JbgfiaMwapFcQppd8kj3Iz3PdYJ4OAQfXio48qfZpvE5fBXsb5rdgjjMRPT+X4Uc3d5Gkka+FhkcY4oQIxp99H+14zEGHhlI8LHyBx0P4UwgpLGrxlWjI4KniqMmVAxrcEFcYqUxL6V6EwvAoBIjHxxWhj7s7j6VZIG3jhqh2EnBpWkciANubgYrcgLyBmpTGBWrDI460VwHs0B4586ysdeAKynVC6C4i4FCdf1/Tez1uZb+UlzykMYy7fpVPRe2+jarqAsI5JYbhm2os67Q59Ac9fakztKJLvX7yG9XbNvbaH/lHQj5YqOOOeSjZcf6WYhPhtHLQZ8rjxgfdin/R7211bToNQsmJgmGVyMEeoI9Qcivnq+tWtbl45FwcnHvXfOxtva2nZXTI9OfvIDArhz1Yty34549qtaUoDDOOMCtWzWwY5PtWjHIGKi2BADt14ezc82OYXWT7jmm7UYFubVsYORuBFK/bNO97L6ih5Pckij+n3q/VLORmzFPEhz6EgVXF2yeT0VrOeO4hNnc4IIxzQfV4J1sJ7VCzFPEmCeV/X9Kv6pD9Xuu8TgN0NRvKZostjeg496al5JoEvTTOcXBYXBkEYUsMkA4GfM0Q7Nw3d5qLSW0ckzRIRuXhU+fr7V5rdq9reSoYz3DsXjJGQAecUR0bXbXRNOsIJpFhF1ed2GHV2Jwfw868nBF/lc16PVzXP4vKfY0aZJDq0cunarb93dRgb42Odw9QRQPUNJvOzdyXtJneyc8BhkL7H9aBz6zHbdvreOeV2leLKIGKkNuIK+65VuPLJrq80MGo2BT7SSLke1etP7Lk8pvxYsWN3HeQl0yGGN6k9DVjDevFAbi2u9N1EpbhmYHAUD7Q9DR4K5TDDBxyKm1oons9CVgTnJrFXYDu8/WsAyeDS7OMdASOeM+VasiqM81MVwOajcjoTxXbGRASCM1leSKR9msrkwM45bW0cfaGze4cxIt1GWkH8OGBzXcNTtbW8glS5jjOVYGQqMoPUHqK5JqV1bfVIx30CmTBcGEOcefvVu/+kGX9hR6ZYROb0xd092wAAHTIXnJxgc1Or82nJb8NaKmraXp7xwPfXIEsrYhCZ8Z8uQD1pk+jrVo7bQtWtI5m3WJaSMS5wAQRj4bh+NLkN+t12cs4rW6giuEGC0oA2OCcj9PjQ7RtYhs7m/02/mVpLwo3fKu0btx8B8sHPwyBTx5X/R1qUtIbNF7YapcararPKXieQJJGUAHJxxgdeRXTCmDxXPez2mn9u2bSQbWikaRkdcbQB5j1ziuhSyLGu92VV/mY4H30Lab0ib4Fvt5fS6boLmKBJjct3J3uFC5BOeSPSqn0da8mq2cukXA2m3jCwuxGSq4XJx55x94rTtdqdjrOmS2tldAzQSRyrIQwUgttOCMHPi/2K512O1mWz7Z22nkY7y5kglkLZLA5wP8A2ANPjVJ8E6S8eTtcjtNDJZzjE1vyp/mFDEZkcg4B9z0ovHPDdHa67bpV2gn+MUHmBEkn82au0SklxHKpEiqy4xhhxXHvpB1ewvBLDZRbIo3C25ERUMQ2WkViDwcYwMdAc+VO/bC4vYdNgSFhDBJLi4nJHhUYwgH+Y8fDNLHaYXcuiyPqOpQSFHDRKAFZSTjavtip1kmKW1yWnG6lvfAmx6xqPaXU9PtbjY921wgW6AIkHPJz+J9TX0SnaKPS9IZ2jeeRZREkanHXJGT5Dg18+dknQdrdPkW3Vn7zAUNszlSM88ef4V3O3t904HBUnlTyDT7+iTS9li319ryK5uryzNuqoWDRgsCB1Gcdao2WuveXgURbYmPhH8QHvRDtBqVv2b0F5Jow7zbkigzgFiCTn2pR7G38FxcDupQZEHjGCSo9x16+dC4ethmh7wCOeawrgZFS4yR6HpWjoegPFZm2VRAWJOCePevGIAwcH3qRoh/evAg6Dr60uxyEnwnisqdl4rKbbFZ89z3G1e+JBJP3cVHZyGS/gX3GfuqnqUm2J0CIAx6o+eay0maEPcfxKvHxPAppx6Rsy5f/ACXbC7nt5rhreVo+8ZgSvPGaF3gdpJi/LnxZ/mq5aeCEd4Rkdc1FcvG7qFJJJx046U0+Xl0DKo/EueRv7E9p7l0a2muZDcQp+6kZss0fRkz14GMe1FdSu2XUj3pyMGQ99JuBI6H34rmunztp17HcBC3dSYKgdVIwR92a6E9nbanGlxE6SxIMKQc5/wAp9xQuOdozzaXZXWUia0kguAQzK26Lwge39qUe0DPb9pLx4WMckV2zoynBDBsg/fTv+yGQP3Ui8E8bQOnp8qWO02nNNd6peQgl4bgGVfVCinI+eafBS20xM075Op9h+1lv2l08bj3Wp26g3EfkfLevscfKmO6Cz7ZgpVx9oDzr5osLi6sphdWVzLbzKeJI2wf+KY7f6Qu1ULY/aSyf9yBD+QrQ0Z0dd16yOoaZLapEJAWVgoYLnB8ieBXN5dIv59XksGs3hkt2C90TkJ6EkdeP9mqn/wAj9porpZzcWzD/AKX1cBPjwc5+dC17Va3JDfQC+cR328XOB9rc2Tj0PUceRxUqwqnsrGVyvEZ+xPZ/Q17Uzlr9Lq4tCpjiyoTvDnp/Ntx5flXTr7U7TQLCbVL8O0URVAiLlndjwBXzhbh7a5jktnZJY2Dq68MpHmKaLjtbql5ax2msyrcW0YO1ggVg3kzY4OP6Zp/FrknrYU7Y9tLntFNEJLZLeKIMI0DFvtYySfXjFMP0WdmJ0I1+5ZlSVSlvGDy4PBY+3p99c4+rXbzwwGDe0zKkKJ4txJ6DHXNfSNlDNFp8UUhj75IlBaNNq5x5LzgD0pc+dKEkNMcgO/1lAYFtZCGe4MZGASyA4JHpzRjkVxmZr/TtQaW4kbvYZiJYzwG2nlRn5/hXZ4HS5giniYNFKodG9QRkVhy48mPmn2X8pfCRrznirdpYtOhkLbR5cdajKBTkVea6itNOBd1TEe4FmAGfLk+tD4/71yLlppcAs4yRnODg/Gsqhpt4tyJiN2O9dlJHkTnHyyayq09U0BbZ88azC0QVm6N0I4FehAlvCrnarDeR60T1iNrm3wUZkQLsxyAAeo+VULxRNKERimxQAOuarivWtmjJLunoqvIyHAYn45qFy25WOOvlXs1vN03r6cCoY0IcK7EnNbHlmlwZXjuOyQrm+OWIBbmiumX72F4jWb92v2nQniQehH51mi6ZBqslzHcNIsiKGRkI45548/Kjeidk7J55E1JnkZ1CwmNimzA/E1meikVrtBq01uC/iaRFeMhsSBhwp69fOhtxIYdU1BwQciFgwPHKAZ/Ct5+z4t7bubZmliUkjcfF/eqtzH3V9Kjp1s4cr6YLLUo7Y9aeirqMdlfDMsKrJwd6eEn4+tFtN+jSTUtKW9tL8wu0ZdYZocggHyYHz+FDZIFcFkxmMAn4eVEtC7RajpE9rBJczNYRzBntww8XsCenlx0qstk6lMTdd0q/0WaOPUIdu4ExyDlJB7H8utUAwVjtwMnk4JrpXbfVtL1/QGgt4Z7e5t27yLvUDBhnJAZen4VzJPsZHUHHHQ1Zb0Qe0ye32u+UY4C8tjAPtU7ncp4yDniq8URTcUYYZTnjO017k90QPv8ASmObCfZ9Ens1ZmeKeF90cowckNxgeoP++Kfo+3XaBJAstxE2UGG+rqA/9/hSVolvH+w4jKoO9mYA+mcVcUpkRPIwH8J5b5ev3UXE0ltCqmghf6i1y9xcXPimnJZz08R9vL5V1rsXDPbdlNNhvUaOVIR4G6qDnbn5VyTspe21rfTS3dot68O141kYqoPPJHmePOuq2na/RrqFHku1t3brHLkEH49D99YvmK6lKUWxfYdZlAyelcy+lTtFFeW76dFFFJAjoAzTJuBwSGCgklcZ5PHNMHa7VrO502OyguZZYbwlJZrNvsL7kdAf98Zrh2oTXMZEF1Lv+rL3MXTAQHgD2qfwJSb32Nm6TL2k9rdW7P3DjTZx3L/bt5PEh9Djy+VZRr6JOz0Wva/PeX8IksrKPlWHDyNkAfIbj91ZV8tQq5JSq0KIurqNRAkjd2DuIHr+ntV2MtK7SZPOAMjyAqpaJuyWHzq9AMHGaXI0ej8bG/6ZBMcMSfL8qqXqbJwR0PNE7uIhe8Azjgj1FUbld6wkemD/AErsXY3ylw0EuzMV2L2O4hUdwQQ7N0II/rxTNI7omN205yrI2KC9kmdrF4c57uZk+Rwf1o+bZpZo4UGSeBn18zTX2Y5XBVv9RvRErR3CR4Pi2ovi9+nWqc8z3FzZyyvvaa1ZXfHJxJj86bLmzgSxEHdoyqMEsgJY0v3lnHFf2EMSbQIJSOc85Q0EwFBpxBNEWBCuxikA9Mj8691G2JAmbhV+0cdOeKnvrcSW5735Y9aqiO9uYiXuzt+yV2jkUdjEoCXNspUdODx1pXvbN7SUuqnuWbrnoT5U0W6mBSJGCxEc7jig+oakkpltY4twJ4fdwcHrj5VbHW50TyIGxkN0YDyx6VFeNjdsGQeOPOpBEXJJRc45I4qN42X+EL59ecU5B8jPZgR6bbRKcqkQGR+P41Xn3huMqwOVb0NC9N1WexZY7r97B0BPVP7UcujM/dnuYSjLuQqzeL51WeUKjX9oJC3fmBS7gBxnGfPI/TyzU19q9rDbRyQKJ5X5EYBG313GqJktn06SO7Von3F43QZby4GfXFL00rKm0eZxycn76SmiibOi6NrE/wCxxe3ckQhAOFLDwEMRjHoR6+nvSDqMconMkyELIC0YbyGf9ipbC9msJjNbLEZCpT97GsgHuAwIyPI+VW9U1K51KCFb1Y3uIQVW4VQpMfJ2sAMHB6HissYfC3S9layeSSJuzGvz6OkkEU8sKSNv3wuef9QB9MVlDYYfEF24AGWIFZVtL6J7aLKqI0I8j51LBkkHFUmcyyMoPwohaApweTismRaR6uG9v/CZl3KQeRig07bbcjzR9ppg2jZk+dBryNWkuY188OPzoYXyN8rlJhDsndCG+uIRk97GHXAzyP7GnnRNlzJI0OS4HVh9kc81zXs/OtprFnLKQFLGNifcED+tdDsblLKeYSkhJcYPkCD/AHq19nnL6LV/cJBcCF5C5xuYqPs0L1ieJrywuVdFTdIvX7PgBwf/AFqfV7yGSFVjL72boI8H8elLkzB9MjdlyVv1yfXdG4/IUJSOew1diI28hICBVDFm+yKV5Nafc8VpGEx1Zz/QVT1O8uJp2VmYpH4VBPkKG9/+9QnIOcHNWnGl2TrI/RduHmmzJNKz/wCo9KjRc5J5X+hrWRiYyD61rCcE8UySJvktwuN0iEkkYNGdF1R9OiWGOGIm4ZsuxOc8YHHl+tLyuVuGI9BRK2ktFgSSfvBKjhlMflyeCPu59qTLCqNMfG9MH6qgM7Mg2q3OPT2qz2e1F1SSwmOdo3wE/wAJHJFMPaAWcdnHJb21s5cFcshbPGfbB6HOKRHc294kqHlSDS/Gy+UpnZo8a4DWovumkCjKhiF48s+lb9ltH/bV7L3gZooOqRqSxYg44HkDzRrsno8faHtHEsgzYKPrExBxlQOF+bYHwzXV4LnuMQxhbW2j4CQjaF8ugo588xWjphtHMbXshGmnbLo5vfDI2GwY+PEh6j0OcedDLuysLXTjulIZZGAcLljkcL6enSn/AFzUItW1eXS7q2t7u1SLvO+RiWB8ssOc1zrVo5tNu5rCOYpB9pDjqp9c+Yxis+GqqntlciSS0gWlwkT55AbjLDFZUzWvgz9bZj/LgDFZWnTJcHunQgsZH6VfRRklTnmoFIWMIgxt/rU0ee7UAEFxkn0H96zW9nowvGUTs37sDrQmTjUkU9GUiiALDKsCD5+1UL4d1fwu3AXrmuxpbYczfigdcRHxjzVyB7HFOl1dd7p9rMwP76JWPu1B+z6o2rzTz25e32ZHepkE8c/Gi2qyQyR4ghKrnoeAK0rlpGJrltErt9YVJoiVDDnjODQ6JmbTrgP/APXcwFdvP8RX86sWha0spGuI5YkkcCMquCD+Y4/Gt2RG0y9liHiLI5JPHhkXFT420F9Ji/rMJin3Nt/eDPBzjHrQ+wSBr+3+tKWgMgV/FjAPnR/WLYvbCXwnYwztI4B4pbmQqTx8q0L+SFcUEdVtTZ3skQyUByh9V8qrKwAOeAOc0zPZ/tTQbS7dSXWMBmHJ9M/hVLTNJSWWSK7CupGBj40k2vHb9DVje+AJbt3ibvPJqzEGZvF94q/qOlRafIDbs7Ru2MMPskeWfPqKqYYMp2kA+ZGKeKmltAqKnhh+wVL6ytLeZmCLKIZNvBxnK4/8Tj/xqxqtnpRRbJdMtFlnnMMRUnvFUDO7PXOOuaE6VciK57vIAmwAx6Bgcqfv4+dR9ob9oNUgaZGIRTKFBwylvesbxWsrSfHZdZJ8OUMv0exz6Lqstvc7VglG1CxJLDORjHp55pqvL59KvZ3kUPFICqq3PTz+Fc203WJrm+W5XOO7KMXHKDy5+OOaY4+1dvOsltrTBbiE7Ypgh2yKPIjyNTzRTf8Ap0+K5DGpdotJjtpRBBHDNKPEVAO449KRrm1utRsla1hkmljZmkUcnb6gH8qJXVzpV0d6Xdszjkd3IMsOuMCobKW8lmN1bs9pCoOMr/i4xjg+VCE4/ZhpprSFXesbMJXAYcFW6isroF/p1nrsRE6KsoI2zLgOPUe4rK0znlom8dCfG6vftaq3jMhXn4n8hVufU7RHK2uCcY71+vpgDy+PWt7rTjNfzz22M3HiRhwApUFj8uB863soLO1AFpsubkA4lZfCvnlR5mpty+Sv5aZXJaO2Nwyssf8AO4wCfQevyqSzH1u4triV0haEjf3h5/y/f0qvcxy3Nxay3Tly2dwPQAN5Dyr2JWkuJyycTBuDyBjBHy6UZSS2LWWq4YyYIwd25fUHIFaXSYO+Pw456c5oNJC7QbII0CY5ZiAG98f0qKxur7T5ArZuLc9YyeR/pzVVSYrego0D3Ge9kdlI65x+VeR2iwaZqWCxBtXJB56EHOPlWLPC7KY58c4KtwR7Yqw6b7O9Qc7rWXy/yHzpmtLYNkAs4pYZYiu3vV25+P8AsUpXMZjZkYeJTg05WRZ7dGHi3IGz8gaWNa2HUbhonDoWzkDgnHNNLe2Legv2YvnXTTCNpEbFTn0P/NEraEW0IlRcyzHCg+/T7hzSz2bJlkmiXo7Jz6ZOD+FNxJe7jwqsAhOC2Avl+tZvkLXC9l8D9ksMcmFURsVHTeeteapaC8sJI5lUsg3ptT7OOuD5cZq3Ers4G4L8PFW8n1aIP9ZvVCqpB/eKOo9BWfHNbWimRy1yc4uRPaSyRyFfAOoHX3q3rEJutQkR/EYrWJZM9chRk1Pqtsk6IAQWI25P8Qqn2hkaDXJZIm2lJSu75CvTyLlaMMtey/2QUxam0LYO6FhnHXGP0rNZsbh9XuEh7xxI25QR65BI+HT51V02+aOYXNsAJkBMkRGcZGCR6qfwpm7FzXes9srCG8lVIo98jBUGCFXdj5kCszVeTofaSCnZ/sc2hSpd3saC8kHgdTkhMYOQehz5j0ohqFjFLAwVMPjg0Z1e6E+oyOCcKdoB9qE3NysTKr9XYIo9yaH9LkK2uhXiEkTmJ1Ksvvisq/qaiSYypwOmfU1lQ1o0p7Qpb2a4hsd7d2EVWCk43Yzn4AnpWzqbbxF8TIQSqDIX0BNTWXgiv7lQBN3kg3+YG6oYlAi1Mc8SDHPuau/ozps9keMwd6F4zmJc8YPB+4ipIWbudinDMvjx5eeP1qG3/wACFfIOSB8qt2qIURioJJ5JpWGeWQQ+A7QuR0zitLnduLDj2qa84xjjLeVVgS6Hcc1y+wvo9gCSLhhn3zU8Me0MQ0xGCCI5dhwRjHOR94qIIvcg45zXq+Fzt46Vzb7CltaZhF7GvcwxEx4xiRwR9wOPwobLY3g3HucpnoCOPhR3JITP8tSXHEeB6V3/AEtegPCvYK7LBIr5xcNsYspCNxwM/rTdJDJFqcJj27JYiDnpkHP50lRktqM2fK2kx+FTLd3CXkO2eQbZhgbjxzVLXn+x0/rtD4iv5sAfZf1qnL2ehmYtbzSQ7uo2qR/Sik42LleD7Uuapqt9C+2K4ZQTjgD9KSG10G0n2R3GiXUF5bRSI0kJmTbIq8DxefpSvrOLi+uiSPFK5yPjx/SnTs1dTzayYp5XlRwuVkO716Z6fKte3+nWVpaadLbWsUTyO+9kXG7IH6Vaczq0mTcJTtCKo7uaCZeCRtOOtP30bwFLu81WcDureExLIRyHbBwPfGfvpFP+GP8AuD8q6r2cijTsLYlFAMlzIzn+Y7iOfko+6nzVrGyMr9tFtirhnfwgZYj0H60D1uST6xp8UZHeFjI/+UBSCfjk0ZvCe7A8mlAPuMil28/e9rpY5PEi2mQD5HNZN6NKJb6dHjjWPkDkkDz/AOMfdWVG/wDilcnGM4zWUnZZLR//2Q=="/>
          <p:cNvSpPr>
            <a:spLocks noChangeAspect="1" noChangeArrowheads="1"/>
          </p:cNvSpPr>
          <p:nvPr/>
        </p:nvSpPr>
        <p:spPr bwMode="auto">
          <a:xfrm>
            <a:off x="0" y="-647700"/>
            <a:ext cx="1466850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133" name="Picture 13" descr="C:\Users\user\Pictures\Photo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1357298"/>
            <a:ext cx="2771775" cy="3071834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00174"/>
          </a:xfrm>
          <a:ln>
            <a:solidFill>
              <a:schemeClr val="accent5">
                <a:lumMod val="50000"/>
              </a:schemeClr>
            </a:solidFill>
            <a:prstDash val="lgDash"/>
          </a:ln>
        </p:spPr>
        <p:txBody>
          <a:bodyPr>
            <a:noAutofit/>
          </a:bodyPr>
          <a:lstStyle/>
          <a:p>
            <a:pPr algn="l"/>
            <a:r>
              <a:rPr lang="el-GR" sz="5400" b="1" i="1" dirty="0" smtClean="0"/>
              <a:t/>
            </a:r>
            <a:br>
              <a:rPr lang="el-GR" sz="5400" b="1" i="1" dirty="0" smtClean="0"/>
            </a:br>
            <a:r>
              <a:rPr lang="el-GR" sz="5400" b="1" i="1" dirty="0" smtClean="0"/>
              <a:t/>
            </a:r>
            <a:br>
              <a:rPr lang="el-GR" sz="5400" b="1" i="1" dirty="0" smtClean="0"/>
            </a:br>
            <a:r>
              <a:rPr lang="el-GR" sz="5400" b="1" i="1" dirty="0" smtClean="0"/>
              <a:t>   </a:t>
            </a:r>
            <a:br>
              <a:rPr lang="el-GR" sz="5400" b="1" i="1" dirty="0" smtClean="0"/>
            </a:br>
            <a:r>
              <a:rPr lang="el-GR" sz="4800" b="1" i="1" dirty="0" smtClean="0">
                <a:solidFill>
                  <a:schemeClr val="accent5">
                    <a:lumMod val="50000"/>
                  </a:schemeClr>
                </a:solidFill>
              </a:rPr>
              <a:t>ΓΙΑΤΙ ΑΠΕΤΥΧΕ Η ΕΠΑΝΑΣΤΑΣΗ</a:t>
            </a:r>
            <a:br>
              <a:rPr lang="el-GR" sz="48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l-GR" sz="4800" b="1" i="1" dirty="0" smtClean="0">
                <a:solidFill>
                  <a:schemeClr val="accent5">
                    <a:lumMod val="50000"/>
                  </a:schemeClr>
                </a:solidFill>
              </a:rPr>
              <a:t>            ΣΤΙΣ ΗΓΕΜΟΝΙΕΣ;</a:t>
            </a:r>
            <a:r>
              <a:rPr lang="el-GR" sz="4800" b="1" i="1" dirty="0" smtClean="0"/>
              <a:t/>
            </a:r>
            <a:br>
              <a:rPr lang="el-GR" sz="4800" b="1" i="1" dirty="0" smtClean="0"/>
            </a:br>
            <a:r>
              <a:rPr lang="el-GR" sz="4800" b="1" i="1" dirty="0" smtClean="0"/>
              <a:t/>
            </a:r>
            <a:br>
              <a:rPr lang="el-GR" sz="4800" b="1" i="1" dirty="0" smtClean="0"/>
            </a:br>
            <a:r>
              <a:rPr lang="el-GR" sz="4800" b="1" i="1" dirty="0" smtClean="0"/>
              <a:t/>
            </a:r>
            <a:br>
              <a:rPr lang="el-GR" sz="4800" b="1" i="1" dirty="0" smtClean="0"/>
            </a:br>
            <a:endParaRPr lang="el-GR" sz="4800" b="1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5357826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/>
              <a:buChar char="F"/>
            </a:pPr>
            <a:r>
              <a:rPr lang="el-G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Οι πλούσιοι Έλληνες των ηγεμονιών δε βοήθησαν </a:t>
            </a:r>
          </a:p>
          <a:p>
            <a:pPr algn="l"/>
            <a:r>
              <a:rPr lang="el-G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όσο θα έπρεπε.</a:t>
            </a:r>
          </a:p>
          <a:p>
            <a:pPr algn="l">
              <a:buFont typeface="Wingdings"/>
              <a:buChar char="F"/>
            </a:pPr>
            <a:r>
              <a:rPr lang="el-G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Η στρατολόγηση δεν προχωρούσε.</a:t>
            </a:r>
          </a:p>
          <a:p>
            <a:pPr algn="l">
              <a:buFont typeface="Wingdings"/>
              <a:buChar char="F"/>
            </a:pPr>
            <a:r>
              <a:rPr lang="el-G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Η Ρωσία τάχτηκε κατά της επανάστασης και </a:t>
            </a:r>
            <a:b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</a:b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επέτρεψε στους Τούρκους να μπουν στις </a:t>
            </a:r>
            <a:b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</a:b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ηγεμονίες και να την καταστείλουν.</a:t>
            </a:r>
          </a:p>
          <a:p>
            <a:pPr algn="l">
              <a:buFont typeface="Wingdings"/>
              <a:buChar char="F"/>
            </a:pPr>
            <a:r>
              <a:rPr lang="el-G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Ο πατριάρχης Γρηγόριος Ε′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  <a:sym typeface="Wingdings"/>
              </a:rPr>
              <a:t>δέχτηκε πιέσεις από το </a:t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  <a:sym typeface="Wingdings"/>
              </a:rPr>
            </a:b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  <a:sym typeface="Wingdings"/>
              </a:rPr>
              <a:t>    σουλτάνο και αφόρισε όσους συμμετείχαν στην </a:t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  <a:sym typeface="Wingdings"/>
              </a:rPr>
            </a:b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  <a:sym typeface="Wingdings"/>
              </a:rPr>
              <a:t>    επανάσταση.</a:t>
            </a:r>
          </a:p>
          <a:p>
            <a:pPr algn="l">
              <a:buFont typeface="Wingdings"/>
              <a:buChar char="F"/>
            </a:pPr>
            <a:r>
              <a:rPr lang="el-GR" b="1" dirty="0" smtClean="0">
                <a:solidFill>
                  <a:srgbClr val="7030A0"/>
                </a:solidFill>
                <a:latin typeface="Times New Roman"/>
                <a:cs typeface="Times New Roman"/>
                <a:sym typeface="Wingdings"/>
              </a:rPr>
              <a:t>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Wingdings"/>
              </a:rPr>
              <a:t>Ο </a:t>
            </a:r>
            <a:r>
              <a:rPr lang="el-GR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Wingdings"/>
              </a:rPr>
              <a:t>Βλαντιμηρέσκου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Wingdings"/>
              </a:rPr>
              <a:t> θεωρήθηκε προδότης και </a:t>
            </a:r>
            <a:br>
              <a:rPr lang="el-GR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Wingdings"/>
              </a:rPr>
            </a:b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Wingdings"/>
              </a:rPr>
              <a:t>   εκτελέστηκε με απόφαση της Φιλικής Εταιρείας.</a:t>
            </a:r>
            <a:endParaRPr lang="el-G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000372"/>
            <a:ext cx="3286148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85859"/>
          </a:xfrm>
          <a:ln w="28575"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l-GR" sz="4800" b="1" i="1" dirty="0" smtClean="0">
                <a:solidFill>
                  <a:schemeClr val="bg2">
                    <a:lumMod val="50000"/>
                  </a:schemeClr>
                </a:solidFill>
              </a:rPr>
              <a:t>ΤΟ ΤΕΛΟΣ ΤΗΣ ΕΠΑΝΑΣΤΑΣΗΣ ΣΤΙΣ ΗΓΕΜΟΝΙΕΣ</a:t>
            </a:r>
            <a:endParaRPr lang="el-GR" sz="48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pPr algn="l"/>
            <a:r>
              <a:rPr lang="el-GR" sz="4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Ήττα των Ελλήνων στο Δραγατσάνι.</a:t>
            </a:r>
            <a:br>
              <a:rPr lang="el-GR" sz="4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Πρωταγωνίστησε</a:t>
            </a:r>
            <a:br>
              <a:rPr lang="el-GR" sz="4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ο Ιερός Λόχος.</a:t>
            </a:r>
            <a:endParaRPr lang="el-GR" sz="4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AutoShape 5" descr="data:image/jpeg;base64,/9j/4AAQSkZJRgABAQAAAQABAAD/2wBDAAkGBwgHBgkIBwgKCgkLDRYPDQwMDRsUFRAWIB0iIiAdHx8kKDQsJCYxJx8fLT0tMTU3Ojo6Iys/RD84QzQ5Ojf/2wBDAQoKCg0MDRoPDxo3JR8lNzc3Nzc3Nzc3Nzc3Nzc3Nzc3Nzc3Nzc3Nzc3Nzc3Nzc3Nzc3Nzc3Nzc3Nzc3Nzc3Nzf/wAARCACdAHwDASIAAhEBAxEB/8QAGwAAAgMBAQEAAAAAAAAAAAAABAUCAwYHAQD/xAA6EAACAQIFAQYEBAUEAgMAAAABAgMEEQAFEiExQQYTIlFhgRQycZGhscHwI0JS4fEVM3LRJIIHFmL/xAAZAQADAQEBAAAAAAAAAAAAAAACAwQBAAX/xAAjEQACAgMBAAMAAgMAAAAAAAABAgARAxIhMRMiQQQyUWGB/9oADAMBAAIRAxEAPwDRU26DFzxg8jkWOBqV/CCBfBqm3zjHkJmYn7eQn/jIByDGLS1wNiPLFbAFffBzFTx7XxSQLkFbY9LGeTznx0YMCBsDv54IVNVhztziGgckddsSqJFpqcytc6RvbnDd9R3yAMZJ5CoVFwRgoXYeFThNk1fJUBxJA0RDXUONwPUdPfDynV5RqdiF8hg8ZVl3HkfqytofZHSRyMSAuL4veMBTYn0viuQaNjg1cHghFCvsibYrY2x6OLkgDzOK5COhJ9sHcAmRc34wNKwXdjti2QlSQQcLZ5jK4ii8UztpVMI/k/yDhUaiyYeHF8rG/BB66czgxx7gC52vj2jmcwLrvfgXa22GFLRKR3bWIAux4LHA+ZZbmMs6tls9PFEEsyyICdVzc3sfTE6o6t8jN0yj6OuijgldOhK2DEfTBwRiANR+uAsu/iLcH74axqbXG/mcQJja5RkKykRsDuxGIuux8RNsFMpNh5nzxLMXpqGhVmiZtVgNC3Yk9fQeuLsaESF6INymlpZJ18CjSP5m2xTURGJZA41aQbr0OCOz+cUVe0tLTSd5NCuqUKdQW5sBf2PTocQr3aSSdI1VmawUkcXH+cP5y4BX62PYvrKuny2nhnhiURlQ8qILm1vzv+Rw2NTJHRa4EdixBU2+VSPmsf3vjMdtIZ6XLNNNSTBFCiadQSoXbxbcdb+VvfC3Kc/qI4Up0qiUI0ojndT5b78fl9xyMAuojMSNe5mqGZZjBpnrDeluusLEdS3va3va5t1x9V59BNSSSwzRgxsodGsCL8bYhXZnlr5fUR07nW1y6RqSwa/J6DfqcZiOoje0k9OhUtpQqgJsNrg9epv0AxOXONa9v9jqDnk26GYxI0yFXbYgC+/pbFctDNLKvfNJ3TX8CWJ46m22KcrrYjl9NDDreeKMK0cZ3A4ub9PwwZpR21TS6jeyxlrAAenXDywyKBAVdGJlEtZHR06h0kcAG8bEMy26m2Cqdo6mHvqfu7SDd1G/vbnANREs8ywxDSN3YINhsQPpiKxSZdSVDQAO6xmXT/KbfX97YGyGo+QuVY9nmYZnDldXBTga5JSboDYgAE/c22HXFseb0DKC9TGhO+mRtDD6g4xub5e+a0+g1TR1esTvOb/PbZdiLAAnGcrssz81B0VSOoAUMklrgCwO+/AwgZy5ux/2M0RfrOidmqiOuyta6KNkgZmF5LA2BtfnD9GjkhUU7KwY/MDe+EjRpR5d8HTEpBHT90ij5iOpHrYWHqSceZSDSzmoYtEhiN43ewBvzza/rh2PTYgROUlQD+QzN5Gp6ZijkGxN1Njthdl+cT5xSSrUwIgjS4jDFmtxub7nb88TrasVdVAolWOnIJdyw020na/qbYxvabLc7o3WsySSWSKNC05p5Q5S224G5W1jbcdfXBDKCwAi/hZgbMCzfO8xyueqy2gaGkppXLzGmiCPJc2OpuftbG2nzGSaiy6ro2+aO7W31EbEE+xxyh2zCvnElS0hZxu7KFBHPQC+OqdlqdYezvw7C0Qdljbq1+o972/thWZ6qpQiUvYXNmwqS7wO+sLvGWAsLDpbcc84AqqGmmpT3lDTLUJGXSaJQhVuny2BH4YrSljhqtcpCnSQBe+oH/B++DJNE0bxRy6JdDKpKkgHjj64X/Vun2crb8A8mfy6qvW1ThYwCEcM25IN+nsPvg6SaGOOGqeNQLkKedJP5Xv7Y8y3IFglczSs6MqqzWtcgngc+5xOrgghQ0oBK221c2JI/wC8Blsw8YpiZKiq5KOd6hWYd2O7bS3zAsBc/S498apIO4VZSf4srhAedAP64zHZbK5qieOSqpx8NGNJdhbWFIKW87kLzf5fXGrrllCvLEeGDm54PnijGCuOCwDZLhTqsKd2g25J8z6+ZwJUsgoqtmUsO7KkA2vcY+jqxUwiQqVckhlAJsfYYGzSoMURiQbsh1hlNz5fljcjgJc5VJepi8uzCPMXqe7WUIkrISV8OxI5w9pIkaI8tZiL34tgakkXLJZKalRJItRKLDYlf6tR23LXw2yzP6OngeOoUwOJD4WWx6b7bYk+BnNVQjLRTdzlWZdoa6WSdZKiSSUsQSx2t6AcYoizHOpFvGNaoOdHy+vpg7somnP6mWZgpSB2ItY31AbeVv1w47X1XcwxU04dbxk7EE6j5+3549LgkxNnWogoM2zcV8HeymRQxvDsAwsb/wCcFZD2nrcirbJomjaTUsbk6d9it+gtt+9s5C7IXVPmba422wZl8SGVpH3Cb+/n7fqMDD0E09HnGQ1FW5zHLZlSZgBontHTknfSBY6fe48tsbnMG+GpYoaQDUoHdgb6QAQLY45OJO4bWLBm8Knmw3/S2OoRxJU5PQpMMxnCwxat9CsQo2s5UW9be+J8qjYNDFlagLKY6mOSsEjVBGlYknGlFH9dupJPFsGxTVbVaoHSKkADP3S2JHle9zc2xWyNJXMy00cYVRp1uTY/RQPzw7ymmjqI2mkGhVbQojHznqbm9hghZEVVNAs0r3p4E7tAJH2RNrj1t+/0wJ2cpZs2rg1ejJGqktHwW3NgfSxH44Kz/KauSGVssrW1ON45n3UeSkbffBvZXKBkVLaeYPNMFMgA+Ui55/8AbnHDEP2M3/xGJoq5ZSKaqiSH+gpx6DyxfJTVDxmOSpBVhZgEtt98EawFJG/rivUx3GwwwYwOTNzFcdHUZej920MpJuxcsPpbywhziqmzLMooFcLpA71o7kL5Ae99+nOxth3nssooZXp5ArILsSt9Q8udsKMpkh+DWSI3lmsZPO/l+ntgBi3eh4JrZdV2/TCpQN2Q2vztzhdOR3nh1f8AqMFS1SkMQCxBtsDbGezPN6qCraNKmCJQNkL2IxW3JGiljcQ5ZQTJXTVcspWjOpS+zG1/IbdOcGZ9lctaDUQzsQPCVeyk2tuSSADyf032ElnenApaefvaeIaC9rC48t8LdU1UC8qIyncErfcX3vzffCQD+ymugqZDLKalmrooHmlBlkEYKwggEm1ySw/AHGozjJKahyu9JDMWhOpnHzuDzc8bbcDGYqTTi4mjdbjwMgGwBPPn98Pcly188yuRxmdUk0DlV7w6kItcbc338zgGUkggwy4A7Efc9+yPJR178KLTKt97WF0O+Olit7RlLHII4AgAVXqw5IH/AB4+4whPZ2o7NmPM80r4JYYwe5iiVjqcrZbkgWte/tgRaitWJqmHMKmMAAhu+bSin03DNuNv/wBdcZkA5c3Gb8moSPOpO7BOXCdyAQIZHNz0+dRiWaPmdG8VE1ZSGLYfw6Ura/J+c3tjLdms+zGHtXSw1Fa1XBNKIzcgjfbUB0tf88a7tRTyGISRlmlRtLkjod7jz6YFuLyYRTVFEdfXSVMVFUVzqsshVe4jQFQLf1K32/7xr1hjeqkplr5O+jFjcoWYWFiRbjngDGLjmgOcUTyEJ3VQgkNy2xI9Odv84c9o6OV83iqKKOQ3H8aQGwHFrn3OCRjVzHUbVGzLUROQ8sp07MofSfrta4xCWrSZCKR11HbUxLb+W+FvZ16l5qqKqc/DwNq7xz/ti1yL/piElPl9ZVySRyTRGQ3bU5Usehtxx+WMcsw+pqYmqn7Qml7RZPPeCatgST5WD3VHPBCltiL48rYqeihaqp4f4WrxGME+4HlhNUdkrRH4SoSRx/JMtgdthccfbCBqWqymseOGSSjnYbxqfC48ze4a/ng1P6swhTwx1U5/3zxwwRSXmdUDunhW5tc+fN8Si7KVCKdVRC7sSzOxa7E9eMA0U71ve0U6LDWIDKpUG0oBubDzHNuu/wBMaCnz6neJTVB4ZbWZbAi/mN+MdkJM1Pp/Wc1hTXGwFgAPa/nj6XRGhubrba55x7TN4iq7+fri2WkZ1DkjQvjsOT+/tgzO8MoRKhYwjHbyYXthz2arXoMxEU8yRUkgIdbWAa2x9N7Y+lRVpg4sGYDTv5jAxVFuZE7zUeLYyASGFTp9b3NZlJpJ4hIpS2nkECxB+uw+2OZUc9dLHLRU1M9Qtg+lELFRceW9r2GHtB2ib/THo0OmeNVSFiP5ePuMZ5pZnrJqhJ5Fqw5vIr2P32xzAGditbuOOzdH8FnTZhnrx0Pwynu4pvC5Y/zabXsNXPmRjXz19BnRMVNXwzSAXKRvYm3pzbHL6vvXmaaaV5Zm3aQtdifMm5x5JqR+8iLI6WIZCQQehvzgGQGMJ7c39Ohnq5p51CyRjQbfU2I+5++HUddTtRFKh2SSIAX/AKwL7fa+Mt2Wzj/UD8PUMPjVXx3H+6Bww9bc/fDaoBXUdj1wC2OGY/tyWdTNR0FFl63V6q8sxHXbYfe32wDBE7BTK+i+wCrct5/Qf3wV22kSGele73MJsAObH++A6OrgniiDTaNS6bMbaSLm364HIT+RmNVJ7CDmEeXzRxyyeGS5S42Pp9cTbMaDPsuqI6KRJKhELrE62dCD+G4/HGY7RTQ1M0UFGwk7om7A338hhh2Wmy2lo6mcyRRVLqUZi9tag2HO3Pl6YPGTUzKoBsRTSVTUmaU85RkBazagR4W2J39DfG9akXUdS6z5nHO8xlM0hVrbKRxvjo9GXkpIH7y2qJG29VGOdQTcxSQOTj9PL3XiGlrngm18Oqdp56ORfhahXb5iYTuD1G24wZ2fytKBe/lp2ep/reNtKfTa3vh/LWyNHpglaN9PFgb+W/TFFCJd78Ex01YR4NFtrKt7FR5HBeVUdbmDBaKlLJudbbKBxydsafs1JTVb1ktdDFLNFThZGlUG6uwv+H2GBpqufL56iWOFmpDGFR49kQA7AAcCxP4YUWAbUwgp0sCCVuQS0US1FRLH3hbSiU+5v/yI/TCxcqrJMySmpoHeSe+gWAPrfewt9cGVPaGWcd2UYgsLqviK+Rv++cbfsNLFVU9VVLpZxL3d9NiAADbfjcnBcnDb9nPs1yavyphFmdO6G3gcnUrfRht/nC+F4FdDPGJFvZlOwI+vnjff/Jucxd3BlKLqlLLO7G1lFiAPe+OcSEixVNZN7M3yj/1/7x0KofnGXtlk8c9DVGWBzeGaM7qRyCR1xosizN8xy1jUm9RDtIeNQtscYmNXYEBhq1XBJ2vhtRSS0MjNFMmprCSM2Abn8cA0IibDNSuZ5JSVVwXpWMMt+Rxa/wBh98IammYU6PBHaSN9feDc49XNjT948WmVJhplhbwhl/Q+R6YWz10vcyxwPJZjurEXsP3zjh72BR/I0Nq4hZ6VGkK3IUsv5Hi/54AqMrldgzqVVE0qAoUem19h98H084goom7wmWVAbub+3p9/yx4cwFTC6NYMosyhibeW/X8MEFAE4sxPYs7sywl5GBdQAD5jjnDzLs5q4cupooDEFjTSe8FybE/pbCiNWCWAuOtvrfFHfyQkrHbSd98DCBmgpatkktUzd1e9lFjYDzOCjEtShco0bAE6lYH726/jjF5eJ6vMZI42kYgsXKncAfsffDabNvgYJERXMtyrFx7cjnDrv2JOMqfr7D+ztITmWYB6mNkenaGRF5cMDY+xAxHM462ocUVYrDwgB4NkVfU8724/DHnZOmKySV8syoZdxHc3PP35/DDXNX0TRMhuCB72OEkAnsZuymhFTZdT5fDdUHeFbu3IXyA89xhl2UrnpuyWcvDPHFP3hMbMbWYqAPc22+mFeYTCaRYt1j1Aubcn9iwwFVxrBRPAiMIpJVYEn+ZQwHtYnb0vjbrk1QSLMozLManNXhkrkiaWJNPequlmA41b7nFajvSY4u6juLG/iNsQaJSxKgahwCNjhtQZW7oO9hlRXPyACNQOrMTv9BycaTXs2rPItyrKZKvMEioxrVSDIzWVVH76Y0B7NQGVllkmqGWyt3dkF7A2ubk7WwXB8NQKEpf4Thg5DKVLH35HucG1GcLRwN3SoKkDeN9+635IHO3HniPJkcvSykIFW2i7/wCvZeAdcNYqnYAyqff5bjBlHQZTFGO6y6nqwo3725a/1/tbC6rzzNKatpzVDvY5BqMRiVNQ6lbE2P1wxWppKu01JqiKklmcadAA3Pl5dfyxxfIn+xMCo/kOlyDJs9odVD/4ptpvENlPkVP6Wxmq/shm2WiSWNo6mBjd3jbdfVgd7fTGhpX/ANKzDvnmBSdbSHTpseQTbbz3/wA40KyuR4iL+eKVexEslGcrLQqt9e1woCm5b1H1wO0a6iZCwJ3svAHljQdqMlWlqjV0v8OGVvLZGPTbjzHT6YzjtPAxX4djfcXF/wAcdYnAQnJ5IssWrqZWKSSzOECnfZiBb3vhcsrz1PxMzarHwhhe2/OISsWqq2HUwaOaQpZreHUbj7n8cV0yMzrGgJLnSo8ycMJmKvSTHonVoI5JWYkAeexxbJmAqUiFyzJ8y2uxseR/1gCooq6GHXUItPTq1jJI3h+lhcn2GFtTNCqqlK8sjD5nYBQfoL3++BmaiM66vSTQsetVve77b/ji2hzGb4dqWKEVlPNcGJmtoYW8V/5eRiXZ/srUZur1NXIYISP4IJ3lP18tucN5sjSkzmhhoY44ZKlWjVWbWgcb6iSD09L7YXuu1Q9aWII46vL5UkhqYkfgaBc8dCRv7Wwxy3Mo1iMVYRKS5YyvvrNt7/Ti2L2oqdY50qFPx1ykpc7qwHAt04xnKuJaRjAxupBsQBcg9P2cEygioKPTXN1TyJJDI+gxAyotlOkEm25HW18Zr4mYV8tXWwEhYw3doLKdrA+oFh98PsjzGmOW0jVBdjMdLKnK22Yk9ALXucE11PTPM+idZCpIDrYkfbrYi463xGp1JJ8lb/cUIjRu+k+Kr/BJKoSmXVe4J/DnA9MyQVpkdJBHEoZ73szBiPoSNj7HFEdT8PU2njiUws6LGNlUqeRc7XIFgB9cU/Fa6L4ZnIk/3PEb97cWN7dTz9TinWxJrqaNJRNFLFJIWaViZATexPQDy8sN6XNvg4zFXtKIkA0z6SwH/K3HqeMZ3L69GyuT4aKE1yHRqRAHden5jjqDhoYvg6HXKqX0+I6iQfPfCQ2pqUFQwj7MKeHNMulp3a8cyghkO3mCMI07MwxIFhrZwOuo339sZ6gqZ6dT8DVslv5Ea/4YNTtFmiLpdY2bqWj3P2IGGyeIanKKqSulrKJTLrrJl2cAIQ7fNcjY2O/G1vLBX+i1bmOajdGmVxspAKN3aSAXOxNnHnwcaqsyOsppagxZsyxNIzhO53W5NwDfyJHGAoMrnUrGtfIqEbhQRewUC/i5sii/phxMC4K+TV+a0X/mgQBW8ThlIJChr6tXkw2/YTQdnKqGvnopxpdY7o4IKsdLMo+pCmw52xtxHPAixGuqXAW272FtunsMRmDmKVTLJeVdLPqOq1rc88YTvRnBhVCCJ2go46KmgzKH4SeFAVCKGVQAAGUi9huRbATdpqBaiLMzrmcMVihQjVzubdL269Prtns8hlbNmpaupeoA8ZkYAMdvPC+aoYUccMRZFDb7jf7AYz4VuxD3NVHNbncFdmlZUoWjExQhJNj8oB/HHssIlHdRzWYg6yigKPS//ZOAqTJv9SiE81SwZQbWX1wtmWWGRoml1gHqv98NBuKr9jd4M1o6Kalhlglils2ld35HH1sNsC5VV5lQiWCmh8Dg6tYsFO1zfb0++Bo6moY+KUlb8Wxeamoiq00S2FuNI22J/PHaKfyGGYSwZXWzK09R3EILG8sri733Owvf8ME0+W0BKwvXzNO6fIqgDbf8t8KKusmZhEzagOCenn98DmSoikSZJyJEvpYDcbf3xxFihNX3s2vZ/J3y7MTXVklPMqBlCvcsrEbHyv79cH5tVQS0euFCO9J1xjrY2J/LfGZTP5Dl/hgChEKgBza4vvvj2gqq2nHe/E97oBASVLgddt9ucSlWbplFqtAQiqy16TupoxqhlvpuLFetvXrviAhJ4WQ25/icHBtdUzTLQAPo1Rs5C8X44+/3wFO0qykd6TbrYY1GYrZi3ADcn//Z"/>
          <p:cNvSpPr>
            <a:spLocks noChangeAspect="1" noChangeArrowheads="1"/>
          </p:cNvSpPr>
          <p:nvPr/>
        </p:nvSpPr>
        <p:spPr bwMode="auto">
          <a:xfrm>
            <a:off x="0" y="-647700"/>
            <a:ext cx="1066800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6" name="Picture 2" descr="C:\Users\user\Pictures\tmp975D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143116"/>
            <a:ext cx="4624383" cy="4572032"/>
          </a:xfrm>
          <a:prstGeom prst="rect">
            <a:avLst/>
          </a:prstGeom>
          <a:noFill/>
        </p:spPr>
      </p:pic>
      <p:cxnSp>
        <p:nvCxnSpPr>
          <p:cNvPr id="8" name="7 - Ευθύγραμμο βέλος σύνδεσης"/>
          <p:cNvCxnSpPr/>
          <p:nvPr/>
        </p:nvCxnSpPr>
        <p:spPr>
          <a:xfrm rot="5400000">
            <a:off x="5572132" y="2571744"/>
            <a:ext cx="2071702" cy="78581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Μονή Σέκου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6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ηρωική αντίσταση των Γιωργάκη Ολύμπιου και Ιωάννη Φαρμάκη.</a:t>
            </a:r>
          </a:p>
          <a:p>
            <a:r>
              <a:rPr lang="el-GR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 </a:t>
            </a:r>
            <a:r>
              <a:rPr lang="el-GR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Σύλληψη του Αλέξανδρου Υψηλάντη στην Αυστρία.</a:t>
            </a:r>
            <a:endParaRPr lang="el-GR" sz="36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user\Pictures\imagesCAE321R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2000240"/>
            <a:ext cx="3357586" cy="4643470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5" name="4 - TextBox"/>
          <p:cNvSpPr txBox="1"/>
          <p:nvPr/>
        </p:nvSpPr>
        <p:spPr>
          <a:xfrm>
            <a:off x="0" y="2786058"/>
            <a:ext cx="5500694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l-GR" sz="28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endParaRPr lang="el-GR" sz="28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9 Σεπτεμβρίου 1821: ο  Γιωργάκης Ολύμπιος μαζί  με άλλους 11 </a:t>
            </a:r>
            <a:b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αγωνιστές έβαλε φωτιά στα </a:t>
            </a:r>
            <a:b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βαρέλια πυρίτιδας που υπήρχαν </a:t>
            </a:r>
            <a:b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και ανατινάχτηκαν όλοι, μαζί </a:t>
            </a:r>
            <a:b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με τους Τούρκους που βρέθηκαν κοντά.</a:t>
            </a:r>
            <a: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l-G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endParaRPr lang="el-GR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6 - Διάγραμμα ροής: Διεργασία"/>
          <p:cNvSpPr/>
          <p:nvPr/>
        </p:nvSpPr>
        <p:spPr>
          <a:xfrm>
            <a:off x="0" y="3429000"/>
            <a:ext cx="5429256" cy="3286148"/>
          </a:xfrm>
          <a:prstGeom prst="flowChartProcess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0"/>
            <a:ext cx="9144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ΤΟΠΟΣ ΙΔΡΥΣΗΣ</a:t>
            </a:r>
            <a:r>
              <a:rPr lang="el-GR" sz="5400" b="1" dirty="0" smtClean="0"/>
              <a:t>:</a:t>
            </a:r>
            <a:r>
              <a:rPr lang="en-US" sz="5400" b="1" dirty="0" smtClean="0"/>
              <a:t> </a:t>
            </a:r>
            <a:r>
              <a:rPr lang="el-GR" sz="5400" b="1" i="1" dirty="0" smtClean="0">
                <a:solidFill>
                  <a:schemeClr val="accent2">
                    <a:lumMod val="75000"/>
                  </a:schemeClr>
                </a:solidFill>
              </a:rPr>
              <a:t>ΟΔΗΣΣΟΣ ΡΩΣΙΑΣ</a:t>
            </a:r>
          </a:p>
          <a:p>
            <a:endParaRPr lang="el-GR" sz="5400" b="1" dirty="0" smtClean="0"/>
          </a:p>
          <a:p>
            <a:r>
              <a:rPr lang="el-GR" sz="4000" b="1" dirty="0" smtClean="0"/>
              <a:t>ΧΡΟΝΟΣ ΙΔΡΥΣΗΣ</a:t>
            </a:r>
            <a:r>
              <a:rPr lang="el-GR" sz="4400" b="1" dirty="0" smtClean="0"/>
              <a:t>:</a:t>
            </a:r>
            <a:r>
              <a:rPr lang="en-US" sz="4400" b="1" dirty="0" smtClean="0"/>
              <a:t> </a:t>
            </a:r>
            <a:r>
              <a:rPr lang="el-GR" sz="6000" b="1" i="1" dirty="0" smtClean="0">
                <a:solidFill>
                  <a:schemeClr val="accent2">
                    <a:lumMod val="50000"/>
                  </a:schemeClr>
                </a:solidFill>
              </a:rPr>
              <a:t>1814</a:t>
            </a:r>
          </a:p>
          <a:p>
            <a:endParaRPr lang="el-GR" sz="5400" b="1" dirty="0" smtClean="0"/>
          </a:p>
          <a:p>
            <a:r>
              <a:rPr lang="el-GR" sz="4000" b="1" dirty="0" smtClean="0"/>
              <a:t>ΙΔΡΥΤΕΣ</a:t>
            </a:r>
            <a:r>
              <a:rPr lang="el-GR" sz="4400" b="1" dirty="0" smtClean="0"/>
              <a:t>: </a:t>
            </a:r>
            <a:r>
              <a:rPr lang="el-GR" sz="5400" b="1" dirty="0" smtClean="0"/>
              <a:t>Νικόλαος </a:t>
            </a:r>
            <a:r>
              <a:rPr lang="el-GR" sz="5400" b="1" i="1" dirty="0" smtClean="0">
                <a:solidFill>
                  <a:schemeClr val="accent6">
                    <a:lumMod val="50000"/>
                  </a:schemeClr>
                </a:solidFill>
              </a:rPr>
              <a:t>ΣΚΟΥΦΑΣ</a:t>
            </a:r>
            <a:r>
              <a:rPr lang="el-GR" sz="5400" b="1" dirty="0" smtClean="0"/>
              <a:t>,  </a:t>
            </a:r>
            <a:br>
              <a:rPr lang="el-GR" sz="5400" b="1" dirty="0" smtClean="0"/>
            </a:br>
            <a:r>
              <a:rPr lang="el-GR" sz="5400" b="1" dirty="0" smtClean="0"/>
              <a:t>            Εμμανουήλ </a:t>
            </a:r>
            <a:r>
              <a:rPr lang="el-GR" sz="5400" b="1" i="1" dirty="0" smtClean="0">
                <a:solidFill>
                  <a:schemeClr val="accent2">
                    <a:lumMod val="75000"/>
                  </a:schemeClr>
                </a:solidFill>
              </a:rPr>
              <a:t>ΞΑΝΘΟΣ</a:t>
            </a:r>
            <a:r>
              <a:rPr lang="el-GR" sz="5400" b="1" dirty="0" smtClean="0"/>
              <a:t>,</a:t>
            </a:r>
            <a:br>
              <a:rPr lang="el-GR" sz="5400" b="1" dirty="0" smtClean="0"/>
            </a:br>
            <a:r>
              <a:rPr lang="el-GR" sz="5400" b="1" dirty="0" smtClean="0"/>
              <a:t>            Αθανάσιος </a:t>
            </a:r>
            <a:r>
              <a:rPr lang="el-GR" sz="5400" b="1" i="1" dirty="0" smtClean="0">
                <a:solidFill>
                  <a:schemeClr val="accent6">
                    <a:lumMod val="50000"/>
                  </a:schemeClr>
                </a:solidFill>
              </a:rPr>
              <a:t>ΤΣΑΚΑΛΩΦ</a:t>
            </a:r>
            <a:r>
              <a:rPr lang="el-GR" sz="5400" b="1" i="1" dirty="0" smtClean="0"/>
              <a:t>, </a:t>
            </a:r>
            <a:r>
              <a:rPr lang="el-GR" sz="5400" b="1" dirty="0" smtClean="0"/>
              <a:t> </a:t>
            </a:r>
            <a:br>
              <a:rPr lang="el-GR" sz="5400" b="1" dirty="0" smtClean="0"/>
            </a:br>
            <a:r>
              <a:rPr lang="el-GR" sz="5400" b="1" dirty="0" smtClean="0"/>
              <a:t>         Παν. </a:t>
            </a:r>
            <a:r>
              <a:rPr lang="el-GR" sz="5400" b="1" i="1" dirty="0" smtClean="0">
                <a:solidFill>
                  <a:schemeClr val="accent2">
                    <a:lumMod val="75000"/>
                  </a:schemeClr>
                </a:solidFill>
              </a:rPr>
              <a:t>ΑΝΑΓΝΩΣΤΟΠΟΥΛΟΣ</a:t>
            </a:r>
            <a:endParaRPr lang="el-GR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://t3.gstatic.com/images?q=tbn:ANd9GcS7WTC7FYALwxoBUJKLgV0dKr9I7Ir1BdZbxx_qTp4h2QuV9LN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28604"/>
            <a:ext cx="6215106" cy="6143668"/>
          </a:xfrm>
          <a:prstGeom prst="rect">
            <a:avLst/>
          </a:prstGeom>
          <a:noFill/>
        </p:spPr>
      </p:pic>
      <p:cxnSp>
        <p:nvCxnSpPr>
          <p:cNvPr id="6" name="5 - Ευθύγραμμο βέλος σύνδεσης"/>
          <p:cNvCxnSpPr/>
          <p:nvPr/>
        </p:nvCxnSpPr>
        <p:spPr>
          <a:xfrm rot="10800000" flipV="1">
            <a:off x="4143372" y="214290"/>
            <a:ext cx="4000528" cy="1000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42853"/>
            <a:ext cx="9144000" cy="1071569"/>
          </a:xfrm>
        </p:spPr>
        <p:txBody>
          <a:bodyPr>
            <a:normAutofit/>
          </a:bodyPr>
          <a:lstStyle/>
          <a:p>
            <a:r>
              <a:rPr lang="el-GR" sz="5400" b="1" i="1" dirty="0" smtClean="0">
                <a:solidFill>
                  <a:schemeClr val="accent5">
                    <a:lumMod val="50000"/>
                  </a:schemeClr>
                </a:solidFill>
              </a:rPr>
              <a:t>ΔΥΣΚΟΛΙΕΣ ΟΡΓΑΝΩΣΗΣ</a:t>
            </a:r>
            <a:endParaRPr lang="el-GR" sz="5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929718" cy="5857892"/>
          </a:xfrm>
        </p:spPr>
        <p:txBody>
          <a:bodyPr>
            <a:noAutofit/>
          </a:bodyPr>
          <a:lstStyle/>
          <a:p>
            <a:pPr algn="l">
              <a:buFont typeface="Wingdings"/>
              <a:buChar char="à"/>
            </a:pPr>
            <a:r>
              <a:rPr lang="el-GR" sz="4000" b="1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Ο μεγάλος γεωγραφικός χώρος που ήταν διάσπαρτοι οι Έλληνες.</a:t>
            </a:r>
          </a:p>
          <a:p>
            <a:pPr algn="l"/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  <a:sym typeface="Wingdings"/>
              </a:rPr>
              <a:t></a:t>
            </a:r>
            <a:r>
              <a:rPr lang="el-GR" sz="4000" b="1" dirty="0" smtClean="0">
                <a:sym typeface="Wingdings"/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  <a:sym typeface="Wingdings"/>
              </a:rPr>
              <a:t>Η ανάγκη απόλυτης μυστικότητας.</a:t>
            </a:r>
          </a:p>
          <a:p>
            <a:pPr algn="l"/>
            <a:r>
              <a:rPr lang="el-GR" sz="4000" b="1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</a:t>
            </a:r>
            <a:r>
              <a:rPr lang="el-GR" sz="4000" b="1" dirty="0" smtClean="0">
                <a:sym typeface="Wingdings"/>
              </a:rPr>
              <a:t> </a:t>
            </a:r>
            <a:r>
              <a:rPr lang="el-GR" sz="4000" b="1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Ο φόβος των Ελλήνων που είχαν δει </a:t>
            </a:r>
            <a:br>
              <a:rPr lang="el-GR" sz="4000" b="1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</a:br>
            <a:r>
              <a:rPr lang="el-GR" sz="4000" b="1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     άλλα απελευθερωτικά κινήματα να </a:t>
            </a:r>
            <a:br>
              <a:rPr lang="el-GR" sz="4000" b="1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</a:br>
            <a:r>
              <a:rPr lang="el-GR" sz="4000" b="1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     αποτυγχάνουν.</a:t>
            </a:r>
          </a:p>
          <a:p>
            <a:pPr algn="l"/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  <a:sym typeface="Wingdings"/>
              </a:rPr>
              <a:t></a:t>
            </a:r>
            <a:r>
              <a:rPr lang="el-GR" sz="4000" b="1" dirty="0" smtClean="0">
                <a:sym typeface="Wingdings"/>
              </a:rPr>
              <a:t> </a:t>
            </a: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  <a:sym typeface="Wingdings"/>
              </a:rPr>
              <a:t>Η ποικιλομορφία των κοινωνικών </a:t>
            </a:r>
            <a:br>
              <a:rPr lang="el-GR" sz="4000" b="1" dirty="0" smtClean="0">
                <a:solidFill>
                  <a:schemeClr val="bg2">
                    <a:lumMod val="25000"/>
                  </a:schemeClr>
                </a:solidFill>
                <a:sym typeface="Wingdings"/>
              </a:rPr>
            </a:b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  <a:sym typeface="Wingdings"/>
              </a:rPr>
              <a:t>     τάξεων  στις οποίες έπρεπε να </a:t>
            </a:r>
            <a:br>
              <a:rPr lang="el-GR" sz="4000" b="1" dirty="0" smtClean="0">
                <a:solidFill>
                  <a:schemeClr val="bg2">
                    <a:lumMod val="25000"/>
                  </a:schemeClr>
                </a:solidFill>
                <a:sym typeface="Wingdings"/>
              </a:rPr>
            </a:br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  <a:sym typeface="Wingdings"/>
              </a:rPr>
              <a:t>     απευθυνθούν οι Φιλικοί.</a:t>
            </a:r>
            <a:endParaRPr lang="el-GR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42853"/>
            <a:ext cx="9144000" cy="857255"/>
          </a:xfrm>
        </p:spPr>
        <p:txBody>
          <a:bodyPr>
            <a:noAutofit/>
          </a:bodyPr>
          <a:lstStyle/>
          <a:p>
            <a:r>
              <a:rPr lang="el-GR" sz="5400" b="1" i="1" dirty="0" smtClean="0">
                <a:solidFill>
                  <a:schemeClr val="accent5">
                    <a:lumMod val="50000"/>
                  </a:schemeClr>
                </a:solidFill>
              </a:rPr>
              <a:t>ΠΛΕΟΝΕΚΤΗΜΑΤΑ ΟΡΓΑΝΩΣΗΣ</a:t>
            </a:r>
            <a:endParaRPr lang="el-GR" sz="5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572164"/>
          </a:xfrm>
        </p:spPr>
        <p:txBody>
          <a:bodyPr>
            <a:noAutofit/>
          </a:bodyPr>
          <a:lstStyle/>
          <a:p>
            <a:pPr algn="l">
              <a:buFont typeface="Wingdings"/>
              <a:buChar char="F"/>
            </a:pPr>
            <a:r>
              <a:rPr lang="el-GR" sz="4400" b="1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Τα σοβαρά εσωτερικά προβλήματα  </a:t>
            </a:r>
            <a:br>
              <a:rPr lang="el-GR" sz="4400" b="1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</a:br>
            <a:r>
              <a:rPr lang="el-GR" sz="4400" b="1" dirty="0" smtClean="0">
                <a:solidFill>
                  <a:schemeClr val="accent5">
                    <a:lumMod val="75000"/>
                  </a:schemeClr>
                </a:solidFill>
                <a:sym typeface="Wingdings"/>
              </a:rPr>
              <a:t>     της Οθωμανικής Αυτοκρατορίας. </a:t>
            </a:r>
          </a:p>
          <a:p>
            <a:pPr algn="l"/>
            <a:r>
              <a:rPr lang="en-US" sz="4400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</a:t>
            </a:r>
            <a:r>
              <a:rPr lang="el-GR" sz="4400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Η διάδοση των ιδεών της γαλλικής </a:t>
            </a:r>
            <a:br>
              <a:rPr lang="el-GR" sz="4400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</a:br>
            <a:r>
              <a:rPr lang="el-GR" sz="4400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    επανάστασης στους Έλληνες.</a:t>
            </a:r>
          </a:p>
          <a:p>
            <a:pPr algn="l"/>
            <a:r>
              <a:rPr lang="el-GR" sz="4400" b="1" dirty="0" smtClean="0">
                <a:solidFill>
                  <a:srgbClr val="002060"/>
                </a:solidFill>
                <a:sym typeface="Wingdings"/>
              </a:rPr>
              <a:t></a:t>
            </a:r>
            <a:r>
              <a:rPr lang="el-GR" sz="4400" b="1" dirty="0" smtClean="0">
                <a:sym typeface="Wingdings"/>
              </a:rPr>
              <a:t> </a:t>
            </a:r>
            <a:r>
              <a:rPr lang="el-GR" sz="4400" b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Η ωρίμανση του αιτήματος για </a:t>
            </a:r>
            <a:br>
              <a:rPr lang="el-GR" sz="4400" b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</a:br>
            <a:r>
              <a:rPr lang="el-GR" sz="4400" b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    ανεξαρτησία στην Ελλάδα. </a:t>
            </a:r>
            <a:br>
              <a:rPr lang="el-GR" sz="4400" b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</a:br>
            <a:r>
              <a:rPr lang="el-GR" sz="4400" b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    </a:t>
            </a:r>
            <a:r>
              <a:rPr lang="el-GR" sz="4000" b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/>
            </a:r>
            <a:br>
              <a:rPr lang="el-GR" sz="4000" b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</a:br>
            <a:r>
              <a:rPr lang="el-GR" sz="4000" b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</a:p>
          <a:p>
            <a:pPr algn="l"/>
            <a:r>
              <a:rPr lang="el-GR" sz="4000" b="1" dirty="0">
                <a:sym typeface="Wingdings"/>
              </a:rPr>
              <a:t> </a:t>
            </a:r>
            <a:endParaRPr lang="el-GR" sz="4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Autofit/>
          </a:bodyPr>
          <a:lstStyle/>
          <a:p>
            <a:r>
              <a:rPr lang="el-GR" sz="6000" b="1" i="1" dirty="0" smtClean="0">
                <a:solidFill>
                  <a:schemeClr val="accent4">
                    <a:lumMod val="75000"/>
                  </a:schemeClr>
                </a:solidFill>
              </a:rPr>
              <a:t>Η ΟΡΓΑΝΩΣΗ</a:t>
            </a:r>
            <a:endParaRPr lang="el-GR" sz="60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40000" lnSpcReduction="20000"/>
          </a:bodyPr>
          <a:lstStyle/>
          <a:p>
            <a:pPr>
              <a:buFont typeface="Wingdings"/>
              <a:buChar char=""/>
            </a:pPr>
            <a:r>
              <a:rPr lang="el-GR" sz="5700" dirty="0" smtClean="0">
                <a:sym typeface="Wingdings"/>
              </a:rPr>
              <a:t> </a:t>
            </a:r>
            <a:r>
              <a:rPr lang="el-GR" sz="10100" b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Η εταιρεία ακολούθησε το πρότυπο μυστικών επαναστατικών οργανώσεων</a:t>
            </a:r>
            <a:r>
              <a:rPr lang="el-GR" sz="10100" b="1" dirty="0" smtClean="0">
                <a:sym typeface="Wingdings"/>
              </a:rPr>
              <a:t>. </a:t>
            </a:r>
          </a:p>
          <a:p>
            <a:pPr>
              <a:buFont typeface="Wingdings"/>
              <a:buChar char=""/>
            </a:pPr>
            <a:r>
              <a:rPr lang="el-GR" sz="6400" b="1" dirty="0">
                <a:sym typeface="Wingdings"/>
              </a:rPr>
              <a:t> </a:t>
            </a:r>
            <a:r>
              <a:rPr lang="el-GR" sz="8700" b="1" dirty="0" smtClean="0">
                <a:solidFill>
                  <a:schemeClr val="accent4">
                    <a:lumMod val="75000"/>
                  </a:schemeClr>
                </a:solidFill>
                <a:sym typeface="Wingdings"/>
              </a:rPr>
              <a:t>Υπήρχαν στάδια μύησης.</a:t>
            </a:r>
          </a:p>
          <a:p>
            <a:pPr>
              <a:buFont typeface="Wingdings"/>
              <a:buChar char=""/>
            </a:pPr>
            <a:r>
              <a:rPr lang="el-GR" sz="6400" b="1" dirty="0">
                <a:sym typeface="Wingdings"/>
              </a:rPr>
              <a:t> </a:t>
            </a:r>
            <a:r>
              <a:rPr lang="el-GR" sz="8700" b="1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Τα μέλη ορκίζονταν πίστη και </a:t>
            </a:r>
            <a:br>
              <a:rPr lang="el-GR" sz="8700" b="1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</a:br>
            <a:r>
              <a:rPr lang="el-GR" sz="8700" b="1" dirty="0" smtClean="0">
                <a:solidFill>
                  <a:schemeClr val="tx2">
                    <a:lumMod val="75000"/>
                  </a:schemeClr>
                </a:solidFill>
                <a:sym typeface="Wingdings"/>
              </a:rPr>
              <a:t>  αφοσίωση. </a:t>
            </a:r>
          </a:p>
          <a:p>
            <a:pPr>
              <a:buFont typeface="Wingdings"/>
              <a:buChar char=""/>
            </a:pPr>
            <a:r>
              <a:rPr lang="el-GR" sz="6400" b="1" dirty="0">
                <a:sym typeface="Wingdings"/>
              </a:rPr>
              <a:t> </a:t>
            </a:r>
            <a:r>
              <a:rPr lang="el-GR" sz="10100" b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Οι επίορκοι τιμωρούνταν με </a:t>
            </a:r>
            <a:br>
              <a:rPr lang="el-GR" sz="10100" b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</a:br>
            <a:r>
              <a:rPr lang="el-GR" sz="10100" b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 θάνατο.</a:t>
            </a:r>
          </a:p>
          <a:p>
            <a:pPr>
              <a:buFont typeface="Wingdings"/>
              <a:buChar char=""/>
            </a:pPr>
            <a:r>
              <a:rPr lang="el-GR" sz="6400" b="1" dirty="0">
                <a:sym typeface="Wingdings"/>
              </a:rPr>
              <a:t> </a:t>
            </a:r>
            <a:r>
              <a:rPr lang="el-GR" sz="10000" b="1" dirty="0" smtClean="0">
                <a:solidFill>
                  <a:schemeClr val="tx2">
                    <a:lumMod val="50000"/>
                  </a:schemeClr>
                </a:solidFill>
                <a:sym typeface="Wingdings"/>
              </a:rPr>
              <a:t>Τα μέλη χρησιμοποιούσαν ψευδώνυμο </a:t>
            </a:r>
          </a:p>
          <a:p>
            <a:pPr>
              <a:buNone/>
            </a:pPr>
            <a:r>
              <a:rPr lang="el-GR" sz="10000" b="1" dirty="0" smtClean="0">
                <a:solidFill>
                  <a:schemeClr val="tx2">
                    <a:lumMod val="50000"/>
                  </a:schemeClr>
                </a:solidFill>
                <a:sym typeface="Wingdings"/>
              </a:rPr>
              <a:t>    και κρυπτογραφικό αλφάβητο.</a:t>
            </a:r>
            <a:endParaRPr lang="el-GR" sz="10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l-GR" sz="6400" b="1" dirty="0" smtClean="0">
                <a:solidFill>
                  <a:schemeClr val="tx2">
                    <a:lumMod val="50000"/>
                  </a:schemeClr>
                </a:solidFill>
                <a:sym typeface="Wingdings"/>
              </a:rPr>
              <a:t/>
            </a:r>
            <a:br>
              <a:rPr lang="el-GR" sz="6400" b="1" dirty="0" smtClean="0">
                <a:solidFill>
                  <a:schemeClr val="tx2">
                    <a:lumMod val="50000"/>
                  </a:schemeClr>
                </a:solidFill>
                <a:sym typeface="Wingdings"/>
              </a:rPr>
            </a:br>
            <a:endParaRPr lang="el-GR" sz="6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3000"/>
                            </p:stCondLst>
                            <p:childTnLst>
                              <p:par>
                                <p:cTn id="2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000"/>
                            </p:stCondLst>
                            <p:childTnLst>
                              <p:par>
                                <p:cTn id="34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ΓΥΜΝΑΣΙΟ ΜΑΝΤΟΥΔΙΟΥ\Επιφάνεια εργασίας\IMG_0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42918"/>
            <a:ext cx="6143668" cy="52864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C:\Users\user\Pictures\imagesCAQFQ0Y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4143404" cy="5357850"/>
          </a:xfrm>
          <a:prstGeom prst="rect">
            <a:avLst/>
          </a:prstGeom>
          <a:noFill/>
        </p:spPr>
      </p:pic>
      <p:pic>
        <p:nvPicPr>
          <p:cNvPr id="29700" name="Picture 4" descr="C:\Users\user\Pictures\kol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14290"/>
            <a:ext cx="3286148" cy="3286148"/>
          </a:xfrm>
          <a:prstGeom prst="rect">
            <a:avLst/>
          </a:prstGeom>
          <a:noFill/>
        </p:spPr>
      </p:pic>
      <p:pic>
        <p:nvPicPr>
          <p:cNvPr id="29702" name="Picture 6" descr="C:\Users\user\Pictures\dfdf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3714752"/>
            <a:ext cx="3071834" cy="2928958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142844" y="5786454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i="1" dirty="0" smtClean="0">
                <a:solidFill>
                  <a:schemeClr val="accent6">
                    <a:lumMod val="75000"/>
                  </a:schemeClr>
                </a:solidFill>
              </a:rPr>
              <a:t>Ο ΟΡΚΟΣ ΤΩΝ ΦΙΛΙΚΩΝ</a:t>
            </a:r>
            <a:endParaRPr lang="el-GR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pPr algn="l"/>
            <a:r>
              <a:rPr lang="el-GR" sz="4800" b="1" i="1" dirty="0" smtClean="0"/>
              <a:t>     </a:t>
            </a:r>
            <a:r>
              <a:rPr lang="el-GR" sz="4800" b="1" i="1" u="sng" dirty="0" smtClean="0">
                <a:solidFill>
                  <a:schemeClr val="accent6">
                    <a:lumMod val="75000"/>
                  </a:schemeClr>
                </a:solidFill>
              </a:rPr>
              <a:t>ΜΕΛΗ </a:t>
            </a:r>
            <a:r>
              <a:rPr lang="el-GR" sz="4800" b="1" i="1" dirty="0" smtClean="0">
                <a:solidFill>
                  <a:schemeClr val="accent6">
                    <a:lumMod val="75000"/>
                  </a:schemeClr>
                </a:solidFill>
              </a:rPr>
              <a:t>             </a:t>
            </a:r>
            <a:r>
              <a:rPr lang="en-US" sz="4800" b="1" i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l-GR" sz="4800" b="1" i="1" u="sng" dirty="0" smtClean="0">
                <a:solidFill>
                  <a:schemeClr val="accent6">
                    <a:lumMod val="75000"/>
                  </a:schemeClr>
                </a:solidFill>
              </a:rPr>
              <a:t>ΗΓΕΣΙΑ</a:t>
            </a:r>
            <a:endParaRPr lang="el-GR" sz="4800" b="1" i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928670"/>
            <a:ext cx="3643306" cy="5786478"/>
          </a:xfrm>
        </p:spPr>
        <p:txBody>
          <a:bodyPr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Wingdings"/>
              <a:buChar char="©"/>
            </a:pPr>
            <a:r>
              <a:rPr lang="el-G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π</a:t>
            </a:r>
            <a:r>
              <a:rPr lang="el-G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λούσιοι Έλληνες</a:t>
            </a:r>
            <a:r>
              <a:rPr lang="el-GR" sz="36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/>
            </a:r>
            <a:br>
              <a:rPr lang="el-GR" sz="36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</a:br>
            <a:r>
              <a:rPr lang="el-GR" sz="3600"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έμποροι</a:t>
            </a:r>
            <a:r>
              <a:rPr lang="el-GR" sz="36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(αρχικά </a:t>
            </a:r>
            <a:r>
              <a:rPr lang="el-G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)</a:t>
            </a:r>
            <a:endParaRPr lang="el-GR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>
              <a:buFont typeface="Wingdings"/>
              <a:buChar char="©"/>
            </a:pPr>
            <a:r>
              <a:rPr lang="el-GR" sz="3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μ</a:t>
            </a:r>
            <a:r>
              <a:rPr lang="el-GR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ικροέμποροι, διανοούμενοι </a:t>
            </a:r>
            <a:r>
              <a:rPr lang="el-G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και άλλες </a:t>
            </a:r>
            <a:r>
              <a:rPr lang="el-GR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κοινωνικές ομάδες.</a:t>
            </a:r>
          </a:p>
          <a:p>
            <a:pPr>
              <a:buFont typeface="Wingdings"/>
              <a:buChar char="©"/>
            </a:pPr>
            <a:r>
              <a:rPr lang="el-GR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l-GR" sz="36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γυναίκες</a:t>
            </a:r>
            <a:r>
              <a:rPr lang="el-G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 μόνο κατ′ εξαίρεση</a:t>
            </a:r>
            <a:endParaRPr lang="el-GR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500430" y="857232"/>
            <a:ext cx="5643570" cy="6000768"/>
          </a:xfrm>
        </p:spPr>
        <p:txBody>
          <a:bodyPr>
            <a:normAutofit fontScale="92500"/>
          </a:bodyPr>
          <a:lstStyle/>
          <a:p>
            <a:pPr>
              <a:buFont typeface="Wingdings"/>
              <a:buChar char="t"/>
            </a:pPr>
            <a:r>
              <a:rPr lang="el-GR" sz="3200" b="1" dirty="0" smtClean="0">
                <a:sym typeface="Wingdings"/>
              </a:rPr>
              <a:t>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Αόρατη Αρχή</a:t>
            </a:r>
          </a:p>
          <a:p>
            <a:pPr>
              <a:buFont typeface="Wingdings"/>
              <a:buChar char="t"/>
            </a:pPr>
            <a:r>
              <a:rPr lang="el-GR" sz="3200" b="1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Ήταν μυστική</a:t>
            </a:r>
          </a:p>
          <a:p>
            <a:pPr>
              <a:buFont typeface="Wingdings"/>
              <a:buChar char="t"/>
            </a:pPr>
            <a:r>
              <a:rPr lang="el-GR" sz="3200" b="1" dirty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Άρνηση Ι. Καποδίστρια να αναλάβει την ηγεσία.</a:t>
            </a:r>
          </a:p>
          <a:p>
            <a:pPr>
              <a:buNone/>
            </a:pPr>
            <a:r>
              <a:rPr lang="el-GR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 Την αρχηγία πήρε ο </a:t>
            </a:r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Wingdings"/>
              </a:rPr>
              <a:t>Αλέξανδρος Υψηλάντης            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(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Γενικός Επίτροπος της Αρχής)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Pictures\kj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4429132"/>
            <a:ext cx="1643074" cy="2286016"/>
          </a:xfrm>
          <a:prstGeom prst="rect">
            <a:avLst/>
          </a:prstGeom>
          <a:noFill/>
        </p:spPr>
      </p:pic>
      <p:pic>
        <p:nvPicPr>
          <p:cNvPr id="3075" name="Picture 3" descr="C:\Users\user\Pictures\s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4500570"/>
            <a:ext cx="1681166" cy="2143140"/>
          </a:xfrm>
          <a:prstGeom prst="rect">
            <a:avLst/>
          </a:prstGeom>
          <a:noFill/>
        </p:spPr>
      </p:pic>
      <p:cxnSp>
        <p:nvCxnSpPr>
          <p:cNvPr id="8" name="7 - Ευθύγραμμο βέλος σύνδεσης"/>
          <p:cNvCxnSpPr/>
          <p:nvPr/>
        </p:nvCxnSpPr>
        <p:spPr>
          <a:xfrm rot="5400000">
            <a:off x="5179223" y="2821777"/>
            <a:ext cx="1928826" cy="100013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6500826" y="3786190"/>
            <a:ext cx="1214446" cy="571504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C0C0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C0C0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273</Words>
  <Application>Microsoft Office PowerPoint</Application>
  <PresentationFormat>Προβολή στην οθόνη (4:3)</PresentationFormat>
  <Paragraphs>67</Paragraphs>
  <Slides>16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ΦΙΛΙΚΗ ΕΤΑΙΡΕΙΑ</vt:lpstr>
      <vt:lpstr>Διαφάνεια 2</vt:lpstr>
      <vt:lpstr>Διαφάνεια 3</vt:lpstr>
      <vt:lpstr>ΔΥΣΚΟΛΙΕΣ ΟΡΓΑΝΩΣΗΣ</vt:lpstr>
      <vt:lpstr>ΠΛΕΟΝΕΚΤΗΜΑΤΑ ΟΡΓΑΝΩΣΗΣ</vt:lpstr>
      <vt:lpstr>Η ΟΡΓΑΝΩΣΗ</vt:lpstr>
      <vt:lpstr>Διαφάνεια 7</vt:lpstr>
      <vt:lpstr>Διαφάνεια 8</vt:lpstr>
      <vt:lpstr>     ΜΕΛΗ                 ΗΓΕΣΙΑ</vt:lpstr>
      <vt:lpstr>Η ΕΠΑΝΑΣΤΑΣΗ ΣΤΙΣ ΗΓΕΜΟΝΙΕΣ</vt:lpstr>
      <vt:lpstr>Διαφάνεια 11</vt:lpstr>
      <vt:lpstr>ΓΙΑΤΙ ΣΤΙΣ ΗΓΕΜΟΝΙΕΣ;  ΜΟΛΔΟΒΛΑΧΙΑ( σήμερα Ρουμανία )</vt:lpstr>
      <vt:lpstr>ΚΗΡΥΞΗ ΤΗΣ ΕΠΑΝΑΣΤΑΣΗΣ</vt:lpstr>
      <vt:lpstr>      ΓΙΑΤΙ ΑΠΕΤΥΧΕ Η ΕΠΑΝΑΣΤΑΣΗ             ΣΤΙΣ ΗΓΕΜΟΝΙΕΣ;   </vt:lpstr>
      <vt:lpstr>ΤΟ ΤΕΛΟΣ ΤΗΣ ΕΠΑΝΑΣΤΑΣΗΣ ΣΤΙΣ ΗΓΕΜΟΝΙΕΣ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ΦΙΛΙΚΗ ΕΤΑΙΡΕΙΑ</dc:title>
  <dc:creator>user</dc:creator>
  <cp:lastModifiedBy>Το όνομα χρήστη σας</cp:lastModifiedBy>
  <cp:revision>59</cp:revision>
  <dcterms:created xsi:type="dcterms:W3CDTF">2012-10-13T18:34:08Z</dcterms:created>
  <dcterms:modified xsi:type="dcterms:W3CDTF">2015-11-01T16:31:46Z</dcterms:modified>
</cp:coreProperties>
</file>