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79" r:id="rId4"/>
    <p:sldId id="281" r:id="rId5"/>
    <p:sldId id="259" r:id="rId6"/>
    <p:sldId id="258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72" r:id="rId15"/>
    <p:sldId id="269" r:id="rId16"/>
    <p:sldId id="273" r:id="rId17"/>
    <p:sldId id="270" r:id="rId18"/>
    <p:sldId id="276" r:id="rId19"/>
    <p:sldId id="274" r:id="rId20"/>
    <p:sldId id="271" r:id="rId21"/>
    <p:sldId id="28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33F"/>
    <a:srgbClr val="A50021"/>
    <a:srgbClr val="D4832A"/>
    <a:srgbClr val="9B9763"/>
    <a:srgbClr val="D60093"/>
    <a:srgbClr val="DCB422"/>
    <a:srgbClr val="F785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4660"/>
  </p:normalViewPr>
  <p:slideViewPr>
    <p:cSldViewPr>
      <p:cViewPr varScale="1">
        <p:scale>
          <a:sx n="68" d="100"/>
          <a:sy n="6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B877F-4CEE-4E60-8534-71A0371F936A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985A-B615-4C9F-825C-8E5843F2DAB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985A-B615-4C9F-825C-8E5843F2DAB4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985A-B615-4C9F-825C-8E5843F2DAB4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985A-B615-4C9F-825C-8E5843F2DAB4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4BAD-6420-4BBE-A877-3C8C10E68CDD}" type="datetimeFigureOut">
              <a:rPr lang="el-GR" smtClean="0"/>
              <a:pPr/>
              <a:t>24/10/2016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ABB4-ECE8-4193-AE5C-15900C08A93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921;&#931;&#932;&#927;&#929;&#921;&#913;\&#928;&#913;&#929;&#927;&#933;&#931;&#921;&#913;&#931;&#917;&#921;&#931;\&#917;&#923;&#923;&#919;&#925;&#921;&#922;&#919;%20&#917;&#928;&#913;&#925;&#913;&#931;&#932;&#913;&#931;&#919;\&#927;%20&#920;&#959;&#973;&#961;&#953;&#959;&#962;%20&#964;&#959;&#965;%20&#929;&#942;&#947;&#945;%20&#934;&#949;&#961;&#961;&#945;&#943;&#959;&#965;%20-%20&#925;&#943;&#954;&#959;&#962;%20&#926;&#965;&#955;&#959;&#973;&#961;&#951;&#96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21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921;&#931;&#932;&#927;&#929;&#921;&#913;\&#928;&#913;&#929;&#927;&#933;&#931;&#921;&#913;&#931;&#917;&#921;&#931;\&#917;&#923;&#923;&#919;&#925;&#921;&#922;&#919;%20&#917;&#928;&#913;&#925;&#913;&#931;&#932;&#913;&#931;&#919;\&#934;&#961;&#945;&#947;&#954;&#959;&#973;&#955;&#951;&#962;,&#921;&#969;&#945;&#957;&#957;&#943;&#948;&#951;&#962;%20-%20&#902;&#954;&#961;&#945;,%20&#964;&#959;&#965;%20&#964;&#940;&#966;&#959;&#965;,%20&#963;&#953;&#969;&#960;&#942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Pictures\imagesCAWKARJ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Ο Θούριος του Ρήγα Φερραίου - Νίκος Ξυλούρη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>
            <a:normAutofit fontScale="90000"/>
          </a:bodyPr>
          <a:lstStyle/>
          <a:p>
            <a:r>
              <a:rPr lang="el-GR" b="1" u="sng" dirty="0" smtClean="0"/>
              <a:t/>
            </a:r>
            <a:br>
              <a:rPr lang="el-GR" b="1" u="sng" dirty="0" smtClean="0"/>
            </a:br>
            <a:r>
              <a:rPr lang="el-GR" sz="49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Φάση των επιτυχιών( 1821-1824)</a:t>
            </a:r>
            <a:r>
              <a:rPr lang="el-GR" sz="49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l-GR" sz="49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el-GR" sz="49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l-GR" sz="1600" b="1" dirty="0" smtClean="0">
                <a:latin typeface="Constantia" pitchFamily="18" charset="0"/>
              </a:rPr>
              <a:t> </a:t>
            </a:r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Περιορισμός των Τούρκων στα φρούρια                                             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sym typeface="Wingdings"/>
              </a:rPr>
              <a:t>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23 Σεπτεμβρίου: κατάληψη</a:t>
            </a:r>
          </a:p>
          <a:p>
            <a:pPr algn="l">
              <a:buFont typeface="Wingdings" pitchFamily="2" charset="2"/>
              <a:buChar char="v"/>
            </a:pP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κατάληψη της Καλαμάτας και Πάτρας                                                                   </a:t>
            </a:r>
            <a:r>
              <a:rPr lang="el-GR" sz="1600" b="1" dirty="0" err="1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Τριπολιτσάς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                                        </a:t>
            </a:r>
            <a:b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από τους Έλληνες                                                                                          (τουρκικό διοικητικό κέντρο)   </a:t>
            </a:r>
          </a:p>
          <a:p>
            <a:pPr algn="l">
              <a:buFont typeface="Wingdings" pitchFamily="2" charset="2"/>
              <a:buChar char="v"/>
            </a:pPr>
            <a:r>
              <a:rPr lang="el-GR" sz="1600" b="1" dirty="0" smtClean="0">
                <a:latin typeface="Constantia" pitchFamily="18" charset="0"/>
              </a:rPr>
              <a:t> </a:t>
            </a: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αντίποινα Τούρκων: δολοφονίες αμάχων,</a:t>
            </a:r>
            <a:br>
              <a:rPr lang="el-GR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 απαγχονισμός του Πατριάρχη </a:t>
            </a:r>
            <a:r>
              <a:rPr lang="el-GR" sz="16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ΓρηγορίουΕ</a:t>
            </a: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cs typeface="Times New Roman"/>
              </a:rPr>
              <a:t>′</a:t>
            </a:r>
          </a:p>
          <a:p>
            <a:pPr algn="l">
              <a:buFont typeface="Wingdings" pitchFamily="2" charset="2"/>
              <a:buChar char="v"/>
            </a:pPr>
            <a:r>
              <a:rPr lang="el-GR" sz="1600" b="1" dirty="0" smtClean="0">
                <a:latin typeface="Constantia" pitchFamily="18" charset="0"/>
                <a:cs typeface="Times New Roman"/>
              </a:rPr>
              <a:t> </a:t>
            </a:r>
            <a:r>
              <a:rPr lang="el-GR" sz="1600" b="1" dirty="0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  <a:t>ήττα των τουρκικών δυνάμεων σε Αλαμάνα </a:t>
            </a:r>
            <a:br>
              <a:rPr lang="el-GR" sz="1600" b="1" dirty="0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</a:br>
            <a:r>
              <a:rPr lang="el-GR" sz="1600" b="1" dirty="0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  <a:t>από </a:t>
            </a:r>
            <a:r>
              <a:rPr lang="el-GR" sz="1600" b="1" dirty="0" err="1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  <a:t>Αθ</a:t>
            </a:r>
            <a:r>
              <a:rPr lang="el-GR" sz="1600" b="1" dirty="0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  <a:t>. Διάκο και Γραβιά από Οδ. Ανδρούτσο</a:t>
            </a:r>
            <a:r>
              <a:rPr lang="el-GR" sz="1600" b="1" dirty="0" smtClean="0">
                <a:latin typeface="Constantia" pitchFamily="18" charset="0"/>
                <a:cs typeface="Times New Roman"/>
              </a:rPr>
              <a:t/>
            </a:r>
            <a:br>
              <a:rPr lang="el-GR" sz="1600" b="1" dirty="0" smtClean="0">
                <a:latin typeface="Constantia" pitchFamily="18" charset="0"/>
                <a:cs typeface="Times New Roman"/>
              </a:rPr>
            </a:br>
            <a:r>
              <a:rPr lang="el-GR" sz="1600" b="1" dirty="0" smtClean="0">
                <a:latin typeface="Constantia" pitchFamily="18" charset="0"/>
                <a:cs typeface="Times New Roman"/>
              </a:rPr>
              <a:t>       </a:t>
            </a: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r>
              <a:rPr lang="el-GR" sz="1200" b="1" dirty="0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  <a:t>                                                                                                     </a:t>
            </a:r>
            <a:r>
              <a:rPr lang="el-GR" sz="6600" b="1" dirty="0" smtClean="0">
                <a:solidFill>
                  <a:srgbClr val="C00000"/>
                </a:solidFill>
                <a:latin typeface="Constantia" pitchFamily="18" charset="0"/>
                <a:cs typeface="Times New Roman"/>
              </a:rPr>
              <a:t>1821</a:t>
            </a:r>
          </a:p>
          <a:p>
            <a:pPr algn="l">
              <a:buFont typeface="Wingdings" pitchFamily="2" charset="2"/>
              <a:buChar char="v"/>
            </a:pPr>
            <a:endParaRPr lang="el-GR" sz="1200" b="1" dirty="0" smtClean="0">
              <a:latin typeface="Constantia" pitchFamily="18" charset="0"/>
              <a:cs typeface="Times New Roman"/>
            </a:endParaRPr>
          </a:p>
          <a:p>
            <a:pPr algn="l">
              <a:buFont typeface="Wingdings" pitchFamily="2" charset="2"/>
              <a:buChar char="v"/>
            </a:pPr>
            <a:r>
              <a:rPr lang="el-GR" sz="1200" b="1" dirty="0" smtClean="0">
                <a:latin typeface="Constantia" pitchFamily="18" charset="0"/>
                <a:cs typeface="Times New Roman"/>
              </a:rPr>
              <a:t>                                                                                                   </a:t>
            </a:r>
          </a:p>
          <a:p>
            <a:pPr algn="l">
              <a:buFont typeface="Wingdings" pitchFamily="2" charset="2"/>
              <a:buChar char="v"/>
            </a:pPr>
            <a:r>
              <a:rPr lang="el-GR" sz="1200" b="1" dirty="0" smtClean="0">
                <a:latin typeface="Constantia" pitchFamily="18" charset="0"/>
                <a:cs typeface="Times New Roman"/>
              </a:rPr>
              <a:t>                                                                                                    </a:t>
            </a:r>
            <a:endParaRPr lang="el-GR" sz="1200" b="1" dirty="0">
              <a:latin typeface="Constantia" pitchFamily="18" charset="0"/>
            </a:endParaRPr>
          </a:p>
        </p:txBody>
      </p:sp>
      <p:pic>
        <p:nvPicPr>
          <p:cNvPr id="2050" name="Picture 2" descr="C:\Users\user\Pictures\imagesCA7E0Y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85794"/>
            <a:ext cx="1785950" cy="2214578"/>
          </a:xfrm>
          <a:prstGeom prst="rect">
            <a:avLst/>
          </a:prstGeom>
          <a:noFill/>
        </p:spPr>
      </p:pic>
      <p:sp>
        <p:nvSpPr>
          <p:cNvPr id="6" name="5 - Επεξήγηση με κάτω βέλος"/>
          <p:cNvSpPr/>
          <p:nvPr/>
        </p:nvSpPr>
        <p:spPr>
          <a:xfrm>
            <a:off x="0" y="785794"/>
            <a:ext cx="9144000" cy="5715040"/>
          </a:xfrm>
          <a:prstGeom prst="downArrowCallout">
            <a:avLst/>
          </a:prstGeom>
          <a:noFill/>
          <a:ln w="508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 descr="C:\Users\user\Pictures\YJ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1143000" cy="1543050"/>
          </a:xfrm>
          <a:prstGeom prst="rect">
            <a:avLst/>
          </a:prstGeom>
          <a:noFill/>
        </p:spPr>
      </p:pic>
      <p:pic>
        <p:nvPicPr>
          <p:cNvPr id="2052" name="Picture 4" descr="C:\Users\user\Pictures\JH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714620"/>
            <a:ext cx="1143000" cy="15430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 flipH="1">
            <a:off x="6072198" y="5000636"/>
            <a:ext cx="292895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στη θάλασσα</a:t>
            </a:r>
            <a:r>
              <a:rPr kumimoji="0" lang="el-GR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οι ελληνικές δυνάμεις παρεμποδίζουν τις κινήσεις του τουρκικού στόλου, υποστηρίζουν</a:t>
            </a:r>
            <a:r>
              <a:rPr kumimoji="0" lang="el-GR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τις χερσαίες δυνάμεις και συμμετέχουν</a:t>
            </a:r>
            <a:r>
              <a:rPr kumimoji="0" lang="el-GR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στις </a:t>
            </a:r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πολιορκίες παραλιακών φρουρίων	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059" name="Picture 11" descr="C:\Users\user\Pictures\A1_clip_image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72008"/>
            <a:ext cx="2857520" cy="2285992"/>
          </a:xfrm>
          <a:prstGeom prst="rect">
            <a:avLst/>
          </a:prstGeom>
          <a:noFill/>
        </p:spPr>
      </p:pic>
      <p:cxnSp>
        <p:nvCxnSpPr>
          <p:cNvPr id="12" name="11 - Ευθύγραμμο βέλος σύνδεσης"/>
          <p:cNvCxnSpPr/>
          <p:nvPr/>
        </p:nvCxnSpPr>
        <p:spPr>
          <a:xfrm rot="5400000">
            <a:off x="785786" y="2571744"/>
            <a:ext cx="285752" cy="142876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3143240" y="2500306"/>
            <a:ext cx="428628" cy="142876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ΓΥΜΝΑΣΙΟ ΜΑΝΤΟΥΔΙΟΥ\Επιφάνεια εργασίας\αρχείο λήψη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714488"/>
            <a:ext cx="2571768" cy="2500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 flipV="1">
            <a:off x="685800" y="0"/>
            <a:ext cx="7772400" cy="3571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9144000" cy="6500834"/>
          </a:xfrm>
          <a:ln cmpd="dbl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r>
              <a:rPr lang="el-GR" sz="7700" b="1" dirty="0" smtClean="0">
                <a:solidFill>
                  <a:srgbClr val="C00000"/>
                </a:solidFill>
                <a:latin typeface="Constantia" pitchFamily="18" charset="0"/>
              </a:rPr>
              <a:t>1822</a:t>
            </a:r>
          </a:p>
          <a:p>
            <a:pPr algn="l"/>
            <a:r>
              <a:rPr lang="el-GR" sz="5400" b="1" dirty="0" smtClean="0">
                <a:latin typeface="Constantia" pitchFamily="18" charset="0"/>
              </a:rPr>
              <a:t/>
            </a:r>
            <a:br>
              <a:rPr lang="el-GR" sz="5400" b="1" dirty="0" smtClean="0">
                <a:latin typeface="Constantia" pitchFamily="18" charset="0"/>
              </a:rPr>
            </a:br>
            <a:endParaRPr lang="el-GR" sz="5400" b="1" dirty="0" smtClean="0">
              <a:latin typeface="Constantia" pitchFamily="18" charset="0"/>
            </a:endParaRPr>
          </a:p>
          <a:p>
            <a:pPr algn="l"/>
            <a:endParaRPr lang="el-GR" sz="2400" b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l-GR" sz="38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Πάσχα 1822</a:t>
            </a:r>
            <a:r>
              <a:rPr lang="el-GR" sz="3800" b="1" dirty="0" smtClean="0">
                <a:latin typeface="Constantia" pitchFamily="18" charset="0"/>
              </a:rPr>
              <a:t>: </a:t>
            </a: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σφαγή και αιχμαλωσία 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n-US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των κατοίκων  της Χίου </a:t>
            </a:r>
            <a:endParaRPr lang="en-US" sz="3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σε απάντηση ο Κανάρης               </a:t>
            </a:r>
            <a:b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ανατινάζει την τουρκική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ναυαρχίδα</a:t>
            </a:r>
            <a:r>
              <a:rPr lang="el-GR" sz="3800" b="1" dirty="0" smtClean="0">
                <a:latin typeface="Constantia" pitchFamily="18" charset="0"/>
              </a:rPr>
              <a:t/>
            </a:r>
            <a:br>
              <a:rPr lang="el-GR" sz="3800" b="1" dirty="0" smtClean="0">
                <a:latin typeface="Constantia" pitchFamily="18" charset="0"/>
              </a:rPr>
            </a:b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el-GR" sz="3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 </a:t>
            </a:r>
          </a:p>
          <a:p>
            <a:pPr algn="l"/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/>
            <a:endParaRPr lang="el-GR" sz="2400" dirty="0" smtClean="0"/>
          </a:p>
          <a:p>
            <a:r>
              <a:rPr lang="el-GR" sz="2400" dirty="0" smtClean="0"/>
              <a:t>  </a:t>
            </a:r>
          </a:p>
          <a:p>
            <a:pPr algn="l"/>
            <a:endParaRPr lang="el-GR" sz="2400" dirty="0">
              <a:latin typeface="Constantia" pitchFamily="18" charset="0"/>
            </a:endParaRPr>
          </a:p>
        </p:txBody>
      </p:sp>
      <p:sp>
        <p:nvSpPr>
          <p:cNvPr id="4" name="3 - Επεξήγηση με επάνω βέλος"/>
          <p:cNvSpPr/>
          <p:nvPr/>
        </p:nvSpPr>
        <p:spPr>
          <a:xfrm>
            <a:off x="0" y="0"/>
            <a:ext cx="9144000" cy="6858000"/>
          </a:xfrm>
          <a:prstGeom prst="upArrowCallout">
            <a:avLst/>
          </a:prstGeom>
          <a:noFill/>
          <a:ln w="508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:\Users\user\Pictures\Chios1Chios_Massac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048000" cy="2786082"/>
          </a:xfrm>
          <a:prstGeom prst="rect">
            <a:avLst/>
          </a:prstGeom>
          <a:noFill/>
        </p:spPr>
      </p:pic>
      <p:pic>
        <p:nvPicPr>
          <p:cNvPr id="1029" name="Picture 5" descr="C:\Users\user\Pictures\Lytras-nikiforos-pyrpolisi-tourkikis-navarhidas-apo-kanari.jpeg"/>
          <p:cNvPicPr>
            <a:picLocks noChangeAspect="1" noChangeArrowheads="1"/>
          </p:cNvPicPr>
          <p:nvPr/>
        </p:nvPicPr>
        <p:blipFill>
          <a:blip r:embed="rId4" cstate="print"/>
          <a:srcRect t="2459" r="2703"/>
          <a:stretch>
            <a:fillRect/>
          </a:stretch>
        </p:blipFill>
        <p:spPr bwMode="auto">
          <a:xfrm>
            <a:off x="3214678" y="3857628"/>
            <a:ext cx="2571768" cy="2833710"/>
          </a:xfrm>
          <a:prstGeom prst="rect">
            <a:avLst/>
          </a:prstGeom>
          <a:noFill/>
        </p:spPr>
      </p:pic>
      <p:pic>
        <p:nvPicPr>
          <p:cNvPr id="11" name="Picture 5" descr="C:\Users\user\Pictures\imagesCATB8J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2571768" cy="1857388"/>
          </a:xfrm>
          <a:prstGeom prst="rect">
            <a:avLst/>
          </a:prstGeom>
          <a:noFill/>
        </p:spPr>
      </p:pic>
      <p:pic>
        <p:nvPicPr>
          <p:cNvPr id="5" name="Picture 2" descr="C:\Users\user\Pictures\____1_~1.JPG"/>
          <p:cNvPicPr>
            <a:picLocks noChangeAspect="1" noChangeArrowheads="1"/>
          </p:cNvPicPr>
          <p:nvPr/>
        </p:nvPicPr>
        <p:blipFill>
          <a:blip r:embed="rId6" cstate="print"/>
          <a:srcRect t="8929"/>
          <a:stretch>
            <a:fillRect/>
          </a:stretch>
        </p:blipFill>
        <p:spPr bwMode="auto">
          <a:xfrm>
            <a:off x="5857884" y="3214662"/>
            <a:ext cx="3286116" cy="3643338"/>
          </a:xfrm>
          <a:prstGeom prst="rect">
            <a:avLst/>
          </a:prstGeom>
          <a:noFill/>
        </p:spPr>
      </p:pic>
      <p:cxnSp>
        <p:nvCxnSpPr>
          <p:cNvPr id="13" name="12 - Ευθύγραμμο βέλος σύνδεσης"/>
          <p:cNvCxnSpPr/>
          <p:nvPr/>
        </p:nvCxnSpPr>
        <p:spPr>
          <a:xfrm rot="5400000">
            <a:off x="5929322" y="4071942"/>
            <a:ext cx="1785950" cy="7143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57818" y="2357431"/>
            <a:ext cx="378618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l-GR" sz="28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25-28 Ιουλίου 1822: ο Κολοκοτρώνης διαλύει τη στρατιά του Δράμαλη στα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Δερβενάκια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Arial" pitchFamily="34" charset="0"/>
              </a:rPr>
              <a:t> 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" name="Picture 4" descr="C:\Users\user\Pictures\imagesCA8BRFR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28604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000364" y="142852"/>
            <a:ext cx="3143272" cy="85725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1823</a:t>
            </a:r>
            <a:endParaRPr lang="el-GR" sz="60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58312" cy="557216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Θάνατος του Μάρκου Μπότσαρη</a:t>
            </a:r>
            <a:endParaRPr lang="el-GR" sz="36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3 - Πλακίδιο"/>
          <p:cNvSpPr/>
          <p:nvPr/>
        </p:nvSpPr>
        <p:spPr>
          <a:xfrm>
            <a:off x="142844" y="0"/>
            <a:ext cx="8858312" cy="6858000"/>
          </a:xfrm>
          <a:prstGeom prst="plaqu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Πλακίδιο"/>
          <p:cNvSpPr/>
          <p:nvPr/>
        </p:nvSpPr>
        <p:spPr>
          <a:xfrm>
            <a:off x="2786050" y="0"/>
            <a:ext cx="3571900" cy="1071546"/>
          </a:xfrm>
          <a:prstGeom prst="plaque">
            <a:avLst/>
          </a:prstGeom>
          <a:noFill/>
          <a:ln w="38100" cap="rnd">
            <a:solidFill>
              <a:schemeClr val="accent6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Users\user\Pictures\mkk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1500198" cy="200026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Users\user\Pictures\__074A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14620"/>
            <a:ext cx="2357454" cy="2143140"/>
          </a:xfrm>
          <a:prstGeom prst="rect">
            <a:avLst/>
          </a:prstGeom>
          <a:noFill/>
        </p:spPr>
      </p:pic>
      <p:pic>
        <p:nvPicPr>
          <p:cNvPr id="1028" name="Picture 4" descr="C:\Users\user\Pictures\100_6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54"/>
            <a:ext cx="3857652" cy="2928958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142844" y="50006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Μ. Μπότσαρης</a:t>
            </a:r>
            <a:endParaRPr lang="el-GR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500562" y="528638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Ο τάφος του Μάρκου Μπότσαρη   στο Μεσολόγγι </a:t>
            </a:r>
            <a:br>
              <a:rPr lang="el-GR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el-GR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10 - Οριζόντιος πάπυρος"/>
          <p:cNvSpPr/>
          <p:nvPr/>
        </p:nvSpPr>
        <p:spPr>
          <a:xfrm>
            <a:off x="1857356" y="4786322"/>
            <a:ext cx="2714644" cy="1071570"/>
          </a:xfrm>
          <a:prstGeom prst="horizontalScroll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Η σφαίρα που σκότωσε το Μ. Μπότσαρη</a:t>
            </a:r>
            <a:endParaRPr lang="el-GR" sz="16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1785950" cy="928693"/>
          </a:xfrm>
        </p:spPr>
        <p:txBody>
          <a:bodyPr>
            <a:noAutofit/>
          </a:bodyPr>
          <a:lstStyle/>
          <a:p>
            <a:r>
              <a:rPr lang="el-GR" sz="6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1824</a:t>
            </a:r>
            <a:endParaRPr lang="el-GR" sz="60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8858312" cy="55721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Συμμαχία του Σουλτάνου με τον Αιγύπτιο </a:t>
            </a:r>
            <a:r>
              <a:rPr lang="el-GR" b="1" dirty="0" err="1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Μωχάμετ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l-GR" b="1" dirty="0" err="1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Άλυ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(του προσφέρει Κρήτη και Πελοπόννησο)</a:t>
            </a:r>
          </a:p>
          <a:p>
            <a:pPr algn="l"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ο αιγυπτιακός στόλος καταπνίγει την  επανάσταση στην Κρήτη και καταστρέφει την Κάσο</a:t>
            </a:r>
          </a:p>
          <a:p>
            <a:pPr algn="l">
              <a:buFont typeface="Wingdings" pitchFamily="2" charset="2"/>
              <a:buChar char="v"/>
            </a:pPr>
            <a:r>
              <a:rPr lang="el-GR" dirty="0" smtClean="0"/>
              <a:t> 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ο τουρκικός στόλος καταστρέφει τα Ψαρά</a:t>
            </a:r>
          </a:p>
          <a:p>
            <a:pPr algn="l"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2"/>
                </a:solidFill>
                <a:latin typeface="Constantia" pitchFamily="18" charset="0"/>
              </a:rPr>
              <a:t>οι Έλληνες στη ναυμαχία του Γέροντα</a:t>
            </a:r>
            <a:br>
              <a:rPr lang="el-GR" b="1" dirty="0" smtClean="0">
                <a:solidFill>
                  <a:schemeClr val="accent2"/>
                </a:solidFill>
                <a:latin typeface="Constantia" pitchFamily="18" charset="0"/>
              </a:rPr>
            </a:br>
            <a:r>
              <a:rPr lang="el-GR" b="1" dirty="0" smtClean="0">
                <a:solidFill>
                  <a:schemeClr val="accent2"/>
                </a:solidFill>
                <a:latin typeface="Constantia" pitchFamily="18" charset="0"/>
              </a:rPr>
              <a:t>(Α. Μιαούλης) καταφέρουν ισχυρό  πλήγμα </a:t>
            </a:r>
          </a:p>
          <a:p>
            <a:pPr algn="l"/>
            <a:r>
              <a:rPr lang="el-GR" b="1" dirty="0" smtClean="0">
                <a:solidFill>
                  <a:schemeClr val="accent2"/>
                </a:solidFill>
                <a:latin typeface="Constantia" pitchFamily="18" charset="0"/>
              </a:rPr>
              <a:t>            στον </a:t>
            </a:r>
            <a:r>
              <a:rPr lang="el-GR" b="1" dirty="0" err="1" smtClean="0">
                <a:solidFill>
                  <a:schemeClr val="accent2"/>
                </a:solidFill>
                <a:latin typeface="Constantia" pitchFamily="18" charset="0"/>
              </a:rPr>
              <a:t>τουρκοαιγυπτιακό</a:t>
            </a:r>
            <a:r>
              <a:rPr lang="el-GR" b="1" dirty="0" smtClean="0">
                <a:solidFill>
                  <a:schemeClr val="accent2"/>
                </a:solidFill>
                <a:latin typeface="Constantia" pitchFamily="18" charset="0"/>
              </a:rPr>
              <a:t> στόλο.</a:t>
            </a:r>
          </a:p>
          <a:p>
            <a:r>
              <a:rPr lang="el-GR" dirty="0" smtClean="0"/>
              <a:t> </a:t>
            </a:r>
          </a:p>
          <a:p>
            <a:endParaRPr lang="el-GR" dirty="0"/>
          </a:p>
        </p:txBody>
      </p:sp>
      <p:sp>
        <p:nvSpPr>
          <p:cNvPr id="4" name="3 - Πλακίδιο"/>
          <p:cNvSpPr/>
          <p:nvPr/>
        </p:nvSpPr>
        <p:spPr>
          <a:xfrm>
            <a:off x="142844" y="0"/>
            <a:ext cx="8858312" cy="6858000"/>
          </a:xfrm>
          <a:prstGeom prst="plaque">
            <a:avLst/>
          </a:prstGeom>
          <a:noFill/>
          <a:ln w="508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Πλακίδιο"/>
          <p:cNvSpPr/>
          <p:nvPr/>
        </p:nvSpPr>
        <p:spPr>
          <a:xfrm>
            <a:off x="2928926" y="0"/>
            <a:ext cx="3214710" cy="1285860"/>
          </a:xfrm>
          <a:prstGeom prst="plaque">
            <a:avLst/>
          </a:prstGeom>
          <a:noFill/>
          <a:ln w="5080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yj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71834" cy="3286148"/>
          </a:xfrm>
          <a:prstGeom prst="rect">
            <a:avLst/>
          </a:prstGeom>
          <a:noFill/>
        </p:spPr>
      </p:pic>
      <p:pic>
        <p:nvPicPr>
          <p:cNvPr id="2055" name="Picture 7" descr="C:\Users\user\Pictures\ggbg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3286148" cy="2714644"/>
          </a:xfrm>
          <a:prstGeom prst="rect">
            <a:avLst/>
          </a:prstGeom>
          <a:noFill/>
        </p:spPr>
      </p:pic>
      <p:pic>
        <p:nvPicPr>
          <p:cNvPr id="2056" name="Picture 8" descr="C:\Users\user\Pictures\,.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647950" cy="3000396"/>
          </a:xfrm>
          <a:prstGeom prst="rect">
            <a:avLst/>
          </a:prstGeom>
          <a:noFill/>
        </p:spPr>
      </p:pic>
      <p:pic>
        <p:nvPicPr>
          <p:cNvPr id="2057" name="Picture 9" descr="C:\Users\user\Pictures\imagesCAERAJH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14290"/>
            <a:ext cx="2652720" cy="3214710"/>
          </a:xfrm>
          <a:prstGeom prst="rect">
            <a:avLst/>
          </a:prstGeom>
          <a:noFill/>
        </p:spPr>
      </p:pic>
      <p:pic>
        <p:nvPicPr>
          <p:cNvPr id="2058" name="Picture 10" descr="C:\Users\user\Picture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2286016" cy="2500330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4143372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latin typeface="Constantia" pitchFamily="18" charset="0"/>
              </a:rPr>
              <a:t>ΨΑΡΑ</a:t>
            </a:r>
            <a:endParaRPr lang="el-GR" b="1" i="1" dirty="0">
              <a:latin typeface="Constantia" pitchFamily="18" charset="0"/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4071934" y="328612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6215074" y="3214686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Constantia" pitchFamily="18" charset="0"/>
              </a:rPr>
              <a:t>Η καταστροφή των Ψαρών</a:t>
            </a:r>
            <a:endParaRPr lang="el-GR" sz="1600" b="1" i="1" dirty="0">
              <a:latin typeface="Constantia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857224" y="6357958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Constantia" pitchFamily="18" charset="0"/>
              </a:rPr>
              <a:t>Ανδρέας Μιαούλης</a:t>
            </a:r>
            <a:endParaRPr lang="el-GR" sz="1600" b="1" i="1" dirty="0">
              <a:latin typeface="Constant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714876" y="6488668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>
                <a:latin typeface="Constantia" pitchFamily="18" charset="0"/>
              </a:rPr>
              <a:t>Ναυμαχία του Γέροντα</a:t>
            </a:r>
            <a:endParaRPr lang="el-GR" sz="16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l-GR" sz="5400" dirty="0" smtClean="0">
                <a:latin typeface="Constantia" pitchFamily="18" charset="0"/>
              </a:rPr>
              <a:t> </a:t>
            </a:r>
            <a:r>
              <a:rPr lang="el-GR" sz="5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Φάση της κάμψης ( 1824-1827 )</a:t>
            </a:r>
            <a:endParaRPr lang="el-GR" sz="5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5572140"/>
          </a:xfrm>
          <a:ln w="381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latin typeface="Constantia" pitchFamily="18" charset="0"/>
              </a:rPr>
              <a:t/>
            </a:r>
            <a:br>
              <a:rPr lang="el-GR" b="1" dirty="0" smtClean="0">
                <a:latin typeface="Constantia" pitchFamily="18" charset="0"/>
              </a:rPr>
            </a:br>
            <a:r>
              <a:rPr lang="el-GR" sz="40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1825       </a:t>
            </a:r>
          </a:p>
          <a:p>
            <a:endParaRPr lang="el-G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l-GR" sz="35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αποβίβαση του Ιμπραήμ στην Πελοπόννησο </a:t>
            </a:r>
          </a:p>
          <a:p>
            <a:pPr algn="l"/>
            <a:r>
              <a:rPr lang="el-GR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l-GR" sz="3500" b="1" dirty="0" smtClean="0">
                <a:solidFill>
                  <a:srgbClr val="C00000"/>
                </a:solidFill>
                <a:latin typeface="Constantia" pitchFamily="18" charset="0"/>
              </a:rPr>
              <a:t>αποτυχία  προσπάθειας του Παπαφλέσσα στο Μανιάκι να σταματήσει τον Ιμπραήμ </a:t>
            </a:r>
          </a:p>
          <a:p>
            <a:pPr algn="l"/>
            <a:endParaRPr lang="el-GR" dirty="0" smtClean="0"/>
          </a:p>
          <a:p>
            <a:pPr algn="l">
              <a:buFont typeface="Wingdings" pitchFamily="2" charset="2"/>
              <a:buChar char="Ø"/>
            </a:pPr>
            <a:r>
              <a:rPr lang="el-GR" sz="35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οι Δ. Υψηλάντης και Μακρυγιάννης  στους Μύλους </a:t>
            </a:r>
            <a:r>
              <a:rPr lang="el-GR" sz="3500" b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καραφέρουν</a:t>
            </a:r>
            <a:r>
              <a:rPr lang="el-GR" sz="35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πλήγμα στις δυνάμεις του Ιμπραήμ</a:t>
            </a:r>
          </a:p>
          <a:p>
            <a:endParaRPr lang="el-GR" dirty="0"/>
          </a:p>
        </p:txBody>
      </p:sp>
      <p:sp>
        <p:nvSpPr>
          <p:cNvPr id="4" name="3 - Οριζόντιος πάπυρος"/>
          <p:cNvSpPr/>
          <p:nvPr/>
        </p:nvSpPr>
        <p:spPr>
          <a:xfrm>
            <a:off x="0" y="0"/>
            <a:ext cx="9144000" cy="1357298"/>
          </a:xfrm>
          <a:prstGeom prst="horizontalScroll">
            <a:avLst/>
          </a:prstGeom>
          <a:noFill/>
          <a:ln w="5080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Πλαίσιο"/>
          <p:cNvSpPr/>
          <p:nvPr/>
        </p:nvSpPr>
        <p:spPr>
          <a:xfrm>
            <a:off x="3428992" y="1285860"/>
            <a:ext cx="2214578" cy="1214446"/>
          </a:xfrm>
          <a:prstGeom prst="fram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 r="-100000" b="-100000"/>
          </a:gradFill>
          <a:ln w="50800"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ff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214578" cy="2419350"/>
          </a:xfrm>
          <a:prstGeom prst="rect">
            <a:avLst/>
          </a:prstGeom>
          <a:noFill/>
        </p:spPr>
      </p:pic>
      <p:pic>
        <p:nvPicPr>
          <p:cNvPr id="3075" name="Picture 3" descr="C:\Users\user\Pictures\impra;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-1"/>
            <a:ext cx="5214942" cy="6904265"/>
          </a:xfrm>
          <a:prstGeom prst="rect">
            <a:avLst/>
          </a:prstGeom>
          <a:noFill/>
        </p:spPr>
      </p:pic>
      <p:pic>
        <p:nvPicPr>
          <p:cNvPr id="3076" name="Picture 4" descr="C:\Users\user\Pictures\GHHHH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00504"/>
            <a:ext cx="2128844" cy="250033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42844" y="2571744"/>
            <a:ext cx="2214578" cy="33855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>
                <a:latin typeface="Constantia" pitchFamily="18" charset="0"/>
              </a:rPr>
              <a:t>ΙΜΠΡΑΗΜ</a:t>
            </a:r>
            <a:endParaRPr lang="el-GR" sz="1600" b="1" i="1" dirty="0">
              <a:latin typeface="Constantia" pitchFamily="18" charset="0"/>
            </a:endParaRPr>
          </a:p>
        </p:txBody>
      </p:sp>
      <p:sp>
        <p:nvSpPr>
          <p:cNvPr id="8" name="7 - Οριζόντιος πάπυρος"/>
          <p:cNvSpPr/>
          <p:nvPr/>
        </p:nvSpPr>
        <p:spPr>
          <a:xfrm>
            <a:off x="142844" y="2571744"/>
            <a:ext cx="2214578" cy="357190"/>
          </a:xfrm>
          <a:prstGeom prst="horizontalScroll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1428728" y="65194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>
                <a:latin typeface="Constantia" pitchFamily="18" charset="0"/>
              </a:rPr>
              <a:t>ΠΑΠΑΦΛΕΣΑΣ</a:t>
            </a:r>
            <a:endParaRPr lang="el-GR" sz="1600" b="1" i="1" dirty="0">
              <a:latin typeface="Constantia" pitchFamily="18" charset="0"/>
            </a:endParaRPr>
          </a:p>
        </p:txBody>
      </p:sp>
      <p:sp>
        <p:nvSpPr>
          <p:cNvPr id="10" name="9 - Οριζόντιος πάπυρος"/>
          <p:cNvSpPr/>
          <p:nvPr/>
        </p:nvSpPr>
        <p:spPr>
          <a:xfrm>
            <a:off x="1500166" y="6500834"/>
            <a:ext cx="2214578" cy="357166"/>
          </a:xfrm>
          <a:prstGeom prst="horizontalScroll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ΠΑΠΑΦΛΕΣΣΑΣ</a:t>
            </a:r>
            <a:endParaRPr lang="el-GR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accent2"/>
                </a:solidFill>
              </a:rPr>
              <a:t> Απρίλιος 1825- Απρίλιος 1826</a:t>
            </a:r>
            <a:endParaRPr lang="el-GR" sz="5400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</a:b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πολιορκία του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Μεσολογγίου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από </a:t>
            </a:r>
            <a:r>
              <a:rPr lang="el-GR" sz="2800" b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τουρκοαιγύπτιους</a:t>
            </a:r>
            <a:endParaRPr lang="el-GR" sz="2800" b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3 - Οριζόντιος πάπυρος"/>
          <p:cNvSpPr/>
          <p:nvPr/>
        </p:nvSpPr>
        <p:spPr>
          <a:xfrm>
            <a:off x="0" y="1000108"/>
            <a:ext cx="9144000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8599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098" name="Picture 2" descr="C:\Users\user\Pictures\imagesCA1A4M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2286016" cy="2357454"/>
          </a:xfrm>
          <a:prstGeom prst="rect">
            <a:avLst/>
          </a:prstGeom>
          <a:noFill/>
        </p:spPr>
      </p:pic>
      <p:pic>
        <p:nvPicPr>
          <p:cNvPr id="10" name="Picture 2" descr="C:\Users\user\Pictures\fff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71678"/>
            <a:ext cx="2214578" cy="2419350"/>
          </a:xfrm>
          <a:prstGeom prst="rect">
            <a:avLst/>
          </a:prstGeom>
          <a:noFill/>
        </p:spPr>
      </p:pic>
      <p:pic>
        <p:nvPicPr>
          <p:cNvPr id="4099" name="Picture 3" descr="C:\Users\user\Pictures\4_1_~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71678"/>
            <a:ext cx="3262314" cy="4119574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357158" y="450057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>
                <a:latin typeface="Constantia" pitchFamily="18" charset="0"/>
              </a:rPr>
              <a:t>ΚΙΟΥΤΑΧΗΣ</a:t>
            </a:r>
            <a:endParaRPr lang="el-GR" sz="1600" b="1" i="1" dirty="0">
              <a:latin typeface="Constantia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500826" y="457200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>
                <a:latin typeface="Constantia" pitchFamily="18" charset="0"/>
              </a:rPr>
              <a:t>ΙΜΠΡΑΗΜ</a:t>
            </a:r>
            <a:endParaRPr lang="el-GR" sz="16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00438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50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κρα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το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ῦ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τάφου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σιωπ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ὴ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ὸ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ν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κάμπο βασιλεύει· </a:t>
            </a:r>
            <a:b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Λαλε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ῖ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πουλί, παίρνει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σπειρί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κ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᾿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ἡ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μάνα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ὸ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ζηλεύει. </a:t>
            </a:r>
            <a:b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ὰ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μάτια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ἡ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πείνα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ἐ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μαύρισε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·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ὰ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μάτια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ἡ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μάνα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μνέει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· </a:t>
            </a:r>
            <a:b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Στέκει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ὁ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Σουλιώτης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ὁ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καλ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ὸ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ς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παράμερα,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κα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ὶ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κλαίει: </a:t>
            </a:r>
            <a:b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Ἔ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ρμο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τουφέκι σκοτεινό, τί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᾿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ἔ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χω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8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Verdana" pitchFamily="34" charset="0"/>
              </a:rPr>
              <a:t>γ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ὼ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ὸ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χέρι; </a:t>
            </a:r>
            <a:b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Ὁ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πο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ῦ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ὺ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μο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ὔ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Verdana" pitchFamily="34" charset="0"/>
              </a:rPr>
              <a:t>γινες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Verdana" pitchFamily="34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Verdana" pitchFamily="34" charset="0"/>
              </a:rPr>
              <a:t>βαρ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ὺ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Verdana" pitchFamily="34" charset="0"/>
              </a:rPr>
              <a:t> κι 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ὁ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Verdana" pitchFamily="34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Ἀ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γαρην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ὸ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ς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τ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ahoma" pitchFamily="34" charset="0"/>
              </a:rPr>
              <a:t>ὸ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ξέρει.»</a:t>
            </a:r>
            <a:endParaRPr kumimoji="0" lang="el-GR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1050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42844" y="428604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50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Το θέμα των "Ελεύθερων Πολιορκημένων" του  </a:t>
            </a:r>
            <a:br>
              <a:rPr lang="el-GR" sz="2800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l-GR" sz="2800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Δ. Σολωμού είναι ο ηρωικός αγώνας των Μεσολογγιτών</a:t>
            </a:r>
            <a:br>
              <a:rPr lang="el-GR" sz="2800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l-GR" sz="2800" i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κατά τη δεύτερη πολιορκία του Μεσολογγίου(1825-1826) </a:t>
            </a:r>
            <a:endParaRPr lang="el-GR" sz="2800" i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3 - Οριζόντιος πάπυρος"/>
          <p:cNvSpPr/>
          <p:nvPr/>
        </p:nvSpPr>
        <p:spPr>
          <a:xfrm>
            <a:off x="0" y="-142900"/>
            <a:ext cx="9144000" cy="3357586"/>
          </a:xfrm>
          <a:prstGeom prst="horizontalScroll">
            <a:avLst/>
          </a:prstGeom>
          <a:noFill/>
          <a:ln w="381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Πλακίδιο"/>
          <p:cNvSpPr/>
          <p:nvPr/>
        </p:nvSpPr>
        <p:spPr>
          <a:xfrm>
            <a:off x="0" y="2643182"/>
            <a:ext cx="9144000" cy="4071966"/>
          </a:xfrm>
          <a:prstGeom prst="plaque">
            <a:avLst/>
          </a:prstGeom>
          <a:noFill/>
          <a:ln w="63500"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143240" y="307181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onstantia" pitchFamily="18" charset="0"/>
              </a:rPr>
              <a:t>(Απόσπασμα)</a:t>
            </a:r>
            <a:endParaRPr lang="el-GR" sz="2400" dirty="0">
              <a:latin typeface="Constantia" pitchFamily="18" charset="0"/>
            </a:endParaRPr>
          </a:p>
        </p:txBody>
      </p:sp>
      <p:pic>
        <p:nvPicPr>
          <p:cNvPr id="8" name="Φραγκούλης,Ιωαννίδης - Άκρα, του τάφου, σιωπή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86778" y="6553200"/>
            <a:ext cx="357222" cy="3048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ιζόντιος πάπυρος"/>
          <p:cNvSpPr/>
          <p:nvPr/>
        </p:nvSpPr>
        <p:spPr>
          <a:xfrm>
            <a:off x="0" y="0"/>
            <a:ext cx="9144000" cy="1643050"/>
          </a:xfrm>
          <a:prstGeom prst="horizontalScroll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3" descr="C:\Users\user\Pictures\XARAKT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762380" cy="4000528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2" descr="C:\Users\user\Pictures\nb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714776" cy="407196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285720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10-11 Απριλίου: επιχειρείται η έξοδος του Μεσολογγίου</a:t>
            </a:r>
            <a:b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el-GR" sz="2400" b="1" dirty="0" smtClean="0">
                <a:solidFill>
                  <a:srgbClr val="8D133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 σφάζεται όλος ο πληθυσμός)</a:t>
            </a:r>
            <a:endParaRPr lang="el-GR" sz="2400" b="1" dirty="0" smtClean="0">
              <a:solidFill>
                <a:srgbClr val="8D133F"/>
              </a:solidFill>
              <a:latin typeface="Constant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l-GR" sz="2400" b="1" dirty="0" smtClean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3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ΤΟΥΡΚΟΚΡΑΤΙΑ</a:t>
            </a:r>
            <a:endParaRPr lang="el-GR" sz="5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l"/>
            <a:r>
              <a:rPr lang="en-US" dirty="0" smtClean="0"/>
              <a:t>Bb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l-GR" sz="2800" dirty="0" smtClean="0">
                <a:latin typeface="Constantia" pitchFamily="18" charset="0"/>
              </a:rPr>
              <a:t>       </a:t>
            </a:r>
            <a:r>
              <a:rPr lang="el-GR" sz="28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Διωγμοί-Βασανιστήρια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dirty="0" smtClean="0"/>
              <a:t> </a:t>
            </a:r>
            <a:r>
              <a:rPr lang="el-GR" sz="2800" dirty="0" smtClean="0"/>
              <a:t>                           </a:t>
            </a:r>
            <a:r>
              <a:rPr lang="el-G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Σφαγές</a:t>
            </a:r>
            <a:endParaRPr lang="el-GR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4" descr="C:\Users\user\Pictures\vm.bmp"/>
          <p:cNvPicPr>
            <a:picLocks noChangeAspect="1" noChangeArrowheads="1"/>
          </p:cNvPicPr>
          <p:nvPr/>
        </p:nvPicPr>
        <p:blipFill>
          <a:blip r:embed="rId2" cstate="print"/>
          <a:srcRect r="17948" b="10870"/>
          <a:stretch>
            <a:fillRect/>
          </a:stretch>
        </p:blipFill>
        <p:spPr bwMode="auto">
          <a:xfrm>
            <a:off x="142844" y="928670"/>
            <a:ext cx="2286016" cy="27860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10" name="Picture 2" descr="C:\Users\user\Pictures\imagesCAU3G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2438400" cy="28575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3" descr="C:\Users\user\Pictures\sf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857232"/>
            <a:ext cx="2886075" cy="285752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5" descr="C:\Users\user\Pictures\imagesCAF50C8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429132"/>
            <a:ext cx="2714644" cy="228601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3" descr="C:\Users\user\Pictures\hjjk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86232"/>
            <a:ext cx="2505080" cy="25717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4" name="13 - Οριζόντιος πάπυρος"/>
          <p:cNvSpPr/>
          <p:nvPr/>
        </p:nvSpPr>
        <p:spPr>
          <a:xfrm>
            <a:off x="0" y="3786190"/>
            <a:ext cx="5500694" cy="4286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15" name="14 - Οριζόντιος πάπυρος"/>
          <p:cNvSpPr/>
          <p:nvPr/>
        </p:nvSpPr>
        <p:spPr>
          <a:xfrm>
            <a:off x="5929322" y="3786190"/>
            <a:ext cx="3000396" cy="42862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0" y="6357958"/>
            <a:ext cx="1785918" cy="400110"/>
          </a:xfrm>
          <a:prstGeom prst="rect">
            <a:avLst/>
          </a:prstGeom>
          <a:noFill/>
          <a:ln w="28575">
            <a:solidFill>
              <a:srgbClr val="9B9763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latin typeface="Constantia" pitchFamily="18" charset="0"/>
              </a:rPr>
              <a:t>Δολοφονίες</a:t>
            </a:r>
            <a:endParaRPr lang="el-GR" sz="2000" b="1" i="1" dirty="0">
              <a:latin typeface="Constantia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7572396" y="6429396"/>
            <a:ext cx="1571604" cy="400110"/>
          </a:xfrm>
          <a:prstGeom prst="rect">
            <a:avLst/>
          </a:prstGeom>
          <a:noFill/>
          <a:ln w="28575">
            <a:solidFill>
              <a:srgbClr val="D4832A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latin typeface="Constantia" pitchFamily="18" charset="0"/>
              </a:rPr>
              <a:t>Καταπίεση</a:t>
            </a:r>
            <a:endParaRPr lang="el-GR" sz="20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300"/>
                            </p:stCondLst>
                            <p:childTnLst>
                              <p:par>
                                <p:cTn id="2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>
            <a:normAutofit/>
          </a:bodyPr>
          <a:lstStyle/>
          <a:p>
            <a:r>
              <a:rPr lang="el-GR" sz="60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1827</a:t>
            </a:r>
            <a:endParaRPr lang="el-GR" sz="6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Constantia" pitchFamily="18" charset="0"/>
              </a:rPr>
              <a:t>θάνατος Καραϊσκάκη και κατάληψη της  ακρόπολης  της Αθήνας  από τους Τούρκους</a:t>
            </a:r>
          </a:p>
          <a:p>
            <a:pPr algn="l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  <a:p>
            <a:pPr algn="l"/>
            <a:endParaRPr lang="el-GR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l"/>
            <a:endParaRPr lang="el-GR" b="1" u="sng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el-GR" b="1" u="sng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6 Ιουλίου 1827(Συνθήκη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l-GR" b="1" u="sng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του Λονδίνου)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Αγγλία, Γαλλία, Ρωσία αποφασίζουν </a:t>
            </a:r>
            <a:r>
              <a:rPr lang="el-GR" b="1" i="1" u="sng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την ειρήνευση και την ίδρυση ελληνικού κράτους</a:t>
            </a:r>
            <a:endPara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l"/>
            <a:endParaRPr lang="el-GR" dirty="0" smtClean="0"/>
          </a:p>
          <a:p>
            <a:endParaRPr lang="el-GR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3 - Κυματισμός"/>
          <p:cNvSpPr/>
          <p:nvPr/>
        </p:nvSpPr>
        <p:spPr>
          <a:xfrm>
            <a:off x="3286116" y="142852"/>
            <a:ext cx="2428892" cy="928694"/>
          </a:xfrm>
          <a:prstGeom prst="wave">
            <a:avLst/>
          </a:prstGeom>
          <a:noFill/>
          <a:ln w="5080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4" descr="d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357430"/>
            <a:ext cx="1928826" cy="2000264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5357850" cy="5929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3" name="2 - TextBox"/>
          <p:cNvSpPr txBox="1"/>
          <p:nvPr/>
        </p:nvSpPr>
        <p:spPr>
          <a:xfrm>
            <a:off x="2500298" y="614364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C00000"/>
                </a:solidFill>
              </a:rPr>
              <a:t>Η Ελλάς ευγνωμονούσα</a:t>
            </a:r>
            <a:endParaRPr lang="el-GR" sz="2800" b="1" i="1" dirty="0">
              <a:solidFill>
                <a:srgbClr val="C00000"/>
              </a:solidFill>
            </a:endParaRPr>
          </a:p>
        </p:txBody>
      </p:sp>
      <p:sp>
        <p:nvSpPr>
          <p:cNvPr id="4" name="3 - Οριζόντιος πάπυρος"/>
          <p:cNvSpPr/>
          <p:nvPr/>
        </p:nvSpPr>
        <p:spPr>
          <a:xfrm>
            <a:off x="2357422" y="6072206"/>
            <a:ext cx="3929090" cy="785794"/>
          </a:xfrm>
          <a:prstGeom prst="horizontalScroll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user\Pictures\GREECE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643314"/>
            <a:ext cx="2714644" cy="3214686"/>
          </a:xfrm>
          <a:prstGeom prst="rect">
            <a:avLst/>
          </a:prstGeom>
          <a:noFill/>
        </p:spPr>
      </p:pic>
      <p:pic>
        <p:nvPicPr>
          <p:cNvPr id="4" name="Picture 6" descr="C:\Users\user\Pictures\______~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643338" cy="3286148"/>
          </a:xfrm>
          <a:prstGeom prst="rect">
            <a:avLst/>
          </a:prstGeom>
          <a:noFill/>
        </p:spPr>
      </p:pic>
      <p:pic>
        <p:nvPicPr>
          <p:cNvPr id="6" name="Picture 2" descr="C:\Users\user\Pictures\gymvar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4557758" cy="342902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4 - TextBox"/>
          <p:cNvSpPr txBox="1"/>
          <p:nvPr/>
        </p:nvSpPr>
        <p:spPr>
          <a:xfrm>
            <a:off x="5572132" y="4929198"/>
            <a:ext cx="34290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/>
            </a:r>
            <a:br>
              <a:rPr lang="el-GR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</a:br>
            <a:r>
              <a:rPr lang="el-G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D133F"/>
                </a:solidFill>
                <a:latin typeface="Constantia" pitchFamily="18" charset="0"/>
              </a:rPr>
              <a:t>Απόγνωση</a:t>
            </a:r>
            <a:r>
              <a:rPr lang="el-GR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D133F"/>
                </a:solidFill>
                <a:latin typeface="Constantia" pitchFamily="18" charset="0"/>
              </a:rPr>
              <a:t>…</a:t>
            </a:r>
            <a:endParaRPr lang="en-US" sz="32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D133F"/>
              </a:solidFill>
              <a:latin typeface="Constantia" pitchFamily="18" charset="0"/>
            </a:endParaRPr>
          </a:p>
          <a:p>
            <a:endParaRPr lang="en-US" sz="40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  <a:p>
            <a:endParaRPr lang="en-US" sz="40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  <a:p>
            <a:endParaRPr lang="el-GR" sz="4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42844" y="3714752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onstantia" pitchFamily="18" charset="0"/>
              </a:rPr>
              <a:t>Θρήνος μετά τη σφαγή</a:t>
            </a:r>
            <a:endParaRPr lang="el-GR" sz="5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72132" y="3786191"/>
            <a:ext cx="35718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       </a:t>
            </a:r>
            <a:r>
              <a:rPr lang="el-GR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Θυσίες </a:t>
            </a:r>
            <a:r>
              <a:rPr lang="en-US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en-US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</a:br>
            <a:r>
              <a:rPr lang="el-GR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   ( Ζάλογγο</a:t>
            </a:r>
            <a:r>
              <a:rPr lang="en-US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)</a:t>
            </a:r>
          </a:p>
          <a:p>
            <a:endParaRPr lang="en-US" sz="36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  <a:p>
            <a:r>
              <a:rPr lang="el-GR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endParaRPr lang="el-GR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agesCA65200L.jpg"/>
          <p:cNvPicPr>
            <a:picLocks noChangeAspect="1" noChangeArrowheads="1"/>
          </p:cNvPicPr>
          <p:nvPr/>
        </p:nvPicPr>
        <p:blipFill>
          <a:blip r:embed="rId2" cstate="print"/>
          <a:srcRect l="2759" t="-4082" r="4167" b="14273"/>
          <a:stretch>
            <a:fillRect/>
          </a:stretch>
        </p:blipFill>
        <p:spPr bwMode="auto">
          <a:xfrm>
            <a:off x="500034" y="142852"/>
            <a:ext cx="8143932" cy="6357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ΕΝΑΡΞΗ ΤΗΣ ΕΠΑΝΑΣΤΑΣΗΣ</a:t>
            </a:r>
            <a:endParaRPr lang="el-GR" sz="48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l-GR" b="1" u="sng" dirty="0" smtClean="0">
                <a:solidFill>
                  <a:srgbClr val="FFC000"/>
                </a:solidFill>
                <a:latin typeface="Constantia" pitchFamily="18" charset="0"/>
              </a:rPr>
              <a:t>Μάρτιος 1821</a:t>
            </a:r>
            <a:r>
              <a:rPr lang="el-GR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: ξεσπούν επαναστάσεις σχεδόν σε όλη  την Ελλάδα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l-GR" dirty="0" smtClean="0"/>
          </a:p>
          <a:p>
            <a:endParaRPr lang="el-GR" dirty="0" smtClean="0">
              <a:latin typeface="Constantia" pitchFamily="18" charset="0"/>
            </a:endParaRPr>
          </a:p>
          <a:p>
            <a:endParaRPr lang="el-GR" dirty="0" smtClean="0"/>
          </a:p>
          <a:p>
            <a:pPr lvl="0"/>
            <a:endParaRPr lang="el-GR" dirty="0">
              <a:latin typeface="Constantia" pitchFamily="18" charset="0"/>
            </a:endParaRPr>
          </a:p>
        </p:txBody>
      </p:sp>
      <p:pic>
        <p:nvPicPr>
          <p:cNvPr id="16386" name="Picture 2" descr="C:\Users\user\Pictures\imagesCAG7Y4HZ.jpg"/>
          <p:cNvPicPr>
            <a:picLocks noChangeAspect="1" noChangeArrowheads="1"/>
          </p:cNvPicPr>
          <p:nvPr/>
        </p:nvPicPr>
        <p:blipFill>
          <a:blip r:embed="rId3" cstate="print"/>
          <a:srcRect l="14894" r="14893" b="1695"/>
          <a:stretch>
            <a:fillRect/>
          </a:stretch>
        </p:blipFill>
        <p:spPr bwMode="auto">
          <a:xfrm>
            <a:off x="5857884" y="2071678"/>
            <a:ext cx="3143304" cy="4643470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4429124" y="6072206"/>
            <a:ext cx="3214710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3929058" y="5000636"/>
            <a:ext cx="285752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3500430" y="4143380"/>
            <a:ext cx="3143272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3714744" y="4071942"/>
            <a:ext cx="342902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3786182" y="3571876"/>
            <a:ext cx="250033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V="1">
            <a:off x="3643306" y="4643446"/>
            <a:ext cx="4286280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>
            <a:stCxn id="46" idx="2"/>
          </p:cNvCxnSpPr>
          <p:nvPr/>
        </p:nvCxnSpPr>
        <p:spPr>
          <a:xfrm rot="5400000" flipH="1" flipV="1">
            <a:off x="5476765" y="3202897"/>
            <a:ext cx="1512338" cy="45363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4214810" y="3143248"/>
            <a:ext cx="3071834" cy="28575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4429124" y="2571744"/>
            <a:ext cx="3500462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4357686" y="22859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ΘΡΑΚΗ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4214810" y="28574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ΜΑΚΕΔΟΝΙΑ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3857620" y="335756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ΗΠΕΙΡΟΣ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071802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ΘΕΣΣΑΛΙΑ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3500430" y="378619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ΣΤΕΡΕΑ ΕΛΛΑΔΑ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3428992" y="47863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ΠΕΛΟΠΟΝΝΗΣΟΣ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3286116" y="53578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ΝΗΣΙΑ ΑΙΓΑΙΟΥ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3428992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Μ. ΑΣΙΑ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4214810" y="60007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ΚΡΗΤΗ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51 - Πλακίδιο"/>
          <p:cNvSpPr/>
          <p:nvPr/>
        </p:nvSpPr>
        <p:spPr>
          <a:xfrm flipV="1">
            <a:off x="142844" y="3929066"/>
            <a:ext cx="2857520" cy="2928934"/>
          </a:xfrm>
          <a:prstGeom prst="plaque">
            <a:avLst/>
          </a:prstGeom>
          <a:solidFill>
            <a:srgbClr val="9B9763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754325"/>
            <a:ext cx="3357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- TextBox"/>
          <p:cNvSpPr txBox="1"/>
          <p:nvPr/>
        </p:nvSpPr>
        <p:spPr>
          <a:xfrm>
            <a:off x="428596" y="4357694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Εδραίωση</a:t>
            </a:r>
            <a:r>
              <a:rPr lang="el-GR" dirty="0" smtClean="0"/>
              <a:t>: </a:t>
            </a:r>
            <a:r>
              <a:rPr lang="el-GR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Πελοπόννησος, Στερεά Ελλάδα,</a:t>
            </a:r>
            <a:br>
              <a:rPr lang="el-GR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l-GR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Ορισμένα νησιά Αιγαίου</a:t>
            </a:r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Αποτυχία</a:t>
            </a:r>
            <a:r>
              <a:rPr lang="el-GR" dirty="0" smtClean="0"/>
              <a:t>: </a:t>
            </a:r>
            <a:r>
              <a:rPr lang="el-GR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σε όλες τις άλλες περιοχές </a:t>
            </a:r>
            <a:endParaRPr lang="el-GR" dirty="0"/>
          </a:p>
        </p:txBody>
      </p:sp>
      <p:pic>
        <p:nvPicPr>
          <p:cNvPr id="3075" name="Picture 3" descr="C:\Users\user\Pictures\V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25527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39" grpId="0"/>
      <p:bldP spid="40" grpId="0"/>
      <p:bldP spid="43" grpId="0"/>
      <p:bldP spid="45" grpId="0"/>
      <p:bldP spid="46" grpId="0"/>
      <p:bldP spid="4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ΕΥΝΟΪΚΕΣ ΣΥΓΚΥΡΙΕΣ ΓΙΑ ΤΗΝ ΕΠΑΝΑΣΤΑΣΗ ΣΤΗΝ ΝΟΤΙΑ ΕΛΛΑΔΑ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</a:t>
            </a:r>
            <a:br>
              <a:rPr lang="el-GR" dirty="0" smtClean="0"/>
            </a:br>
            <a:r>
              <a:rPr lang="el-GR" dirty="0" smtClean="0"/>
              <a:t>  </a:t>
            </a: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6200000" flipH="1" flipV="1">
            <a:off x="2035951" y="-607247"/>
            <a:ext cx="642942" cy="41434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6357950" y="-785842"/>
            <a:ext cx="500066" cy="43577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rot="5400000">
            <a:off x="2071670" y="3500438"/>
            <a:ext cx="4643470" cy="714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4429124" y="1142984"/>
            <a:ext cx="3143272" cy="25003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5400000">
            <a:off x="1428728" y="1857364"/>
            <a:ext cx="3714776" cy="2286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6200000" flipH="1">
            <a:off x="3286116" y="2285992"/>
            <a:ext cx="4071966" cy="1785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rot="10800000" flipV="1">
            <a:off x="857224" y="1142984"/>
            <a:ext cx="3571900" cy="25003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Ορθογώνιο"/>
          <p:cNvSpPr/>
          <p:nvPr/>
        </p:nvSpPr>
        <p:spPr>
          <a:xfrm>
            <a:off x="0" y="1785927"/>
            <a:ext cx="2214546" cy="147732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πυκνοί ελληνικοί πληθυσμοί και όχι ισχυρή παρουσία οθωμανικού στρατού</a:t>
            </a:r>
            <a:endParaRPr lang="el-G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43" name="42 - Ορθογώνιο"/>
          <p:cNvSpPr/>
          <p:nvPr/>
        </p:nvSpPr>
        <p:spPr>
          <a:xfrm>
            <a:off x="6500826" y="1571613"/>
            <a:ext cx="2643174" cy="1754326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μεγάλο μέρος των οθωμανικών δυνάμεων ήταν απασχολημένο στην Ήπειρο εναντίον του Αλή Πασά </a:t>
            </a:r>
            <a:b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endParaRPr lang="el-G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45" name="44 - Ορθογώνιο"/>
          <p:cNvSpPr/>
          <p:nvPr/>
        </p:nvSpPr>
        <p:spPr>
          <a:xfrm>
            <a:off x="4714876" y="5214949"/>
            <a:ext cx="4214842" cy="646331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η ύπαρξη ενόπλων σωμάτων Ελλήνων</a:t>
            </a:r>
            <a:b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                      ( κλέφτες)</a:t>
            </a:r>
            <a:endParaRPr lang="el-G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2714612" y="5786454"/>
            <a:ext cx="3857652" cy="923330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ελληνικά εμπορικά σκάφη</a:t>
            </a:r>
          </a:p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εφοδιασμένα με κανόνια λόγω της πειρατείας</a:t>
            </a:r>
          </a:p>
        </p:txBody>
      </p:sp>
      <p:sp>
        <p:nvSpPr>
          <p:cNvPr id="47" name="46 - Ορθογώνιο"/>
          <p:cNvSpPr/>
          <p:nvPr/>
        </p:nvSpPr>
        <p:spPr>
          <a:xfrm>
            <a:off x="0" y="4929198"/>
            <a:ext cx="3428992" cy="1200329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τα ορεινά εδάφη της Πελοποννήσου και της Στερεάς Ελλάδας διευκόλυναν </a:t>
            </a:r>
          </a:p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 τον κλεφτοπόλεμο</a:t>
            </a:r>
          </a:p>
        </p:txBody>
      </p:sp>
      <p:sp>
        <p:nvSpPr>
          <p:cNvPr id="53" name="52 - Ορθογώνιο"/>
          <p:cNvSpPr/>
          <p:nvPr/>
        </p:nvSpPr>
        <p:spPr>
          <a:xfrm>
            <a:off x="6000760" y="3643314"/>
            <a:ext cx="3143240" cy="1477328"/>
          </a:xfrm>
          <a:prstGeom prst="rect">
            <a:avLst/>
          </a:prstGeom>
        </p:spPr>
        <p:txBody>
          <a:bodyPr wrap="square">
            <a:spAutoFit/>
            <a:scene3d>
              <a:camera prst="isometricLeftDown"/>
              <a:lightRig rig="threePt" dir="t"/>
            </a:scene3d>
          </a:bodyPr>
          <a:lstStyle/>
          <a:p>
            <a:pPr>
              <a:buNone/>
            </a:pP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πολλοί Έλληνες διέθεταν σημαντική εμπειρία ένοπλων συγκρούσεων τόσο  στην ξηρά όσο και στην θάλασσα</a:t>
            </a:r>
          </a:p>
        </p:txBody>
      </p:sp>
      <p:sp>
        <p:nvSpPr>
          <p:cNvPr id="55" name="54 - Ορθογώνιο"/>
          <p:cNvSpPr/>
          <p:nvPr/>
        </p:nvSpPr>
        <p:spPr>
          <a:xfrm flipH="1">
            <a:off x="0" y="3643314"/>
            <a:ext cx="2285984" cy="707886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l-G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η ύπαρξη πολλών φιλικών</a:t>
            </a:r>
            <a:endParaRPr lang="el-G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/>
          </a:bodyPr>
          <a:lstStyle/>
          <a:p>
            <a:pPr algn="l"/>
            <a:r>
              <a:rPr lang="el-GR" sz="3600" b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ΠΡΩΤΑΓΩΝΙΣΤΕΣ ΤΗΣ ΕΠΑΝΑΣΤΑΣΗΣ</a:t>
            </a:r>
            <a:endParaRPr lang="el-GR" sz="36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144000" cy="635795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l-GR" sz="1000" dirty="0">
              <a:latin typeface="Constantia" pitchFamily="18" charset="0"/>
            </a:endParaRPr>
          </a:p>
        </p:txBody>
      </p:sp>
      <p:pic>
        <p:nvPicPr>
          <p:cNvPr id="1026" name="Picture 2" descr="C:\Users\user\Pictures\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1152525" cy="1533525"/>
          </a:xfrm>
          <a:prstGeom prst="rect">
            <a:avLst/>
          </a:prstGeom>
          <a:noFill/>
        </p:spPr>
      </p:pic>
      <p:pic>
        <p:nvPicPr>
          <p:cNvPr id="5" name="Picture 2" descr="k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214950"/>
            <a:ext cx="1047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110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Pictures\GHHHH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785794"/>
            <a:ext cx="1200150" cy="1466850"/>
          </a:xfrm>
          <a:prstGeom prst="rect">
            <a:avLst/>
          </a:prstGeom>
          <a:noFill/>
        </p:spPr>
      </p:pic>
      <p:pic>
        <p:nvPicPr>
          <p:cNvPr id="2051" name="Picture 3" descr="C:\Users\user\Pictures\HJK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857496"/>
            <a:ext cx="1171575" cy="1428760"/>
          </a:xfrm>
          <a:prstGeom prst="rect">
            <a:avLst/>
          </a:prstGeom>
          <a:noFill/>
        </p:spPr>
      </p:pic>
      <p:pic>
        <p:nvPicPr>
          <p:cNvPr id="2052" name="Picture 4" descr="C:\Users\user\Pictures\JHK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072074"/>
            <a:ext cx="1143000" cy="1357322"/>
          </a:xfrm>
          <a:prstGeom prst="rect">
            <a:avLst/>
          </a:prstGeom>
          <a:noFill/>
        </p:spPr>
      </p:pic>
      <p:pic>
        <p:nvPicPr>
          <p:cNvPr id="2053" name="Picture 5" descr="C:\Users\user\Pictures\imagesCATB8JI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000372"/>
            <a:ext cx="1785950" cy="1152525"/>
          </a:xfrm>
          <a:prstGeom prst="rect">
            <a:avLst/>
          </a:prstGeom>
          <a:noFill/>
        </p:spPr>
      </p:pic>
      <p:pic>
        <p:nvPicPr>
          <p:cNvPr id="2054" name="Picture 6" descr="C:\Users\user\Pictures\TYU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714356"/>
            <a:ext cx="1581150" cy="1495425"/>
          </a:xfrm>
          <a:prstGeom prst="rect">
            <a:avLst/>
          </a:prstGeom>
          <a:noFill/>
        </p:spPr>
      </p:pic>
      <p:pic>
        <p:nvPicPr>
          <p:cNvPr id="2055" name="Picture 7" descr="C:\Users\user\Pictures\UUUUUUU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5072074"/>
            <a:ext cx="1181100" cy="1495425"/>
          </a:xfrm>
          <a:prstGeom prst="rect">
            <a:avLst/>
          </a:prstGeom>
          <a:noFill/>
        </p:spPr>
      </p:pic>
      <p:pic>
        <p:nvPicPr>
          <p:cNvPr id="2056" name="Picture 8" descr="C:\Users\user\Pictures\imagesCATO27HZ.jpg"/>
          <p:cNvPicPr>
            <a:picLocks noChangeAspect="1" noChangeArrowheads="1"/>
          </p:cNvPicPr>
          <p:nvPr/>
        </p:nvPicPr>
        <p:blipFill>
          <a:blip r:embed="rId11" cstate="print"/>
          <a:srcRect r="3017" b="5688"/>
          <a:stretch>
            <a:fillRect/>
          </a:stretch>
        </p:blipFill>
        <p:spPr bwMode="auto">
          <a:xfrm>
            <a:off x="5357818" y="5000636"/>
            <a:ext cx="1071570" cy="1500198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3500430" y="221455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Constantia" pitchFamily="18" charset="0"/>
              </a:rPr>
              <a:t>Θ.ΚΟΛΟΚΟΤΡΩΝΗΣ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572396" y="2357430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ΠΑΠΑΦΛΕΣΣΑΣ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0" y="4357694"/>
            <a:ext cx="1714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  Γ. ΚΑΡΑΪΣΚΑΚΗΣ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643834" y="4429132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 ΑΘ. ΔΙΑΚΟΣ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42844" y="650083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   ΟΔ.ΑΝΔΡΟΥΤΣΟ</a:t>
            </a:r>
            <a:r>
              <a:rPr lang="el-GR" sz="1100" b="1" dirty="0" smtClean="0"/>
              <a:t>Σ</a:t>
            </a:r>
            <a:endParaRPr lang="el-GR" sz="11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3643306" y="4214818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       Κ. ΚΑΝΑΡΗΣ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285984" y="6572272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Ι. ΜΑΚΡΥΓΙΑΝΝΗΣ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357818" y="6500834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ΑΓ. ΓΟΒΙΟΣ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42844" y="250030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ΜΠΟΥΜΠΟΥΛΙΝΑ   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7500958" y="6572272"/>
            <a:ext cx="164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onstantia" pitchFamily="18" charset="0"/>
              </a:rPr>
              <a:t>     Μ. ΜΑΥΡΟΓΕΝΟΥΣ</a:t>
            </a:r>
            <a:endParaRPr lang="el-GR" sz="1100" b="1" dirty="0">
              <a:latin typeface="Constantia" pitchFamily="18" charset="0"/>
            </a:endParaRPr>
          </a:p>
        </p:txBody>
      </p:sp>
      <p:sp>
        <p:nvSpPr>
          <p:cNvPr id="25" name="24 - Οριζόντιος πάπυρος"/>
          <p:cNvSpPr/>
          <p:nvPr/>
        </p:nvSpPr>
        <p:spPr>
          <a:xfrm>
            <a:off x="3428992" y="2214554"/>
            <a:ext cx="1714512" cy="285752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Κυματισμός"/>
          <p:cNvSpPr/>
          <p:nvPr/>
        </p:nvSpPr>
        <p:spPr>
          <a:xfrm>
            <a:off x="7572396" y="2285992"/>
            <a:ext cx="1428760" cy="357190"/>
          </a:xfrm>
          <a:prstGeom prst="wav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Διπλός κυματισμός"/>
          <p:cNvSpPr/>
          <p:nvPr/>
        </p:nvSpPr>
        <p:spPr>
          <a:xfrm>
            <a:off x="142844" y="2428868"/>
            <a:ext cx="1428760" cy="357190"/>
          </a:xfrm>
          <a:prstGeom prst="doubleWav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Αριστερό-δεξιό βέλος"/>
          <p:cNvSpPr/>
          <p:nvPr/>
        </p:nvSpPr>
        <p:spPr>
          <a:xfrm>
            <a:off x="3714744" y="4143380"/>
            <a:ext cx="1428760" cy="357190"/>
          </a:xfrm>
          <a:prstGeom prst="left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250029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33" name="32 - Οριζόντιος πάπυρος"/>
          <p:cNvSpPr/>
          <p:nvPr/>
        </p:nvSpPr>
        <p:spPr>
          <a:xfrm>
            <a:off x="142844" y="4286256"/>
            <a:ext cx="1428760" cy="357190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Διάγραμμα ροής: Διάτρητη ταινία"/>
          <p:cNvSpPr/>
          <p:nvPr/>
        </p:nvSpPr>
        <p:spPr>
          <a:xfrm>
            <a:off x="7715272" y="4357694"/>
            <a:ext cx="1071570" cy="357190"/>
          </a:xfrm>
          <a:prstGeom prst="flowChartPunchedTap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Κυματισμός"/>
          <p:cNvSpPr/>
          <p:nvPr/>
        </p:nvSpPr>
        <p:spPr>
          <a:xfrm>
            <a:off x="142844" y="6429396"/>
            <a:ext cx="1500198" cy="428604"/>
          </a:xfrm>
          <a:prstGeom prst="wav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Οριζόντιος πάπυρος"/>
          <p:cNvSpPr/>
          <p:nvPr/>
        </p:nvSpPr>
        <p:spPr>
          <a:xfrm>
            <a:off x="2285984" y="6572272"/>
            <a:ext cx="1643074" cy="285728"/>
          </a:xfrm>
          <a:prstGeom prst="horizont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Διάγραμμα ροής: Αρχή/τέλος εργασίας"/>
          <p:cNvSpPr/>
          <p:nvPr/>
        </p:nvSpPr>
        <p:spPr>
          <a:xfrm>
            <a:off x="5286380" y="6500834"/>
            <a:ext cx="1214446" cy="357166"/>
          </a:xfrm>
          <a:prstGeom prst="flowChartTerminator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Κυματισμός"/>
          <p:cNvSpPr/>
          <p:nvPr/>
        </p:nvSpPr>
        <p:spPr>
          <a:xfrm>
            <a:off x="7643834" y="6572272"/>
            <a:ext cx="1500166" cy="285728"/>
          </a:xfrm>
          <a:prstGeom prst="wav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142852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ΣΗΜΑΙΕΣ ΤΗΣ ΕΠΑΝΑΣΤΑΣΗΣ</a:t>
            </a:r>
            <a:endParaRPr lang="el-GR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user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010150"/>
            <a:ext cx="2466975" cy="1847850"/>
          </a:xfrm>
          <a:prstGeom prst="rect">
            <a:avLst/>
          </a:prstGeom>
          <a:noFill/>
        </p:spPr>
      </p:pic>
      <p:pic>
        <p:nvPicPr>
          <p:cNvPr id="1029" name="Picture 5" descr="C:\Users\user\Pictures\phot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2203969" cy="1908000"/>
          </a:xfrm>
          <a:prstGeom prst="rect">
            <a:avLst/>
          </a:prstGeom>
          <a:noFill/>
        </p:spPr>
      </p:pic>
      <p:pic>
        <p:nvPicPr>
          <p:cNvPr id="1030" name="Picture 6" descr="C:\Users\user\Pictures\photo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142984"/>
            <a:ext cx="2218278" cy="2160000"/>
          </a:xfrm>
          <a:prstGeom prst="rect">
            <a:avLst/>
          </a:prstGeom>
          <a:noFill/>
        </p:spPr>
      </p:pic>
      <p:pic>
        <p:nvPicPr>
          <p:cNvPr id="1031" name="Picture 7" descr="C:\Users\user\Pictures\photo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643314"/>
            <a:ext cx="2592000" cy="2211826"/>
          </a:xfrm>
          <a:prstGeom prst="rect">
            <a:avLst/>
          </a:prstGeom>
          <a:noFill/>
        </p:spPr>
      </p:pic>
      <p:pic>
        <p:nvPicPr>
          <p:cNvPr id="1032" name="Picture 8" descr="C:\Users\user\Pictures\imagesCAHXEBD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214686"/>
            <a:ext cx="2286016" cy="1728000"/>
          </a:xfrm>
          <a:prstGeom prst="rect">
            <a:avLst/>
          </a:prstGeom>
          <a:noFill/>
        </p:spPr>
      </p:pic>
      <p:pic>
        <p:nvPicPr>
          <p:cNvPr id="1033" name="Picture 9" descr="C:\Users\user\Pictures\ydra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143248"/>
            <a:ext cx="2844000" cy="2246755"/>
          </a:xfrm>
          <a:prstGeom prst="rect">
            <a:avLst/>
          </a:prstGeom>
          <a:noFill/>
        </p:spPr>
      </p:pic>
      <p:pic>
        <p:nvPicPr>
          <p:cNvPr id="1034" name="Picture 10" descr="C:\Users\user\Pictures\kol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214422"/>
            <a:ext cx="2268000" cy="1837209"/>
          </a:xfrm>
          <a:prstGeom prst="rect">
            <a:avLst/>
          </a:prstGeom>
          <a:noFill/>
        </p:spPr>
      </p:pic>
      <p:pic>
        <p:nvPicPr>
          <p:cNvPr id="3" name="Picture 3" descr="C:\Documents and Settings\ΓΥΜΝΑΣΙΟ ΜΑΝΤΟΥΔΙΟΥ\Επιφάνεια εργασίας\Flag_of_Greece_(1822-1978)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5457825"/>
            <a:ext cx="209550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accent6">
                    <a:lumMod val="75000"/>
                  </a:schemeClr>
                </a:solidFill>
              </a:rPr>
              <a:t>ΟΠΛΑ </a:t>
            </a:r>
            <a:r>
              <a:rPr lang="el-GR" sz="5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ΤΗΣ</a:t>
            </a:r>
            <a:r>
              <a:rPr lang="el-GR" sz="5400" b="1" dirty="0" smtClean="0">
                <a:solidFill>
                  <a:schemeClr val="accent6">
                    <a:lumMod val="75000"/>
                  </a:schemeClr>
                </a:solidFill>
              </a:rPr>
              <a:t> ΕΠΑΝΑΣΤΑΣΗΣ</a:t>
            </a:r>
            <a:endParaRPr lang="el-G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Pictures\___()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048000" cy="1504950"/>
          </a:xfrm>
          <a:prstGeom prst="rect">
            <a:avLst/>
          </a:prstGeom>
          <a:noFill/>
        </p:spPr>
      </p:pic>
      <p:pic>
        <p:nvPicPr>
          <p:cNvPr id="1027" name="Picture 3" descr="C:\Users\user\Pictures\_(YATA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86388"/>
            <a:ext cx="3048000" cy="723900"/>
          </a:xfrm>
          <a:prstGeom prst="rect">
            <a:avLst/>
          </a:prstGeom>
          <a:noFill/>
        </p:spPr>
      </p:pic>
      <p:pic>
        <p:nvPicPr>
          <p:cNvPr id="1028" name="Picture 4" descr="C:\Users\user\Pictures\___1_~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3048000" cy="790575"/>
          </a:xfrm>
          <a:prstGeom prst="rect">
            <a:avLst/>
          </a:prstGeom>
          <a:noFill/>
        </p:spPr>
      </p:pic>
      <p:pic>
        <p:nvPicPr>
          <p:cNvPr id="1029" name="Picture 5" descr="C:\Users\user\Pictures\___182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428736"/>
            <a:ext cx="3048000" cy="2286000"/>
          </a:xfrm>
          <a:prstGeom prst="rect">
            <a:avLst/>
          </a:prstGeom>
          <a:noFill/>
        </p:spPr>
      </p:pic>
      <p:pic>
        <p:nvPicPr>
          <p:cNvPr id="2050" name="Picture 2" descr="C:\Users\user\Pictures\Kolokotronis_weapons_and_equip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810000"/>
            <a:ext cx="3286148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347</Words>
  <Application>Microsoft Office PowerPoint</Application>
  <PresentationFormat>Προβολή στην οθόνη (4:3)</PresentationFormat>
  <Paragraphs>141</Paragraphs>
  <Slides>21</Slides>
  <Notes>3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ΤΟΥΡΚΟΚΡΑΤΙΑ</vt:lpstr>
      <vt:lpstr>Διαφάνεια 3</vt:lpstr>
      <vt:lpstr>Διαφάνεια 4</vt:lpstr>
      <vt:lpstr>ΕΝΑΡΞΗ ΤΗΣ ΕΠΑΝΑΣΤΑΣΗΣ</vt:lpstr>
      <vt:lpstr>ΕΥΝΟΪΚΕΣ ΣΥΓΚΥΡΙΕΣ ΓΙΑ ΤΗΝ ΕΠΑΝΑΣΤΑΣΗ ΣΤΗΝ ΝΟΤΙΑ ΕΛΛΑΔΑ</vt:lpstr>
      <vt:lpstr>ΠΡΩΤΑΓΩΝΙΣΤΕΣ ΤΗΣ ΕΠΑΝΑΣΤΑΣΗΣ</vt:lpstr>
      <vt:lpstr>Διαφάνεια 8</vt:lpstr>
      <vt:lpstr>ΟΠΛΑ ΤΗΣ ΕΠΑΝΑΣΤΑΣΗΣ</vt:lpstr>
      <vt:lpstr> Φάση των επιτυχιών( 1821-1824) </vt:lpstr>
      <vt:lpstr>Διαφάνεια 11</vt:lpstr>
      <vt:lpstr>1823</vt:lpstr>
      <vt:lpstr>1824</vt:lpstr>
      <vt:lpstr>Διαφάνεια 14</vt:lpstr>
      <vt:lpstr> Φάση της κάμψης ( 1824-1827 )</vt:lpstr>
      <vt:lpstr>Διαφάνεια 16</vt:lpstr>
      <vt:lpstr> Απρίλιος 1825- Απρίλιος 1826</vt:lpstr>
      <vt:lpstr>Διαφάνεια 18</vt:lpstr>
      <vt:lpstr>Διαφάνεια 19</vt:lpstr>
      <vt:lpstr>1827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hp1</cp:lastModifiedBy>
  <cp:revision>187</cp:revision>
  <dcterms:created xsi:type="dcterms:W3CDTF">2012-07-24T13:50:59Z</dcterms:created>
  <dcterms:modified xsi:type="dcterms:W3CDTF">2016-10-24T15:30:37Z</dcterms:modified>
</cp:coreProperties>
</file>