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 spc="-5"/>
              <a:t>Τετάρτη, </a:t>
            </a:r>
            <a:r>
              <a:rPr dirty="0"/>
              <a:t>13 </a:t>
            </a:r>
            <a:r>
              <a:rPr dirty="0" spc="-5"/>
              <a:t>Μαΐου</a:t>
            </a:r>
            <a:r>
              <a:rPr dirty="0" spc="-60"/>
              <a:t> </a:t>
            </a:r>
            <a:r>
              <a:rPr dirty="0" spc="-5"/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 spc="-5"/>
              <a:t>Τετάρτη, </a:t>
            </a:r>
            <a:r>
              <a:rPr dirty="0"/>
              <a:t>13 </a:t>
            </a:r>
            <a:r>
              <a:rPr dirty="0" spc="-5"/>
              <a:t>Μαΐου</a:t>
            </a:r>
            <a:r>
              <a:rPr dirty="0" spc="-60"/>
              <a:t> </a:t>
            </a:r>
            <a:r>
              <a:rPr dirty="0" spc="-5"/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 spc="-5"/>
              <a:t>Τετάρτη, </a:t>
            </a:r>
            <a:r>
              <a:rPr dirty="0"/>
              <a:t>13 </a:t>
            </a:r>
            <a:r>
              <a:rPr dirty="0" spc="-5"/>
              <a:t>Μαΐου</a:t>
            </a:r>
            <a:r>
              <a:rPr dirty="0" spc="-60"/>
              <a:t> </a:t>
            </a:r>
            <a:r>
              <a:rPr dirty="0" spc="-5"/>
              <a:t>2020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 spc="-5"/>
              <a:t>Τετάρτη, </a:t>
            </a:r>
            <a:r>
              <a:rPr dirty="0"/>
              <a:t>13 </a:t>
            </a:r>
            <a:r>
              <a:rPr dirty="0" spc="-5"/>
              <a:t>Μαΐου</a:t>
            </a:r>
            <a:r>
              <a:rPr dirty="0" spc="-60"/>
              <a:t> </a:t>
            </a:r>
            <a:r>
              <a:rPr dirty="0" spc="-5"/>
              <a:t>2020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 spc="-5"/>
              <a:t>Τετάρτη, </a:t>
            </a:r>
            <a:r>
              <a:rPr dirty="0"/>
              <a:t>13 </a:t>
            </a:r>
            <a:r>
              <a:rPr dirty="0" spc="-5"/>
              <a:t>Μαΐου</a:t>
            </a:r>
            <a:r>
              <a:rPr dirty="0" spc="-60"/>
              <a:t> </a:t>
            </a:r>
            <a:r>
              <a:rPr dirty="0" spc="-5"/>
              <a:t>2020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44500" y="10088371"/>
            <a:ext cx="1431925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 spc="-5"/>
              <a:t>Τετάρτη, </a:t>
            </a:r>
            <a:r>
              <a:rPr dirty="0"/>
              <a:t>13 </a:t>
            </a:r>
            <a:r>
              <a:rPr dirty="0" spc="-5"/>
              <a:t>Μαΐου</a:t>
            </a:r>
            <a:r>
              <a:rPr dirty="0" spc="-60"/>
              <a:t> </a:t>
            </a:r>
            <a:r>
              <a:rPr dirty="0" spc="-5"/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users.sch.gr/palieraki/?p=916" TargetMode="Externa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Relationship Id="rId3" Type="http://schemas.openxmlformats.org/officeDocument/2006/relationships/image" Target="../media/image4.jpg"/><Relationship Id="rId4" Type="http://schemas.openxmlformats.org/officeDocument/2006/relationships/image" Target="../media/image5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29259"/>
            <a:ext cx="9652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57376" y="3481450"/>
            <a:ext cx="1806575" cy="0"/>
          </a:xfrm>
          <a:custGeom>
            <a:avLst/>
            <a:gdLst/>
            <a:ahLst/>
            <a:cxnLst/>
            <a:rect l="l" t="t" r="r" b="b"/>
            <a:pathLst>
              <a:path w="1806575" h="0">
                <a:moveTo>
                  <a:pt x="0" y="0"/>
                </a:moveTo>
                <a:lnTo>
                  <a:pt x="180619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00" y="770635"/>
            <a:ext cx="6673850" cy="2928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Calibri"/>
                <a:cs typeface="Calibri"/>
              </a:rPr>
              <a:t>Πως </a:t>
            </a:r>
            <a:r>
              <a:rPr dirty="0" sz="1100" spc="-5" b="1">
                <a:latin typeface="Calibri"/>
                <a:cs typeface="Calibri"/>
              </a:rPr>
              <a:t>φτιάχνω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σταυρόλεξο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8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6900"/>
              </a:lnSpc>
              <a:spcBef>
                <a:spcPts val="5"/>
              </a:spcBef>
            </a:pPr>
            <a:r>
              <a:rPr dirty="0" sz="1100">
                <a:latin typeface="Calibri"/>
                <a:cs typeface="Calibri"/>
              </a:rPr>
              <a:t>Για </a:t>
            </a:r>
            <a:r>
              <a:rPr dirty="0" sz="1100" spc="-5">
                <a:latin typeface="Calibri"/>
                <a:cs typeface="Calibri"/>
              </a:rPr>
              <a:t>να </a:t>
            </a:r>
            <a:r>
              <a:rPr dirty="0" sz="1100">
                <a:latin typeface="Calibri"/>
                <a:cs typeface="Calibri"/>
              </a:rPr>
              <a:t>μπορέσει κανείς </a:t>
            </a:r>
            <a:r>
              <a:rPr dirty="0" sz="1100" spc="-10">
                <a:latin typeface="Calibri"/>
                <a:cs typeface="Calibri"/>
              </a:rPr>
              <a:t>να </a:t>
            </a:r>
            <a:r>
              <a:rPr dirty="0" sz="1100" spc="-5">
                <a:latin typeface="Calibri"/>
                <a:cs typeface="Calibri"/>
              </a:rPr>
              <a:t>φτιάξει </a:t>
            </a:r>
            <a:r>
              <a:rPr dirty="0" sz="1100">
                <a:latin typeface="Calibri"/>
                <a:cs typeface="Calibri"/>
              </a:rPr>
              <a:t>ένα </a:t>
            </a:r>
            <a:r>
              <a:rPr dirty="0" sz="1100" spc="-5">
                <a:latin typeface="Calibri"/>
                <a:cs typeface="Calibri"/>
              </a:rPr>
              <a:t>σταυρόλεξο για να το αναρτήσει στην ηλεκτρονική </a:t>
            </a:r>
            <a:r>
              <a:rPr dirty="0" sz="1100">
                <a:latin typeface="Calibri"/>
                <a:cs typeface="Calibri"/>
              </a:rPr>
              <a:t>του </a:t>
            </a:r>
            <a:r>
              <a:rPr dirty="0" sz="1100" spc="-5">
                <a:latin typeface="Calibri"/>
                <a:cs typeface="Calibri"/>
              </a:rPr>
              <a:t>τάξη </a:t>
            </a:r>
            <a:r>
              <a:rPr dirty="0" sz="1100">
                <a:latin typeface="Calibri"/>
                <a:cs typeface="Calibri"/>
              </a:rPr>
              <a:t>ή </a:t>
            </a:r>
            <a:r>
              <a:rPr dirty="0" sz="1100" spc="-5">
                <a:latin typeface="Calibri"/>
                <a:cs typeface="Calibri"/>
              </a:rPr>
              <a:t>να </a:t>
            </a:r>
            <a:r>
              <a:rPr dirty="0" sz="1100">
                <a:latin typeface="Calibri"/>
                <a:cs typeface="Calibri"/>
              </a:rPr>
              <a:t>το  </a:t>
            </a:r>
            <a:r>
              <a:rPr dirty="0" sz="1100" spc="-5">
                <a:latin typeface="Calibri"/>
                <a:cs typeface="Calibri"/>
              </a:rPr>
              <a:t>χρησιμοποιήσει στο δια ζώσης μάθημα με </a:t>
            </a:r>
            <a:r>
              <a:rPr dirty="0" sz="1100">
                <a:latin typeface="Calibri"/>
                <a:cs typeface="Calibri"/>
              </a:rPr>
              <a:t>τους </a:t>
            </a:r>
            <a:r>
              <a:rPr dirty="0" sz="1100" spc="-5">
                <a:latin typeface="Calibri"/>
                <a:cs typeface="Calibri"/>
              </a:rPr>
              <a:t>μαθητές του </a:t>
            </a:r>
            <a:r>
              <a:rPr dirty="0" sz="1100">
                <a:latin typeface="Calibri"/>
                <a:cs typeface="Calibri"/>
              </a:rPr>
              <a:t>μπορεί </a:t>
            </a:r>
            <a:r>
              <a:rPr dirty="0" sz="1100" spc="-5">
                <a:latin typeface="Calibri"/>
                <a:cs typeface="Calibri"/>
              </a:rPr>
              <a:t>να </a:t>
            </a:r>
            <a:r>
              <a:rPr dirty="0" sz="1100">
                <a:latin typeface="Calibri"/>
                <a:cs typeface="Calibri"/>
              </a:rPr>
              <a:t>επιλέξει </a:t>
            </a:r>
            <a:r>
              <a:rPr dirty="0" sz="1100" spc="-5">
                <a:latin typeface="Calibri"/>
                <a:cs typeface="Calibri"/>
              </a:rPr>
              <a:t>διάφορα </a:t>
            </a:r>
            <a:r>
              <a:rPr dirty="0" sz="1100">
                <a:latin typeface="Calibri"/>
                <a:cs typeface="Calibri"/>
              </a:rPr>
              <a:t>εργαλεία . </a:t>
            </a:r>
            <a:r>
              <a:rPr dirty="0" sz="1100" spc="-5">
                <a:latin typeface="Calibri"/>
                <a:cs typeface="Calibri"/>
              </a:rPr>
              <a:t>Επέλεξα να σας  </a:t>
            </a:r>
            <a:r>
              <a:rPr dirty="0" sz="1100">
                <a:latin typeface="Calibri"/>
                <a:cs typeface="Calibri"/>
              </a:rPr>
              <a:t>παρουσιάσω έναν </a:t>
            </a:r>
            <a:r>
              <a:rPr dirty="0" sz="1100" spc="-5">
                <a:latin typeface="Calibri"/>
                <a:cs typeface="Calibri"/>
              </a:rPr>
              <a:t>από τους απλούστερους τρόπους δημιουργίας σταυρολέξων που </a:t>
            </a:r>
            <a:r>
              <a:rPr dirty="0" sz="1100">
                <a:latin typeface="Calibri"/>
                <a:cs typeface="Calibri"/>
              </a:rPr>
              <a:t>και εγώ </a:t>
            </a:r>
            <a:r>
              <a:rPr dirty="0" sz="1100" spc="-5">
                <a:latin typeface="Calibri"/>
                <a:cs typeface="Calibri"/>
              </a:rPr>
              <a:t>χρησιμοποιώ αρκετά  χρόνια. Προσθέτω κάποιες </a:t>
            </a:r>
            <a:r>
              <a:rPr dirty="0" sz="1100">
                <a:latin typeface="Calibri"/>
                <a:cs typeface="Calibri"/>
              </a:rPr>
              <a:t>–θεωρώ- </a:t>
            </a:r>
            <a:r>
              <a:rPr dirty="0" sz="1100" spc="-5">
                <a:latin typeface="Calibri"/>
                <a:cs typeface="Calibri"/>
              </a:rPr>
              <a:t>απαραίτητες επισημάνσεις </a:t>
            </a:r>
            <a:r>
              <a:rPr dirty="0" sz="1100">
                <a:latin typeface="Calibri"/>
                <a:cs typeface="Calibri"/>
              </a:rPr>
              <a:t>σε </a:t>
            </a:r>
            <a:r>
              <a:rPr dirty="0" sz="1100" spc="-5">
                <a:latin typeface="Calibri"/>
                <a:cs typeface="Calibri"/>
              </a:rPr>
              <a:t>θέματα που απασχόλησαν </a:t>
            </a:r>
            <a:r>
              <a:rPr dirty="0" sz="1100">
                <a:latin typeface="Calibri"/>
                <a:cs typeface="Calibri"/>
              </a:rPr>
              <a:t>και εμένα </a:t>
            </a:r>
            <a:r>
              <a:rPr dirty="0" sz="1100" spc="-5">
                <a:latin typeface="Calibri"/>
                <a:cs typeface="Calibri"/>
              </a:rPr>
              <a:t>όταν  </a:t>
            </a:r>
            <a:r>
              <a:rPr dirty="0" sz="1100">
                <a:latin typeface="Calibri"/>
                <a:cs typeface="Calibri"/>
              </a:rPr>
              <a:t>θέλησα </a:t>
            </a:r>
            <a:r>
              <a:rPr dirty="0" sz="1100" spc="-5">
                <a:latin typeface="Calibri"/>
                <a:cs typeface="Calibri"/>
              </a:rPr>
              <a:t>για πρώτη φορά να χρησιμοποιήσω το συγκεκριμένο εργαλείο. Ελπίζω να </a:t>
            </a:r>
            <a:r>
              <a:rPr dirty="0" sz="1100">
                <a:latin typeface="Calibri"/>
                <a:cs typeface="Calibri"/>
              </a:rPr>
              <a:t>σας </a:t>
            </a:r>
            <a:r>
              <a:rPr dirty="0" sz="1100" spc="-5">
                <a:latin typeface="Calibri"/>
                <a:cs typeface="Calibri"/>
              </a:rPr>
              <a:t>βοηθήσουν </a:t>
            </a:r>
            <a:r>
              <a:rPr dirty="0" sz="1100">
                <a:latin typeface="Calibri"/>
                <a:cs typeface="Calibri"/>
              </a:rPr>
              <a:t>και </a:t>
            </a:r>
            <a:r>
              <a:rPr dirty="0" sz="1100" spc="-5">
                <a:latin typeface="Calibri"/>
                <a:cs typeface="Calibri"/>
              </a:rPr>
              <a:t>να  </a:t>
            </a:r>
            <a:r>
              <a:rPr dirty="0" sz="1100">
                <a:latin typeface="Calibri"/>
                <a:cs typeface="Calibri"/>
              </a:rPr>
              <a:t>επιχειρήσετε τη </a:t>
            </a:r>
            <a:r>
              <a:rPr dirty="0" sz="1100" spc="-5">
                <a:latin typeface="Calibri"/>
                <a:cs typeface="Calibri"/>
              </a:rPr>
              <a:t>δημιουργία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σταυρολέξου.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50">
              <a:latin typeface="Times New Roman"/>
              <a:cs typeface="Times New Roman"/>
            </a:endParaRPr>
          </a:p>
          <a:p>
            <a:pPr algn="just" marL="12700" marR="240665">
              <a:lnSpc>
                <a:spcPct val="117300"/>
              </a:lnSpc>
            </a:pPr>
            <a:r>
              <a:rPr dirty="0" sz="1100" spc="-5" b="1">
                <a:latin typeface="Calibri"/>
                <a:cs typeface="Calibri"/>
              </a:rPr>
              <a:t>Crossword labs </a:t>
            </a:r>
            <a:r>
              <a:rPr dirty="0" sz="1100" b="1">
                <a:latin typeface="Calibri"/>
                <a:cs typeface="Calibri"/>
              </a:rPr>
              <a:t>: </a:t>
            </a:r>
            <a:r>
              <a:rPr dirty="0" sz="1100" spc="-5">
                <a:latin typeface="Calibri"/>
                <a:cs typeface="Calibri"/>
              </a:rPr>
              <a:t>είναι ένας απλός τρόπος </a:t>
            </a:r>
            <a:r>
              <a:rPr dirty="0" sz="1100">
                <a:latin typeface="Calibri"/>
                <a:cs typeface="Calibri"/>
              </a:rPr>
              <a:t>να </a:t>
            </a:r>
            <a:r>
              <a:rPr dirty="0" sz="1100" spc="-5">
                <a:latin typeface="Calibri"/>
                <a:cs typeface="Calibri"/>
              </a:rPr>
              <a:t>φτιάξεις σταυρόλεξο </a:t>
            </a:r>
            <a:r>
              <a:rPr dirty="0" sz="1100">
                <a:latin typeface="Calibri"/>
                <a:cs typeface="Calibri"/>
              </a:rPr>
              <a:t>με εργαλείο που βρίσκεται </a:t>
            </a:r>
            <a:r>
              <a:rPr dirty="0" sz="1100" spc="-5">
                <a:latin typeface="Calibri"/>
                <a:cs typeface="Calibri"/>
              </a:rPr>
              <a:t>στο διαδίκτυο και  διαθέτει </a:t>
            </a:r>
            <a:r>
              <a:rPr dirty="0" sz="1100" spc="-5" b="1">
                <a:latin typeface="Calibri"/>
                <a:cs typeface="Calibri"/>
              </a:rPr>
              <a:t>free έκδοση (χωρίς πληρωμή)</a:t>
            </a:r>
            <a:r>
              <a:rPr dirty="0" sz="1100" spc="-5">
                <a:latin typeface="Calibri"/>
                <a:cs typeface="Calibri"/>
              </a:rPr>
              <a:t>. Οδηγίες πολύ κατατοπιστικές για το πώς </a:t>
            </a:r>
            <a:r>
              <a:rPr dirty="0" sz="1100">
                <a:latin typeface="Calibri"/>
                <a:cs typeface="Calibri"/>
              </a:rPr>
              <a:t>θα </a:t>
            </a:r>
            <a:r>
              <a:rPr dirty="0" sz="1100" spc="-5">
                <a:latin typeface="Calibri"/>
                <a:cs typeface="Calibri"/>
              </a:rPr>
              <a:t>γράψετε τις </a:t>
            </a:r>
            <a:r>
              <a:rPr dirty="0" sz="1100">
                <a:latin typeface="Calibri"/>
                <a:cs typeface="Calibri"/>
              </a:rPr>
              <a:t>λέξεις και τους  </a:t>
            </a:r>
            <a:r>
              <a:rPr dirty="0" sz="1100" spc="-5">
                <a:latin typeface="Calibri"/>
                <a:cs typeface="Calibri"/>
              </a:rPr>
              <a:t>ορισμούς δίνει </a:t>
            </a:r>
            <a:r>
              <a:rPr dirty="0" sz="1100">
                <a:latin typeface="Calibri"/>
                <a:cs typeface="Calibri"/>
              </a:rPr>
              <a:t>η </a:t>
            </a:r>
            <a:r>
              <a:rPr dirty="0" sz="1100" spc="-5">
                <a:latin typeface="Calibri"/>
                <a:cs typeface="Calibri"/>
              </a:rPr>
              <a:t>ιστοσελίδα </a:t>
            </a:r>
            <a:r>
              <a:rPr dirty="0" u="sng" sz="1100" spc="-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http://users.sch.gr/palieraki/?p=916</a:t>
            </a:r>
            <a:r>
              <a:rPr dirty="0" sz="1100" spc="3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 </a:t>
            </a:r>
            <a:r>
              <a:rPr dirty="0" sz="110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5"/>
              </a:spcBef>
            </a:pPr>
            <a:r>
              <a:rPr dirty="0" sz="1100" spc="-5" b="1">
                <a:latin typeface="Calibri"/>
                <a:cs typeface="Calibri"/>
              </a:rPr>
              <a:t>Επισημάνσεις:</a:t>
            </a:r>
            <a:endParaRPr sz="1100">
              <a:latin typeface="Calibri"/>
              <a:cs typeface="Calibri"/>
            </a:endParaRPr>
          </a:p>
          <a:p>
            <a:pPr marL="469900" marR="7620">
              <a:lnSpc>
                <a:spcPts val="1550"/>
              </a:lnSpc>
              <a:spcBef>
                <a:spcPts val="75"/>
              </a:spcBef>
            </a:pPr>
            <a:r>
              <a:rPr dirty="0" sz="1100" spc="-5">
                <a:latin typeface="Calibri"/>
                <a:cs typeface="Calibri"/>
              </a:rPr>
              <a:t>-αν δε γνωρίζετε καλά αγγλικά </a:t>
            </a:r>
            <a:r>
              <a:rPr dirty="0" sz="1100">
                <a:latin typeface="Calibri"/>
                <a:cs typeface="Calibri"/>
              </a:rPr>
              <a:t>, </a:t>
            </a:r>
            <a:r>
              <a:rPr dirty="0" sz="1100" spc="-5">
                <a:latin typeface="Calibri"/>
                <a:cs typeface="Calibri"/>
              </a:rPr>
              <a:t>εύκολα γίνεται μετάφραση </a:t>
            </a:r>
            <a:r>
              <a:rPr dirty="0" sz="1100">
                <a:latin typeface="Calibri"/>
                <a:cs typeface="Calibri"/>
              </a:rPr>
              <a:t>της </a:t>
            </a:r>
            <a:r>
              <a:rPr dirty="0" sz="1100" spc="-5">
                <a:latin typeface="Calibri"/>
                <a:cs typeface="Calibri"/>
              </a:rPr>
              <a:t>σελίδας στα ελληνικά </a:t>
            </a:r>
            <a:r>
              <a:rPr dirty="0" sz="1100">
                <a:latin typeface="Calibri"/>
                <a:cs typeface="Calibri"/>
              </a:rPr>
              <a:t>με τον </a:t>
            </a:r>
            <a:r>
              <a:rPr dirty="0" sz="1100" spc="-5">
                <a:latin typeface="Calibri"/>
                <a:cs typeface="Calibri"/>
              </a:rPr>
              <a:t>μεταφραστή  (translate) </a:t>
            </a:r>
            <a:r>
              <a:rPr dirty="0" sz="1100">
                <a:latin typeface="Calibri"/>
                <a:cs typeface="Calibri"/>
              </a:rPr>
              <a:t>της </a:t>
            </a:r>
            <a:r>
              <a:rPr dirty="0" sz="1100" spc="-5">
                <a:latin typeface="Calibri"/>
                <a:cs typeface="Calibri"/>
              </a:rPr>
              <a:t>google. </a:t>
            </a:r>
            <a:r>
              <a:rPr dirty="0" sz="1100">
                <a:latin typeface="Calibri"/>
                <a:cs typeface="Calibri"/>
              </a:rPr>
              <a:t>Στην εικόνα </a:t>
            </a:r>
            <a:r>
              <a:rPr dirty="0" sz="1100" spc="-5">
                <a:latin typeface="Calibri"/>
                <a:cs typeface="Calibri"/>
              </a:rPr>
              <a:t>φαίνεται </a:t>
            </a:r>
            <a:r>
              <a:rPr dirty="0" sz="1100">
                <a:latin typeface="Calibri"/>
                <a:cs typeface="Calibri"/>
              </a:rPr>
              <a:t>η </a:t>
            </a:r>
            <a:r>
              <a:rPr dirty="0" sz="1100" spc="-5">
                <a:latin typeface="Calibri"/>
                <a:cs typeface="Calibri"/>
              </a:rPr>
              <a:t>μετάφραση </a:t>
            </a:r>
            <a:r>
              <a:rPr dirty="0" sz="1100">
                <a:latin typeface="Calibri"/>
                <a:cs typeface="Calibri"/>
              </a:rPr>
              <a:t>της </a:t>
            </a:r>
            <a:r>
              <a:rPr dirty="0" sz="1100" spc="-5">
                <a:latin typeface="Calibri"/>
                <a:cs typeface="Calibri"/>
              </a:rPr>
              <a:t>σελίδας </a:t>
            </a:r>
            <a:r>
              <a:rPr dirty="0" sz="1100">
                <a:latin typeface="Calibri"/>
                <a:cs typeface="Calibri"/>
              </a:rPr>
              <a:t>με τον</a:t>
            </a:r>
            <a:r>
              <a:rPr dirty="0" sz="1100" spc="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μεταφραστή.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6663918"/>
            <a:ext cx="5925185" cy="8102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7300"/>
              </a:lnSpc>
              <a:spcBef>
                <a:spcPts val="95"/>
              </a:spcBef>
            </a:pPr>
            <a:r>
              <a:rPr dirty="0" sz="1100">
                <a:latin typeface="Calibri"/>
                <a:cs typeface="Calibri"/>
              </a:rPr>
              <a:t>- όταν </a:t>
            </a:r>
            <a:r>
              <a:rPr dirty="0" sz="1100" spc="-5">
                <a:latin typeface="Calibri"/>
                <a:cs typeface="Calibri"/>
              </a:rPr>
              <a:t>τελειώσετε </a:t>
            </a:r>
            <a:r>
              <a:rPr dirty="0" sz="1100">
                <a:latin typeface="Calibri"/>
                <a:cs typeface="Calibri"/>
              </a:rPr>
              <a:t>τις </a:t>
            </a:r>
            <a:r>
              <a:rPr dirty="0" sz="1100" spc="-5">
                <a:latin typeface="Calibri"/>
                <a:cs typeface="Calibri"/>
              </a:rPr>
              <a:t>λέξεις </a:t>
            </a:r>
            <a:r>
              <a:rPr dirty="0" sz="1100">
                <a:latin typeface="Calibri"/>
                <a:cs typeface="Calibri"/>
              </a:rPr>
              <a:t>και </a:t>
            </a:r>
            <a:r>
              <a:rPr dirty="0" sz="1100" spc="-5">
                <a:latin typeface="Calibri"/>
                <a:cs typeface="Calibri"/>
              </a:rPr>
              <a:t>τους </a:t>
            </a:r>
            <a:r>
              <a:rPr dirty="0" sz="1100">
                <a:latin typeface="Calibri"/>
                <a:cs typeface="Calibri"/>
              </a:rPr>
              <a:t>ορισμούς </a:t>
            </a:r>
            <a:r>
              <a:rPr dirty="0" sz="1100" spc="-5">
                <a:latin typeface="Calibri"/>
                <a:cs typeface="Calibri"/>
              </a:rPr>
              <a:t>πατήστε</a:t>
            </a:r>
            <a:r>
              <a:rPr dirty="0" u="sng" sz="11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τα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βέλη 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της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προεπισκόπησης</a:t>
            </a:r>
            <a:r>
              <a:rPr dirty="0" sz="1100" spc="-5" b="1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για </a:t>
            </a:r>
            <a:r>
              <a:rPr dirty="0" sz="1100">
                <a:latin typeface="Calibri"/>
                <a:cs typeface="Calibri"/>
              </a:rPr>
              <a:t>να </a:t>
            </a:r>
            <a:r>
              <a:rPr dirty="0" sz="1100" spc="-5">
                <a:latin typeface="Calibri"/>
                <a:cs typeface="Calibri"/>
              </a:rPr>
              <a:t>δείτε ποια  </a:t>
            </a:r>
            <a:r>
              <a:rPr dirty="0" sz="1100">
                <a:latin typeface="Calibri"/>
                <a:cs typeface="Calibri"/>
              </a:rPr>
              <a:t>μορφή </a:t>
            </a:r>
            <a:r>
              <a:rPr dirty="0" sz="1100" spc="-5">
                <a:latin typeface="Calibri"/>
                <a:cs typeface="Calibri"/>
              </a:rPr>
              <a:t>σταυρολέξου θέλετε </a:t>
            </a:r>
            <a:r>
              <a:rPr dirty="0" sz="1100">
                <a:latin typeface="Calibri"/>
                <a:cs typeface="Calibri"/>
              </a:rPr>
              <a:t>να </a:t>
            </a:r>
            <a:r>
              <a:rPr dirty="0" sz="1100" spc="-5">
                <a:latin typeface="Calibri"/>
                <a:cs typeface="Calibri"/>
              </a:rPr>
              <a:t>κρατήσετε </a:t>
            </a:r>
            <a:r>
              <a:rPr dirty="0" sz="1100">
                <a:latin typeface="Calibri"/>
                <a:cs typeface="Calibri"/>
              </a:rPr>
              <a:t>και να </a:t>
            </a:r>
            <a:r>
              <a:rPr dirty="0" sz="1100" spc="-5">
                <a:latin typeface="Calibri"/>
                <a:cs typeface="Calibri"/>
              </a:rPr>
              <a:t>αποθηκεύσετε για </a:t>
            </a:r>
            <a:r>
              <a:rPr dirty="0" sz="1100">
                <a:latin typeface="Calibri"/>
                <a:cs typeface="Calibri"/>
              </a:rPr>
              <a:t>να </a:t>
            </a:r>
            <a:r>
              <a:rPr dirty="0" sz="1100" spc="-5">
                <a:latin typeface="Calibri"/>
                <a:cs typeface="Calibri"/>
              </a:rPr>
              <a:t>δουν </a:t>
            </a:r>
            <a:r>
              <a:rPr dirty="0" sz="1100">
                <a:latin typeface="Calibri"/>
                <a:cs typeface="Calibri"/>
              </a:rPr>
              <a:t>οι </a:t>
            </a:r>
            <a:r>
              <a:rPr dirty="0" sz="1100" spc="-5">
                <a:latin typeface="Calibri"/>
                <a:cs typeface="Calibri"/>
              </a:rPr>
              <a:t>μαθητές </a:t>
            </a:r>
            <a:r>
              <a:rPr dirty="0" sz="1100">
                <a:latin typeface="Calibri"/>
                <a:cs typeface="Calibri"/>
              </a:rPr>
              <a:t>σας. </a:t>
            </a:r>
            <a:r>
              <a:rPr dirty="0" sz="1100" b="1" i="1">
                <a:latin typeface="Calibri"/>
                <a:cs typeface="Calibri"/>
              </a:rPr>
              <a:t>Σας </a:t>
            </a:r>
            <a:r>
              <a:rPr dirty="0" sz="1100" spc="-5" b="1" i="1">
                <a:latin typeface="Calibri"/>
                <a:cs typeface="Calibri"/>
              </a:rPr>
              <a:t>δίνει  </a:t>
            </a:r>
            <a:r>
              <a:rPr dirty="0" sz="1100" b="1" i="1">
                <a:latin typeface="Calibri"/>
                <a:cs typeface="Calibri"/>
              </a:rPr>
              <a:t>πολλές </a:t>
            </a:r>
            <a:r>
              <a:rPr dirty="0" sz="1100" spc="-5" b="1" i="1">
                <a:latin typeface="Calibri"/>
                <a:cs typeface="Calibri"/>
              </a:rPr>
              <a:t>μορφές </a:t>
            </a:r>
            <a:r>
              <a:rPr dirty="0" sz="1100" b="1" i="1">
                <a:latin typeface="Calibri"/>
                <a:cs typeface="Calibri"/>
              </a:rPr>
              <a:t>του </a:t>
            </a:r>
            <a:r>
              <a:rPr dirty="0" sz="1100" spc="-5" b="1" i="1">
                <a:latin typeface="Calibri"/>
                <a:cs typeface="Calibri"/>
              </a:rPr>
              <a:t>ίδιου</a:t>
            </a:r>
            <a:r>
              <a:rPr dirty="0" sz="1100" spc="-55" b="1" i="1">
                <a:latin typeface="Calibri"/>
                <a:cs typeface="Calibri"/>
              </a:rPr>
              <a:t> </a:t>
            </a:r>
            <a:r>
              <a:rPr dirty="0" sz="1100" spc="-5" b="1" i="1">
                <a:latin typeface="Calibri"/>
                <a:cs typeface="Calibri"/>
              </a:rPr>
              <a:t>σταυρολέξου.</a:t>
            </a:r>
            <a:endParaRPr sz="1100">
              <a:latin typeface="Calibri"/>
              <a:cs typeface="Calibri"/>
            </a:endParaRPr>
          </a:p>
          <a:p>
            <a:pPr marL="2103755">
              <a:lnSpc>
                <a:spcPct val="100000"/>
              </a:lnSpc>
              <a:spcBef>
                <a:spcPts val="219"/>
              </a:spcBef>
            </a:pPr>
            <a:r>
              <a:rPr dirty="0" sz="1100" spc="-5" b="1" i="1">
                <a:latin typeface="Calibri"/>
                <a:cs typeface="Calibri"/>
              </a:rPr>
              <a:t>Μπορεί να έχει αυτή </a:t>
            </a:r>
            <a:r>
              <a:rPr dirty="0" sz="1100" b="1" i="1">
                <a:latin typeface="Calibri"/>
                <a:cs typeface="Calibri"/>
              </a:rPr>
              <a:t>τη </a:t>
            </a:r>
            <a:r>
              <a:rPr dirty="0" sz="1100" spc="-5" b="1" i="1">
                <a:latin typeface="Calibri"/>
                <a:cs typeface="Calibri"/>
              </a:rPr>
              <a:t>μορφή ….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51630" y="9693350"/>
            <a:ext cx="129095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 i="1">
                <a:latin typeface="Calibri"/>
                <a:cs typeface="Calibri"/>
              </a:rPr>
              <a:t>Ή </a:t>
            </a:r>
            <a:r>
              <a:rPr dirty="0" sz="1100" spc="-5" b="1" i="1">
                <a:latin typeface="Calibri"/>
                <a:cs typeface="Calibri"/>
              </a:rPr>
              <a:t>αυτή </a:t>
            </a:r>
            <a:r>
              <a:rPr dirty="0" sz="1100" b="1" i="1">
                <a:latin typeface="Calibri"/>
                <a:cs typeface="Calibri"/>
              </a:rPr>
              <a:t>τη μορφή</a:t>
            </a:r>
            <a:r>
              <a:rPr dirty="0" sz="1100" spc="-75" b="1" i="1">
                <a:latin typeface="Calibri"/>
                <a:cs typeface="Calibri"/>
              </a:rPr>
              <a:t> </a:t>
            </a:r>
            <a:r>
              <a:rPr dirty="0" sz="1100" spc="-5" b="1" i="1">
                <a:latin typeface="Calibri"/>
                <a:cs typeface="Calibri"/>
              </a:rPr>
              <a:t>…….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33450" y="3721099"/>
            <a:ext cx="5274310" cy="29654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79855" y="7496581"/>
            <a:ext cx="5274310" cy="21907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057650" y="6867525"/>
            <a:ext cx="1057275" cy="1647825"/>
          </a:xfrm>
          <a:custGeom>
            <a:avLst/>
            <a:gdLst/>
            <a:ahLst/>
            <a:cxnLst/>
            <a:rect l="l" t="t" r="r" b="b"/>
            <a:pathLst>
              <a:path w="1057275" h="1647825">
                <a:moveTo>
                  <a:pt x="13588" y="1520825"/>
                </a:moveTo>
                <a:lnTo>
                  <a:pt x="0" y="1647825"/>
                </a:lnTo>
                <a:lnTo>
                  <a:pt x="109854" y="1582547"/>
                </a:lnTo>
                <a:lnTo>
                  <a:pt x="102724" y="1577975"/>
                </a:lnTo>
                <a:lnTo>
                  <a:pt x="67437" y="1577975"/>
                </a:lnTo>
                <a:lnTo>
                  <a:pt x="35433" y="1557401"/>
                </a:lnTo>
                <a:lnTo>
                  <a:pt x="45693" y="1541409"/>
                </a:lnTo>
                <a:lnTo>
                  <a:pt x="13588" y="1520825"/>
                </a:lnTo>
                <a:close/>
              </a:path>
              <a:path w="1057275" h="1647825">
                <a:moveTo>
                  <a:pt x="45693" y="1541409"/>
                </a:moveTo>
                <a:lnTo>
                  <a:pt x="35433" y="1557401"/>
                </a:lnTo>
                <a:lnTo>
                  <a:pt x="67437" y="1577975"/>
                </a:lnTo>
                <a:lnTo>
                  <a:pt x="77722" y="1561944"/>
                </a:lnTo>
                <a:lnTo>
                  <a:pt x="45693" y="1541409"/>
                </a:lnTo>
                <a:close/>
              </a:path>
              <a:path w="1057275" h="1647825">
                <a:moveTo>
                  <a:pt x="77722" y="1561944"/>
                </a:moveTo>
                <a:lnTo>
                  <a:pt x="67437" y="1577975"/>
                </a:lnTo>
                <a:lnTo>
                  <a:pt x="102724" y="1577975"/>
                </a:lnTo>
                <a:lnTo>
                  <a:pt x="77722" y="1561944"/>
                </a:lnTo>
                <a:close/>
              </a:path>
              <a:path w="1057275" h="1647825">
                <a:moveTo>
                  <a:pt x="979552" y="85880"/>
                </a:moveTo>
                <a:lnTo>
                  <a:pt x="45693" y="1541409"/>
                </a:lnTo>
                <a:lnTo>
                  <a:pt x="77722" y="1561944"/>
                </a:lnTo>
                <a:lnTo>
                  <a:pt x="1011581" y="106415"/>
                </a:lnTo>
                <a:lnTo>
                  <a:pt x="979552" y="85880"/>
                </a:lnTo>
                <a:close/>
              </a:path>
              <a:path w="1057275" h="1647825">
                <a:moveTo>
                  <a:pt x="1049801" y="69850"/>
                </a:moveTo>
                <a:lnTo>
                  <a:pt x="989838" y="69850"/>
                </a:lnTo>
                <a:lnTo>
                  <a:pt x="1021841" y="90424"/>
                </a:lnTo>
                <a:lnTo>
                  <a:pt x="1011581" y="106415"/>
                </a:lnTo>
                <a:lnTo>
                  <a:pt x="1043686" y="127000"/>
                </a:lnTo>
                <a:lnTo>
                  <a:pt x="1049801" y="69850"/>
                </a:lnTo>
                <a:close/>
              </a:path>
              <a:path w="1057275" h="1647825">
                <a:moveTo>
                  <a:pt x="989838" y="69850"/>
                </a:moveTo>
                <a:lnTo>
                  <a:pt x="979552" y="85880"/>
                </a:lnTo>
                <a:lnTo>
                  <a:pt x="1011581" y="106415"/>
                </a:lnTo>
                <a:lnTo>
                  <a:pt x="1021841" y="90424"/>
                </a:lnTo>
                <a:lnTo>
                  <a:pt x="989838" y="69850"/>
                </a:lnTo>
                <a:close/>
              </a:path>
              <a:path w="1057275" h="1647825">
                <a:moveTo>
                  <a:pt x="1057275" y="0"/>
                </a:moveTo>
                <a:lnTo>
                  <a:pt x="947420" y="65278"/>
                </a:lnTo>
                <a:lnTo>
                  <a:pt x="979552" y="85880"/>
                </a:lnTo>
                <a:lnTo>
                  <a:pt x="989838" y="69850"/>
                </a:lnTo>
                <a:lnTo>
                  <a:pt x="1049801" y="69850"/>
                </a:lnTo>
                <a:lnTo>
                  <a:pt x="105727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Τετάρτη, </a:t>
            </a:r>
            <a:r>
              <a:rPr dirty="0"/>
              <a:t>13 </a:t>
            </a:r>
            <a:r>
              <a:rPr dirty="0" spc="-5"/>
              <a:t>Μαΐου</a:t>
            </a:r>
            <a:r>
              <a:rPr dirty="0" spc="-60"/>
              <a:t> </a:t>
            </a:r>
            <a:r>
              <a:rPr dirty="0" spc="-5"/>
              <a:t>2020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29259"/>
            <a:ext cx="9652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3225520"/>
            <a:ext cx="5306695" cy="614045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dirty="0" sz="1100" b="1" i="1">
                <a:latin typeface="Calibri"/>
                <a:cs typeface="Calibri"/>
              </a:rPr>
              <a:t>- ο </a:t>
            </a:r>
            <a:r>
              <a:rPr dirty="0" sz="1100" spc="-5" b="1" i="1">
                <a:latin typeface="Calibri"/>
                <a:cs typeface="Calibri"/>
              </a:rPr>
              <a:t>κωδικός </a:t>
            </a:r>
            <a:r>
              <a:rPr dirty="0" sz="1100" b="1" i="1">
                <a:latin typeface="Calibri"/>
                <a:cs typeface="Calibri"/>
              </a:rPr>
              <a:t>δεν </a:t>
            </a:r>
            <a:r>
              <a:rPr dirty="0" sz="1100" spc="-5" b="1" i="1">
                <a:latin typeface="Calibri"/>
                <a:cs typeface="Calibri"/>
              </a:rPr>
              <a:t>είναι</a:t>
            </a:r>
            <a:r>
              <a:rPr dirty="0" sz="1100" spc="-15" b="1" i="1">
                <a:latin typeface="Calibri"/>
                <a:cs typeface="Calibri"/>
              </a:rPr>
              <a:t> </a:t>
            </a:r>
            <a:r>
              <a:rPr dirty="0" sz="1100" spc="-5" b="1" i="1">
                <a:latin typeface="Calibri"/>
                <a:cs typeface="Calibri"/>
              </a:rPr>
              <a:t>απαραίτητος</a:t>
            </a:r>
            <a:endParaRPr sz="1100">
              <a:latin typeface="Calibri"/>
              <a:cs typeface="Calibri"/>
            </a:endParaRPr>
          </a:p>
          <a:p>
            <a:pPr marL="12700" marR="5080">
              <a:lnSpc>
                <a:spcPct val="116399"/>
              </a:lnSpc>
              <a:spcBef>
                <a:spcPts val="10"/>
              </a:spcBef>
            </a:pPr>
            <a:r>
              <a:rPr dirty="0" sz="1100">
                <a:latin typeface="Calibri"/>
                <a:cs typeface="Calibri"/>
              </a:rPr>
              <a:t>-όταν </a:t>
            </a:r>
            <a:r>
              <a:rPr dirty="0" sz="1100" spc="-5">
                <a:latin typeface="Calibri"/>
                <a:cs typeface="Calibri"/>
              </a:rPr>
              <a:t>ολοκληρώσετε </a:t>
            </a:r>
            <a:r>
              <a:rPr dirty="0" sz="1100">
                <a:latin typeface="Calibri"/>
                <a:cs typeface="Calibri"/>
              </a:rPr>
              <a:t>τη </a:t>
            </a:r>
            <a:r>
              <a:rPr dirty="0" sz="1100" spc="-5">
                <a:latin typeface="Calibri"/>
                <a:cs typeface="Calibri"/>
              </a:rPr>
              <a:t>διαδικασία </a:t>
            </a:r>
            <a:r>
              <a:rPr dirty="0" sz="1100">
                <a:latin typeface="Calibri"/>
                <a:cs typeface="Calibri"/>
              </a:rPr>
              <a:t>και </a:t>
            </a:r>
            <a:r>
              <a:rPr dirty="0" sz="1100" spc="-5">
                <a:latin typeface="Calibri"/>
                <a:cs typeface="Calibri"/>
              </a:rPr>
              <a:t>αποθηκεύσετε </a:t>
            </a:r>
            <a:r>
              <a:rPr dirty="0" sz="1100">
                <a:latin typeface="Calibri"/>
                <a:cs typeface="Calibri"/>
              </a:rPr>
              <a:t>, </a:t>
            </a:r>
            <a:r>
              <a:rPr dirty="0" sz="1100" spc="-5">
                <a:latin typeface="Calibri"/>
                <a:cs typeface="Calibri"/>
              </a:rPr>
              <a:t>τότε </a:t>
            </a:r>
            <a:r>
              <a:rPr dirty="0" sz="1100">
                <a:latin typeface="Calibri"/>
                <a:cs typeface="Calibri"/>
              </a:rPr>
              <a:t>θα </a:t>
            </a:r>
            <a:r>
              <a:rPr dirty="0" sz="1100" spc="-5">
                <a:latin typeface="Calibri"/>
                <a:cs typeface="Calibri"/>
              </a:rPr>
              <a:t>βρεθείτε </a:t>
            </a:r>
            <a:r>
              <a:rPr dirty="0" sz="1100">
                <a:latin typeface="Calibri"/>
                <a:cs typeface="Calibri"/>
              </a:rPr>
              <a:t>σε </a:t>
            </a:r>
            <a:r>
              <a:rPr dirty="0" sz="1100" spc="-5">
                <a:latin typeface="Calibri"/>
                <a:cs typeface="Calibri"/>
              </a:rPr>
              <a:t>αυτή </a:t>
            </a:r>
            <a:r>
              <a:rPr dirty="0" sz="1100">
                <a:latin typeface="Calibri"/>
                <a:cs typeface="Calibri"/>
              </a:rPr>
              <a:t>την εικόνα  </a:t>
            </a:r>
            <a:r>
              <a:rPr dirty="0" sz="1100" spc="-5">
                <a:latin typeface="Calibri"/>
                <a:cs typeface="Calibri"/>
              </a:rPr>
              <a:t>(μεταφρασμένη)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6902556"/>
            <a:ext cx="6672580" cy="684530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marL="12700" marR="5080">
              <a:lnSpc>
                <a:spcPct val="117100"/>
              </a:lnSpc>
              <a:spcBef>
                <a:spcPts val="175"/>
              </a:spcBef>
            </a:pPr>
            <a:r>
              <a:rPr dirty="0" sz="1100" spc="-5">
                <a:latin typeface="Calibri"/>
                <a:cs typeface="Calibri"/>
              </a:rPr>
              <a:t>-πατήστε </a:t>
            </a:r>
            <a:r>
              <a:rPr dirty="0" sz="1100">
                <a:latin typeface="Calibri"/>
                <a:cs typeface="Calibri"/>
              </a:rPr>
              <a:t>την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επεξεργασία λειτουργίας</a:t>
            </a:r>
            <a:r>
              <a:rPr dirty="0" sz="1400" spc="-5" b="1">
                <a:latin typeface="Calibri"/>
                <a:cs typeface="Calibri"/>
              </a:rPr>
              <a:t>(edit) </a:t>
            </a:r>
            <a:r>
              <a:rPr dirty="0" sz="1100" spc="-5">
                <a:latin typeface="Calibri"/>
                <a:cs typeface="Calibri"/>
              </a:rPr>
              <a:t>αν θέλετε </a:t>
            </a:r>
            <a:r>
              <a:rPr dirty="0" sz="1100">
                <a:latin typeface="Calibri"/>
                <a:cs typeface="Calibri"/>
              </a:rPr>
              <a:t>κάτι </a:t>
            </a:r>
            <a:r>
              <a:rPr dirty="0" sz="1100" spc="-5">
                <a:latin typeface="Calibri"/>
                <a:cs typeface="Calibri"/>
              </a:rPr>
              <a:t>να αλλάξετε στο σταυρόλεξό σας. </a:t>
            </a:r>
            <a:r>
              <a:rPr dirty="0" sz="1100" spc="-5" b="1">
                <a:latin typeface="Calibri"/>
                <a:cs typeface="Calibri"/>
              </a:rPr>
              <a:t>ΜΗΝ ΞΕΧΑΣΕΤΕ </a:t>
            </a:r>
            <a:r>
              <a:rPr dirty="0" sz="1100" b="1">
                <a:latin typeface="Calibri"/>
                <a:cs typeface="Calibri"/>
              </a:rPr>
              <a:t>ΝΑ  ΑΠΟΘΗΚΕΥΣΕΤΕ ΤΙΣ</a:t>
            </a:r>
            <a:r>
              <a:rPr dirty="0" sz="1100" spc="-3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ΑΛΛΑΓΕΣ!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100" spc="-5" b="1">
                <a:latin typeface="Calibri"/>
                <a:cs typeface="Calibri"/>
              </a:rPr>
              <a:t>-πατήστε </a:t>
            </a:r>
            <a:r>
              <a:rPr dirty="0" sz="1100" b="1">
                <a:latin typeface="Calibri"/>
                <a:cs typeface="Calibri"/>
              </a:rPr>
              <a:t>το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πλήκτρο κοινής(share</a:t>
            </a:r>
            <a:r>
              <a:rPr dirty="0" sz="1100" spc="-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) </a:t>
            </a:r>
            <a:r>
              <a:rPr dirty="0" sz="1100" spc="-5" b="1">
                <a:latin typeface="Calibri"/>
                <a:cs typeface="Calibri"/>
              </a:rPr>
              <a:t>για διαμοιρασμό του σταυρολέξου. </a:t>
            </a:r>
            <a:r>
              <a:rPr dirty="0" sz="1100" b="1">
                <a:latin typeface="Calibri"/>
                <a:cs typeface="Calibri"/>
              </a:rPr>
              <a:t>Θα </a:t>
            </a:r>
            <a:r>
              <a:rPr dirty="0" sz="1100" spc="-5" b="1">
                <a:latin typeface="Calibri"/>
                <a:cs typeface="Calibri"/>
              </a:rPr>
              <a:t>ανοίξει </a:t>
            </a:r>
            <a:r>
              <a:rPr dirty="0" sz="1100" b="1">
                <a:latin typeface="Calibri"/>
                <a:cs typeface="Calibri"/>
              </a:rPr>
              <a:t>η </a:t>
            </a:r>
            <a:r>
              <a:rPr dirty="0" sz="1100" spc="-5" b="1">
                <a:latin typeface="Calibri"/>
                <a:cs typeface="Calibri"/>
              </a:rPr>
              <a:t>παρακάτω</a:t>
            </a:r>
            <a:r>
              <a:rPr dirty="0" sz="1100" spc="4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επιλογή: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27480" y="790955"/>
            <a:ext cx="5181600" cy="24571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33450" y="3862069"/>
            <a:ext cx="6010275" cy="29527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14754" y="7609154"/>
            <a:ext cx="5971795" cy="21297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524125" y="7885429"/>
            <a:ext cx="600075" cy="628650"/>
          </a:xfrm>
          <a:custGeom>
            <a:avLst/>
            <a:gdLst/>
            <a:ahLst/>
            <a:cxnLst/>
            <a:rect l="l" t="t" r="r" b="b"/>
            <a:pathLst>
              <a:path w="600075" h="628650">
                <a:moveTo>
                  <a:pt x="507402" y="559102"/>
                </a:moveTo>
                <a:lnTo>
                  <a:pt x="479806" y="585469"/>
                </a:lnTo>
                <a:lnTo>
                  <a:pt x="600075" y="628649"/>
                </a:lnTo>
                <a:lnTo>
                  <a:pt x="582920" y="572896"/>
                </a:lnTo>
                <a:lnTo>
                  <a:pt x="520573" y="572896"/>
                </a:lnTo>
                <a:lnTo>
                  <a:pt x="507402" y="559102"/>
                </a:lnTo>
                <a:close/>
              </a:path>
              <a:path w="600075" h="628650">
                <a:moveTo>
                  <a:pt x="534940" y="532791"/>
                </a:moveTo>
                <a:lnTo>
                  <a:pt x="507402" y="559102"/>
                </a:lnTo>
                <a:lnTo>
                  <a:pt x="520573" y="572896"/>
                </a:lnTo>
                <a:lnTo>
                  <a:pt x="548132" y="546607"/>
                </a:lnTo>
                <a:lnTo>
                  <a:pt x="534940" y="532791"/>
                </a:lnTo>
                <a:close/>
              </a:path>
              <a:path w="600075" h="628650">
                <a:moveTo>
                  <a:pt x="562482" y="506475"/>
                </a:moveTo>
                <a:lnTo>
                  <a:pt x="534940" y="532791"/>
                </a:lnTo>
                <a:lnTo>
                  <a:pt x="548132" y="546607"/>
                </a:lnTo>
                <a:lnTo>
                  <a:pt x="520573" y="572896"/>
                </a:lnTo>
                <a:lnTo>
                  <a:pt x="582920" y="572896"/>
                </a:lnTo>
                <a:lnTo>
                  <a:pt x="562482" y="506475"/>
                </a:lnTo>
                <a:close/>
              </a:path>
              <a:path w="600075" h="628650">
                <a:moveTo>
                  <a:pt x="92672" y="69547"/>
                </a:moveTo>
                <a:lnTo>
                  <a:pt x="65134" y="95858"/>
                </a:lnTo>
                <a:lnTo>
                  <a:pt x="507402" y="559102"/>
                </a:lnTo>
                <a:lnTo>
                  <a:pt x="534940" y="532791"/>
                </a:lnTo>
                <a:lnTo>
                  <a:pt x="92672" y="69547"/>
                </a:lnTo>
                <a:close/>
              </a:path>
              <a:path w="600075" h="628650">
                <a:moveTo>
                  <a:pt x="0" y="0"/>
                </a:moveTo>
                <a:lnTo>
                  <a:pt x="37592" y="122173"/>
                </a:lnTo>
                <a:lnTo>
                  <a:pt x="65134" y="95858"/>
                </a:lnTo>
                <a:lnTo>
                  <a:pt x="51943" y="82041"/>
                </a:lnTo>
                <a:lnTo>
                  <a:pt x="79501" y="55752"/>
                </a:lnTo>
                <a:lnTo>
                  <a:pt x="107109" y="55752"/>
                </a:lnTo>
                <a:lnTo>
                  <a:pt x="120268" y="43179"/>
                </a:lnTo>
                <a:lnTo>
                  <a:pt x="0" y="0"/>
                </a:lnTo>
                <a:close/>
              </a:path>
              <a:path w="600075" h="628650">
                <a:moveTo>
                  <a:pt x="79501" y="55752"/>
                </a:moveTo>
                <a:lnTo>
                  <a:pt x="51943" y="82041"/>
                </a:lnTo>
                <a:lnTo>
                  <a:pt x="65134" y="95858"/>
                </a:lnTo>
                <a:lnTo>
                  <a:pt x="92672" y="69547"/>
                </a:lnTo>
                <a:lnTo>
                  <a:pt x="79501" y="55752"/>
                </a:lnTo>
                <a:close/>
              </a:path>
              <a:path w="600075" h="628650">
                <a:moveTo>
                  <a:pt x="107109" y="55752"/>
                </a:moveTo>
                <a:lnTo>
                  <a:pt x="79501" y="55752"/>
                </a:lnTo>
                <a:lnTo>
                  <a:pt x="92672" y="69547"/>
                </a:lnTo>
                <a:lnTo>
                  <a:pt x="107109" y="5575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Τετάρτη, </a:t>
            </a:r>
            <a:r>
              <a:rPr dirty="0"/>
              <a:t>13 </a:t>
            </a:r>
            <a:r>
              <a:rPr dirty="0" spc="-5"/>
              <a:t>Μαΐου</a:t>
            </a:r>
            <a:r>
              <a:rPr dirty="0" spc="-60"/>
              <a:t> </a:t>
            </a:r>
            <a:r>
              <a:rPr dirty="0" spc="-5"/>
              <a:t>2020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29259"/>
            <a:ext cx="6675120" cy="29095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00">
              <a:latin typeface="Times New Roman"/>
              <a:cs typeface="Times New Roman"/>
            </a:endParaRPr>
          </a:p>
          <a:p>
            <a:pPr algn="just" marL="12700" marR="6350">
              <a:lnSpc>
                <a:spcPct val="116900"/>
              </a:lnSpc>
            </a:pPr>
            <a:r>
              <a:rPr dirty="0" sz="1100">
                <a:latin typeface="Calibri"/>
                <a:cs typeface="Calibri"/>
              </a:rPr>
              <a:t>Κάντε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αντιγραφή </a:t>
            </a:r>
            <a:r>
              <a:rPr dirty="0" u="sng" sz="14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(copy)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και </a:t>
            </a:r>
            <a:r>
              <a:rPr dirty="0" sz="1100" spc="-5">
                <a:latin typeface="Calibri"/>
                <a:cs typeface="Calibri"/>
              </a:rPr>
              <a:t>επικολλήστε </a:t>
            </a:r>
            <a:r>
              <a:rPr dirty="0" sz="1100">
                <a:latin typeface="Calibri"/>
                <a:cs typeface="Calibri"/>
              </a:rPr>
              <a:t>το </a:t>
            </a:r>
            <a:r>
              <a:rPr dirty="0" sz="1100" spc="-5">
                <a:latin typeface="Calibri"/>
                <a:cs typeface="Calibri"/>
              </a:rPr>
              <a:t>link </a:t>
            </a:r>
            <a:r>
              <a:rPr dirty="0" sz="1100">
                <a:latin typeface="Calibri"/>
                <a:cs typeface="Calibri"/>
              </a:rPr>
              <a:t>σε ένα </a:t>
            </a:r>
            <a:r>
              <a:rPr dirty="0" sz="1100" spc="-5">
                <a:latin typeface="Calibri"/>
                <a:cs typeface="Calibri"/>
              </a:rPr>
              <a:t>φύλλο </a:t>
            </a:r>
            <a:r>
              <a:rPr dirty="0" sz="1100">
                <a:latin typeface="Calibri"/>
                <a:cs typeface="Calibri"/>
              </a:rPr>
              <a:t>εργασίας των </a:t>
            </a:r>
            <a:r>
              <a:rPr dirty="0" sz="1100" spc="-5">
                <a:latin typeface="Calibri"/>
                <a:cs typeface="Calibri"/>
              </a:rPr>
              <a:t>μαθητών </a:t>
            </a:r>
            <a:r>
              <a:rPr dirty="0" sz="1100">
                <a:latin typeface="Calibri"/>
                <a:cs typeface="Calibri"/>
              </a:rPr>
              <a:t>σας ή στείλτε </a:t>
            </a:r>
            <a:r>
              <a:rPr dirty="0" sz="1100" spc="-5">
                <a:latin typeface="Calibri"/>
                <a:cs typeface="Calibri"/>
              </a:rPr>
              <a:t>το  σταυρόλεξο που δημιουργήσατε </a:t>
            </a:r>
            <a:r>
              <a:rPr dirty="0" sz="1100">
                <a:latin typeface="Calibri"/>
                <a:cs typeface="Calibri"/>
              </a:rPr>
              <a:t>με </a:t>
            </a:r>
            <a:r>
              <a:rPr dirty="0" sz="1100" spc="-5">
                <a:latin typeface="Calibri"/>
                <a:cs typeface="Calibri"/>
              </a:rPr>
              <a:t>email </a:t>
            </a:r>
            <a:r>
              <a:rPr dirty="0" sz="1100">
                <a:latin typeface="Calibri"/>
                <a:cs typeface="Calibri"/>
              </a:rPr>
              <a:t>ή </a:t>
            </a:r>
            <a:r>
              <a:rPr dirty="0" sz="1100" spc="-5">
                <a:latin typeface="Calibri"/>
                <a:cs typeface="Calibri"/>
              </a:rPr>
              <a:t>άλλο τρόπο διαμοιρασμού πατώντας </a:t>
            </a:r>
            <a:r>
              <a:rPr dirty="0" sz="1400" b="1">
                <a:latin typeface="Calibri"/>
                <a:cs typeface="Calibri"/>
              </a:rPr>
              <a:t>share. </a:t>
            </a:r>
            <a:r>
              <a:rPr dirty="0" sz="1100" spc="-5">
                <a:latin typeface="Calibri"/>
                <a:cs typeface="Calibri"/>
              </a:rPr>
              <a:t>Προτείνω </a:t>
            </a:r>
            <a:r>
              <a:rPr dirty="0" sz="1100">
                <a:latin typeface="Calibri"/>
                <a:cs typeface="Calibri"/>
              </a:rPr>
              <a:t>ό, τι και </a:t>
            </a:r>
            <a:r>
              <a:rPr dirty="0" sz="1100" spc="-5">
                <a:latin typeface="Calibri"/>
                <a:cs typeface="Calibri"/>
              </a:rPr>
              <a:t>αν  επιλέξετε να χρησιμοποιήσετε </a:t>
            </a:r>
            <a:r>
              <a:rPr dirty="0" sz="1100">
                <a:latin typeface="Calibri"/>
                <a:cs typeface="Calibri"/>
              </a:rPr>
              <a:t>την </a:t>
            </a:r>
            <a:r>
              <a:rPr dirty="0" sz="1100" spc="-5">
                <a:latin typeface="Calibri"/>
                <a:cs typeface="Calibri"/>
              </a:rPr>
              <a:t>δεύτερη </a:t>
            </a:r>
            <a:r>
              <a:rPr dirty="0" sz="1100" spc="-5" b="1">
                <a:solidFill>
                  <a:srgbClr val="FF0000"/>
                </a:solidFill>
                <a:latin typeface="Calibri"/>
                <a:cs typeface="Calibri"/>
              </a:rPr>
              <a:t>επιλογή </a:t>
            </a:r>
            <a:r>
              <a:rPr dirty="0" sz="1400" spc="-5" b="1">
                <a:solidFill>
                  <a:srgbClr val="FF0000"/>
                </a:solidFill>
                <a:latin typeface="Calibri"/>
                <a:cs typeface="Calibri"/>
              </a:rPr>
              <a:t>focus mode</a:t>
            </a:r>
            <a:r>
              <a:rPr dirty="0" sz="1100" spc="-5" b="1">
                <a:solidFill>
                  <a:srgbClr val="FF0000"/>
                </a:solidFill>
                <a:latin typeface="Calibri"/>
                <a:cs typeface="Calibri"/>
              </a:rPr>
              <a:t>. </a:t>
            </a:r>
            <a:r>
              <a:rPr dirty="0" sz="1100" b="1">
                <a:latin typeface="Calibri"/>
                <a:cs typeface="Calibri"/>
              </a:rPr>
              <a:t>Σε </a:t>
            </a:r>
            <a:r>
              <a:rPr dirty="0" sz="1100" spc="-5" b="1">
                <a:latin typeface="Calibri"/>
                <a:cs typeface="Calibri"/>
              </a:rPr>
              <a:t>αυτήν </a:t>
            </a:r>
            <a:r>
              <a:rPr dirty="0" sz="1100" b="1">
                <a:latin typeface="Calibri"/>
                <a:cs typeface="Calibri"/>
              </a:rPr>
              <a:t>την </a:t>
            </a:r>
            <a:r>
              <a:rPr dirty="0" sz="1100" spc="-5" b="1">
                <a:latin typeface="Calibri"/>
                <a:cs typeface="Calibri"/>
              </a:rPr>
              <a:t>επιλογή </a:t>
            </a:r>
            <a:r>
              <a:rPr dirty="0" sz="1100" b="1">
                <a:latin typeface="Calibri"/>
                <a:cs typeface="Calibri"/>
              </a:rPr>
              <a:t>εμφανίζεται </a:t>
            </a:r>
            <a:r>
              <a:rPr dirty="0" sz="1100" spc="-5" b="1">
                <a:latin typeface="Calibri"/>
                <a:cs typeface="Calibri"/>
              </a:rPr>
              <a:t>μόνο </a:t>
            </a:r>
            <a:r>
              <a:rPr dirty="0" sz="1100" b="1">
                <a:latin typeface="Calibri"/>
                <a:cs typeface="Calibri"/>
              </a:rPr>
              <a:t>το  </a:t>
            </a:r>
            <a:r>
              <a:rPr dirty="0" sz="1100" spc="-5" b="1">
                <a:latin typeface="Calibri"/>
                <a:cs typeface="Calibri"/>
              </a:rPr>
              <a:t>σταυρόλεξο σας χωρίς καμιά </a:t>
            </a:r>
            <a:r>
              <a:rPr dirty="0" sz="1100" b="1">
                <a:latin typeface="Calibri"/>
                <a:cs typeface="Calibri"/>
              </a:rPr>
              <a:t>άλλη </a:t>
            </a:r>
            <a:r>
              <a:rPr dirty="0" sz="1100" spc="-5" b="1">
                <a:latin typeface="Calibri"/>
                <a:cs typeface="Calibri"/>
              </a:rPr>
              <a:t>επισήμανση </a:t>
            </a:r>
            <a:r>
              <a:rPr dirty="0" sz="1100" spc="-10" b="1">
                <a:latin typeface="Calibri"/>
                <a:cs typeface="Calibri"/>
              </a:rPr>
              <a:t>στην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σελίδα.</a:t>
            </a:r>
            <a:endParaRPr sz="1100">
              <a:latin typeface="Calibri"/>
              <a:cs typeface="Calibri"/>
            </a:endParaRPr>
          </a:p>
          <a:p>
            <a:pPr algn="just" marL="12700" marR="5080">
              <a:lnSpc>
                <a:spcPct val="117100"/>
              </a:lnSpc>
              <a:spcBef>
                <a:spcPts val="940"/>
              </a:spcBef>
            </a:pPr>
            <a:r>
              <a:rPr dirty="0" sz="1400" spc="-5" b="1">
                <a:latin typeface="Calibri"/>
                <a:cs typeface="Calibri"/>
              </a:rPr>
              <a:t>-Εκτυπώστε </a:t>
            </a:r>
            <a:r>
              <a:rPr dirty="0" sz="1100">
                <a:latin typeface="Calibri"/>
                <a:cs typeface="Calibri"/>
              </a:rPr>
              <a:t>το </a:t>
            </a:r>
            <a:r>
              <a:rPr dirty="0" sz="1100" spc="-5">
                <a:latin typeface="Calibri"/>
                <a:cs typeface="Calibri"/>
              </a:rPr>
              <a:t>σταυρόλεξο </a:t>
            </a:r>
            <a:r>
              <a:rPr dirty="0" sz="1100">
                <a:latin typeface="Calibri"/>
                <a:cs typeface="Calibri"/>
              </a:rPr>
              <a:t>με </a:t>
            </a:r>
            <a:r>
              <a:rPr dirty="0" sz="1100" spc="-5">
                <a:latin typeface="Calibri"/>
                <a:cs typeface="Calibri"/>
              </a:rPr>
              <a:t>το print </a:t>
            </a:r>
            <a:r>
              <a:rPr dirty="0" sz="1100">
                <a:latin typeface="Calibri"/>
                <a:cs typeface="Calibri"/>
              </a:rPr>
              <a:t>, το </a:t>
            </a:r>
            <a:r>
              <a:rPr dirty="0" sz="1100" spc="-5">
                <a:latin typeface="Calibri"/>
                <a:cs typeface="Calibri"/>
              </a:rPr>
              <a:t>έγγραφο </a:t>
            </a:r>
            <a:r>
              <a:rPr dirty="0" sz="1100">
                <a:latin typeface="Calibri"/>
                <a:cs typeface="Calibri"/>
              </a:rPr>
              <a:t>που </a:t>
            </a:r>
            <a:r>
              <a:rPr dirty="0" sz="1100" spc="-5">
                <a:latin typeface="Calibri"/>
                <a:cs typeface="Calibri"/>
              </a:rPr>
              <a:t>προκύπτει είναι ανάλογο </a:t>
            </a:r>
            <a:r>
              <a:rPr dirty="0" sz="1100">
                <a:latin typeface="Calibri"/>
                <a:cs typeface="Calibri"/>
              </a:rPr>
              <a:t>με </a:t>
            </a:r>
            <a:r>
              <a:rPr dirty="0" sz="1100" spc="-5">
                <a:latin typeface="Calibri"/>
                <a:cs typeface="Calibri"/>
              </a:rPr>
              <a:t>τις επιλογές </a:t>
            </a:r>
            <a:r>
              <a:rPr dirty="0" sz="1100">
                <a:latin typeface="Calibri"/>
                <a:cs typeface="Calibri"/>
              </a:rPr>
              <a:t>που </a:t>
            </a:r>
            <a:r>
              <a:rPr dirty="0" sz="1100" spc="-5">
                <a:latin typeface="Calibri"/>
                <a:cs typeface="Calibri"/>
              </a:rPr>
              <a:t>δίνονται  </a:t>
            </a:r>
            <a:r>
              <a:rPr dirty="0" sz="1100">
                <a:latin typeface="Calibri"/>
                <a:cs typeface="Calibri"/>
              </a:rPr>
              <a:t>στο </a:t>
            </a:r>
            <a:r>
              <a:rPr dirty="0" sz="1100" spc="-5" b="1">
                <a:solidFill>
                  <a:srgbClr val="FF0000"/>
                </a:solidFill>
                <a:latin typeface="Calibri"/>
                <a:cs typeface="Calibri"/>
              </a:rPr>
              <a:t>βελάκι </a:t>
            </a:r>
            <a:r>
              <a:rPr dirty="0" sz="1100" b="1">
                <a:solidFill>
                  <a:srgbClr val="FF0000"/>
                </a:solidFill>
                <a:latin typeface="Calibri"/>
                <a:cs typeface="Calibri"/>
              </a:rPr>
              <a:t>δίπλα </a:t>
            </a:r>
            <a:r>
              <a:rPr dirty="0" sz="1100" spc="-5" b="1">
                <a:solidFill>
                  <a:srgbClr val="FF0000"/>
                </a:solidFill>
                <a:latin typeface="Calibri"/>
                <a:cs typeface="Calibri"/>
              </a:rPr>
              <a:t>στο</a:t>
            </a:r>
            <a:r>
              <a:rPr dirty="0" sz="1100" spc="-2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100" spc="-5" b="1">
                <a:solidFill>
                  <a:srgbClr val="FF0000"/>
                </a:solidFill>
                <a:latin typeface="Calibri"/>
                <a:cs typeface="Calibri"/>
              </a:rPr>
              <a:t>print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7300"/>
              </a:lnSpc>
            </a:pPr>
            <a:r>
              <a:rPr dirty="0" sz="1100" spc="-5">
                <a:latin typeface="Calibri"/>
                <a:cs typeface="Calibri"/>
              </a:rPr>
              <a:t>-Το σταυρόλεξό σας λοιπόν </a:t>
            </a:r>
            <a:r>
              <a:rPr dirty="0" sz="1100">
                <a:latin typeface="Calibri"/>
                <a:cs typeface="Calibri"/>
              </a:rPr>
              <a:t>μπορεί να :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Υπάρχει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σε μορφή </a:t>
            </a:r>
            <a:r>
              <a:rPr dirty="0" u="sng" sz="11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link</a:t>
            </a:r>
            <a:r>
              <a:rPr dirty="0" sz="1100" spc="-5">
                <a:latin typeface="Calibri"/>
                <a:cs typeface="Calibri"/>
              </a:rPr>
              <a:t> για </a:t>
            </a:r>
            <a:r>
              <a:rPr dirty="0" sz="1100">
                <a:latin typeface="Calibri"/>
                <a:cs typeface="Calibri"/>
              </a:rPr>
              <a:t>να </a:t>
            </a:r>
            <a:r>
              <a:rPr dirty="0" sz="1100" spc="-5">
                <a:latin typeface="Calibri"/>
                <a:cs typeface="Calibri"/>
              </a:rPr>
              <a:t>πατάς </a:t>
            </a:r>
            <a:r>
              <a:rPr dirty="0" sz="1100">
                <a:latin typeface="Calibri"/>
                <a:cs typeface="Calibri"/>
              </a:rPr>
              <a:t>πάνω και να </a:t>
            </a:r>
            <a:r>
              <a:rPr dirty="0" sz="1100" spc="-5">
                <a:latin typeface="Calibri"/>
                <a:cs typeface="Calibri"/>
              </a:rPr>
              <a:t>ανοίγει, </a:t>
            </a:r>
            <a:r>
              <a:rPr dirty="0" u="sng" sz="11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pdf,ή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word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για </a:t>
            </a:r>
            <a:r>
              <a:rPr dirty="0" sz="1100">
                <a:latin typeface="Calibri"/>
                <a:cs typeface="Calibri"/>
              </a:rPr>
              <a:t>να  </a:t>
            </a:r>
            <a:r>
              <a:rPr dirty="0" sz="1100" spc="-5">
                <a:latin typeface="Calibri"/>
                <a:cs typeface="Calibri"/>
              </a:rPr>
              <a:t>αποθηκεύεται </a:t>
            </a:r>
            <a:r>
              <a:rPr dirty="0" sz="1100">
                <a:latin typeface="Calibri"/>
                <a:cs typeface="Calibri"/>
              </a:rPr>
              <a:t>στον </a:t>
            </a:r>
            <a:r>
              <a:rPr dirty="0" sz="1100" spc="-5">
                <a:latin typeface="Calibri"/>
                <a:cs typeface="Calibri"/>
              </a:rPr>
              <a:t>υπολογιστή </a:t>
            </a:r>
            <a:r>
              <a:rPr dirty="0" sz="1100">
                <a:latin typeface="Calibri"/>
                <a:cs typeface="Calibri"/>
              </a:rPr>
              <a:t>σας ή </a:t>
            </a:r>
            <a:r>
              <a:rPr dirty="0" sz="1100" spc="-5">
                <a:latin typeface="Calibri"/>
                <a:cs typeface="Calibri"/>
              </a:rPr>
              <a:t>να το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εκτυπώσετε.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5066665" algn="l"/>
              </a:tabLst>
            </a:pPr>
            <a:r>
              <a:rPr dirty="0" sz="1100">
                <a:latin typeface="Calibri"/>
                <a:cs typeface="Calibri"/>
              </a:rPr>
              <a:t>Για  </a:t>
            </a:r>
            <a:r>
              <a:rPr dirty="0" sz="1100" spc="-5">
                <a:latin typeface="Calibri"/>
                <a:cs typeface="Calibri"/>
              </a:rPr>
              <a:t>να   ξαναγυρίσετε   όμως   στο   σταυρόλεξο   </a:t>
            </a:r>
            <a:r>
              <a:rPr dirty="0" sz="1100">
                <a:latin typeface="Calibri"/>
                <a:cs typeface="Calibri"/>
              </a:rPr>
              <a:t>σας  </a:t>
            </a:r>
            <a:r>
              <a:rPr dirty="0" sz="1100" spc="-5">
                <a:latin typeface="Calibri"/>
                <a:cs typeface="Calibri"/>
              </a:rPr>
              <a:t>διαδικτυακά   δε </a:t>
            </a:r>
            <a:r>
              <a:rPr dirty="0" sz="1100" spc="13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γίνεται </a:t>
            </a:r>
            <a:r>
              <a:rPr dirty="0" sz="1100" spc="16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παρά	</a:t>
            </a:r>
            <a:r>
              <a:rPr dirty="0" sz="1100" spc="-5">
                <a:latin typeface="Calibri"/>
                <a:cs typeface="Calibri"/>
              </a:rPr>
              <a:t>μόνο   αν   έχετε</a:t>
            </a:r>
            <a:r>
              <a:rPr dirty="0" sz="1100" spc="229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προσθέσει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dirty="0" sz="1200" spc="-5" b="1">
                <a:solidFill>
                  <a:srgbClr val="FF0000"/>
                </a:solidFill>
                <a:latin typeface="Calibri"/>
                <a:cs typeface="Calibri"/>
              </a:rPr>
              <a:t>σελιδοδείκτη </a:t>
            </a:r>
            <a:r>
              <a:rPr dirty="0" sz="1100">
                <a:latin typeface="Calibri"/>
                <a:cs typeface="Calibri"/>
              </a:rPr>
              <a:t>στη </a:t>
            </a:r>
            <a:r>
              <a:rPr dirty="0" sz="1100" spc="-5">
                <a:latin typeface="Calibri"/>
                <a:cs typeface="Calibri"/>
              </a:rPr>
              <a:t>σελίδα </a:t>
            </a:r>
            <a:r>
              <a:rPr dirty="0" sz="1100">
                <a:latin typeface="Calibri"/>
                <a:cs typeface="Calibri"/>
              </a:rPr>
              <a:t>σας </a:t>
            </a:r>
            <a:r>
              <a:rPr dirty="0" sz="1100" spc="-5">
                <a:latin typeface="Calibri"/>
                <a:cs typeface="Calibri"/>
              </a:rPr>
              <a:t>πριν αποχωρίσετε.   Για αυτό  </a:t>
            </a:r>
            <a:r>
              <a:rPr dirty="0" sz="1100">
                <a:latin typeface="Calibri"/>
                <a:cs typeface="Calibri"/>
              </a:rPr>
              <a:t>πριν κλείσετε τη </a:t>
            </a:r>
            <a:r>
              <a:rPr dirty="0" sz="1100" spc="-5">
                <a:latin typeface="Calibri"/>
                <a:cs typeface="Calibri"/>
              </a:rPr>
              <a:t>σελίδα κάντε  </a:t>
            </a:r>
            <a:r>
              <a:rPr dirty="0" sz="1100">
                <a:latin typeface="Calibri"/>
                <a:cs typeface="Calibri"/>
              </a:rPr>
              <a:t>την </a:t>
            </a:r>
            <a:r>
              <a:rPr dirty="0" sz="1100" spc="-5">
                <a:latin typeface="Calibri"/>
                <a:cs typeface="Calibri"/>
              </a:rPr>
              <a:t>παρακάτω </a:t>
            </a:r>
            <a:r>
              <a:rPr dirty="0" sz="1100" spc="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επιλογή: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99872" y="7413625"/>
            <a:ext cx="1358265" cy="0"/>
          </a:xfrm>
          <a:custGeom>
            <a:avLst/>
            <a:gdLst/>
            <a:ahLst/>
            <a:cxnLst/>
            <a:rect l="l" t="t" r="r" b="b"/>
            <a:pathLst>
              <a:path w="1358264" h="0">
                <a:moveTo>
                  <a:pt x="0" y="0"/>
                </a:moveTo>
                <a:lnTo>
                  <a:pt x="1358138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00" y="7212558"/>
            <a:ext cx="6475730" cy="6140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16799"/>
              </a:lnSpc>
              <a:spcBef>
                <a:spcPts val="105"/>
              </a:spcBef>
            </a:pPr>
            <a:r>
              <a:rPr dirty="0" sz="1100" spc="-5" b="1">
                <a:latin typeface="Calibri"/>
                <a:cs typeface="Calibri"/>
              </a:rPr>
              <a:t>-πατήστε τον </a:t>
            </a:r>
            <a:r>
              <a:rPr dirty="0" sz="1100" b="1">
                <a:latin typeface="Calibri"/>
                <a:cs typeface="Calibri"/>
              </a:rPr>
              <a:t>αστερίσκο </a:t>
            </a:r>
            <a:r>
              <a:rPr dirty="0" sz="1100" spc="-5" b="1">
                <a:latin typeface="Calibri"/>
                <a:cs typeface="Calibri"/>
              </a:rPr>
              <a:t>που δείχνει </a:t>
            </a:r>
            <a:r>
              <a:rPr dirty="0" sz="1100" b="1">
                <a:latin typeface="Calibri"/>
                <a:cs typeface="Calibri"/>
              </a:rPr>
              <a:t>το </a:t>
            </a:r>
            <a:r>
              <a:rPr dirty="0" sz="1100" spc="-5" b="1">
                <a:latin typeface="Calibri"/>
                <a:cs typeface="Calibri"/>
              </a:rPr>
              <a:t>βέλος </a:t>
            </a:r>
            <a:r>
              <a:rPr dirty="0" sz="1100" b="1">
                <a:latin typeface="Calibri"/>
                <a:cs typeface="Calibri"/>
              </a:rPr>
              <a:t>και θα </a:t>
            </a:r>
            <a:r>
              <a:rPr dirty="0" sz="1100" spc="-5" b="1">
                <a:latin typeface="Calibri"/>
                <a:cs typeface="Calibri"/>
              </a:rPr>
              <a:t>σας προκύψει </a:t>
            </a:r>
            <a:r>
              <a:rPr dirty="0" sz="1100" b="1">
                <a:latin typeface="Calibri"/>
                <a:cs typeface="Calibri"/>
              </a:rPr>
              <a:t>ένα </a:t>
            </a:r>
            <a:r>
              <a:rPr dirty="0" sz="1100" spc="-5" b="1">
                <a:latin typeface="Calibri"/>
                <a:cs typeface="Calibri"/>
              </a:rPr>
              <a:t>πλαίσιο </a:t>
            </a:r>
            <a:r>
              <a:rPr dirty="0" sz="1100" b="1">
                <a:latin typeface="Calibri"/>
                <a:cs typeface="Calibri"/>
              </a:rPr>
              <a:t>με το </a:t>
            </a:r>
            <a:r>
              <a:rPr dirty="0" sz="1100" spc="-5" b="1">
                <a:latin typeface="Calibri"/>
                <a:cs typeface="Calibri"/>
              </a:rPr>
              <a:t>όνομα του σταυρολέξου  που δημιουργήσατε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–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πατήστε ολοκληρώθηκε</a:t>
            </a:r>
            <a:r>
              <a:rPr dirty="0" sz="1100" spc="-5" b="1">
                <a:latin typeface="Calibri"/>
                <a:cs typeface="Calibri"/>
              </a:rPr>
              <a:t>. Τώρα μπορείτε να βρείτε </a:t>
            </a:r>
            <a:r>
              <a:rPr dirty="0" sz="1100" b="1">
                <a:latin typeface="Calibri"/>
                <a:cs typeface="Calibri"/>
              </a:rPr>
              <a:t>το </a:t>
            </a:r>
            <a:r>
              <a:rPr dirty="0" sz="1100" spc="-5" b="1">
                <a:latin typeface="Calibri"/>
                <a:cs typeface="Calibri"/>
              </a:rPr>
              <a:t>σταυρόλεξό σας όποτε </a:t>
            </a:r>
            <a:r>
              <a:rPr dirty="0" sz="1100" b="1">
                <a:latin typeface="Calibri"/>
                <a:cs typeface="Calibri"/>
              </a:rPr>
              <a:t>θέλετε </a:t>
            </a:r>
            <a:r>
              <a:rPr dirty="0" sz="1100" spc="-5" b="1">
                <a:latin typeface="Calibri"/>
                <a:cs typeface="Calibri"/>
              </a:rPr>
              <a:t>αν  πατήσετε τον </a:t>
            </a:r>
            <a:r>
              <a:rPr dirty="0" sz="1100" b="1">
                <a:latin typeface="Calibri"/>
                <a:cs typeface="Calibri"/>
              </a:rPr>
              <a:t>αστερίσκο των </a:t>
            </a:r>
            <a:r>
              <a:rPr dirty="0" sz="1100" spc="-5" b="1">
                <a:latin typeface="Calibri"/>
                <a:cs typeface="Calibri"/>
              </a:rPr>
              <a:t>σελιδοδεικτών όταν ανοίξετε τον browser που διαθέτετε (π.χ. google,</a:t>
            </a:r>
            <a:r>
              <a:rPr dirty="0" sz="1100" spc="13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firefox..)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6250" y="3364483"/>
            <a:ext cx="6429375" cy="35532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248400" y="3676014"/>
            <a:ext cx="1057275" cy="588010"/>
          </a:xfrm>
          <a:custGeom>
            <a:avLst/>
            <a:gdLst/>
            <a:ahLst/>
            <a:cxnLst/>
            <a:rect l="l" t="t" r="r" b="b"/>
            <a:pathLst>
              <a:path w="1057275" h="588010">
                <a:moveTo>
                  <a:pt x="109493" y="37972"/>
                </a:moveTo>
                <a:lnTo>
                  <a:pt x="91249" y="71456"/>
                </a:lnTo>
                <a:lnTo>
                  <a:pt x="1038605" y="587629"/>
                </a:lnTo>
                <a:lnTo>
                  <a:pt x="1056894" y="554101"/>
                </a:lnTo>
                <a:lnTo>
                  <a:pt x="109493" y="37972"/>
                </a:lnTo>
                <a:close/>
              </a:path>
              <a:path w="1057275" h="588010">
                <a:moveTo>
                  <a:pt x="0" y="0"/>
                </a:moveTo>
                <a:lnTo>
                  <a:pt x="73025" y="104901"/>
                </a:lnTo>
                <a:lnTo>
                  <a:pt x="91249" y="71456"/>
                </a:lnTo>
                <a:lnTo>
                  <a:pt x="74549" y="62357"/>
                </a:lnTo>
                <a:lnTo>
                  <a:pt x="92710" y="28828"/>
                </a:lnTo>
                <a:lnTo>
                  <a:pt x="114475" y="28828"/>
                </a:lnTo>
                <a:lnTo>
                  <a:pt x="127762" y="4445"/>
                </a:lnTo>
                <a:lnTo>
                  <a:pt x="0" y="0"/>
                </a:lnTo>
                <a:close/>
              </a:path>
              <a:path w="1057275" h="588010">
                <a:moveTo>
                  <a:pt x="92710" y="28828"/>
                </a:moveTo>
                <a:lnTo>
                  <a:pt x="74549" y="62357"/>
                </a:lnTo>
                <a:lnTo>
                  <a:pt x="91249" y="71456"/>
                </a:lnTo>
                <a:lnTo>
                  <a:pt x="109493" y="37972"/>
                </a:lnTo>
                <a:lnTo>
                  <a:pt x="92710" y="28828"/>
                </a:lnTo>
                <a:close/>
              </a:path>
              <a:path w="1057275" h="588010">
                <a:moveTo>
                  <a:pt x="114475" y="28828"/>
                </a:moveTo>
                <a:lnTo>
                  <a:pt x="92710" y="28828"/>
                </a:lnTo>
                <a:lnTo>
                  <a:pt x="109493" y="37972"/>
                </a:lnTo>
                <a:lnTo>
                  <a:pt x="114475" y="2882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Τετάρτη, </a:t>
            </a:r>
            <a:r>
              <a:rPr dirty="0"/>
              <a:t>13 </a:t>
            </a:r>
            <a:r>
              <a:rPr dirty="0" spc="-5"/>
              <a:t>Μαΐου</a:t>
            </a:r>
            <a:r>
              <a:rPr dirty="0" spc="-60"/>
              <a:t> </a:t>
            </a:r>
            <a:r>
              <a:rPr dirty="0" spc="-5"/>
              <a:t>2020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29259"/>
            <a:ext cx="6525895" cy="5353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4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00" spc="-5" b="1">
                <a:solidFill>
                  <a:srgbClr val="FF0000"/>
                </a:solidFill>
                <a:latin typeface="Calibri"/>
                <a:cs typeface="Calibri"/>
              </a:rPr>
              <a:t>ΟΔΗΓΙΕΣ ΓΙΑ ΤΟΥΣ ΜΑΘΗΤΕΣ </a:t>
            </a:r>
            <a:r>
              <a:rPr dirty="0" sz="1100" b="1">
                <a:latin typeface="Calibri"/>
                <a:cs typeface="Calibri"/>
              </a:rPr>
              <a:t>: </a:t>
            </a:r>
            <a:r>
              <a:rPr dirty="0" sz="1100" spc="-5" b="1">
                <a:latin typeface="Calibri"/>
                <a:cs typeface="Calibri"/>
              </a:rPr>
              <a:t>αν </a:t>
            </a:r>
            <a:r>
              <a:rPr dirty="0" sz="1100" b="1">
                <a:latin typeface="Calibri"/>
                <a:cs typeface="Calibri"/>
              </a:rPr>
              <a:t>θέλετε </a:t>
            </a:r>
            <a:r>
              <a:rPr dirty="0" sz="1100" spc="-5" b="1">
                <a:latin typeface="Calibri"/>
                <a:cs typeface="Calibri"/>
              </a:rPr>
              <a:t>οδηγίες συμπλήρωσης για τους μαθητές σας, πατήστε </a:t>
            </a:r>
            <a:r>
              <a:rPr dirty="0" sz="1100" b="1">
                <a:latin typeface="Calibri"/>
                <a:cs typeface="Calibri"/>
              </a:rPr>
              <a:t>εκεί </a:t>
            </a:r>
            <a:r>
              <a:rPr dirty="0" sz="1100" spc="-5" b="1">
                <a:latin typeface="Calibri"/>
                <a:cs typeface="Calibri"/>
              </a:rPr>
              <a:t>που</a:t>
            </a:r>
            <a:r>
              <a:rPr dirty="0" sz="1100" spc="15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δείχνει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6400" y="3462654"/>
            <a:ext cx="6712584" cy="3871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Calibri"/>
                <a:cs typeface="Calibri"/>
              </a:rPr>
              <a:t>το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βέλος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5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dirty="0" sz="1100" b="1">
                <a:latin typeface="Calibri"/>
                <a:cs typeface="Calibri"/>
              </a:rPr>
              <a:t>Θα δείτε </a:t>
            </a:r>
            <a:r>
              <a:rPr dirty="0" sz="1100" spc="-5" b="1">
                <a:latin typeface="Calibri"/>
                <a:cs typeface="Calibri"/>
              </a:rPr>
              <a:t>αυτό</a:t>
            </a:r>
            <a:r>
              <a:rPr dirty="0" sz="1100" spc="-2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(μεταφρασμένο)</a:t>
            </a:r>
            <a:endParaRPr sz="11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  <a:spcBef>
                <a:spcPts val="860"/>
              </a:spcBef>
            </a:pPr>
            <a:r>
              <a:rPr dirty="0" sz="2200" spc="-10" i="1">
                <a:solidFill>
                  <a:srgbClr val="FF0000"/>
                </a:solidFill>
                <a:latin typeface="Verdana"/>
                <a:cs typeface="Verdana"/>
              </a:rPr>
              <a:t>Οδηγίες</a:t>
            </a:r>
            <a:endParaRPr sz="2200">
              <a:latin typeface="Verdana"/>
              <a:cs typeface="Verdana"/>
            </a:endParaRPr>
          </a:p>
          <a:p>
            <a:pPr marL="50800">
              <a:lnSpc>
                <a:spcPct val="100000"/>
              </a:lnSpc>
              <a:spcBef>
                <a:spcPts val="760"/>
              </a:spcBef>
            </a:pPr>
            <a:r>
              <a:rPr dirty="0" sz="1400" spc="-5" i="1">
                <a:solidFill>
                  <a:srgbClr val="FF0000"/>
                </a:solidFill>
                <a:latin typeface="Verdana"/>
                <a:cs typeface="Verdana"/>
              </a:rPr>
              <a:t>Επίλυση </a:t>
            </a:r>
            <a:r>
              <a:rPr dirty="0" sz="1400" i="1">
                <a:solidFill>
                  <a:srgbClr val="FF0000"/>
                </a:solidFill>
                <a:latin typeface="Verdana"/>
                <a:cs typeface="Verdana"/>
              </a:rPr>
              <a:t>ενός </a:t>
            </a:r>
            <a:r>
              <a:rPr dirty="0" sz="1400" spc="-5" i="1">
                <a:solidFill>
                  <a:srgbClr val="FF0000"/>
                </a:solidFill>
                <a:latin typeface="Verdana"/>
                <a:cs typeface="Verdana"/>
              </a:rPr>
              <a:t>σταυρόλεξου στο</a:t>
            </a:r>
            <a:r>
              <a:rPr dirty="0" sz="140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400" spc="-5" i="1">
                <a:solidFill>
                  <a:srgbClr val="FF0000"/>
                </a:solidFill>
                <a:latin typeface="Verdana"/>
                <a:cs typeface="Verdana"/>
              </a:rPr>
              <a:t>διαδίκτυο:</a:t>
            </a:r>
            <a:endParaRPr sz="14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785"/>
              </a:spcBef>
              <a:buFont typeface="Courier New"/>
              <a:buChar char="o"/>
              <a:tabLst>
                <a:tab pos="240665" algn="l"/>
                <a:tab pos="241300" algn="l"/>
              </a:tabLst>
            </a:pPr>
            <a:r>
              <a:rPr dirty="0" sz="1000" spc="-5" i="1">
                <a:solidFill>
                  <a:srgbClr val="FF0000"/>
                </a:solidFill>
                <a:latin typeface="Verdana"/>
                <a:cs typeface="Verdana"/>
              </a:rPr>
              <a:t>Κάντε κλικ σε ένα </a:t>
            </a:r>
            <a:r>
              <a:rPr dirty="0" sz="1000" i="1">
                <a:solidFill>
                  <a:srgbClr val="FF0000"/>
                </a:solidFill>
                <a:latin typeface="Verdana"/>
                <a:cs typeface="Verdana"/>
              </a:rPr>
              <a:t>κελί </a:t>
            </a:r>
            <a:r>
              <a:rPr dirty="0" sz="1000" spc="-5" i="1">
                <a:solidFill>
                  <a:srgbClr val="FF0000"/>
                </a:solidFill>
                <a:latin typeface="Verdana"/>
                <a:cs typeface="Verdana"/>
              </a:rPr>
              <a:t>στο πλέγμα σταυρόλεξων ή κάντε κλικ σε μια</a:t>
            </a:r>
            <a:r>
              <a:rPr dirty="0" sz="1000" spc="6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i="1">
                <a:solidFill>
                  <a:srgbClr val="FF0000"/>
                </a:solidFill>
                <a:latin typeface="Verdana"/>
                <a:cs typeface="Verdana"/>
              </a:rPr>
              <a:t>ένδειξη</a:t>
            </a:r>
            <a:endParaRPr sz="10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15"/>
              </a:spcBef>
              <a:buFont typeface="Courier New"/>
              <a:buChar char="o"/>
              <a:tabLst>
                <a:tab pos="240665" algn="l"/>
                <a:tab pos="241300" algn="l"/>
              </a:tabLst>
            </a:pPr>
            <a:r>
              <a:rPr dirty="0" sz="1000" spc="-5" i="1">
                <a:solidFill>
                  <a:srgbClr val="FF0000"/>
                </a:solidFill>
                <a:latin typeface="Verdana"/>
                <a:cs typeface="Verdana"/>
              </a:rPr>
              <a:t>Κάντε κλικ δύο φορές </a:t>
            </a:r>
            <a:r>
              <a:rPr dirty="0" sz="1000" i="1">
                <a:solidFill>
                  <a:srgbClr val="FF0000"/>
                </a:solidFill>
                <a:latin typeface="Verdana"/>
                <a:cs typeface="Verdana"/>
              </a:rPr>
              <a:t>σε </a:t>
            </a:r>
            <a:r>
              <a:rPr dirty="0" sz="1000" spc="-5" i="1">
                <a:solidFill>
                  <a:srgbClr val="FF0000"/>
                </a:solidFill>
                <a:latin typeface="Verdana"/>
                <a:cs typeface="Verdana"/>
              </a:rPr>
              <a:t>ένα κελί για εναλλαγή μεταξύ απέναντι και</a:t>
            </a:r>
            <a:r>
              <a:rPr dirty="0" sz="1000" spc="6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i="1">
                <a:solidFill>
                  <a:srgbClr val="FF0000"/>
                </a:solidFill>
                <a:latin typeface="Verdana"/>
                <a:cs typeface="Verdana"/>
              </a:rPr>
              <a:t>κάτω</a:t>
            </a:r>
            <a:endParaRPr sz="10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20"/>
              </a:spcBef>
              <a:buFont typeface="Courier New"/>
              <a:buChar char="o"/>
              <a:tabLst>
                <a:tab pos="240665" algn="l"/>
                <a:tab pos="241300" algn="l"/>
              </a:tabLst>
            </a:pPr>
            <a:r>
              <a:rPr dirty="0" sz="1000" spc="-5" i="1">
                <a:solidFill>
                  <a:srgbClr val="FF0000"/>
                </a:solidFill>
                <a:latin typeface="Verdana"/>
                <a:cs typeface="Verdana"/>
              </a:rPr>
              <a:t>Το </a:t>
            </a:r>
            <a:r>
              <a:rPr dirty="0" sz="1000" i="1">
                <a:solidFill>
                  <a:srgbClr val="FF0000"/>
                </a:solidFill>
                <a:latin typeface="Verdana"/>
                <a:cs typeface="Verdana"/>
              </a:rPr>
              <a:t>ενεργό </a:t>
            </a:r>
            <a:r>
              <a:rPr dirty="0" sz="1000" spc="-5" i="1">
                <a:solidFill>
                  <a:srgbClr val="FF0000"/>
                </a:solidFill>
                <a:latin typeface="Verdana"/>
                <a:cs typeface="Verdana"/>
              </a:rPr>
              <a:t>κελί επισημαίνεται με </a:t>
            </a:r>
            <a:r>
              <a:rPr dirty="0" sz="1000" spc="-10" i="1">
                <a:solidFill>
                  <a:srgbClr val="FF0000"/>
                </a:solidFill>
                <a:latin typeface="Verdana"/>
                <a:cs typeface="Verdana"/>
              </a:rPr>
              <a:t>μπλε</a:t>
            </a:r>
            <a:r>
              <a:rPr dirty="0" sz="1000" spc="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" i="1">
                <a:solidFill>
                  <a:srgbClr val="FF0000"/>
                </a:solidFill>
                <a:latin typeface="Verdana"/>
                <a:cs typeface="Verdana"/>
              </a:rPr>
              <a:t>χρώμα</a:t>
            </a:r>
            <a:endParaRPr sz="10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15"/>
              </a:spcBef>
              <a:buFont typeface="Courier New"/>
              <a:buChar char="o"/>
              <a:tabLst>
                <a:tab pos="240665" algn="l"/>
                <a:tab pos="241300" algn="l"/>
              </a:tabLst>
            </a:pPr>
            <a:r>
              <a:rPr dirty="0" sz="1000" spc="-5" i="1">
                <a:solidFill>
                  <a:srgbClr val="FF0000"/>
                </a:solidFill>
                <a:latin typeface="Verdana"/>
                <a:cs typeface="Verdana"/>
              </a:rPr>
              <a:t>Ξεκινήστε να πληκτρολογείτε </a:t>
            </a:r>
            <a:r>
              <a:rPr dirty="0" sz="1000" spc="-10" i="1">
                <a:solidFill>
                  <a:srgbClr val="FF0000"/>
                </a:solidFill>
                <a:latin typeface="Verdana"/>
                <a:cs typeface="Verdana"/>
              </a:rPr>
              <a:t>τη</a:t>
            </a:r>
            <a:r>
              <a:rPr dirty="0" sz="1000" spc="1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" i="1">
                <a:solidFill>
                  <a:srgbClr val="FF0000"/>
                </a:solidFill>
                <a:latin typeface="Verdana"/>
                <a:cs typeface="Verdana"/>
              </a:rPr>
              <a:t>λέξη</a:t>
            </a:r>
            <a:endParaRPr sz="10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10"/>
              </a:spcBef>
              <a:buFont typeface="Courier New"/>
              <a:buChar char="o"/>
              <a:tabLst>
                <a:tab pos="240665" algn="l"/>
                <a:tab pos="241300" algn="l"/>
              </a:tabLst>
            </a:pPr>
            <a:r>
              <a:rPr dirty="0" sz="1000" spc="-5" i="1">
                <a:solidFill>
                  <a:srgbClr val="FF0000"/>
                </a:solidFill>
                <a:latin typeface="Verdana"/>
                <a:cs typeface="Verdana"/>
              </a:rPr>
              <a:t>Πατήστε enter </a:t>
            </a:r>
            <a:r>
              <a:rPr dirty="0" sz="1000" spc="-10" i="1">
                <a:solidFill>
                  <a:srgbClr val="FF0000"/>
                </a:solidFill>
                <a:latin typeface="Verdana"/>
                <a:cs typeface="Verdana"/>
              </a:rPr>
              <a:t>όταν </a:t>
            </a:r>
            <a:r>
              <a:rPr dirty="0" sz="1000" spc="-5" i="1">
                <a:solidFill>
                  <a:srgbClr val="FF0000"/>
                </a:solidFill>
                <a:latin typeface="Verdana"/>
                <a:cs typeface="Verdana"/>
              </a:rPr>
              <a:t>ολοκληρώσετε την πληκτρολόγηση της</a:t>
            </a:r>
            <a:r>
              <a:rPr dirty="0" sz="1000" spc="5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" i="1">
                <a:solidFill>
                  <a:srgbClr val="FF0000"/>
                </a:solidFill>
                <a:latin typeface="Verdana"/>
                <a:cs typeface="Verdana"/>
              </a:rPr>
              <a:t>λέξης</a:t>
            </a:r>
            <a:endParaRPr sz="10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25"/>
              </a:spcBef>
              <a:buFont typeface="Courier New"/>
              <a:buChar char="o"/>
              <a:tabLst>
                <a:tab pos="240665" algn="l"/>
                <a:tab pos="241300" algn="l"/>
              </a:tabLst>
            </a:pPr>
            <a:r>
              <a:rPr dirty="0" sz="1000" spc="-5" i="1">
                <a:solidFill>
                  <a:srgbClr val="FF0000"/>
                </a:solidFill>
                <a:latin typeface="Verdana"/>
                <a:cs typeface="Verdana"/>
              </a:rPr>
              <a:t>Η λέξη θα γίνει πράσινη ή κόκκινη αν το έχετε καταλήξει </a:t>
            </a:r>
            <a:r>
              <a:rPr dirty="0" sz="1000" spc="-10" i="1">
                <a:solidFill>
                  <a:srgbClr val="FF0000"/>
                </a:solidFill>
                <a:latin typeface="Verdana"/>
                <a:cs typeface="Verdana"/>
              </a:rPr>
              <a:t>σωστά </a:t>
            </a:r>
            <a:r>
              <a:rPr dirty="0" sz="1000" spc="-5" i="1">
                <a:solidFill>
                  <a:srgbClr val="FF0000"/>
                </a:solidFill>
                <a:latin typeface="Verdana"/>
                <a:cs typeface="Verdana"/>
              </a:rPr>
              <a:t>ή</a:t>
            </a:r>
            <a:r>
              <a:rPr dirty="0" sz="1000" spc="7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" i="1">
                <a:solidFill>
                  <a:srgbClr val="FF0000"/>
                </a:solidFill>
                <a:latin typeface="Verdana"/>
                <a:cs typeface="Verdana"/>
              </a:rPr>
              <a:t>λάθος</a:t>
            </a:r>
            <a:endParaRPr sz="1000">
              <a:latin typeface="Verdana"/>
              <a:cs typeface="Verdana"/>
            </a:endParaRPr>
          </a:p>
          <a:p>
            <a:pPr marL="241300" marR="574040" indent="-228600">
              <a:lnSpc>
                <a:spcPct val="101000"/>
              </a:lnSpc>
              <a:buFont typeface="Courier New"/>
              <a:buChar char="o"/>
              <a:tabLst>
                <a:tab pos="240665" algn="l"/>
                <a:tab pos="241300" algn="l"/>
              </a:tabLst>
            </a:pPr>
            <a:r>
              <a:rPr dirty="0" sz="1000" spc="-5" i="1">
                <a:solidFill>
                  <a:srgbClr val="FF0000"/>
                </a:solidFill>
                <a:latin typeface="Verdana"/>
                <a:cs typeface="Verdana"/>
              </a:rPr>
              <a:t>Μπορείτε να χρησιμοποιήσετε </a:t>
            </a:r>
            <a:r>
              <a:rPr dirty="0" sz="1000" spc="-10" i="1">
                <a:solidFill>
                  <a:srgbClr val="FF0000"/>
                </a:solidFill>
                <a:latin typeface="Verdana"/>
                <a:cs typeface="Verdana"/>
              </a:rPr>
              <a:t>τα </a:t>
            </a:r>
            <a:r>
              <a:rPr dirty="0" sz="1000" spc="-5" i="1">
                <a:solidFill>
                  <a:srgbClr val="FF0000"/>
                </a:solidFill>
                <a:latin typeface="Verdana"/>
                <a:cs typeface="Verdana"/>
              </a:rPr>
              <a:t>πλήκτρα tab και </a:t>
            </a:r>
            <a:r>
              <a:rPr dirty="0" sz="1000" i="1">
                <a:solidFill>
                  <a:srgbClr val="FF0000"/>
                </a:solidFill>
                <a:latin typeface="Verdana"/>
                <a:cs typeface="Verdana"/>
              </a:rPr>
              <a:t>shift-tab </a:t>
            </a:r>
            <a:r>
              <a:rPr dirty="0" sz="1000" spc="-5" i="1">
                <a:solidFill>
                  <a:srgbClr val="FF0000"/>
                </a:solidFill>
                <a:latin typeface="Verdana"/>
                <a:cs typeface="Verdana"/>
              </a:rPr>
              <a:t>για να μετακινηθείτε </a:t>
            </a:r>
            <a:r>
              <a:rPr dirty="0" sz="1000" spc="-10" i="1">
                <a:solidFill>
                  <a:srgbClr val="FF0000"/>
                </a:solidFill>
                <a:latin typeface="Verdana"/>
                <a:cs typeface="Verdana"/>
              </a:rPr>
              <a:t>γύρω </a:t>
            </a:r>
            <a:r>
              <a:rPr dirty="0" sz="1000" spc="-5" i="1">
                <a:solidFill>
                  <a:srgbClr val="FF0000"/>
                </a:solidFill>
                <a:latin typeface="Verdana"/>
                <a:cs typeface="Verdana"/>
              </a:rPr>
              <a:t>από </a:t>
            </a:r>
            <a:r>
              <a:rPr dirty="0" sz="1000" i="1">
                <a:solidFill>
                  <a:srgbClr val="FF0000"/>
                </a:solidFill>
                <a:latin typeface="Verdana"/>
                <a:cs typeface="Verdana"/>
              </a:rPr>
              <a:t>το  </a:t>
            </a:r>
            <a:r>
              <a:rPr dirty="0" sz="1000" spc="-5" i="1">
                <a:solidFill>
                  <a:srgbClr val="FF0000"/>
                </a:solidFill>
                <a:latin typeface="Verdana"/>
                <a:cs typeface="Verdana"/>
              </a:rPr>
              <a:t>σταυρόλεξο και τα πλήκτρα</a:t>
            </a:r>
            <a:r>
              <a:rPr dirty="0" sz="1000" spc="15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5" i="1">
                <a:solidFill>
                  <a:srgbClr val="FF0000"/>
                </a:solidFill>
                <a:latin typeface="Verdana"/>
                <a:cs typeface="Verdana"/>
              </a:rPr>
              <a:t>βέλους</a:t>
            </a:r>
            <a:endParaRPr sz="1000">
              <a:latin typeface="Verdana"/>
              <a:cs typeface="Verdana"/>
            </a:endParaRPr>
          </a:p>
          <a:p>
            <a:pPr marL="50800">
              <a:lnSpc>
                <a:spcPts val="1270"/>
              </a:lnSpc>
            </a:pPr>
            <a:r>
              <a:rPr dirty="0" sz="1100" spc="-5" b="1">
                <a:latin typeface="Calibri"/>
                <a:cs typeface="Calibri"/>
              </a:rPr>
              <a:t>ΠΡΟΣΟΧΗ: </a:t>
            </a:r>
            <a:r>
              <a:rPr dirty="0" sz="1100" b="1">
                <a:latin typeface="Calibri"/>
                <a:cs typeface="Calibri"/>
              </a:rPr>
              <a:t>Αν το </a:t>
            </a:r>
            <a:r>
              <a:rPr dirty="0" sz="1100" spc="-5" b="1">
                <a:latin typeface="Calibri"/>
                <a:cs typeface="Calibri"/>
              </a:rPr>
              <a:t>σταυρόλεξο αποσταλεί στους μαθητές σας </a:t>
            </a:r>
            <a:r>
              <a:rPr dirty="0" sz="1100" b="1">
                <a:latin typeface="Calibri"/>
                <a:cs typeface="Calibri"/>
              </a:rPr>
              <a:t>δε θα </a:t>
            </a:r>
            <a:r>
              <a:rPr dirty="0" sz="1100" spc="-5" b="1">
                <a:latin typeface="Calibri"/>
                <a:cs typeface="Calibri"/>
              </a:rPr>
              <a:t>μπορούν να σας </a:t>
            </a:r>
            <a:r>
              <a:rPr dirty="0" sz="1100" b="1">
                <a:latin typeface="Calibri"/>
                <a:cs typeface="Calibri"/>
              </a:rPr>
              <a:t>το </a:t>
            </a:r>
            <a:r>
              <a:rPr dirty="0" sz="1100" spc="-5" b="1">
                <a:latin typeface="Calibri"/>
                <a:cs typeface="Calibri"/>
              </a:rPr>
              <a:t>στείλουν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πίσω</a:t>
            </a:r>
            <a:endParaRPr sz="1100">
              <a:latin typeface="Calibri"/>
              <a:cs typeface="Calibri"/>
            </a:endParaRPr>
          </a:p>
          <a:p>
            <a:pPr algn="just" marL="50800" marR="5715">
              <a:lnSpc>
                <a:spcPct val="117300"/>
              </a:lnSpc>
            </a:pPr>
            <a:r>
              <a:rPr dirty="0" sz="1100" spc="-5" b="1">
                <a:latin typeface="Calibri"/>
                <a:cs typeface="Calibri"/>
              </a:rPr>
              <a:t>συμπληρωμένο στα κελιά του, οπότε </a:t>
            </a:r>
            <a:r>
              <a:rPr dirty="0" sz="1100" b="1">
                <a:latin typeface="Calibri"/>
                <a:cs typeface="Calibri"/>
              </a:rPr>
              <a:t>ζητήστε </a:t>
            </a:r>
            <a:r>
              <a:rPr dirty="0" sz="1100" spc="-5" b="1">
                <a:latin typeface="Calibri"/>
                <a:cs typeface="Calibri"/>
              </a:rPr>
              <a:t>τους </a:t>
            </a:r>
            <a:r>
              <a:rPr dirty="0" sz="1100" b="1">
                <a:latin typeface="Calibri"/>
                <a:cs typeface="Calibri"/>
              </a:rPr>
              <a:t>–αν θέλετε </a:t>
            </a:r>
            <a:r>
              <a:rPr dirty="0" sz="1100" spc="-5" b="1">
                <a:latin typeface="Calibri"/>
                <a:cs typeface="Calibri"/>
              </a:rPr>
              <a:t>να αξιολογήσετε </a:t>
            </a:r>
            <a:r>
              <a:rPr dirty="0" sz="1100" b="1">
                <a:latin typeface="Calibri"/>
                <a:cs typeface="Calibri"/>
              </a:rPr>
              <a:t>την </a:t>
            </a:r>
            <a:r>
              <a:rPr dirty="0" sz="1100" spc="-5" b="1">
                <a:latin typeface="Calibri"/>
                <a:cs typeface="Calibri"/>
              </a:rPr>
              <a:t>προσπάθειά τους- να σας  στείλουν </a:t>
            </a:r>
            <a:r>
              <a:rPr dirty="0" sz="1100" b="1">
                <a:latin typeface="Calibri"/>
                <a:cs typeface="Calibri"/>
              </a:rPr>
              <a:t>τις </a:t>
            </a:r>
            <a:r>
              <a:rPr dirty="0" sz="1100" spc="-5" b="1">
                <a:latin typeface="Calibri"/>
                <a:cs typeface="Calibri"/>
              </a:rPr>
              <a:t>λέξεις-λύσεις σε </a:t>
            </a:r>
            <a:r>
              <a:rPr dirty="0" sz="1100" b="1">
                <a:latin typeface="Calibri"/>
                <a:cs typeface="Calibri"/>
              </a:rPr>
              <a:t>ένα </a:t>
            </a:r>
            <a:r>
              <a:rPr dirty="0" sz="1100" spc="-5" b="1">
                <a:latin typeface="Calibri"/>
                <a:cs typeface="Calibri"/>
              </a:rPr>
              <a:t>απλό word γράφοντας μπροστά τον </a:t>
            </a:r>
            <a:r>
              <a:rPr dirty="0" sz="1100" b="1">
                <a:latin typeface="Calibri"/>
                <a:cs typeface="Calibri"/>
              </a:rPr>
              <a:t>αριθμό </a:t>
            </a:r>
            <a:r>
              <a:rPr dirty="0" sz="1100" spc="-5" b="1">
                <a:latin typeface="Calibri"/>
                <a:cs typeface="Calibri"/>
              </a:rPr>
              <a:t>που αντιστοιχεί στη κάθε</a:t>
            </a:r>
            <a:r>
              <a:rPr dirty="0" sz="1100" spc="6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μια</a:t>
            </a:r>
            <a:r>
              <a:rPr dirty="0" sz="110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850">
              <a:latin typeface="Times New Roman"/>
              <a:cs typeface="Times New Roman"/>
            </a:endParaRPr>
          </a:p>
          <a:p>
            <a:pPr algn="just" marL="50800" marR="5080">
              <a:lnSpc>
                <a:spcPct val="116799"/>
              </a:lnSpc>
            </a:pPr>
            <a:r>
              <a:rPr dirty="0" sz="1100">
                <a:latin typeface="Calibri"/>
                <a:cs typeface="Calibri"/>
              </a:rPr>
              <a:t>Ελπίζω </a:t>
            </a:r>
            <a:r>
              <a:rPr dirty="0" sz="1100" spc="-5">
                <a:latin typeface="Calibri"/>
                <a:cs typeface="Calibri"/>
              </a:rPr>
              <a:t>να </a:t>
            </a:r>
            <a:r>
              <a:rPr dirty="0" sz="1100">
                <a:latin typeface="Calibri"/>
                <a:cs typeface="Calibri"/>
              </a:rPr>
              <a:t>μπόρεσα </a:t>
            </a:r>
            <a:r>
              <a:rPr dirty="0" sz="1100" spc="-5">
                <a:latin typeface="Calibri"/>
                <a:cs typeface="Calibri"/>
              </a:rPr>
              <a:t>να σας βοηθήσω </a:t>
            </a:r>
            <a:r>
              <a:rPr dirty="0" sz="1100">
                <a:latin typeface="Calibri"/>
                <a:cs typeface="Calibri"/>
              </a:rPr>
              <a:t>με </a:t>
            </a:r>
            <a:r>
              <a:rPr dirty="0" sz="1100" spc="-5">
                <a:latin typeface="Calibri"/>
                <a:cs typeface="Calibri"/>
              </a:rPr>
              <a:t>τις ελάχιστες γνώσεις </a:t>
            </a:r>
            <a:r>
              <a:rPr dirty="0" sz="1100">
                <a:latin typeface="Calibri"/>
                <a:cs typeface="Calibri"/>
              </a:rPr>
              <a:t>που </a:t>
            </a:r>
            <a:r>
              <a:rPr dirty="0" sz="1100" spc="-5">
                <a:latin typeface="Calibri"/>
                <a:cs typeface="Calibri"/>
              </a:rPr>
              <a:t>διαθέτω. Δεν </a:t>
            </a:r>
            <a:r>
              <a:rPr dirty="0" sz="1100">
                <a:latin typeface="Calibri"/>
                <a:cs typeface="Calibri"/>
              </a:rPr>
              <a:t>είμαι </a:t>
            </a:r>
            <a:r>
              <a:rPr dirty="0" sz="1100" spc="-5">
                <a:latin typeface="Calibri"/>
                <a:cs typeface="Calibri"/>
              </a:rPr>
              <a:t>άλλωστε </a:t>
            </a:r>
            <a:r>
              <a:rPr dirty="0" sz="1100">
                <a:latin typeface="Calibri"/>
                <a:cs typeface="Calibri"/>
              </a:rPr>
              <a:t>πληροφορικός,  αλλά μια </a:t>
            </a:r>
            <a:r>
              <a:rPr dirty="0" sz="1100" spc="-5">
                <a:latin typeface="Calibri"/>
                <a:cs typeface="Calibri"/>
              </a:rPr>
              <a:t>απλή θεολόγος που χρησιμοποιεί, όπως </a:t>
            </a:r>
            <a:r>
              <a:rPr dirty="0" sz="1100">
                <a:latin typeface="Calibri"/>
                <a:cs typeface="Calibri"/>
              </a:rPr>
              <a:t>και εσείς , την </a:t>
            </a:r>
            <a:r>
              <a:rPr dirty="0" sz="1100" spc="-5">
                <a:latin typeface="Calibri"/>
                <a:cs typeface="Calibri"/>
              </a:rPr>
              <a:t>ασύγχρονη εκπαίδευση ως τρόπο επικοινωνίας </a:t>
            </a:r>
            <a:r>
              <a:rPr dirty="0" sz="1100">
                <a:latin typeface="Calibri"/>
                <a:cs typeface="Calibri"/>
              </a:rPr>
              <a:t>με  </a:t>
            </a:r>
            <a:r>
              <a:rPr dirty="0" sz="1100" spc="-5">
                <a:latin typeface="Calibri"/>
                <a:cs typeface="Calibri"/>
              </a:rPr>
              <a:t>τους μαθητές </a:t>
            </a:r>
            <a:r>
              <a:rPr dirty="0" sz="1100">
                <a:latin typeface="Calibri"/>
                <a:cs typeface="Calibri"/>
              </a:rPr>
              <a:t>της </a:t>
            </a:r>
            <a:r>
              <a:rPr dirty="0" sz="1100" spc="-5">
                <a:latin typeface="Calibri"/>
                <a:cs typeface="Calibri"/>
              </a:rPr>
              <a:t>στους δύσκολους </a:t>
            </a:r>
            <a:r>
              <a:rPr dirty="0" sz="1100">
                <a:latin typeface="Calibri"/>
                <a:cs typeface="Calibri"/>
              </a:rPr>
              <a:t>καιρούς που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διάγουμε…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68621" y="7786877"/>
            <a:ext cx="2149475" cy="5168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635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Μπαράκου Κλεοπάτρα </a:t>
            </a:r>
            <a:r>
              <a:rPr dirty="0" sz="1100" spc="-10">
                <a:latin typeface="Calibri"/>
                <a:cs typeface="Calibri"/>
              </a:rPr>
              <a:t>ΠΕ01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5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</a:pPr>
            <a:r>
              <a:rPr dirty="0" sz="1100" spc="-5">
                <a:latin typeface="Calibri"/>
                <a:cs typeface="Calibri"/>
              </a:rPr>
              <a:t>Αναξαγόρειο Γυμνάσιο </a:t>
            </a:r>
            <a:r>
              <a:rPr dirty="0" sz="1100">
                <a:latin typeface="Calibri"/>
                <a:cs typeface="Calibri"/>
              </a:rPr>
              <a:t>Ν.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Λαμψάκου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09332" y="986662"/>
            <a:ext cx="5350509" cy="26286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076825" y="1932304"/>
            <a:ext cx="1432560" cy="853440"/>
          </a:xfrm>
          <a:custGeom>
            <a:avLst/>
            <a:gdLst/>
            <a:ahLst/>
            <a:cxnLst/>
            <a:rect l="l" t="t" r="r" b="b"/>
            <a:pathLst>
              <a:path w="1432559" h="853439">
                <a:moveTo>
                  <a:pt x="68785" y="33375"/>
                </a:moveTo>
                <a:lnTo>
                  <a:pt x="62308" y="44298"/>
                </a:lnTo>
                <a:lnTo>
                  <a:pt x="1425448" y="853185"/>
                </a:lnTo>
                <a:lnTo>
                  <a:pt x="1432052" y="842263"/>
                </a:lnTo>
                <a:lnTo>
                  <a:pt x="68785" y="33375"/>
                </a:lnTo>
                <a:close/>
              </a:path>
              <a:path w="1432559" h="853439">
                <a:moveTo>
                  <a:pt x="0" y="0"/>
                </a:moveTo>
                <a:lnTo>
                  <a:pt x="46100" y="71627"/>
                </a:lnTo>
                <a:lnTo>
                  <a:pt x="62308" y="44298"/>
                </a:lnTo>
                <a:lnTo>
                  <a:pt x="51435" y="37846"/>
                </a:lnTo>
                <a:lnTo>
                  <a:pt x="57912" y="26924"/>
                </a:lnTo>
                <a:lnTo>
                  <a:pt x="72611" y="26924"/>
                </a:lnTo>
                <a:lnTo>
                  <a:pt x="84962" y="6096"/>
                </a:lnTo>
                <a:lnTo>
                  <a:pt x="0" y="0"/>
                </a:lnTo>
                <a:close/>
              </a:path>
              <a:path w="1432559" h="853439">
                <a:moveTo>
                  <a:pt x="57912" y="26924"/>
                </a:moveTo>
                <a:lnTo>
                  <a:pt x="51435" y="37846"/>
                </a:lnTo>
                <a:lnTo>
                  <a:pt x="62308" y="44298"/>
                </a:lnTo>
                <a:lnTo>
                  <a:pt x="68785" y="33375"/>
                </a:lnTo>
                <a:lnTo>
                  <a:pt x="57912" y="26924"/>
                </a:lnTo>
                <a:close/>
              </a:path>
              <a:path w="1432559" h="853439">
                <a:moveTo>
                  <a:pt x="72611" y="26924"/>
                </a:moveTo>
                <a:lnTo>
                  <a:pt x="57912" y="26924"/>
                </a:lnTo>
                <a:lnTo>
                  <a:pt x="68785" y="33375"/>
                </a:lnTo>
                <a:lnTo>
                  <a:pt x="72611" y="269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Τετάρτη, </a:t>
            </a:r>
            <a:r>
              <a:rPr dirty="0"/>
              <a:t>13 </a:t>
            </a:r>
            <a:r>
              <a:rPr dirty="0" spc="-5"/>
              <a:t>Μαΐου</a:t>
            </a:r>
            <a:r>
              <a:rPr dirty="0" spc="-60"/>
              <a:t> </a:t>
            </a:r>
            <a:r>
              <a:rPr dirty="0" spc="-5"/>
              <a:t>2020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Δημητρης</dc:creator>
  <dcterms:created xsi:type="dcterms:W3CDTF">2020-05-13T21:18:41Z</dcterms:created>
  <dcterms:modified xsi:type="dcterms:W3CDTF">2020-05-13T21:18:41Z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2020-05-13T00:00:00Z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2020-05-13T00:00:00Z</vt:filetime>
  </property>
</Properties>
</file>