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6858000" cx="9144000"/>
  <p:notesSz cx="6858000" cy="9144000"/>
  <p:embeddedFontLst>
    <p:embeddedFont>
      <p:font typeface="Constantia"/>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71" roundtripDataSignature="AMtx7mi+kQK2FQi6su9X5Rny3fKh27m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customschemas.google.com/relationships/presentationmetadata" Target="metadata"/><Relationship Id="rId70" Type="http://schemas.openxmlformats.org/officeDocument/2006/relationships/font" Target="fonts/Constantia-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Constantia-bold.fntdata"/><Relationship Id="rId23" Type="http://schemas.openxmlformats.org/officeDocument/2006/relationships/slide" Target="slides/slide17.xml"/><Relationship Id="rId67" Type="http://schemas.openxmlformats.org/officeDocument/2006/relationships/font" Target="fonts/Constantia-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onstantia-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64"/>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4"/>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9" name="Google Shape;19;p6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72"/>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2"/>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72"/>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7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9" name="Shape 89"/>
        <p:cNvGrpSpPr/>
        <p:nvPr/>
      </p:nvGrpSpPr>
      <p:grpSpPr>
        <a:xfrm>
          <a:off x="0" y="0"/>
          <a:ext cx="0" cy="0"/>
          <a:chOff x="0" y="0"/>
          <a:chExt cx="0" cy="0"/>
        </a:xfrm>
      </p:grpSpPr>
      <p:sp>
        <p:nvSpPr>
          <p:cNvPr id="90" name="Google Shape;90;p73"/>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73"/>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73"/>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3"/>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7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7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73"/>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97" name="Google Shape;97;p73"/>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8" name="Google Shape;98;p73"/>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9" name="Google Shape;99;p73"/>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7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74"/>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7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7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7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75"/>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75"/>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9" name="Google Shape;109;p7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7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22" name="Shape 22"/>
        <p:cNvGrpSpPr/>
        <p:nvPr/>
      </p:nvGrpSpPr>
      <p:grpSpPr>
        <a:xfrm>
          <a:off x="0" y="0"/>
          <a:ext cx="0" cy="0"/>
          <a:chOff x="0" y="0"/>
          <a:chExt cx="0" cy="0"/>
        </a:xfrm>
      </p:grpSpPr>
      <p:sp>
        <p:nvSpPr>
          <p:cNvPr id="23" name="Google Shape;23;p69"/>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69"/>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 name="Google Shape;25;p6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6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6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6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7"/>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67"/>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6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63"/>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63"/>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59" name="Google Shape;59;p6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62" name="Shape 62"/>
        <p:cNvGrpSpPr/>
        <p:nvPr/>
      </p:nvGrpSpPr>
      <p:grpSpPr>
        <a:xfrm>
          <a:off x="0" y="0"/>
          <a:ext cx="0" cy="0"/>
          <a:chOff x="0" y="0"/>
          <a:chExt cx="0" cy="0"/>
        </a:xfrm>
      </p:grpSpPr>
      <p:sp>
        <p:nvSpPr>
          <p:cNvPr id="63" name="Google Shape;63;p68"/>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8"/>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6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7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0"/>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70"/>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70"/>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70"/>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7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71"/>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7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1.xml"/><Relationship Id="rId12" Type="http://schemas.openxmlformats.org/officeDocument/2006/relationships/slideLayout" Target="../slideLayouts/slideLayout13.xml"/><Relationship Id="rId1" Type="http://schemas.openxmlformats.org/officeDocument/2006/relationships/image" Target="../media/image7.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62"/>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 name="Google Shape;7;p62"/>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8" name="Google Shape;8;p6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6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0" name="Google Shape;10;p6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1" name="Google Shape;11;p6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2" name="Google Shape;12;p6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l-GR"/>
              <a:t>‹#›</a:t>
            </a:fld>
            <a:endParaRPr/>
          </a:p>
        </p:txBody>
      </p:sp>
      <p:grpSp>
        <p:nvGrpSpPr>
          <p:cNvPr id="13" name="Google Shape;13;p62"/>
          <p:cNvGrpSpPr/>
          <p:nvPr/>
        </p:nvGrpSpPr>
        <p:grpSpPr>
          <a:xfrm>
            <a:off x="-29294" y="-16113"/>
            <a:ext cx="9198255" cy="1086266"/>
            <a:chOff x="-29322" y="-1971"/>
            <a:chExt cx="9198255" cy="1086266"/>
          </a:xfrm>
        </p:grpSpPr>
        <p:sp>
          <p:nvSpPr>
            <p:cNvPr id="14" name="Google Shape;14;p62"/>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 name="Google Shape;15;p62"/>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8" name="Shape 28"/>
        <p:cNvGrpSpPr/>
        <p:nvPr/>
      </p:nvGrpSpPr>
      <p:grpSpPr>
        <a:xfrm>
          <a:off x="0" y="0"/>
          <a:ext cx="0" cy="0"/>
          <a:chOff x="0" y="0"/>
          <a:chExt cx="0" cy="0"/>
        </a:xfrm>
      </p:grpSpPr>
      <p:sp>
        <p:nvSpPr>
          <p:cNvPr id="29" name="Google Shape;29;p6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0" name="Google Shape;30;p6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1" name="Google Shape;31;p6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3" name="Google Shape;33;p6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4" name="Google Shape;34;p6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 name="Google Shape;35;p6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l-GR"/>
              <a:t>‹#›</a:t>
            </a:fld>
            <a:endParaRPr/>
          </a:p>
        </p:txBody>
      </p:sp>
      <p:grpSp>
        <p:nvGrpSpPr>
          <p:cNvPr id="36" name="Google Shape;36;p61"/>
          <p:cNvGrpSpPr/>
          <p:nvPr/>
        </p:nvGrpSpPr>
        <p:grpSpPr>
          <a:xfrm>
            <a:off x="-29294" y="-16113"/>
            <a:ext cx="9198255" cy="1086266"/>
            <a:chOff x="-29322" y="-1971"/>
            <a:chExt cx="9198255" cy="1086266"/>
          </a:xfrm>
        </p:grpSpPr>
        <p:sp>
          <p:nvSpPr>
            <p:cNvPr id="37" name="Google Shape;37;p6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8" name="Google Shape;38;p6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fontScale="90000"/>
          </a:bodyPr>
          <a:lstStyle/>
          <a:p>
            <a:pPr indent="0" lvl="0" marL="0" rtl="0" algn="r">
              <a:spcBef>
                <a:spcPts val="0"/>
              </a:spcBef>
              <a:spcAft>
                <a:spcPts val="0"/>
              </a:spcAft>
              <a:buClr>
                <a:srgbClr val="4CE0EA"/>
              </a:buClr>
              <a:buSzPct val="100000"/>
              <a:buFont typeface="Calibri"/>
              <a:buNone/>
            </a:pPr>
            <a:r>
              <a:rPr lang="el-GR"/>
              <a:t>Η ΤΕΧΝΟΛΟΓΙΑ ΤΗΝ ΕΠΟΧΗ ΤΗΣ ΕΠΑΝΑΣΤΑΣΗΣ ΤΟΥ 1821</a:t>
            </a:r>
            <a:endParaRPr/>
          </a:p>
        </p:txBody>
      </p:sp>
      <p:sp>
        <p:nvSpPr>
          <p:cNvPr id="117" name="Google Shape;117;p1"/>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rPr lang="el-GR"/>
              <a:t>ΕΠΙΜΕΛΕΙΑ ΠΛΗΡΟΦΟΡΙΩΝ</a:t>
            </a:r>
            <a:endParaRPr/>
          </a:p>
          <a:p>
            <a:pPr indent="0" lvl="0" marL="0" marR="45720" rtl="0" algn="r">
              <a:spcBef>
                <a:spcPts val="520"/>
              </a:spcBef>
              <a:spcAft>
                <a:spcPts val="0"/>
              </a:spcAft>
              <a:buSzPts val="2470"/>
              <a:buNone/>
            </a:pPr>
            <a:r>
              <a:rPr lang="el-GR"/>
              <a:t>ΘΕΟΔΟΣΙΟΥ ΘΕΟΔΩΡΟΣ </a:t>
            </a:r>
            <a:endParaRPr/>
          </a:p>
          <a:p>
            <a:pPr indent="0" lvl="0" marL="0" marR="45720" rtl="0" algn="r">
              <a:spcBef>
                <a:spcPts val="520"/>
              </a:spcBef>
              <a:spcAft>
                <a:spcPts val="0"/>
              </a:spcAft>
              <a:buSzPts val="2470"/>
              <a:buNone/>
            </a:pPr>
            <a:r>
              <a:rPr lang="el-GR"/>
              <a:t>ΜΗΧΑΝΟΛΟΓΟΣ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ΕΡΓΑΛΕΙΑ ΤΟΥ ΜΑΘΗΤΗ</a:t>
            </a:r>
            <a:endParaRPr/>
          </a:p>
        </p:txBody>
      </p:sp>
      <p:sp>
        <p:nvSpPr>
          <p:cNvPr id="171" name="Google Shape;171;p1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a:t>Για γράψιμο χρησιμοποιούσαν πέννες(από το λατινικό penna που σημαίνει φτερό) από φτερά ή μεταλλικές.</a:t>
            </a:r>
            <a:endParaRPr/>
          </a:p>
          <a:p>
            <a:pPr indent="-274320" lvl="0" marL="274320" rtl="0" algn="l">
              <a:spcBef>
                <a:spcPts val="481"/>
              </a:spcBef>
              <a:spcAft>
                <a:spcPts val="0"/>
              </a:spcAft>
              <a:buSzPct val="95000"/>
              <a:buChar char="⚫"/>
            </a:pPr>
            <a:r>
              <a:rPr lang="el-GR"/>
              <a:t>Το μελάνι φτιάχνονταν από μίγμα διαφόρων  υλικών πχ κάρβουνο,θείο,σιδηρος κτλ</a:t>
            </a:r>
            <a:endParaRPr/>
          </a:p>
          <a:p>
            <a:pPr indent="-274320" lvl="0" marL="274320" rtl="0" algn="l">
              <a:spcBef>
                <a:spcPts val="481"/>
              </a:spcBef>
              <a:spcAft>
                <a:spcPts val="0"/>
              </a:spcAft>
              <a:buSzPct val="95000"/>
              <a:buChar char="⚫"/>
            </a:pPr>
            <a:r>
              <a:rPr lang="el-GR"/>
              <a:t>Τα βιβλία ήταν τυπωμένα σε ελληνικές παροικίες της Ευρώπης ή ήταν χειρόγραφα</a:t>
            </a:r>
            <a:endParaRPr/>
          </a:p>
        </p:txBody>
      </p:sp>
      <p:pic>
        <p:nvPicPr>
          <p:cNvPr id="172" name="Google Shape;172;p10"/>
          <p:cNvPicPr preferRelativeResize="0"/>
          <p:nvPr>
            <p:ph idx="2" type="body"/>
          </p:nvPr>
        </p:nvPicPr>
        <p:blipFill rotWithShape="1">
          <a:blip r:embed="rId3">
            <a:alphaModFix/>
          </a:blip>
          <a:srcRect b="0" l="0" r="0" t="0"/>
          <a:stretch/>
        </p:blipFill>
        <p:spPr>
          <a:xfrm>
            <a:off x="4427984" y="2420888"/>
            <a:ext cx="4032447" cy="38164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ΚΡΥΦΟ ΣΧΟΛΕΙΟ-Πίνακας του Νικολάου Γκύζη</a:t>
            </a:r>
            <a:endParaRPr/>
          </a:p>
        </p:txBody>
      </p:sp>
      <p:pic>
        <p:nvPicPr>
          <p:cNvPr id="178" name="Google Shape;178;p11"/>
          <p:cNvPicPr preferRelativeResize="0"/>
          <p:nvPr>
            <p:ph idx="1" type="body"/>
          </p:nvPr>
        </p:nvPicPr>
        <p:blipFill rotWithShape="1">
          <a:blip r:embed="rId3">
            <a:alphaModFix/>
          </a:blip>
          <a:srcRect b="0" l="0" r="0" t="0"/>
          <a:stretch/>
        </p:blipFill>
        <p:spPr>
          <a:xfrm>
            <a:off x="1850282" y="1935163"/>
            <a:ext cx="5443435" cy="43894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ΕΠΙΚΟΙΝΩΝΙΕΣ</a:t>
            </a:r>
            <a:endParaRPr/>
          </a:p>
        </p:txBody>
      </p:sp>
      <p:sp>
        <p:nvSpPr>
          <p:cNvPr id="184" name="Google Shape;184;p1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Τα μέσα που χρησιμοποιούσαν οι Έλληνες για να επικοινωνούν ήταν τα εξής:</a:t>
            </a:r>
            <a:endParaRPr/>
          </a:p>
          <a:p>
            <a:pPr indent="-274320" lvl="0" marL="274320" rtl="0" algn="l">
              <a:spcBef>
                <a:spcPts val="520"/>
              </a:spcBef>
              <a:spcAft>
                <a:spcPts val="0"/>
              </a:spcAft>
              <a:buSzPts val="2470"/>
              <a:buChar char="⚫"/>
            </a:pPr>
            <a:r>
              <a:rPr lang="el-GR"/>
              <a:t>Αγγελιοφόροι  έφιπποι ή πεζοί,φωτιές,κτλ</a:t>
            </a:r>
            <a:endParaRPr/>
          </a:p>
          <a:p>
            <a:pPr indent="-274320" lvl="0" marL="274320" rtl="0" algn="l">
              <a:spcBef>
                <a:spcPts val="520"/>
              </a:spcBef>
              <a:spcAft>
                <a:spcPts val="0"/>
              </a:spcAft>
              <a:buSzPts val="2470"/>
              <a:buChar char="⚫"/>
            </a:pPr>
            <a:r>
              <a:rPr lang="el-GR"/>
              <a:t>Έντυπα τα οποία  είχαν τυπωθεί  κυρίως σε ελληνικές παροικίες στην Ευρώπη</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pic>
        <p:nvPicPr>
          <p:cNvPr id="185" name="Google Shape;185;p12"/>
          <p:cNvPicPr preferRelativeResize="0"/>
          <p:nvPr>
            <p:ph idx="2" type="body"/>
          </p:nvPr>
        </p:nvPicPr>
        <p:blipFill rotWithShape="1">
          <a:blip r:embed="rId3">
            <a:alphaModFix/>
          </a:blip>
          <a:srcRect b="0" l="0" r="0" t="0"/>
          <a:stretch/>
        </p:blipFill>
        <p:spPr>
          <a:xfrm>
            <a:off x="4648200" y="1579418"/>
            <a:ext cx="4038600" cy="4945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ΧΕΡΣΑΙΕΣ ΜΕΤΑΦΟΡΕΣ</a:t>
            </a:r>
            <a:endParaRPr/>
          </a:p>
        </p:txBody>
      </p:sp>
      <p:sp>
        <p:nvSpPr>
          <p:cNvPr id="191" name="Google Shape;191;p1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a:t>Οι χερσαίες μεταφορές  στην υπόδουλη Ελλάδα αρχές του 19</a:t>
            </a:r>
            <a:r>
              <a:rPr baseline="30000" lang="el-GR"/>
              <a:t>ου</a:t>
            </a:r>
            <a:r>
              <a:rPr lang="el-GR"/>
              <a:t> αιώνα γινόταν μέσω ενός υποτυπώδους οδικού δικτύου που ακολουθούσε  κυρίως τους αρχαίους δρόμους όπως πχ. την Εγνατία οδό  για το εμπόριο από Ήπειρο-Κωνσταντινούπολη</a:t>
            </a:r>
            <a:endParaRPr/>
          </a:p>
          <a:p>
            <a:pPr indent="-274320" lvl="0" marL="274320" rtl="0" algn="l">
              <a:spcBef>
                <a:spcPts val="481"/>
              </a:spcBef>
              <a:spcAft>
                <a:spcPts val="0"/>
              </a:spcAft>
              <a:buSzPct val="95000"/>
              <a:buChar char="⚫"/>
            </a:pPr>
            <a:r>
              <a:rPr lang="el-GR"/>
              <a:t>Στις περισσότερες των περιπτώσεων το πλάτος του δρόμου με το ζόρι είχε το πλάτος ενός κάρρου</a:t>
            </a:r>
            <a:endParaRPr/>
          </a:p>
          <a:p>
            <a:pPr indent="-274320" lvl="0" marL="274320" rtl="0" algn="l">
              <a:spcBef>
                <a:spcPts val="481"/>
              </a:spcBef>
              <a:spcAft>
                <a:spcPts val="0"/>
              </a:spcAft>
              <a:buSzPct val="95000"/>
              <a:buChar char="⚫"/>
            </a:pPr>
            <a:r>
              <a:rPr lang="el-GR"/>
              <a:t>Οι μεταφορές  προϊόντων γίνονταν με ζώα ή με ζωήλατα κάρα</a:t>
            </a:r>
            <a:endParaRPr/>
          </a:p>
          <a:p>
            <a:pPr indent="-274320" lvl="0" marL="274320" rtl="0" algn="l">
              <a:spcBef>
                <a:spcPts val="481"/>
              </a:spcBef>
              <a:spcAft>
                <a:spcPts val="0"/>
              </a:spcAft>
              <a:buSzPct val="95000"/>
              <a:buChar char="⚫"/>
            </a:pPr>
            <a:r>
              <a:rPr lang="el-GR"/>
              <a:t>Σε αρκετά σημεία του οδικού δικτύου υπήρχαν χάνια –πανδοχεία(Χάνι της Γραβιάς) για την εξυπηρέτηση των ταξιδιωτών</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ΧΑΝΙ ΒΑΣΙΛΟΠΟΥΛΟ ΞΗΡΟΜΕΡΟΥ </a:t>
            </a:r>
            <a:endParaRPr/>
          </a:p>
        </p:txBody>
      </p:sp>
      <p:pic>
        <p:nvPicPr>
          <p:cNvPr id="197" name="Google Shape;197;p14"/>
          <p:cNvPicPr preferRelativeResize="0"/>
          <p:nvPr>
            <p:ph idx="1" type="body"/>
          </p:nvPr>
        </p:nvPicPr>
        <p:blipFill rotWithShape="1">
          <a:blip r:embed="rId3">
            <a:alphaModFix/>
          </a:blip>
          <a:srcRect b="0" l="0" r="0" t="0"/>
          <a:stretch/>
        </p:blipFill>
        <p:spPr>
          <a:xfrm>
            <a:off x="1279922" y="1935163"/>
            <a:ext cx="6584155" cy="43894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457200" y="404664"/>
            <a:ext cx="8229600" cy="1442424"/>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ΕΛΛΗΝΙΚΟ ΝΑΥΤΙΚΟ ΣΤΗΝ ΕΠΑΝΑΣΤΑΣΗ ΤΟΥ 1821</a:t>
            </a:r>
            <a:endParaRPr/>
          </a:p>
        </p:txBody>
      </p:sp>
      <p:sp>
        <p:nvSpPr>
          <p:cNvPr id="203" name="Google Shape;203;p1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l-GR"/>
              <a:t>Περισσότερο κατανοητή γίνεται η αξία του υγρού στοιχείου για τους Έλληνες και ο ακατάλυτος δεσμός των κυμάτων με τους κατοίκους της χώρας μας κυρίως κατά την περίοδο της τουρκοκρατίας. Η πάλη με τα κύματα και η προσπάθεια καθυπόταξης του πελάγους έδωσαν αίσθηση δύναμης στον υπόδουλο Έλληνα, πνεύμα ελευθερίας και ανωτερότητας.</a:t>
            </a:r>
            <a:endParaRPr/>
          </a:p>
          <a:p>
            <a:pPr indent="-274320" lvl="0" marL="274320" rtl="0" algn="l">
              <a:spcBef>
                <a:spcPts val="520"/>
              </a:spcBef>
              <a:spcAft>
                <a:spcPts val="0"/>
              </a:spcAft>
              <a:buSzPts val="2470"/>
              <a:buChar char="⚫"/>
            </a:pPr>
            <a:r>
              <a:rPr lang="el-GR"/>
              <a:t>	Μπρίκι, μπρικογολέτα, μπάρκο, γολέτα, πυρπολικό, δρόμων ήταν μερικά από τα Ελληνικά σκάφη, που όργωναν τις Ελληνικές θάλασσες.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ΝΑΥΠΗΓΕΙΑ-ΤΑΡΣΑΝΑΔΕΣ ΣΤΗΝ ΕΛΛΑΔΑ ΑΡΧΕΣ 19</a:t>
            </a:r>
            <a:r>
              <a:rPr baseline="30000" lang="el-GR"/>
              <a:t>ου</a:t>
            </a:r>
            <a:r>
              <a:rPr lang="el-GR"/>
              <a:t> αιώνα</a:t>
            </a:r>
            <a:endParaRPr/>
          </a:p>
        </p:txBody>
      </p:sp>
      <p:sp>
        <p:nvSpPr>
          <p:cNvPr id="209" name="Google Shape;209;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Η ικανότητα των Ελλήνων καραβομαραγκών, να χτίζουν, τροποποιούν σκάφη για τις δύσκολες Ελληνικές θάλασσες, σε συνδυασμό με την ναυτοσύνη των Ελλήνων καπεταναίων συνέβαλε τα μέγιστα ώστε  μετά την συνθήκη του Κιουτσούκ Καϊναρτζή οι¨Έλληνες να κυριαρχούν στο θαλλάσιο εμπόριο  της Μεσογείου και της Μαύρης θάλασσας</a:t>
            </a:r>
            <a:endParaRPr/>
          </a:p>
          <a:p>
            <a:pPr indent="-274320" lvl="0" marL="274320" rtl="0" algn="l">
              <a:spcBef>
                <a:spcPts val="442"/>
              </a:spcBef>
              <a:spcAft>
                <a:spcPts val="0"/>
              </a:spcAft>
              <a:buSzPct val="95000"/>
              <a:buChar char="⚫"/>
            </a:pPr>
            <a:r>
              <a:rPr lang="el-GR"/>
              <a:t>Η ξυλοναυπηγική τέχνη στα προεπαναστατικά Ψαρά ήταν το κύριο συστατικό για την πρόοδο που επιτεύχθηκε στην μεγάλη Εμπορική Ναυτιλία τους και στη συνέχεια, η μετατροπή ενός αριθμού εμπορικών πλοίων, με κριτήρια αυστηρών προδιαγραφών,   σε πολεμικά, πυρπολικά, τα οποία έλαβαν μέρος στον κατά θάλασσα απελευθερωτικό αγώνα του 1821-1827. Στα Ψαρά υπήρχαν δυο μεγάλοι ταρσανάδες</a:t>
            </a:r>
            <a:endParaRPr/>
          </a:p>
          <a:p>
            <a:pPr indent="-274320" lvl="0" marL="274320" rtl="0" algn="l">
              <a:spcBef>
                <a:spcPts val="442"/>
              </a:spcBef>
              <a:spcAft>
                <a:spcPts val="0"/>
              </a:spcAft>
              <a:buSzPct val="95000"/>
              <a:buChar char="⚫"/>
            </a:pPr>
            <a:r>
              <a:rPr lang="el-GR"/>
              <a:t>Εκτός από τα Ψαρά ναυπηγεία υπήρχαν στην Ύδρα,Σπέτσες,Σάμο και αλλού.</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Η ΣΗΜΑΙΑ ΤΟΥ ΚΩΝ.ΚΑΝΑΡΗ</a:t>
            </a:r>
            <a:endParaRPr/>
          </a:p>
        </p:txBody>
      </p:sp>
      <p:pic>
        <p:nvPicPr>
          <p:cNvPr id="215" name="Google Shape;215;p17"/>
          <p:cNvPicPr preferRelativeResize="0"/>
          <p:nvPr>
            <p:ph idx="1" type="body"/>
          </p:nvPr>
        </p:nvPicPr>
        <p:blipFill rotWithShape="1">
          <a:blip r:embed="rId3">
            <a:alphaModFix/>
          </a:blip>
          <a:srcRect b="0" l="0" r="0" t="0"/>
          <a:stretch/>
        </p:blipFill>
        <p:spPr>
          <a:xfrm>
            <a:off x="827584" y="2060848"/>
            <a:ext cx="6521049" cy="4379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ΤΑ ΠΛΟΙΑ ΤΗΣ ΕΠΑΝΑΣΤΑΣΗΣ</a:t>
            </a:r>
            <a:endParaRPr/>
          </a:p>
        </p:txBody>
      </p:sp>
      <p:sp>
        <p:nvSpPr>
          <p:cNvPr id="221" name="Google Shape;221;p1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a:t>Τα πλοία εκείνης της εποχής ήταν ξύλινα</a:t>
            </a:r>
            <a:endParaRPr/>
          </a:p>
          <a:p>
            <a:pPr indent="-274320" lvl="0" marL="274320" rtl="0" algn="l">
              <a:spcBef>
                <a:spcPts val="481"/>
              </a:spcBef>
              <a:spcAft>
                <a:spcPts val="0"/>
              </a:spcAft>
              <a:buSzPct val="95000"/>
              <a:buChar char="⚫"/>
            </a:pPr>
            <a:r>
              <a:rPr lang="el-GR"/>
              <a:t>Κινούνταν με την δύναμη του ανέμου δηλαδή ιστιοφόρα ή με κουπιά.</a:t>
            </a:r>
            <a:endParaRPr/>
          </a:p>
          <a:p>
            <a:pPr indent="-274320" lvl="0" marL="274320" rtl="0" algn="l">
              <a:spcBef>
                <a:spcPts val="481"/>
              </a:spcBef>
              <a:spcAft>
                <a:spcPts val="0"/>
              </a:spcAft>
              <a:buSzPct val="95000"/>
              <a:buChar char="⚫"/>
            </a:pPr>
            <a:r>
              <a:rPr lang="el-GR"/>
              <a:t>Για τον προσανατολισμό τους χρησιμοποιούσαν την μέρα σημάδια στην ξηρά ,την δε νύχτα τα αστέρια</a:t>
            </a:r>
            <a:endParaRPr/>
          </a:p>
          <a:p>
            <a:pPr indent="-274320" lvl="0" marL="274320" rtl="0" algn="l">
              <a:spcBef>
                <a:spcPts val="481"/>
              </a:spcBef>
              <a:spcAft>
                <a:spcPts val="0"/>
              </a:spcAft>
              <a:buSzPct val="95000"/>
              <a:buChar char="⚫"/>
            </a:pPr>
            <a:r>
              <a:rPr lang="el-GR"/>
              <a:t>Η πυξίδα ήταν πολυτέλεια για τους έμπειρους  Έλληνες ναυτικούς </a:t>
            </a:r>
            <a:endParaRPr/>
          </a:p>
          <a:p>
            <a:pPr indent="-274320" lvl="0" marL="274320" rtl="0" algn="l">
              <a:spcBef>
                <a:spcPts val="481"/>
              </a:spcBef>
              <a:spcAft>
                <a:spcPts val="0"/>
              </a:spcAft>
              <a:buSzPct val="95000"/>
              <a:buChar char="⚫"/>
            </a:pPr>
            <a:r>
              <a:rPr lang="el-GR"/>
              <a:t> Στα ναυπηγεία των Ψαρών, κατασκευάσθηκαν όλα τα είδη (τύποι) καραβιών με μικρές παραλλαγές από τα ευρωπαϊκά σκαριά, για λόγους οικονομικούς, με μικρότερες τρόπιδες –καρίνες ,που μείωνε την χωρητικότητα τους αισθητά.</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ΤΥΠΟΙ ΚΑΡΑΒΙΩΝ ΤΗΣ ΕΠΑΝΑΣΤΑΣΗΣ</a:t>
            </a:r>
            <a:endParaRPr/>
          </a:p>
        </p:txBody>
      </p:sp>
      <p:sp>
        <p:nvSpPr>
          <p:cNvPr id="227" name="Google Shape;227;p1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l-GR"/>
              <a:t>ΚΟΡΒΕΤΑ</a:t>
            </a:r>
            <a:endParaRPr/>
          </a:p>
          <a:p>
            <a:pPr indent="-274320" lvl="0" marL="274320" rtl="0" algn="l">
              <a:spcBef>
                <a:spcPts val="520"/>
              </a:spcBef>
              <a:spcAft>
                <a:spcPts val="0"/>
              </a:spcAft>
              <a:buSzPts val="2470"/>
              <a:buChar char="⚫"/>
            </a:pPr>
            <a:r>
              <a:rPr lang="el-GR"/>
              <a:t>ΣΑΚΟΛΕΒΑ</a:t>
            </a:r>
            <a:endParaRPr/>
          </a:p>
          <a:p>
            <a:pPr indent="-274320" lvl="0" marL="274320" rtl="0" algn="l">
              <a:spcBef>
                <a:spcPts val="520"/>
              </a:spcBef>
              <a:spcAft>
                <a:spcPts val="0"/>
              </a:spcAft>
              <a:buSzPts val="2470"/>
              <a:buChar char="⚫"/>
            </a:pPr>
            <a:r>
              <a:rPr lang="el-GR"/>
              <a:t>ΠΥΡΠΟΛΙΚΑ</a:t>
            </a:r>
            <a:endParaRPr/>
          </a:p>
          <a:p>
            <a:pPr indent="-274320" lvl="0" marL="274320" rtl="0" algn="l">
              <a:spcBef>
                <a:spcPts val="520"/>
              </a:spcBef>
              <a:spcAft>
                <a:spcPts val="0"/>
              </a:spcAft>
              <a:buSzPts val="2470"/>
              <a:buChar char="⚫"/>
            </a:pPr>
            <a:r>
              <a:rPr lang="el-GR"/>
              <a:t>ΜΠΡΑΤΣΕΡΑ-ΜΠΡΙΚΙ</a:t>
            </a:r>
            <a:endParaRPr/>
          </a:p>
          <a:p>
            <a:pPr indent="-274320" lvl="0" marL="274320" rtl="0" algn="l">
              <a:spcBef>
                <a:spcPts val="520"/>
              </a:spcBef>
              <a:spcAft>
                <a:spcPts val="0"/>
              </a:spcAft>
              <a:buSzPts val="2470"/>
              <a:buChar char="⚫"/>
            </a:pPr>
            <a:r>
              <a:rPr lang="el-GR"/>
              <a:t>ΓΑΛΙΟΤΑ</a:t>
            </a:r>
            <a:endParaRPr/>
          </a:p>
          <a:p>
            <a:pPr indent="-274320" lvl="0" marL="274320" rtl="0" algn="l">
              <a:spcBef>
                <a:spcPts val="520"/>
              </a:spcBef>
              <a:spcAft>
                <a:spcPts val="0"/>
              </a:spcAft>
              <a:buSzPts val="2470"/>
              <a:buChar char="⚫"/>
            </a:pPr>
            <a:r>
              <a:rPr lang="el-GR"/>
              <a:t>ΑΤΜΟΠΛΟΙΟ «ΚΑΡΤΕΡΙΑ»</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
          <p:cNvPicPr preferRelativeResize="0"/>
          <p:nvPr/>
        </p:nvPicPr>
        <p:blipFill rotWithShape="1">
          <a:blip r:embed="rId3">
            <a:alphaModFix/>
          </a:blip>
          <a:srcRect b="0" l="0" r="0" t="0"/>
          <a:stretch/>
        </p:blipFill>
        <p:spPr>
          <a:xfrm>
            <a:off x="467544" y="836712"/>
            <a:ext cx="8334369" cy="57606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ΚΟΡΒΕΤΑ</a:t>
            </a:r>
            <a:endParaRPr/>
          </a:p>
        </p:txBody>
      </p:sp>
      <p:sp>
        <p:nvSpPr>
          <p:cNvPr id="233" name="Google Shape;233;p2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l-GR"/>
              <a:t>Κορβέτες οι οποίες έμοιαζαν με τις Φρεγάτες, ήταν μικρά καράβια και ελαφρά, πιο γρήγορα από τις μεγάλες φρεγάτες και δεν ξεπερνούσαν τους 200 τόννους με 18-22 κανόνια όλα πάνω στο κατάστρωμα. Την ονομασία είχαν πάρει οι Ψαριανοί από τη λέξη Corbita που είναι το υποκατάστατο του Corvuo που σημαίνει «Κοράκι»</a:t>
            </a:r>
            <a:endParaRPr/>
          </a:p>
          <a:p>
            <a:pPr indent="-274320" lvl="0" marL="274320" rtl="0" algn="l">
              <a:spcBef>
                <a:spcPts val="481"/>
              </a:spcBef>
              <a:spcAft>
                <a:spcPts val="0"/>
              </a:spcAft>
              <a:buSzPct val="95000"/>
              <a:buChar char="⚫"/>
            </a:pPr>
            <a:r>
              <a:rPr lang="el-GR"/>
              <a:t> </a:t>
            </a:r>
            <a:endParaRPr/>
          </a:p>
        </p:txBody>
      </p:sp>
      <p:pic>
        <p:nvPicPr>
          <p:cNvPr id="234" name="Google Shape;234;p20"/>
          <p:cNvPicPr preferRelativeResize="0"/>
          <p:nvPr>
            <p:ph idx="2" type="body"/>
          </p:nvPr>
        </p:nvPicPr>
        <p:blipFill rotWithShape="1">
          <a:blip r:embed="rId3">
            <a:alphaModFix/>
          </a:blip>
          <a:srcRect b="0" l="0" r="0" t="0"/>
          <a:stretch/>
        </p:blipFill>
        <p:spPr>
          <a:xfrm>
            <a:off x="4860032" y="2492896"/>
            <a:ext cx="3960440" cy="3168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ΣΑΚΟΛΕΒΑ</a:t>
            </a:r>
            <a:endParaRPr/>
          </a:p>
        </p:txBody>
      </p:sp>
      <p:sp>
        <p:nvSpPr>
          <p:cNvPr id="240" name="Google Shape;240;p21"/>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  Είχε χωρητικότητα 40-50 τόννων, ήταν ελαφρό και γρήγορο. Έμοιαζε σαν μεγάλη τράτα ή τρεχαντήρι. Το μεγάλο πλεονέκτημα του ήταν να μπαίνει εύκολα σε κόλπους στενούς και ρηχούς, όπου τα εχθρικά πολεμικά των Τούρκων δεν μπορούσαν να τρυπώσουν. </a:t>
            </a:r>
            <a:endParaRPr/>
          </a:p>
        </p:txBody>
      </p:sp>
      <p:pic>
        <p:nvPicPr>
          <p:cNvPr id="241" name="Google Shape;241;p21"/>
          <p:cNvPicPr preferRelativeResize="0"/>
          <p:nvPr>
            <p:ph idx="2" type="body"/>
          </p:nvPr>
        </p:nvPicPr>
        <p:blipFill rotWithShape="1">
          <a:blip r:embed="rId3">
            <a:alphaModFix/>
          </a:blip>
          <a:srcRect b="0" l="0" r="0" t="0"/>
          <a:stretch/>
        </p:blipFill>
        <p:spPr>
          <a:xfrm>
            <a:off x="4427984" y="1772816"/>
            <a:ext cx="4464496" cy="36724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2"/>
          <p:cNvSpPr txBox="1"/>
          <p:nvPr>
            <p:ph type="title"/>
          </p:nvPr>
        </p:nvSpPr>
        <p:spPr>
          <a:xfrm>
            <a:off x="457200" y="332656"/>
            <a:ext cx="8229600" cy="576064"/>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ΠΥΡΠΟΛΙΚΟ</a:t>
            </a:r>
            <a:endParaRPr/>
          </a:p>
        </p:txBody>
      </p:sp>
      <p:sp>
        <p:nvSpPr>
          <p:cNvPr id="247" name="Google Shape;247;p22"/>
          <p:cNvSpPr txBox="1"/>
          <p:nvPr>
            <p:ph idx="1" type="body"/>
          </p:nvPr>
        </p:nvSpPr>
        <p:spPr>
          <a:xfrm>
            <a:off x="457200" y="836712"/>
            <a:ext cx="4038600" cy="5904656"/>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r>
              <a:rPr lang="el-GR"/>
              <a:t>Υπήρξε το κατ΄ εξοχήν ιστιοφόρο καταδρομικό πλοίο στις πολεμικές επιχειρήσεις των Ελλήνων στην Επανάσταση του 1821.</a:t>
            </a:r>
            <a:endParaRPr/>
          </a:p>
          <a:p>
            <a:pPr indent="-274320" lvl="0" marL="274320" rtl="0" algn="l">
              <a:spcBef>
                <a:spcPts val="403"/>
              </a:spcBef>
              <a:spcAft>
                <a:spcPts val="0"/>
              </a:spcAft>
              <a:buSzPct val="95000"/>
              <a:buChar char="⚫"/>
            </a:pPr>
            <a:r>
              <a:rPr lang="el-GR"/>
              <a:t>Κατά τη «πυρπόληση» έπρεπε να προσκολληθεί και να δεθεί άρρηκτα με το εχθρικό πλοίο πολύ γρήγορα, στη συνέχεια να τεθεί σ΄ αυτό «πυρ» και έγκαιρα να εγκαταλειφθεί από το πλήρωμά του με μια μικρή βάρκα.</a:t>
            </a:r>
            <a:endParaRPr/>
          </a:p>
          <a:p>
            <a:pPr indent="-274320" lvl="0" marL="274320" rtl="0" algn="l">
              <a:spcBef>
                <a:spcPts val="403"/>
              </a:spcBef>
              <a:spcAft>
                <a:spcPts val="0"/>
              </a:spcAft>
              <a:buSzPct val="95000"/>
              <a:buChar char="⚫"/>
            </a:pPr>
            <a:r>
              <a:rPr lang="el-GR"/>
              <a:t>Το Πυρπολικό του 21 οφείλει τη πρώτη του κατασκευή στον Παργινό Ιωάννη Δημουλίτσα, ο οποίος από μικρός δούλευε σε ψαριανά καράβια και  γνώρισε τα μυστικά της κατασκευής των πυρπολικών.</a:t>
            </a:r>
            <a:endParaRPr/>
          </a:p>
          <a:p>
            <a:pPr indent="-274320" lvl="0" marL="274320" rtl="0" algn="l">
              <a:spcBef>
                <a:spcPts val="403"/>
              </a:spcBef>
              <a:spcAft>
                <a:spcPts val="0"/>
              </a:spcAft>
              <a:buSzPct val="95000"/>
              <a:buChar char="⚫"/>
            </a:pPr>
            <a:r>
              <a:rPr lang="el-GR"/>
              <a:t>Το πυρπολικό πλοίο οφείλει τη τελειοποίησή του στον Κωνσταντίνο Νικόδημο.</a:t>
            </a:r>
            <a:endParaRPr/>
          </a:p>
          <a:p>
            <a:pPr indent="-152765" lvl="0" marL="274320" rtl="0" algn="l">
              <a:spcBef>
                <a:spcPts val="403"/>
              </a:spcBef>
              <a:spcAft>
                <a:spcPts val="0"/>
              </a:spcAft>
              <a:buSzPct val="95000"/>
              <a:buNone/>
            </a:pPr>
            <a:r>
              <a:t/>
            </a:r>
            <a:endParaRPr/>
          </a:p>
        </p:txBody>
      </p:sp>
      <p:pic>
        <p:nvPicPr>
          <p:cNvPr id="248" name="Google Shape;248;p22"/>
          <p:cNvPicPr preferRelativeResize="0"/>
          <p:nvPr>
            <p:ph idx="2" type="body"/>
          </p:nvPr>
        </p:nvPicPr>
        <p:blipFill rotWithShape="1">
          <a:blip r:embed="rId3">
            <a:alphaModFix/>
          </a:blip>
          <a:srcRect b="0" l="0" r="0" t="0"/>
          <a:stretch/>
        </p:blipFill>
        <p:spPr>
          <a:xfrm>
            <a:off x="4572000" y="2204865"/>
            <a:ext cx="4392488" cy="28235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ΜΠΡΑΤΣΕΡΑήΜΠΡΙΚΙήΠΑΡΩΝΑ</a:t>
            </a:r>
            <a:endParaRPr/>
          </a:p>
        </p:txBody>
      </p:sp>
      <p:sp>
        <p:nvSpPr>
          <p:cNvPr id="254" name="Google Shape;254;p23"/>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l-GR"/>
              <a:t>Η ονομασία της προέρχεται από το αγγλικό Brig που είναι συντόμευση της λέξεως Brigantine (Βριγαντίνια)-πολεμικό πλοίο.</a:t>
            </a:r>
            <a:endParaRPr/>
          </a:p>
          <a:p>
            <a:pPr indent="-274320" lvl="0" marL="274320" rtl="0" algn="l">
              <a:spcBef>
                <a:spcPts val="520"/>
              </a:spcBef>
              <a:spcAft>
                <a:spcPts val="0"/>
              </a:spcAft>
              <a:buSzPts val="2470"/>
              <a:buChar char="⚫"/>
            </a:pPr>
            <a:r>
              <a:rPr lang="el-GR"/>
              <a:t> Το καράβι αυτό ήταν δικάταρτο 200-300 τόννων με 12-18 κανόνια πάνω στο κατάστρωμα</a:t>
            </a:r>
            <a:endParaRPr/>
          </a:p>
          <a:p>
            <a:pPr indent="-117475" lvl="0" marL="274320" rtl="0" algn="l">
              <a:spcBef>
                <a:spcPts val="520"/>
              </a:spcBef>
              <a:spcAft>
                <a:spcPts val="0"/>
              </a:spcAft>
              <a:buSzPts val="2470"/>
              <a:buNone/>
            </a:pPr>
            <a:r>
              <a:t/>
            </a:r>
            <a:endParaRPr/>
          </a:p>
        </p:txBody>
      </p:sp>
      <p:pic>
        <p:nvPicPr>
          <p:cNvPr id="255" name="Google Shape;255;p23"/>
          <p:cNvPicPr preferRelativeResize="0"/>
          <p:nvPr>
            <p:ph idx="2" type="body"/>
          </p:nvPr>
        </p:nvPicPr>
        <p:blipFill rotWithShape="1">
          <a:blip r:embed="rId3">
            <a:alphaModFix/>
          </a:blip>
          <a:srcRect b="0" l="0" r="0" t="0"/>
          <a:stretch/>
        </p:blipFill>
        <p:spPr>
          <a:xfrm>
            <a:off x="4648200" y="2564677"/>
            <a:ext cx="4038600" cy="31462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ΨΑΡΙΑΝΗ ΓΑΛΙΟΤΑ</a:t>
            </a:r>
            <a:endParaRPr/>
          </a:p>
        </p:txBody>
      </p:sp>
      <p:sp>
        <p:nvSpPr>
          <p:cNvPr id="261" name="Google Shape;261;p2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Ηταν γρήγορο όπως τα περισσότερα ψαριανά καράβια, ελαφρό και ευέλικτο, πολλαπλής χρήσεως. Χρησιμοποιήθηκε σαν πειρατικό, εμπορικό, αναγνωριστικό και καταδρομικό,ήταν η εξέλιξη της γαλέρας</a:t>
            </a:r>
            <a:endParaRPr/>
          </a:p>
          <a:p>
            <a:pPr indent="-274320" lvl="0" marL="274320" rtl="0" algn="l">
              <a:spcBef>
                <a:spcPts val="442"/>
              </a:spcBef>
              <a:spcAft>
                <a:spcPts val="0"/>
              </a:spcAft>
              <a:buSzPct val="95000"/>
              <a:buChar char="⚫"/>
            </a:pPr>
            <a:r>
              <a:rPr lang="el-GR"/>
              <a:t> Ήταν κατ' αποκλειστικότητα ψαριανό κατασκεύασμα και μόνο οι Ψαριανοί είχαν αυτά τα πλεούμενα. </a:t>
            </a:r>
            <a:endParaRPr/>
          </a:p>
          <a:p>
            <a:pPr indent="-274320" lvl="0" marL="274320" rtl="0" algn="l">
              <a:spcBef>
                <a:spcPts val="442"/>
              </a:spcBef>
              <a:spcAft>
                <a:spcPts val="0"/>
              </a:spcAft>
              <a:buSzPct val="95000"/>
              <a:buChar char="⚫"/>
            </a:pPr>
            <a:r>
              <a:rPr lang="el-GR"/>
              <a:t>Ήταν ναυπήγημα με μάκρος 42 μέτρων, πλάτος 4,5 μέτρα και είχε εκτόπισμα 75 μέχρι 100 τόννους, χαμηλά έξαλα, αιχμηρή και χαμηλή πλώρη και υψωμένη., την πρύμνη. Για την κίνηση του χρησιμοποιούσε 16 έως 20 κουπιά στην κάθε πλευρά, με έναν και σπανίως, δύο κωπηλάτες σε κάθε κουπί. Επίσης διέθετε δύο και κάποτε τρεις ιστούς στους οποίους, υψώνανε από ένα τριγωνικού σχήματος πανί τύπου λατίνι. Για οπλισμό είχε δύο πυροβόλα στην πλώρη και προσωπικό πάνω από 100 άνδρες. Το τιμόνι το είχε στο μέσον της πρύμνης και κινιόταν με την βοήθεια λαγουδέρας.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ΓΑΛΙΟΤΑ</a:t>
            </a:r>
            <a:endParaRPr/>
          </a:p>
        </p:txBody>
      </p:sp>
      <p:pic>
        <p:nvPicPr>
          <p:cNvPr id="267" name="Google Shape;267;p25"/>
          <p:cNvPicPr preferRelativeResize="0"/>
          <p:nvPr>
            <p:ph idx="1" type="body"/>
          </p:nvPr>
        </p:nvPicPr>
        <p:blipFill rotWithShape="1">
          <a:blip r:embed="rId3">
            <a:alphaModFix/>
          </a:blip>
          <a:srcRect b="0" l="0" r="0" t="0"/>
          <a:stretch/>
        </p:blipFill>
        <p:spPr>
          <a:xfrm>
            <a:off x="1115616" y="1916833"/>
            <a:ext cx="6552728" cy="442472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6"/>
          <p:cNvSpPr txBox="1"/>
          <p:nvPr>
            <p:ph type="title"/>
          </p:nvPr>
        </p:nvSpPr>
        <p:spPr>
          <a:xfrm>
            <a:off x="457200" y="188640"/>
            <a:ext cx="8229600" cy="936104"/>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ΑΤΜΟΠΛΟΙΟ ΚΑΡΤΕΡΙΑ</a:t>
            </a:r>
            <a:endParaRPr/>
          </a:p>
        </p:txBody>
      </p:sp>
      <p:sp>
        <p:nvSpPr>
          <p:cNvPr id="273" name="Google Shape;273;p26"/>
          <p:cNvSpPr txBox="1"/>
          <p:nvPr>
            <p:ph idx="1" type="body"/>
          </p:nvPr>
        </p:nvSpPr>
        <p:spPr>
          <a:xfrm>
            <a:off x="457200" y="1700808"/>
            <a:ext cx="4038600" cy="4968551"/>
          </a:xfrm>
          <a:prstGeom prst="rect">
            <a:avLst/>
          </a:prstGeom>
          <a:noFill/>
          <a:ln>
            <a:noFill/>
          </a:ln>
        </p:spPr>
        <p:txBody>
          <a:bodyPr anchorCtr="0" anchor="t" bIns="45700" lIns="91425" spcFirstLastPara="1" rIns="91425" wrap="square" tIns="45700">
            <a:normAutofit fontScale="70000" lnSpcReduction="20000"/>
          </a:bodyPr>
          <a:lstStyle/>
          <a:p>
            <a:pPr indent="-274320" lvl="0" marL="274320" rtl="0" algn="l">
              <a:spcBef>
                <a:spcPts val="0"/>
              </a:spcBef>
              <a:spcAft>
                <a:spcPts val="0"/>
              </a:spcAft>
              <a:buSzPct val="95000"/>
              <a:buChar char="⚫"/>
            </a:pPr>
            <a:r>
              <a:rPr lang="el-GR"/>
              <a:t>Η </a:t>
            </a:r>
            <a:r>
              <a:rPr b="1" lang="el-GR"/>
              <a:t>« Καρτερία »</a:t>
            </a:r>
            <a:r>
              <a:rPr lang="el-GR"/>
              <a:t>, το ατμοκίνητο τροχήλατο πλοίο που αγοράστηκε με το “δάνεια της Αγγλίας “,Κατέπλευσε στην Ελλάδα το Σεπτέμβριο τον 1826 με τις μηχανές της σε κακή κατάσταση…</a:t>
            </a:r>
            <a:endParaRPr/>
          </a:p>
          <a:p>
            <a:pPr indent="-274320" lvl="0" marL="274320" rtl="0" algn="l">
              <a:spcBef>
                <a:spcPts val="364"/>
              </a:spcBef>
              <a:spcAft>
                <a:spcPts val="0"/>
              </a:spcAft>
              <a:buSzPct val="95000"/>
              <a:buChar char="⚫"/>
            </a:pPr>
            <a:r>
              <a:rPr lang="el-GR"/>
              <a:t>Με κυβερνήτη τον Άγγλο φιλέλληνα Fr. A. Hastings έλαβε μέρος σε ασήμαντες ουσιαστικά επιχειρήσεις στο Μεσολόγγι και το Απωλικό.</a:t>
            </a:r>
            <a:endParaRPr/>
          </a:p>
          <a:p>
            <a:pPr indent="-274320" lvl="0" marL="274320" rtl="0" algn="l">
              <a:spcBef>
                <a:spcPts val="364"/>
              </a:spcBef>
              <a:spcAft>
                <a:spcPts val="0"/>
              </a:spcAft>
              <a:buSzPct val="95000"/>
              <a:buChar char="⚫"/>
            </a:pPr>
            <a:r>
              <a:rPr lang="el-GR"/>
              <a:t>Οι Έλληνες διείδαν την καθοριστική σημασία του κατά θάλασσαν αγώνα (αλλά και τη σημασία της νέας τεχνολογίας ) και ολόκληρο το δεύτερο εξωτερικό δάνειο σκόπευε κυρίως στην αγορά πολεμικών ατμοκίνητων πλοίων, πον θα αντιμετώπιζαν τις ναυτικές δυνάμεις τoυ Ιμπραήμ.</a:t>
            </a:r>
            <a:endParaRPr/>
          </a:p>
          <a:p>
            <a:pPr indent="-164528" lvl="0" marL="274320" rtl="0" algn="l">
              <a:spcBef>
                <a:spcPts val="364"/>
              </a:spcBef>
              <a:spcAft>
                <a:spcPts val="0"/>
              </a:spcAft>
              <a:buSzPct val="95000"/>
              <a:buNone/>
            </a:pPr>
            <a:r>
              <a:t/>
            </a:r>
            <a:endParaRPr/>
          </a:p>
        </p:txBody>
      </p:sp>
      <p:pic>
        <p:nvPicPr>
          <p:cNvPr id="274" name="Google Shape;274;p26"/>
          <p:cNvPicPr preferRelativeResize="0"/>
          <p:nvPr>
            <p:ph idx="2" type="body"/>
          </p:nvPr>
        </p:nvPicPr>
        <p:blipFill rotWithShape="1">
          <a:blip r:embed="rId3">
            <a:alphaModFix/>
          </a:blip>
          <a:srcRect b="0" l="0" r="0" t="0"/>
          <a:stretch/>
        </p:blipFill>
        <p:spPr>
          <a:xfrm>
            <a:off x="4572000" y="2276872"/>
            <a:ext cx="4176464" cy="41044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l-GR"/>
              <a:t>ΟΠΛΙΣΜΟΣ ΤΩΝ ΕΠΑΝΑΣΤΗΜΕΝΩΝ ΕΛΛΗΝΩΝ</a:t>
            </a:r>
            <a:endParaRPr/>
          </a:p>
        </p:txBody>
      </p:sp>
      <p:sp>
        <p:nvSpPr>
          <p:cNvPr id="280" name="Google Shape;280;p27"/>
          <p:cNvSpPr txBox="1"/>
          <p:nvPr>
            <p:ph idx="1" type="body"/>
          </p:nvPr>
        </p:nvSpPr>
        <p:spPr>
          <a:xfrm flipH="1" rot="10800000">
            <a:off x="530352" y="2852934"/>
            <a:ext cx="7772400" cy="3744417"/>
          </a:xfrm>
          <a:prstGeom prst="rect">
            <a:avLst/>
          </a:prstGeom>
          <a:noFill/>
          <a:ln>
            <a:noFill/>
          </a:ln>
        </p:spPr>
        <p:txBody>
          <a:bodyPr anchorCtr="0" anchor="t" bIns="45700" lIns="45700" spcFirstLastPara="1" rIns="45700" wrap="square" tIns="45700">
            <a:normAutofit/>
          </a:bodyPr>
          <a:lstStyle/>
          <a:p>
            <a:pPr indent="0" lvl="0" marL="0" rtl="0" algn="l">
              <a:spcBef>
                <a:spcPts val="0"/>
              </a:spcBef>
              <a:spcAft>
                <a:spcPts val="0"/>
              </a:spcAft>
              <a:buSzPts val="2090"/>
              <a:buNone/>
            </a:pPr>
            <a:r>
              <a:t/>
            </a:r>
            <a:endParaRPr/>
          </a:p>
        </p:txBody>
      </p:sp>
      <p:pic>
        <p:nvPicPr>
          <p:cNvPr id="281" name="Google Shape;281;p27"/>
          <p:cNvPicPr preferRelativeResize="0"/>
          <p:nvPr/>
        </p:nvPicPr>
        <p:blipFill rotWithShape="1">
          <a:blip r:embed="rId3">
            <a:alphaModFix/>
          </a:blip>
          <a:srcRect b="0" l="0" r="0" t="0"/>
          <a:stretch/>
        </p:blipFill>
        <p:spPr>
          <a:xfrm>
            <a:off x="395536" y="2650432"/>
            <a:ext cx="8568952" cy="40189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Άρματα</a:t>
            </a:r>
            <a:br>
              <a:rPr lang="el-GR"/>
            </a:br>
            <a:endParaRPr/>
          </a:p>
        </p:txBody>
      </p:sp>
      <p:sp>
        <p:nvSpPr>
          <p:cNvPr id="287" name="Google Shape;287;p28"/>
          <p:cNvSpPr txBox="1"/>
          <p:nvPr>
            <p:ph idx="1" type="body"/>
          </p:nvPr>
        </p:nvSpPr>
        <p:spPr>
          <a:xfrm>
            <a:off x="457200" y="1268760"/>
            <a:ext cx="8229600" cy="505584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br>
              <a:rPr lang="el-GR"/>
            </a:br>
            <a:r>
              <a:rPr lang="el-GR"/>
              <a:t>Δεν μπορούσε εκείνη την εποχή να νοηθεί η φορεσιά χωρίς τα άρματα. Ήταν αναπόσπαστο μέρος. Γυμνοί και κουρελήδες πολλοί, μα χωρίς άρματα κανείς. Φλωροκαπνισμένα, ασημοστόλιστα, σκαλιστά και σαββατλίδικα. </a:t>
            </a:r>
            <a:endParaRPr/>
          </a:p>
          <a:p>
            <a:pPr indent="-274320" lvl="0" marL="274320" rtl="0" algn="l">
              <a:spcBef>
                <a:spcPts val="520"/>
              </a:spcBef>
              <a:spcAft>
                <a:spcPts val="0"/>
              </a:spcAft>
              <a:buSzPts val="2470"/>
              <a:buChar char="⚫"/>
            </a:pPr>
            <a:r>
              <a:rPr lang="el-GR"/>
              <a:t>Δεν είχε σημασία αν κάποιος ήταν πλούσιος ή φτωχός, καπετάνιος ή παληκάρι το μεράκι για τα άρματα ήταν το ίδιο. </a:t>
            </a:r>
            <a:endParaRPr/>
          </a:p>
          <a:p>
            <a:pPr indent="-274320" lvl="0" marL="274320" rtl="0" algn="l">
              <a:spcBef>
                <a:spcPts val="520"/>
              </a:spcBef>
              <a:spcAft>
                <a:spcPts val="0"/>
              </a:spcAft>
              <a:buSzPts val="2470"/>
              <a:buChar char="⚫"/>
            </a:pPr>
            <a:r>
              <a:rPr lang="el-GR"/>
              <a:t>Τις περισσότερες φορές τα άρματα δεν ήταν αγορασμένα, αλλά λάφυρα αρπαγμένα από το χέρι ή το κορμί του εχθρού.</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Κουμπούρες-Χαρμπί</a:t>
            </a:r>
            <a:br>
              <a:rPr lang="el-GR"/>
            </a:br>
            <a:endParaRPr/>
          </a:p>
        </p:txBody>
      </p:sp>
      <p:sp>
        <p:nvSpPr>
          <p:cNvPr id="293" name="Google Shape;293;p29"/>
          <p:cNvSpPr txBox="1"/>
          <p:nvPr>
            <p:ph idx="1" type="body"/>
          </p:nvPr>
        </p:nvSpPr>
        <p:spPr>
          <a:xfrm>
            <a:off x="457200" y="1196752"/>
            <a:ext cx="4038600" cy="5472607"/>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br>
              <a:rPr lang="el-GR"/>
            </a:br>
            <a:r>
              <a:rPr lang="el-GR"/>
              <a:t>Μέσα από το σελλάχι ξεπεταγόντανε πάντα δυο δίδυμες </a:t>
            </a:r>
            <a:r>
              <a:rPr b="1" lang="el-GR"/>
              <a:t>κουμπούρες</a:t>
            </a:r>
            <a:r>
              <a:rPr lang="el-GR"/>
              <a:t>. </a:t>
            </a:r>
            <a:endParaRPr/>
          </a:p>
          <a:p>
            <a:pPr indent="-274320" lvl="0" marL="274320" rtl="0" algn="l">
              <a:spcBef>
                <a:spcPts val="403"/>
              </a:spcBef>
              <a:spcAft>
                <a:spcPts val="0"/>
              </a:spcAft>
              <a:buSzPct val="95000"/>
              <a:buChar char="⚫"/>
            </a:pPr>
            <a:r>
              <a:rPr b="1" lang="el-GR"/>
              <a:t>Παφίλια </a:t>
            </a:r>
            <a:r>
              <a:rPr lang="el-GR"/>
              <a:t>και </a:t>
            </a:r>
            <a:r>
              <a:rPr b="1" lang="el-GR"/>
              <a:t>λαβή</a:t>
            </a:r>
            <a:r>
              <a:rPr lang="el-GR"/>
              <a:t>, μαλαματοκαπνισμένα ή από ασήμι. Στην έξω θήκη του σελλαχιού βρίσκονταν το </a:t>
            </a:r>
            <a:r>
              <a:rPr b="1" lang="el-GR"/>
              <a:t>χαρμπί </a:t>
            </a:r>
            <a:r>
              <a:rPr lang="el-GR"/>
              <a:t>– οβελός όπως τον έλεγαν οι λογιώτατοι. Αυτό είχε πολλές χρήσεις. Όπως ήταν μεσα στη θήκη του, το χρησιμοποιούσανε βέργα για να γεμίζουν τις κουμπούρες. Όταν το ξεθηκαρώνανε γίνονταν φονικό όπλο στα χέρια του πολεμιστή. Ήταν κοφτερό και μυτερό, στρογγυλεμένο απ’ όλες τις πλευρές. </a:t>
            </a:r>
            <a:endParaRPr/>
          </a:p>
          <a:p>
            <a:pPr indent="-274320" lvl="0" marL="274320" rtl="0" algn="l">
              <a:spcBef>
                <a:spcPts val="403"/>
              </a:spcBef>
              <a:spcAft>
                <a:spcPts val="0"/>
              </a:spcAft>
              <a:buSzPct val="95000"/>
              <a:buChar char="⚫"/>
            </a:pPr>
            <a:r>
              <a:rPr lang="el-GR"/>
              <a:t>.</a:t>
            </a:r>
            <a:endParaRPr/>
          </a:p>
        </p:txBody>
      </p:sp>
      <p:pic>
        <p:nvPicPr>
          <p:cNvPr id="294" name="Google Shape;294;p29"/>
          <p:cNvPicPr preferRelativeResize="0"/>
          <p:nvPr>
            <p:ph idx="2" type="body"/>
          </p:nvPr>
        </p:nvPicPr>
        <p:blipFill rotWithShape="1">
          <a:blip r:embed="rId3">
            <a:alphaModFix/>
          </a:blip>
          <a:srcRect b="0" l="0" r="0" t="0"/>
          <a:stretch/>
        </p:blipFill>
        <p:spPr>
          <a:xfrm>
            <a:off x="4762500" y="2432844"/>
            <a:ext cx="3810000" cy="3409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457200" y="404664"/>
            <a:ext cx="8229600" cy="864096"/>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ΛΙΓΑ ΛΟΓΙΑ ΓΙΑ ΤΗΝ ΕΠΑΝΑΣΤΑΣΗ ΤΟΥ 1821</a:t>
            </a:r>
            <a:endParaRPr/>
          </a:p>
        </p:txBody>
      </p:sp>
      <p:sp>
        <p:nvSpPr>
          <p:cNvPr id="128" name="Google Shape;128;p3"/>
          <p:cNvSpPr txBox="1"/>
          <p:nvPr>
            <p:ph idx="1" type="body"/>
          </p:nvPr>
        </p:nvSpPr>
        <p:spPr>
          <a:xfrm>
            <a:off x="457200" y="1340768"/>
            <a:ext cx="8229600" cy="5328592"/>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Η </a:t>
            </a:r>
            <a:r>
              <a:rPr b="1" lang="el-GR"/>
              <a:t>Ελληνική Επανάσταση</a:t>
            </a:r>
            <a:r>
              <a:rPr lang="el-GR"/>
              <a:t> ή </a:t>
            </a:r>
            <a:r>
              <a:rPr b="1" lang="el-GR"/>
              <a:t>Επανάσταση του 1821</a:t>
            </a:r>
            <a:r>
              <a:rPr lang="el-GR"/>
              <a:t> </a:t>
            </a:r>
            <a:r>
              <a:rPr b="1" lang="el-GR" u="sng">
                <a:solidFill>
                  <a:schemeClr val="dk2"/>
                </a:solidFill>
              </a:rPr>
              <a:t>ήταν η ένοπλη εξέγερση την οποία διεξήγαγαν οι επαναστατημένοι Έλληνες με πενιχρά τεχνολογικά μέσα αλλά με περισσό θάρρος και αυταπάρνηση </a:t>
            </a:r>
            <a:r>
              <a:rPr lang="el-GR"/>
              <a:t>εναντίον του οθωμανικού στρατού με σκοπό την αποτίναξη της οθωμανικής κυριαρχίας και τη δημιουργία ανεξάρτητου κράτους.</a:t>
            </a:r>
            <a:endParaRPr/>
          </a:p>
          <a:p>
            <a:pPr indent="-274320" lvl="0" marL="274320" rtl="0" algn="l">
              <a:spcBef>
                <a:spcPts val="520"/>
              </a:spcBef>
              <a:spcAft>
                <a:spcPts val="0"/>
              </a:spcAft>
              <a:buSzPts val="2470"/>
              <a:buChar char="⚫"/>
            </a:pPr>
            <a:r>
              <a:rPr b="1" lang="el-GR" u="sng">
                <a:solidFill>
                  <a:schemeClr val="dk2"/>
                </a:solidFill>
              </a:rPr>
              <a:t>Η αφύπνιση της εθνικής συνείδησης των Ελλήνων </a:t>
            </a:r>
            <a:r>
              <a:rPr lang="el-GR"/>
              <a:t>εντοπίζεται κατά την υστεροβυζαντινή περίοδο, περί τον 13ο έως 15ο αιώνα,</a:t>
            </a:r>
            <a:r>
              <a:rPr baseline="30000" lang="el-GR"/>
              <a:t> </a:t>
            </a:r>
            <a:r>
              <a:rPr lang="el-GR"/>
              <a:t> αλλά οι απαρχές του ελληνικού εθνικού κινήματος που οδήγησε στην Επανάσταση εμφανίζονται πολλούς αιώνες αργότερα, στην ώριμη φάση του νεοελληνικού Διαφωτισμού το δεύτερο μισό του 18ου αιώνα.</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ph type="title"/>
          </p:nvPr>
        </p:nvSpPr>
        <p:spPr>
          <a:xfrm>
            <a:off x="457200" y="704088"/>
            <a:ext cx="8229600" cy="63668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Γιαταγάνι</a:t>
            </a:r>
            <a:endParaRPr/>
          </a:p>
        </p:txBody>
      </p:sp>
      <p:sp>
        <p:nvSpPr>
          <p:cNvPr id="300" name="Google Shape;300;p30"/>
          <p:cNvSpPr txBox="1"/>
          <p:nvPr>
            <p:ph idx="1" type="body"/>
          </p:nvPr>
        </p:nvSpPr>
        <p:spPr>
          <a:xfrm>
            <a:off x="457200" y="1268760"/>
            <a:ext cx="4038600" cy="5328592"/>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br>
              <a:rPr lang="el-GR"/>
            </a:br>
            <a:br>
              <a:rPr lang="el-GR"/>
            </a:br>
            <a:r>
              <a:rPr lang="el-GR"/>
              <a:t>Απ’ το σελλάχι ήταν έξω-έξω πιασμένο το </a:t>
            </a:r>
            <a:r>
              <a:rPr b="1" lang="el-GR"/>
              <a:t>γιαταγάνι</a:t>
            </a:r>
            <a:r>
              <a:rPr lang="el-GR"/>
              <a:t>. Μαχαίρι μισό μέτρο λάμα ή και περισσότερο, φτιαγμένο από γερό ατσάλι. </a:t>
            </a:r>
            <a:endParaRPr/>
          </a:p>
          <a:p>
            <a:pPr indent="-274320" lvl="0" marL="274320" rtl="0" algn="l">
              <a:spcBef>
                <a:spcPts val="403"/>
              </a:spcBef>
              <a:spcAft>
                <a:spcPts val="0"/>
              </a:spcAft>
              <a:buSzPct val="95000"/>
              <a:buChar char="⚫"/>
            </a:pPr>
            <a:r>
              <a:rPr lang="el-GR"/>
              <a:t>Τα πιο καλά ήταν της Δαμασκού γνωστά με το όνομα δαμασκί. Ηταν τόσο γερά που τρυπούσαν λαμαρίνα και άντεχαν να κόψουν χοντρή αλυσίδα. </a:t>
            </a:r>
            <a:endParaRPr/>
          </a:p>
          <a:p>
            <a:pPr indent="-274320" lvl="0" marL="274320" rtl="0" algn="l">
              <a:spcBef>
                <a:spcPts val="403"/>
              </a:spcBef>
              <a:spcAft>
                <a:spcPts val="0"/>
              </a:spcAft>
              <a:buSzPct val="95000"/>
              <a:buChar char="⚫"/>
            </a:pPr>
            <a:r>
              <a:rPr lang="el-GR"/>
              <a:t>Το γιαταγάνι είχε τη λαβή αργυροσκαλισμένη και το θηκάρι του ασημοκαπνισμένο και πλουμιστό με γοργόνες και άγρια πουλιά. </a:t>
            </a:r>
            <a:endParaRPr/>
          </a:p>
          <a:p>
            <a:pPr indent="-274320" lvl="0" marL="274320" rtl="0" algn="l">
              <a:spcBef>
                <a:spcPts val="403"/>
              </a:spcBef>
              <a:spcAft>
                <a:spcPts val="0"/>
              </a:spcAft>
              <a:buSzPct val="95000"/>
              <a:buChar char="⚫"/>
            </a:pPr>
            <a:r>
              <a:rPr lang="el-GR"/>
              <a:t>Μερικές φορές το θηκάρι ήταν από τομάρι αγριομερινού ή φιδιού.</a:t>
            </a:r>
            <a:endParaRPr/>
          </a:p>
        </p:txBody>
      </p:sp>
      <p:pic>
        <p:nvPicPr>
          <p:cNvPr id="301" name="Google Shape;301;p30"/>
          <p:cNvPicPr preferRelativeResize="0"/>
          <p:nvPr>
            <p:ph idx="2" type="body"/>
          </p:nvPr>
        </p:nvPicPr>
        <p:blipFill rotWithShape="1">
          <a:blip r:embed="rId3">
            <a:alphaModFix/>
          </a:blip>
          <a:srcRect b="0" l="0" r="0" t="0"/>
          <a:stretch/>
        </p:blipFill>
        <p:spPr>
          <a:xfrm>
            <a:off x="4762500" y="2348880"/>
            <a:ext cx="4129980" cy="28083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ph type="title"/>
          </p:nvPr>
        </p:nvSpPr>
        <p:spPr>
          <a:xfrm>
            <a:off x="457200" y="704088"/>
            <a:ext cx="8229600" cy="63668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Μπελ χατζάρι - Τσεκούρι - Τοπούζι</a:t>
            </a:r>
            <a:endParaRPr/>
          </a:p>
        </p:txBody>
      </p:sp>
      <p:sp>
        <p:nvSpPr>
          <p:cNvPr id="307" name="Google Shape;307;p31"/>
          <p:cNvSpPr txBox="1"/>
          <p:nvPr>
            <p:ph idx="1" type="body"/>
          </p:nvPr>
        </p:nvSpPr>
        <p:spPr>
          <a:xfrm>
            <a:off x="457200" y="1340768"/>
            <a:ext cx="4038600" cy="5400600"/>
          </a:xfrm>
          <a:prstGeom prst="rect">
            <a:avLst/>
          </a:prstGeom>
          <a:noFill/>
          <a:ln>
            <a:noFill/>
          </a:ln>
        </p:spPr>
        <p:txBody>
          <a:bodyPr anchorCtr="0" anchor="t" bIns="45700" lIns="91425" spcFirstLastPara="1" rIns="91425" wrap="square" tIns="45700">
            <a:normAutofit fontScale="70000" lnSpcReduction="20000"/>
          </a:bodyPr>
          <a:lstStyle/>
          <a:p>
            <a:pPr indent="-274320" lvl="0" marL="274320" rtl="0" algn="l">
              <a:spcBef>
                <a:spcPts val="0"/>
              </a:spcBef>
              <a:spcAft>
                <a:spcPts val="0"/>
              </a:spcAft>
              <a:buSzPct val="95000"/>
              <a:buChar char="⚫"/>
            </a:pPr>
            <a:br>
              <a:rPr lang="el-GR"/>
            </a:br>
            <a:br>
              <a:rPr lang="el-GR"/>
            </a:br>
            <a:r>
              <a:rPr lang="el-GR"/>
              <a:t>Στη μέση του πολεμιστή, δεξιά μεριά από το λουρί του σελλαχιού βρίσκονταν πιασμένο το δίκοπο μικρό μαχαίρι, το </a:t>
            </a:r>
            <a:r>
              <a:rPr b="1" lang="el-GR"/>
              <a:t>μπελ χατζάρι</a:t>
            </a:r>
            <a:r>
              <a:rPr lang="el-GR"/>
              <a:t>. Αυτό το μεταχειρίζονταν πιο πολύ οι Τούρκοι, οι Έλληνες το είχαν όσοι το απέκτησαν σαν λάφυρο. </a:t>
            </a:r>
            <a:endParaRPr/>
          </a:p>
          <a:p>
            <a:pPr indent="-274320" lvl="0" marL="274320" rtl="0" algn="l">
              <a:spcBef>
                <a:spcPts val="364"/>
              </a:spcBef>
              <a:spcAft>
                <a:spcPts val="0"/>
              </a:spcAft>
              <a:buSzPct val="95000"/>
              <a:buChar char="⚫"/>
            </a:pPr>
            <a:r>
              <a:rPr lang="el-GR"/>
              <a:t>Κατά την ίδια μεριά πιο πέρα ήταν ζωσμένο το </a:t>
            </a:r>
            <a:r>
              <a:rPr b="1" lang="el-GR"/>
              <a:t>τσεκούρι </a:t>
            </a:r>
            <a:r>
              <a:rPr lang="el-GR"/>
              <a:t>τους. Τέτοιο συνήθιζαν να φέρουν μονάχα οι καπεταναίοι και ήταν συμβολικό. Είχαν ο Κολοκοτρώνης, ο Καραϊσκάκης, οι Μαυρομιχαλαίοι κ.ά. </a:t>
            </a:r>
            <a:endParaRPr/>
          </a:p>
          <a:p>
            <a:pPr indent="-274320" lvl="0" marL="274320" rtl="0" algn="l">
              <a:spcBef>
                <a:spcPts val="364"/>
              </a:spcBef>
              <a:spcAft>
                <a:spcPts val="0"/>
              </a:spcAft>
              <a:buSzPct val="95000"/>
              <a:buChar char="⚫"/>
            </a:pPr>
            <a:r>
              <a:rPr lang="el-GR"/>
              <a:t>Άλλο πράγμα η στραταρχική ράβδος, αυτή ήταν το τούρκικο </a:t>
            </a:r>
            <a:r>
              <a:rPr b="1" lang="el-GR"/>
              <a:t>τοπούζι</a:t>
            </a:r>
            <a:r>
              <a:rPr lang="el-GR"/>
              <a:t>. Ένα ραβδί, δυο πιθαμές μάκρος που στη μια μεριά είχε ένα στρογγύλεμα με χυτό μολύβι μέσα για να βαραίνει και στην άλλη μεριά τελείωνε σε βέλος αγκαθωτό., </a:t>
            </a:r>
            <a:endParaRPr/>
          </a:p>
        </p:txBody>
      </p:sp>
      <p:pic>
        <p:nvPicPr>
          <p:cNvPr id="308" name="Google Shape;308;p31"/>
          <p:cNvPicPr preferRelativeResize="0"/>
          <p:nvPr>
            <p:ph idx="2" type="body"/>
          </p:nvPr>
        </p:nvPicPr>
        <p:blipFill rotWithShape="1">
          <a:blip r:embed="rId3">
            <a:alphaModFix/>
          </a:blip>
          <a:srcRect b="0" l="0" r="0" t="0"/>
          <a:stretch/>
        </p:blipFill>
        <p:spPr>
          <a:xfrm>
            <a:off x="4762500" y="2775744"/>
            <a:ext cx="3810000" cy="2724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ph type="title"/>
          </p:nvPr>
        </p:nvSpPr>
        <p:spPr>
          <a:xfrm>
            <a:off x="457200" y="704088"/>
            <a:ext cx="8229600" cy="1284752"/>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Σπάθα - Πάλα</a:t>
            </a:r>
            <a:br>
              <a:rPr lang="el-GR"/>
            </a:br>
            <a:endParaRPr/>
          </a:p>
        </p:txBody>
      </p:sp>
      <p:sp>
        <p:nvSpPr>
          <p:cNvPr id="314" name="Google Shape;314;p32"/>
          <p:cNvSpPr txBox="1"/>
          <p:nvPr>
            <p:ph idx="1" type="body"/>
          </p:nvPr>
        </p:nvSpPr>
        <p:spPr>
          <a:xfrm>
            <a:off x="457200" y="1340768"/>
            <a:ext cx="4038600" cy="5328592"/>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br>
              <a:rPr lang="el-GR"/>
            </a:br>
            <a:r>
              <a:rPr lang="el-GR"/>
              <a:t>Απ’ το αριστερό μέρος του κορμιού τους, από μεταξόπλεχτη λουρίδα, κρεμόντανε η αστραφτερή και καμπυλωτή </a:t>
            </a:r>
            <a:r>
              <a:rPr b="1" lang="el-GR"/>
              <a:t>πάλα</a:t>
            </a:r>
            <a:r>
              <a:rPr lang="el-GR"/>
              <a:t>. Η λαβή της πάντα έμοιαζε με κεφάλι άγριου δράκοντα, που πολλές φορές πολύτιμα πετράδια στόλιζαν τα μάτια του. Το θηκάρι ήταν όμορφα στολισμένο με ερπετά, λιοντάρια, αγριομερινά και η θήκη έκλεινε μοιάζοντας με ουρά δράκοντα. Σε επιδέξια χέρια ήταν από τα πιο φονικό όπλα. Με μια σπαθιά μπορούσαν να κόψουν από τον ώμο άνθρωπο στα δύο. Ξακουστή ήταν η τέχνη και η δύναμη του Γκούρα και του Νικηταρά στην πάλα.</a:t>
            </a:r>
            <a:endParaRPr/>
          </a:p>
        </p:txBody>
      </p:sp>
      <p:pic>
        <p:nvPicPr>
          <p:cNvPr id="315" name="Google Shape;315;p32"/>
          <p:cNvPicPr preferRelativeResize="0"/>
          <p:nvPr>
            <p:ph idx="2" type="body"/>
          </p:nvPr>
        </p:nvPicPr>
        <p:blipFill rotWithShape="1">
          <a:blip r:embed="rId3">
            <a:alphaModFix/>
          </a:blip>
          <a:srcRect b="0" l="0" r="0" t="0"/>
          <a:stretch/>
        </p:blipFill>
        <p:spPr>
          <a:xfrm>
            <a:off x="4762500" y="1988840"/>
            <a:ext cx="3810000" cy="35777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3"/>
          <p:cNvSpPr txBox="1"/>
          <p:nvPr>
            <p:ph type="title"/>
          </p:nvPr>
        </p:nvSpPr>
        <p:spPr>
          <a:xfrm>
            <a:off x="457200" y="704088"/>
            <a:ext cx="8229600" cy="708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Καριοφίλια</a:t>
            </a:r>
            <a:endParaRPr/>
          </a:p>
        </p:txBody>
      </p:sp>
      <p:sp>
        <p:nvSpPr>
          <p:cNvPr id="321" name="Google Shape;321;p33"/>
          <p:cNvSpPr txBox="1"/>
          <p:nvPr>
            <p:ph idx="1" type="body"/>
          </p:nvPr>
        </p:nvSpPr>
        <p:spPr>
          <a:xfrm>
            <a:off x="457200" y="1412776"/>
            <a:ext cx="8229600" cy="4911824"/>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Ξακουστό ήταν το ντουφέκι του Εικοσιένα, το περίφημο </a:t>
            </a:r>
            <a:r>
              <a:rPr b="1" lang="el-GR"/>
              <a:t>καριοφίλι</a:t>
            </a:r>
            <a:r>
              <a:rPr lang="el-GR"/>
              <a:t>. Στην Ελλάδα πρωτοεμφανίστηκε γύρω στα 1700 και υπήρξαν πολλές εικασίες για το όνομά του. Ο Σάθας υποστήριξε ότι πήρε το όνομά του από τον κατασκευαστή του στη Βενετία Carlo Figlio (Καρόλου Υιός). Ο Βαλαωρίτης δίνει την ποιητική εξήγηση «Ωνομάσθησαν ούτω, διότι έφερον κεχαραγμένον εν κυκλοειδή ζώνη το ομώνυμον εύοσμον φυτόν όπερ καλούμεν καρυοφίλλι». </a:t>
            </a:r>
            <a:endParaRPr/>
          </a:p>
          <a:p>
            <a:pPr indent="-274320" lvl="0" marL="274320" rtl="0" algn="l">
              <a:spcBef>
                <a:spcPts val="442"/>
              </a:spcBef>
              <a:spcAft>
                <a:spcPts val="0"/>
              </a:spcAft>
              <a:buSzPct val="95000"/>
              <a:buChar char="⚫"/>
            </a:pPr>
            <a:r>
              <a:rPr lang="el-GR"/>
              <a:t>Όμως αν και το σύνολο των ντουφεκιών έκλεινε στο όνομα καριοφίλι, τα ξεχωρίζανε σε είδη ανάλογα με το λαμνί (κάννη), τις φωτιές, το μάκρος του και τα παφίλια που το κρατούσανε δεμένο στο κοντάκι, πέντε ως οκτώ παφίλια.</a:t>
            </a:r>
            <a:endParaRPr/>
          </a:p>
          <a:p>
            <a:pPr indent="-274320" lvl="0" marL="274320" rtl="0" algn="l">
              <a:spcBef>
                <a:spcPts val="442"/>
              </a:spcBef>
              <a:spcAft>
                <a:spcPts val="0"/>
              </a:spcAft>
              <a:buSzPct val="95000"/>
              <a:buChar char="⚫"/>
            </a:pPr>
            <a:r>
              <a:rPr lang="el-GR"/>
              <a:t> Μερικά από τα είδη καριοφιλιών ήταν: </a:t>
            </a:r>
            <a:r>
              <a:rPr b="1" lang="el-GR"/>
              <a:t>Φιλύντρα</a:t>
            </a:r>
            <a:r>
              <a:rPr lang="el-GR"/>
              <a:t>, </a:t>
            </a:r>
            <a:r>
              <a:rPr b="1" lang="el-GR"/>
              <a:t>Λαζαρίνα</a:t>
            </a:r>
            <a:r>
              <a:rPr lang="el-GR"/>
              <a:t>, </a:t>
            </a:r>
            <a:r>
              <a:rPr b="1" lang="el-GR"/>
              <a:t>Μιλιώνι</a:t>
            </a:r>
            <a:r>
              <a:rPr lang="el-GR"/>
              <a:t>, </a:t>
            </a:r>
            <a:r>
              <a:rPr b="1" lang="el-GR"/>
              <a:t>Νταλιάνι</a:t>
            </a:r>
            <a:r>
              <a:rPr lang="el-GR"/>
              <a:t>, </a:t>
            </a:r>
            <a:r>
              <a:rPr b="1" lang="el-GR"/>
              <a:t>Τρικιώνι</a:t>
            </a:r>
            <a:r>
              <a:rPr lang="el-GR"/>
              <a:t>, </a:t>
            </a:r>
            <a:r>
              <a:rPr b="1" lang="el-GR"/>
              <a:t>Αρμούτι</a:t>
            </a:r>
            <a:r>
              <a:rPr lang="el-GR"/>
              <a:t>, </a:t>
            </a:r>
            <a:r>
              <a:rPr b="1" lang="el-GR"/>
              <a:t>Γκιζαήρ</a:t>
            </a:r>
            <a:r>
              <a:rPr lang="el-GR"/>
              <a:t>, </a:t>
            </a:r>
            <a:r>
              <a:rPr b="1" lang="el-GR"/>
              <a:t>Σισανές</a:t>
            </a:r>
            <a:r>
              <a:rPr lang="el-GR"/>
              <a:t>, </a:t>
            </a:r>
            <a:r>
              <a:rPr b="1" lang="el-GR"/>
              <a:t>Ντάντσικα</a:t>
            </a:r>
            <a:r>
              <a:rPr lang="el-GR"/>
              <a:t>, </a:t>
            </a:r>
            <a:r>
              <a:rPr b="1" lang="el-GR"/>
              <a:t>Σαρμάς</a:t>
            </a:r>
            <a:r>
              <a:rPr lang="el-GR"/>
              <a:t>, </a:t>
            </a:r>
            <a:r>
              <a:rPr b="1" lang="el-GR"/>
              <a:t>Σαρμά-Σισανές</a:t>
            </a:r>
            <a:r>
              <a:rPr lang="el-GR"/>
              <a:t>, </a:t>
            </a:r>
            <a:r>
              <a:rPr b="1" lang="el-GR"/>
              <a:t>Χαρέ Σαρμά</a:t>
            </a:r>
            <a:r>
              <a:rPr lang="el-GR"/>
              <a:t>, </a:t>
            </a:r>
            <a:r>
              <a:rPr b="1" lang="el-GR"/>
              <a:t>Παπά Καριοφίλι</a:t>
            </a:r>
            <a:r>
              <a:rPr lang="el-GR"/>
              <a:t>, </a:t>
            </a:r>
            <a:r>
              <a:rPr b="1" lang="el-GR"/>
              <a:t>Ψαλιδιάς</a:t>
            </a:r>
            <a:r>
              <a:rPr lang="el-GR"/>
              <a:t>, </a:t>
            </a:r>
            <a:r>
              <a:rPr b="1" lang="el-GR"/>
              <a:t>Σαντέ</a:t>
            </a:r>
            <a:r>
              <a:rPr lang="el-GR"/>
              <a:t>, </a:t>
            </a:r>
            <a:r>
              <a:rPr b="1" lang="el-GR"/>
              <a:t>Μαντζάρι </a:t>
            </a:r>
            <a:r>
              <a:rPr lang="el-GR"/>
              <a:t>κ.ά.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Καριοφίλια</a:t>
            </a:r>
            <a:endParaRPr/>
          </a:p>
        </p:txBody>
      </p:sp>
      <p:pic>
        <p:nvPicPr>
          <p:cNvPr id="327" name="Google Shape;327;p34"/>
          <p:cNvPicPr preferRelativeResize="0"/>
          <p:nvPr>
            <p:ph idx="1" type="body"/>
          </p:nvPr>
        </p:nvPicPr>
        <p:blipFill rotWithShape="1">
          <a:blip r:embed="rId3">
            <a:alphaModFix/>
          </a:blip>
          <a:srcRect b="0" l="0" r="0" t="0"/>
          <a:stretch/>
        </p:blipFill>
        <p:spPr>
          <a:xfrm>
            <a:off x="1115616" y="1988840"/>
            <a:ext cx="7560840" cy="43204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457200" y="704088"/>
            <a:ext cx="8229600" cy="564672"/>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ΜΠΑΡΟΥΤΙ</a:t>
            </a:r>
            <a:endParaRPr/>
          </a:p>
        </p:txBody>
      </p:sp>
      <p:sp>
        <p:nvSpPr>
          <p:cNvPr id="333" name="Google Shape;333;p35"/>
          <p:cNvSpPr txBox="1"/>
          <p:nvPr>
            <p:ph idx="1" type="body"/>
          </p:nvPr>
        </p:nvSpPr>
        <p:spPr>
          <a:xfrm>
            <a:off x="457200" y="1196752"/>
            <a:ext cx="4038600" cy="5472608"/>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r>
              <a:rPr lang="el-GR"/>
              <a:t>«Το υλικό για το μπαρούτι ήτανε το κάρβουνο, το νίτρο και το θειάφι. Το κάρβουνο εγινότανε από κλίματα, σπαρτά, αλλά το καλύτερο υλικό ήταν η ασφάκα (σφάκα). Το νίτρο μαζευότανε δύσκολα. Το επαίρνανε από τις ακαθαρσίες των ζώων. Εμαζεύανε τη κοπριά των γιδοπροβάτων, αλλά ήτανε πολύ καλό υλικό οι κοτσιλιές από τα πουλιά και ιδίως από τα αγριοπερίστερα. Μετά από αυτή τη λεπτομέρεια να ειπούμε ότι τις ακαθαρσίες τις ερίνανε σε καζάνια κι ανάβανε και φωτιά και  με νερό αυτό έβραζε και το νίτρο έβγαινε πάνω – πάνω»</a:t>
            </a:r>
            <a:endParaRPr/>
          </a:p>
          <a:p>
            <a:pPr indent="-274320" lvl="0" marL="274320" rtl="0" algn="l">
              <a:spcBef>
                <a:spcPts val="403"/>
              </a:spcBef>
              <a:spcAft>
                <a:spcPts val="0"/>
              </a:spcAft>
              <a:buSzPct val="95000"/>
              <a:buChar char="⚫"/>
            </a:pPr>
            <a:r>
              <a:rPr lang="el-GR"/>
              <a:t>Το υλικό αναμιγνύονταν στους μπαρουτόμυλους όπως αυτοί δεξιά στη Δημητσάνα</a:t>
            </a:r>
            <a:endParaRPr/>
          </a:p>
        </p:txBody>
      </p:sp>
      <p:pic>
        <p:nvPicPr>
          <p:cNvPr id="334" name="Google Shape;334;p35"/>
          <p:cNvPicPr preferRelativeResize="0"/>
          <p:nvPr>
            <p:ph idx="2" type="body"/>
          </p:nvPr>
        </p:nvPicPr>
        <p:blipFill rotWithShape="1">
          <a:blip r:embed="rId3">
            <a:alphaModFix/>
          </a:blip>
          <a:srcRect b="0" l="0" r="0" t="0"/>
          <a:stretch/>
        </p:blipFill>
        <p:spPr>
          <a:xfrm>
            <a:off x="4492390" y="1916832"/>
            <a:ext cx="4256073" cy="37444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ΒΟΛΙΑ –ΤΟΠΙΑ ΓΙΑ ΤΑ ΚΑΝΟΝΙΑ</a:t>
            </a:r>
            <a:endParaRPr/>
          </a:p>
        </p:txBody>
      </p:sp>
      <p:sp>
        <p:nvSpPr>
          <p:cNvPr id="340" name="Google Shape;340;p36"/>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Τα βόλια ήταν κατασκευασμένα από διά φορα μέταλλα όπως ο σίδηρος ή το μολύβι-μόλυβδος το οποίο και λιώνει ευκολα</a:t>
            </a:r>
            <a:endParaRPr/>
          </a:p>
          <a:p>
            <a:pPr indent="-274320" lvl="0" marL="274320" rtl="0" algn="l">
              <a:spcBef>
                <a:spcPts val="442"/>
              </a:spcBef>
              <a:spcAft>
                <a:spcPts val="0"/>
              </a:spcAft>
              <a:buSzPct val="95000"/>
              <a:buChar char="⚫"/>
            </a:pPr>
            <a:r>
              <a:rPr lang="el-GR"/>
              <a:t>Η χύτευση γίνονταν σε ειδικά καλούπια που μπορούσαν να είναι και φορητά.</a:t>
            </a:r>
            <a:endParaRPr/>
          </a:p>
          <a:p>
            <a:pPr indent="-274320" lvl="0" marL="274320" rtl="0" algn="l">
              <a:spcBef>
                <a:spcPts val="442"/>
              </a:spcBef>
              <a:spcAft>
                <a:spcPts val="0"/>
              </a:spcAft>
              <a:buSzPct val="95000"/>
              <a:buChar char="⚫"/>
            </a:pPr>
            <a:r>
              <a:rPr lang="el-GR"/>
              <a:t>Επίσης λαφυραγωγούσαν </a:t>
            </a:r>
            <a:endParaRPr/>
          </a:p>
          <a:p>
            <a:pPr indent="-274320" lvl="0" marL="274320" rtl="0" algn="l">
              <a:spcBef>
                <a:spcPts val="442"/>
              </a:spcBef>
              <a:spcAft>
                <a:spcPts val="0"/>
              </a:spcAft>
              <a:buSzPct val="95000"/>
              <a:buChar char="⚫"/>
            </a:pPr>
            <a:r>
              <a:rPr lang="el-GR"/>
              <a:t>ότι έμενε από τους νεκρούς Τούρκους</a:t>
            </a:r>
            <a:endParaRPr/>
          </a:p>
          <a:p>
            <a:pPr indent="-274320" lvl="0" marL="274320" rtl="0" algn="l">
              <a:spcBef>
                <a:spcPts val="442"/>
              </a:spcBef>
              <a:spcAft>
                <a:spcPts val="0"/>
              </a:spcAft>
              <a:buSzPct val="95000"/>
              <a:buChar char="⚫"/>
            </a:pPr>
            <a:r>
              <a:rPr lang="el-GR"/>
              <a:t>Τα τόπια όπως και τα κανόνια των πλοίων ήταν από χυτό σίδηρο</a:t>
            </a:r>
            <a:endParaRPr/>
          </a:p>
        </p:txBody>
      </p:sp>
      <p:pic>
        <p:nvPicPr>
          <p:cNvPr id="341" name="Google Shape;341;p36"/>
          <p:cNvPicPr preferRelativeResize="0"/>
          <p:nvPr>
            <p:ph idx="2" type="body"/>
          </p:nvPr>
        </p:nvPicPr>
        <p:blipFill rotWithShape="1">
          <a:blip r:embed="rId3">
            <a:alphaModFix/>
          </a:blip>
          <a:srcRect b="0" l="0" r="0" t="0"/>
          <a:stretch/>
        </p:blipFill>
        <p:spPr>
          <a:xfrm>
            <a:off x="4572000" y="2420888"/>
            <a:ext cx="4104456" cy="35283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7"/>
          <p:cNvSpPr txBox="1"/>
          <p:nvPr>
            <p:ph type="ctrTitle"/>
          </p:nvPr>
        </p:nvSpPr>
        <p:spPr>
          <a:xfrm>
            <a:off x="533400" y="908720"/>
            <a:ext cx="7851648" cy="1512168"/>
          </a:xfrm>
          <a:prstGeom prst="rect">
            <a:avLst/>
          </a:prstGeom>
          <a:noFill/>
          <a:ln>
            <a:noFill/>
          </a:ln>
        </p:spPr>
        <p:txBody>
          <a:bodyPr anchorCtr="0" anchor="b" bIns="0" lIns="0" spcFirstLastPara="1" rIns="18275" wrap="square" tIns="0">
            <a:normAutofit fontScale="90000"/>
          </a:bodyPr>
          <a:lstStyle/>
          <a:p>
            <a:pPr indent="0" lvl="0" marL="0" rtl="0" algn="r">
              <a:spcBef>
                <a:spcPts val="0"/>
              </a:spcBef>
              <a:spcAft>
                <a:spcPts val="0"/>
              </a:spcAft>
              <a:buClr>
                <a:srgbClr val="4CE0EA"/>
              </a:buClr>
              <a:buSzPct val="100000"/>
              <a:buFont typeface="Calibri"/>
              <a:buNone/>
            </a:pPr>
            <a:r>
              <a:rPr lang="el-GR"/>
              <a:t> Η ΕΝΔΥΜΑΣΙΑ ΤΩΝ ΕΛΛΗΝΩΝ ΑΡΧΕΣ 19</a:t>
            </a:r>
            <a:r>
              <a:rPr baseline="30000" lang="el-GR"/>
              <a:t>ου</a:t>
            </a:r>
            <a:r>
              <a:rPr lang="el-GR"/>
              <a:t> αιώνα</a:t>
            </a:r>
            <a:endParaRPr/>
          </a:p>
        </p:txBody>
      </p:sp>
      <p:sp>
        <p:nvSpPr>
          <p:cNvPr id="347" name="Google Shape;347;p37"/>
          <p:cNvSpPr txBox="1"/>
          <p:nvPr>
            <p:ph idx="1" type="subTitle"/>
          </p:nvPr>
        </p:nvSpPr>
        <p:spPr>
          <a:xfrm>
            <a:off x="533400" y="2492896"/>
            <a:ext cx="7854696" cy="4104455"/>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t/>
            </a:r>
            <a:endParaRPr/>
          </a:p>
        </p:txBody>
      </p:sp>
      <p:pic>
        <p:nvPicPr>
          <p:cNvPr id="348" name="Google Shape;348;p37"/>
          <p:cNvPicPr preferRelativeResize="0"/>
          <p:nvPr/>
        </p:nvPicPr>
        <p:blipFill rotWithShape="1">
          <a:blip r:embed="rId3">
            <a:alphaModFix/>
          </a:blip>
          <a:srcRect b="0" l="0" r="0" t="0"/>
          <a:stretch/>
        </p:blipFill>
        <p:spPr>
          <a:xfrm>
            <a:off x="467544" y="2492896"/>
            <a:ext cx="8064895" cy="42484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8"/>
          <p:cNvSpPr txBox="1"/>
          <p:nvPr>
            <p:ph type="title"/>
          </p:nvPr>
        </p:nvSpPr>
        <p:spPr>
          <a:xfrm>
            <a:off x="457200" y="260648"/>
            <a:ext cx="8229600" cy="144016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ΕΝΔΥΣΗ-ΥΠΟΔΗΣΗ ΑΡΧΕΣ 19</a:t>
            </a:r>
            <a:r>
              <a:rPr baseline="30000" lang="el-GR"/>
              <a:t>ου</a:t>
            </a:r>
            <a:r>
              <a:rPr lang="el-GR"/>
              <a:t> αιώνα</a:t>
            </a:r>
            <a:endParaRPr/>
          </a:p>
        </p:txBody>
      </p:sp>
      <p:sp>
        <p:nvSpPr>
          <p:cNvPr id="354" name="Google Shape;354;p38"/>
          <p:cNvSpPr txBox="1"/>
          <p:nvPr>
            <p:ph idx="1" type="body"/>
          </p:nvPr>
        </p:nvSpPr>
        <p:spPr>
          <a:xfrm>
            <a:off x="457200" y="1700808"/>
            <a:ext cx="8229600" cy="4824536"/>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Η φορεσιά των Ελλήνων δεν ήταν κοινή για όλους ,άλλο φορούσαν οι νησιώτες,άλλο οι στεριανοί.</a:t>
            </a:r>
            <a:endParaRPr/>
          </a:p>
          <a:p>
            <a:pPr indent="-274320" lvl="0" marL="274320" rtl="0" algn="l">
              <a:spcBef>
                <a:spcPts val="520"/>
              </a:spcBef>
              <a:spcAft>
                <a:spcPts val="0"/>
              </a:spcAft>
              <a:buSzPts val="2470"/>
              <a:buChar char="⚫"/>
            </a:pPr>
            <a:r>
              <a:rPr lang="el-GR"/>
              <a:t>Η φορεσιά κάθε περιοχής μας δείχνει και τις επιρροές που είχε δεχτεί από τους κατά καιρους κατακτητές ή τις εμπορικές σχέσεις  που είχε η κάθε περιοχή  με τους γειτονικούς λαούς</a:t>
            </a:r>
            <a:endParaRPr/>
          </a:p>
          <a:p>
            <a:pPr indent="-274320" lvl="0" marL="274320" rtl="0" algn="l">
              <a:spcBef>
                <a:spcPts val="520"/>
              </a:spcBef>
              <a:spcAft>
                <a:spcPts val="0"/>
              </a:spcAft>
              <a:buSzPts val="2470"/>
              <a:buChar char="⚫"/>
            </a:pPr>
            <a:r>
              <a:rPr lang="el-GR"/>
              <a:t>Τα υλικά που χρησιμοποιούσαν για την κατασκευή των ρούχων και υποδημάτων των απλών ανθρώπων ήταν κυρίως εγχώριας παραγωγής .Αυτοί που ασχολούνταν με το εμπόριο ,αλλά και οι ευκατάστατοι  είχαν την δυνατότητα να προμηθευτούν υφάσματα και υποδήματα  από το εξωτερικό.</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4000"/>
              <a:buFont typeface="Calibri"/>
              <a:buNone/>
            </a:pPr>
            <a:r>
              <a:rPr lang="el-GR" sz="4000"/>
              <a:t>ΥΛΙΚΑ ΠΟΥ ΧΡΗΣΙΜΟΠΟΙΟΥΝΤΑΝ ΚΥΡΙΩΣ ΣΤΑ ΕΝΔΥΜΑΣΙΑ-ΥΠΟΔΗΜΑΤΑ</a:t>
            </a:r>
            <a:endParaRPr sz="4000"/>
          </a:p>
        </p:txBody>
      </p:sp>
      <p:sp>
        <p:nvSpPr>
          <p:cNvPr id="360" name="Google Shape;360;p39"/>
          <p:cNvSpPr txBox="1"/>
          <p:nvPr>
            <p:ph idx="1" type="body"/>
          </p:nvPr>
        </p:nvSpPr>
        <p:spPr>
          <a:xfrm>
            <a:off x="457200" y="1935480"/>
            <a:ext cx="8229600" cy="4589864"/>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sz="3200"/>
              <a:t>Τα υλικά  για τα ρούχα ήταν :</a:t>
            </a:r>
            <a:endParaRPr/>
          </a:p>
          <a:p>
            <a:pPr indent="0" lvl="0" marL="0" rtl="0" algn="l">
              <a:spcBef>
                <a:spcPts val="592"/>
              </a:spcBef>
              <a:spcAft>
                <a:spcPts val="0"/>
              </a:spcAft>
              <a:buSzPct val="95000"/>
              <a:buNone/>
            </a:pPr>
            <a:r>
              <a:rPr lang="el-GR" sz="3200"/>
              <a:t>Πρόβειο μαλλί,γιδόμαλλο,μετάξι,βαμβάκι,λινό κτλ</a:t>
            </a:r>
            <a:endParaRPr/>
          </a:p>
          <a:p>
            <a:pPr indent="-274320" lvl="0" marL="274320" rtl="0" algn="l">
              <a:spcBef>
                <a:spcPts val="592"/>
              </a:spcBef>
              <a:spcAft>
                <a:spcPts val="0"/>
              </a:spcAft>
              <a:buSzPct val="95000"/>
              <a:buChar char="⚫"/>
            </a:pPr>
            <a:r>
              <a:rPr lang="el-GR" sz="3200"/>
              <a:t>Για τα υποδήματα  :δέρματα από διάφορα ζώα πχ. Γουρούνι,αγελάδα,πρόβατο,γίδα</a:t>
            </a:r>
            <a:endParaRPr/>
          </a:p>
          <a:p>
            <a:pPr indent="-274320" lvl="0" marL="274320" rtl="0" algn="l">
              <a:spcBef>
                <a:spcPts val="592"/>
              </a:spcBef>
              <a:spcAft>
                <a:spcPts val="0"/>
              </a:spcAft>
              <a:buSzPct val="95000"/>
              <a:buChar char="⚫"/>
            </a:pPr>
            <a:r>
              <a:rPr lang="el-GR" sz="3200"/>
              <a:t>Τα εξαρτήματα –στολίδια  της ενδυμασίας ήταν :</a:t>
            </a:r>
            <a:endParaRPr sz="3200"/>
          </a:p>
          <a:p>
            <a:pPr indent="0" lvl="0" marL="0" rtl="0" algn="l">
              <a:spcBef>
                <a:spcPts val="592"/>
              </a:spcBef>
              <a:spcAft>
                <a:spcPts val="0"/>
              </a:spcAft>
              <a:buSzPct val="95000"/>
              <a:buNone/>
            </a:pPr>
            <a:r>
              <a:rPr lang="el-GR" sz="3200"/>
              <a:t> Χρυσά-Ασημένια για τους ευκατάστατους ,από τα Γιάννενα που ήταν ξακουστά. Χρησιμοποιούνταν ακόμα ο σίδηρος,κράματα χαλκού,όστρακα ,κτλ</a:t>
            </a:r>
            <a:r>
              <a:rPr lang="el-GR"/>
              <a:t>.</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ΛΙΓΑ ΛΟΓΙΑ ΓΙΑ ΤΗΝ ΕΠΑΝΑΣΤΑΣΗ ΤΟΥ 1821</a:t>
            </a:r>
            <a:endParaRPr/>
          </a:p>
        </p:txBody>
      </p:sp>
      <p:sp>
        <p:nvSpPr>
          <p:cNvPr id="134" name="Google Shape;134;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95000"/>
              <a:buChar char="⚫"/>
            </a:pPr>
            <a:r>
              <a:rPr lang="el-GR"/>
              <a:t>Την περίοδο αυτή, η διάδοση της παιδείας συνοδεύτηκε με τη διάδοση –(αρχικά μεταξύ των Ελλήνων που ζούσαν στις παροικίες της Δυτικής Ευρώπης και είχαν φιλοδυτικό προσανατολισμό</a:t>
            </a:r>
            <a:r>
              <a:rPr baseline="30000" lang="el-GR"/>
              <a:t> )</a:t>
            </a:r>
            <a:r>
              <a:rPr lang="el-GR"/>
              <a:t> </a:t>
            </a:r>
            <a:r>
              <a:rPr b="1" lang="el-GR" u="sng">
                <a:solidFill>
                  <a:schemeClr val="dk2"/>
                </a:solidFill>
              </a:rPr>
              <a:t>της ιδέας της ύπαρξης ενός ελληνικού έθνους που συνδεόταν με την αρχαία Ελλάδα και δικαιούταν χωριστή πολιτική ύπαρξη. </a:t>
            </a:r>
            <a:endParaRPr/>
          </a:p>
          <a:p>
            <a:pPr indent="-274320" lvl="0" marL="274320" rtl="0" algn="l">
              <a:spcBef>
                <a:spcPts val="481"/>
              </a:spcBef>
              <a:spcAft>
                <a:spcPts val="0"/>
              </a:spcAft>
              <a:buSzPct val="95000"/>
              <a:buChar char="⚫"/>
            </a:pPr>
            <a:r>
              <a:rPr b="1" lang="el-GR" u="sng">
                <a:solidFill>
                  <a:schemeClr val="dk2"/>
                </a:solidFill>
              </a:rPr>
              <a:t>Μία από τις οργανώσεις που δημιουργήθηκαν μέσα σε αυτό το ιδεολογικό και πολιτικό κλίμα ήταν η Φιλική Εταιρεία</a:t>
            </a:r>
            <a:r>
              <a:rPr lang="el-GR"/>
              <a:t>, μια μυστική οργάνωση που ιδρύθηκε το 1814 στην Οδησσό από τρεις Έλληνες εμπόρους με σκοπό την προετοιμασία μιας Ελληνικής επανάστασης. </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0"/>
          <p:cNvSpPr txBox="1"/>
          <p:nvPr>
            <p:ph type="title"/>
          </p:nvPr>
        </p:nvSpPr>
        <p:spPr>
          <a:xfrm>
            <a:off x="467544" y="548680"/>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ΤΡΟΠΟΙ ΥΦΑΝΣΗΣ-ΚΑΤΑΣΚΕΥΗΣ ΕΝΔΥΜΑΤΩΝ</a:t>
            </a:r>
            <a:endParaRPr/>
          </a:p>
        </p:txBody>
      </p:sp>
      <p:sp>
        <p:nvSpPr>
          <p:cNvPr id="366" name="Google Shape;366;p4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l-GR"/>
              <a:t>Η ύφανση των  διάφορων υφασμάτων  γίνονταν στο χέρι ή με διάφορους τύπουσ αργαλειού όπως</a:t>
            </a:r>
            <a:endParaRPr/>
          </a:p>
          <a:p>
            <a:pPr indent="-274320" lvl="0" marL="274320" rtl="0" algn="l">
              <a:spcBef>
                <a:spcPts val="520"/>
              </a:spcBef>
              <a:spcAft>
                <a:spcPts val="0"/>
              </a:spcAft>
              <a:buSzPts val="2470"/>
              <a:buChar char="⚫"/>
            </a:pPr>
            <a:r>
              <a:rPr lang="el-GR"/>
              <a:t>Κατακόρυφος για χαλιά κυρίως</a:t>
            </a:r>
            <a:endParaRPr/>
          </a:p>
          <a:p>
            <a:pPr indent="-274320" lvl="0" marL="274320" rtl="0" algn="l">
              <a:spcBef>
                <a:spcPts val="520"/>
              </a:spcBef>
              <a:spcAft>
                <a:spcPts val="0"/>
              </a:spcAft>
              <a:buSzPts val="2470"/>
              <a:buChar char="⚫"/>
            </a:pPr>
            <a:r>
              <a:rPr lang="el-GR"/>
              <a:t>Καθιστός(φωτό)</a:t>
            </a:r>
            <a:endParaRPr/>
          </a:p>
          <a:p>
            <a:pPr indent="-274320" lvl="0" marL="274320" rtl="0" algn="l">
              <a:spcBef>
                <a:spcPts val="520"/>
              </a:spcBef>
              <a:spcAft>
                <a:spcPts val="0"/>
              </a:spcAft>
              <a:buSzPts val="2470"/>
              <a:buChar char="⚫"/>
            </a:pPr>
            <a:r>
              <a:rPr lang="el-GR"/>
              <a:t>Του λάκκου ,πρόχειρος στο ύπαιθρο</a:t>
            </a:r>
            <a:endParaRPr/>
          </a:p>
          <a:p>
            <a:pPr indent="0" lvl="0" marL="0" rtl="0" algn="l">
              <a:spcBef>
                <a:spcPts val="520"/>
              </a:spcBef>
              <a:spcAft>
                <a:spcPts val="0"/>
              </a:spcAft>
              <a:buSzPts val="2470"/>
              <a:buNone/>
            </a:pPr>
            <a:r>
              <a:t/>
            </a:r>
            <a:endParaRPr/>
          </a:p>
        </p:txBody>
      </p:sp>
      <p:pic>
        <p:nvPicPr>
          <p:cNvPr id="367" name="Google Shape;367;p40"/>
          <p:cNvPicPr preferRelativeResize="0"/>
          <p:nvPr>
            <p:ph idx="2" type="body"/>
          </p:nvPr>
        </p:nvPicPr>
        <p:blipFill rotWithShape="1">
          <a:blip r:embed="rId3">
            <a:alphaModFix/>
          </a:blip>
          <a:srcRect b="0" l="0" r="0" t="0"/>
          <a:stretch/>
        </p:blipFill>
        <p:spPr>
          <a:xfrm>
            <a:off x="4648200" y="2060848"/>
            <a:ext cx="4316288" cy="393472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ΧΡΩΜΑΤΙΣΜΟΣ ΤΩΝ ΠΡΩΤΩΝ ΥΛΩΝ</a:t>
            </a:r>
            <a:endParaRPr/>
          </a:p>
        </p:txBody>
      </p:sp>
      <p:sp>
        <p:nvSpPr>
          <p:cNvPr id="373" name="Google Shape;373;p41"/>
          <p:cNvSpPr txBox="1"/>
          <p:nvPr>
            <p:ph idx="1" type="body"/>
          </p:nvPr>
        </p:nvSpPr>
        <p:spPr>
          <a:xfrm>
            <a:off x="457200" y="1920084"/>
            <a:ext cx="4038600" cy="4677267"/>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Για τον χρωματισμό των ρούχων χρησιμοποιούνταν διάφορα φυσικά υλικά</a:t>
            </a:r>
            <a:endParaRPr/>
          </a:p>
          <a:p>
            <a:pPr indent="-274320" lvl="0" marL="274320" rtl="0" algn="l">
              <a:spcBef>
                <a:spcPts val="442"/>
              </a:spcBef>
              <a:spcAft>
                <a:spcPts val="0"/>
              </a:spcAft>
              <a:buSzPct val="95000"/>
              <a:buChar char="⚫"/>
            </a:pPr>
            <a:r>
              <a:rPr lang="el-GR"/>
              <a:t>ΦΥΤΙΚΑ ΧΡΩΜΑΤΑ: είναι χρώματα που προέρχονται από διάφορα μέρη των φυτών, όπως φύλλα, ρίζες, φλοιός και πέταλα (π.χ. ριζάρι, λουλάκι, ρόδι, καρυδόφυλλα)</a:t>
            </a:r>
            <a:br>
              <a:rPr lang="el-GR"/>
            </a:br>
            <a:r>
              <a:rPr lang="el-GR"/>
              <a:t>• ΖΩΙΚΑ ΧΡΩΜΑΤΑ: αυτά προέρχονται από ζωικούς οργανισμούς (π.χ. κρεμέζι, πορφύρα)</a:t>
            </a:r>
            <a:br>
              <a:rPr lang="el-GR"/>
            </a:br>
            <a:r>
              <a:rPr lang="el-GR"/>
              <a:t>• ΟΡΥΚΤΑ ΧΡΩΜΑΤΑ: τέτοια ορυκτά είναι του σιδήρου, του χαλκού, του χρωμίου κ.λ.π.</a:t>
            </a:r>
            <a:endParaRPr/>
          </a:p>
        </p:txBody>
      </p:sp>
      <p:pic>
        <p:nvPicPr>
          <p:cNvPr id="374" name="Google Shape;374;p41"/>
          <p:cNvPicPr preferRelativeResize="0"/>
          <p:nvPr>
            <p:ph idx="2" type="body"/>
          </p:nvPr>
        </p:nvPicPr>
        <p:blipFill rotWithShape="1">
          <a:blip r:embed="rId3">
            <a:alphaModFix/>
          </a:blip>
          <a:srcRect b="0" l="0" r="0" t="0"/>
          <a:stretch/>
        </p:blipFill>
        <p:spPr>
          <a:xfrm>
            <a:off x="5619750" y="2420888"/>
            <a:ext cx="3128714" cy="31683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600"/>
              <a:buFont typeface="Calibri"/>
              <a:buNone/>
            </a:pPr>
            <a:r>
              <a:rPr lang="el-GR" sz="3600"/>
              <a:t>ΤΙ ΦΟΡΟΥΣΑΝ ΟΙ ΕΛΛΗΝΕΣ-ΕΛΛΗΝΙΔΕΣ </a:t>
            </a:r>
            <a:br>
              <a:rPr lang="el-GR" sz="3600"/>
            </a:br>
            <a:r>
              <a:rPr lang="el-GR" sz="3600"/>
              <a:t>ΣΤΑ ΔΙΑΦΟΡΑ ΜΕΡΗ ΤΟΥ ΣΩΜΑΤΟΣ</a:t>
            </a:r>
            <a:endParaRPr sz="3600"/>
          </a:p>
        </p:txBody>
      </p:sp>
      <p:pic>
        <p:nvPicPr>
          <p:cNvPr id="380" name="Google Shape;380;p42"/>
          <p:cNvPicPr preferRelativeResize="0"/>
          <p:nvPr>
            <p:ph idx="1" type="body"/>
          </p:nvPr>
        </p:nvPicPr>
        <p:blipFill rotWithShape="1">
          <a:blip r:embed="rId3">
            <a:alphaModFix/>
          </a:blip>
          <a:srcRect b="0" l="0" r="0" t="0"/>
          <a:stretch/>
        </p:blipFill>
        <p:spPr>
          <a:xfrm>
            <a:off x="748720" y="1988840"/>
            <a:ext cx="3531561" cy="4392488"/>
          </a:xfrm>
          <a:prstGeom prst="rect">
            <a:avLst/>
          </a:prstGeom>
          <a:noFill/>
          <a:ln>
            <a:noFill/>
          </a:ln>
        </p:spPr>
      </p:pic>
      <p:pic>
        <p:nvPicPr>
          <p:cNvPr id="381" name="Google Shape;381;p42"/>
          <p:cNvPicPr preferRelativeResize="0"/>
          <p:nvPr>
            <p:ph idx="2" type="body"/>
          </p:nvPr>
        </p:nvPicPr>
        <p:blipFill rotWithShape="1">
          <a:blip r:embed="rId4">
            <a:alphaModFix/>
          </a:blip>
          <a:srcRect b="0" l="0" r="0" t="0"/>
          <a:stretch/>
        </p:blipFill>
        <p:spPr>
          <a:xfrm>
            <a:off x="4946605" y="1988840"/>
            <a:ext cx="3657842" cy="456775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3"/>
          <p:cNvSpPr txBox="1"/>
          <p:nvPr>
            <p:ph type="title"/>
          </p:nvPr>
        </p:nvSpPr>
        <p:spPr>
          <a:xfrm>
            <a:off x="457200" y="404664"/>
            <a:ext cx="8229600" cy="936104"/>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ΚΕΦΑΛΙ</a:t>
            </a:r>
            <a:endParaRPr/>
          </a:p>
        </p:txBody>
      </p:sp>
      <p:sp>
        <p:nvSpPr>
          <p:cNvPr id="387" name="Google Shape;387;p43"/>
          <p:cNvSpPr txBox="1"/>
          <p:nvPr>
            <p:ph idx="1" type="body"/>
          </p:nvPr>
        </p:nvSpPr>
        <p:spPr>
          <a:xfrm>
            <a:off x="457200" y="1628800"/>
            <a:ext cx="8229600" cy="504056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l-GR"/>
              <a:t>Φορούσαν ένα μικρό στρογγυλό και κοφτό κόκκινο </a:t>
            </a:r>
            <a:r>
              <a:rPr b="1" lang="el-GR"/>
              <a:t>φέσι</a:t>
            </a:r>
            <a:r>
              <a:rPr lang="el-GR"/>
              <a:t>, που γύρω στη βάση του το τύλιγαν με </a:t>
            </a:r>
            <a:r>
              <a:rPr b="1" lang="el-GR"/>
              <a:t>μαντηλοδεσιά</a:t>
            </a:r>
            <a:r>
              <a:rPr lang="el-GR"/>
              <a:t>. </a:t>
            </a:r>
            <a:endParaRPr/>
          </a:p>
          <a:p>
            <a:pPr indent="-274320" lvl="0" marL="274320" rtl="0" algn="l">
              <a:spcBef>
                <a:spcPts val="481"/>
              </a:spcBef>
              <a:spcAft>
                <a:spcPts val="0"/>
              </a:spcAft>
              <a:buSzPct val="95000"/>
              <a:buChar char="⚫"/>
            </a:pPr>
            <a:r>
              <a:rPr lang="el-GR"/>
              <a:t>Πολλοί δε φορούσαν μαντηλοδεσιά, μα σκέτο μικρό κοφτό φέσι που στην κορυφή του είχε λίγη φούντα. Τέτοιο συνήθιζε πάντα ο Γκούρας και ο Κολοκοτρώνης. Την περικεφαλαία του ο Γέρος την είχε από τότε που ήταν μαγκιόρος – ταγματάρχης – του εγγλέζικου στρατού στα Επτάνησα το 1808 και την έβαζε στις επίσημες στιγμές της ζωής του, όπως και το θώρακά του. </a:t>
            </a:r>
            <a:endParaRPr/>
          </a:p>
          <a:p>
            <a:pPr indent="-274320" lvl="0" marL="274320" rtl="0" algn="l">
              <a:spcBef>
                <a:spcPts val="481"/>
              </a:spcBef>
              <a:spcAft>
                <a:spcPts val="0"/>
              </a:spcAft>
              <a:buSzPct val="95000"/>
              <a:buChar char="⚫"/>
            </a:pPr>
            <a:r>
              <a:rPr lang="el-GR"/>
              <a:t>Άλλοι φορούσαν μεγάλο τουρλωτό κόκκινο φέσι όπως ο Καραϊσκάκης, οι Πετμεζάδες, κι η φούντα του ήταν μικρή και σ’ αυτό και στέκονταν στην κορφή. Μακριά φούντα όσο σχεδόν ολόκληρο το φέσι φορούσαν αργότερα στα χρόνια του Όθωνα κι ήταν παρμένη απ’ τους Σουλιώτες που τόσο τη συνήθιζαν.</a:t>
            </a:r>
            <a:br>
              <a:rPr lang="el-GR"/>
            </a:b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b="1" lang="el-GR"/>
              <a:t>Μαλλιά</a:t>
            </a:r>
            <a:endParaRPr/>
          </a:p>
        </p:txBody>
      </p:sp>
      <p:sp>
        <p:nvSpPr>
          <p:cNvPr id="393" name="Google Shape;393;p44"/>
          <p:cNvSpPr txBox="1"/>
          <p:nvPr>
            <p:ph idx="1" type="body"/>
          </p:nvPr>
        </p:nvSpPr>
        <p:spPr>
          <a:xfrm>
            <a:off x="457200" y="1935480"/>
            <a:ext cx="8229600" cy="480588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70"/>
              <a:buNone/>
            </a:pPr>
            <a:r>
              <a:rPr lang="el-GR"/>
              <a:t>Απ’ τη μαντηλοδεσιά τους ή το φέσι, ξεχύνονταν ως τις πλάτες τα καλοχτενισμένα μακρυά μαλλιά τους. Γιατί τότε δεν κόβανε κοντά τα μαλλιά τους, μα τ’ αφήνανε περήφανα σαν χαίτη να ξανεμίζουν στους ώμους τους. Για να γυαλίζουν και να στέκουν καλοχτενισμένα τα άλειφαν με λάδι ή </a:t>
            </a:r>
            <a:r>
              <a:rPr b="1" lang="el-GR"/>
              <a:t>μεδουλάρι</a:t>
            </a:r>
            <a:r>
              <a:rPr lang="el-GR"/>
              <a:t>, αλοιφή καμωμένη από μεδούλι και μυρωδικά. Οι Μοραΐτες συνήθιζαν πιο μακρυά τα μαλλιά τους απ’ τους Ρουμελιώτες. Κι απόμειναν ξακουστά τα ξανθά και σγουρά μαλλιά των Μαυρομιχάληδων.</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5"/>
          <p:cNvSpPr txBox="1"/>
          <p:nvPr>
            <p:ph type="title"/>
          </p:nvPr>
        </p:nvSpPr>
        <p:spPr>
          <a:xfrm>
            <a:off x="457200" y="704088"/>
            <a:ext cx="8229600" cy="708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Γελέκι</a:t>
            </a:r>
            <a:endParaRPr/>
          </a:p>
        </p:txBody>
      </p:sp>
      <p:sp>
        <p:nvSpPr>
          <p:cNvPr id="399" name="Google Shape;399;p45"/>
          <p:cNvSpPr txBox="1"/>
          <p:nvPr>
            <p:ph idx="1" type="body"/>
          </p:nvPr>
        </p:nvSpPr>
        <p:spPr>
          <a:xfrm>
            <a:off x="467544" y="1340768"/>
            <a:ext cx="8229600" cy="4911824"/>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br>
              <a:rPr lang="el-GR"/>
            </a:br>
            <a:br>
              <a:rPr lang="el-GR"/>
            </a:br>
            <a:r>
              <a:rPr lang="el-GR"/>
              <a:t>Στο κορμί φορούσαν εσωτερικά το άσπρο πουκάμισο, όχι όμως φαρδομάνικο όπως τα μεταγενέστερα χρόνια. Πάντα ξεκούμπωτο και ανοιχτό μπροστά στο στήθος, χειμώνα καλοκαίρι. </a:t>
            </a:r>
            <a:endParaRPr/>
          </a:p>
          <a:p>
            <a:pPr indent="-274320" lvl="0" marL="274320" rtl="0" algn="l">
              <a:spcBef>
                <a:spcPts val="481"/>
              </a:spcBef>
              <a:spcAft>
                <a:spcPts val="0"/>
              </a:spcAft>
              <a:buSzPct val="95000"/>
              <a:buChar char="⚫"/>
            </a:pPr>
            <a:r>
              <a:rPr lang="el-GR"/>
              <a:t>Ύστερα βάζανε το </a:t>
            </a:r>
            <a:r>
              <a:rPr b="1" lang="el-GR"/>
              <a:t>γελέκι</a:t>
            </a:r>
            <a:r>
              <a:rPr lang="el-GR"/>
              <a:t>, κι από πάνω τη </a:t>
            </a:r>
            <a:r>
              <a:rPr b="1" lang="el-GR"/>
              <a:t>φέρμελη </a:t>
            </a:r>
            <a:r>
              <a:rPr lang="el-GR"/>
              <a:t>με τις δυο αράδες ασημοκεντημένα μεγάλα κουμπιά. Μερικοί και αργότερα όλοι, αντί για φέρμελη βάζανε το </a:t>
            </a:r>
            <a:r>
              <a:rPr b="1" lang="el-GR"/>
              <a:t>μεϊντάνι </a:t>
            </a:r>
            <a:r>
              <a:rPr lang="el-GR"/>
              <a:t>που η διαφορά τους ήταν στο ότι στη φέρμελη φορούσαν τα μανίκια, ενώ στο μεϊντάνι ήταν ψεύτικα φοδραρισμένα με κόκκινο πανί και βρίσκονταν στις πλάτες πίσω σταυρωτά. </a:t>
            </a:r>
            <a:endParaRPr/>
          </a:p>
          <a:p>
            <a:pPr indent="-274320" lvl="0" marL="274320" rtl="0" algn="l">
              <a:spcBef>
                <a:spcPts val="481"/>
              </a:spcBef>
              <a:spcAft>
                <a:spcPts val="0"/>
              </a:spcAft>
              <a:buSzPct val="95000"/>
              <a:buChar char="⚫"/>
            </a:pPr>
            <a:r>
              <a:rPr lang="el-GR"/>
              <a:t>Τα μεϊντανογίλεκα όπως λέγανε το γελέκι ή το μεϊντάνι, ήταν πάντα κεντημένα με χάρτσια μεταξένια πολύχρωμα και χρυσά </a:t>
            </a:r>
            <a:r>
              <a:rPr b="1" lang="el-GR"/>
              <a:t>τερτήρια</a:t>
            </a:r>
            <a:r>
              <a:rPr lang="el-GR"/>
              <a:t>, κορδόνια.</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6"/>
          <p:cNvSpPr txBox="1"/>
          <p:nvPr>
            <p:ph type="title"/>
          </p:nvPr>
        </p:nvSpPr>
        <p:spPr>
          <a:xfrm>
            <a:off x="457200" y="188640"/>
            <a:ext cx="8229600" cy="10081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b="1" lang="el-GR"/>
              <a:t>Φουστανέλα</a:t>
            </a:r>
            <a:endParaRPr/>
          </a:p>
        </p:txBody>
      </p:sp>
      <p:sp>
        <p:nvSpPr>
          <p:cNvPr id="405" name="Google Shape;405;p46"/>
          <p:cNvSpPr txBox="1"/>
          <p:nvPr>
            <p:ph idx="1" type="body"/>
          </p:nvPr>
        </p:nvSpPr>
        <p:spPr>
          <a:xfrm>
            <a:off x="457200" y="1340768"/>
            <a:ext cx="8229600" cy="498383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95000"/>
              <a:buNone/>
            </a:pPr>
            <a:r>
              <a:rPr lang="el-GR"/>
              <a:t>Ζωσμένη στη μέση τους κρεμόταν γύρω τους η </a:t>
            </a:r>
            <a:r>
              <a:rPr b="1" lang="el-GR"/>
              <a:t>φουστανέλα</a:t>
            </a:r>
            <a:r>
              <a:rPr lang="el-GR"/>
              <a:t>. Στους καπεταναίους και τους γέροντες ήταν μακριά ίσα με το γόνατο και κάτω ακόμα, με πυκνές και πολλές πτυχές, δίπλες ή </a:t>
            </a:r>
            <a:r>
              <a:rPr b="1" lang="el-GR"/>
              <a:t>λαγκιόλια </a:t>
            </a:r>
            <a:r>
              <a:rPr lang="el-GR"/>
              <a:t>όπως τις λέγανε. Για τα παλληκάρια και τους νεώτερους ήταν κοντή η φουστανέλα ως τους μηρούς και πιο ελαφριά με λιγότερες δίπλες. Στη Ρούμελη συνηθίζονταν πιο πολύ η κοντή με πολλές δίπλες – όπως σήμερα της προεδρικής φρουράς – ενώ στο Μοριά μακρυά κι όχι πολύ πυκνή. </a:t>
            </a:r>
            <a:endParaRPr/>
          </a:p>
          <a:p>
            <a:pPr indent="-274320" lvl="0" marL="274320" rtl="0" algn="l">
              <a:spcBef>
                <a:spcPts val="481"/>
              </a:spcBef>
              <a:spcAft>
                <a:spcPts val="0"/>
              </a:spcAft>
              <a:buSzPct val="95000"/>
              <a:buChar char="⚫"/>
            </a:pPr>
            <a:r>
              <a:rPr lang="el-GR"/>
              <a:t>Η φουστανέλα ήταν καθιερωμένη σ’ όλη τότε την στεριανή Ελλάδα. Για αυτό όσους έρχονταν απ’ το εξωτερικό ντυμένοι «ευρωπαϊκά» τους λέγανε πειραχτικά </a:t>
            </a:r>
            <a:r>
              <a:rPr b="1" lang="el-GR"/>
              <a:t>ψαλιδοκέριδες </a:t>
            </a:r>
            <a:r>
              <a:rPr lang="el-GR"/>
              <a:t>ή </a:t>
            </a:r>
            <a:r>
              <a:rPr b="1" lang="el-GR"/>
              <a:t>σπλινάντερους</a:t>
            </a:r>
            <a:r>
              <a:rPr lang="el-GR"/>
              <a:t>. Τους νησιώτες και τους ναυτικούς με τις βράκες τους λέγανε </a:t>
            </a:r>
            <a:r>
              <a:rPr b="1" lang="el-GR"/>
              <a:t>ντουντούμιδες </a:t>
            </a:r>
            <a:r>
              <a:rPr lang="el-GR"/>
              <a:t>ή </a:t>
            </a:r>
            <a:r>
              <a:rPr b="1" lang="el-GR"/>
              <a:t>χαλτούπιδες</a:t>
            </a:r>
            <a:r>
              <a:rPr lang="el-GR"/>
              <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7"/>
          <p:cNvSpPr txBox="1"/>
          <p:nvPr>
            <p:ph type="title"/>
          </p:nvPr>
        </p:nvSpPr>
        <p:spPr>
          <a:xfrm>
            <a:off x="457200" y="704088"/>
            <a:ext cx="8229600" cy="708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Φουστανέλα</a:t>
            </a:r>
            <a:endParaRPr/>
          </a:p>
        </p:txBody>
      </p:sp>
      <p:sp>
        <p:nvSpPr>
          <p:cNvPr id="411" name="Google Shape;411;p47"/>
          <p:cNvSpPr txBox="1"/>
          <p:nvPr>
            <p:ph idx="1" type="body"/>
          </p:nvPr>
        </p:nvSpPr>
        <p:spPr>
          <a:xfrm>
            <a:off x="467544" y="1412776"/>
            <a:ext cx="8229600" cy="5112568"/>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l-GR"/>
              <a:t>Η φουστανέλα μ’ όλο που ήταν καμωμένη με άσπρο μάλλινο ύφασμα σπάνια κρατούσε για πολύ την όψη της. </a:t>
            </a:r>
            <a:endParaRPr/>
          </a:p>
          <a:p>
            <a:pPr indent="-274320" lvl="0" marL="274320" rtl="0" algn="l">
              <a:spcBef>
                <a:spcPts val="520"/>
              </a:spcBef>
              <a:spcAft>
                <a:spcPts val="0"/>
              </a:spcAft>
              <a:buSzPts val="2470"/>
              <a:buChar char="⚫"/>
            </a:pPr>
            <a:r>
              <a:rPr b="1" lang="el-GR"/>
              <a:t>Τη χρησιμοποιούσαν για πολλές δουλειές. Μ’ αυτή σκούπιζαν το πρόσωπό τους και τα χέρια τους, το σουγιά τους και καμιά φορά τ' άρματά τους. Πολλά παλληκάρια για να μην πιάνει η φουστανέλα τους εύκολα «λέρα» την άλειφαν με ξύγκι! Πολλοί επίσης από τους αγωνιστές δε γνωρίζανε τι θα πει σώβρακο, το απόφευγαν μια και τους σκέπαζε τόσο καλά η φουστανέλα τους.</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8"/>
          <p:cNvSpPr txBox="1"/>
          <p:nvPr>
            <p:ph type="title"/>
          </p:nvPr>
        </p:nvSpPr>
        <p:spPr>
          <a:xfrm>
            <a:off x="457200" y="260648"/>
            <a:ext cx="8229600" cy="72008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ΒΡΑΚΑ ΝΗΣΙΩΤΙΚΗ </a:t>
            </a:r>
            <a:endParaRPr/>
          </a:p>
        </p:txBody>
      </p:sp>
      <p:sp>
        <p:nvSpPr>
          <p:cNvPr id="417" name="Google Shape;417;p48"/>
          <p:cNvSpPr txBox="1"/>
          <p:nvPr>
            <p:ph idx="1" type="body"/>
          </p:nvPr>
        </p:nvSpPr>
        <p:spPr>
          <a:xfrm>
            <a:off x="457200" y="980728"/>
            <a:ext cx="4038600" cy="5374197"/>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r>
              <a:rPr lang="el-GR"/>
              <a:t>Η βράκα ήταν ωραιότατη ανδρική φορεσιά που φοριόταν με υπερηφάνεια σε παλαιότερες εποχές στην νησιωτική Ελλάδα ή παραθαλλάσια μέρη αυτής όπου εθεωρείτο και σύμβολο ανδρισμού και λεβεντιάς(λεβέντης-levent ονομάζονταν οι ναυτικοί ,ίσως από λατινική  λέξη που έχει σχέση με την ανατολή). </a:t>
            </a:r>
            <a:endParaRPr/>
          </a:p>
          <a:p>
            <a:pPr indent="-274320" lvl="0" marL="274320" rtl="0" algn="l">
              <a:spcBef>
                <a:spcPts val="403"/>
              </a:spcBef>
              <a:spcAft>
                <a:spcPts val="0"/>
              </a:spcAft>
              <a:buSzPct val="95000"/>
              <a:buChar char="⚫"/>
            </a:pPr>
            <a:r>
              <a:rPr lang="el-GR"/>
              <a:t>Στην Ελλάδα  φορέθηκε η βράκα κυρίως από τους ναυτικούς, γιατί θεωρήθηκε ίσως πολύ πιο πρακτική από άλλα είδη στολής. Μερικοί από τους γνωστότερους ήρωες της ελληνικής επανάστασης (Κωνσταντίνος Κανάρης, Ανδρέας Μιαούλης κ.ά) φορούσαν βράκα.</a:t>
            </a:r>
            <a:endParaRPr/>
          </a:p>
          <a:p>
            <a:pPr indent="-152765" lvl="0" marL="274320" rtl="0" algn="l">
              <a:spcBef>
                <a:spcPts val="403"/>
              </a:spcBef>
              <a:spcAft>
                <a:spcPts val="0"/>
              </a:spcAft>
              <a:buSzPct val="95000"/>
              <a:buNone/>
            </a:pPr>
            <a:r>
              <a:t/>
            </a:r>
            <a:endParaRPr/>
          </a:p>
        </p:txBody>
      </p:sp>
      <p:pic>
        <p:nvPicPr>
          <p:cNvPr id="418" name="Google Shape;418;p48"/>
          <p:cNvPicPr preferRelativeResize="0"/>
          <p:nvPr>
            <p:ph idx="2" type="body"/>
          </p:nvPr>
        </p:nvPicPr>
        <p:blipFill rotWithShape="1">
          <a:blip r:embed="rId3">
            <a:alphaModFix/>
          </a:blip>
          <a:srcRect b="0" l="0" r="0" t="0"/>
          <a:stretch/>
        </p:blipFill>
        <p:spPr>
          <a:xfrm>
            <a:off x="4644008" y="1772816"/>
            <a:ext cx="3888432" cy="367240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9"/>
          <p:cNvSpPr txBox="1"/>
          <p:nvPr>
            <p:ph type="title"/>
          </p:nvPr>
        </p:nvSpPr>
        <p:spPr>
          <a:xfrm>
            <a:off x="457200" y="704088"/>
            <a:ext cx="8229600" cy="7086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a:t>Υποδήματα</a:t>
            </a:r>
            <a:endParaRPr/>
          </a:p>
        </p:txBody>
      </p:sp>
      <p:sp>
        <p:nvSpPr>
          <p:cNvPr id="424" name="Google Shape;424;p49"/>
          <p:cNvSpPr txBox="1"/>
          <p:nvPr>
            <p:ph idx="1" type="body"/>
          </p:nvPr>
        </p:nvSpPr>
        <p:spPr>
          <a:xfrm>
            <a:off x="457200" y="1268760"/>
            <a:ext cx="8229600" cy="5328592"/>
          </a:xfrm>
          <a:prstGeom prst="rect">
            <a:avLst/>
          </a:prstGeom>
          <a:noFill/>
          <a:ln>
            <a:noFill/>
          </a:ln>
        </p:spPr>
        <p:txBody>
          <a:bodyPr anchorCtr="0" anchor="t" bIns="45700" lIns="91425" spcFirstLastPara="1" rIns="91425" wrap="square" tIns="45700">
            <a:normAutofit fontScale="70000" lnSpcReduction="20000"/>
          </a:bodyPr>
          <a:lstStyle/>
          <a:p>
            <a:pPr indent="-274320" lvl="0" marL="274320" rtl="0" algn="l">
              <a:spcBef>
                <a:spcPts val="0"/>
              </a:spcBef>
              <a:spcAft>
                <a:spcPts val="0"/>
              </a:spcAft>
              <a:buSzPct val="79677"/>
              <a:buChar char="⚫"/>
            </a:pPr>
            <a:br>
              <a:rPr lang="el-GR"/>
            </a:br>
            <a:br>
              <a:rPr lang="el-GR"/>
            </a:br>
            <a:r>
              <a:rPr lang="el-GR" sz="3100"/>
              <a:t>Τα πόδια τους τα σκέπαζαν ως πάνω στα σκέλια με τις μακριές άσπρες κάλτσες, που τις λέγανε </a:t>
            </a:r>
            <a:r>
              <a:rPr b="1" lang="el-GR" sz="3100"/>
              <a:t>βλαχόκαλτσες</a:t>
            </a:r>
            <a:r>
              <a:rPr lang="el-GR" sz="3100"/>
              <a:t>. Τις ύφαιναν από τραγόμαλλο και είχανε ειδικότητα στην κατασκευή τους στα Άγραφα. </a:t>
            </a:r>
            <a:endParaRPr sz="3100"/>
          </a:p>
          <a:p>
            <a:pPr indent="-274319" lvl="0" marL="274320" rtl="0" algn="l">
              <a:spcBef>
                <a:spcPts val="434"/>
              </a:spcBef>
              <a:spcAft>
                <a:spcPts val="0"/>
              </a:spcAft>
              <a:buSzPct val="95000"/>
              <a:buChar char="⚫"/>
            </a:pPr>
            <a:r>
              <a:rPr lang="el-GR" sz="3100"/>
              <a:t>Στο Εικοσιένα αυτές οι κάλτσες ήταν άγνωστες. Η ποδεμή τους ήταν τα </a:t>
            </a:r>
            <a:r>
              <a:rPr b="1" lang="el-GR" sz="3100"/>
              <a:t>τσαρούχια</a:t>
            </a:r>
            <a:r>
              <a:rPr lang="el-GR" sz="3100"/>
              <a:t>, όχι όμως με φούντα μπροστά αλλά μυτερά.</a:t>
            </a:r>
            <a:endParaRPr/>
          </a:p>
          <a:p>
            <a:pPr indent="-274319" lvl="0" marL="274320" rtl="0" algn="l">
              <a:spcBef>
                <a:spcPts val="434"/>
              </a:spcBef>
              <a:spcAft>
                <a:spcPts val="0"/>
              </a:spcAft>
              <a:buSzPct val="95000"/>
              <a:buChar char="⚫"/>
            </a:pPr>
            <a:r>
              <a:rPr lang="el-GR" sz="3100"/>
              <a:t> Τα έφτιαχναν με ακατέργαστο βοδινό δέρμα και ήταν πολύ ελαφρά και γερά. Στα πόδια τους τα στήριζαν δένοντάς τα γύρω στη γάμπα τους με φαρδύ λουρί – τις </a:t>
            </a:r>
            <a:r>
              <a:rPr b="1" lang="el-GR" sz="3100"/>
              <a:t>θηλιές </a:t>
            </a:r>
            <a:r>
              <a:rPr lang="el-GR" sz="3100"/>
              <a:t>– και το λουρί αυτό το έπιαναν απ’ την κάλτσα τους κάτω απ’ το γόνατο με το </a:t>
            </a:r>
            <a:r>
              <a:rPr b="1" lang="el-GR" sz="3100"/>
              <a:t>τσαρουχοτοκά</a:t>
            </a:r>
            <a:r>
              <a:rPr lang="el-GR" sz="3100"/>
              <a:t>. </a:t>
            </a:r>
            <a:endParaRPr sz="3100"/>
          </a:p>
          <a:p>
            <a:pPr indent="-274319" lvl="0" marL="274320" rtl="0" algn="l">
              <a:spcBef>
                <a:spcPts val="434"/>
              </a:spcBef>
              <a:spcAft>
                <a:spcPts val="0"/>
              </a:spcAft>
              <a:buSzPct val="95000"/>
              <a:buChar char="⚫"/>
            </a:pPr>
            <a:r>
              <a:rPr lang="el-GR" sz="3100"/>
              <a:t>Υπήρχε και άλλος τρόπος να πιάνουν τα τσαρούχια τους με ένα πισινό λουρί, το </a:t>
            </a:r>
            <a:r>
              <a:rPr b="1" lang="el-GR" sz="3100"/>
              <a:t>τσαγκαρόλουρο</a:t>
            </a:r>
            <a:r>
              <a:rPr lang="el-GR" sz="3100"/>
              <a:t>. Τα πρώτα τα φορούσαν στη Ρούμελη, ενώ τ' άλλα στο Μοριά. Οι φτωχότεροι φορούσαν γουρνοτσάρουχα, φτιαγμένα από δέρμα χοίρου</a:t>
            </a:r>
            <a:r>
              <a:rPr lang="el-GR"/>
              <a:t>.</a:t>
            </a:r>
            <a:br>
              <a:rPr lang="el-G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Η ΤΕΧΝΟΛΟΓΙΑ ΣΤΙΣ ΑΡΧΕΣ ΤΟΥ </a:t>
            </a:r>
            <a:br>
              <a:rPr lang="el-GR"/>
            </a:br>
            <a:r>
              <a:rPr lang="el-GR"/>
              <a:t>19ου αιώνα</a:t>
            </a:r>
            <a:endParaRPr/>
          </a:p>
        </p:txBody>
      </p:sp>
      <p:sp>
        <p:nvSpPr>
          <p:cNvPr id="140" name="Google Shape;140;p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l-GR"/>
              <a:t>Ο 19ος αιώνας γνώρισε εξελίξεις χωρίς προηγούμενο στις τεχνολογίες των μεταφορών, των μηχανών (ατμομηχανή από τον Watt),των κατασκευών ,της ενέργειας(πετρέλαιο-ηλεκτρισμός) ,των τηλεπικοινωνιών, που προήλθαν από την Ευρώπη και την Β.Αμερική κυρίως. </a:t>
            </a:r>
            <a:endParaRPr/>
          </a:p>
          <a:p>
            <a:pPr indent="-274320" lvl="0" marL="274320" rtl="0" algn="l">
              <a:spcBef>
                <a:spcPts val="481"/>
              </a:spcBef>
              <a:spcAft>
                <a:spcPts val="0"/>
              </a:spcAft>
              <a:buSzPct val="95000"/>
              <a:buChar char="⚫"/>
            </a:pPr>
            <a:r>
              <a:rPr lang="el-GR"/>
              <a:t>Συγκεκριμένα:</a:t>
            </a:r>
            <a:endParaRPr/>
          </a:p>
          <a:p>
            <a:pPr indent="-274320" lvl="0" marL="274320" rtl="0" algn="l">
              <a:spcBef>
                <a:spcPts val="481"/>
              </a:spcBef>
              <a:spcAft>
                <a:spcPts val="0"/>
              </a:spcAft>
              <a:buSzPct val="95000"/>
              <a:buChar char="⚫"/>
            </a:pPr>
            <a:r>
              <a:rPr lang="el-GR"/>
              <a:t>Το 1807, το πρώτο πλοίο με ατμοκίνηση έκανε το πρώτο του ταξίδι στον ποταμό Χάτσον. Από το 1820 η χρήση του ατμού στα πλοία άρχισε να γενικεύεται. </a:t>
            </a:r>
            <a:endParaRPr/>
          </a:p>
          <a:p>
            <a:pPr indent="-274320" lvl="0" marL="274320" rtl="0" algn="l">
              <a:spcBef>
                <a:spcPts val="481"/>
              </a:spcBef>
              <a:spcAft>
                <a:spcPts val="0"/>
              </a:spcAft>
              <a:buSzPct val="95000"/>
              <a:buChar char="⚫"/>
            </a:pPr>
            <a:r>
              <a:rPr lang="el-GR"/>
              <a:t>Η σιδηροδρομική μηχανή εφευρέθηκε το 1804, ενώ το 1829 σχεδιάστηκε το πρώτο ολοκληρωμένο σιδηροδρομικό σύστημα μεταφοράς φορτίου και επιβατών όπως το γνωρίζουμε σήμερα</a:t>
            </a:r>
            <a:endParaRPr/>
          </a:p>
          <a:p>
            <a:pPr indent="-129238" lvl="0" marL="274320" rtl="0" algn="l">
              <a:spcBef>
                <a:spcPts val="481"/>
              </a:spcBef>
              <a:spcAft>
                <a:spcPts val="0"/>
              </a:spcAft>
              <a:buSzPct val="95000"/>
              <a:buNone/>
            </a:pPr>
            <a:r>
              <a:t/>
            </a:r>
            <a:endParaRPr/>
          </a:p>
          <a:p>
            <a:pPr indent="0" lvl="0" marL="0" rtl="0" algn="l">
              <a:spcBef>
                <a:spcPts val="481"/>
              </a:spcBef>
              <a:spcAft>
                <a:spcPts val="0"/>
              </a:spcAft>
              <a:buSzPct val="95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ΓΕΩΡΓΙΚΗ ΤΕΧΝΟΛΟΓΙΑ</a:t>
            </a:r>
            <a:endParaRPr/>
          </a:p>
        </p:txBody>
      </p:sp>
      <p:sp>
        <p:nvSpPr>
          <p:cNvPr id="430" name="Google Shape;430;p5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Οι αγρότες και κτηνοτρόφοι εκείνης της εποχής εκτελούσαν όλες τις δύσκολες εργασίες με τη βοήθεια κάποιων ζώων αλλά και χειρωνακτικά.Σε πολλάμέρη ειχαν και τη βοήθεια των νερόμυλων –ανεμόμυλων για την άλεση των δημητριακών</a:t>
            </a:r>
            <a:endParaRPr/>
          </a:p>
        </p:txBody>
      </p:sp>
      <p:pic>
        <p:nvPicPr>
          <p:cNvPr id="431" name="Google Shape;431;p50"/>
          <p:cNvPicPr preferRelativeResize="0"/>
          <p:nvPr>
            <p:ph idx="2" type="body"/>
          </p:nvPr>
        </p:nvPicPr>
        <p:blipFill rotWithShape="1">
          <a:blip r:embed="rId3">
            <a:alphaModFix/>
          </a:blip>
          <a:srcRect b="0" l="0" r="0" t="0"/>
          <a:stretch/>
        </p:blipFill>
        <p:spPr>
          <a:xfrm>
            <a:off x="4788024" y="2492896"/>
            <a:ext cx="3992186" cy="28803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1"/>
          <p:cNvSpPr txBox="1"/>
          <p:nvPr>
            <p:ph type="ctrTitle"/>
          </p:nvPr>
        </p:nvSpPr>
        <p:spPr>
          <a:xfrm>
            <a:off x="533400" y="260648"/>
            <a:ext cx="7851648" cy="2232248"/>
          </a:xfrm>
          <a:prstGeom prst="rect">
            <a:avLst/>
          </a:prstGeom>
          <a:noFill/>
          <a:ln>
            <a:noFill/>
          </a:ln>
        </p:spPr>
        <p:txBody>
          <a:bodyPr anchorCtr="0" anchor="b" bIns="0" lIns="0" spcFirstLastPara="1" rIns="18275" wrap="square" tIns="0">
            <a:normAutofit fontScale="90000"/>
          </a:bodyPr>
          <a:lstStyle/>
          <a:p>
            <a:pPr indent="0" lvl="0" marL="0" rtl="0" algn="r">
              <a:spcBef>
                <a:spcPts val="0"/>
              </a:spcBef>
              <a:spcAft>
                <a:spcPts val="0"/>
              </a:spcAft>
              <a:buClr>
                <a:srgbClr val="4CE0EA"/>
              </a:buClr>
              <a:buSzPct val="100000"/>
              <a:buFont typeface="Calibri"/>
              <a:buNone/>
            </a:pPr>
            <a:r>
              <a:rPr lang="el-GR"/>
              <a:t>Η ΔΙΑΤΡΟΦΗ ΤΩΝ ΕΛΛΗΝΩΝ ΤΗΝ ΕΠΟΧΗ ΤΗΣ ΕΠΑΝΑΣΤΑΣΗΣ 1821</a:t>
            </a:r>
            <a:endParaRPr/>
          </a:p>
        </p:txBody>
      </p:sp>
      <p:sp>
        <p:nvSpPr>
          <p:cNvPr id="437" name="Google Shape;437;p51"/>
          <p:cNvSpPr txBox="1"/>
          <p:nvPr>
            <p:ph idx="1" type="subTitle"/>
          </p:nvPr>
        </p:nvSpPr>
        <p:spPr>
          <a:xfrm>
            <a:off x="533400" y="2492896"/>
            <a:ext cx="7854696" cy="4104456"/>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t/>
            </a:r>
            <a:endParaRPr/>
          </a:p>
        </p:txBody>
      </p:sp>
      <p:pic>
        <p:nvPicPr>
          <p:cNvPr id="438" name="Google Shape;438;p51"/>
          <p:cNvPicPr preferRelativeResize="0"/>
          <p:nvPr/>
        </p:nvPicPr>
        <p:blipFill rotWithShape="1">
          <a:blip r:embed="rId3">
            <a:alphaModFix/>
          </a:blip>
          <a:srcRect b="0" l="0" r="0" t="0"/>
          <a:stretch/>
        </p:blipFill>
        <p:spPr>
          <a:xfrm>
            <a:off x="467544" y="2505074"/>
            <a:ext cx="7992887" cy="416428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ΔΙΑΤΡΟΦΙΚΕΣ ΣΥΝΗΘΕΙΕΣ</a:t>
            </a:r>
            <a:endParaRPr/>
          </a:p>
        </p:txBody>
      </p:sp>
      <p:sp>
        <p:nvSpPr>
          <p:cNvPr id="444" name="Google Shape;444;p52"/>
          <p:cNvSpPr txBox="1"/>
          <p:nvPr>
            <p:ph idx="1" type="body"/>
          </p:nvPr>
        </p:nvSpPr>
        <p:spPr>
          <a:xfrm>
            <a:off x="457200" y="1935480"/>
            <a:ext cx="8229600" cy="4661872"/>
          </a:xfrm>
          <a:prstGeom prst="rect">
            <a:avLst/>
          </a:prstGeom>
          <a:noFill/>
          <a:ln>
            <a:noFill/>
          </a:ln>
        </p:spPr>
        <p:txBody>
          <a:bodyPr anchorCtr="0" anchor="t" bIns="45700" lIns="91425" spcFirstLastPara="1" rIns="91425" wrap="square" tIns="45700">
            <a:normAutofit fontScale="85000" lnSpcReduction="10000"/>
          </a:bodyPr>
          <a:lstStyle/>
          <a:p>
            <a:pPr indent="-274320" lvl="0" marL="274320" rtl="0" algn="l">
              <a:spcBef>
                <a:spcPts val="0"/>
              </a:spcBef>
              <a:spcAft>
                <a:spcPts val="0"/>
              </a:spcAft>
              <a:buSzPct val="95000"/>
              <a:buChar char="⚫"/>
            </a:pPr>
            <a:r>
              <a:rPr lang="el-GR"/>
              <a:t>Ένα συνηθισμένο γεύμα αποτελούνταν από ένα κομμάτι ψωμί ή παξιμάδι, ένα κρεμμύδι, λίγες ελιές , ένα κομμάτι τυρί  , παστό κρέας ή παστό ψάρι,  βολβοί,άγρια χόρτα,φρούτα εποχής και λίγο κρασί ως συμπλήρωμα των θερμίδων,  κι αυτό όταν υπήρχε. </a:t>
            </a:r>
            <a:endParaRPr/>
          </a:p>
          <a:p>
            <a:pPr indent="-274320" lvl="0" marL="274320" rtl="0" algn="l">
              <a:spcBef>
                <a:spcPts val="442"/>
              </a:spcBef>
              <a:spcAft>
                <a:spcPts val="0"/>
              </a:spcAft>
              <a:buSzPct val="95000"/>
              <a:buChar char="⚫"/>
            </a:pPr>
            <a:r>
              <a:rPr lang="el-GR"/>
              <a:t>Το φρέσκο κρέας ήταν σπάνιο κι αυτό ήταν μόνο στις γιορτές κυρίως.</a:t>
            </a:r>
            <a:endParaRPr/>
          </a:p>
          <a:p>
            <a:pPr indent="-274320" lvl="0" marL="274320" rtl="0" algn="l">
              <a:spcBef>
                <a:spcPts val="442"/>
              </a:spcBef>
              <a:spcAft>
                <a:spcPts val="0"/>
              </a:spcAft>
              <a:buSzPct val="95000"/>
              <a:buChar char="⚫"/>
            </a:pPr>
            <a:r>
              <a:rPr lang="el-GR"/>
              <a:t>Τυροκομικά υπήρχαν άφθονα στις κτηνοτροφικές κοινωνίεςή διατήρηση του τυριού γίνονταν συνήθως μέσα στο δέρμα του ζώου  ,στο τουλούμι.</a:t>
            </a:r>
            <a:endParaRPr/>
          </a:p>
          <a:p>
            <a:pPr indent="-274320" lvl="0" marL="274320" rtl="0" algn="l">
              <a:spcBef>
                <a:spcPts val="442"/>
              </a:spcBef>
              <a:spcAft>
                <a:spcPts val="0"/>
              </a:spcAft>
              <a:buSzPct val="95000"/>
              <a:buChar char="⚫"/>
            </a:pPr>
            <a:r>
              <a:rPr lang="el-GR"/>
              <a:t>Η πατάτα δεν είχε εισαχθεί ακόμα στην χώρα μας</a:t>
            </a:r>
            <a:endParaRPr/>
          </a:p>
          <a:p>
            <a:pPr indent="-274320" lvl="0" marL="274320" rtl="0" algn="l">
              <a:spcBef>
                <a:spcPts val="442"/>
              </a:spcBef>
              <a:spcAft>
                <a:spcPts val="0"/>
              </a:spcAft>
              <a:buSzPct val="95000"/>
              <a:buChar char="⚫"/>
            </a:pPr>
            <a:r>
              <a:rPr lang="el-GR"/>
              <a:t>Υπήρχαν και τα  απλά φρέσκα ζυμαρικά με λίγο αλεύρι και νερό όπως τα ρεντιστά στη Ρούμελη ή  χυλοί τηγανισμένοι για γλύκισμα όπως οι λαλαγγίτες </a:t>
            </a:r>
            <a:endParaRPr/>
          </a:p>
          <a:p>
            <a:pPr indent="-274320" lvl="0" marL="274320" rtl="0" algn="l">
              <a:spcBef>
                <a:spcPts val="442"/>
              </a:spcBef>
              <a:spcAft>
                <a:spcPts val="0"/>
              </a:spcAft>
              <a:buSzPct val="95000"/>
              <a:buChar char="⚫"/>
            </a:pPr>
            <a:r>
              <a:rPr lang="el-GR"/>
              <a:t>Ψάρια και όστρακα από αυτούς που ζούσαν κοντά στη θάλασσα</a:t>
            </a:r>
            <a:endParaRPr/>
          </a:p>
          <a:p>
            <a:pPr indent="-141001" lvl="0" marL="274320" rtl="0" algn="l">
              <a:spcBef>
                <a:spcPts val="442"/>
              </a:spcBef>
              <a:spcAft>
                <a:spcPts val="0"/>
              </a:spcAft>
              <a:buSzPct val="95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ΔΙΑΤΡΟΦΗ ΤΩΝ ΑΓΩΝΙΣΤΩΝ ΤΟΥ 1821</a:t>
            </a:r>
            <a:endParaRPr/>
          </a:p>
        </p:txBody>
      </p:sp>
      <p:sp>
        <p:nvSpPr>
          <p:cNvPr id="450" name="Google Shape;450;p53"/>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l-GR"/>
              <a:t>Η διατροφή των αγωνιστών του 21 θα λέγαμε ότι ήταν Σπαρτιατική γιατί δεν υπήρχε επιμελητεία.</a:t>
            </a:r>
            <a:endParaRPr/>
          </a:p>
          <a:p>
            <a:pPr indent="-274320" lvl="0" marL="274320" rtl="0" algn="l">
              <a:spcBef>
                <a:spcPts val="520"/>
              </a:spcBef>
              <a:spcAft>
                <a:spcPts val="0"/>
              </a:spcAft>
              <a:buSzPts val="2470"/>
              <a:buChar char="⚫"/>
            </a:pPr>
            <a:r>
              <a:rPr lang="el-GR"/>
              <a:t>Ψωμί,ελιές,κρεμμύδι,</a:t>
            </a:r>
            <a:endParaRPr/>
          </a:p>
          <a:p>
            <a:pPr indent="-274320" lvl="0" marL="274320" rtl="0" algn="l">
              <a:spcBef>
                <a:spcPts val="520"/>
              </a:spcBef>
              <a:spcAft>
                <a:spcPts val="0"/>
              </a:spcAft>
              <a:buSzPts val="2470"/>
              <a:buChar char="⚫"/>
            </a:pPr>
            <a:r>
              <a:rPr lang="el-GR"/>
              <a:t>βολβοί,φρέσκα φρούτα εποχής ή αποξηραμένα όπως τα σύκα,κυνήγι,ψητό κρέας αν υπήρχε.</a:t>
            </a:r>
            <a:endParaRPr/>
          </a:p>
        </p:txBody>
      </p:sp>
      <p:pic>
        <p:nvPicPr>
          <p:cNvPr id="451" name="Google Shape;451;p53"/>
          <p:cNvPicPr preferRelativeResize="0"/>
          <p:nvPr>
            <p:ph idx="2" type="body"/>
          </p:nvPr>
        </p:nvPicPr>
        <p:blipFill rotWithShape="1">
          <a:blip r:embed="rId3">
            <a:alphaModFix/>
          </a:blip>
          <a:srcRect b="0" l="0" r="0" t="0"/>
          <a:stretch/>
        </p:blipFill>
        <p:spPr>
          <a:xfrm>
            <a:off x="4788024" y="2348880"/>
            <a:ext cx="3898776" cy="284907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ΜΑΓΕΙΡΙΚΑ ΣΚΕΥΗ ΚΑΙ ΕΡΓΑΛΕΙΑ</a:t>
            </a:r>
            <a:endParaRPr/>
          </a:p>
        </p:txBody>
      </p:sp>
      <p:sp>
        <p:nvSpPr>
          <p:cNvPr id="457" name="Google Shape;457;p54"/>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l-GR"/>
              <a:t>Τα μαγειρικά σκεύη ήταν </a:t>
            </a:r>
            <a:endParaRPr/>
          </a:p>
          <a:p>
            <a:pPr indent="-274320" lvl="0" marL="274320" rtl="0" algn="l">
              <a:spcBef>
                <a:spcPts val="442"/>
              </a:spcBef>
              <a:spcAft>
                <a:spcPts val="0"/>
              </a:spcAft>
              <a:buSzPct val="95000"/>
              <a:buChar char="⚫"/>
            </a:pPr>
            <a:r>
              <a:rPr lang="el-GR"/>
              <a:t>Πήλινα ή μπρούτζινα-μπακίρια τα οποία τακτικά ήθελαν την περιποίηση του γανωτή-καλαϊτζή για να είναι ασφαλές το μαγείρεμα.</a:t>
            </a:r>
            <a:endParaRPr/>
          </a:p>
          <a:p>
            <a:pPr indent="-274320" lvl="0" marL="274320" rtl="0" algn="l">
              <a:spcBef>
                <a:spcPts val="442"/>
              </a:spcBef>
              <a:spcAft>
                <a:spcPts val="0"/>
              </a:spcAft>
              <a:buSzPct val="95000"/>
              <a:buChar char="⚫"/>
            </a:pPr>
            <a:r>
              <a:rPr lang="el-GR"/>
              <a:t>Τα εργαλεία όπως κουτάλια- πηρούνια ήταν ξύλινα ενώ για τους αφέντες  ήταν επάργυρα-ασημένια από την Ευρώπη ή τα Γιάννενα</a:t>
            </a:r>
            <a:endParaRPr/>
          </a:p>
          <a:p>
            <a:pPr indent="-274320" lvl="0" marL="274320" rtl="0" algn="l">
              <a:spcBef>
                <a:spcPts val="442"/>
              </a:spcBef>
              <a:spcAft>
                <a:spcPts val="0"/>
              </a:spcAft>
              <a:buSzPct val="95000"/>
              <a:buChar char="⚫"/>
            </a:pPr>
            <a:r>
              <a:rPr lang="el-GR"/>
              <a:t>Τα μαχαίρια-χατζάρες ήταν από σίδηρο και το τρόχισμά τους γίνονταν με ειδικές πέτρες τα ακόνια</a:t>
            </a:r>
            <a:endParaRPr/>
          </a:p>
        </p:txBody>
      </p:sp>
      <p:pic>
        <p:nvPicPr>
          <p:cNvPr id="458" name="Google Shape;458;p54"/>
          <p:cNvPicPr preferRelativeResize="0"/>
          <p:nvPr>
            <p:ph idx="2" type="body"/>
          </p:nvPr>
        </p:nvPicPr>
        <p:blipFill rotWithShape="1">
          <a:blip r:embed="rId3">
            <a:alphaModFix/>
          </a:blip>
          <a:srcRect b="0" l="0" r="0" t="0"/>
          <a:stretch/>
        </p:blipFill>
        <p:spPr>
          <a:xfrm>
            <a:off x="4499992" y="2348880"/>
            <a:ext cx="4032448" cy="3528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5"/>
          <p:cNvSpPr txBox="1"/>
          <p:nvPr>
            <p:ph type="ctrTitle"/>
          </p:nvPr>
        </p:nvSpPr>
        <p:spPr>
          <a:xfrm>
            <a:off x="533400" y="332656"/>
            <a:ext cx="7851648" cy="1656184"/>
          </a:xfrm>
          <a:prstGeom prst="rect">
            <a:avLst/>
          </a:prstGeom>
          <a:noFill/>
          <a:ln>
            <a:noFill/>
          </a:ln>
        </p:spPr>
        <p:txBody>
          <a:bodyPr anchorCtr="0" anchor="b" bIns="0" lIns="0" spcFirstLastPara="1" rIns="18275" wrap="square" tIns="0">
            <a:normAutofit fontScale="90000"/>
          </a:bodyPr>
          <a:lstStyle/>
          <a:p>
            <a:pPr indent="0" lvl="0" marL="0" rtl="0" algn="r">
              <a:spcBef>
                <a:spcPts val="0"/>
              </a:spcBef>
              <a:spcAft>
                <a:spcPts val="0"/>
              </a:spcAft>
              <a:buClr>
                <a:srgbClr val="4CE0EA"/>
              </a:buClr>
              <a:buSzPct val="100000"/>
              <a:buFont typeface="Calibri"/>
              <a:buNone/>
            </a:pPr>
            <a:r>
              <a:rPr lang="el-GR"/>
              <a:t>ΙΑΤΡΙΚΗ ΤΕΧΝΟΛΟΓΙΑ ΚΑΙ ΦΡΟΝΤΙΔΑ</a:t>
            </a:r>
            <a:endParaRPr/>
          </a:p>
        </p:txBody>
      </p:sp>
      <p:sp>
        <p:nvSpPr>
          <p:cNvPr id="464" name="Google Shape;464;p55"/>
          <p:cNvSpPr txBox="1"/>
          <p:nvPr>
            <p:ph idx="1" type="subTitle"/>
          </p:nvPr>
        </p:nvSpPr>
        <p:spPr>
          <a:xfrm>
            <a:off x="533400" y="1988840"/>
            <a:ext cx="7854696" cy="4464496"/>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t/>
            </a:r>
            <a:endParaRPr/>
          </a:p>
        </p:txBody>
      </p:sp>
      <p:pic>
        <p:nvPicPr>
          <p:cNvPr id="465" name="Google Shape;465;p55"/>
          <p:cNvPicPr preferRelativeResize="0"/>
          <p:nvPr/>
        </p:nvPicPr>
        <p:blipFill rotWithShape="1">
          <a:blip r:embed="rId3">
            <a:alphaModFix/>
          </a:blip>
          <a:srcRect b="0" l="0" r="0" t="0"/>
          <a:stretch/>
        </p:blipFill>
        <p:spPr>
          <a:xfrm>
            <a:off x="539552" y="2060848"/>
            <a:ext cx="7920880" cy="432048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6"/>
          <p:cNvSpPr txBox="1"/>
          <p:nvPr>
            <p:ph type="title"/>
          </p:nvPr>
        </p:nvSpPr>
        <p:spPr>
          <a:xfrm>
            <a:off x="457200" y="116632"/>
            <a:ext cx="8229600" cy="144016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b="1" lang="el-GR" sz="3600"/>
              <a:t>Υγειονομική φροντίδα και περίθαλψη κατά την Επανάσταση του 1821</a:t>
            </a:r>
            <a:br>
              <a:rPr b="1" lang="el-GR" sz="3600"/>
            </a:br>
            <a:endParaRPr sz="3600"/>
          </a:p>
        </p:txBody>
      </p:sp>
      <p:sp>
        <p:nvSpPr>
          <p:cNvPr id="471" name="Google Shape;471;p56"/>
          <p:cNvSpPr txBox="1"/>
          <p:nvPr>
            <p:ph idx="1" type="body"/>
          </p:nvPr>
        </p:nvSpPr>
        <p:spPr>
          <a:xfrm>
            <a:off x="457200" y="1412776"/>
            <a:ext cx="8229600" cy="4911824"/>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a:t>Κατά την περίοδο της εθνικής παλιγγενεσίας, ήταν ανάλογη με το υφιστάμενο επίπεδο των ιατρικών γνώσεων της εποχής. Ιατρικές πράξεις και διαδικασίες όπως είναι η </a:t>
            </a:r>
            <a:r>
              <a:rPr b="1" lang="el-GR"/>
              <a:t>χορήγηση αναισθησίας, η μετάγγιση αίματος, η ασηψία, η αντισηψία και άλλες, ήταν παντελώς άγνωστες</a:t>
            </a:r>
            <a:r>
              <a:rPr lang="el-GR"/>
              <a:t> και η συνεισφορά του υγειονομικού προσωπικού στην περίθαλψη των τραυματιών και των ασθενών υποτυπώδης.</a:t>
            </a:r>
            <a:endParaRPr/>
          </a:p>
          <a:p>
            <a:pPr indent="-274320" lvl="0" marL="274320" rtl="0" algn="l">
              <a:spcBef>
                <a:spcPts val="481"/>
              </a:spcBef>
              <a:spcAft>
                <a:spcPts val="0"/>
              </a:spcAft>
              <a:buSzPct val="95000"/>
              <a:buChar char="⚫"/>
            </a:pPr>
            <a:r>
              <a:rPr lang="el-GR"/>
              <a:t>Στα πεδία των μαχών οι ελαφρά τραυματισμένοι ετύγχαναν φροντίδας, επί τόπου, από τους συμπολεμιστές τους, ενώ οι φέροντες βαριά τραύματα διακομίζονταν προς νοσηλεία σε μοναστήρια και αργότερα σε υποτυπώδη νοσοκομεία, τα οποία εν τω μεταξύ είχαν αρχίσει να συγκροτούνται.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7"/>
          <p:cNvSpPr txBox="1"/>
          <p:nvPr>
            <p:ph type="title"/>
          </p:nvPr>
        </p:nvSpPr>
        <p:spPr>
          <a:xfrm>
            <a:off x="457200" y="260648"/>
            <a:ext cx="8229600" cy="864096"/>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Η φροντίδα των τραυμάτων</a:t>
            </a:r>
            <a:endParaRPr/>
          </a:p>
        </p:txBody>
      </p:sp>
      <p:sp>
        <p:nvSpPr>
          <p:cNvPr id="477" name="Google Shape;477;p57"/>
          <p:cNvSpPr txBox="1"/>
          <p:nvPr>
            <p:ph idx="1" type="body"/>
          </p:nvPr>
        </p:nvSpPr>
        <p:spPr>
          <a:xfrm>
            <a:off x="457200" y="1124744"/>
            <a:ext cx="8229600" cy="5199856"/>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l-GR"/>
              <a:t>Η φροντίδα των τραυμάτων περιλάμβανε καθαρισμό της εξωτερικής τους επιφάνειας με ρακή και εισαγωγή στο εσωτερικό τους αλοιφής παρασκευασμένης από λεύκωμα αυγού αναμεμιγμένου με κοινό λάδι και ρακή. Στη συνέχεια ετίθετο επί του τραύματος αλοιφή παρασκευασμένη από σαπούνι και ρακή και ακολουθούσε, κατά διαλείμματα η επίβρεξή του με ρακή, που φαίνεται ότι ήταν θεραπευτικό μέσο συνεχούς χρήσης. </a:t>
            </a:r>
            <a:endParaRPr/>
          </a:p>
          <a:p>
            <a:pPr indent="-274320" lvl="0" marL="274320" rtl="0" algn="l">
              <a:spcBef>
                <a:spcPts val="481"/>
              </a:spcBef>
              <a:spcAft>
                <a:spcPts val="0"/>
              </a:spcAft>
              <a:buSzPct val="95000"/>
              <a:buChar char="⚫"/>
            </a:pPr>
            <a:r>
              <a:rPr lang="el-GR"/>
              <a:t>Η </a:t>
            </a:r>
            <a:r>
              <a:rPr b="1" lang="el-GR"/>
              <a:t>επίδεση του τραύματος, ανεξάρτητα του βαθμού της σοβαρότητάς του, πραγματοποιείτο με ταινίες υφάσματος και μικρά καλάμια ή νάρθηκες κατασκευασμένους από ξύλο ή ναστόχαρτο</a:t>
            </a:r>
            <a:r>
              <a:rPr lang="el-GR"/>
              <a:t>. </a:t>
            </a:r>
            <a:endParaRPr/>
          </a:p>
          <a:p>
            <a:pPr indent="-274320" lvl="0" marL="274320" rtl="0" algn="l">
              <a:spcBef>
                <a:spcPts val="481"/>
              </a:spcBef>
              <a:spcAft>
                <a:spcPts val="0"/>
              </a:spcAft>
              <a:buSzPct val="95000"/>
              <a:buChar char="⚫"/>
            </a:pPr>
            <a:r>
              <a:rPr lang="el-GR"/>
              <a:t>Για τη συρραφή τραυμάτων, εκτός της κλασσικής τεχνικής με τη χρήση βελόνας και κοινής κλωστής, αναφέρεται από το Στρατηγό Μακρυγιάννη στα «Απομνημονεύματά» του, η χρήση κεφα­λών μυρμήγκων.</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 ΟΙ ΠΡΑΚΤΙΚΟΙ ΓΙΑΤΡΟΙ ΚΑΤΆ ΤΗΝ ΕΠΑΝΑΣΤΑΣΗ ΤΟΥ 1821</a:t>
            </a:r>
            <a:endParaRPr/>
          </a:p>
        </p:txBody>
      </p:sp>
      <p:sp>
        <p:nvSpPr>
          <p:cNvPr id="483" name="Google Shape;483;p5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Char char="⚫"/>
            </a:pPr>
            <a:r>
              <a:rPr lang="el-GR"/>
              <a:t>Οι πρακτικοί ή εμπειρικοί ιατροί ασκούσαν τη λεγόμενη «Δημώδη Ιατρική», κυρίως στις ορεινές περιοχές της χώρας. Ήταν ιδιαίτερα επιδέξιοι στην ανάταξη εξαρθρημάτων και κα­ταγμάτων, στην περιποίηση τραυμάτων και στην πραγματοποίηση μικροεπεμβάσεων, με συνέπεια να καλούνται και «ιατροχειρουργοί». Τους αποκαλούσαν, επίσης, «</a:t>
            </a:r>
            <a:r>
              <a:rPr b="1" lang="el-GR"/>
              <a:t>ιατροφαρμακοποιούς</a:t>
            </a:r>
            <a:r>
              <a:rPr lang="el-GR"/>
              <a:t>», γιατί, εκτός των ιατρικών πράξεων που επιτελούσαν, παρασκεύαζαν φάρμακα και συνέλεγαν βότανα, τα οποία χορηγούσαν, κατά περίπτωση, σε ασθενείς και τραυματίες. Οι πρακτικοί ιατροί διακρίνονταν σε εξοχότατους, σε καλογιατρούς και βοτανοπώλες και έχαιραν εκτίμησης, διότι ήταν κοντά στους απλούς ανθρώπους στους οποίους προσέφεραν τις υπη­ρεσίες τους χωρίς ή με συμβολική αμοιβή.</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59"/>
          <p:cNvPicPr preferRelativeResize="0"/>
          <p:nvPr/>
        </p:nvPicPr>
        <p:blipFill rotWithShape="1">
          <a:blip r:embed="rId3">
            <a:alphaModFix/>
          </a:blip>
          <a:srcRect b="0" l="0" r="0" t="0"/>
          <a:stretch/>
        </p:blipFill>
        <p:spPr>
          <a:xfrm>
            <a:off x="539552" y="980728"/>
            <a:ext cx="8292877" cy="5184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Η ΤΕΧΝΟΛΟΓΙΑ ΣΤΙΣ ΑΡΧΕΣ ΤΟΥ </a:t>
            </a:r>
            <a:br>
              <a:rPr lang="el-GR"/>
            </a:br>
            <a:r>
              <a:rPr lang="el-GR"/>
              <a:t>19ου αιώνα</a:t>
            </a:r>
            <a:endParaRPr/>
          </a:p>
        </p:txBody>
      </p:sp>
      <p:sp>
        <p:nvSpPr>
          <p:cNvPr id="146" name="Google Shape;146;p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Char char="⚫"/>
            </a:pPr>
            <a:r>
              <a:rPr lang="el-GR"/>
              <a:t>Η πρώτη μορφή ακαριαίας τηλεπικοινωνίας ο τηλέγραφος, αναπτύχθηκε επίσης σε πρακτική τεχνολογία τον 19ο αιώνα με ένα από τα κίνητρα να είναι η ασφάλεια της λειτουργίας των σιδηροδρόμων.</a:t>
            </a:r>
            <a:endParaRPr/>
          </a:p>
          <a:p>
            <a:pPr indent="-274320" lvl="0" marL="274320" rtl="0" algn="l">
              <a:spcBef>
                <a:spcPts val="481"/>
              </a:spcBef>
              <a:spcAft>
                <a:spcPts val="0"/>
              </a:spcAft>
              <a:buSzPct val="95000"/>
              <a:buChar char="⚫"/>
            </a:pPr>
            <a:r>
              <a:rPr b="1" lang="el-GR"/>
              <a:t>1800 – Ο Γάλλος </a:t>
            </a:r>
            <a:r>
              <a:rPr lang="el-GR"/>
              <a:t> Jacquard εφευρίσκει  ένα είδος προγραμματίσσιμου  μηχανοκίνητου αργαλειού.</a:t>
            </a:r>
            <a:endParaRPr/>
          </a:p>
          <a:p>
            <a:pPr indent="-274320" lvl="0" marL="274320" rtl="0" algn="l">
              <a:spcBef>
                <a:spcPts val="481"/>
              </a:spcBef>
              <a:spcAft>
                <a:spcPts val="0"/>
              </a:spcAft>
              <a:buSzPct val="95000"/>
              <a:buChar char="⚫"/>
            </a:pPr>
            <a:r>
              <a:rPr lang="el-GR"/>
              <a:t>Ο αργαλειός ελέγχονταν από διάτρητες κάρτες με τρύπες ,  όπου κάθε γραμμή της κάρτας αντιστοιχεί σε μία γραμμή του σχεδίου</a:t>
            </a:r>
            <a:endParaRPr/>
          </a:p>
          <a:p>
            <a:pPr indent="-274320" lvl="0" marL="274320" rtl="0" algn="l">
              <a:spcBef>
                <a:spcPts val="481"/>
              </a:spcBef>
              <a:spcAft>
                <a:spcPts val="0"/>
              </a:spcAft>
              <a:buSzPct val="95000"/>
              <a:buChar char="⚫"/>
            </a:pPr>
            <a:r>
              <a:rPr b="1" lang="el-GR"/>
              <a:t>1800</a:t>
            </a:r>
            <a:r>
              <a:rPr lang="el-GR"/>
              <a:t> - Ο  Alessandro Volta εφευρίσκει την μπαταρία.</a:t>
            </a:r>
            <a:endParaRPr/>
          </a:p>
          <a:p>
            <a:pPr indent="-274320" lvl="0" marL="274320" rtl="0" algn="l">
              <a:spcBef>
                <a:spcPts val="481"/>
              </a:spcBef>
              <a:spcAft>
                <a:spcPts val="0"/>
              </a:spcAft>
              <a:buSzPct val="95000"/>
              <a:buChar char="⚫"/>
            </a:pPr>
            <a:r>
              <a:rPr b="1" lang="el-GR"/>
              <a:t>1810 - Ο</a:t>
            </a:r>
            <a:r>
              <a:rPr lang="el-GR"/>
              <a:t> Γερμανός Frederick Koenig επινοεί ένα βελτιωμένο τυπογραφικό πιεστήριο.</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mytexnologia.blogspot.com</a:t>
            </a:r>
            <a:endParaRPr/>
          </a:p>
        </p:txBody>
      </p:sp>
      <p:pic>
        <p:nvPicPr>
          <p:cNvPr id="494" name="Google Shape;494;p60"/>
          <p:cNvPicPr preferRelativeResize="0"/>
          <p:nvPr>
            <p:ph idx="1" type="body"/>
          </p:nvPr>
        </p:nvPicPr>
        <p:blipFill rotWithShape="1">
          <a:blip r:embed="rId3">
            <a:alphaModFix/>
          </a:blip>
          <a:srcRect b="0" l="0" r="0" t="0"/>
          <a:stretch/>
        </p:blipFill>
        <p:spPr>
          <a:xfrm>
            <a:off x="2267744" y="1902865"/>
            <a:ext cx="4608512" cy="44540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Η ΤΕΧΝΟΛΟΓΙΑ ΣΤΙΣ ΑΡΧΕΣ ΤΟΥ </a:t>
            </a:r>
            <a:br>
              <a:rPr lang="el-GR"/>
            </a:br>
            <a:r>
              <a:rPr lang="el-GR"/>
              <a:t>19ου αιώνα</a:t>
            </a:r>
            <a:endParaRPr/>
          </a:p>
        </p:txBody>
      </p:sp>
      <p:sp>
        <p:nvSpPr>
          <p:cNvPr id="152" name="Google Shape;152;p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b="1" lang="el-GR"/>
              <a:t>1810 - Ο</a:t>
            </a:r>
            <a:r>
              <a:rPr lang="el-GR"/>
              <a:t> Peter Durand εφευρίσκει το κονσερβοκούτι.</a:t>
            </a:r>
            <a:endParaRPr/>
          </a:p>
          <a:p>
            <a:pPr indent="-274320" lvl="0" marL="274320" rtl="0" algn="l">
              <a:spcBef>
                <a:spcPts val="520"/>
              </a:spcBef>
              <a:spcAft>
                <a:spcPts val="0"/>
              </a:spcAft>
              <a:buSzPts val="2470"/>
              <a:buChar char="⚫"/>
            </a:pPr>
            <a:r>
              <a:rPr b="1" lang="el-GR"/>
              <a:t>1814 - Ο</a:t>
            </a:r>
            <a:r>
              <a:rPr lang="el-GR"/>
              <a:t> Joseph von Fraunhofer εφευρίσκει το φασματοσκόπιο για χρήση στη χημική ανάλυση λαμπερών αντικειμένων.</a:t>
            </a:r>
            <a:endParaRPr/>
          </a:p>
          <a:p>
            <a:pPr indent="-274320" lvl="0" marL="274320" rtl="0" algn="l">
              <a:spcBef>
                <a:spcPts val="520"/>
              </a:spcBef>
              <a:spcAft>
                <a:spcPts val="0"/>
              </a:spcAft>
              <a:buSzPts val="2470"/>
              <a:buChar char="⚫"/>
            </a:pPr>
            <a:r>
              <a:rPr b="1" lang="el-GR"/>
              <a:t>1814 -</a:t>
            </a:r>
            <a:r>
              <a:rPr lang="el-GR"/>
              <a:t> Χρησιμοποιώντας μια κάμερα obscura , ο Γάλλος Joseph Niépce πήρε την πρώτη φωτογραφία. Η διαδικασία διαρκεί οκτώ ώρες.</a:t>
            </a:r>
            <a:endParaRPr/>
          </a:p>
          <a:p>
            <a:pPr indent="-274320" lvl="0" marL="274320" rtl="0" algn="l">
              <a:spcBef>
                <a:spcPts val="520"/>
              </a:spcBef>
              <a:spcAft>
                <a:spcPts val="0"/>
              </a:spcAft>
              <a:buSzPts val="2470"/>
              <a:buChar char="⚫"/>
            </a:pPr>
            <a:r>
              <a:rPr b="1" lang="el-GR"/>
              <a:t>1815 - Ο</a:t>
            </a:r>
            <a:r>
              <a:rPr lang="el-GR"/>
              <a:t> Χάμφρυ Ντέιβυ εφευρίσκει τη λάμπα του ανθρακωρύχου.</a:t>
            </a:r>
            <a:endParaRPr/>
          </a:p>
          <a:p>
            <a:pPr indent="-274320" lvl="0" marL="274320" rtl="0" algn="l">
              <a:spcBef>
                <a:spcPts val="520"/>
              </a:spcBef>
              <a:spcAft>
                <a:spcPts val="0"/>
              </a:spcAft>
              <a:buSzPts val="2470"/>
              <a:buChar char="⚫"/>
            </a:pPr>
            <a:r>
              <a:rPr b="1" lang="el-GR"/>
              <a:t>1816</a:t>
            </a:r>
            <a:r>
              <a:rPr lang="el-GR"/>
              <a:t> - Ο René Laënnec εφευρίσκει το στηθοσκόπιο.</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l-GR"/>
              <a:t>Η ΤΕΧΝΟΛΟΓΙΚΗ ΕΞΕΛΙΞΗ ΣΤΗΝ ΕΠΑΝΑΣΤΑΤΗΜΕΝΗ  ΕΛΛΑΔΑ</a:t>
            </a:r>
            <a:endParaRPr/>
          </a:p>
        </p:txBody>
      </p:sp>
      <p:sp>
        <p:nvSpPr>
          <p:cNvPr id="158" name="Google Shape;158;p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95000"/>
              <a:buChar char="⚫"/>
            </a:pPr>
            <a:r>
              <a:rPr lang="el-GR"/>
              <a:t>Ενώ στην Ευρώπη και σις ΗΠΑ η τεχνολογία είχε αρχίσει να κινείται με γοργούς ρυθμούς και η ζωή των ανθρώπων να αλλάζει προς το καλύτερο μέρα με την ημέρα,στην υπόδουλη Ελλάδα η τεχνολογία είχε μείνει αιώνες πίσω.</a:t>
            </a:r>
            <a:endParaRPr/>
          </a:p>
          <a:p>
            <a:pPr indent="-274320" lvl="0" marL="274320" rtl="0" algn="l">
              <a:spcBef>
                <a:spcPts val="481"/>
              </a:spcBef>
              <a:spcAft>
                <a:spcPts val="0"/>
              </a:spcAft>
              <a:buSzPct val="95000"/>
              <a:buChar char="⚫"/>
            </a:pPr>
            <a:r>
              <a:rPr lang="el-GR"/>
              <a:t>Οι υπόδουλοι ΄Ελληνες ζούσαν όπως ζούσαν οι προγονοί τους αιώνες πριν.</a:t>
            </a:r>
            <a:endParaRPr/>
          </a:p>
          <a:p>
            <a:pPr indent="-274320" lvl="0" marL="274320" rtl="0" algn="l">
              <a:spcBef>
                <a:spcPts val="481"/>
              </a:spcBef>
              <a:spcAft>
                <a:spcPts val="0"/>
              </a:spcAft>
              <a:buSzPct val="95000"/>
              <a:buChar char="⚫"/>
            </a:pPr>
            <a:r>
              <a:rPr lang="el-GR"/>
              <a:t>Ελάχιστα πράγματα είχαν αλλάξει από την εποχή του Βυζαντίου σε όλους τους τομείς της καθημερινότητας.</a:t>
            </a:r>
            <a:endParaRPr/>
          </a:p>
          <a:p>
            <a:pPr indent="-274320" lvl="0" marL="274320" rtl="0" algn="l">
              <a:spcBef>
                <a:spcPts val="481"/>
              </a:spcBef>
              <a:spcAft>
                <a:spcPts val="0"/>
              </a:spcAft>
              <a:buSzPct val="95000"/>
              <a:buChar char="⚫"/>
            </a:pPr>
            <a:r>
              <a:rPr lang="el-GR"/>
              <a:t>Θα προσπαθήσουμε να αποτυπώσουμε τα τεχνολογικά μέσα που είχαν οι επαναστατημένοι Έλληνες στη διάθεσή τους σε διάφορους τομείς.</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457200" y="116632"/>
            <a:ext cx="8229600" cy="864096"/>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l-GR"/>
              <a:t>ΕΚΠΑΙΔΕΥΣΗ-ΚΡΥΦΟ ΣΧΟΛΕΙΟ</a:t>
            </a:r>
            <a:endParaRPr/>
          </a:p>
        </p:txBody>
      </p:sp>
      <p:sp>
        <p:nvSpPr>
          <p:cNvPr id="164" name="Google Shape;164;p9"/>
          <p:cNvSpPr txBox="1"/>
          <p:nvPr>
            <p:ph idx="1" type="body"/>
          </p:nvPr>
        </p:nvSpPr>
        <p:spPr>
          <a:xfrm>
            <a:off x="457200" y="836712"/>
            <a:ext cx="4038600" cy="5518213"/>
          </a:xfrm>
          <a:prstGeom prst="rect">
            <a:avLst/>
          </a:prstGeom>
          <a:noFill/>
          <a:ln>
            <a:noFill/>
          </a:ln>
        </p:spPr>
        <p:txBody>
          <a:bodyPr anchorCtr="0" anchor="t" bIns="45700" lIns="91425" spcFirstLastPara="1" rIns="91425" wrap="square" tIns="45700">
            <a:normAutofit fontScale="70000" lnSpcReduction="20000"/>
          </a:bodyPr>
          <a:lstStyle/>
          <a:p>
            <a:pPr indent="-274320" lvl="0" marL="274320" rtl="0" algn="l">
              <a:spcBef>
                <a:spcPts val="0"/>
              </a:spcBef>
              <a:spcAft>
                <a:spcPts val="0"/>
              </a:spcAft>
              <a:buSzPct val="95000"/>
              <a:buChar char="⚫"/>
            </a:pPr>
            <a:br>
              <a:rPr lang="el-GR"/>
            </a:br>
            <a:r>
              <a:rPr lang="el-GR"/>
              <a:t>Οι πρώτες απόπειρες εκπαίδευσης μέσα στην σκλαβιά έγιναν από την Εκκλησία, αφού οι ιερείς ήταν οι μοναδικοί σχεδόν εγγράμματοι σε κάθε χωριό, άρα και οι μόνοι που μπορούσαν να μάθουν τα παιδιά γράμματα, και μάλιστα μέσα από τα μοναδικά βιβλία που υπήρχαν διαθέσιμα: τα εκκλησιαστικά.</a:t>
            </a:r>
            <a:br>
              <a:rPr lang="el-GR"/>
            </a:br>
            <a:r>
              <a:rPr lang="el-GR"/>
              <a:t>​Χρέη δασκάλου έκανε ο ιερέας ή οποιοσδήποτε άλλος που ήξερε ανάγνωση και γραφή και για τις υπηρεσίες του αυτές κάποιες φορές πληρωνόταν από τους μαθητές.</a:t>
            </a:r>
            <a:br>
              <a:rPr lang="el-GR"/>
            </a:br>
            <a:r>
              <a:rPr lang="el-GR"/>
              <a:t>Όπου επέτρεπαν οι συνθήκες τα σχολεία ήταν υπαίθρια, αλλιώς το μάθημα γινόταν στους ναούς ή και σε κάποια σπίτια.​</a:t>
            </a:r>
            <a:br>
              <a:rPr lang="el-GR"/>
            </a:br>
            <a:r>
              <a:rPr lang="el-GR"/>
              <a:t>Τα κορίτσια δεν πήγαιναν στο σχολείο. Αυτά που ήταν πιο πλούσια, έπαιρναν μαθήματα στο σπίτι.</a:t>
            </a:r>
            <a:br>
              <a:rPr lang="el-GR"/>
            </a:br>
            <a:r>
              <a:rPr lang="el-GR"/>
              <a:t>​Το ίδιο όμως έκαναν και τα πιο πλούσια αγόρια.</a:t>
            </a:r>
            <a:endParaRPr/>
          </a:p>
        </p:txBody>
      </p:sp>
      <p:pic>
        <p:nvPicPr>
          <p:cNvPr id="165" name="Google Shape;165;p9"/>
          <p:cNvPicPr preferRelativeResize="0"/>
          <p:nvPr>
            <p:ph idx="2" type="body"/>
          </p:nvPr>
        </p:nvPicPr>
        <p:blipFill rotWithShape="1">
          <a:blip r:embed="rId3">
            <a:alphaModFix/>
          </a:blip>
          <a:srcRect b="0" l="0" r="0" t="0"/>
          <a:stretch/>
        </p:blipFill>
        <p:spPr>
          <a:xfrm>
            <a:off x="4948237" y="2018506"/>
            <a:ext cx="3438525" cy="4238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2021-03-08T08:51:15Z</dcterms:created>
  <dc:creator>charalampos tasakos</dc:creator>
</cp:coreProperties>
</file>