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9" r:id="rId1"/>
  </p:sldMasterIdLst>
  <p:notesMasterIdLst>
    <p:notesMasterId r:id="rId54"/>
  </p:notesMasterIdLst>
  <p:sldIdLst>
    <p:sldId id="292" r:id="rId2"/>
    <p:sldId id="286" r:id="rId3"/>
    <p:sldId id="293" r:id="rId4"/>
    <p:sldId id="294" r:id="rId5"/>
    <p:sldId id="295" r:id="rId6"/>
    <p:sldId id="262" r:id="rId7"/>
    <p:sldId id="263" r:id="rId8"/>
    <p:sldId id="287" r:id="rId9"/>
    <p:sldId id="290" r:id="rId10"/>
    <p:sldId id="289" r:id="rId11"/>
    <p:sldId id="302" r:id="rId12"/>
    <p:sldId id="274" r:id="rId13"/>
    <p:sldId id="275" r:id="rId14"/>
    <p:sldId id="276" r:id="rId15"/>
    <p:sldId id="297" r:id="rId16"/>
    <p:sldId id="301" r:id="rId17"/>
    <p:sldId id="314" r:id="rId18"/>
    <p:sldId id="315" r:id="rId19"/>
    <p:sldId id="316" r:id="rId20"/>
    <p:sldId id="317" r:id="rId21"/>
    <p:sldId id="281" r:id="rId22"/>
    <p:sldId id="282" r:id="rId23"/>
    <p:sldId id="306" r:id="rId24"/>
    <p:sldId id="279" r:id="rId25"/>
    <p:sldId id="280" r:id="rId26"/>
    <p:sldId id="311" r:id="rId27"/>
    <p:sldId id="270" r:id="rId28"/>
    <p:sldId id="271" r:id="rId29"/>
    <p:sldId id="272" r:id="rId30"/>
    <p:sldId id="273" r:id="rId31"/>
    <p:sldId id="309" r:id="rId32"/>
    <p:sldId id="260" r:id="rId33"/>
    <p:sldId id="261" r:id="rId34"/>
    <p:sldId id="296" r:id="rId35"/>
    <p:sldId id="313" r:id="rId36"/>
    <p:sldId id="283" r:id="rId37"/>
    <p:sldId id="285" r:id="rId38"/>
    <p:sldId id="284" r:id="rId39"/>
    <p:sldId id="303" r:id="rId40"/>
    <p:sldId id="264" r:id="rId41"/>
    <p:sldId id="265" r:id="rId42"/>
    <p:sldId id="305" r:id="rId43"/>
    <p:sldId id="268" r:id="rId44"/>
    <p:sldId id="269" r:id="rId45"/>
    <p:sldId id="304" r:id="rId46"/>
    <p:sldId id="266" r:id="rId47"/>
    <p:sldId id="267" r:id="rId48"/>
    <p:sldId id="310" r:id="rId49"/>
    <p:sldId id="291" r:id="rId50"/>
    <p:sldId id="298" r:id="rId51"/>
    <p:sldId id="300" r:id="rId52"/>
    <p:sldId id="299"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644D"/>
    <a:srgbClr val="1B2E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50" autoAdjust="0"/>
    <p:restoredTop sz="94660"/>
  </p:normalViewPr>
  <p:slideViewPr>
    <p:cSldViewPr snapToGrid="0">
      <p:cViewPr varScale="1">
        <p:scale>
          <a:sx n="75" d="100"/>
          <a:sy n="75" d="100"/>
        </p:scale>
        <p:origin x="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1D66B4-BE6E-43AF-AEDE-7C778C6ABB5A}" type="datetimeFigureOut">
              <a:rPr lang="el-GR" smtClean="0"/>
              <a:t>29/12/2020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4A5D6-D8ED-4E22-8B4C-E4DE229C7BFF}" type="slidenum">
              <a:rPr lang="el-GR" smtClean="0"/>
              <a:t>‹#›</a:t>
            </a:fld>
            <a:endParaRPr lang="el-GR"/>
          </a:p>
        </p:txBody>
      </p:sp>
    </p:spTree>
    <p:extLst>
      <p:ext uri="{BB962C8B-B14F-4D97-AF65-F5344CB8AC3E}">
        <p14:creationId xmlns:p14="http://schemas.microsoft.com/office/powerpoint/2010/main" val="2935923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7271586-4AE9-47CA-B839-B38732F98A0B}"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600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705D0E52-47FA-48CE-BC2E-B0966D4FD920}"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015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9F7FD610-0A12-46FF-8E41-1E2D2C03D956}"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92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C70E526-0EC8-4E2C-B206-3CC1ADB67978}"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120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8079D02-48BE-4957-8A39-313BC0859E61}"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7797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F487DB8F-7AD2-4C77-A1A2-44BAA9B4983F}"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6775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A82E53E-7428-4209-BD23-AD82E6CB7169}"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831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B42E80F-70F1-42E9-8D17-49E55E262120}"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013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879A4B6-291B-40D9-877B-8813E54DACF4}"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1083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9633959-EC79-4B0E-8D8F-C62EA85644BE}"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717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00BDC16-81D9-4E38-BF4B-E4658A175C7F}"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641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38F12107-71DB-4AD7-AC14-3D39E577A9B9}" type="datetime1">
              <a:rPr lang="en-US" smtClean="0"/>
              <a:t>12/29/2020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84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97D802AC-7ECE-4F77-85DF-C6FCE7469B39}" type="datetime1">
              <a:rPr lang="en-US" smtClean="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197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D6695-C408-4CC1-9922-72DCC123A029}" type="datetime1">
              <a:rPr lang="en-US" smtClean="0"/>
              <a:t>12/29/2020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71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F314A449-9D25-4018-AD67-30ACF7BC10A8}"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6009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3AFDAD5F-21B5-4865-B8AD-5702F076BA87}"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16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CCE4B17-1713-4FAC-8CDD-2CC333BBD0D7}" type="datetime1">
              <a:rPr lang="en-US" smtClean="0"/>
              <a:t>12/29/2020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46419475"/>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academics.epu.ntua.gr/LinkClick.aspx?fileticket=6MbOsuR2eEs%3D&amp;tabid=380&amp;mid=838" TargetMode="External"/><Relationship Id="rId2" Type="http://schemas.openxmlformats.org/officeDocument/2006/relationships/hyperlink" Target="https://blogs.sch.gr/3gymneap/2012/04/29/%cf%83%cf%87%ce%b5%ce%b4%ce%b9%ce%b1%cf%83%ce%b7-%ce%b2%ce%b9%ce%bf%ce%bc%ce%b7%cf%87%ce%b1%ce%bd%ce%b9%ce%b1%cf%83-%cf%83%cf%84%ce%bf-google-sketchup-2/" TargetMode="External"/><Relationship Id="rId1" Type="http://schemas.openxmlformats.org/officeDocument/2006/relationships/slideLayout" Target="../slideLayouts/slideLayout2.xml"/><Relationship Id="rId4" Type="http://schemas.openxmlformats.org/officeDocument/2006/relationships/hyperlink" Target="https://www.pharmacydiscount.gr/gynaika/prosopo/antigiransi/filorga-lift-designer-ultra-liftingserum-30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https://www.euretirio.com/paragogikoi-syntelest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www.mediconsa.com/gr/" TargetMode="External"/><Relationship Id="rId7" Type="http://schemas.openxmlformats.org/officeDocument/2006/relationships/hyperlink" Target="http://www.tex.unipi.gr/ereunhtiko-ergo/h-ereuna-sto-tmhma/" TargetMode="External"/><Relationship Id="rId2" Type="http://schemas.openxmlformats.org/officeDocument/2006/relationships/hyperlink" Target="https://el.wikipedia.org/wiki/%CE%88%CF%81%CE%B5%CF%85%CE%BD%CE%B1_%CE%BA%CE%B1%CE%B9_%CE%91%CE%BD%CE%AC%CF%80%CF%84%CF%85%CE%BE%CE%B7" TargetMode="External"/><Relationship Id="rId1" Type="http://schemas.openxmlformats.org/officeDocument/2006/relationships/slideLayout" Target="../slideLayouts/slideLayout2.xml"/><Relationship Id="rId6" Type="http://schemas.openxmlformats.org/officeDocument/2006/relationships/hyperlink" Target="http://academics.epu.ntua.gr/LinkClick.aspx?fileticket=6MbOsuR2eEs%3D&amp;tabid=380&amp;mid=838" TargetMode="External"/><Relationship Id="rId5" Type="http://schemas.openxmlformats.org/officeDocument/2006/relationships/hyperlink" Target="https://el.wikipedia.org/wiki/%CE%92%CE%B9%CE%BF%CE%BC%CE%B7%CF%87%CE%B1%CE%BD%CE%B9%CE%BA%CF%8C%CF%82_%CF%83%CF%87%CE%B5%CE%B4%CE%B9%CE%B1%CF%83%CE%BC%CF%8C%CF%82" TargetMode="External"/><Relationship Id="rId4" Type="http://schemas.openxmlformats.org/officeDocument/2006/relationships/hyperlink" Target="https://www.astro.noa.gr/"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dimosbyrona.gr/uplds/10657_perilipsi.pdf" TargetMode="External"/><Relationship Id="rId2" Type="http://schemas.openxmlformats.org/officeDocument/2006/relationships/hyperlink" Target="https://el.wikipedia.org/wiki/%CE%94%CE%B9%CE%B1%CF%87%CE%B5%CE%AF%CF%81%CE%B9%CF%83%CE%B7_%CE%B1%CF%80%CE%BF%CE%B8%CE%B5%CE%BC%CE%AC%CF%84%CF%89%CE%BD" TargetMode="External"/><Relationship Id="rId1" Type="http://schemas.openxmlformats.org/officeDocument/2006/relationships/slideLayout" Target="../slideLayouts/slideLayout2.xml"/><Relationship Id="rId6" Type="http://schemas.openxmlformats.org/officeDocument/2006/relationships/hyperlink" Target="https://drive.google.com/drive/folders/0BzFeSryP-jFCY3hzdi1QamVmWms" TargetMode="External"/><Relationship Id="rId5" Type="http://schemas.openxmlformats.org/officeDocument/2006/relationships/hyperlink" Target="https://docs.google.com/document/d/1kFDB0jsWYaffRQPrk-p4mHt5JX5rdYlW_j11FLeDr5Y/edit" TargetMode="External"/><Relationship Id="rId4" Type="http://schemas.openxmlformats.org/officeDocument/2006/relationships/hyperlink" Target="https://www.vostanio.gr/prokiryxi-promitheias-syriggon"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exalco.gr/Uploads/Documents/43333/ISO9001_2015_GR.pdf" TargetMode="External"/><Relationship Id="rId2" Type="http://schemas.openxmlformats.org/officeDocument/2006/relationships/hyperlink" Target="http://www.exalco.gr/lipseis/pistopoiitika-systimaton/" TargetMode="External"/><Relationship Id="rId1" Type="http://schemas.openxmlformats.org/officeDocument/2006/relationships/slideLayout" Target="../slideLayouts/slideLayout2.xml"/><Relationship Id="rId5" Type="http://schemas.openxmlformats.org/officeDocument/2006/relationships/hyperlink" Target="https://rizeboriki.gr/pistopiitika/" TargetMode="External"/><Relationship Id="rId4" Type="http://schemas.openxmlformats.org/officeDocument/2006/relationships/hyperlink" Target="http://savoidakis.gr/diasfalish-poiothtas-poistopoihtika/"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l.wikipedia.org/wiki/%CE%9C%CE%AC%CF%81%CE%BA%CE%B5%CF%84%CE%B9%CE%BD%CE%B3%CE%BA" TargetMode="External"/><Relationship Id="rId2" Type="http://schemas.openxmlformats.org/officeDocument/2006/relationships/hyperlink" Target="https://youtu.be/DkpFQFivLEw" TargetMode="External"/><Relationship Id="rId1" Type="http://schemas.openxmlformats.org/officeDocument/2006/relationships/slideLayout" Target="../slideLayouts/slideLayout2.xml"/><Relationship Id="rId5" Type="http://schemas.openxmlformats.org/officeDocument/2006/relationships/hyperlink" Target="https://epixeirein.gr/2011/09/28/3-steps-for-more-clients/" TargetMode="External"/><Relationship Id="rId4" Type="http://schemas.openxmlformats.org/officeDocument/2006/relationships/hyperlink" Target="https://el.wikipedia.org/wiki/%CE%88%CF%81%CE%B5%CF%85%CE%BD%CE%B1_%CE%B1%CE%B3%CE%BF%CF%81%CE%AC%CF%82"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exelixis.eu/index.php?act=viewCat&amp;catId=190" TargetMode="External"/><Relationship Id="rId2" Type="http://schemas.openxmlformats.org/officeDocument/2006/relationships/hyperlink" Target="https://dspace.lib.uom.gr/bitstream/2159/14408/3/DiamantopoulouAretiMsc2011.pdf" TargetMode="External"/><Relationship Id="rId1" Type="http://schemas.openxmlformats.org/officeDocument/2006/relationships/slideLayout" Target="../slideLayouts/slideLayout2.xml"/><Relationship Id="rId6" Type="http://schemas.openxmlformats.org/officeDocument/2006/relationships/hyperlink" Target="https://templates.office.com/el-gr/%CF%80%CF%81%CE%BF%CF%8B%CF%80%CE%BF%CE%BB%CE%BF%CE%B3%CE%B9%CF%83%CE%BC%CF%8C%CF%82-%CE%B5%CE%BE%CF%8C%CE%B4%CF%89%CE%BD-%CE%B5%CF%80%CE%B9%CF%87%CE%B5%CE%AF%CF%81%CE%B7%CF%83%CE%B7%CF%82-tm04035489" TargetMode="External"/><Relationship Id="rId5" Type="http://schemas.openxmlformats.org/officeDocument/2006/relationships/hyperlink" Target="http://www.icsd.aegean.gr/website_files/metaptyxiako/146370059.pdf" TargetMode="External"/><Relationship Id="rId4" Type="http://schemas.openxmlformats.org/officeDocument/2006/relationships/hyperlink" Target="http://digilib.teiemt.gr/jspui/bitstream/123456789/3390/1/0204Z01Z0017.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www.nepa.gr/2020/12/05/%ce%bf%ce%b9-%ce%bc%ce%b5%cf%84%ce%b1%ce%b2%ce%bf%ce%bb%ce%ad%cf%82-%cf%83%cf%84%ce%bf%cf%85%cf%82-%ce%bc%ce%b9%cf%83%ce%b8%ce%bf%cf%8d%cf%82-%ce%b1%cf%80%cf%8c-1%ce%b7%cf%82-1-2021/" TargetMode="External"/><Relationship Id="rId3" Type="http://schemas.openxmlformats.org/officeDocument/2006/relationships/hyperlink" Target="https://www.kariera.gr/GR/jobseeker/jspage.aspx?pagever=sector_search" TargetMode="External"/><Relationship Id="rId7" Type="http://schemas.openxmlformats.org/officeDocument/2006/relationships/hyperlink" Target="https://www.justjobs.gr/job/find-jobs" TargetMode="External"/><Relationship Id="rId2" Type="http://schemas.openxmlformats.org/officeDocument/2006/relationships/hyperlink" Target="https://www.dikaiologitika.gr/" TargetMode="External"/><Relationship Id="rId1" Type="http://schemas.openxmlformats.org/officeDocument/2006/relationships/slideLayout" Target="../slideLayouts/slideLayout2.xml"/><Relationship Id="rId6" Type="http://schemas.openxmlformats.org/officeDocument/2006/relationships/hyperlink" Target="http://www.psychargos.gov.gr/Documents2/ODIGOS%20ERGALEIWN/DOMH/10.%CE%A0%CF%81%CF%8C%CF%84%CF%85%CF%80%CE%BF_%CE%A6%CE%AC%CE%BA%CE%B5%CE%BB%CE%BF%CF%82%20%CE%95%CF%81%CE%B3%CE%B1%CE%B6%CE%BF%CE%BC%CE%AD%CE%BD%CF%89%CE%BD.pdf" TargetMode="External"/><Relationship Id="rId5" Type="http://schemas.openxmlformats.org/officeDocument/2006/relationships/hyperlink" Target="http://www.mlsi.gov.cy/mlsi/dlr/dlr.nsf/index_gr/index_gr?opendocument" TargetMode="External"/><Relationship Id="rId4" Type="http://schemas.openxmlformats.org/officeDocument/2006/relationships/hyperlink" Target="http://www.fa3.gr/nomothesia_2/nomoth_gen/15_adeies-any-kind.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www.elinyae.gr/el/index.jsp" TargetMode="External"/><Relationship Id="rId3" Type="http://schemas.openxmlformats.org/officeDocument/2006/relationships/hyperlink" Target="https://eur-lex.europa.eu/legal-content/EL/TXT/?uri=LEGISSUM:c11113" TargetMode="External"/><Relationship Id="rId7" Type="http://schemas.openxmlformats.org/officeDocument/2006/relationships/hyperlink" Target="https://www.certh.gr/F51C4D84.el.aspx" TargetMode="External"/><Relationship Id="rId2" Type="http://schemas.openxmlformats.org/officeDocument/2006/relationships/hyperlink" Target="http://www.eng.ucy.ac.cy/EFM/Safety/1.pdf" TargetMode="External"/><Relationship Id="rId1" Type="http://schemas.openxmlformats.org/officeDocument/2006/relationships/slideLayout" Target="../slideLayouts/slideLayout2.xml"/><Relationship Id="rId6" Type="http://schemas.openxmlformats.org/officeDocument/2006/relationships/hyperlink" Target="https://eur-lex.europa.eu/summary/chapter/employment_and_social_policy.html?root_default=SUM_1_CODED%3D17,SUM_2_CODED%3D1708&amp;locale=el" TargetMode="External"/><Relationship Id="rId5" Type="http://schemas.openxmlformats.org/officeDocument/2006/relationships/hyperlink" Target="https://www.slideshare.net/gouvou/ss-16826097" TargetMode="External"/><Relationship Id="rId4" Type="http://schemas.openxmlformats.org/officeDocument/2006/relationships/hyperlink" Target="http://users.uoa.gr/~nektar/science/environment/first_aid_guide.htm"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e-galanis.blogspot.com/2008/01/blog-post_23.html" TargetMode="External"/><Relationship Id="rId2" Type="http://schemas.openxmlformats.org/officeDocument/2006/relationships/hyperlink" Target="https://www.kathimerini.gr/economy/local/105110/i-simasia-tis-ekpaideysis-stin-agora-ergasias/" TargetMode="External"/><Relationship Id="rId1" Type="http://schemas.openxmlformats.org/officeDocument/2006/relationships/slideLayout" Target="../slideLayouts/slideLayout2.xml"/><Relationship Id="rId6" Type="http://schemas.openxmlformats.org/officeDocument/2006/relationships/hyperlink" Target="https://e-paideia.org/tag/ereyna/" TargetMode="External"/><Relationship Id="rId5" Type="http://schemas.openxmlformats.org/officeDocument/2006/relationships/hyperlink" Target="https://www.metadosi-ischios.gr/" TargetMode="External"/><Relationship Id="rId4" Type="http://schemas.openxmlformats.org/officeDocument/2006/relationships/hyperlink" Target="https://www.kemel.gr/library/ekpaidefsi-prosopikou-se-mia-mikri-epicheirisi"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el.wikipedia.org/wiki/%CE%88%CF%81%CE%B5%CF%85%CE%BD%CE%B1_%CE%B1%CE%B3%CE%BF%CF%81%CE%AC%CF%82" TargetMode="External"/><Relationship Id="rId3" Type="http://schemas.openxmlformats.org/officeDocument/2006/relationships/hyperlink" Target="https://www.postermywall.com/" TargetMode="External"/><Relationship Id="rId7" Type="http://schemas.openxmlformats.org/officeDocument/2006/relationships/hyperlink" Target="https://gr.pinterest.com/pin/530087818624286918/" TargetMode="External"/><Relationship Id="rId2" Type="http://schemas.openxmlformats.org/officeDocument/2006/relationships/hyperlink" Target="https://www.canva.com/el_gr/" TargetMode="External"/><Relationship Id="rId1" Type="http://schemas.openxmlformats.org/officeDocument/2006/relationships/slideLayout" Target="../slideLayouts/slideLayout2.xml"/><Relationship Id="rId6" Type="http://schemas.openxmlformats.org/officeDocument/2006/relationships/hyperlink" Target="https://www.image-com.gr/" TargetMode="External"/><Relationship Id="rId5" Type="http://schemas.openxmlformats.org/officeDocument/2006/relationships/hyperlink" Target="http://www.internetinfo.gr/internetadvertising/pr/index.html" TargetMode="External"/><Relationship Id="rId4" Type="http://schemas.openxmlformats.org/officeDocument/2006/relationships/hyperlink" Target="https://www.dropbox.com/s/6rqtmmnmshiutn0/%CE%9F%CE%94%CE%97%CE%93%CE%99%CE%95%CE%A3%20%CE%94%CE%97%CE%9C%CE%99%CE%9F%CE%A5%CE%A1%CE%93%CE%99%CE%91%CE%A3%20%CE%9B%CE%9F%CE%93%CE%9F%CE%A4%CE%A5%CE%A0%CE%9F%CE%A5.docx?dl=0" TargetMode="External"/></Relationships>
</file>

<file path=ppt/slides/_rels/slide49.xml.rels><?xml version="1.0" encoding="UTF-8" standalone="yes"?>
<Relationships xmlns="http://schemas.openxmlformats.org/package/2006/relationships"><Relationship Id="rId2" Type="http://schemas.openxmlformats.org/officeDocument/2006/relationships/hyperlink" Target="https://el.wikiversity.org/wik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gymnalik.mysch.gr/site/index.php/texnologia/texnologia-b-taksis/78-2011-11-23-19-16-06"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sites.google.com/site/fasourasgymnasio/b-gymnasiou/plerophoriako-yliko" TargetMode="External"/><Relationship Id="rId3" Type="http://schemas.openxmlformats.org/officeDocument/2006/relationships/hyperlink" Target="https://drive.google.com/file/d/1_ZKdYRrdj8AAJtL_0Fw0M1XJiftTUzFS/view" TargetMode="External"/><Relationship Id="rId7" Type="http://schemas.openxmlformats.org/officeDocument/2006/relationships/hyperlink" Target="http://www.cres.gr/energy_saving/biomixania/ktiriakes_egkatastaseis" TargetMode="External"/><Relationship Id="rId2" Type="http://schemas.openxmlformats.org/officeDocument/2006/relationships/hyperlink" Target="https://texno2.webnode.gr/b/lista-epicheiriseon/" TargetMode="External"/><Relationship Id="rId1" Type="http://schemas.openxmlformats.org/officeDocument/2006/relationships/slideLayout" Target="../slideLayouts/slideLayout2.xml"/><Relationship Id="rId6" Type="http://schemas.openxmlformats.org/officeDocument/2006/relationships/hyperlink" Target="https://www.scienceandtechnology.gr/" TargetMode="External"/><Relationship Id="rId5" Type="http://schemas.openxmlformats.org/officeDocument/2006/relationships/hyperlink" Target="https://e-paideia.org/tag/paichnidi-mathisi/" TargetMode="External"/><Relationship Id="rId4" Type="http://schemas.openxmlformats.org/officeDocument/2006/relationships/hyperlink" Target="http://moria.edu4u.gr/AllSchools.asp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689100" y="660400"/>
            <a:ext cx="9004300" cy="990600"/>
          </a:xfrm>
        </p:spPr>
        <p:txBody>
          <a:bodyPr>
            <a:normAutofit/>
          </a:bodyPr>
          <a:lstStyle/>
          <a:p>
            <a:r>
              <a:rPr lang="el-GR" sz="2800" b="1" dirty="0" smtClean="0">
                <a:solidFill>
                  <a:schemeClr val="accent1"/>
                </a:solidFill>
                <a:latin typeface="Arial" panose="020B0604020202020204" pitchFamily="34" charset="0"/>
                <a:cs typeface="Arial" panose="020B0604020202020204" pitchFamily="34" charset="0"/>
              </a:rPr>
              <a:t>   ΟΡΓΑΝΩΣΗ </a:t>
            </a:r>
            <a:r>
              <a:rPr lang="el-GR" sz="2800" b="1" dirty="0">
                <a:solidFill>
                  <a:schemeClr val="accent1"/>
                </a:solidFill>
                <a:latin typeface="Arial" panose="020B0604020202020204" pitchFamily="34" charset="0"/>
                <a:cs typeface="Arial" panose="020B0604020202020204" pitchFamily="34" charset="0"/>
              </a:rPr>
              <a:t>ΠΑΡΑΓΩΓΙΚΗΣ </a:t>
            </a:r>
            <a:r>
              <a:rPr lang="el-GR" sz="2800" b="1" dirty="0" smtClean="0">
                <a:solidFill>
                  <a:schemeClr val="accent1"/>
                </a:solidFill>
                <a:latin typeface="Arial" panose="020B0604020202020204" pitchFamily="34" charset="0"/>
                <a:cs typeface="Arial" panose="020B0604020202020204" pitchFamily="34" charset="0"/>
              </a:rPr>
              <a:t>ΜΟΝΑΔΑΣ </a:t>
            </a:r>
            <a:br>
              <a:rPr lang="el-GR" sz="2800" b="1" dirty="0" smtClean="0">
                <a:solidFill>
                  <a:schemeClr val="accent1"/>
                </a:solidFill>
                <a:latin typeface="Arial" panose="020B0604020202020204" pitchFamily="34" charset="0"/>
                <a:cs typeface="Arial" panose="020B0604020202020204" pitchFamily="34" charset="0"/>
              </a:rPr>
            </a:br>
            <a:r>
              <a:rPr lang="el-GR" sz="2800" b="1" dirty="0" smtClean="0">
                <a:solidFill>
                  <a:schemeClr val="accent1"/>
                </a:solidFill>
                <a:latin typeface="Arial" panose="020B0604020202020204" pitchFamily="34" charset="0"/>
                <a:cs typeface="Arial" panose="020B0604020202020204" pitchFamily="34" charset="0"/>
              </a:rPr>
              <a:t>                    ΕΠΙΧΕΙΡΗΣΗΣ</a:t>
            </a:r>
            <a:endParaRPr lang="el-GR" sz="2800" b="1" dirty="0">
              <a:solidFill>
                <a:schemeClr val="accent1"/>
              </a:solidFill>
              <a:latin typeface="Arial" panose="020B0604020202020204" pitchFamily="34" charset="0"/>
              <a:cs typeface="Arial" panose="020B0604020202020204" pitchFamily="34" charset="0"/>
            </a:endParaRPr>
          </a:p>
        </p:txBody>
      </p:sp>
      <p:sp>
        <p:nvSpPr>
          <p:cNvPr id="5" name="Θέση περιεχομένου 4"/>
          <p:cNvSpPr>
            <a:spLocks noGrp="1"/>
          </p:cNvSpPr>
          <p:nvPr>
            <p:ph idx="1"/>
          </p:nvPr>
        </p:nvSpPr>
        <p:spPr>
          <a:xfrm>
            <a:off x="1311578" y="2006600"/>
            <a:ext cx="9381822" cy="4851400"/>
          </a:xfrm>
        </p:spPr>
        <p:txBody>
          <a:bodyPr>
            <a:normAutofit/>
          </a:bodyPr>
          <a:lstStyle/>
          <a:p>
            <a:r>
              <a:rPr lang="el-GR" sz="1600" dirty="0">
                <a:latin typeface="Arial" panose="020B0604020202020204" pitchFamily="34" charset="0"/>
                <a:cs typeface="Arial" panose="020B0604020202020204" pitchFamily="34" charset="0"/>
              </a:rPr>
              <a:t>Κάθε </a:t>
            </a:r>
            <a:r>
              <a:rPr lang="el-GR" sz="1600" b="1" dirty="0">
                <a:latin typeface="Arial" panose="020B0604020202020204" pitchFamily="34" charset="0"/>
                <a:cs typeface="Arial" panose="020B0604020202020204" pitchFamily="34" charset="0"/>
              </a:rPr>
              <a:t>Βιομηχανία-Παραγωγική Μονάδα</a:t>
            </a:r>
            <a:r>
              <a:rPr lang="el-GR" sz="1600" dirty="0">
                <a:latin typeface="Arial" panose="020B0604020202020204" pitchFamily="34" charset="0"/>
                <a:cs typeface="Arial" panose="020B0604020202020204" pitchFamily="34" charset="0"/>
              </a:rPr>
              <a:t>, υποδιαιρείται σε Τμήματα </a:t>
            </a:r>
            <a:r>
              <a:rPr lang="el-GR" sz="1600" b="1" dirty="0">
                <a:solidFill>
                  <a:schemeClr val="accent1"/>
                </a:solidFill>
                <a:latin typeface="Arial" panose="020B0604020202020204" pitchFamily="34" charset="0"/>
                <a:cs typeface="Arial" panose="020B0604020202020204" pitchFamily="34" charset="0"/>
              </a:rPr>
              <a:t>(Υπό-Μονάδες</a:t>
            </a:r>
            <a:r>
              <a:rPr lang="el-GR" sz="1600" b="1" dirty="0">
                <a:latin typeface="Arial" panose="020B0604020202020204" pitchFamily="34" charset="0"/>
                <a:cs typeface="Arial" panose="020B0604020202020204" pitchFamily="34" charset="0"/>
              </a:rPr>
              <a:t>).  </a:t>
            </a:r>
            <a:r>
              <a:rPr lang="el-GR" sz="1600" b="1" dirty="0">
                <a:solidFill>
                  <a:schemeClr val="tx1"/>
                </a:solidFill>
                <a:latin typeface="Arial" panose="020B0604020202020204" pitchFamily="34" charset="0"/>
                <a:cs typeface="Arial" panose="020B0604020202020204" pitchFamily="34" charset="0"/>
              </a:rPr>
              <a:t>Κάθε</a:t>
            </a:r>
            <a:r>
              <a:rPr lang="el-GR" sz="1600" dirty="0">
                <a:solidFill>
                  <a:schemeClr val="accent1"/>
                </a:solidFill>
                <a:latin typeface="Arial" panose="020B0604020202020204" pitchFamily="34" charset="0"/>
                <a:cs typeface="Arial" panose="020B0604020202020204" pitchFamily="34" charset="0"/>
              </a:rPr>
              <a:t> </a:t>
            </a:r>
            <a:r>
              <a:rPr lang="el-GR" sz="1600" b="1" dirty="0">
                <a:solidFill>
                  <a:schemeClr val="accent1"/>
                </a:solidFill>
                <a:latin typeface="Arial" panose="020B0604020202020204" pitchFamily="34" charset="0"/>
                <a:cs typeface="Arial" panose="020B0604020202020204" pitchFamily="34" charset="0"/>
              </a:rPr>
              <a:t>τμήμα</a:t>
            </a:r>
            <a:r>
              <a:rPr lang="el-GR" sz="1600" dirty="0">
                <a:solidFill>
                  <a:schemeClr val="accent1"/>
                </a:solidFill>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έχει </a:t>
            </a:r>
            <a:r>
              <a:rPr lang="el-GR" sz="1600" b="1" dirty="0">
                <a:latin typeface="Arial" panose="020B0604020202020204" pitchFamily="34" charset="0"/>
                <a:cs typeface="Arial" panose="020B0604020202020204" pitchFamily="34" charset="0"/>
              </a:rPr>
              <a:t>συγκεκριμένο ρόλο, αρμοδιότητες και σκοπούς</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Για </a:t>
            </a:r>
            <a:r>
              <a:rPr lang="el-GR" sz="1600" dirty="0">
                <a:latin typeface="Arial" panose="020B0604020202020204" pitchFamily="34" charset="0"/>
                <a:cs typeface="Arial" panose="020B0604020202020204" pitchFamily="34" charset="0"/>
              </a:rPr>
              <a:t>να μπορεί να λειτουργήσει η Βιομηχανία αποδοτικά και να πετύχει τους </a:t>
            </a:r>
            <a:r>
              <a:rPr lang="el-GR" sz="1600" b="1" dirty="0">
                <a:latin typeface="Arial" panose="020B0604020202020204" pitchFamily="34" charset="0"/>
                <a:cs typeface="Arial" panose="020B0604020202020204" pitchFamily="34" charset="0"/>
              </a:rPr>
              <a:t>στόχους</a:t>
            </a:r>
            <a:r>
              <a:rPr lang="el-GR" sz="1600" dirty="0">
                <a:latin typeface="Arial" panose="020B0604020202020204" pitchFamily="34" charset="0"/>
                <a:cs typeface="Arial" panose="020B0604020202020204" pitchFamily="34" charset="0"/>
              </a:rPr>
              <a:t> της  (</a:t>
            </a:r>
            <a:r>
              <a:rPr lang="el-GR" sz="1600" u="sng" dirty="0">
                <a:latin typeface="Arial" panose="020B0604020202020204" pitchFamily="34" charset="0"/>
                <a:cs typeface="Arial" panose="020B0604020202020204" pitchFamily="34" charset="0"/>
              </a:rPr>
              <a:t>ποιότητα προϊόντων και κέρδος</a:t>
            </a:r>
            <a:r>
              <a:rPr lang="el-GR" sz="1600" dirty="0">
                <a:latin typeface="Arial" panose="020B0604020202020204" pitchFamily="34" charset="0"/>
                <a:cs typeface="Arial" panose="020B0604020202020204" pitchFamily="34" charset="0"/>
              </a:rPr>
              <a:t>), τα διάφορα Τμήματα από τα οποία αποτελείται θα πρέπει </a:t>
            </a:r>
            <a:r>
              <a:rPr lang="el-GR" sz="1600" b="1" dirty="0">
                <a:latin typeface="Arial" panose="020B0604020202020204" pitchFamily="34" charset="0"/>
                <a:cs typeface="Arial" panose="020B0604020202020204" pitchFamily="34" charset="0"/>
              </a:rPr>
              <a:t>να λειτουργούν συντονισμένα σαν ένα ενιαίο σύνολο.                                                                     </a:t>
            </a:r>
          </a:p>
          <a:p>
            <a:r>
              <a:rPr lang="el-GR" sz="1600" dirty="0">
                <a:latin typeface="Arial" panose="020B0604020202020204" pitchFamily="34" charset="0"/>
                <a:cs typeface="Arial" panose="020B0604020202020204" pitchFamily="34" charset="0"/>
              </a:rPr>
              <a:t>Έτσι η </a:t>
            </a:r>
            <a:r>
              <a:rPr lang="el-GR" sz="1600" b="1" dirty="0">
                <a:latin typeface="Arial" panose="020B0604020202020204" pitchFamily="34" charset="0"/>
                <a:cs typeface="Arial" panose="020B0604020202020204" pitchFamily="34" charset="0"/>
              </a:rPr>
              <a:t>Βιομηχανία</a:t>
            </a:r>
            <a:r>
              <a:rPr lang="el-GR" sz="1600" dirty="0">
                <a:latin typeface="Arial" panose="020B0604020202020204" pitchFamily="34" charset="0"/>
                <a:cs typeface="Arial" panose="020B0604020202020204" pitchFamily="34" charset="0"/>
              </a:rPr>
              <a:t> παρομοιάζεται με </a:t>
            </a:r>
            <a:r>
              <a:rPr lang="el-GR" sz="1600" b="1" dirty="0">
                <a:solidFill>
                  <a:srgbClr val="C00000"/>
                </a:solidFill>
                <a:latin typeface="Arial" panose="020B0604020202020204" pitchFamily="34" charset="0"/>
                <a:cs typeface="Arial" panose="020B0604020202020204" pitchFamily="34" charset="0"/>
              </a:rPr>
              <a:t>«ορχήστρα» </a:t>
            </a:r>
            <a:r>
              <a:rPr lang="el-GR" sz="1600" dirty="0">
                <a:latin typeface="Arial" panose="020B0604020202020204" pitchFamily="34" charset="0"/>
                <a:cs typeface="Arial" panose="020B0604020202020204" pitchFamily="34" charset="0"/>
              </a:rPr>
              <a:t>και τα </a:t>
            </a:r>
            <a:r>
              <a:rPr lang="el-GR" sz="1600" b="1" dirty="0">
                <a:solidFill>
                  <a:schemeClr val="tx1"/>
                </a:solidFill>
                <a:latin typeface="Arial" panose="020B0604020202020204" pitchFamily="34" charset="0"/>
                <a:cs typeface="Arial" panose="020B0604020202020204" pitchFamily="34" charset="0"/>
              </a:rPr>
              <a:t>τμήματα </a:t>
            </a:r>
            <a:r>
              <a:rPr lang="el-GR" sz="1600" dirty="0">
                <a:solidFill>
                  <a:schemeClr val="tx1"/>
                </a:solidFill>
                <a:latin typeface="Arial" panose="020B0604020202020204" pitchFamily="34" charset="0"/>
                <a:cs typeface="Arial" panose="020B0604020202020204" pitchFamily="34" charset="0"/>
              </a:rPr>
              <a:t>με</a:t>
            </a:r>
            <a:r>
              <a:rPr lang="el-GR" sz="1600" b="1" dirty="0">
                <a:solidFill>
                  <a:srgbClr val="C00000"/>
                </a:solidFill>
                <a:latin typeface="Arial" panose="020B0604020202020204" pitchFamily="34" charset="0"/>
                <a:cs typeface="Arial" panose="020B0604020202020204" pitchFamily="34" charset="0"/>
              </a:rPr>
              <a:t> όργανα</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Αν κάποιο </a:t>
            </a:r>
            <a:r>
              <a:rPr lang="el-GR" sz="1600" dirty="0">
                <a:latin typeface="Arial" panose="020B0604020202020204" pitchFamily="34" charset="0"/>
                <a:cs typeface="Arial" panose="020B0604020202020204" pitchFamily="34" charset="0"/>
              </a:rPr>
              <a:t>όργανο δεν παίζει αρμονικά με τ’ άλλα, δεν «ακούγεται» καλά ολόκληρη η ορχήστρα. </a:t>
            </a:r>
            <a:r>
              <a:rPr lang="el-GR" sz="1600" dirty="0" smtClean="0">
                <a:latin typeface="Arial" panose="020B0604020202020204" pitchFamily="34" charset="0"/>
                <a:cs typeface="Arial" panose="020B0604020202020204" pitchFamily="34" charset="0"/>
              </a:rPr>
              <a:t>Τα </a:t>
            </a:r>
            <a:r>
              <a:rPr lang="el-GR" sz="1600" b="1" dirty="0">
                <a:latin typeface="Arial" panose="020B0604020202020204" pitchFamily="34" charset="0"/>
                <a:cs typeface="Arial" panose="020B0604020202020204" pitchFamily="34" charset="0"/>
              </a:rPr>
              <a:t>Τμήματα της Βιομηχανίας τα επανδρώνουν οι εργαζόμενοι</a:t>
            </a:r>
            <a:r>
              <a:rPr lang="el-GR" sz="1600" dirty="0">
                <a:latin typeface="Arial" panose="020B0604020202020204" pitchFamily="34" charset="0"/>
                <a:cs typeface="Arial" panose="020B0604020202020204" pitchFamily="34" charset="0"/>
              </a:rPr>
              <a:t> που πρέπει να συνεργάζονται αρμονικά μεταξύ τους, για να γίνεται το συνολικό αποτέλεσμα ικανοποιητικό και ταυτόχρονα να είναι όλοι ευχαριστημένοι.</a:t>
            </a:r>
          </a:p>
          <a:p>
            <a:r>
              <a:rPr lang="el-GR" sz="1600" dirty="0">
                <a:latin typeface="Arial" panose="020B0604020202020204" pitchFamily="34" charset="0"/>
                <a:cs typeface="Arial" panose="020B0604020202020204" pitchFamily="34" charset="0"/>
              </a:rPr>
              <a:t>Για την </a:t>
            </a:r>
            <a:r>
              <a:rPr lang="el-GR" sz="1600" b="1" dirty="0">
                <a:latin typeface="Arial" panose="020B0604020202020204" pitchFamily="34" charset="0"/>
                <a:cs typeface="Arial" panose="020B0604020202020204" pitchFamily="34" charset="0"/>
              </a:rPr>
              <a:t>αποδοτικότερη λειτουργία </a:t>
            </a:r>
            <a:r>
              <a:rPr lang="el-GR" sz="1600" dirty="0">
                <a:latin typeface="Arial" panose="020B0604020202020204" pitchFamily="34" charset="0"/>
                <a:cs typeface="Arial" panose="020B0604020202020204" pitchFamily="34" charset="0"/>
              </a:rPr>
              <a:t>μιας επιχείρησης (επίτευξη των στόχων) υπάρχουν </a:t>
            </a:r>
            <a:r>
              <a:rPr lang="el-GR" sz="1600" b="1" dirty="0">
                <a:latin typeface="Arial" panose="020B0604020202020204" pitchFamily="34" charset="0"/>
                <a:cs typeface="Arial" panose="020B0604020202020204" pitchFamily="34" charset="0"/>
              </a:rPr>
              <a:t>συγκεκριμένα άτομα </a:t>
            </a:r>
            <a:r>
              <a:rPr lang="el-GR" sz="1600" dirty="0">
                <a:latin typeface="Arial" panose="020B0604020202020204" pitchFamily="34" charset="0"/>
                <a:cs typeface="Arial" panose="020B0604020202020204" pitchFamily="34" charset="0"/>
              </a:rPr>
              <a:t>σε </a:t>
            </a:r>
            <a:r>
              <a:rPr lang="el-GR" sz="1600" b="1" dirty="0">
                <a:latin typeface="Arial" panose="020B0604020202020204" pitchFamily="34" charset="0"/>
                <a:cs typeface="Arial" panose="020B0604020202020204" pitchFamily="34" charset="0"/>
              </a:rPr>
              <a:t>συγκεκριμένες</a:t>
            </a:r>
            <a:r>
              <a:rPr lang="el-GR" sz="1600" dirty="0">
                <a:latin typeface="Arial" panose="020B0604020202020204" pitchFamily="34" charset="0"/>
                <a:cs typeface="Arial" panose="020B0604020202020204" pitchFamily="34" charset="0"/>
              </a:rPr>
              <a:t> </a:t>
            </a:r>
            <a:r>
              <a:rPr lang="el-GR" sz="1600" b="1" dirty="0">
                <a:latin typeface="Arial" panose="020B0604020202020204" pitchFamily="34" charset="0"/>
                <a:cs typeface="Arial" panose="020B0604020202020204" pitchFamily="34" charset="0"/>
              </a:rPr>
              <a:t>ΘΕΣΕΙΣ-ΡΟΛΟΥΣ. </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903809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78001" y="624110"/>
            <a:ext cx="9524999" cy="569690"/>
          </a:xfrm>
        </p:spPr>
        <p:txBody>
          <a:bodyPr>
            <a:normAutofit fontScale="90000"/>
          </a:bodyPr>
          <a:lstStyle/>
          <a:p>
            <a:r>
              <a:rPr lang="el-GR" b="1" dirty="0">
                <a:solidFill>
                  <a:schemeClr val="accent1"/>
                </a:solidFill>
                <a:latin typeface="Arial" panose="020B0604020202020204" pitchFamily="34" charset="0"/>
                <a:cs typeface="Arial" panose="020B0604020202020204" pitchFamily="34" charset="0"/>
              </a:rPr>
              <a:t>Τα βήματα του μηχανικού σχεδιασμού προϊόντος</a:t>
            </a:r>
          </a:p>
        </p:txBody>
      </p:sp>
      <p:sp>
        <p:nvSpPr>
          <p:cNvPr id="3" name="Θέση περιεχομένου 2"/>
          <p:cNvSpPr>
            <a:spLocks noGrp="1"/>
          </p:cNvSpPr>
          <p:nvPr>
            <p:ph idx="1"/>
          </p:nvPr>
        </p:nvSpPr>
        <p:spPr>
          <a:xfrm>
            <a:off x="1447800" y="1905000"/>
            <a:ext cx="8763000" cy="4533900"/>
          </a:xfrm>
        </p:spPr>
        <p:txBody>
          <a:bodyPr>
            <a:normAutofit/>
          </a:bodyPr>
          <a:lstStyle/>
          <a:p>
            <a:endParaRPr lang="el-GR" dirty="0"/>
          </a:p>
          <a:p>
            <a:pPr marL="0" indent="0">
              <a:buNone/>
            </a:pPr>
            <a:r>
              <a:rPr lang="el-GR" sz="1600" b="1" dirty="0" smtClean="0">
                <a:solidFill>
                  <a:schemeClr val="accent1"/>
                </a:solidFill>
                <a:latin typeface="Arial" panose="020B0604020202020204" pitchFamily="34" charset="0"/>
                <a:cs typeface="Arial" panose="020B0604020202020204" pitchFamily="34" charset="0"/>
              </a:rPr>
              <a:t>1ο </a:t>
            </a:r>
            <a:r>
              <a:rPr lang="el-GR" sz="1600" b="1" dirty="0">
                <a:solidFill>
                  <a:schemeClr val="accent1"/>
                </a:solidFill>
                <a:latin typeface="Arial" panose="020B0604020202020204" pitchFamily="34" charset="0"/>
                <a:cs typeface="Arial" panose="020B0604020202020204" pitchFamily="34" charset="0"/>
              </a:rPr>
              <a:t>βήμα: </a:t>
            </a:r>
            <a:r>
              <a:rPr lang="el-GR" sz="1600" dirty="0" smtClean="0">
                <a:latin typeface="Arial" panose="020B0604020202020204" pitchFamily="34" charset="0"/>
                <a:cs typeface="Arial" panose="020B0604020202020204" pitchFamily="34" charset="0"/>
              </a:rPr>
              <a:t>Προσδιορίζει </a:t>
            </a:r>
            <a:r>
              <a:rPr lang="el-GR" sz="1600" dirty="0">
                <a:latin typeface="Arial" panose="020B0604020202020204" pitchFamily="34" charset="0"/>
                <a:cs typeface="Arial" panose="020B0604020202020204" pitchFamily="34" charset="0"/>
              </a:rPr>
              <a:t>με ακρίβεια τις </a:t>
            </a:r>
            <a:r>
              <a:rPr lang="el-GR" sz="1600" dirty="0" smtClean="0">
                <a:latin typeface="Arial" panose="020B0604020202020204" pitchFamily="34" charset="0"/>
                <a:cs typeface="Arial" panose="020B0604020202020204" pitchFamily="34" charset="0"/>
              </a:rPr>
              <a:t>ανάγκες που </a:t>
            </a:r>
            <a:r>
              <a:rPr lang="el-GR" sz="1600" dirty="0">
                <a:latin typeface="Arial" panose="020B0604020202020204" pitchFamily="34" charset="0"/>
                <a:cs typeface="Arial" panose="020B0604020202020204" pitchFamily="34" charset="0"/>
              </a:rPr>
              <a:t>καλείται να ικανοποιήσει ο </a:t>
            </a:r>
            <a:r>
              <a:rPr lang="el-GR" sz="1600" dirty="0" smtClean="0">
                <a:latin typeface="Arial" panose="020B0604020202020204" pitchFamily="34" charset="0"/>
                <a:cs typeface="Arial" panose="020B0604020202020204" pitchFamily="34" charset="0"/>
              </a:rPr>
              <a:t>συγκεκριμένος σχεδιασμός</a:t>
            </a:r>
            <a:r>
              <a:rPr lang="el-GR" sz="1600" dirty="0">
                <a:latin typeface="Arial" panose="020B0604020202020204" pitchFamily="34" charset="0"/>
                <a:cs typeface="Arial" panose="020B0604020202020204" pitchFamily="34" charset="0"/>
              </a:rPr>
              <a:t>, δηλαδή </a:t>
            </a:r>
            <a:r>
              <a:rPr lang="el-GR" sz="1600" b="1" dirty="0">
                <a:latin typeface="Arial" panose="020B0604020202020204" pitchFamily="34" charset="0"/>
                <a:cs typeface="Arial" panose="020B0604020202020204" pitchFamily="34" charset="0"/>
              </a:rPr>
              <a:t>ορίζει τα </a:t>
            </a:r>
            <a:r>
              <a:rPr lang="el-GR" sz="1600" b="1" dirty="0" smtClean="0">
                <a:latin typeface="Arial" panose="020B0604020202020204" pitchFamily="34" charset="0"/>
                <a:cs typeface="Arial" panose="020B0604020202020204" pitchFamily="34" charset="0"/>
              </a:rPr>
              <a:t>χαρακτηριστικά του προϊόντος.</a:t>
            </a:r>
            <a:endParaRPr lang="el-GR" sz="1600" b="1" dirty="0">
              <a:latin typeface="Arial" panose="020B0604020202020204" pitchFamily="34" charset="0"/>
              <a:cs typeface="Arial" panose="020B0604020202020204" pitchFamily="34" charset="0"/>
            </a:endParaRPr>
          </a:p>
          <a:p>
            <a:pPr marL="0" indent="0">
              <a:buNone/>
            </a:pPr>
            <a:r>
              <a:rPr lang="el-GR" sz="1600" b="1" dirty="0" smtClean="0">
                <a:solidFill>
                  <a:schemeClr val="accent1"/>
                </a:solidFill>
                <a:latin typeface="Arial" panose="020B0604020202020204" pitchFamily="34" charset="0"/>
                <a:cs typeface="Arial" panose="020B0604020202020204" pitchFamily="34" charset="0"/>
              </a:rPr>
              <a:t>2ο </a:t>
            </a:r>
            <a:r>
              <a:rPr lang="el-GR" sz="1600" b="1" dirty="0">
                <a:solidFill>
                  <a:schemeClr val="accent1"/>
                </a:solidFill>
                <a:latin typeface="Arial" panose="020B0604020202020204" pitchFamily="34" charset="0"/>
                <a:cs typeface="Arial" panose="020B0604020202020204" pitchFamily="34" charset="0"/>
              </a:rPr>
              <a:t>βήμα: </a:t>
            </a:r>
            <a:r>
              <a:rPr lang="el-GR" sz="1600" dirty="0">
                <a:latin typeface="Arial" panose="020B0604020202020204" pitchFamily="34" charset="0"/>
                <a:cs typeface="Arial" panose="020B0604020202020204" pitchFamily="34" charset="0"/>
              </a:rPr>
              <a:t>Σχεδιάζει τα πρώτα </a:t>
            </a:r>
            <a:r>
              <a:rPr lang="el-GR" sz="1600" b="1" dirty="0">
                <a:latin typeface="Arial" panose="020B0604020202020204" pitchFamily="34" charset="0"/>
                <a:cs typeface="Arial" panose="020B0604020202020204" pitchFamily="34" charset="0"/>
              </a:rPr>
              <a:t>σχέδια </a:t>
            </a:r>
            <a:r>
              <a:rPr lang="el-GR" sz="1600" b="1" dirty="0" smtClean="0">
                <a:latin typeface="Arial" panose="020B0604020202020204" pitchFamily="34" charset="0"/>
                <a:cs typeface="Arial" panose="020B0604020202020204" pitchFamily="34" charset="0"/>
              </a:rPr>
              <a:t>που αποτυπώνουν </a:t>
            </a:r>
            <a:r>
              <a:rPr lang="el-GR" sz="1600" b="1" dirty="0">
                <a:latin typeface="Arial" panose="020B0604020202020204" pitchFamily="34" charset="0"/>
                <a:cs typeface="Arial" panose="020B0604020202020204" pitchFamily="34" charset="0"/>
              </a:rPr>
              <a:t>την αρχική σύλληψη της </a:t>
            </a:r>
            <a:r>
              <a:rPr lang="el-GR" sz="1600" b="1" dirty="0" smtClean="0">
                <a:latin typeface="Arial" panose="020B0604020202020204" pitchFamily="34" charset="0"/>
                <a:cs typeface="Arial" panose="020B0604020202020204" pitchFamily="34" charset="0"/>
              </a:rPr>
              <a:t>ιδέας </a:t>
            </a:r>
            <a:r>
              <a:rPr lang="el-GR" sz="1600" dirty="0" smtClean="0">
                <a:latin typeface="Arial" panose="020B0604020202020204" pitchFamily="34" charset="0"/>
                <a:cs typeface="Arial" panose="020B0604020202020204" pitchFamily="34" charset="0"/>
              </a:rPr>
              <a:t>του </a:t>
            </a:r>
            <a:r>
              <a:rPr lang="el-GR" sz="1600" dirty="0">
                <a:latin typeface="Arial" panose="020B0604020202020204" pitchFamily="34" charset="0"/>
                <a:cs typeface="Arial" panose="020B0604020202020204" pitchFamily="34" charset="0"/>
              </a:rPr>
              <a:t>μελλοντικού προϊόντος και μελετά </a:t>
            </a:r>
            <a:r>
              <a:rPr lang="el-GR" sz="1600" dirty="0" smtClean="0">
                <a:latin typeface="Arial" panose="020B0604020202020204" pitchFamily="34" charset="0"/>
                <a:cs typeface="Arial" panose="020B0604020202020204" pitchFamily="34" charset="0"/>
              </a:rPr>
              <a:t>τις εναλλακτικές λύσεις.</a:t>
            </a:r>
            <a:endParaRPr lang="el-GR" sz="1600" dirty="0">
              <a:latin typeface="Arial" panose="020B0604020202020204" pitchFamily="34" charset="0"/>
              <a:cs typeface="Arial" panose="020B0604020202020204" pitchFamily="34" charset="0"/>
            </a:endParaRPr>
          </a:p>
          <a:p>
            <a:pPr marL="0" indent="0">
              <a:buNone/>
            </a:pPr>
            <a:r>
              <a:rPr lang="el-GR" sz="1600" b="1" dirty="0" smtClean="0">
                <a:solidFill>
                  <a:schemeClr val="accent1"/>
                </a:solidFill>
                <a:latin typeface="Arial" panose="020B0604020202020204" pitchFamily="34" charset="0"/>
                <a:cs typeface="Arial" panose="020B0604020202020204" pitchFamily="34" charset="0"/>
              </a:rPr>
              <a:t>3ο </a:t>
            </a:r>
            <a:r>
              <a:rPr lang="el-GR" sz="1600" b="1" dirty="0">
                <a:solidFill>
                  <a:schemeClr val="accent1"/>
                </a:solidFill>
                <a:latin typeface="Arial" panose="020B0604020202020204" pitchFamily="34" charset="0"/>
                <a:cs typeface="Arial" panose="020B0604020202020204" pitchFamily="34" charset="0"/>
              </a:rPr>
              <a:t>βήμα: </a:t>
            </a:r>
            <a:r>
              <a:rPr lang="el-GR" sz="1600" dirty="0">
                <a:latin typeface="Arial" panose="020B0604020202020204" pitchFamily="34" charset="0"/>
                <a:cs typeface="Arial" panose="020B0604020202020204" pitchFamily="34" charset="0"/>
              </a:rPr>
              <a:t>Κατασκευάζει το </a:t>
            </a:r>
            <a:r>
              <a:rPr lang="el-GR" sz="1600" b="1" dirty="0">
                <a:latin typeface="Arial" panose="020B0604020202020204" pitchFamily="34" charset="0"/>
                <a:cs typeface="Arial" panose="020B0604020202020204" pitchFamily="34" charset="0"/>
              </a:rPr>
              <a:t>αρχικό δείγμα </a:t>
            </a:r>
            <a:r>
              <a:rPr lang="el-GR" sz="1600" b="1" dirty="0" smtClean="0">
                <a:latin typeface="Arial" panose="020B0604020202020204" pitchFamily="34" charset="0"/>
                <a:cs typeface="Arial" panose="020B0604020202020204" pitchFamily="34" charset="0"/>
              </a:rPr>
              <a:t>του προϊόντος </a:t>
            </a:r>
            <a:r>
              <a:rPr lang="el-GR" sz="1600" dirty="0">
                <a:latin typeface="Arial" panose="020B0604020202020204" pitchFamily="34" charset="0"/>
                <a:cs typeface="Arial" panose="020B0604020202020204" pitchFamily="34" charset="0"/>
              </a:rPr>
              <a:t>και ακολουθεί ο </a:t>
            </a:r>
            <a:r>
              <a:rPr lang="el-GR" sz="1600" b="1" dirty="0">
                <a:latin typeface="Arial" panose="020B0604020202020204" pitchFamily="34" charset="0"/>
                <a:cs typeface="Arial" panose="020B0604020202020204" pitchFamily="34" charset="0"/>
              </a:rPr>
              <a:t>έλεγχός του </a:t>
            </a:r>
            <a:r>
              <a:rPr lang="el-GR" sz="1600" dirty="0" smtClean="0">
                <a:latin typeface="Arial" panose="020B0604020202020204" pitchFamily="34" charset="0"/>
                <a:cs typeface="Arial" panose="020B0604020202020204" pitchFamily="34" charset="0"/>
              </a:rPr>
              <a:t>με </a:t>
            </a:r>
            <a:r>
              <a:rPr lang="el-GR" sz="1600" b="1" dirty="0" smtClean="0">
                <a:latin typeface="Arial" panose="020B0604020202020204" pitchFamily="34" charset="0"/>
                <a:cs typeface="Arial" panose="020B0604020202020204" pitchFamily="34" charset="0"/>
              </a:rPr>
              <a:t>σειρά </a:t>
            </a:r>
            <a:r>
              <a:rPr lang="el-GR" sz="1600" b="1" dirty="0">
                <a:latin typeface="Arial" panose="020B0604020202020204" pitchFamily="34" charset="0"/>
                <a:cs typeface="Arial" panose="020B0604020202020204" pitchFamily="34" charset="0"/>
              </a:rPr>
              <a:t>δοκιμών </a:t>
            </a:r>
            <a:r>
              <a:rPr lang="el-GR" sz="1600" dirty="0">
                <a:latin typeface="Arial" panose="020B0604020202020204" pitchFamily="34" charset="0"/>
                <a:cs typeface="Arial" panose="020B0604020202020204" pitchFamily="34" charset="0"/>
              </a:rPr>
              <a:t>και </a:t>
            </a:r>
            <a:r>
              <a:rPr lang="el-GR" sz="1600" b="1" dirty="0">
                <a:latin typeface="Arial" panose="020B0604020202020204" pitchFamily="34" charset="0"/>
                <a:cs typeface="Arial" panose="020B0604020202020204" pitchFamily="34" charset="0"/>
              </a:rPr>
              <a:t>συνεχών </a:t>
            </a:r>
            <a:r>
              <a:rPr lang="el-GR" sz="1600" b="1" dirty="0" smtClean="0">
                <a:latin typeface="Arial" panose="020B0604020202020204" pitchFamily="34" charset="0"/>
                <a:cs typeface="Arial" panose="020B0604020202020204" pitchFamily="34" charset="0"/>
              </a:rPr>
              <a:t>τροποποιήσεών </a:t>
            </a:r>
            <a:r>
              <a:rPr lang="el-GR" sz="1600" dirty="0" smtClean="0">
                <a:latin typeface="Arial" panose="020B0604020202020204" pitchFamily="34" charset="0"/>
                <a:cs typeface="Arial" panose="020B0604020202020204" pitchFamily="34" charset="0"/>
              </a:rPr>
              <a:t>του</a:t>
            </a:r>
            <a:r>
              <a:rPr lang="el-GR" sz="1600" dirty="0">
                <a:latin typeface="Arial" panose="020B0604020202020204" pitchFamily="34" charset="0"/>
                <a:cs typeface="Arial" panose="020B0604020202020204" pitchFamily="34" charset="0"/>
              </a:rPr>
              <a:t>, ωσότου να ικανοποιηθούν όλες </a:t>
            </a:r>
            <a:r>
              <a:rPr lang="el-GR" sz="1600" dirty="0" smtClean="0">
                <a:latin typeface="Arial" panose="020B0604020202020204" pitchFamily="34" charset="0"/>
                <a:cs typeface="Arial" panose="020B0604020202020204" pitchFamily="34" charset="0"/>
              </a:rPr>
              <a:t>οι σχεδιαστικές απαιτήσεις.</a:t>
            </a:r>
            <a:endParaRPr lang="el-GR" sz="1600" dirty="0">
              <a:latin typeface="Arial" panose="020B0604020202020204" pitchFamily="34" charset="0"/>
              <a:cs typeface="Arial" panose="020B0604020202020204" pitchFamily="34" charset="0"/>
            </a:endParaRPr>
          </a:p>
          <a:p>
            <a:pPr marL="0" indent="0">
              <a:buNone/>
            </a:pPr>
            <a:r>
              <a:rPr lang="el-GR" sz="1600" b="1" dirty="0" smtClean="0">
                <a:solidFill>
                  <a:schemeClr val="accent1"/>
                </a:solidFill>
                <a:latin typeface="Arial" panose="020B0604020202020204" pitchFamily="34" charset="0"/>
                <a:cs typeface="Arial" panose="020B0604020202020204" pitchFamily="34" charset="0"/>
              </a:rPr>
              <a:t>4ο </a:t>
            </a:r>
            <a:r>
              <a:rPr lang="el-GR" sz="1600" b="1" dirty="0">
                <a:solidFill>
                  <a:schemeClr val="accent1"/>
                </a:solidFill>
                <a:latin typeface="Arial" panose="020B0604020202020204" pitchFamily="34" charset="0"/>
                <a:cs typeface="Arial" panose="020B0604020202020204" pitchFamily="34" charset="0"/>
              </a:rPr>
              <a:t>βήμα: </a:t>
            </a:r>
            <a:r>
              <a:rPr lang="el-GR" sz="1600" b="1" dirty="0">
                <a:latin typeface="Arial" panose="020B0604020202020204" pitchFamily="34" charset="0"/>
                <a:cs typeface="Arial" panose="020B0604020202020204" pitchFamily="34" charset="0"/>
              </a:rPr>
              <a:t>Σχεδιάζει και κατασκευάζει </a:t>
            </a:r>
            <a:r>
              <a:rPr lang="el-GR" sz="1600" dirty="0">
                <a:latin typeface="Arial" panose="020B0604020202020204" pitchFamily="34" charset="0"/>
                <a:cs typeface="Arial" panose="020B0604020202020204" pitchFamily="34" charset="0"/>
              </a:rPr>
              <a:t>το </a:t>
            </a:r>
            <a:r>
              <a:rPr lang="el-GR" sz="1600" b="1" dirty="0" smtClean="0">
                <a:latin typeface="Arial" panose="020B0604020202020204" pitchFamily="34" charset="0"/>
                <a:cs typeface="Arial" panose="020B0604020202020204" pitchFamily="34" charset="0"/>
              </a:rPr>
              <a:t>τελικό μοντέλο </a:t>
            </a:r>
            <a:r>
              <a:rPr lang="el-GR" sz="1600" dirty="0">
                <a:latin typeface="Arial" panose="020B0604020202020204" pitchFamily="34" charset="0"/>
                <a:cs typeface="Arial" panose="020B0604020202020204" pitchFamily="34" charset="0"/>
              </a:rPr>
              <a:t>που προκύπτει κατόπιν </a:t>
            </a:r>
            <a:r>
              <a:rPr lang="el-GR" sz="1600" dirty="0" smtClean="0">
                <a:latin typeface="Arial" panose="020B0604020202020204" pitchFamily="34" charset="0"/>
                <a:cs typeface="Arial" panose="020B0604020202020204" pitchFamily="34" charset="0"/>
              </a:rPr>
              <a:t>συνεργασίας με </a:t>
            </a:r>
            <a:r>
              <a:rPr lang="el-GR" sz="1600" dirty="0">
                <a:latin typeface="Arial" panose="020B0604020202020204" pitchFamily="34" charset="0"/>
                <a:cs typeface="Arial" panose="020B0604020202020204" pitchFamily="34" charset="0"/>
              </a:rPr>
              <a:t>τους υπεύθυνους άλλων τμημάτων, </a:t>
            </a:r>
            <a:r>
              <a:rPr lang="el-GR" sz="1600" dirty="0" smtClean="0">
                <a:latin typeface="Arial" panose="020B0604020202020204" pitchFamily="34" charset="0"/>
                <a:cs typeface="Arial" panose="020B0604020202020204" pitchFamily="34" charset="0"/>
              </a:rPr>
              <a:t>όπως του </a:t>
            </a:r>
            <a:r>
              <a:rPr lang="el-GR" sz="1600" dirty="0">
                <a:latin typeface="Arial" panose="020B0604020202020204" pitchFamily="34" charset="0"/>
                <a:cs typeface="Arial" panose="020B0604020202020204" pitchFamily="34" charset="0"/>
              </a:rPr>
              <a:t>διευθυντή παραγωγής, τους </a:t>
            </a:r>
            <a:r>
              <a:rPr lang="el-GR" sz="1600" dirty="0" smtClean="0">
                <a:latin typeface="Arial" panose="020B0604020202020204" pitchFamily="34" charset="0"/>
                <a:cs typeface="Arial" panose="020B0604020202020204" pitchFamily="34" charset="0"/>
              </a:rPr>
              <a:t>διευθυντές οικονομικών</a:t>
            </a:r>
            <a:r>
              <a:rPr lang="el-GR" sz="1600" dirty="0">
                <a:latin typeface="Arial" panose="020B0604020202020204" pitchFamily="34" charset="0"/>
                <a:cs typeface="Arial" panose="020B0604020202020204" pitchFamily="34" charset="0"/>
              </a:rPr>
              <a:t>, ποιοτικού ελέγχου και </a:t>
            </a:r>
            <a:r>
              <a:rPr lang="el-GR" sz="1600" dirty="0" smtClean="0">
                <a:latin typeface="Arial" panose="020B0604020202020204" pitchFamily="34" charset="0"/>
                <a:cs typeface="Arial" panose="020B0604020202020204" pitchFamily="34" charset="0"/>
              </a:rPr>
              <a:t>μάρκετινγκ.</a:t>
            </a:r>
            <a:endParaRPr lang="el-GR" sz="1600"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261280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7262275"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Μηχανικός Σχεδιασμού Προϊόντος</a:t>
            </a:r>
            <a:endParaRPr lang="el-GR" dirty="0">
              <a:solidFill>
                <a:schemeClr val="tx1"/>
              </a:solidFill>
            </a:endParaRPr>
          </a:p>
        </p:txBody>
      </p:sp>
      <p:sp>
        <p:nvSpPr>
          <p:cNvPr id="3" name="Θέση περιεχομένου 2"/>
          <p:cNvSpPr>
            <a:spLocks noGrp="1"/>
          </p:cNvSpPr>
          <p:nvPr>
            <p:ph idx="1"/>
          </p:nvPr>
        </p:nvSpPr>
        <p:spPr>
          <a:xfrm>
            <a:off x="1447800" y="1587500"/>
            <a:ext cx="8928100" cy="4323722"/>
          </a:xfrm>
        </p:spPr>
        <p:txBody>
          <a:bodyPr/>
          <a:lstStyle/>
          <a:p>
            <a:r>
              <a:rPr lang="en-US" sz="1600" dirty="0">
                <a:latin typeface="Arial" panose="020B0604020202020204" pitchFamily="34" charset="0"/>
                <a:cs typeface="Arial" panose="020B0604020202020204" pitchFamily="34" charset="0"/>
                <a:hlinkClick r:id="rId2"/>
              </a:rPr>
              <a:t>3gymneap's blog | </a:t>
            </a:r>
            <a:r>
              <a:rPr lang="el-GR" sz="1600" dirty="0">
                <a:latin typeface="Arial" panose="020B0604020202020204" pitchFamily="34" charset="0"/>
                <a:cs typeface="Arial" panose="020B0604020202020204" pitchFamily="34" charset="0"/>
                <a:hlinkClick r:id="rId2"/>
              </a:rPr>
              <a:t>ΣΧΕΔΙΑΣΗ ΒΙΟΜΗΧΑΝΙΑΣ ΣΤΟ </a:t>
            </a:r>
            <a:r>
              <a:rPr lang="en-US" sz="1600" dirty="0">
                <a:latin typeface="Arial" panose="020B0604020202020204" pitchFamily="34" charset="0"/>
                <a:cs typeface="Arial" panose="020B0604020202020204" pitchFamily="34" charset="0"/>
                <a:hlinkClick r:id="rId2"/>
              </a:rPr>
              <a:t>google </a:t>
            </a:r>
            <a:r>
              <a:rPr lang="en-US" sz="1600" dirty="0" err="1">
                <a:latin typeface="Arial" panose="020B0604020202020204" pitchFamily="34" charset="0"/>
                <a:cs typeface="Arial" panose="020B0604020202020204" pitchFamily="34" charset="0"/>
                <a:hlinkClick r:id="rId2"/>
              </a:rPr>
              <a:t>sketchup</a:t>
            </a:r>
            <a:r>
              <a:rPr lang="en-US" sz="1600" dirty="0">
                <a:latin typeface="Arial" panose="020B0604020202020204" pitchFamily="34" charset="0"/>
                <a:cs typeface="Arial" panose="020B0604020202020204" pitchFamily="34" charset="0"/>
                <a:hlinkClick r:id="rId2"/>
              </a:rPr>
              <a:t> (sch.gr</a:t>
            </a:r>
            <a:r>
              <a:rPr lang="en-US" sz="1600" dirty="0" smtClean="0">
                <a:latin typeface="Arial" panose="020B0604020202020204" pitchFamily="34" charset="0"/>
                <a:cs typeface="Arial" panose="020B0604020202020204" pitchFamily="34" charset="0"/>
                <a:hlinkClick r:id="rId2"/>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3"/>
              </a:rPr>
              <a:t>http://academics.epu.ntua.gr/LinkClick.aspx?fileticket=6MbOsuR2eEs%3D&amp;tabid=380&amp;mid=838</a:t>
            </a:r>
            <a:endParaRPr lang="el-GR" sz="1600"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Ο μηχανικός σχεδιασμού προϊόντος πρέπει να σχεδιάσει το καινοτόμο προϊόν που έχετε επιλέξει</a:t>
            </a:r>
            <a:r>
              <a:rPr lang="el-GR" b="1" dirty="0" smtClean="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Παράδειγμα προϊόντος και σχεδίου: </a:t>
            </a:r>
            <a:endParaRPr lang="en-US" b="1" dirty="0" smtClean="0">
              <a:latin typeface="Arial" panose="020B0604020202020204" pitchFamily="34" charset="0"/>
              <a:cs typeface="Arial" panose="020B0604020202020204" pitchFamily="34" charset="0"/>
            </a:endParaRPr>
          </a:p>
          <a:p>
            <a:pPr marL="400050" lvl="1" indent="0">
              <a:buNone/>
            </a:pPr>
            <a:r>
              <a:rPr lang="el-GR" dirty="0" smtClean="0">
                <a:latin typeface="Arial" panose="020B0604020202020204" pitchFamily="34" charset="0"/>
                <a:cs typeface="Arial" panose="020B0604020202020204" pitchFamily="34" charset="0"/>
              </a:rPr>
              <a:t>Πηγή</a:t>
            </a:r>
            <a:r>
              <a:rPr lang="el-GR"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hlinkClick r:id="rId4"/>
              </a:rPr>
              <a:t>https://</a:t>
            </a:r>
            <a:r>
              <a:rPr lang="el-GR" dirty="0" smtClean="0">
                <a:latin typeface="Arial" panose="020B0604020202020204" pitchFamily="34" charset="0"/>
                <a:cs typeface="Arial" panose="020B0604020202020204" pitchFamily="34" charset="0"/>
                <a:hlinkClick r:id="rId4"/>
              </a:rPr>
              <a:t>www.pharmacydiscount.gr/gynaika/prosopo/antigiransi/filorga-   lift-designer-ultra-liftingserum-30ml</a:t>
            </a:r>
            <a:endParaRPr lang="el-GR" dirty="0" smtClean="0">
              <a:latin typeface="Arial" panose="020B0604020202020204" pitchFamily="34" charset="0"/>
              <a:cs typeface="Arial" panose="020B0604020202020204" pitchFamily="34" charset="0"/>
            </a:endParaRPr>
          </a:p>
          <a:p>
            <a:pPr marL="0" indent="0">
              <a:buNone/>
            </a:pPr>
            <a:endParaRPr lang="el-GR" dirty="0">
              <a:latin typeface="Arial" panose="020B0604020202020204" pitchFamily="34" charset="0"/>
              <a:cs typeface="Arial" panose="020B0604020202020204" pitchFamily="34" charset="0"/>
            </a:endParaRPr>
          </a:p>
          <a:p>
            <a:pPr marL="0" indent="0">
              <a:buNone/>
            </a:pPr>
            <a:endParaRPr lang="en-US" dirty="0" smtClean="0"/>
          </a:p>
          <a:p>
            <a:pPr marL="0" indent="0">
              <a:buNone/>
            </a:pPr>
            <a:endParaRPr lang="el-GR" dirty="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395906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0699" y="624110"/>
            <a:ext cx="7645401" cy="709390"/>
          </a:xfrm>
        </p:spPr>
        <p:txBody>
          <a:bodyPr>
            <a:normAutofit/>
          </a:bodyPr>
          <a:lstStyle/>
          <a:p>
            <a:pPr algn="ctr"/>
            <a:r>
              <a:rPr lang="el-GR" b="1" dirty="0">
                <a:solidFill>
                  <a:schemeClr val="accent1"/>
                </a:solidFill>
                <a:latin typeface="Arial" panose="020B0604020202020204" pitchFamily="34" charset="0"/>
                <a:cs typeface="Arial" panose="020B0604020202020204" pitchFamily="34" charset="0"/>
              </a:rPr>
              <a:t>Διευθυντής Παραγωγής</a:t>
            </a:r>
          </a:p>
        </p:txBody>
      </p:sp>
      <p:sp>
        <p:nvSpPr>
          <p:cNvPr id="3" name="Θέση περιεχομένου 2"/>
          <p:cNvSpPr>
            <a:spLocks noGrp="1"/>
          </p:cNvSpPr>
          <p:nvPr>
            <p:ph idx="1"/>
          </p:nvPr>
        </p:nvSpPr>
        <p:spPr>
          <a:xfrm>
            <a:off x="1311579" y="1498600"/>
            <a:ext cx="9165922" cy="4927600"/>
          </a:xfrm>
        </p:spPr>
        <p:txBody>
          <a:bodyPr>
            <a:normAutofit/>
          </a:bodyPr>
          <a:lstStyle/>
          <a:p>
            <a:r>
              <a:rPr lang="el-GR" dirty="0">
                <a:latin typeface="Arial" panose="020B0604020202020204" pitchFamily="34" charset="0"/>
                <a:cs typeface="Arial" panose="020B0604020202020204" pitchFamily="34" charset="0"/>
              </a:rPr>
              <a:t>Είναι υπεύθυνος για το </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σχεδιασμό, </a:t>
            </a:r>
            <a:r>
              <a:rPr lang="el-G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το συντονισμό</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τον προγραμματισμό και </a:t>
            </a:r>
            <a:r>
              <a:rPr lang="el-G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τον έλεγχο </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της παραγωγικής διαδικασίας </a:t>
            </a:r>
            <a:r>
              <a:rPr lang="el-GR" dirty="0">
                <a:latin typeface="Arial" panose="020B0604020202020204" pitchFamily="34" charset="0"/>
                <a:cs typeface="Arial" panose="020B0604020202020204" pitchFamily="34" charset="0"/>
              </a:rPr>
              <a:t>με </a:t>
            </a:r>
            <a:r>
              <a:rPr lang="el-GR" dirty="0" smtClean="0">
                <a:latin typeface="Arial" panose="020B0604020202020204" pitchFamily="34" charset="0"/>
                <a:cs typeface="Arial" panose="020B0604020202020204" pitchFamily="34" charset="0"/>
              </a:rPr>
              <a:t>σκοπό την </a:t>
            </a:r>
            <a:r>
              <a:rPr lang="el-GR" dirty="0">
                <a:latin typeface="Arial" panose="020B0604020202020204" pitchFamily="34" charset="0"/>
                <a:cs typeface="Arial" panose="020B0604020202020204" pitchFamily="34" charset="0"/>
              </a:rPr>
              <a:t>παραγωγή προϊόντων </a:t>
            </a:r>
            <a:r>
              <a:rPr lang="el-GR" b="1" dirty="0">
                <a:latin typeface="Arial" panose="020B0604020202020204" pitchFamily="34" charset="0"/>
                <a:cs typeface="Arial" panose="020B0604020202020204" pitchFamily="34" charset="0"/>
              </a:rPr>
              <a:t>υψηλής </a:t>
            </a:r>
            <a:r>
              <a:rPr lang="el-GR" b="1" dirty="0" smtClean="0">
                <a:latin typeface="Arial" panose="020B0604020202020204" pitchFamily="34" charset="0"/>
                <a:cs typeface="Arial" panose="020B0604020202020204" pitchFamily="34" charset="0"/>
              </a:rPr>
              <a:t>ποιότητας </a:t>
            </a:r>
            <a:r>
              <a:rPr lang="el-GR" dirty="0" smtClean="0">
                <a:latin typeface="Arial" panose="020B0604020202020204" pitchFamily="34" charset="0"/>
                <a:cs typeface="Arial" panose="020B0604020202020204" pitchFamily="34" charset="0"/>
              </a:rPr>
              <a:t>με </a:t>
            </a:r>
            <a:r>
              <a:rPr lang="el-GR" dirty="0">
                <a:latin typeface="Arial" panose="020B0604020202020204" pitchFamily="34" charset="0"/>
                <a:cs typeface="Arial" panose="020B0604020202020204" pitchFamily="34" charset="0"/>
              </a:rPr>
              <a:t>το </a:t>
            </a:r>
            <a:r>
              <a:rPr lang="el-GR" b="1" dirty="0">
                <a:latin typeface="Arial" panose="020B0604020202020204" pitchFamily="34" charset="0"/>
                <a:cs typeface="Arial" panose="020B0604020202020204" pitchFamily="34" charset="0"/>
              </a:rPr>
              <a:t>μικρότερο δυνατό κόστος</a:t>
            </a:r>
            <a:r>
              <a:rPr lang="el-GR" b="1" dirty="0" smtClean="0">
                <a:latin typeface="Arial" panose="020B0604020202020204" pitchFamily="34" charset="0"/>
                <a:cs typeface="Arial" panose="020B0604020202020204" pitchFamily="34" charset="0"/>
              </a:rPr>
              <a:t>.</a:t>
            </a:r>
          </a:p>
          <a:p>
            <a:pPr marL="0" indent="0">
              <a:buNone/>
            </a:pPr>
            <a:r>
              <a:rPr lang="el-GR" sz="2600" b="1" dirty="0">
                <a:solidFill>
                  <a:schemeClr val="tx1"/>
                </a:solidFill>
                <a:latin typeface="Arial" panose="020B0604020202020204" pitchFamily="34" charset="0"/>
                <a:cs typeface="Arial" panose="020B0604020202020204" pitchFamily="34" charset="0"/>
              </a:rPr>
              <a:t>Τα καθήκοντα του διευθυντή παραγωγής:</a:t>
            </a:r>
          </a:p>
          <a:p>
            <a:pPr marL="54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με το μηχανικό σχεδίασης, </a:t>
            </a:r>
            <a:r>
              <a:rPr lang="el-GR" sz="1600" dirty="0" smtClean="0">
                <a:latin typeface="Arial" panose="020B0604020202020204" pitchFamily="34" charset="0"/>
                <a:cs typeface="Arial" panose="020B0604020202020204" pitchFamily="34" charset="0"/>
              </a:rPr>
              <a:t>τους διευθυντές </a:t>
            </a:r>
            <a:r>
              <a:rPr lang="el-GR" sz="1600" dirty="0">
                <a:latin typeface="Arial" panose="020B0604020202020204" pitchFamily="34" charset="0"/>
                <a:cs typeface="Arial" panose="020B0604020202020204" pitchFamily="34" charset="0"/>
              </a:rPr>
              <a:t>έρευνας και ανάπτυξης </a:t>
            </a:r>
            <a:r>
              <a:rPr lang="el-GR" sz="1600" dirty="0" smtClean="0">
                <a:latin typeface="Arial" panose="020B0604020202020204" pitchFamily="34" charset="0"/>
                <a:cs typeface="Arial" panose="020B0604020202020204" pitchFamily="34" charset="0"/>
              </a:rPr>
              <a:t>ποιοτικού ελέγχου </a:t>
            </a:r>
            <a:r>
              <a:rPr lang="el-GR" sz="1600" dirty="0">
                <a:latin typeface="Arial" panose="020B0604020202020204" pitchFamily="34" charset="0"/>
                <a:cs typeface="Arial" panose="020B0604020202020204" pitchFamily="34" charset="0"/>
              </a:rPr>
              <a:t>και μάρκετινγκ για την </a:t>
            </a:r>
            <a:r>
              <a:rPr lang="el-GR" sz="1600" b="1" dirty="0" smtClean="0">
                <a:latin typeface="Arial" panose="020B0604020202020204" pitchFamily="34" charset="0"/>
                <a:cs typeface="Arial" panose="020B0604020202020204" pitchFamily="34" charset="0"/>
              </a:rPr>
              <a:t>κατασκευή δειγμάτων </a:t>
            </a:r>
            <a:r>
              <a:rPr lang="el-GR" sz="1600" dirty="0">
                <a:latin typeface="Arial" panose="020B0604020202020204" pitchFamily="34" charset="0"/>
                <a:cs typeface="Arial" panose="020B0604020202020204" pitchFamily="34" charset="0"/>
              </a:rPr>
              <a:t>των προϊόντων που </a:t>
            </a:r>
            <a:r>
              <a:rPr lang="el-GR" sz="1600" dirty="0" smtClean="0">
                <a:latin typeface="Arial" panose="020B0604020202020204" pitchFamily="34" charset="0"/>
                <a:cs typeface="Arial" panose="020B0604020202020204" pitchFamily="34" charset="0"/>
              </a:rPr>
              <a:t>προτείνονται για </a:t>
            </a:r>
            <a:r>
              <a:rPr lang="el-GR" sz="1600" dirty="0">
                <a:latin typeface="Arial" panose="020B0604020202020204" pitchFamily="34" charset="0"/>
                <a:cs typeface="Arial" panose="020B0604020202020204" pitchFamily="34" charset="0"/>
              </a:rPr>
              <a:t>παραγωγή, καθώς και για το </a:t>
            </a:r>
            <a:r>
              <a:rPr lang="el-GR" sz="1600" b="1" dirty="0">
                <a:latin typeface="Arial" panose="020B0604020202020204" pitchFamily="34" charset="0"/>
                <a:cs typeface="Arial" panose="020B0604020202020204" pitchFamily="34" charset="0"/>
              </a:rPr>
              <a:t>τελικό δείγμα</a:t>
            </a:r>
            <a:r>
              <a:rPr lang="el-GR" sz="1600" dirty="0">
                <a:latin typeface="Arial" panose="020B0604020202020204" pitchFamily="34" charset="0"/>
                <a:cs typeface="Arial" panose="020B0604020202020204" pitchFamily="34" charset="0"/>
              </a:rPr>
              <a:t>.</a:t>
            </a:r>
          </a:p>
          <a:p>
            <a:pPr marL="54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με το τμήμα προμηθειών για </a:t>
            </a:r>
            <a:r>
              <a:rPr lang="el-GR" sz="1600" dirty="0" smtClean="0">
                <a:latin typeface="Arial" panose="020B0604020202020204" pitchFamily="34" charset="0"/>
                <a:cs typeface="Arial" panose="020B0604020202020204" pitchFamily="34" charset="0"/>
              </a:rPr>
              <a:t>την </a:t>
            </a:r>
            <a:r>
              <a:rPr lang="el-GR" sz="1600" b="1" dirty="0" smtClean="0">
                <a:latin typeface="Arial" panose="020B0604020202020204" pitchFamily="34" charset="0"/>
                <a:cs typeface="Arial" panose="020B0604020202020204" pitchFamily="34" charset="0"/>
              </a:rPr>
              <a:t>απόκτηση </a:t>
            </a:r>
            <a:r>
              <a:rPr lang="el-GR" sz="1600" b="1" dirty="0">
                <a:latin typeface="Arial" panose="020B0604020202020204" pitchFamily="34" charset="0"/>
                <a:cs typeface="Arial" panose="020B0604020202020204" pitchFamily="34" charset="0"/>
              </a:rPr>
              <a:t>των πρώτων υλών και </a:t>
            </a:r>
            <a:r>
              <a:rPr lang="el-GR" sz="1600" b="1" dirty="0" smtClean="0">
                <a:latin typeface="Arial" panose="020B0604020202020204" pitchFamily="34" charset="0"/>
                <a:cs typeface="Arial" panose="020B0604020202020204" pitchFamily="34" charset="0"/>
              </a:rPr>
              <a:t>εξοπλισμού </a:t>
            </a:r>
            <a:r>
              <a:rPr lang="el-GR" sz="1600" dirty="0" smtClean="0">
                <a:latin typeface="Arial" panose="020B0604020202020204" pitchFamily="34" charset="0"/>
                <a:cs typeface="Arial" panose="020B0604020202020204" pitchFamily="34" charset="0"/>
              </a:rPr>
              <a:t>(π.χ</a:t>
            </a:r>
            <a:r>
              <a:rPr lang="el-GR" sz="1600" dirty="0">
                <a:latin typeface="Arial" panose="020B0604020202020204" pitchFamily="34" charset="0"/>
                <a:cs typeface="Arial" panose="020B0604020202020204" pitchFamily="34" charset="0"/>
              </a:rPr>
              <a:t>. μηχανήματα) που χρειάζονται για </a:t>
            </a:r>
            <a:r>
              <a:rPr lang="el-GR" sz="1600" dirty="0" smtClean="0">
                <a:latin typeface="Arial" panose="020B0604020202020204" pitchFamily="34" charset="0"/>
                <a:cs typeface="Arial" panose="020B0604020202020204" pitchFamily="34" charset="0"/>
              </a:rPr>
              <a:t>την παραγωγή </a:t>
            </a:r>
            <a:r>
              <a:rPr lang="el-GR" sz="1600" dirty="0">
                <a:latin typeface="Arial" panose="020B0604020202020204" pitchFamily="34" charset="0"/>
                <a:cs typeface="Arial" panose="020B0604020202020204" pitchFamily="34" charset="0"/>
              </a:rPr>
              <a:t>του προϊόντος.</a:t>
            </a:r>
          </a:p>
          <a:p>
            <a:pPr marL="54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Επιβλέπει </a:t>
            </a:r>
            <a:r>
              <a:rPr lang="el-GR" sz="1600" dirty="0">
                <a:latin typeface="Arial" panose="020B0604020202020204" pitchFamily="34" charset="0"/>
                <a:cs typeface="Arial" panose="020B0604020202020204" pitchFamily="34" charset="0"/>
              </a:rPr>
              <a:t>τις </a:t>
            </a:r>
            <a:r>
              <a:rPr lang="el-GR" sz="1600" b="1" dirty="0">
                <a:latin typeface="Arial" panose="020B0604020202020204" pitchFamily="34" charset="0"/>
                <a:cs typeface="Arial" panose="020B0604020202020204" pitchFamily="34" charset="0"/>
              </a:rPr>
              <a:t>φάσεις της παραγωγής</a:t>
            </a:r>
            <a:r>
              <a:rPr lang="el-GR" sz="1600" dirty="0">
                <a:latin typeface="Arial" panose="020B0604020202020204" pitchFamily="34" charset="0"/>
                <a:cs typeface="Arial" panose="020B0604020202020204" pitchFamily="34" charset="0"/>
              </a:rPr>
              <a:t>, για </a:t>
            </a:r>
            <a:r>
              <a:rPr lang="el-GR" sz="1600" dirty="0" smtClean="0">
                <a:latin typeface="Arial" panose="020B0604020202020204" pitchFamily="34" charset="0"/>
                <a:cs typeface="Arial" panose="020B0604020202020204" pitchFamily="34" charset="0"/>
              </a:rPr>
              <a:t>να διαπιστώσει </a:t>
            </a:r>
            <a:r>
              <a:rPr lang="el-GR" sz="1600" dirty="0">
                <a:latin typeface="Arial" panose="020B0604020202020204" pitchFamily="34" charset="0"/>
                <a:cs typeface="Arial" panose="020B0604020202020204" pitchFamily="34" charset="0"/>
              </a:rPr>
              <a:t>ότι όλα γίνονται σύμφωνα με </a:t>
            </a:r>
            <a:r>
              <a:rPr lang="el-GR" sz="1600" dirty="0" smtClean="0">
                <a:latin typeface="Arial" panose="020B0604020202020204" pitchFamily="34" charset="0"/>
                <a:cs typeface="Arial" panose="020B0604020202020204" pitchFamily="34" charset="0"/>
              </a:rPr>
              <a:t>τη σχεδίαση</a:t>
            </a:r>
            <a:r>
              <a:rPr lang="el-GR" sz="1600" dirty="0">
                <a:latin typeface="Arial" panose="020B0604020202020204" pitchFamily="34" charset="0"/>
                <a:cs typeface="Arial" panose="020B0604020202020204" pitchFamily="34" charset="0"/>
              </a:rPr>
              <a:t>.</a:t>
            </a:r>
          </a:p>
          <a:p>
            <a:pPr marL="54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με την ομάδα των </a:t>
            </a:r>
            <a:r>
              <a:rPr lang="el-GR" sz="1600" dirty="0" smtClean="0">
                <a:latin typeface="Arial" panose="020B0604020202020204" pitchFamily="34" charset="0"/>
                <a:cs typeface="Arial" panose="020B0604020202020204" pitchFamily="34" charset="0"/>
              </a:rPr>
              <a:t>μηχανικών παραγωγής </a:t>
            </a:r>
            <a:r>
              <a:rPr lang="el-GR" sz="1600" dirty="0">
                <a:latin typeface="Arial" panose="020B0604020202020204" pitchFamily="34" charset="0"/>
                <a:cs typeface="Arial" panose="020B0604020202020204" pitchFamily="34" charset="0"/>
              </a:rPr>
              <a:t>για το </a:t>
            </a:r>
            <a:r>
              <a:rPr lang="el-GR" sz="1600" b="1" dirty="0">
                <a:latin typeface="Arial" panose="020B0604020202020204" pitchFamily="34" charset="0"/>
                <a:cs typeface="Arial" panose="020B0604020202020204" pitchFamily="34" charset="0"/>
              </a:rPr>
              <a:t>σχεδιασμό της </a:t>
            </a:r>
            <a:r>
              <a:rPr lang="el-GR" sz="1600" b="1" dirty="0" smtClean="0">
                <a:latin typeface="Arial" panose="020B0604020202020204" pitchFamily="34" charset="0"/>
                <a:cs typeface="Arial" panose="020B0604020202020204" pitchFamily="34" charset="0"/>
              </a:rPr>
              <a:t>γραμμής </a:t>
            </a:r>
            <a:r>
              <a:rPr lang="el-GR" sz="1600" dirty="0" smtClean="0">
                <a:latin typeface="Arial" panose="020B0604020202020204" pitchFamily="34" charset="0"/>
                <a:cs typeface="Arial" panose="020B0604020202020204" pitchFamily="34" charset="0"/>
              </a:rPr>
              <a:t>παραγωγής </a:t>
            </a:r>
            <a:r>
              <a:rPr lang="el-GR" sz="1600" dirty="0">
                <a:latin typeface="Arial" panose="020B0604020202020204" pitchFamily="34" charset="0"/>
                <a:cs typeface="Arial" panose="020B0604020202020204" pitchFamily="34" charset="0"/>
              </a:rPr>
              <a:t>του κάθε προϊόντος και για </a:t>
            </a:r>
            <a:r>
              <a:rPr lang="el-GR" sz="1600" dirty="0" smtClean="0">
                <a:latin typeface="Arial" panose="020B0604020202020204" pitchFamily="34" charset="0"/>
                <a:cs typeface="Arial" panose="020B0604020202020204" pitchFamily="34" charset="0"/>
              </a:rPr>
              <a:t>την </a:t>
            </a:r>
            <a:r>
              <a:rPr lang="el-GR" sz="1600" b="1" dirty="0" smtClean="0">
                <a:latin typeface="Arial" panose="020B0604020202020204" pitchFamily="34" charset="0"/>
                <a:cs typeface="Arial" panose="020B0604020202020204" pitchFamily="34" charset="0"/>
              </a:rPr>
              <a:t>αυτοματοποίηση </a:t>
            </a:r>
            <a:r>
              <a:rPr lang="el-GR" sz="1600" b="1" dirty="0">
                <a:latin typeface="Arial" panose="020B0604020202020204" pitchFamily="34" charset="0"/>
                <a:cs typeface="Arial" panose="020B0604020202020204" pitchFamily="34" charset="0"/>
              </a:rPr>
              <a:t>της παραγωγής, </a:t>
            </a:r>
            <a:r>
              <a:rPr lang="el-GR" sz="1600" dirty="0" smtClean="0">
                <a:latin typeface="Arial" panose="020B0604020202020204" pitchFamily="34" charset="0"/>
                <a:cs typeface="Arial" panose="020B0604020202020204" pitchFamily="34" charset="0"/>
              </a:rPr>
              <a:t>επιλέγοντας τα </a:t>
            </a:r>
            <a:r>
              <a:rPr lang="el-GR" sz="1600" dirty="0">
                <a:latin typeface="Arial" panose="020B0604020202020204" pitchFamily="34" charset="0"/>
                <a:cs typeface="Arial" panose="020B0604020202020204" pitchFamily="34" charset="0"/>
              </a:rPr>
              <a:t>κατάλληλα μηχανήματα.</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538432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1" y="624110"/>
            <a:ext cx="6388099" cy="518890"/>
          </a:xfrm>
        </p:spPr>
        <p:txBody>
          <a:bodyPr>
            <a:normAutofit fontScale="90000"/>
          </a:bodyPr>
          <a:lstStyle/>
          <a:p>
            <a:pPr algn="ctr"/>
            <a:r>
              <a:rPr lang="el-GR" b="1" dirty="0" smtClean="0">
                <a:solidFill>
                  <a:schemeClr val="accent1"/>
                </a:solidFill>
                <a:latin typeface="Arial" panose="020B0604020202020204" pitchFamily="34" charset="0"/>
                <a:cs typeface="Arial" panose="020B0604020202020204" pitchFamily="34" charset="0"/>
              </a:rPr>
              <a:t>Ακόμη…</a:t>
            </a:r>
            <a:r>
              <a:rPr lang="el-GR" dirty="0"/>
              <a:t/>
            </a:r>
            <a:br>
              <a:rPr lang="el-GR" dirty="0"/>
            </a:br>
            <a:endParaRPr lang="el-GR" dirty="0"/>
          </a:p>
        </p:txBody>
      </p:sp>
      <p:sp>
        <p:nvSpPr>
          <p:cNvPr id="3" name="Θέση περιεχομένου 2"/>
          <p:cNvSpPr>
            <a:spLocks noGrp="1"/>
          </p:cNvSpPr>
          <p:nvPr>
            <p:ph idx="1"/>
          </p:nvPr>
        </p:nvSpPr>
        <p:spPr>
          <a:xfrm>
            <a:off x="1311578" y="1409700"/>
            <a:ext cx="8950021" cy="4991100"/>
          </a:xfrm>
        </p:spPr>
        <p:txBody>
          <a:bodyPr>
            <a:normAutofit/>
          </a:bodyPr>
          <a:lstStyle/>
          <a:p>
            <a:r>
              <a:rPr lang="el-GR" sz="1600" dirty="0" smtClean="0">
                <a:latin typeface="Arial" panose="020B0604020202020204" pitchFamily="34" charset="0"/>
                <a:cs typeface="Arial" panose="020B0604020202020204" pitchFamily="34" charset="0"/>
              </a:rPr>
              <a:t>Αναλύει </a:t>
            </a:r>
            <a:r>
              <a:rPr lang="el-GR" sz="1600" dirty="0">
                <a:latin typeface="Arial" panose="020B0604020202020204" pitchFamily="34" charset="0"/>
                <a:cs typeface="Arial" panose="020B0604020202020204" pitchFamily="34" charset="0"/>
              </a:rPr>
              <a:t>τους παράγοντες που επηρεάζουν </a:t>
            </a:r>
            <a:r>
              <a:rPr lang="el-GR" sz="1600" dirty="0" smtClean="0">
                <a:latin typeface="Arial" panose="020B0604020202020204" pitchFamily="34" charset="0"/>
                <a:cs typeface="Arial" panose="020B0604020202020204" pitchFamily="34" charset="0"/>
              </a:rPr>
              <a:t>την παραγωγική </a:t>
            </a:r>
            <a:r>
              <a:rPr lang="el-GR" sz="1600" dirty="0">
                <a:latin typeface="Arial" panose="020B0604020202020204" pitchFamily="34" charset="0"/>
                <a:cs typeface="Arial" panose="020B0604020202020204" pitchFamily="34" charset="0"/>
              </a:rPr>
              <a:t>διαδικασία.</a:t>
            </a:r>
          </a:p>
          <a:p>
            <a:r>
              <a:rPr lang="el-GR" sz="1600" dirty="0" smtClean="0">
                <a:latin typeface="Arial" panose="020B0604020202020204" pitchFamily="34" charset="0"/>
                <a:cs typeface="Arial" panose="020B0604020202020204" pitchFamily="34" charset="0"/>
              </a:rPr>
              <a:t>Καθορίζει </a:t>
            </a:r>
            <a:r>
              <a:rPr lang="el-GR" sz="1600" dirty="0">
                <a:latin typeface="Arial" panose="020B0604020202020204" pitchFamily="34" charset="0"/>
                <a:cs typeface="Arial" panose="020B0604020202020204" pitchFamily="34" charset="0"/>
              </a:rPr>
              <a:t>μαζί με το διευθυντή </a:t>
            </a:r>
            <a:r>
              <a:rPr lang="el-GR" sz="1600" dirty="0" smtClean="0">
                <a:latin typeface="Arial" panose="020B0604020202020204" pitchFamily="34" charset="0"/>
                <a:cs typeface="Arial" panose="020B0604020202020204" pitchFamily="34" charset="0"/>
              </a:rPr>
              <a:t>ποιοτικού ελέγχου </a:t>
            </a:r>
            <a:r>
              <a:rPr lang="el-GR" sz="1600" dirty="0">
                <a:latin typeface="Arial" panose="020B0604020202020204" pitchFamily="34" charset="0"/>
                <a:cs typeface="Arial" panose="020B0604020202020204" pitchFamily="34" charset="0"/>
              </a:rPr>
              <a:t>το </a:t>
            </a:r>
            <a:r>
              <a:rPr lang="el-GR" sz="1600" b="1" dirty="0">
                <a:latin typeface="Arial" panose="020B0604020202020204" pitchFamily="34" charset="0"/>
                <a:cs typeface="Arial" panose="020B0604020202020204" pitchFamily="34" charset="0"/>
              </a:rPr>
              <a:t>σύστημα και τα σημεία ελέγχου </a:t>
            </a:r>
            <a:r>
              <a:rPr lang="el-GR" sz="1600" b="1" dirty="0" smtClean="0">
                <a:latin typeface="Arial" panose="020B0604020202020204" pitchFamily="34" charset="0"/>
                <a:cs typeface="Arial" panose="020B0604020202020204" pitchFamily="34" charset="0"/>
              </a:rPr>
              <a:t>της παραγωγής</a:t>
            </a:r>
            <a:r>
              <a:rPr lang="el-GR" sz="1600" b="1" dirty="0">
                <a:latin typeface="Arial" panose="020B0604020202020204" pitchFamily="34" charset="0"/>
                <a:cs typeface="Arial" panose="020B0604020202020204" pitchFamily="34" charset="0"/>
              </a:rPr>
              <a:t>.</a:t>
            </a:r>
          </a:p>
          <a:p>
            <a:r>
              <a:rPr lang="el-GR" sz="1600" dirty="0" smtClean="0">
                <a:latin typeface="Arial" panose="020B0604020202020204" pitchFamily="34" charset="0"/>
                <a:cs typeface="Arial" panose="020B0604020202020204" pitchFamily="34" charset="0"/>
              </a:rPr>
              <a:t>Φροντίζει </a:t>
            </a:r>
            <a:r>
              <a:rPr lang="el-GR" sz="1600" dirty="0">
                <a:latin typeface="Arial" panose="020B0604020202020204" pitchFamily="34" charset="0"/>
                <a:cs typeface="Arial" panose="020B0604020202020204" pitchFamily="34" charset="0"/>
              </a:rPr>
              <a:t>τη </a:t>
            </a:r>
            <a:r>
              <a:rPr lang="el-GR" sz="1600" b="1" dirty="0">
                <a:latin typeface="Arial" panose="020B0604020202020204" pitchFamily="34" charset="0"/>
                <a:cs typeface="Arial" panose="020B0604020202020204" pitchFamily="34" charset="0"/>
              </a:rPr>
              <a:t>διακίνηση των πρώτων υλών </a:t>
            </a:r>
            <a:r>
              <a:rPr lang="el-GR" sz="1600" dirty="0" smtClean="0">
                <a:latin typeface="Arial" panose="020B0604020202020204" pitchFamily="34" charset="0"/>
                <a:cs typeface="Arial" panose="020B0604020202020204" pitchFamily="34" charset="0"/>
              </a:rPr>
              <a:t>από τις </a:t>
            </a:r>
            <a:r>
              <a:rPr lang="el-GR" sz="1600" dirty="0">
                <a:latin typeface="Arial" panose="020B0604020202020204" pitchFamily="34" charset="0"/>
                <a:cs typeface="Arial" panose="020B0604020202020204" pitchFamily="34" charset="0"/>
              </a:rPr>
              <a:t>αποθήκες στο χώρο παραγωγής και </a:t>
            </a:r>
            <a:r>
              <a:rPr lang="el-GR" sz="1600" dirty="0" smtClean="0">
                <a:latin typeface="Arial" panose="020B0604020202020204" pitchFamily="34" charset="0"/>
                <a:cs typeface="Arial" panose="020B0604020202020204" pitchFamily="34" charset="0"/>
              </a:rPr>
              <a:t>την </a:t>
            </a:r>
            <a:r>
              <a:rPr lang="el-GR" sz="1600" b="1" dirty="0" smtClean="0">
                <a:latin typeface="Arial" panose="020B0604020202020204" pitchFamily="34" charset="0"/>
                <a:cs typeface="Arial" panose="020B0604020202020204" pitchFamily="34" charset="0"/>
              </a:rPr>
              <a:t>εσωτερική </a:t>
            </a:r>
            <a:r>
              <a:rPr lang="el-GR" sz="1600" b="1" dirty="0">
                <a:latin typeface="Arial" panose="020B0604020202020204" pitchFamily="34" charset="0"/>
                <a:cs typeface="Arial" panose="020B0604020202020204" pitchFamily="34" charset="0"/>
              </a:rPr>
              <a:t>διακίνηση των προϊόντων</a:t>
            </a:r>
            <a:r>
              <a:rPr lang="el-GR" sz="1600" dirty="0">
                <a:latin typeface="Arial" panose="020B0604020202020204" pitchFamily="34" charset="0"/>
                <a:cs typeface="Arial" panose="020B0604020202020204" pitchFamily="34" charset="0"/>
              </a:rPr>
              <a:t>.</a:t>
            </a:r>
          </a:p>
          <a:p>
            <a:r>
              <a:rPr lang="el-GR" sz="1600" dirty="0" smtClean="0">
                <a:latin typeface="Arial" panose="020B0604020202020204" pitchFamily="34" charset="0"/>
                <a:cs typeface="Arial" panose="020B0604020202020204" pitchFamily="34" charset="0"/>
              </a:rPr>
              <a:t>Καθορίζει </a:t>
            </a:r>
            <a:r>
              <a:rPr lang="el-GR" sz="1600" dirty="0">
                <a:latin typeface="Arial" panose="020B0604020202020204" pitchFamily="34" charset="0"/>
                <a:cs typeface="Arial" panose="020B0604020202020204" pitchFamily="34" charset="0"/>
              </a:rPr>
              <a:t>την </a:t>
            </a:r>
            <a:r>
              <a:rPr lang="el-GR" sz="1600" b="1" dirty="0">
                <a:latin typeface="Arial" panose="020B0604020202020204" pitchFamily="34" charset="0"/>
                <a:cs typeface="Arial" panose="020B0604020202020204" pitchFamily="34" charset="0"/>
              </a:rPr>
              <a:t>ποσότητα </a:t>
            </a:r>
            <a:r>
              <a:rPr lang="el-GR" sz="1600" dirty="0">
                <a:latin typeface="Arial" panose="020B0604020202020204" pitchFamily="34" charset="0"/>
                <a:cs typeface="Arial" panose="020B0604020202020204" pitchFamily="34" charset="0"/>
              </a:rPr>
              <a:t>και το </a:t>
            </a:r>
            <a:r>
              <a:rPr lang="el-GR" sz="1600" b="1" dirty="0" smtClean="0">
                <a:latin typeface="Arial" panose="020B0604020202020204" pitchFamily="34" charset="0"/>
                <a:cs typeface="Arial" panose="020B0604020202020204" pitchFamily="34" charset="0"/>
              </a:rPr>
              <a:t>ρυθμό παραγωγής</a:t>
            </a:r>
            <a:r>
              <a:rPr lang="el-GR" sz="1600" dirty="0">
                <a:latin typeface="Arial" panose="020B0604020202020204" pitchFamily="34" charset="0"/>
                <a:cs typeface="Arial" panose="020B0604020202020204" pitchFamily="34" charset="0"/>
              </a:rPr>
              <a:t>, ανάλογα με τις ανάγκες </a:t>
            </a:r>
            <a:r>
              <a:rPr lang="el-GR" sz="1600" dirty="0" smtClean="0">
                <a:latin typeface="Arial" panose="020B0604020202020204" pitchFamily="34" charset="0"/>
                <a:cs typeface="Arial" panose="020B0604020202020204" pitchFamily="34" charset="0"/>
              </a:rPr>
              <a:t>της αγοράς </a:t>
            </a:r>
            <a:r>
              <a:rPr lang="el-GR" sz="1600" dirty="0">
                <a:latin typeface="Arial" panose="020B0604020202020204" pitchFamily="34" charset="0"/>
                <a:cs typeface="Arial" panose="020B0604020202020204" pitchFamily="34" charset="0"/>
              </a:rPr>
              <a:t>και τις δυνατότητες της επιχείρησης.</a:t>
            </a:r>
          </a:p>
          <a:p>
            <a:r>
              <a:rPr lang="el-GR" sz="1600" dirty="0" smtClean="0">
                <a:latin typeface="Arial" panose="020B0604020202020204" pitchFamily="34" charset="0"/>
                <a:cs typeface="Arial" panose="020B0604020202020204" pitchFamily="34" charset="0"/>
              </a:rPr>
              <a:t>Επιλέγει </a:t>
            </a:r>
            <a:r>
              <a:rPr lang="el-GR" sz="1600" dirty="0">
                <a:latin typeface="Arial" panose="020B0604020202020204" pitchFamily="34" charset="0"/>
                <a:cs typeface="Arial" panose="020B0604020202020204" pitchFamily="34" charset="0"/>
              </a:rPr>
              <a:t>το </a:t>
            </a:r>
            <a:r>
              <a:rPr lang="el-GR" sz="1600" b="1" dirty="0">
                <a:latin typeface="Arial" panose="020B0604020202020204" pitchFamily="34" charset="0"/>
                <a:cs typeface="Arial" panose="020B0604020202020204" pitchFamily="34" charset="0"/>
              </a:rPr>
              <a:t>κατάλληλο προσωπικό </a:t>
            </a:r>
            <a:r>
              <a:rPr lang="el-GR" sz="1600" b="1" dirty="0" smtClean="0">
                <a:latin typeface="Arial" panose="020B0604020202020204" pitchFamily="34" charset="0"/>
                <a:cs typeface="Arial" panose="020B0604020202020204" pitchFamily="34" charset="0"/>
              </a:rPr>
              <a:t>εργασίας</a:t>
            </a:r>
            <a:r>
              <a:rPr lang="el-GR" sz="1600" dirty="0" smtClean="0">
                <a:latin typeface="Arial" panose="020B0604020202020204" pitchFamily="34" charset="0"/>
                <a:cs typeface="Arial" panose="020B0604020202020204" pitchFamily="34" charset="0"/>
              </a:rPr>
              <a:t>, σε </a:t>
            </a:r>
            <a:r>
              <a:rPr lang="el-GR" sz="1600" dirty="0">
                <a:latin typeface="Arial" panose="020B0604020202020204" pitchFamily="34" charset="0"/>
                <a:cs typeface="Arial" panose="020B0604020202020204" pitchFamily="34" charset="0"/>
              </a:rPr>
              <a:t>συνεργασία με το διευθυντή προσωπικού.</a:t>
            </a:r>
          </a:p>
          <a:p>
            <a:r>
              <a:rPr lang="el-GR" sz="1600" dirty="0" smtClean="0">
                <a:latin typeface="Arial" panose="020B0604020202020204" pitchFamily="34" charset="0"/>
                <a:cs typeface="Arial" panose="020B0604020202020204" pitchFamily="34" charset="0"/>
              </a:rPr>
              <a:t>Αντιμετωπίζει </a:t>
            </a:r>
            <a:r>
              <a:rPr lang="el-GR" sz="1600" b="1" dirty="0">
                <a:latin typeface="Arial" panose="020B0604020202020204" pitchFamily="34" charset="0"/>
                <a:cs typeface="Arial" panose="020B0604020202020204" pitchFamily="34" charset="0"/>
              </a:rPr>
              <a:t>έκτακτα προβλήματα</a:t>
            </a:r>
            <a:r>
              <a:rPr lang="el-GR" sz="1600" dirty="0">
                <a:latin typeface="Arial" panose="020B0604020202020204" pitchFamily="34" charset="0"/>
                <a:cs typeface="Arial" panose="020B0604020202020204" pitchFamily="34" charset="0"/>
              </a:rPr>
              <a:t>.</a:t>
            </a:r>
          </a:p>
          <a:p>
            <a:r>
              <a:rPr lang="el-GR" sz="1600" dirty="0" smtClean="0">
                <a:latin typeface="Arial" panose="020B0604020202020204" pitchFamily="34" charset="0"/>
                <a:cs typeface="Arial" panose="020B0604020202020204" pitchFamily="34" charset="0"/>
              </a:rPr>
              <a:t>Λαμβάνει </a:t>
            </a:r>
            <a:r>
              <a:rPr lang="el-GR" sz="1600" b="1" dirty="0">
                <a:latin typeface="Arial" panose="020B0604020202020204" pitchFamily="34" charset="0"/>
                <a:cs typeface="Arial" panose="020B0604020202020204" pitchFamily="34" charset="0"/>
              </a:rPr>
              <a:t>κατάλληλα μέτρα, </a:t>
            </a:r>
            <a:r>
              <a:rPr lang="el-GR" sz="1600" b="1" dirty="0">
                <a:solidFill>
                  <a:srgbClr val="C00000"/>
                </a:solidFill>
                <a:latin typeface="Arial" panose="020B0604020202020204" pitchFamily="34" charset="0"/>
                <a:cs typeface="Arial" panose="020B0604020202020204" pitchFamily="34" charset="0"/>
              </a:rPr>
              <a:t>ώστε </a:t>
            </a:r>
            <a:r>
              <a:rPr lang="el-GR" sz="1600" dirty="0" smtClean="0">
                <a:latin typeface="Arial" panose="020B0604020202020204" pitchFamily="34" charset="0"/>
                <a:cs typeface="Arial" panose="020B0604020202020204" pitchFamily="34" charset="0"/>
              </a:rPr>
              <a:t>η επιχείρηση </a:t>
            </a:r>
            <a:r>
              <a:rPr lang="el-GR" sz="1600" dirty="0">
                <a:latin typeface="Arial" panose="020B0604020202020204" pitchFamily="34" charset="0"/>
                <a:cs typeface="Arial" panose="020B0604020202020204" pitchFamily="34" charset="0"/>
              </a:rPr>
              <a:t>να </a:t>
            </a:r>
            <a:r>
              <a:rPr lang="el-GR" sz="1600" b="1" dirty="0">
                <a:latin typeface="Arial" panose="020B0604020202020204" pitchFamily="34" charset="0"/>
                <a:cs typeface="Arial" panose="020B0604020202020204" pitchFamily="34" charset="0"/>
              </a:rPr>
              <a:t>μη ρυπαίνει το περιβάλλον</a:t>
            </a:r>
            <a:r>
              <a:rPr lang="el-GR" sz="1600" dirty="0">
                <a:latin typeface="Arial" panose="020B0604020202020204" pitchFamily="34" charset="0"/>
                <a:cs typeface="Arial" panose="020B0604020202020204" pitchFamily="34" charset="0"/>
              </a:rPr>
              <a:t>.</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7366547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a:xfrm>
            <a:off x="2159000" y="624110"/>
            <a:ext cx="6070601" cy="682334"/>
          </a:xfrm>
        </p:spPr>
        <p:txBody>
          <a:bodyPr>
            <a:normAutofit fontScale="90000"/>
          </a:bodyPr>
          <a:lstStyle/>
          <a:p>
            <a:r>
              <a:rPr lang="el-GR" b="1" dirty="0">
                <a:solidFill>
                  <a:schemeClr val="accent1"/>
                </a:solidFill>
                <a:latin typeface="Arial" panose="020B0604020202020204" pitchFamily="34" charset="0"/>
                <a:cs typeface="Arial" panose="020B0604020202020204" pitchFamily="34" charset="0"/>
              </a:rPr>
              <a:t>Η παραγωγική διαδικασία</a:t>
            </a:r>
            <a:br>
              <a:rPr lang="el-GR" b="1" dirty="0">
                <a:solidFill>
                  <a:schemeClr val="accent1"/>
                </a:solidFill>
                <a:latin typeface="Arial" panose="020B0604020202020204" pitchFamily="34" charset="0"/>
                <a:cs typeface="Arial" panose="020B0604020202020204" pitchFamily="34" charset="0"/>
              </a:rPr>
            </a:br>
            <a:endParaRPr lang="el-GR" dirty="0"/>
          </a:p>
        </p:txBody>
      </p:sp>
      <p:sp>
        <p:nvSpPr>
          <p:cNvPr id="6" name="Θέση περιεχομένου 5"/>
          <p:cNvSpPr>
            <a:spLocks noGrp="1"/>
          </p:cNvSpPr>
          <p:nvPr>
            <p:ph sz="half" idx="1"/>
          </p:nvPr>
        </p:nvSpPr>
        <p:spPr>
          <a:xfrm>
            <a:off x="1311579" y="1473200"/>
            <a:ext cx="5025721" cy="4927600"/>
          </a:xfrm>
        </p:spPr>
        <p:txBody>
          <a:bodyPr>
            <a:normAutofit fontScale="92500" lnSpcReduction="10000"/>
          </a:bodyPr>
          <a:lstStyle/>
          <a:p>
            <a:r>
              <a:rPr lang="el-GR" sz="1900" dirty="0">
                <a:latin typeface="Arial" panose="020B0604020202020204" pitchFamily="34" charset="0"/>
                <a:cs typeface="Arial" panose="020B0604020202020204" pitchFamily="34" charset="0"/>
              </a:rPr>
              <a:t>Περιλαμβάνει ένα </a:t>
            </a:r>
            <a:r>
              <a:rPr lang="el-GR" sz="1900" b="1" dirty="0">
                <a:latin typeface="Arial" panose="020B0604020202020204" pitchFamily="34" charset="0"/>
                <a:cs typeface="Arial" panose="020B0604020202020204" pitchFamily="34" charset="0"/>
              </a:rPr>
              <a:t>σύνολο </a:t>
            </a:r>
            <a:r>
              <a:rPr lang="el-GR" sz="1900" b="1" dirty="0" smtClean="0">
                <a:latin typeface="Arial" panose="020B0604020202020204" pitchFamily="34" charset="0"/>
                <a:cs typeface="Arial" panose="020B0604020202020204" pitchFamily="34" charset="0"/>
              </a:rPr>
              <a:t>δραστηριοτήτων </a:t>
            </a:r>
            <a:r>
              <a:rPr lang="el-GR" sz="1900" dirty="0" smtClean="0">
                <a:latin typeface="Arial" panose="020B0604020202020204" pitchFamily="34" charset="0"/>
                <a:cs typeface="Arial" panose="020B0604020202020204" pitchFamily="34" charset="0"/>
              </a:rPr>
              <a:t>που </a:t>
            </a:r>
            <a:r>
              <a:rPr lang="el-GR" sz="1900" dirty="0">
                <a:latin typeface="Arial" panose="020B0604020202020204" pitchFamily="34" charset="0"/>
                <a:cs typeface="Arial" panose="020B0604020202020204" pitchFamily="34" charset="0"/>
              </a:rPr>
              <a:t>πρέπει να γίνονται με επιδεξιότητα και </a:t>
            </a:r>
            <a:r>
              <a:rPr lang="el-GR" sz="1900" dirty="0" smtClean="0">
                <a:latin typeface="Arial" panose="020B0604020202020204" pitchFamily="34" charset="0"/>
                <a:cs typeface="Arial" panose="020B0604020202020204" pitchFamily="34" charset="0"/>
              </a:rPr>
              <a:t>να είναι </a:t>
            </a:r>
            <a:r>
              <a:rPr lang="el-GR" sz="1900" dirty="0">
                <a:latin typeface="Arial" panose="020B0604020202020204" pitchFamily="34" charset="0"/>
                <a:cs typeface="Arial" panose="020B0604020202020204" pitchFamily="34" charset="0"/>
              </a:rPr>
              <a:t>αποτελεσματικές, </a:t>
            </a:r>
            <a:r>
              <a:rPr lang="el-GR" sz="1900" b="1" dirty="0">
                <a:latin typeface="Arial" panose="020B0604020202020204" pitchFamily="34" charset="0"/>
                <a:cs typeface="Arial" panose="020B0604020202020204" pitchFamily="34" charset="0"/>
              </a:rPr>
              <a:t>όπως:</a:t>
            </a:r>
          </a:p>
          <a:p>
            <a:pPr marL="834300" lvl="1" indent="0">
              <a:buNone/>
            </a:pPr>
            <a:r>
              <a:rPr lang="el-GR" sz="1700" dirty="0" smtClean="0">
                <a:latin typeface="Arial" panose="020B0604020202020204" pitchFamily="34" charset="0"/>
                <a:cs typeface="Arial" panose="020B0604020202020204" pitchFamily="34" charset="0"/>
              </a:rPr>
              <a:t>Τις </a:t>
            </a:r>
            <a:r>
              <a:rPr lang="el-GR" sz="1700" dirty="0">
                <a:latin typeface="Arial" panose="020B0604020202020204" pitchFamily="34" charset="0"/>
                <a:cs typeface="Arial" panose="020B0604020202020204" pitchFamily="34" charset="0"/>
              </a:rPr>
              <a:t>γενικές διοικητικές </a:t>
            </a:r>
            <a:r>
              <a:rPr lang="el-GR" sz="1700" dirty="0" smtClean="0">
                <a:latin typeface="Arial" panose="020B0604020202020204" pitchFamily="34" charset="0"/>
                <a:cs typeface="Arial" panose="020B0604020202020204" pitchFamily="34" charset="0"/>
              </a:rPr>
              <a:t>και  οργανωτικές αρχές.</a:t>
            </a:r>
          </a:p>
          <a:p>
            <a:pPr marL="834300" lvl="1" indent="0">
              <a:buNone/>
            </a:pPr>
            <a:r>
              <a:rPr lang="el-GR" sz="1700" dirty="0" smtClean="0">
                <a:latin typeface="Arial" panose="020B0604020202020204" pitchFamily="34" charset="0"/>
                <a:cs typeface="Arial" panose="020B0604020202020204" pitchFamily="34" charset="0"/>
              </a:rPr>
              <a:t>Τη </a:t>
            </a:r>
            <a:r>
              <a:rPr lang="el-GR" sz="1700" dirty="0">
                <a:latin typeface="Arial" panose="020B0604020202020204" pitchFamily="34" charset="0"/>
                <a:cs typeface="Arial" panose="020B0604020202020204" pitchFamily="34" charset="0"/>
              </a:rPr>
              <a:t>διοίκηση του προσωπικού </a:t>
            </a:r>
            <a:r>
              <a:rPr lang="el-GR" sz="1700" dirty="0" smtClean="0">
                <a:latin typeface="Arial" panose="020B0604020202020204" pitchFamily="34" charset="0"/>
                <a:cs typeface="Arial" panose="020B0604020202020204" pitchFamily="34" charset="0"/>
              </a:rPr>
              <a:t>των εργαζομένων.</a:t>
            </a:r>
            <a:endParaRPr lang="el-GR" sz="1700" dirty="0">
              <a:latin typeface="Arial" panose="020B0604020202020204" pitchFamily="34" charset="0"/>
              <a:cs typeface="Arial" panose="020B0604020202020204" pitchFamily="34" charset="0"/>
            </a:endParaRPr>
          </a:p>
          <a:p>
            <a:pPr marL="400050" lvl="1" indent="0">
              <a:buClr>
                <a:srgbClr val="A53010"/>
              </a:buClr>
              <a:buNone/>
            </a:pPr>
            <a:r>
              <a:rPr lang="el-GR" sz="1700" dirty="0" smtClean="0">
                <a:latin typeface="Arial" panose="020B0604020202020204" pitchFamily="34" charset="0"/>
                <a:cs typeface="Arial" panose="020B0604020202020204" pitchFamily="34" charset="0"/>
              </a:rPr>
              <a:t>        Τη </a:t>
            </a:r>
            <a:r>
              <a:rPr lang="el-GR" sz="1700" dirty="0">
                <a:latin typeface="Arial" panose="020B0604020202020204" pitchFamily="34" charset="0"/>
                <a:cs typeface="Arial" panose="020B0604020202020204" pitchFamily="34" charset="0"/>
              </a:rPr>
              <a:t>λειτουργία και τον έλεγχο του </a:t>
            </a:r>
            <a:r>
              <a:rPr lang="el-GR" sz="1700" dirty="0" smtClean="0">
                <a:latin typeface="Arial" panose="020B0604020202020204" pitchFamily="34" charset="0"/>
                <a:cs typeface="Arial" panose="020B0604020202020204" pitchFamily="34" charset="0"/>
              </a:rPr>
              <a:t>εξοπλισμού  παραγωγής.</a:t>
            </a:r>
            <a:r>
              <a:rPr lang="el-GR" sz="1700" dirty="0">
                <a:solidFill>
                  <a:prstClr val="black">
                    <a:lumMod val="75000"/>
                    <a:lumOff val="25000"/>
                  </a:prstClr>
                </a:solidFill>
                <a:latin typeface="Arial" panose="020B0604020202020204" pitchFamily="34" charset="0"/>
                <a:cs typeface="Arial" panose="020B0604020202020204" pitchFamily="34" charset="0"/>
              </a:rPr>
              <a:t> </a:t>
            </a:r>
            <a:endParaRPr lang="el-GR" sz="1700" dirty="0" smtClean="0">
              <a:solidFill>
                <a:prstClr val="black">
                  <a:lumMod val="75000"/>
                  <a:lumOff val="25000"/>
                </a:prstClr>
              </a:solidFill>
              <a:latin typeface="Arial" panose="020B0604020202020204" pitchFamily="34" charset="0"/>
              <a:cs typeface="Arial" panose="020B0604020202020204" pitchFamily="34" charset="0"/>
            </a:endParaRPr>
          </a:p>
          <a:p>
            <a:pPr lvl="0">
              <a:buClr>
                <a:srgbClr val="A53010"/>
              </a:buClr>
            </a:pPr>
            <a:r>
              <a:rPr lang="el-GR" sz="2000" dirty="0">
                <a:solidFill>
                  <a:prstClr val="black">
                    <a:lumMod val="75000"/>
                    <a:lumOff val="25000"/>
                  </a:prstClr>
                </a:solidFill>
                <a:latin typeface="Arial" panose="020B0604020202020204" pitchFamily="34" charset="0"/>
                <a:cs typeface="Arial" panose="020B0604020202020204" pitchFamily="34" charset="0"/>
              </a:rPr>
              <a:t>Α</a:t>
            </a:r>
            <a:r>
              <a:rPr lang="el-GR" sz="2000" dirty="0" smtClean="0">
                <a:solidFill>
                  <a:prstClr val="black">
                    <a:lumMod val="75000"/>
                    <a:lumOff val="25000"/>
                  </a:prstClr>
                </a:solidFill>
                <a:latin typeface="Arial" panose="020B0604020202020204" pitchFamily="34" charset="0"/>
                <a:cs typeface="Arial" panose="020B0604020202020204" pitchFamily="34" charset="0"/>
              </a:rPr>
              <a:t>ναλύεται </a:t>
            </a:r>
            <a:r>
              <a:rPr lang="el-GR" sz="2000" dirty="0">
                <a:solidFill>
                  <a:prstClr val="black">
                    <a:lumMod val="75000"/>
                    <a:lumOff val="25000"/>
                  </a:prstClr>
                </a:solidFill>
                <a:latin typeface="Arial" panose="020B0604020202020204" pitchFamily="34" charset="0"/>
                <a:cs typeface="Arial" panose="020B0604020202020204" pitchFamily="34" charset="0"/>
              </a:rPr>
              <a:t>σε ένα </a:t>
            </a:r>
            <a:r>
              <a:rPr lang="el-GR" sz="2000" b="1" dirty="0">
                <a:solidFill>
                  <a:prstClr val="black">
                    <a:lumMod val="75000"/>
                    <a:lumOff val="25000"/>
                  </a:prstClr>
                </a:solidFill>
                <a:latin typeface="Arial" panose="020B0604020202020204" pitchFamily="34" charset="0"/>
                <a:cs typeface="Arial" panose="020B0604020202020204" pitchFamily="34" charset="0"/>
              </a:rPr>
              <a:t>σύνολο </a:t>
            </a:r>
            <a:r>
              <a:rPr lang="el-GR" sz="2000" dirty="0">
                <a:solidFill>
                  <a:prstClr val="black">
                    <a:lumMod val="75000"/>
                    <a:lumOff val="25000"/>
                  </a:prstClr>
                </a:solidFill>
                <a:latin typeface="Arial" panose="020B0604020202020204" pitchFamily="34" charset="0"/>
                <a:cs typeface="Arial" panose="020B0604020202020204" pitchFamily="34" charset="0"/>
              </a:rPr>
              <a:t>επαναλαμβανόμενων τυποποιημένων </a:t>
            </a:r>
            <a:r>
              <a:rPr lang="el-GR" sz="2000" b="1" dirty="0">
                <a:solidFill>
                  <a:prstClr val="black">
                    <a:lumMod val="75000"/>
                    <a:lumOff val="25000"/>
                  </a:prstClr>
                </a:solidFill>
                <a:latin typeface="Arial" panose="020B0604020202020204" pitchFamily="34" charset="0"/>
                <a:cs typeface="Arial" panose="020B0604020202020204" pitchFamily="34" charset="0"/>
              </a:rPr>
              <a:t>ενεργειών</a:t>
            </a:r>
            <a:r>
              <a:rPr lang="el-GR" sz="2000" dirty="0">
                <a:solidFill>
                  <a:prstClr val="black">
                    <a:lumMod val="75000"/>
                    <a:lumOff val="25000"/>
                  </a:prstClr>
                </a:solidFill>
                <a:latin typeface="Arial" panose="020B0604020202020204" pitchFamily="34" charset="0"/>
                <a:cs typeface="Arial" panose="020B0604020202020204" pitchFamily="34" charset="0"/>
              </a:rPr>
              <a:t>, που </a:t>
            </a:r>
            <a:r>
              <a:rPr lang="el-GR" sz="2000" dirty="0">
                <a:solidFill>
                  <a:srgbClr val="A53010"/>
                </a:solidFill>
                <a:latin typeface="Arial" panose="020B0604020202020204" pitchFamily="34" charset="0"/>
                <a:cs typeface="Arial" panose="020B0604020202020204" pitchFamily="34" charset="0"/>
              </a:rPr>
              <a:t>περιλαμβάνει</a:t>
            </a:r>
            <a:r>
              <a:rPr lang="en-US" sz="2000" dirty="0">
                <a:solidFill>
                  <a:srgbClr val="A53010"/>
                </a:solidFill>
                <a:latin typeface="Arial" panose="020B0604020202020204" pitchFamily="34" charset="0"/>
                <a:cs typeface="Arial" panose="020B0604020202020204" pitchFamily="34" charset="0"/>
              </a:rPr>
              <a:t>:</a:t>
            </a:r>
            <a:r>
              <a:rPr lang="el-GR" sz="2000" dirty="0">
                <a:solidFill>
                  <a:prstClr val="black">
                    <a:lumMod val="75000"/>
                    <a:lumOff val="25000"/>
                  </a:prstClr>
                </a:solidFill>
                <a:latin typeface="Arial" panose="020B0604020202020204" pitchFamily="34" charset="0"/>
                <a:cs typeface="Arial" panose="020B0604020202020204" pitchFamily="34" charset="0"/>
              </a:rPr>
              <a:t> </a:t>
            </a:r>
          </a:p>
          <a:p>
            <a:pPr marL="756000" lvl="1">
              <a:buClr>
                <a:srgbClr val="A53010"/>
              </a:buClr>
              <a:buFont typeface="Arial" panose="020B0604020202020204" pitchFamily="34" charset="0"/>
              <a:buChar char="•"/>
            </a:pPr>
            <a:r>
              <a:rPr lang="en-US" sz="1700" dirty="0">
                <a:solidFill>
                  <a:prstClr val="black">
                    <a:lumMod val="75000"/>
                    <a:lumOff val="25000"/>
                  </a:prstClr>
                </a:solidFill>
                <a:latin typeface="Arial" panose="020B0604020202020204" pitchFamily="34" charset="0"/>
                <a:cs typeface="Arial" panose="020B0604020202020204" pitchFamily="34" charset="0"/>
              </a:rPr>
              <a:t>T</a:t>
            </a:r>
            <a:r>
              <a:rPr lang="el-GR" sz="1700" dirty="0">
                <a:solidFill>
                  <a:prstClr val="black">
                    <a:lumMod val="75000"/>
                    <a:lumOff val="25000"/>
                  </a:prstClr>
                </a:solidFill>
                <a:latin typeface="Arial" panose="020B0604020202020204" pitchFamily="34" charset="0"/>
                <a:cs typeface="Arial" panose="020B0604020202020204" pitchFamily="34" charset="0"/>
              </a:rPr>
              <a:t>ην </a:t>
            </a:r>
            <a:r>
              <a:rPr lang="el-GR" sz="1700" b="1" dirty="0">
                <a:solidFill>
                  <a:prstClr val="black">
                    <a:lumMod val="75000"/>
                    <a:lumOff val="25000"/>
                  </a:prstClr>
                </a:solidFill>
                <a:latin typeface="Arial" panose="020B0604020202020204" pitchFamily="34" charset="0"/>
                <a:cs typeface="Arial" panose="020B0604020202020204" pitchFamily="34" charset="0"/>
              </a:rPr>
              <a:t>κατασκευή των διαφορετικών μερών </a:t>
            </a:r>
            <a:r>
              <a:rPr lang="el-GR" sz="1700" dirty="0">
                <a:solidFill>
                  <a:prstClr val="black">
                    <a:lumMod val="75000"/>
                    <a:lumOff val="25000"/>
                  </a:prstClr>
                </a:solidFill>
                <a:latin typeface="Arial" panose="020B0604020202020204" pitchFamily="34" charset="0"/>
                <a:cs typeface="Arial" panose="020B0604020202020204" pitchFamily="34" charset="0"/>
              </a:rPr>
              <a:t>από τα οποία αποτελείται το τελικό </a:t>
            </a:r>
            <a:r>
              <a:rPr lang="el-GR" sz="1700" dirty="0" smtClean="0">
                <a:solidFill>
                  <a:prstClr val="black">
                    <a:lumMod val="75000"/>
                    <a:lumOff val="25000"/>
                  </a:prstClr>
                </a:solidFill>
                <a:latin typeface="Arial" panose="020B0604020202020204" pitchFamily="34" charset="0"/>
                <a:cs typeface="Arial" panose="020B0604020202020204" pitchFamily="34" charset="0"/>
              </a:rPr>
              <a:t>προϊόν </a:t>
            </a:r>
            <a:r>
              <a:rPr lang="el-GR" sz="1700" b="1" dirty="0" smtClean="0">
                <a:solidFill>
                  <a:prstClr val="black">
                    <a:lumMod val="75000"/>
                    <a:lumOff val="25000"/>
                  </a:prstClr>
                </a:solidFill>
                <a:latin typeface="Arial" panose="020B0604020202020204" pitchFamily="34" charset="0"/>
                <a:cs typeface="Arial" panose="020B0604020202020204" pitchFamily="34" charset="0"/>
              </a:rPr>
              <a:t>και  </a:t>
            </a:r>
            <a:endParaRPr lang="el-GR" sz="1700" b="1" dirty="0">
              <a:solidFill>
                <a:prstClr val="black">
                  <a:lumMod val="75000"/>
                  <a:lumOff val="25000"/>
                </a:prstClr>
              </a:solidFill>
              <a:latin typeface="Arial" panose="020B0604020202020204" pitchFamily="34" charset="0"/>
              <a:cs typeface="Arial" panose="020B0604020202020204" pitchFamily="34" charset="0"/>
            </a:endParaRPr>
          </a:p>
          <a:p>
            <a:pPr marL="756000" lvl="1">
              <a:buClr>
                <a:srgbClr val="A53010"/>
              </a:buClr>
              <a:buFont typeface="Arial" panose="020B0604020202020204" pitchFamily="34" charset="0"/>
              <a:buChar char="•"/>
            </a:pPr>
            <a:r>
              <a:rPr lang="en-US" sz="1700" dirty="0">
                <a:solidFill>
                  <a:prstClr val="black">
                    <a:lumMod val="75000"/>
                    <a:lumOff val="25000"/>
                  </a:prstClr>
                </a:solidFill>
                <a:latin typeface="Arial" panose="020B0604020202020204" pitchFamily="34" charset="0"/>
                <a:cs typeface="Arial" panose="020B0604020202020204" pitchFamily="34" charset="0"/>
              </a:rPr>
              <a:t>T</a:t>
            </a:r>
            <a:r>
              <a:rPr lang="el-GR" sz="1700" dirty="0">
                <a:solidFill>
                  <a:prstClr val="black">
                    <a:lumMod val="75000"/>
                    <a:lumOff val="25000"/>
                  </a:prstClr>
                </a:solidFill>
                <a:latin typeface="Arial" panose="020B0604020202020204" pitchFamily="34" charset="0"/>
                <a:cs typeface="Arial" panose="020B0604020202020204" pitchFamily="34" charset="0"/>
              </a:rPr>
              <a:t>η </a:t>
            </a:r>
            <a:r>
              <a:rPr lang="el-GR" sz="1700" b="1" dirty="0">
                <a:solidFill>
                  <a:prstClr val="black">
                    <a:lumMod val="75000"/>
                    <a:lumOff val="25000"/>
                  </a:prstClr>
                </a:solidFill>
                <a:latin typeface="Arial" panose="020B0604020202020204" pitchFamily="34" charset="0"/>
                <a:cs typeface="Arial" panose="020B0604020202020204" pitchFamily="34" charset="0"/>
              </a:rPr>
              <a:t>συναρμολόγηση των μερών</a:t>
            </a:r>
            <a:r>
              <a:rPr lang="en-US" sz="1700" b="1" dirty="0">
                <a:solidFill>
                  <a:prstClr val="black">
                    <a:lumMod val="75000"/>
                    <a:lumOff val="25000"/>
                  </a:prstClr>
                </a:solidFill>
                <a:latin typeface="Arial" panose="020B0604020202020204" pitchFamily="34" charset="0"/>
                <a:cs typeface="Arial" panose="020B0604020202020204" pitchFamily="34" charset="0"/>
              </a:rPr>
              <a:t> </a:t>
            </a:r>
            <a:r>
              <a:rPr lang="el-GR" sz="1700" dirty="0">
                <a:solidFill>
                  <a:prstClr val="black">
                    <a:lumMod val="75000"/>
                    <a:lumOff val="25000"/>
                  </a:prstClr>
                </a:solidFill>
                <a:latin typeface="Arial" panose="020B0604020202020204" pitchFamily="34" charset="0"/>
                <a:cs typeface="Arial" panose="020B0604020202020204" pitchFamily="34" charset="0"/>
              </a:rPr>
              <a:t>αυτών</a:t>
            </a:r>
            <a:r>
              <a:rPr lang="en-US" sz="1700" dirty="0">
                <a:solidFill>
                  <a:prstClr val="black">
                    <a:lumMod val="75000"/>
                    <a:lumOff val="25000"/>
                  </a:prstClr>
                </a:solidFill>
                <a:latin typeface="Arial" panose="020B0604020202020204" pitchFamily="34" charset="0"/>
                <a:cs typeface="Arial" panose="020B0604020202020204" pitchFamily="34" charset="0"/>
              </a:rPr>
              <a:t>.</a:t>
            </a:r>
            <a:r>
              <a:rPr lang="el-GR" sz="1700" dirty="0">
                <a:solidFill>
                  <a:prstClr val="black">
                    <a:lumMod val="75000"/>
                    <a:lumOff val="25000"/>
                  </a:prstClr>
                </a:solidFill>
                <a:latin typeface="Arial" panose="020B0604020202020204" pitchFamily="34" charset="0"/>
                <a:cs typeface="Arial" panose="020B0604020202020204" pitchFamily="34" charset="0"/>
              </a:rPr>
              <a:t> </a:t>
            </a:r>
            <a:endParaRPr lang="el-GR" sz="1700" dirty="0">
              <a:solidFill>
                <a:prstClr val="black">
                  <a:lumMod val="75000"/>
                  <a:lumOff val="25000"/>
                </a:prstClr>
              </a:solidFill>
            </a:endParaRPr>
          </a:p>
          <a:p>
            <a:pPr marL="720000" indent="-285750">
              <a:buFont typeface="Wingdings" panose="05000000000000000000" pitchFamily="2" charset="2"/>
              <a:buChar char="§"/>
            </a:pPr>
            <a:endParaRPr lang="el-GR" sz="1700" dirty="0">
              <a:latin typeface="Arial" panose="020B0604020202020204" pitchFamily="34" charset="0"/>
              <a:cs typeface="Arial" panose="020B0604020202020204" pitchFamily="34" charset="0"/>
            </a:endParaRPr>
          </a:p>
        </p:txBody>
      </p:sp>
      <p:sp>
        <p:nvSpPr>
          <p:cNvPr id="5" name="Θέση κειμένου 4"/>
          <p:cNvSpPr>
            <a:spLocks noGrp="1"/>
          </p:cNvSpPr>
          <p:nvPr>
            <p:ph sz="half" idx="2"/>
          </p:nvPr>
        </p:nvSpPr>
        <p:spPr/>
        <p:txBody>
          <a:bodyPr>
            <a:normAutofit fontScale="92500" lnSpcReduction="10000"/>
          </a:bodyPr>
          <a:lstStyle/>
          <a:p>
            <a:endParaRPr lang="el-GR" sz="2800" b="1" dirty="0" smtClean="0">
              <a:solidFill>
                <a:schemeClr val="accent1"/>
              </a:solidFill>
            </a:endParaRPr>
          </a:p>
          <a:p>
            <a:endParaRPr lang="el-GR" sz="2800" b="1" dirty="0">
              <a:solidFill>
                <a:schemeClr val="accent1"/>
              </a:solidFill>
            </a:endParaRP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9" name="Εικόνα 8"/>
          <p:cNvPicPr>
            <a:picLocks noChangeAspect="1"/>
          </p:cNvPicPr>
          <p:nvPr/>
        </p:nvPicPr>
        <p:blipFill>
          <a:blip r:embed="rId2"/>
          <a:stretch>
            <a:fillRect/>
          </a:stretch>
        </p:blipFill>
        <p:spPr>
          <a:xfrm>
            <a:off x="7190747" y="1739900"/>
            <a:ext cx="4313864" cy="4546600"/>
          </a:xfrm>
          <a:prstGeom prst="rect">
            <a:avLst/>
          </a:prstGeom>
        </p:spPr>
      </p:pic>
    </p:spTree>
    <p:extLst>
      <p:ext uri="{BB962C8B-B14F-4D97-AF65-F5344CB8AC3E}">
        <p14:creationId xmlns:p14="http://schemas.microsoft.com/office/powerpoint/2010/main" val="1071761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κειμένου 2"/>
          <p:cNvSpPr>
            <a:spLocks noGrp="1"/>
          </p:cNvSpPr>
          <p:nvPr>
            <p:ph type="body" idx="1"/>
          </p:nvPr>
        </p:nvSpPr>
        <p:spPr>
          <a:xfrm>
            <a:off x="1886103" y="635000"/>
            <a:ext cx="4070197" cy="762000"/>
          </a:xfrm>
        </p:spPr>
        <p:txBody>
          <a:bodyPr/>
          <a:lstStyle/>
          <a:p>
            <a:r>
              <a:rPr lang="el-GR" b="1" dirty="0">
                <a:solidFill>
                  <a:schemeClr val="accent1"/>
                </a:solidFill>
                <a:latin typeface="Arial" panose="020B0604020202020204" pitchFamily="34" charset="0"/>
                <a:cs typeface="Arial" panose="020B0604020202020204" pitchFamily="34" charset="0"/>
              </a:rPr>
              <a:t>Η παραγωγή του τελικού δείγματος</a:t>
            </a:r>
          </a:p>
        </p:txBody>
      </p:sp>
      <p:sp>
        <p:nvSpPr>
          <p:cNvPr id="4" name="Θέση περιεχομένου 3"/>
          <p:cNvSpPr>
            <a:spLocks noGrp="1"/>
          </p:cNvSpPr>
          <p:nvPr>
            <p:ph sz="half" idx="2"/>
          </p:nvPr>
        </p:nvSpPr>
        <p:spPr>
          <a:xfrm>
            <a:off x="1311580" y="1498600"/>
            <a:ext cx="4149420" cy="4404426"/>
          </a:xfrm>
        </p:spPr>
        <p:txBody>
          <a:bodyPr>
            <a:normAutofit fontScale="92500" lnSpcReduction="20000"/>
          </a:bodyPr>
          <a:lstStyle/>
          <a:p>
            <a:r>
              <a:rPr lang="el-GR" dirty="0">
                <a:latin typeface="Arial" panose="020B0604020202020204" pitchFamily="34" charset="0"/>
                <a:cs typeface="Arial" panose="020B0604020202020204" pitchFamily="34" charset="0"/>
              </a:rPr>
              <a:t>Η απόφαση να προχωρήσει η παραγωγή του τελικού δείγματος του προϊόντος είναι </a:t>
            </a:r>
            <a:r>
              <a:rPr lang="el-GR" b="1" dirty="0">
                <a:latin typeface="Arial" panose="020B0604020202020204" pitchFamily="34" charset="0"/>
                <a:cs typeface="Arial" panose="020B0604020202020204" pitchFamily="34" charset="0"/>
              </a:rPr>
              <a:t>αποτέλεσμα στενής συνεργασίας </a:t>
            </a:r>
            <a:r>
              <a:rPr lang="el-GR" dirty="0">
                <a:latin typeface="Arial" panose="020B0604020202020204" pitchFamily="34" charset="0"/>
                <a:cs typeface="Arial" panose="020B0604020202020204" pitchFamily="34" charset="0"/>
              </a:rPr>
              <a:t>των υπευθύνων πολλών τμημάτων της επιχείρησης. </a:t>
            </a:r>
          </a:p>
          <a:p>
            <a:pPr marL="720000">
              <a:buFont typeface="Wingdings" panose="05000000000000000000" pitchFamily="2" charset="2"/>
              <a:buChar char="§"/>
            </a:pPr>
            <a:r>
              <a:rPr lang="el-GR" b="1" dirty="0">
                <a:latin typeface="Arial" panose="020B0604020202020204" pitchFamily="34" charset="0"/>
                <a:cs typeface="Arial" panose="020B0604020202020204" pitchFamily="34" charset="0"/>
              </a:rPr>
              <a:t>Ο σχεδιαστής προϊόντων </a:t>
            </a:r>
            <a:r>
              <a:rPr lang="el-GR" dirty="0">
                <a:latin typeface="Arial" panose="020B0604020202020204" pitchFamily="34" charset="0"/>
                <a:cs typeface="Arial" panose="020B0604020202020204" pitchFamily="34" charset="0"/>
              </a:rPr>
              <a:t>δίνει νέα μορφή στο προτεινόμενο προϊόν.</a:t>
            </a:r>
            <a:endParaRPr lang="en-US" dirty="0">
              <a:latin typeface="Arial" panose="020B0604020202020204" pitchFamily="34" charset="0"/>
              <a:cs typeface="Arial" panose="020B0604020202020204" pitchFamily="34" charset="0"/>
            </a:endParaRPr>
          </a:p>
          <a:p>
            <a:pPr marL="720000">
              <a:buFont typeface="Wingdings" panose="05000000000000000000" pitchFamily="2" charset="2"/>
              <a:buChar char="§"/>
            </a:pPr>
            <a:r>
              <a:rPr lang="en-US" b="1" dirty="0">
                <a:latin typeface="Arial" panose="020B0604020202020204" pitchFamily="34" charset="0"/>
                <a:cs typeface="Arial" panose="020B0604020202020204" pitchFamily="34" charset="0"/>
              </a:rPr>
              <a:t>O</a:t>
            </a:r>
            <a:r>
              <a:rPr lang="el-GR" b="1" dirty="0">
                <a:latin typeface="Arial" panose="020B0604020202020204" pitchFamily="34" charset="0"/>
                <a:cs typeface="Arial" panose="020B0604020202020204" pitchFamily="34" charset="0"/>
              </a:rPr>
              <a:t> διευθυντής ποιοτικού ελέγχου </a:t>
            </a:r>
            <a:r>
              <a:rPr lang="el-GR" dirty="0">
                <a:latin typeface="Arial" panose="020B0604020202020204" pitchFamily="34" charset="0"/>
                <a:cs typeface="Arial" panose="020B0604020202020204" pitchFamily="34" charset="0"/>
              </a:rPr>
              <a:t>ελέγχει αν το προϊόν διαθέτει τις προδιαγραφές που έχουν καθοριστεί. </a:t>
            </a:r>
            <a:endParaRPr lang="en-US" dirty="0">
              <a:latin typeface="Arial" panose="020B0604020202020204" pitchFamily="34" charset="0"/>
              <a:cs typeface="Arial" panose="020B0604020202020204" pitchFamily="34" charset="0"/>
            </a:endParaRPr>
          </a:p>
          <a:p>
            <a:pPr marL="720000">
              <a:buFont typeface="Wingdings" panose="05000000000000000000" pitchFamily="2" charset="2"/>
              <a:buChar char="§"/>
            </a:pPr>
            <a:r>
              <a:rPr lang="en-US" b="1" dirty="0">
                <a:latin typeface="Arial" panose="020B0604020202020204" pitchFamily="34" charset="0"/>
                <a:cs typeface="Arial" panose="020B0604020202020204" pitchFamily="34" charset="0"/>
              </a:rPr>
              <a:t>O</a:t>
            </a:r>
            <a:r>
              <a:rPr lang="el-GR" b="1" dirty="0">
                <a:latin typeface="Arial" panose="020B0604020202020204" pitchFamily="34" charset="0"/>
                <a:cs typeface="Arial" panose="020B0604020202020204" pitchFamily="34" charset="0"/>
              </a:rPr>
              <a:t> </a:t>
            </a:r>
            <a:r>
              <a:rPr lang="el-GR" b="1" dirty="0" smtClean="0">
                <a:latin typeface="Arial" panose="020B0604020202020204" pitchFamily="34" charset="0"/>
                <a:cs typeface="Arial" panose="020B0604020202020204" pitchFamily="34" charset="0"/>
              </a:rPr>
              <a:t>διευθυντής μάρκετινγκ </a:t>
            </a:r>
            <a:r>
              <a:rPr lang="el-GR" dirty="0" smtClean="0">
                <a:latin typeface="Arial" panose="020B0604020202020204" pitchFamily="34" charset="0"/>
                <a:cs typeface="Arial" panose="020B0604020202020204" pitchFamily="34" charset="0"/>
              </a:rPr>
              <a:t>και </a:t>
            </a:r>
            <a:r>
              <a:rPr lang="el-GR" b="1" dirty="0" smtClean="0">
                <a:latin typeface="Arial" panose="020B0604020202020204" pitchFamily="34" charset="0"/>
                <a:cs typeface="Arial" panose="020B0604020202020204" pitchFamily="34" charset="0"/>
              </a:rPr>
              <a:t>οικονομικών </a:t>
            </a:r>
            <a:r>
              <a:rPr lang="el-GR" dirty="0" smtClean="0">
                <a:latin typeface="Arial" panose="020B0604020202020204" pitchFamily="34" charset="0"/>
                <a:cs typeface="Arial" panose="020B0604020202020204" pitchFamily="34" charset="0"/>
              </a:rPr>
              <a:t>καθορίζει </a:t>
            </a:r>
            <a:r>
              <a:rPr lang="el-GR" dirty="0">
                <a:latin typeface="Arial" panose="020B0604020202020204" pitchFamily="34" charset="0"/>
                <a:cs typeface="Arial" panose="020B0604020202020204" pitchFamily="34" charset="0"/>
              </a:rPr>
              <a:t>το κόστος παραγωγής, ώστε να μπορεί να πουληθεί με κέρδος στην τιμή που προσδιόρισε.</a:t>
            </a:r>
          </a:p>
          <a:p>
            <a:endParaRPr lang="el-GR" dirty="0"/>
          </a:p>
        </p:txBody>
      </p:sp>
      <p:sp>
        <p:nvSpPr>
          <p:cNvPr id="5" name="Θέση κειμένου 4"/>
          <p:cNvSpPr>
            <a:spLocks noGrp="1"/>
          </p:cNvSpPr>
          <p:nvPr>
            <p:ph type="body" sz="quarter" idx="3"/>
          </p:nvPr>
        </p:nvSpPr>
        <p:spPr>
          <a:xfrm>
            <a:off x="7166957" y="496424"/>
            <a:ext cx="3208943" cy="656483"/>
          </a:xfrm>
        </p:spPr>
        <p:txBody>
          <a:bodyPr/>
          <a:lstStyle/>
          <a:p>
            <a:pPr algn="ctr"/>
            <a:r>
              <a:rPr lang="el-GR" b="1" dirty="0">
                <a:solidFill>
                  <a:schemeClr val="accent1"/>
                </a:solidFill>
                <a:latin typeface="Arial" panose="020B0604020202020204" pitchFamily="34" charset="0"/>
                <a:cs typeface="Arial" panose="020B0604020202020204" pitchFamily="34" charset="0"/>
              </a:rPr>
              <a:t>Το σύστημα ελέγχου</a:t>
            </a:r>
          </a:p>
        </p:txBody>
      </p:sp>
      <p:sp>
        <p:nvSpPr>
          <p:cNvPr id="6" name="Θέση περιεχομένου 5"/>
          <p:cNvSpPr>
            <a:spLocks noGrp="1"/>
          </p:cNvSpPr>
          <p:nvPr>
            <p:ph sz="quarter" idx="4"/>
          </p:nvPr>
        </p:nvSpPr>
        <p:spPr>
          <a:xfrm>
            <a:off x="7166957" y="1498600"/>
            <a:ext cx="4338674" cy="4401198"/>
          </a:xfrm>
        </p:spPr>
        <p:txBody>
          <a:bodyPr/>
          <a:lstStyle/>
          <a:p>
            <a:r>
              <a:rPr lang="el-GR" dirty="0">
                <a:latin typeface="Arial" panose="020B0604020202020204" pitchFamily="34" charset="0"/>
                <a:cs typeface="Arial" panose="020B0604020202020204" pitchFamily="34" charset="0"/>
              </a:rPr>
              <a:t>Το σύστημα ελέγχου της παραγωγής </a:t>
            </a:r>
            <a:r>
              <a:rPr lang="el-GR" b="1" dirty="0">
                <a:latin typeface="Arial" panose="020B0604020202020204" pitchFamily="34" charset="0"/>
                <a:cs typeface="Arial" panose="020B0604020202020204" pitchFamily="34" charset="0"/>
              </a:rPr>
              <a:t>εξασφαλίζει</a:t>
            </a:r>
            <a:r>
              <a:rPr lang="el-GR" dirty="0">
                <a:latin typeface="Arial" panose="020B0604020202020204" pitchFamily="34" charset="0"/>
                <a:cs typeface="Arial" panose="020B0604020202020204" pitchFamily="34" charset="0"/>
              </a:rPr>
              <a:t> τα </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κατάλληλα υλικά </a:t>
            </a:r>
            <a:r>
              <a:rPr lang="el-GR" dirty="0">
                <a:latin typeface="Arial" panose="020B0604020202020204" pitchFamily="34" charset="0"/>
                <a:cs typeface="Arial" panose="020B0604020202020204" pitchFamily="34" charset="0"/>
              </a:rPr>
              <a:t>στην ποσότητα που χρειάζονται στο κάθε σημείο της παραγωγικής διαδικασίας την </a:t>
            </a:r>
            <a:r>
              <a:rPr lang="el-GR"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κατάλληλη χρονική στιγμή</a:t>
            </a:r>
            <a:endParaRPr lang="el-GR"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4059183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a:xfrm>
            <a:off x="2592925" y="624109"/>
            <a:ext cx="8595775"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Παραγωγής</a:t>
            </a:r>
            <a:endParaRPr lang="el-GR" dirty="0">
              <a:solidFill>
                <a:schemeClr val="tx1"/>
              </a:solidFill>
            </a:endParaRPr>
          </a:p>
        </p:txBody>
      </p:sp>
      <p:sp>
        <p:nvSpPr>
          <p:cNvPr id="9" name="Θέση περιεχομένου 8"/>
          <p:cNvSpPr>
            <a:spLocks noGrp="1"/>
          </p:cNvSpPr>
          <p:nvPr>
            <p:ph idx="1"/>
          </p:nvPr>
        </p:nvSpPr>
        <p:spPr>
          <a:xfrm>
            <a:off x="2044700" y="1435100"/>
            <a:ext cx="9459912" cy="4476122"/>
          </a:xfrm>
        </p:spPr>
        <p:txBody>
          <a:bodyPr/>
          <a:lstStyle/>
          <a:p>
            <a:r>
              <a:rPr lang="el-GR" dirty="0">
                <a:latin typeface="Arial" panose="020B0604020202020204" pitchFamily="34" charset="0"/>
                <a:cs typeface="Arial" panose="020B0604020202020204" pitchFamily="34" charset="0"/>
                <a:hlinkClick r:id="rId2"/>
              </a:rPr>
              <a:t>Παραγωγικοί Συντελεστές (</a:t>
            </a:r>
            <a:r>
              <a:rPr lang="el-GR" dirty="0" err="1">
                <a:latin typeface="Arial" panose="020B0604020202020204" pitchFamily="34" charset="0"/>
                <a:cs typeface="Arial" panose="020B0604020202020204" pitchFamily="34" charset="0"/>
                <a:hlinkClick r:id="rId2"/>
              </a:rPr>
              <a:t>Factors</a:t>
            </a:r>
            <a:r>
              <a:rPr lang="el-GR" dirty="0">
                <a:latin typeface="Arial" panose="020B0604020202020204" pitchFamily="34" charset="0"/>
                <a:cs typeface="Arial" panose="020B0604020202020204" pitchFamily="34" charset="0"/>
                <a:hlinkClick r:id="rId2"/>
              </a:rPr>
              <a:t> of </a:t>
            </a:r>
            <a:r>
              <a:rPr lang="el-GR" dirty="0" err="1">
                <a:latin typeface="Arial" panose="020B0604020202020204" pitchFamily="34" charset="0"/>
                <a:cs typeface="Arial" panose="020B0604020202020204" pitchFamily="34" charset="0"/>
                <a:hlinkClick r:id="rId2"/>
              </a:rPr>
              <a:t>production</a:t>
            </a:r>
            <a:r>
              <a:rPr lang="el-GR" dirty="0">
                <a:latin typeface="Arial" panose="020B0604020202020204" pitchFamily="34" charset="0"/>
                <a:cs typeface="Arial" panose="020B0604020202020204" pitchFamily="34" charset="0"/>
                <a:hlinkClick r:id="rId2"/>
              </a:rPr>
              <a:t>) - ορισμός | Ευρετήριο Οικονομικών Όρων (euretirio.com)</a:t>
            </a:r>
            <a:r>
              <a:rPr lang="en-US" dirty="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a:p>
            <a:pPr marL="0" indent="0">
              <a:buNone/>
            </a:pPr>
            <a:endParaRPr lang="el-GR"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407211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828801" y="624110"/>
            <a:ext cx="8229599" cy="1039590"/>
          </a:xfrm>
        </p:spPr>
        <p:txBody>
          <a:bodyPr>
            <a:normAutofit/>
          </a:bodyPr>
          <a:lstStyle/>
          <a:p>
            <a:pPr algn="ctr"/>
            <a:r>
              <a:rPr lang="el-GR" b="1" dirty="0">
                <a:solidFill>
                  <a:schemeClr val="accent1"/>
                </a:solidFill>
                <a:latin typeface="Arial" panose="020B0604020202020204" pitchFamily="34" charset="0"/>
                <a:cs typeface="Arial" panose="020B0604020202020204" pitchFamily="34" charset="0"/>
              </a:rPr>
              <a:t>Διευθυντής Έρευνας και </a:t>
            </a:r>
            <a:r>
              <a:rPr lang="el-GR" b="1" dirty="0" smtClean="0">
                <a:solidFill>
                  <a:schemeClr val="accent1"/>
                </a:solidFill>
                <a:latin typeface="Arial" panose="020B0604020202020204" pitchFamily="34" charset="0"/>
                <a:cs typeface="Arial" panose="020B0604020202020204" pitchFamily="34" charset="0"/>
              </a:rPr>
              <a:t>Ανάπτυξης</a:t>
            </a:r>
            <a:br>
              <a:rPr lang="el-GR" b="1" dirty="0" smtClean="0">
                <a:solidFill>
                  <a:schemeClr val="accent1"/>
                </a:solidFill>
                <a:latin typeface="Arial" panose="020B0604020202020204" pitchFamily="34" charset="0"/>
                <a:cs typeface="Arial" panose="020B0604020202020204" pitchFamily="34" charset="0"/>
              </a:rPr>
            </a:br>
            <a:r>
              <a:rPr lang="el-GR" sz="2000" b="1" dirty="0" smtClean="0">
                <a:solidFill>
                  <a:schemeClr val="tx1"/>
                </a:solidFill>
                <a:latin typeface="Arial" panose="020B0604020202020204" pitchFamily="34" charset="0"/>
                <a:cs typeface="Arial" panose="020B0604020202020204" pitchFamily="34" charset="0"/>
              </a:rPr>
              <a:t>Είναι επιστήμονας –ερευνητής</a:t>
            </a:r>
            <a:endParaRPr lang="el-GR" b="1" dirty="0">
              <a:solidFill>
                <a:schemeClr val="accent1"/>
              </a:solidFill>
              <a:latin typeface="Arial" panose="020B0604020202020204" pitchFamily="34" charset="0"/>
              <a:cs typeface="Arial" panose="020B0604020202020204" pitchFamily="34" charset="0"/>
            </a:endParaRPr>
          </a:p>
        </p:txBody>
      </p:sp>
      <p:sp>
        <p:nvSpPr>
          <p:cNvPr id="5" name="Θέση περιεχομένου 4"/>
          <p:cNvSpPr>
            <a:spLocks noGrp="1"/>
          </p:cNvSpPr>
          <p:nvPr>
            <p:ph idx="1"/>
          </p:nvPr>
        </p:nvSpPr>
        <p:spPr>
          <a:xfrm>
            <a:off x="1311579" y="1790700"/>
            <a:ext cx="8937321" cy="5067300"/>
          </a:xfrm>
          <a:scene3d>
            <a:camera prst="orthographicFront"/>
            <a:lightRig rig="threePt" dir="t"/>
          </a:scene3d>
          <a:sp3d>
            <a:bevelT/>
          </a:sp3d>
        </p:spPr>
        <p:txBody>
          <a:bodyPr>
            <a:normAutofit/>
          </a:bodyPr>
          <a:lstStyle/>
          <a:p>
            <a:r>
              <a:rPr lang="el-GR" sz="2400" b="1" dirty="0">
                <a:latin typeface="Arial" panose="020B0604020202020204" pitchFamily="34" charset="0"/>
                <a:cs typeface="Arial" panose="020B0604020202020204" pitchFamily="34" charset="0"/>
              </a:rPr>
              <a:t>Έρευνα και Ανάπτυξη </a:t>
            </a:r>
            <a:endParaRPr lang="en-US" sz="2400" b="1" dirty="0" smtClean="0">
              <a:latin typeface="Arial" panose="020B0604020202020204" pitchFamily="34" charset="0"/>
              <a:cs typeface="Arial" panose="020B0604020202020204" pitchFamily="34" charset="0"/>
            </a:endParaRPr>
          </a:p>
          <a:p>
            <a:pPr marL="0" indent="0">
              <a:buNone/>
            </a:pPr>
            <a:r>
              <a:rPr lang="el-GR" dirty="0" smtClean="0">
                <a:latin typeface="Arial" panose="020B0604020202020204" pitchFamily="34" charset="0"/>
                <a:cs typeface="Arial" panose="020B0604020202020204" pitchFamily="34" charset="0"/>
              </a:rPr>
              <a:t>Η </a:t>
            </a:r>
            <a:r>
              <a:rPr lang="el-GR" dirty="0">
                <a:latin typeface="Arial" panose="020B0604020202020204" pitchFamily="34" charset="0"/>
                <a:cs typeface="Arial" panose="020B0604020202020204" pitchFamily="34" charset="0"/>
              </a:rPr>
              <a:t>έρευνα και η ανάπτυξη είναι από τις σημαντικότερες δραστηριότητες στην παραγωγή. </a:t>
            </a:r>
            <a:r>
              <a:rPr lang="el-GR" dirty="0" smtClean="0">
                <a:latin typeface="Arial" panose="020B0604020202020204" pitchFamily="34" charset="0"/>
                <a:cs typeface="Arial" panose="020B0604020202020204" pitchFamily="34" charset="0"/>
              </a:rPr>
              <a:t>Πολλές εταιρίες χρηματοδοτούν έρευνες που πραγματοποιούνται σε Πανεπιστήμια.</a:t>
            </a:r>
            <a:endParaRPr lang="en-US" dirty="0" smtClean="0">
              <a:latin typeface="Arial" panose="020B0604020202020204" pitchFamily="34" charset="0"/>
              <a:cs typeface="Arial" panose="020B0604020202020204" pitchFamily="34" charset="0"/>
            </a:endParaRPr>
          </a:p>
          <a:p>
            <a:pPr marL="360000" indent="0">
              <a:buNone/>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Ο όρος </a:t>
            </a:r>
            <a:r>
              <a:rPr lang="el-GR" sz="1600" b="1" dirty="0">
                <a:latin typeface="Arial" panose="020B0604020202020204" pitchFamily="34" charset="0"/>
                <a:cs typeface="Arial" panose="020B0604020202020204" pitchFamily="34" charset="0"/>
              </a:rPr>
              <a:t>‘έρευνα’ </a:t>
            </a:r>
            <a:r>
              <a:rPr lang="el-GR" sz="1600" dirty="0">
                <a:latin typeface="Arial" panose="020B0604020202020204" pitchFamily="34" charset="0"/>
                <a:cs typeface="Arial" panose="020B0604020202020204" pitchFamily="34" charset="0"/>
              </a:rPr>
              <a:t>σημαίνει την παραγωγή περισσότερης γνώσης. </a:t>
            </a:r>
            <a:endParaRPr lang="en-US" sz="1600" dirty="0" smtClean="0">
              <a:latin typeface="Arial" panose="020B0604020202020204" pitchFamily="34" charset="0"/>
              <a:cs typeface="Arial" panose="020B0604020202020204" pitchFamily="34" charset="0"/>
            </a:endParaRPr>
          </a:p>
          <a:p>
            <a:pPr marL="360000" indent="0">
              <a:buNone/>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Ο όρος </a:t>
            </a:r>
            <a:r>
              <a:rPr lang="el-GR" sz="1600" b="1" dirty="0">
                <a:latin typeface="Arial" panose="020B0604020202020204" pitchFamily="34" charset="0"/>
                <a:cs typeface="Arial" panose="020B0604020202020204" pitchFamily="34" charset="0"/>
              </a:rPr>
              <a:t>‘ανάπτυξη’ </a:t>
            </a:r>
            <a:r>
              <a:rPr lang="el-GR" sz="1600" dirty="0">
                <a:latin typeface="Arial" panose="020B0604020202020204" pitchFamily="34" charset="0"/>
                <a:cs typeface="Arial" panose="020B0604020202020204" pitchFamily="34" charset="0"/>
              </a:rPr>
              <a:t>σημαίνει τη χρήση της νέας γνώσης στην πράξη, όσον αφορά την παραγωγική διαδικασία. </a:t>
            </a:r>
            <a:endParaRPr lang="en-US" sz="1600" dirty="0" smtClean="0">
              <a:latin typeface="Arial" panose="020B0604020202020204" pitchFamily="34" charset="0"/>
              <a:cs typeface="Arial" panose="020B0604020202020204" pitchFamily="34" charset="0"/>
            </a:endParaRPr>
          </a:p>
          <a:p>
            <a:r>
              <a:rPr lang="el-GR" sz="2400" b="1" dirty="0" smtClean="0">
                <a:latin typeface="Arial" panose="020B0604020202020204" pitchFamily="34" charset="0"/>
                <a:cs typeface="Arial" panose="020B0604020202020204" pitchFamily="34" charset="0"/>
              </a:rPr>
              <a:t>Η έρευνα </a:t>
            </a:r>
            <a:r>
              <a:rPr lang="el-GR" sz="2400" dirty="0" smtClean="0">
                <a:latin typeface="Arial" panose="020B0604020202020204" pitchFamily="34" charset="0"/>
                <a:cs typeface="Arial" panose="020B0604020202020204" pitchFamily="34" charset="0"/>
              </a:rPr>
              <a:t>διακρίνεται</a:t>
            </a:r>
            <a:r>
              <a:rPr lang="el-GR" sz="2400" b="1" dirty="0" smtClean="0">
                <a:latin typeface="Arial" panose="020B0604020202020204" pitchFamily="34" charset="0"/>
                <a:cs typeface="Arial" panose="020B0604020202020204" pitchFamily="34" charset="0"/>
              </a:rPr>
              <a:t> </a:t>
            </a:r>
            <a:r>
              <a:rPr lang="el-GR" sz="2400" b="1" dirty="0">
                <a:latin typeface="Arial" panose="020B0604020202020204" pitchFamily="34" charset="0"/>
                <a:cs typeface="Arial" panose="020B0604020202020204" pitchFamily="34" charset="0"/>
              </a:rPr>
              <a:t>σε βασική </a:t>
            </a:r>
            <a:r>
              <a:rPr lang="el-GR" sz="2400" dirty="0">
                <a:latin typeface="Arial" panose="020B0604020202020204" pitchFamily="34" charset="0"/>
                <a:cs typeface="Arial" panose="020B0604020202020204" pitchFamily="34" charset="0"/>
              </a:rPr>
              <a:t>και</a:t>
            </a:r>
            <a:r>
              <a:rPr lang="el-GR" sz="2400" b="1" dirty="0">
                <a:latin typeface="Arial" panose="020B0604020202020204" pitchFamily="34" charset="0"/>
                <a:cs typeface="Arial" panose="020B0604020202020204" pitchFamily="34" charset="0"/>
              </a:rPr>
              <a:t> εφαρμοσμένη. </a:t>
            </a:r>
            <a:endParaRPr lang="en-US" sz="2400" b="1" dirty="0" smtClean="0">
              <a:latin typeface="Arial" panose="020B0604020202020204" pitchFamily="34" charset="0"/>
              <a:cs typeface="Arial" panose="020B0604020202020204" pitchFamily="34" charset="0"/>
            </a:endParaRPr>
          </a:p>
          <a:p>
            <a:pPr marL="0" indent="0">
              <a:buNone/>
            </a:pPr>
            <a:r>
              <a:rPr lang="el-GR" dirty="0" smtClean="0">
                <a:solidFill>
                  <a:schemeClr val="accent1"/>
                </a:solidFill>
                <a:latin typeface="Arial" panose="020B0604020202020204" pitchFamily="34" charset="0"/>
                <a:cs typeface="Arial" panose="020B0604020202020204" pitchFamily="34" charset="0"/>
              </a:rPr>
              <a:t>Στόχος</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της </a:t>
            </a:r>
            <a:r>
              <a:rPr lang="el-GR" b="1" dirty="0">
                <a:latin typeface="Arial" panose="020B0604020202020204" pitchFamily="34" charset="0"/>
                <a:cs typeface="Arial" panose="020B0604020202020204" pitchFamily="34" charset="0"/>
              </a:rPr>
              <a:t>βασικής</a:t>
            </a:r>
            <a:r>
              <a:rPr lang="el-GR" dirty="0">
                <a:latin typeface="Arial" panose="020B0604020202020204" pitchFamily="34" charset="0"/>
                <a:cs typeface="Arial" panose="020B0604020202020204" pitchFamily="34" charset="0"/>
              </a:rPr>
              <a:t> έρευνας είναι να χρησιμοποιηθεί η νέα </a:t>
            </a:r>
            <a:r>
              <a:rPr lang="el-GR" dirty="0" smtClean="0">
                <a:latin typeface="Arial" panose="020B0604020202020204" pitchFamily="34" charset="0"/>
                <a:cs typeface="Arial" panose="020B0604020202020204" pitchFamily="34" charset="0"/>
              </a:rPr>
              <a:t>γνώση για να εξηγήσει και </a:t>
            </a:r>
            <a:r>
              <a:rPr lang="el-GR" dirty="0">
                <a:latin typeface="Arial" panose="020B0604020202020204" pitchFamily="34" charset="0"/>
                <a:cs typeface="Arial" panose="020B0604020202020204" pitchFamily="34" charset="0"/>
              </a:rPr>
              <a:t>να </a:t>
            </a:r>
            <a:r>
              <a:rPr lang="el-GR" dirty="0" smtClean="0">
                <a:latin typeface="Arial" panose="020B0604020202020204" pitchFamily="34" charset="0"/>
                <a:cs typeface="Arial" panose="020B0604020202020204" pitchFamily="34" charset="0"/>
              </a:rPr>
              <a:t>ερμηνεύσει το γιατί </a:t>
            </a:r>
            <a:r>
              <a:rPr lang="el-GR" dirty="0">
                <a:latin typeface="Arial" panose="020B0604020202020204" pitchFamily="34" charset="0"/>
                <a:cs typeface="Arial" panose="020B0604020202020204" pitchFamily="34" charset="0"/>
              </a:rPr>
              <a:t>ο κόσμος είναι όπως </a:t>
            </a:r>
            <a:r>
              <a:rPr lang="el-GR" dirty="0" smtClean="0">
                <a:latin typeface="Arial" panose="020B0604020202020204" pitchFamily="34" charset="0"/>
                <a:cs typeface="Arial" panose="020B0604020202020204" pitchFamily="34" charset="0"/>
              </a:rPr>
              <a:t>είναι</a:t>
            </a:r>
            <a:r>
              <a:rPr lang="el-GR" dirty="0">
                <a:latin typeface="Arial" panose="020B0604020202020204" pitchFamily="34" charset="0"/>
                <a:cs typeface="Arial" panose="020B0604020202020204" pitchFamily="34" charset="0"/>
              </a:rPr>
              <a:t>,</a:t>
            </a:r>
            <a:r>
              <a:rPr lang="el-GR" dirty="0" smtClean="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ενώ </a:t>
            </a:r>
            <a:r>
              <a:rPr lang="el-GR" dirty="0">
                <a:latin typeface="Arial" panose="020B0604020202020204" pitchFamily="34" charset="0"/>
                <a:cs typeface="Arial" panose="020B0604020202020204" pitchFamily="34" charset="0"/>
              </a:rPr>
              <a:t>της </a:t>
            </a:r>
            <a:r>
              <a:rPr lang="el-GR" b="1" dirty="0">
                <a:latin typeface="Arial" panose="020B0604020202020204" pitchFamily="34" charset="0"/>
                <a:cs typeface="Arial" panose="020B0604020202020204" pitchFamily="34" charset="0"/>
              </a:rPr>
              <a:t>εφαρμοσμένης</a:t>
            </a:r>
            <a:r>
              <a:rPr lang="el-GR" dirty="0">
                <a:latin typeface="Arial" panose="020B0604020202020204" pitchFamily="34" charset="0"/>
                <a:cs typeface="Arial" panose="020B0604020202020204" pitchFamily="34" charset="0"/>
              </a:rPr>
              <a:t> είναι η παραγωγή γνώσης, ώστε να χρησιμοποιηθεί άμεσα στην παραγωγή</a:t>
            </a:r>
            <a:r>
              <a:rPr lang="el-GR" dirty="0" smtClean="0">
                <a:latin typeface="Arial" panose="020B0604020202020204" pitchFamily="34" charset="0"/>
                <a:cs typeface="Arial" panose="020B0604020202020204" pitchFamily="34" charset="0"/>
              </a:rPr>
              <a:t>.</a:t>
            </a:r>
          </a:p>
          <a:p>
            <a:pPr marL="400050" lvl="1" indent="0">
              <a:buNone/>
            </a:pPr>
            <a:endParaRPr lang="el-GR" sz="1800" dirty="0"/>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4246225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11579" y="596900"/>
            <a:ext cx="9877121" cy="6261100"/>
          </a:xfrm>
        </p:spPr>
        <p:txBody>
          <a:bodyPr>
            <a:normAutofit fontScale="92500"/>
          </a:bodyPr>
          <a:lstStyle/>
          <a:p>
            <a:pPr marL="0" indent="0">
              <a:buNone/>
            </a:pPr>
            <a:r>
              <a:rPr lang="el-GR" sz="3300" b="1" dirty="0" smtClean="0">
                <a:solidFill>
                  <a:schemeClr val="accent1"/>
                </a:solidFill>
                <a:latin typeface="Arial" panose="020B0604020202020204" pitchFamily="34" charset="0"/>
                <a:cs typeface="Arial" panose="020B0604020202020204" pitchFamily="34" charset="0"/>
              </a:rPr>
              <a:t>      Ο </a:t>
            </a:r>
            <a:r>
              <a:rPr lang="el-GR" sz="3300" b="1" dirty="0">
                <a:solidFill>
                  <a:schemeClr val="accent1"/>
                </a:solidFill>
                <a:latin typeface="Arial" panose="020B0604020202020204" pitchFamily="34" charset="0"/>
                <a:cs typeface="Arial" panose="020B0604020202020204" pitchFamily="34" charset="0"/>
              </a:rPr>
              <a:t>διευθυντής έρευνας και ανάπτυξης επιδιώκει</a:t>
            </a:r>
            <a:r>
              <a:rPr lang="el-GR" sz="3800" b="1" dirty="0">
                <a:solidFill>
                  <a:schemeClr val="accent1"/>
                </a:solidFill>
                <a:latin typeface="Arial" panose="020B0604020202020204" pitchFamily="34" charset="0"/>
                <a:cs typeface="Arial" panose="020B0604020202020204" pitchFamily="34" charset="0"/>
              </a:rPr>
              <a:t>:</a:t>
            </a:r>
          </a:p>
          <a:p>
            <a:r>
              <a:rPr lang="el-GR" sz="1900" dirty="0" smtClean="0">
                <a:latin typeface="Arial" panose="020B0604020202020204" pitchFamily="34" charset="0"/>
                <a:cs typeface="Arial" panose="020B0604020202020204" pitchFamily="34" charset="0"/>
              </a:rPr>
              <a:t>Τη </a:t>
            </a:r>
            <a:r>
              <a:rPr lang="el-GR" sz="1900" dirty="0">
                <a:latin typeface="Arial" panose="020B0604020202020204" pitchFamily="34" charset="0"/>
                <a:cs typeface="Arial" panose="020B0604020202020204" pitchFamily="34" charset="0"/>
              </a:rPr>
              <a:t>χρήση </a:t>
            </a:r>
            <a:r>
              <a:rPr lang="el-GR" sz="1900" b="1" dirty="0">
                <a:latin typeface="Arial" panose="020B0604020202020204" pitchFamily="34" charset="0"/>
                <a:cs typeface="Arial" panose="020B0604020202020204" pitchFamily="34" charset="0"/>
              </a:rPr>
              <a:t>λιγότερης ενέργειας </a:t>
            </a:r>
            <a:r>
              <a:rPr lang="el-GR" sz="1900" dirty="0">
                <a:latin typeface="Arial" panose="020B0604020202020204" pitchFamily="34" charset="0"/>
                <a:cs typeface="Arial" panose="020B0604020202020204" pitchFamily="34" charset="0"/>
              </a:rPr>
              <a:t>και </a:t>
            </a:r>
            <a:r>
              <a:rPr lang="el-GR" sz="1900" b="1" dirty="0" smtClean="0">
                <a:latin typeface="Arial" panose="020B0604020202020204" pitchFamily="34" charset="0"/>
                <a:cs typeface="Arial" panose="020B0604020202020204" pitchFamily="34" charset="0"/>
              </a:rPr>
              <a:t>φθηνότερων υλικών </a:t>
            </a:r>
            <a:r>
              <a:rPr lang="el-GR" sz="1900" dirty="0">
                <a:latin typeface="Arial" panose="020B0604020202020204" pitchFamily="34" charset="0"/>
                <a:cs typeface="Arial" panose="020B0604020202020204" pitchFamily="34" charset="0"/>
              </a:rPr>
              <a:t>παραγωγής, τη </a:t>
            </a:r>
            <a:r>
              <a:rPr lang="el-GR" sz="1900" b="1" dirty="0" smtClean="0">
                <a:latin typeface="Arial" panose="020B0604020202020204" pitchFamily="34" charset="0"/>
                <a:cs typeface="Arial" panose="020B0604020202020204" pitchFamily="34" charset="0"/>
              </a:rPr>
              <a:t>μεγαλύτερη αυτοματοποίηση </a:t>
            </a:r>
            <a:r>
              <a:rPr lang="el-GR" sz="1900" dirty="0">
                <a:latin typeface="Arial" panose="020B0604020202020204" pitchFamily="34" charset="0"/>
                <a:cs typeface="Arial" panose="020B0604020202020204" pitchFamily="34" charset="0"/>
              </a:rPr>
              <a:t>της παραγωγής και </a:t>
            </a:r>
            <a:r>
              <a:rPr lang="el-GR" sz="1900" dirty="0" smtClean="0">
                <a:latin typeface="Arial" panose="020B0604020202020204" pitchFamily="34" charset="0"/>
                <a:cs typeface="Arial" panose="020B0604020202020204" pitchFamily="34" charset="0"/>
              </a:rPr>
              <a:t>την </a:t>
            </a:r>
            <a:r>
              <a:rPr lang="el-GR" sz="1900" b="1" dirty="0" smtClean="0">
                <a:latin typeface="Arial" panose="020B0604020202020204" pitchFamily="34" charset="0"/>
                <a:cs typeface="Arial" panose="020B0604020202020204" pitchFamily="34" charset="0"/>
              </a:rPr>
              <a:t>τυποποίηση</a:t>
            </a:r>
            <a:r>
              <a:rPr lang="el-GR" sz="1900" dirty="0" smtClean="0">
                <a:latin typeface="Arial" panose="020B0604020202020204" pitchFamily="34" charset="0"/>
                <a:cs typeface="Arial" panose="020B0604020202020204" pitchFamily="34" charset="0"/>
              </a:rPr>
              <a:t> </a:t>
            </a:r>
            <a:r>
              <a:rPr lang="el-GR" sz="1900" dirty="0">
                <a:latin typeface="Arial" panose="020B0604020202020204" pitchFamily="34" charset="0"/>
                <a:cs typeface="Arial" panose="020B0604020202020204" pitchFamily="34" charset="0"/>
              </a:rPr>
              <a:t>των παραγόμενων </a:t>
            </a:r>
            <a:r>
              <a:rPr lang="el-GR" sz="1900" dirty="0" smtClean="0">
                <a:latin typeface="Arial" panose="020B0604020202020204" pitchFamily="34" charset="0"/>
                <a:cs typeface="Arial" panose="020B0604020202020204" pitchFamily="34" charset="0"/>
              </a:rPr>
              <a:t>προϊόντων, </a:t>
            </a:r>
            <a:r>
              <a:rPr lang="el-GR" sz="1900" b="1" dirty="0" smtClean="0">
                <a:latin typeface="Arial" panose="020B0604020202020204" pitchFamily="34" charset="0"/>
                <a:cs typeface="Arial" panose="020B0604020202020204" pitchFamily="34" charset="0"/>
              </a:rPr>
              <a:t>καλύτερη </a:t>
            </a:r>
            <a:r>
              <a:rPr lang="el-GR" sz="1900" b="1" dirty="0">
                <a:latin typeface="Arial" panose="020B0604020202020204" pitchFamily="34" charset="0"/>
                <a:cs typeface="Arial" panose="020B0604020202020204" pitchFamily="34" charset="0"/>
              </a:rPr>
              <a:t>αισθητική </a:t>
            </a:r>
            <a:r>
              <a:rPr lang="el-GR" sz="1900" dirty="0">
                <a:latin typeface="Arial" panose="020B0604020202020204" pitchFamily="34" charset="0"/>
                <a:cs typeface="Arial" panose="020B0604020202020204" pitchFamily="34" charset="0"/>
              </a:rPr>
              <a:t>και</a:t>
            </a:r>
            <a:r>
              <a:rPr lang="el-GR" sz="1900" b="1" dirty="0">
                <a:latin typeface="Arial" panose="020B0604020202020204" pitchFamily="34" charset="0"/>
                <a:cs typeface="Arial" panose="020B0604020202020204" pitchFamily="34" charset="0"/>
              </a:rPr>
              <a:t> </a:t>
            </a:r>
            <a:r>
              <a:rPr lang="el-GR" sz="1900" b="1" dirty="0" smtClean="0">
                <a:latin typeface="Arial" panose="020B0604020202020204" pitchFamily="34" charset="0"/>
                <a:cs typeface="Arial" panose="020B0604020202020204" pitchFamily="34" charset="0"/>
              </a:rPr>
              <a:t>συσκευασία</a:t>
            </a:r>
            <a:r>
              <a:rPr lang="el-GR" sz="1900" dirty="0" smtClean="0">
                <a:latin typeface="Arial" panose="020B0604020202020204" pitchFamily="34" charset="0"/>
                <a:cs typeface="Arial" panose="020B0604020202020204" pitchFamily="34" charset="0"/>
              </a:rPr>
              <a:t>, </a:t>
            </a:r>
            <a:r>
              <a:rPr lang="el-GR" sz="1900" b="1" dirty="0" smtClean="0">
                <a:latin typeface="Arial" panose="020B0604020202020204" pitchFamily="34" charset="0"/>
                <a:cs typeface="Arial" panose="020B0604020202020204" pitchFamily="34" charset="0"/>
              </a:rPr>
              <a:t>μεγαλύτερη </a:t>
            </a:r>
            <a:r>
              <a:rPr lang="el-GR" sz="1900" b="1" dirty="0">
                <a:latin typeface="Arial" panose="020B0604020202020204" pitchFamily="34" charset="0"/>
                <a:cs typeface="Arial" panose="020B0604020202020204" pitchFamily="34" charset="0"/>
              </a:rPr>
              <a:t>ασφάλεια και </a:t>
            </a:r>
            <a:r>
              <a:rPr lang="el-GR" sz="1900" b="1" dirty="0" smtClean="0">
                <a:latin typeface="Arial" panose="020B0604020202020204" pitchFamily="34" charset="0"/>
                <a:cs typeface="Arial" panose="020B0604020202020204" pitchFamily="34" charset="0"/>
              </a:rPr>
              <a:t>αντοχή </a:t>
            </a:r>
            <a:r>
              <a:rPr lang="el-GR" sz="1900" dirty="0" smtClean="0">
                <a:latin typeface="Arial" panose="020B0604020202020204" pitchFamily="34" charset="0"/>
                <a:cs typeface="Arial" panose="020B0604020202020204" pitchFamily="34" charset="0"/>
              </a:rPr>
              <a:t>των προϊόντων </a:t>
            </a:r>
            <a:r>
              <a:rPr lang="el-GR" sz="1900" dirty="0">
                <a:latin typeface="Arial" panose="020B0604020202020204" pitchFamily="34" charset="0"/>
                <a:cs typeface="Arial" panose="020B0604020202020204" pitchFamily="34" charset="0"/>
              </a:rPr>
              <a:t>κ.λπ.</a:t>
            </a:r>
          </a:p>
          <a:p>
            <a:r>
              <a:rPr lang="el-GR" sz="2200" b="1" dirty="0">
                <a:solidFill>
                  <a:schemeClr val="tx1"/>
                </a:solidFill>
                <a:latin typeface="Arial" panose="020B0604020202020204" pitchFamily="34" charset="0"/>
                <a:cs typeface="Arial" panose="020B0604020202020204" pitchFamily="34" charset="0"/>
              </a:rPr>
              <a:t>Παραδείγματα νέων ή βελτιωμένων προϊόντων μέσω </a:t>
            </a:r>
            <a:r>
              <a:rPr lang="el-GR" sz="2200" b="1" dirty="0" smtClean="0">
                <a:solidFill>
                  <a:schemeClr val="tx1"/>
                </a:solidFill>
                <a:latin typeface="Arial" panose="020B0604020202020204" pitchFamily="34" charset="0"/>
                <a:cs typeface="Arial" panose="020B0604020202020204" pitchFamily="34" charset="0"/>
              </a:rPr>
              <a:t>της έρευνας </a:t>
            </a:r>
            <a:r>
              <a:rPr lang="el-GR" sz="2200" b="1" dirty="0">
                <a:solidFill>
                  <a:schemeClr val="tx1"/>
                </a:solidFill>
                <a:latin typeface="Arial" panose="020B0604020202020204" pitchFamily="34" charset="0"/>
                <a:cs typeface="Arial" panose="020B0604020202020204" pitchFamily="34" charset="0"/>
              </a:rPr>
              <a:t>είναι:</a:t>
            </a:r>
          </a:p>
          <a:p>
            <a:pPr marL="576000" indent="0">
              <a:buNone/>
            </a:pPr>
            <a:r>
              <a:rPr lang="el-GR" sz="1700" dirty="0">
                <a:latin typeface="Arial" panose="020B0604020202020204" pitchFamily="34" charset="0"/>
                <a:cs typeface="Arial" panose="020B0604020202020204" pitchFamily="34" charset="0"/>
              </a:rPr>
              <a:t>• Οι συσκευασίες τροφίμων</a:t>
            </a:r>
          </a:p>
          <a:p>
            <a:pPr marL="576000" indent="0">
              <a:buNone/>
            </a:pPr>
            <a:r>
              <a:rPr lang="el-GR" sz="1700" dirty="0">
                <a:latin typeface="Arial" panose="020B0604020202020204" pitchFamily="34" charset="0"/>
                <a:cs typeface="Arial" panose="020B0604020202020204" pitchFamily="34" charset="0"/>
              </a:rPr>
              <a:t>• Οι βελτιωμένες ποιότητες υφασμάτων</a:t>
            </a:r>
          </a:p>
          <a:p>
            <a:pPr marL="576000" indent="0">
              <a:buNone/>
            </a:pPr>
            <a:r>
              <a:rPr lang="el-GR" sz="1700" dirty="0">
                <a:latin typeface="Arial" panose="020B0604020202020204" pitchFamily="34" charset="0"/>
                <a:cs typeface="Arial" panose="020B0604020202020204" pitchFamily="34" charset="0"/>
              </a:rPr>
              <a:t>• Η χρήση πλαστικού αντί για δέρματος</a:t>
            </a:r>
          </a:p>
          <a:p>
            <a:pPr marL="576000" indent="0">
              <a:buNone/>
            </a:pPr>
            <a:r>
              <a:rPr lang="el-GR" sz="1700" dirty="0">
                <a:latin typeface="Arial" panose="020B0604020202020204" pitchFamily="34" charset="0"/>
                <a:cs typeface="Arial" panose="020B0604020202020204" pitchFamily="34" charset="0"/>
              </a:rPr>
              <a:t>• Βελτιωμένα καύσιμα που ρυπαίνουν λιγότερο</a:t>
            </a:r>
          </a:p>
          <a:p>
            <a:pPr marL="576000" indent="0">
              <a:buNone/>
            </a:pPr>
            <a:r>
              <a:rPr lang="el-GR" sz="1700" dirty="0">
                <a:latin typeface="Arial" panose="020B0604020202020204" pitchFamily="34" charset="0"/>
                <a:cs typeface="Arial" panose="020B0604020202020204" pitchFamily="34" charset="0"/>
              </a:rPr>
              <a:t>• Η χρήση της ατομικής ενέργειας</a:t>
            </a:r>
          </a:p>
          <a:p>
            <a:pPr marL="576000" indent="0">
              <a:buNone/>
            </a:pPr>
            <a:r>
              <a:rPr lang="el-GR" sz="1700" dirty="0">
                <a:latin typeface="Arial" panose="020B0604020202020204" pitchFamily="34" charset="0"/>
                <a:cs typeface="Arial" panose="020B0604020202020204" pitchFamily="34" charset="0"/>
              </a:rPr>
              <a:t>• Η εκμετάλλευση εναλλακτικών μορφών ενέργειας</a:t>
            </a:r>
          </a:p>
          <a:p>
            <a:pPr marL="576000" indent="0">
              <a:buNone/>
            </a:pPr>
            <a:r>
              <a:rPr lang="el-GR" sz="1700" dirty="0">
                <a:latin typeface="Arial" panose="020B0604020202020204" pitchFamily="34" charset="0"/>
                <a:cs typeface="Arial" panose="020B0604020202020204" pitchFamily="34" charset="0"/>
              </a:rPr>
              <a:t>• Τα βελτιωμένα και ανθεκτικότερα </a:t>
            </a:r>
            <a:r>
              <a:rPr lang="el-GR" sz="1700" dirty="0" smtClean="0">
                <a:latin typeface="Arial" panose="020B0604020202020204" pitchFamily="34" charset="0"/>
                <a:cs typeface="Arial" panose="020B0604020202020204" pitchFamily="34" charset="0"/>
              </a:rPr>
              <a:t>ελαστικά αυτοκινήτων</a:t>
            </a:r>
            <a:endParaRPr lang="el-GR" sz="1700" dirty="0">
              <a:latin typeface="Arial" panose="020B0604020202020204" pitchFamily="34" charset="0"/>
              <a:cs typeface="Arial" panose="020B0604020202020204" pitchFamily="34" charset="0"/>
            </a:endParaRPr>
          </a:p>
          <a:p>
            <a:pPr marL="576000" indent="0">
              <a:buNone/>
            </a:pPr>
            <a:r>
              <a:rPr lang="el-GR" sz="1700" dirty="0">
                <a:latin typeface="Arial" panose="020B0604020202020204" pitchFamily="34" charset="0"/>
                <a:cs typeface="Arial" panose="020B0604020202020204" pitchFamily="34" charset="0"/>
              </a:rPr>
              <a:t>• Νέες κατηγορίες μπετόν για μεγαλύτερη αντοχή</a:t>
            </a:r>
          </a:p>
          <a:p>
            <a:pPr marL="576000" indent="0">
              <a:buNone/>
            </a:pPr>
            <a:r>
              <a:rPr lang="el-GR" sz="1700" dirty="0">
                <a:latin typeface="Arial" panose="020B0604020202020204" pitchFamily="34" charset="0"/>
                <a:cs typeface="Arial" panose="020B0604020202020204" pitchFamily="34" charset="0"/>
              </a:rPr>
              <a:t>• Νέα φάρμακα</a:t>
            </a:r>
          </a:p>
          <a:p>
            <a:pPr marL="576000" indent="0">
              <a:buNone/>
            </a:pPr>
            <a:r>
              <a:rPr lang="el-GR" sz="1700" dirty="0">
                <a:latin typeface="Arial" panose="020B0604020202020204" pitchFamily="34" charset="0"/>
                <a:cs typeface="Arial" panose="020B0604020202020204" pitchFamily="34" charset="0"/>
              </a:rPr>
              <a:t>• Νέα καλλυντικά</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249776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155700" y="2136339"/>
            <a:ext cx="10388600" cy="1200329"/>
          </a:xfrm>
          <a:prstGeom prst="rect">
            <a:avLst/>
          </a:prstGeom>
        </p:spPr>
        <p:txBody>
          <a:bodyPr wrap="square">
            <a:spAutoFit/>
          </a:bodyPr>
          <a:lstStyle/>
          <a:p>
            <a:endParaRPr lang="en-US" dirty="0" smtClean="0"/>
          </a:p>
          <a:p>
            <a:endParaRPr lang="en-US" dirty="0"/>
          </a:p>
          <a:p>
            <a:endParaRPr lang="en-US" dirty="0" smtClean="0"/>
          </a:p>
          <a:p>
            <a:endParaRPr lang="el-GR" dirty="0"/>
          </a:p>
        </p:txBody>
      </p:sp>
      <p:sp>
        <p:nvSpPr>
          <p:cNvPr id="2" name="Τίτλος 1"/>
          <p:cNvSpPr>
            <a:spLocks noGrp="1"/>
          </p:cNvSpPr>
          <p:nvPr>
            <p:ph type="title"/>
          </p:nvPr>
        </p:nvSpPr>
        <p:spPr>
          <a:xfrm>
            <a:off x="1904999" y="624110"/>
            <a:ext cx="9105901" cy="709390"/>
          </a:xfrm>
        </p:spPr>
        <p:txBody>
          <a:bodyPr>
            <a:normAutofit/>
          </a:bodyPr>
          <a:lstStyle/>
          <a:p>
            <a:r>
              <a:rPr lang="el-GR" sz="2800" b="1" dirty="0">
                <a:solidFill>
                  <a:schemeClr val="tx1"/>
                </a:solidFill>
                <a:latin typeface="Arial" panose="020B0604020202020204" pitchFamily="34" charset="0"/>
                <a:cs typeface="Arial" panose="020B0604020202020204" pitchFamily="34" charset="0"/>
              </a:rPr>
              <a:t>Τα καθήκοντα του διευθυντή έρευνας και ανάπτυξης:</a:t>
            </a:r>
          </a:p>
        </p:txBody>
      </p:sp>
      <p:sp>
        <p:nvSpPr>
          <p:cNvPr id="3" name="Θέση περιεχομένου 2"/>
          <p:cNvSpPr>
            <a:spLocks noGrp="1"/>
          </p:cNvSpPr>
          <p:nvPr>
            <p:ph idx="1"/>
          </p:nvPr>
        </p:nvSpPr>
        <p:spPr>
          <a:xfrm>
            <a:off x="1397000" y="1524000"/>
            <a:ext cx="8991600" cy="5029200"/>
          </a:xfrm>
        </p:spPr>
        <p:txBody>
          <a:bodyPr>
            <a:normAutofit/>
          </a:bodyPr>
          <a:lstStyle/>
          <a:p>
            <a:r>
              <a:rPr lang="el-GR" sz="1600" dirty="0">
                <a:latin typeface="Arial" panose="020B0604020202020204" pitchFamily="34" charset="0"/>
                <a:cs typeface="Arial" panose="020B0604020202020204" pitchFamily="34" charset="0"/>
              </a:rPr>
              <a:t>Είναι υπεύθυνος για την </a:t>
            </a:r>
            <a:r>
              <a:rPr lang="el-GR" sz="1600" b="1" dirty="0">
                <a:latin typeface="Arial" panose="020B0604020202020204" pitchFamily="34" charset="0"/>
                <a:cs typeface="Arial" panose="020B0604020202020204" pitchFamily="34" charset="0"/>
              </a:rPr>
              <a:t>επιστημονική </a:t>
            </a:r>
            <a:r>
              <a:rPr lang="el-GR" sz="1600" b="1" dirty="0" smtClean="0">
                <a:latin typeface="Arial" panose="020B0604020202020204" pitchFamily="34" charset="0"/>
                <a:cs typeface="Arial" panose="020B0604020202020204" pitchFamily="34" charset="0"/>
              </a:rPr>
              <a:t>οργάνωση και </a:t>
            </a:r>
            <a:r>
              <a:rPr lang="el-GR" sz="1600" b="1" dirty="0">
                <a:latin typeface="Arial" panose="020B0604020202020204" pitchFamily="34" charset="0"/>
                <a:cs typeface="Arial" panose="020B0604020202020204" pitchFamily="34" charset="0"/>
              </a:rPr>
              <a:t>την πραγματοποίηση των ερευνών και </a:t>
            </a:r>
            <a:r>
              <a:rPr lang="el-GR" sz="1600" b="1" dirty="0" smtClean="0">
                <a:latin typeface="Arial" panose="020B0604020202020204" pitchFamily="34" charset="0"/>
                <a:cs typeface="Arial" panose="020B0604020202020204" pitchFamily="34" charset="0"/>
              </a:rPr>
              <a:t>των πειραμάτων</a:t>
            </a:r>
            <a:r>
              <a:rPr lang="el-GR" sz="1600" b="1"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ώστε:</a:t>
            </a:r>
          </a:p>
          <a:p>
            <a:pPr marL="720000" indent="0">
              <a:buNone/>
            </a:pPr>
            <a:r>
              <a:rPr lang="el-GR" sz="1400" dirty="0" smtClean="0">
                <a:latin typeface="Arial" panose="020B0604020202020204" pitchFamily="34" charset="0"/>
                <a:cs typeface="Arial" panose="020B0604020202020204" pitchFamily="34" charset="0"/>
              </a:rPr>
              <a:t>• Να </a:t>
            </a:r>
            <a:r>
              <a:rPr lang="el-GR" sz="1400" dirty="0">
                <a:solidFill>
                  <a:schemeClr val="tx1"/>
                </a:solidFill>
                <a:latin typeface="Arial" panose="020B0604020202020204" pitchFamily="34" charset="0"/>
                <a:cs typeface="Arial" panose="020B0604020202020204" pitchFamily="34" charset="0"/>
              </a:rPr>
              <a:t>προσδιορίσει</a:t>
            </a:r>
            <a:r>
              <a:rPr lang="el-GR" sz="1400" dirty="0">
                <a:solidFill>
                  <a:schemeClr val="accent1"/>
                </a:solidFill>
                <a:latin typeface="Arial" panose="020B0604020202020204" pitchFamily="34" charset="0"/>
                <a:cs typeface="Arial" panose="020B0604020202020204" pitchFamily="34" charset="0"/>
              </a:rPr>
              <a:t> το είδος </a:t>
            </a:r>
            <a:r>
              <a:rPr lang="el-GR" sz="1400" dirty="0">
                <a:latin typeface="Arial" panose="020B0604020202020204" pitchFamily="34" charset="0"/>
                <a:cs typeface="Arial" panose="020B0604020202020204" pitchFamily="34" charset="0"/>
              </a:rPr>
              <a:t>και </a:t>
            </a:r>
            <a:r>
              <a:rPr lang="el-GR" sz="1400" dirty="0">
                <a:solidFill>
                  <a:schemeClr val="accent1"/>
                </a:solidFill>
                <a:latin typeface="Arial" panose="020B0604020202020204" pitchFamily="34" charset="0"/>
                <a:cs typeface="Arial" panose="020B0604020202020204" pitchFamily="34" charset="0"/>
              </a:rPr>
              <a:t>τη μορφή </a:t>
            </a:r>
            <a:r>
              <a:rPr lang="el-GR" sz="1400" dirty="0" smtClean="0">
                <a:latin typeface="Arial" panose="020B0604020202020204" pitchFamily="34" charset="0"/>
                <a:cs typeface="Arial" panose="020B0604020202020204" pitchFamily="34" charset="0"/>
              </a:rPr>
              <a:t>του προϊόντος </a:t>
            </a:r>
            <a:r>
              <a:rPr lang="el-GR" sz="1400" dirty="0">
                <a:latin typeface="Arial" panose="020B0604020202020204" pitchFamily="34" charset="0"/>
                <a:cs typeface="Arial" panose="020B0604020202020204" pitchFamily="34" charset="0"/>
              </a:rPr>
              <a:t>που θα παραχθεί</a:t>
            </a:r>
          </a:p>
          <a:p>
            <a:pPr marL="720000" indent="0">
              <a:buNone/>
            </a:pPr>
            <a:r>
              <a:rPr lang="el-GR" sz="1400" dirty="0">
                <a:latin typeface="Arial" panose="020B0604020202020204" pitchFamily="34" charset="0"/>
                <a:cs typeface="Arial" panose="020B0604020202020204" pitchFamily="34" charset="0"/>
              </a:rPr>
              <a:t>• Να </a:t>
            </a:r>
            <a:r>
              <a:rPr lang="el-GR" sz="1400" dirty="0">
                <a:solidFill>
                  <a:schemeClr val="tx1"/>
                </a:solidFill>
                <a:latin typeface="Arial" panose="020B0604020202020204" pitchFamily="34" charset="0"/>
                <a:cs typeface="Arial" panose="020B0604020202020204" pitchFamily="34" charset="0"/>
              </a:rPr>
              <a:t>λύσει</a:t>
            </a:r>
            <a:r>
              <a:rPr lang="el-GR" sz="1400" dirty="0">
                <a:solidFill>
                  <a:schemeClr val="accent1"/>
                </a:solidFill>
                <a:latin typeface="Arial" panose="020B0604020202020204" pitchFamily="34" charset="0"/>
                <a:cs typeface="Arial" panose="020B0604020202020204" pitchFamily="34" charset="0"/>
              </a:rPr>
              <a:t> τα προβλήματα </a:t>
            </a:r>
            <a:r>
              <a:rPr lang="el-GR" sz="1400" dirty="0">
                <a:latin typeface="Arial" panose="020B0604020202020204" pitchFamily="34" charset="0"/>
                <a:cs typeface="Arial" panose="020B0604020202020204" pitchFamily="34" charset="0"/>
              </a:rPr>
              <a:t>που </a:t>
            </a:r>
            <a:r>
              <a:rPr lang="el-GR" sz="1400" dirty="0" smtClean="0">
                <a:latin typeface="Arial" panose="020B0604020202020204" pitchFamily="34" charset="0"/>
                <a:cs typeface="Arial" panose="020B0604020202020204" pitchFamily="34" charset="0"/>
              </a:rPr>
              <a:t>παρουσιάζονται </a:t>
            </a:r>
            <a:r>
              <a:rPr lang="el-GR" sz="1400" dirty="0" smtClean="0">
                <a:solidFill>
                  <a:schemeClr val="accent1"/>
                </a:solidFill>
                <a:latin typeface="Arial" panose="020B0604020202020204" pitchFamily="34" charset="0"/>
                <a:cs typeface="Arial" panose="020B0604020202020204" pitchFamily="34" charset="0"/>
              </a:rPr>
              <a:t>στην παραγωγή</a:t>
            </a:r>
          </a:p>
          <a:p>
            <a:pPr marL="720000" indent="0">
              <a:buNone/>
            </a:pPr>
            <a:r>
              <a:rPr lang="el-GR" sz="1400" dirty="0" smtClean="0">
                <a:latin typeface="Arial" panose="020B0604020202020204" pitchFamily="34" charset="0"/>
                <a:cs typeface="Arial" panose="020B0604020202020204" pitchFamily="34" charset="0"/>
              </a:rPr>
              <a:t>• </a:t>
            </a:r>
            <a:r>
              <a:rPr lang="el-GR" sz="1400" dirty="0">
                <a:latin typeface="Arial" panose="020B0604020202020204" pitchFamily="34" charset="0"/>
                <a:cs typeface="Arial" panose="020B0604020202020204" pitchFamily="34" charset="0"/>
              </a:rPr>
              <a:t>Να </a:t>
            </a:r>
            <a:r>
              <a:rPr lang="el-GR" sz="1400" dirty="0">
                <a:solidFill>
                  <a:schemeClr val="tx1"/>
                </a:solidFill>
                <a:latin typeface="Arial" panose="020B0604020202020204" pitchFamily="34" charset="0"/>
                <a:cs typeface="Arial" panose="020B0604020202020204" pitchFamily="34" charset="0"/>
              </a:rPr>
              <a:t>ελέγξει</a:t>
            </a:r>
            <a:r>
              <a:rPr lang="el-GR" sz="1400" dirty="0">
                <a:solidFill>
                  <a:schemeClr val="accent1"/>
                </a:solidFill>
                <a:latin typeface="Arial" panose="020B0604020202020204" pitchFamily="34" charset="0"/>
                <a:cs typeface="Arial" panose="020B0604020202020204" pitchFamily="34" charset="0"/>
              </a:rPr>
              <a:t> τα υλικά του δείγματος </a:t>
            </a:r>
            <a:r>
              <a:rPr lang="el-GR" sz="1400" dirty="0" smtClean="0">
                <a:latin typeface="Arial" panose="020B0604020202020204" pitchFamily="34" charset="0"/>
                <a:cs typeface="Arial" panose="020B0604020202020204" pitchFamily="34" charset="0"/>
              </a:rPr>
              <a:t>του προτεινόμενου </a:t>
            </a:r>
            <a:r>
              <a:rPr lang="el-GR" sz="1400" dirty="0">
                <a:latin typeface="Arial" panose="020B0604020202020204" pitchFamily="34" charset="0"/>
                <a:cs typeface="Arial" panose="020B0604020202020204" pitchFamily="34" charset="0"/>
              </a:rPr>
              <a:t>προϊόντος για </a:t>
            </a:r>
            <a:r>
              <a:rPr lang="el-GR" sz="1400" dirty="0" smtClean="0">
                <a:latin typeface="Arial" panose="020B0604020202020204" pitchFamily="34" charset="0"/>
                <a:cs typeface="Arial" panose="020B0604020202020204" pitchFamily="34" charset="0"/>
              </a:rPr>
              <a:t> παραγωγή</a:t>
            </a:r>
            <a:r>
              <a:rPr lang="el-GR" sz="1400" dirty="0">
                <a:latin typeface="Arial" panose="020B0604020202020204" pitchFamily="34" charset="0"/>
                <a:cs typeface="Arial" panose="020B0604020202020204" pitchFamily="34" charset="0"/>
              </a:rPr>
              <a:t>, </a:t>
            </a:r>
            <a:r>
              <a:rPr lang="el-GR" sz="1400" dirty="0" smtClean="0">
                <a:solidFill>
                  <a:schemeClr val="accent1"/>
                </a:solidFill>
                <a:latin typeface="Arial" panose="020B0604020202020204" pitchFamily="34" charset="0"/>
                <a:cs typeface="Arial" panose="020B0604020202020204" pitchFamily="34" charset="0"/>
              </a:rPr>
              <a:t>τον </a:t>
            </a:r>
            <a:r>
              <a:rPr lang="en-US" sz="1400" dirty="0" smtClean="0">
                <a:solidFill>
                  <a:schemeClr val="accent1"/>
                </a:solidFill>
                <a:latin typeface="Arial" panose="020B0604020202020204" pitchFamily="34" charset="0"/>
                <a:cs typeface="Arial" panose="020B0604020202020204" pitchFamily="34" charset="0"/>
              </a:rPr>
              <a:t>  </a:t>
            </a:r>
            <a:r>
              <a:rPr lang="el-GR" sz="1400" dirty="0" smtClean="0">
                <a:solidFill>
                  <a:schemeClr val="accent1"/>
                </a:solidFill>
                <a:latin typeface="Arial" panose="020B0604020202020204" pitchFamily="34" charset="0"/>
                <a:cs typeface="Arial" panose="020B0604020202020204" pitchFamily="34" charset="0"/>
              </a:rPr>
              <a:t>αναγκαίο εξοπλισμό</a:t>
            </a:r>
            <a:r>
              <a:rPr lang="el-GR" sz="1400" dirty="0" smtClean="0">
                <a:latin typeface="Arial" panose="020B0604020202020204" pitchFamily="34" charset="0"/>
                <a:cs typeface="Arial" panose="020B0604020202020204" pitchFamily="34" charset="0"/>
              </a:rPr>
              <a:t> </a:t>
            </a:r>
            <a:r>
              <a:rPr lang="el-GR" sz="1400" dirty="0">
                <a:latin typeface="Arial" panose="020B0604020202020204" pitchFamily="34" charset="0"/>
                <a:cs typeface="Arial" panose="020B0604020202020204" pitchFamily="34" charset="0"/>
              </a:rPr>
              <a:t>για την παραγωγή του </a:t>
            </a:r>
            <a:r>
              <a:rPr lang="el-GR" sz="1400" dirty="0" smtClean="0">
                <a:latin typeface="Arial" panose="020B0604020202020204" pitchFamily="34" charset="0"/>
                <a:cs typeface="Arial" panose="020B0604020202020204" pitchFamily="34" charset="0"/>
              </a:rPr>
              <a:t>και </a:t>
            </a:r>
            <a:r>
              <a:rPr lang="el-GR" sz="1400" dirty="0" smtClean="0">
                <a:solidFill>
                  <a:schemeClr val="accent1"/>
                </a:solidFill>
                <a:latin typeface="Arial" panose="020B0604020202020204" pitchFamily="34" charset="0"/>
                <a:cs typeface="Arial" panose="020B0604020202020204" pitchFamily="34" charset="0"/>
              </a:rPr>
              <a:t>την </a:t>
            </a:r>
            <a:r>
              <a:rPr lang="el-GR" sz="1400" dirty="0">
                <a:solidFill>
                  <a:schemeClr val="accent1"/>
                </a:solidFill>
                <a:latin typeface="Arial" panose="020B0604020202020204" pitchFamily="34" charset="0"/>
                <a:cs typeface="Arial" panose="020B0604020202020204" pitchFamily="34" charset="0"/>
              </a:rPr>
              <a:t>εμφάνιση του προϊόντος </a:t>
            </a:r>
          </a:p>
          <a:p>
            <a:r>
              <a:rPr lang="el-GR" sz="1600" dirty="0" smtClean="0">
                <a:latin typeface="Arial" panose="020B0604020202020204" pitchFamily="34" charset="0"/>
                <a:cs typeface="Arial" panose="020B0604020202020204" pitchFamily="34" charset="0"/>
              </a:rPr>
              <a:t>Μελετά </a:t>
            </a:r>
            <a:r>
              <a:rPr lang="el-GR" sz="1600" dirty="0">
                <a:latin typeface="Arial" panose="020B0604020202020204" pitchFamily="34" charset="0"/>
                <a:cs typeface="Arial" panose="020B0604020202020204" pitchFamily="34" charset="0"/>
              </a:rPr>
              <a:t>και </a:t>
            </a:r>
            <a:r>
              <a:rPr lang="el-GR" sz="1600" b="1" dirty="0">
                <a:latin typeface="Arial" panose="020B0604020202020204" pitchFamily="34" charset="0"/>
                <a:cs typeface="Arial" panose="020B0604020202020204" pitchFamily="34" charset="0"/>
              </a:rPr>
              <a:t>προτείνει</a:t>
            </a:r>
            <a:r>
              <a:rPr lang="el-GR" sz="1600" dirty="0">
                <a:latin typeface="Arial" panose="020B0604020202020204" pitchFamily="34" charset="0"/>
                <a:cs typeface="Arial" panose="020B0604020202020204" pitchFamily="34" charset="0"/>
              </a:rPr>
              <a:t> στο γενικό </a:t>
            </a:r>
            <a:r>
              <a:rPr lang="el-GR" sz="1600" dirty="0" smtClean="0">
                <a:latin typeface="Arial" panose="020B0604020202020204" pitchFamily="34" charset="0"/>
                <a:cs typeface="Arial" panose="020B0604020202020204" pitchFamily="34" charset="0"/>
              </a:rPr>
              <a:t>διευθυντή εναλλακτικές </a:t>
            </a:r>
            <a:r>
              <a:rPr lang="el-GR" sz="1600" b="1" dirty="0">
                <a:latin typeface="Arial" panose="020B0604020202020204" pitchFamily="34" charset="0"/>
                <a:cs typeface="Arial" panose="020B0604020202020204" pitchFamily="34" charset="0"/>
              </a:rPr>
              <a:t>λύσεις</a:t>
            </a:r>
            <a:r>
              <a:rPr lang="el-GR" sz="1600" dirty="0">
                <a:latin typeface="Arial" panose="020B0604020202020204" pitchFamily="34" charset="0"/>
                <a:cs typeface="Arial" panose="020B0604020202020204" pitchFamily="34" charset="0"/>
              </a:rPr>
              <a:t> για τη </a:t>
            </a:r>
            <a:r>
              <a:rPr lang="el-GR" sz="1600" b="1" dirty="0">
                <a:latin typeface="Arial" panose="020B0604020202020204" pitchFamily="34" charset="0"/>
                <a:cs typeface="Arial" panose="020B0604020202020204" pitchFamily="34" charset="0"/>
              </a:rPr>
              <a:t>μείωση </a:t>
            </a:r>
            <a:r>
              <a:rPr lang="el-GR" sz="1600" b="1" dirty="0" smtClean="0">
                <a:latin typeface="Arial" panose="020B0604020202020204" pitchFamily="34" charset="0"/>
                <a:cs typeface="Arial" panose="020B0604020202020204" pitchFamily="34" charset="0"/>
              </a:rPr>
              <a:t>του κόστους παραγωγής</a:t>
            </a:r>
            <a:endParaRPr lang="en-US" sz="1600" b="1" dirty="0" smtClean="0">
              <a:latin typeface="Arial" panose="020B0604020202020204" pitchFamily="34" charset="0"/>
              <a:cs typeface="Arial" panose="020B0604020202020204" pitchFamily="34" charset="0"/>
            </a:endParaRPr>
          </a:p>
          <a:p>
            <a:pPr lvl="0">
              <a:buClr>
                <a:srgbClr val="A53010"/>
              </a:buClr>
            </a:pPr>
            <a:r>
              <a:rPr lang="el-GR" sz="1600" dirty="0">
                <a:solidFill>
                  <a:prstClr val="black">
                    <a:lumMod val="75000"/>
                    <a:lumOff val="25000"/>
                  </a:prstClr>
                </a:solidFill>
                <a:latin typeface="Arial" panose="020B0604020202020204" pitchFamily="34" charset="0"/>
                <a:cs typeface="Arial" panose="020B0604020202020204" pitchFamily="34" charset="0"/>
              </a:rPr>
              <a:t>Συνεργάζεται με το </a:t>
            </a:r>
            <a:r>
              <a:rPr lang="el-GR" sz="1600" b="1" dirty="0">
                <a:solidFill>
                  <a:prstClr val="black">
                    <a:lumMod val="75000"/>
                    <a:lumOff val="25000"/>
                  </a:prstClr>
                </a:solidFill>
                <a:latin typeface="Arial" panose="020B0604020202020204" pitchFamily="34" charset="0"/>
                <a:cs typeface="Arial" panose="020B0604020202020204" pitchFamily="34" charset="0"/>
              </a:rPr>
              <a:t>μηχανικό παραγωγής </a:t>
            </a:r>
            <a:r>
              <a:rPr lang="el-GR" sz="1600" dirty="0">
                <a:solidFill>
                  <a:prstClr val="black">
                    <a:lumMod val="75000"/>
                    <a:lumOff val="25000"/>
                  </a:prstClr>
                </a:solidFill>
                <a:latin typeface="Arial" panose="020B0604020202020204" pitchFamily="34" charset="0"/>
                <a:cs typeface="Arial" panose="020B0604020202020204" pitchFamily="34" charset="0"/>
              </a:rPr>
              <a:t>και το </a:t>
            </a:r>
            <a:r>
              <a:rPr lang="el-GR" sz="1600" b="1" dirty="0">
                <a:solidFill>
                  <a:prstClr val="black">
                    <a:lumMod val="75000"/>
                    <a:lumOff val="25000"/>
                  </a:prstClr>
                </a:solidFill>
                <a:latin typeface="Arial" panose="020B0604020202020204" pitchFamily="34" charset="0"/>
                <a:cs typeface="Arial" panose="020B0604020202020204" pitchFamily="34" charset="0"/>
              </a:rPr>
              <a:t>μηχανικό σχεδιασμού προϊόντος </a:t>
            </a:r>
            <a:r>
              <a:rPr lang="el-GR" sz="1600" dirty="0">
                <a:solidFill>
                  <a:prstClr val="black">
                    <a:lumMod val="75000"/>
                    <a:lumOff val="25000"/>
                  </a:prstClr>
                </a:solidFill>
                <a:latin typeface="Arial" panose="020B0604020202020204" pitchFamily="34" charset="0"/>
                <a:cs typeface="Arial" panose="020B0604020202020204" pitchFamily="34" charset="0"/>
              </a:rPr>
              <a:t>για τη </a:t>
            </a:r>
            <a:r>
              <a:rPr lang="el-GR" sz="1600" b="1" dirty="0">
                <a:solidFill>
                  <a:prstClr val="black">
                    <a:lumMod val="75000"/>
                    <a:lumOff val="25000"/>
                  </a:prstClr>
                </a:solidFill>
                <a:latin typeface="Arial" panose="020B0604020202020204" pitchFamily="34" charset="0"/>
                <a:cs typeface="Arial" panose="020B0604020202020204" pitchFamily="34" charset="0"/>
              </a:rPr>
              <a:t>δημιουργία του δείγματος </a:t>
            </a:r>
            <a:r>
              <a:rPr lang="el-GR" sz="1600" dirty="0">
                <a:solidFill>
                  <a:prstClr val="black">
                    <a:lumMod val="75000"/>
                    <a:lumOff val="25000"/>
                  </a:prstClr>
                </a:solidFill>
                <a:latin typeface="Arial" panose="020B0604020202020204" pitchFamily="34" charset="0"/>
                <a:cs typeface="Arial" panose="020B0604020202020204" pitchFamily="34" charset="0"/>
              </a:rPr>
              <a:t>του παραγόμενου προϊόντος</a:t>
            </a:r>
          </a:p>
          <a:p>
            <a:pPr lvl="0">
              <a:buClr>
                <a:srgbClr val="A53010"/>
              </a:buClr>
            </a:pPr>
            <a:r>
              <a:rPr lang="el-GR" sz="1600" dirty="0">
                <a:solidFill>
                  <a:prstClr val="black">
                    <a:lumMod val="75000"/>
                    <a:lumOff val="25000"/>
                  </a:prstClr>
                </a:solidFill>
                <a:latin typeface="Arial" panose="020B0604020202020204" pitchFamily="34" charset="0"/>
                <a:cs typeface="Arial" panose="020B0604020202020204" pitchFamily="34" charset="0"/>
              </a:rPr>
              <a:t>Συνεργάζεται με το </a:t>
            </a:r>
            <a:r>
              <a:rPr lang="el-GR" sz="1600" b="1" dirty="0">
                <a:solidFill>
                  <a:prstClr val="black">
                    <a:lumMod val="75000"/>
                    <a:lumOff val="25000"/>
                  </a:prstClr>
                </a:solidFill>
                <a:latin typeface="Arial" panose="020B0604020202020204" pitchFamily="34" charset="0"/>
                <a:cs typeface="Arial" panose="020B0604020202020204" pitchFamily="34" charset="0"/>
              </a:rPr>
              <a:t>διευθυντή ποιοτικού ελέγχου </a:t>
            </a:r>
            <a:r>
              <a:rPr lang="el-GR" sz="1600" dirty="0">
                <a:solidFill>
                  <a:prstClr val="black">
                    <a:lumMod val="75000"/>
                    <a:lumOff val="25000"/>
                  </a:prstClr>
                </a:solidFill>
                <a:latin typeface="Arial" panose="020B0604020202020204" pitchFamily="34" charset="0"/>
                <a:cs typeface="Arial" panose="020B0604020202020204" pitchFamily="34" charset="0"/>
              </a:rPr>
              <a:t>για τον έλεγχο των υλικών και του εξοπλισμού που θα χρειαστούν για την παραγωγή</a:t>
            </a:r>
          </a:p>
          <a:p>
            <a:pPr lvl="0">
              <a:buClr>
                <a:srgbClr val="A53010"/>
              </a:buClr>
            </a:pPr>
            <a:r>
              <a:rPr lang="el-GR" sz="1600" dirty="0">
                <a:solidFill>
                  <a:prstClr val="black">
                    <a:lumMod val="75000"/>
                    <a:lumOff val="25000"/>
                  </a:prstClr>
                </a:solidFill>
                <a:latin typeface="Arial" panose="020B0604020202020204" pitchFamily="34" charset="0"/>
                <a:cs typeface="Arial" panose="020B0604020202020204" pitchFamily="34" charset="0"/>
              </a:rPr>
              <a:t>Συνεργάζεται με το </a:t>
            </a:r>
            <a:r>
              <a:rPr lang="el-GR" sz="1600" b="1" dirty="0">
                <a:solidFill>
                  <a:prstClr val="black">
                    <a:lumMod val="75000"/>
                    <a:lumOff val="25000"/>
                  </a:prstClr>
                </a:solidFill>
                <a:latin typeface="Arial" panose="020B0604020202020204" pitchFamily="34" charset="0"/>
                <a:cs typeface="Arial" panose="020B0604020202020204" pitchFamily="34" charset="0"/>
              </a:rPr>
              <a:t>διευθυντή μάρκετινγκ</a:t>
            </a:r>
            <a:r>
              <a:rPr lang="el-GR" sz="1600" dirty="0">
                <a:solidFill>
                  <a:prstClr val="black">
                    <a:lumMod val="75000"/>
                    <a:lumOff val="25000"/>
                  </a:prstClr>
                </a:solidFill>
                <a:latin typeface="Arial" panose="020B0604020202020204" pitchFamily="34" charset="0"/>
                <a:cs typeface="Arial" panose="020B0604020202020204" pitchFamily="34" charset="0"/>
              </a:rPr>
              <a:t>, ώστε να πληροφορείται άμεσα για τις ανάγκες και τις απαιτήσεις των καταναλωτών. </a:t>
            </a:r>
          </a:p>
          <a:p>
            <a:pPr marL="0" lvl="0" indent="0">
              <a:buClr>
                <a:srgbClr val="A53010"/>
              </a:buClr>
              <a:buNone/>
            </a:pPr>
            <a:endParaRPr lang="el-GR" sz="2000" dirty="0">
              <a:solidFill>
                <a:prstClr val="black">
                  <a:lumMod val="75000"/>
                  <a:lumOff val="25000"/>
                </a:prstClr>
              </a:solidFill>
              <a:latin typeface="Arial" panose="020B0604020202020204" pitchFamily="34" charset="0"/>
              <a:cs typeface="Arial" panose="020B0604020202020204" pitchFamily="34" charset="0"/>
            </a:endParaRPr>
          </a:p>
          <a:p>
            <a:endParaRPr lang="el-GR" sz="2000" b="1" dirty="0">
              <a:latin typeface="Arial" panose="020B0604020202020204" pitchFamily="34" charset="0"/>
              <a:cs typeface="Arial" panose="020B0604020202020204" pitchFamily="34" charset="0"/>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583221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562100" y="609600"/>
            <a:ext cx="3327400" cy="901700"/>
          </a:xfrm>
        </p:spPr>
        <p:txBody>
          <a:bodyPr>
            <a:normAutofit/>
          </a:bodyPr>
          <a:lstStyle/>
          <a:p>
            <a:r>
              <a:rPr lang="el-GR" sz="3100" b="1" dirty="0" smtClean="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Οργανόγραμμα</a:t>
            </a:r>
            <a:r>
              <a:rPr lang="el-GR" dirty="0"/>
              <a:t/>
            </a:r>
            <a:br>
              <a:rPr lang="el-GR" dirty="0"/>
            </a:br>
            <a:endParaRPr lang="el-GR" dirty="0"/>
          </a:p>
        </p:txBody>
      </p:sp>
      <p:sp>
        <p:nvSpPr>
          <p:cNvPr id="5" name="Θέση περιεχομένου 4"/>
          <p:cNvSpPr>
            <a:spLocks noGrp="1"/>
          </p:cNvSpPr>
          <p:nvPr>
            <p:ph idx="1"/>
          </p:nvPr>
        </p:nvSpPr>
        <p:spPr>
          <a:xfrm>
            <a:off x="4889501" y="838200"/>
            <a:ext cx="6934200" cy="5651500"/>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l-GR" sz="1600" dirty="0" smtClean="0">
                <a:latin typeface="Arial" panose="020B0604020202020204" pitchFamily="34" charset="0"/>
                <a:cs typeface="Arial" panose="020B0604020202020204" pitchFamily="34" charset="0"/>
              </a:rPr>
              <a:t>Στο παραπάνω </a:t>
            </a:r>
            <a:r>
              <a:rPr lang="el-GR" sz="1600" dirty="0">
                <a:latin typeface="Arial" panose="020B0604020202020204" pitchFamily="34" charset="0"/>
                <a:cs typeface="Arial" panose="020B0604020202020204" pitchFamily="34" charset="0"/>
              </a:rPr>
              <a:t>σχήμα απεικονίζεται ένα </a:t>
            </a:r>
            <a:r>
              <a:rPr lang="el-GR" sz="1600" b="1" dirty="0">
                <a:latin typeface="Arial" panose="020B0604020202020204" pitchFamily="34" charset="0"/>
                <a:cs typeface="Arial" panose="020B0604020202020204" pitchFamily="34" charset="0"/>
              </a:rPr>
              <a:t>τυπικό διάγραμμα </a:t>
            </a:r>
            <a:r>
              <a:rPr lang="el-GR" sz="1600" dirty="0">
                <a:latin typeface="Arial" panose="020B0604020202020204" pitchFamily="34" charset="0"/>
                <a:cs typeface="Arial" panose="020B0604020202020204" pitchFamily="34" charset="0"/>
              </a:rPr>
              <a:t>οργάνωσης του προσωπικού μιας βιομηχανίας. Διακρίνουμε σε αυτό τα διάφορα τμήματα που την απαρτίζουν. Η </a:t>
            </a:r>
            <a:r>
              <a:rPr lang="el-GR" sz="1600" b="1" dirty="0">
                <a:latin typeface="Arial" panose="020B0604020202020204" pitchFamily="34" charset="0"/>
                <a:cs typeface="Arial" panose="020B0604020202020204" pitchFamily="34" charset="0"/>
              </a:rPr>
              <a:t>διάταξη </a:t>
            </a:r>
            <a:r>
              <a:rPr lang="el-GR" sz="1600" dirty="0">
                <a:latin typeface="Arial" panose="020B0604020202020204" pitchFamily="34" charset="0"/>
                <a:cs typeface="Arial" panose="020B0604020202020204" pitchFamily="34" charset="0"/>
              </a:rPr>
              <a:t>και η </a:t>
            </a:r>
            <a:r>
              <a:rPr lang="el-GR" sz="1600" b="1" dirty="0">
                <a:latin typeface="Arial" panose="020B0604020202020204" pitchFamily="34" charset="0"/>
                <a:cs typeface="Arial" panose="020B0604020202020204" pitchFamily="34" charset="0"/>
              </a:rPr>
              <a:t>ιεραρχία των τμημάτων </a:t>
            </a:r>
            <a:r>
              <a:rPr lang="el-GR" sz="1600" dirty="0">
                <a:latin typeface="Arial" panose="020B0604020202020204" pitchFamily="34" charset="0"/>
                <a:cs typeface="Arial" panose="020B0604020202020204" pitchFamily="34" charset="0"/>
              </a:rPr>
              <a:t>μπορεί</a:t>
            </a:r>
            <a:r>
              <a:rPr lang="el-GR" sz="1600" b="1" dirty="0">
                <a:latin typeface="Arial" panose="020B0604020202020204" pitchFamily="34" charset="0"/>
                <a:cs typeface="Arial" panose="020B0604020202020204" pitchFamily="34" charset="0"/>
              </a:rPr>
              <a:t> να διαφέρει στις διάφορες </a:t>
            </a:r>
            <a:r>
              <a:rPr lang="el-GR" sz="1600" b="1" dirty="0" smtClean="0">
                <a:latin typeface="Arial" panose="020B0604020202020204" pitchFamily="34" charset="0"/>
                <a:cs typeface="Arial" panose="020B0604020202020204" pitchFamily="34" charset="0"/>
              </a:rPr>
              <a:t>βιομηχανίες.</a:t>
            </a:r>
            <a:endParaRPr lang="el-GR" sz="1600" b="1" dirty="0">
              <a:latin typeface="Arial" panose="020B0604020202020204" pitchFamily="34" charset="0"/>
              <a:cs typeface="Arial" panose="020B0604020202020204" pitchFamily="34" charset="0"/>
            </a:endParaRPr>
          </a:p>
        </p:txBody>
      </p:sp>
      <p:sp>
        <p:nvSpPr>
          <p:cNvPr id="6" name="Θέση κειμένου 5"/>
          <p:cNvSpPr>
            <a:spLocks noGrp="1"/>
          </p:cNvSpPr>
          <p:nvPr>
            <p:ph type="body" sz="half" idx="2"/>
          </p:nvPr>
        </p:nvSpPr>
        <p:spPr>
          <a:xfrm>
            <a:off x="1257300" y="1422400"/>
            <a:ext cx="3276600" cy="4914900"/>
          </a:xfrm>
        </p:spPr>
        <p:txBody>
          <a:bodyPr>
            <a:noAutofit/>
          </a:bodyPr>
          <a:lstStyle/>
          <a:p>
            <a:r>
              <a:rPr lang="el-GR" sz="2000" dirty="0" smtClean="0">
                <a:latin typeface="Arial" panose="020B0604020202020204" pitchFamily="34" charset="0"/>
                <a:cs typeface="Arial" panose="020B0604020202020204" pitchFamily="34" charset="0"/>
              </a:rPr>
              <a:t>Είναι </a:t>
            </a:r>
            <a:r>
              <a:rPr lang="el-GR" sz="2000" dirty="0">
                <a:latin typeface="Arial" panose="020B0604020202020204" pitchFamily="34" charset="0"/>
                <a:cs typeface="Arial" panose="020B0604020202020204" pitchFamily="34" charset="0"/>
              </a:rPr>
              <a:t>ένα </a:t>
            </a:r>
            <a:r>
              <a:rPr lang="el-GR" sz="2000" b="1" dirty="0">
                <a:latin typeface="Arial" panose="020B0604020202020204" pitchFamily="34" charset="0"/>
                <a:cs typeface="Arial" panose="020B0604020202020204" pitchFamily="34" charset="0"/>
              </a:rPr>
              <a:t>ειδικό διάγραμμα </a:t>
            </a:r>
            <a:r>
              <a:rPr lang="el-GR" sz="2000" dirty="0">
                <a:latin typeface="Arial" panose="020B0604020202020204" pitchFamily="34" charset="0"/>
                <a:cs typeface="Arial" panose="020B0604020202020204" pitchFamily="34" charset="0"/>
              </a:rPr>
              <a:t>που απεικονίζει την </a:t>
            </a:r>
            <a:r>
              <a:rPr lang="el-GR" sz="2000" b="1" dirty="0">
                <a:latin typeface="Arial" panose="020B0604020202020204" pitchFamily="34" charset="0"/>
                <a:cs typeface="Arial" panose="020B0604020202020204" pitchFamily="34" charset="0"/>
              </a:rPr>
              <a:t>οργάνωση</a:t>
            </a:r>
            <a:r>
              <a:rPr lang="el-GR" sz="2000" dirty="0">
                <a:latin typeface="Arial" panose="020B0604020202020204" pitchFamily="34" charset="0"/>
                <a:cs typeface="Arial" panose="020B0604020202020204" pitchFamily="34" charset="0"/>
              </a:rPr>
              <a:t> μιας Παραγωγικής </a:t>
            </a:r>
            <a:r>
              <a:rPr lang="el-GR" sz="2000" dirty="0" smtClean="0">
                <a:latin typeface="Arial" panose="020B0604020202020204" pitchFamily="34" charset="0"/>
                <a:cs typeface="Arial" panose="020B0604020202020204" pitchFamily="34" charset="0"/>
              </a:rPr>
              <a:t>Μονάδας.                     </a:t>
            </a:r>
            <a:r>
              <a:rPr lang="el-GR" sz="2000" b="1" dirty="0">
                <a:solidFill>
                  <a:schemeClr val="accent1"/>
                </a:solidFill>
                <a:latin typeface="Arial" panose="020B0604020202020204" pitchFamily="34" charset="0"/>
                <a:cs typeface="Arial" panose="020B0604020202020204" pitchFamily="34" charset="0"/>
              </a:rPr>
              <a:t>Δείχνει:                                                                                                                                                                             </a:t>
            </a:r>
          </a:p>
          <a:p>
            <a:pPr marL="360000"/>
            <a:r>
              <a:rPr lang="el-GR" sz="1800" b="1" dirty="0">
                <a:solidFill>
                  <a:schemeClr val="accent1"/>
                </a:solidFill>
                <a:latin typeface="Arial" panose="020B0604020202020204" pitchFamily="34" charset="0"/>
                <a:cs typeface="Arial" panose="020B0604020202020204" pitchFamily="34" charset="0"/>
              </a:rPr>
              <a:t>1</a:t>
            </a:r>
            <a:r>
              <a:rPr lang="el-GR" sz="1800" b="1" dirty="0" smtClean="0">
                <a:solidFill>
                  <a:schemeClr val="accent1"/>
                </a:solidFill>
                <a:latin typeface="Arial" panose="020B0604020202020204" pitchFamily="34" charset="0"/>
                <a:cs typeface="Arial" panose="020B0604020202020204" pitchFamily="34" charset="0"/>
              </a:rPr>
              <a:t>.  </a:t>
            </a:r>
            <a:r>
              <a:rPr lang="el-GR" sz="1800" dirty="0">
                <a:latin typeface="Arial" panose="020B0604020202020204" pitchFamily="34" charset="0"/>
                <a:cs typeface="Arial" panose="020B0604020202020204" pitchFamily="34" charset="0"/>
              </a:rPr>
              <a:t>Την </a:t>
            </a:r>
            <a:r>
              <a:rPr lang="el-GR" sz="1800" b="1" dirty="0">
                <a:latin typeface="Arial" panose="020B0604020202020204" pitchFamily="34" charset="0"/>
                <a:cs typeface="Arial" panose="020B0604020202020204" pitchFamily="34" charset="0"/>
              </a:rPr>
              <a:t>κατανομή</a:t>
            </a:r>
            <a:r>
              <a:rPr lang="el-GR" sz="1800" dirty="0">
                <a:latin typeface="Arial" panose="020B0604020202020204" pitchFamily="34" charset="0"/>
                <a:cs typeface="Arial" panose="020B0604020202020204" pitchFamily="34" charset="0"/>
              </a:rPr>
              <a:t> της </a:t>
            </a:r>
            <a:r>
              <a:rPr lang="el-GR" sz="1800" dirty="0" smtClean="0">
                <a:latin typeface="Arial" panose="020B0604020202020204" pitchFamily="34" charset="0"/>
                <a:cs typeface="Arial" panose="020B0604020202020204" pitchFamily="34" charset="0"/>
              </a:rPr>
              <a:t>  εργασίας </a:t>
            </a:r>
            <a:r>
              <a:rPr lang="el-GR" sz="1800" dirty="0">
                <a:latin typeface="Arial" panose="020B0604020202020204" pitchFamily="34" charset="0"/>
                <a:cs typeface="Arial" panose="020B0604020202020204" pitchFamily="34" charset="0"/>
              </a:rPr>
              <a:t>σε μέρη (διευθύνσεις, τμήματα, άτομα)                                          </a:t>
            </a:r>
            <a:r>
              <a:rPr lang="el-GR" sz="1800" dirty="0" smtClean="0">
                <a:latin typeface="Arial" panose="020B0604020202020204" pitchFamily="34" charset="0"/>
                <a:cs typeface="Arial" panose="020B0604020202020204" pitchFamily="34" charset="0"/>
              </a:rPr>
              <a:t>                                     </a:t>
            </a:r>
            <a:r>
              <a:rPr lang="el-GR" sz="1800" b="1" dirty="0">
                <a:solidFill>
                  <a:schemeClr val="accent1"/>
                </a:solidFill>
                <a:latin typeface="Arial" panose="020B0604020202020204" pitchFamily="34" charset="0"/>
                <a:cs typeface="Arial" panose="020B0604020202020204" pitchFamily="34" charset="0"/>
              </a:rPr>
              <a:t>2.  </a:t>
            </a:r>
            <a:r>
              <a:rPr lang="el-GR" sz="1800" dirty="0">
                <a:latin typeface="Arial" panose="020B0604020202020204" pitchFamily="34" charset="0"/>
                <a:cs typeface="Arial" panose="020B0604020202020204" pitchFamily="34" charset="0"/>
              </a:rPr>
              <a:t>Τη </a:t>
            </a:r>
            <a:r>
              <a:rPr lang="el-GR" sz="1800" b="1" dirty="0">
                <a:latin typeface="Arial" panose="020B0604020202020204" pitchFamily="34" charset="0"/>
                <a:cs typeface="Arial" panose="020B0604020202020204" pitchFamily="34" charset="0"/>
              </a:rPr>
              <a:t>σχέση </a:t>
            </a:r>
            <a:r>
              <a:rPr lang="el-GR" sz="1800" dirty="0">
                <a:latin typeface="Arial" panose="020B0604020202020204" pitchFamily="34" charset="0"/>
                <a:cs typeface="Arial" panose="020B0604020202020204" pitchFamily="34" charset="0"/>
              </a:rPr>
              <a:t>προϊστάμενου-υφιστάμενου                                  </a:t>
            </a:r>
            <a:r>
              <a:rPr lang="el-GR" sz="1800" dirty="0" smtClean="0">
                <a:latin typeface="Arial" panose="020B0604020202020204" pitchFamily="34" charset="0"/>
                <a:cs typeface="Arial" panose="020B0604020202020204" pitchFamily="34" charset="0"/>
              </a:rPr>
              <a:t>                                                               </a:t>
            </a:r>
            <a:r>
              <a:rPr lang="el-GR" sz="1800" b="1" dirty="0" smtClean="0">
                <a:solidFill>
                  <a:schemeClr val="accent1"/>
                </a:solidFill>
                <a:latin typeface="Arial" panose="020B0604020202020204" pitchFamily="34" charset="0"/>
                <a:cs typeface="Arial" panose="020B0604020202020204" pitchFamily="34" charset="0"/>
              </a:rPr>
              <a:t>3.  </a:t>
            </a:r>
            <a:r>
              <a:rPr lang="el-GR" sz="1800" dirty="0">
                <a:latin typeface="Arial" panose="020B0604020202020204" pitchFamily="34" charset="0"/>
                <a:cs typeface="Arial" panose="020B0604020202020204" pitchFamily="34" charset="0"/>
              </a:rPr>
              <a:t>Το </a:t>
            </a:r>
            <a:r>
              <a:rPr lang="el-GR" sz="1800" b="1" dirty="0">
                <a:latin typeface="Arial" panose="020B0604020202020204" pitchFamily="34" charset="0"/>
                <a:cs typeface="Arial" panose="020B0604020202020204" pitchFamily="34" charset="0"/>
              </a:rPr>
              <a:t>είδος </a:t>
            </a:r>
            <a:r>
              <a:rPr lang="el-GR" sz="1800" dirty="0">
                <a:latin typeface="Arial" panose="020B0604020202020204" pitchFamily="34" charset="0"/>
                <a:cs typeface="Arial" panose="020B0604020202020204" pitchFamily="34" charset="0"/>
              </a:rPr>
              <a:t>της </a:t>
            </a:r>
            <a:r>
              <a:rPr lang="el-GR" sz="1800" b="1" dirty="0">
                <a:latin typeface="Arial" panose="020B0604020202020204" pitchFamily="34" charset="0"/>
                <a:cs typeface="Arial" panose="020B0604020202020204" pitchFamily="34" charset="0"/>
              </a:rPr>
              <a:t>εργασίας</a:t>
            </a:r>
            <a:r>
              <a:rPr lang="el-GR" sz="1800" dirty="0">
                <a:latin typeface="Arial" panose="020B0604020202020204" pitchFamily="34" charset="0"/>
                <a:cs typeface="Arial" panose="020B0604020202020204" pitchFamily="34" charset="0"/>
              </a:rPr>
              <a:t> κάθε τμήματος</a:t>
            </a:r>
            <a:endParaRPr lang="el-GR" sz="1800" dirty="0" smtClean="0">
              <a:latin typeface="Arial" panose="020B0604020202020204" pitchFamily="34" charset="0"/>
              <a:cs typeface="Arial" panose="020B0604020202020204" pitchFamily="34" charset="0"/>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9501" y="838199"/>
            <a:ext cx="6642099" cy="4305301"/>
          </a:xfrm>
          <a:prstGeom prst="rect">
            <a:avLst/>
          </a:prstGeom>
        </p:spPr>
      </p:pic>
    </p:spTree>
    <p:extLst>
      <p:ext uri="{BB962C8B-B14F-4D97-AF65-F5344CB8AC3E}">
        <p14:creationId xmlns:p14="http://schemas.microsoft.com/office/powerpoint/2010/main" val="13181605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528797"/>
          </a:xfrm>
        </p:spPr>
        <p:txBody>
          <a:bodyPr>
            <a:normAutofit fontScale="90000"/>
          </a:bodyPr>
          <a:lstStyle/>
          <a:p>
            <a:r>
              <a:rPr lang="el-GR" b="1" dirty="0" smtClean="0">
                <a:solidFill>
                  <a:schemeClr val="tx1"/>
                </a:solidFill>
                <a:latin typeface="Arial" panose="020B0604020202020204" pitchFamily="34" charset="0"/>
                <a:cs typeface="Arial" panose="020B0604020202020204" pitchFamily="34" charset="0"/>
              </a:rPr>
              <a:t>Διευθυντής </a:t>
            </a:r>
            <a:r>
              <a:rPr lang="el-GR" b="1" dirty="0">
                <a:solidFill>
                  <a:schemeClr val="tx1"/>
                </a:solidFill>
                <a:latin typeface="Arial" panose="020B0604020202020204" pitchFamily="34" charset="0"/>
                <a:cs typeface="Arial" panose="020B0604020202020204" pitchFamily="34" charset="0"/>
              </a:rPr>
              <a:t>έρευνας και ανάπτυξης</a:t>
            </a:r>
            <a:endParaRPr lang="el-GR" dirty="0">
              <a:solidFill>
                <a:schemeClr val="tx1"/>
              </a:solidFill>
            </a:endParaRPr>
          </a:p>
        </p:txBody>
      </p:sp>
      <p:sp>
        <p:nvSpPr>
          <p:cNvPr id="3" name="Θέση περιεχομένου 2"/>
          <p:cNvSpPr>
            <a:spLocks noGrp="1"/>
          </p:cNvSpPr>
          <p:nvPr>
            <p:ph idx="1"/>
          </p:nvPr>
        </p:nvSpPr>
        <p:spPr>
          <a:xfrm>
            <a:off x="1311579" y="1409700"/>
            <a:ext cx="9902522" cy="4501522"/>
          </a:xfrm>
        </p:spPr>
        <p:txBody>
          <a:bodyPr/>
          <a:lstStyle/>
          <a:p>
            <a:r>
              <a:rPr lang="en-US" sz="1600" dirty="0">
                <a:solidFill>
                  <a:schemeClr val="tx1"/>
                </a:solidFill>
                <a:latin typeface="Arial" panose="020B0604020202020204" pitchFamily="34" charset="0"/>
                <a:cs typeface="Arial" panose="020B0604020202020204" pitchFamily="34" charset="0"/>
                <a:hlinkClick r:id="rId2"/>
              </a:rPr>
              <a:t>https://el.wikipedia.org/wiki/%CE%88%CF%81%CE%B5%CF%85%CE%BD%CE%B1_%CE%BA%CE%B1%CE%B9_%</a:t>
            </a:r>
            <a:r>
              <a:rPr lang="en-US" sz="1600" dirty="0" smtClean="0">
                <a:solidFill>
                  <a:schemeClr val="tx1"/>
                </a:solidFill>
                <a:latin typeface="Arial" panose="020B0604020202020204" pitchFamily="34" charset="0"/>
                <a:cs typeface="Arial" panose="020B0604020202020204" pitchFamily="34" charset="0"/>
                <a:hlinkClick r:id="rId2"/>
              </a:rPr>
              <a:t>CE%91%CE%BD%CE%AC%CF%80%CF%84%CF%85%CE%BE%CE%B7</a:t>
            </a:r>
            <a:endParaRPr lang="el-GR" sz="1600" dirty="0" smtClean="0">
              <a:solidFill>
                <a:schemeClr val="tx1"/>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hlinkClick r:id="rId3"/>
              </a:rPr>
              <a:t>https://www.mediconsa.com/gr</a:t>
            </a:r>
            <a:r>
              <a:rPr lang="en-US" sz="1600" dirty="0" smtClean="0">
                <a:solidFill>
                  <a:schemeClr val="tx1"/>
                </a:solidFill>
                <a:latin typeface="Arial" panose="020B0604020202020204" pitchFamily="34" charset="0"/>
                <a:cs typeface="Arial" panose="020B0604020202020204" pitchFamily="34" charset="0"/>
                <a:hlinkClick r:id="rId3"/>
              </a:rPr>
              <a:t>/</a:t>
            </a:r>
            <a:endParaRPr lang="el-GR" sz="1600" dirty="0" smtClean="0">
              <a:solidFill>
                <a:schemeClr val="tx1"/>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hlinkClick r:id="rId4"/>
              </a:rPr>
              <a:t>https://www.astro.noa.gr</a:t>
            </a:r>
            <a:r>
              <a:rPr lang="en-US" sz="1600" dirty="0" smtClean="0">
                <a:solidFill>
                  <a:schemeClr val="tx1"/>
                </a:solidFill>
                <a:latin typeface="Arial" panose="020B0604020202020204" pitchFamily="34" charset="0"/>
                <a:cs typeface="Arial" panose="020B0604020202020204" pitchFamily="34" charset="0"/>
                <a:hlinkClick r:id="rId4"/>
              </a:rPr>
              <a:t>/</a:t>
            </a:r>
            <a:endParaRPr lang="el-GR" sz="1600" dirty="0" smtClean="0">
              <a:solidFill>
                <a:schemeClr val="tx1"/>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hlinkClick r:id="rId5"/>
              </a:rPr>
              <a:t>https://el.wikipedia.org/wiki/%CE%92%CE%B9%CE%BF%CE%BC%CE%B7%CF%87%CE%B1%CE%BD%CE%B9%CE%BA%CF%8C%CF%82_%</a:t>
            </a:r>
            <a:r>
              <a:rPr lang="en-US" sz="1600" dirty="0" smtClean="0">
                <a:solidFill>
                  <a:schemeClr val="tx1"/>
                </a:solidFill>
                <a:latin typeface="Arial" panose="020B0604020202020204" pitchFamily="34" charset="0"/>
                <a:cs typeface="Arial" panose="020B0604020202020204" pitchFamily="34" charset="0"/>
                <a:hlinkClick r:id="rId5"/>
              </a:rPr>
              <a:t>CF%83%CF%87%CE%B5%CE%B4%CE%B9%CE%B1%CF%83%CE%BC%CF%8C%CF%82</a:t>
            </a:r>
            <a:endParaRPr lang="el-GR" sz="1600" dirty="0" smtClean="0">
              <a:solidFill>
                <a:schemeClr val="tx1"/>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hlinkClick r:id="rId6"/>
              </a:rPr>
              <a:t>http://</a:t>
            </a:r>
            <a:r>
              <a:rPr lang="en-US" sz="1600" dirty="0" smtClean="0">
                <a:solidFill>
                  <a:schemeClr val="tx1"/>
                </a:solidFill>
                <a:latin typeface="Arial" panose="020B0604020202020204" pitchFamily="34" charset="0"/>
                <a:cs typeface="Arial" panose="020B0604020202020204" pitchFamily="34" charset="0"/>
                <a:hlinkClick r:id="rId6"/>
              </a:rPr>
              <a:t>academics.epu.ntua.gr/LinkClick.aspx?fileticket=6MbOsuR2eEs%3D&amp;tabid=380&amp;mid=838</a:t>
            </a:r>
            <a:endParaRPr lang="el-GR" sz="1600" dirty="0" smtClean="0">
              <a:solidFill>
                <a:schemeClr val="tx1"/>
              </a:solidFill>
              <a:latin typeface="Arial" panose="020B0604020202020204" pitchFamily="34" charset="0"/>
              <a:cs typeface="Arial" panose="020B0604020202020204" pitchFamily="34" charset="0"/>
            </a:endParaRPr>
          </a:p>
          <a:p>
            <a:r>
              <a:rPr lang="en-US" sz="1600" dirty="0">
                <a:solidFill>
                  <a:schemeClr val="tx1"/>
                </a:solidFill>
                <a:latin typeface="Arial" panose="020B0604020202020204" pitchFamily="34" charset="0"/>
                <a:cs typeface="Arial" panose="020B0604020202020204" pitchFamily="34" charset="0"/>
                <a:hlinkClick r:id="rId7"/>
              </a:rPr>
              <a:t>http://www.tex.unipi.gr/ereunhtiko-ergo/h-ereuna-sto-tmhma</a:t>
            </a:r>
            <a:r>
              <a:rPr lang="en-US" sz="1600" dirty="0" smtClean="0">
                <a:solidFill>
                  <a:schemeClr val="tx1"/>
                </a:solidFill>
                <a:latin typeface="Arial" panose="020B0604020202020204" pitchFamily="34" charset="0"/>
                <a:cs typeface="Arial" panose="020B0604020202020204" pitchFamily="34" charset="0"/>
                <a:hlinkClick r:id="rId7"/>
              </a:rPr>
              <a:t>/</a:t>
            </a:r>
            <a:endParaRPr lang="el-GR" sz="1600" dirty="0" smtClean="0">
              <a:solidFill>
                <a:schemeClr val="tx1"/>
              </a:solidFill>
              <a:latin typeface="Arial" panose="020B0604020202020204" pitchFamily="34" charset="0"/>
              <a:cs typeface="Arial" panose="020B0604020202020204" pitchFamily="34" charset="0"/>
            </a:endParaRPr>
          </a:p>
          <a:p>
            <a:endParaRPr lang="el-GR" dirty="0" smtClean="0"/>
          </a:p>
          <a:p>
            <a:endParaRPr lang="el-GR" dirty="0"/>
          </a:p>
          <a:p>
            <a:endParaRPr lang="el-GR" dirty="0" smtClean="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746542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65301" y="624110"/>
            <a:ext cx="7467599" cy="722090"/>
          </a:xfrm>
        </p:spPr>
        <p:txBody>
          <a:bodyPr/>
          <a:lstStyle/>
          <a:p>
            <a:pPr algn="ctr"/>
            <a:r>
              <a:rPr lang="el-GR" b="1" dirty="0">
                <a:solidFill>
                  <a:schemeClr val="accent1"/>
                </a:solidFill>
                <a:latin typeface="Arial" panose="020B0604020202020204" pitchFamily="34" charset="0"/>
                <a:cs typeface="Arial" panose="020B0604020202020204" pitchFamily="34" charset="0"/>
              </a:rPr>
              <a:t>Διευθυντής Προμηθειών</a:t>
            </a:r>
          </a:p>
        </p:txBody>
      </p:sp>
      <p:sp>
        <p:nvSpPr>
          <p:cNvPr id="3" name="Θέση περιεχομένου 2"/>
          <p:cNvSpPr>
            <a:spLocks noGrp="1"/>
          </p:cNvSpPr>
          <p:nvPr>
            <p:ph idx="1"/>
          </p:nvPr>
        </p:nvSpPr>
        <p:spPr>
          <a:xfrm>
            <a:off x="1311579" y="1460500"/>
            <a:ext cx="9292921" cy="5080000"/>
          </a:xfrm>
        </p:spPr>
        <p:txBody>
          <a:bodyPr>
            <a:normAutofit/>
          </a:bodyPr>
          <a:lstStyle/>
          <a:p>
            <a:pPr marL="0" indent="0">
              <a:buNone/>
            </a:pPr>
            <a:r>
              <a:rPr lang="el-GR" dirty="0" smtClean="0">
                <a:latin typeface="Arial" panose="020B0604020202020204" pitchFamily="34" charset="0"/>
                <a:cs typeface="Arial" panose="020B0604020202020204" pitchFamily="34" charset="0"/>
              </a:rPr>
              <a:t>Ο </a:t>
            </a:r>
            <a:r>
              <a:rPr lang="el-GR" dirty="0">
                <a:latin typeface="Arial" panose="020B0604020202020204" pitchFamily="34" charset="0"/>
                <a:cs typeface="Arial" panose="020B0604020202020204" pitchFamily="34" charset="0"/>
              </a:rPr>
              <a:t>διευθυντής </a:t>
            </a:r>
            <a:r>
              <a:rPr lang="el-GR" dirty="0" smtClean="0">
                <a:latin typeface="Arial" panose="020B0604020202020204" pitchFamily="34" charset="0"/>
                <a:cs typeface="Arial" panose="020B0604020202020204" pitchFamily="34" charset="0"/>
              </a:rPr>
              <a:t>προμηθειών είναι </a:t>
            </a:r>
            <a:r>
              <a:rPr lang="el-GR" dirty="0">
                <a:latin typeface="Arial" panose="020B0604020202020204" pitchFamily="34" charset="0"/>
                <a:cs typeface="Arial" panose="020B0604020202020204" pitchFamily="34" charset="0"/>
              </a:rPr>
              <a:t>υπεύθυνος για τον </a:t>
            </a:r>
            <a:r>
              <a:rPr lang="el-GR" b="1" dirty="0">
                <a:latin typeface="Arial" panose="020B0604020202020204" pitchFamily="34" charset="0"/>
                <a:cs typeface="Arial" panose="020B0604020202020204" pitchFamily="34" charset="0"/>
              </a:rPr>
              <a:t>εφοδιασμό όλων </a:t>
            </a:r>
            <a:r>
              <a:rPr lang="el-GR" b="1" dirty="0" smtClean="0">
                <a:latin typeface="Arial" panose="020B0604020202020204" pitchFamily="34" charset="0"/>
                <a:cs typeface="Arial" panose="020B0604020202020204" pitchFamily="34" charset="0"/>
              </a:rPr>
              <a:t>των τμημάτων της επιχείρησης</a:t>
            </a:r>
            <a:r>
              <a:rPr lang="el-GR" dirty="0" smtClean="0">
                <a:latin typeface="Arial" panose="020B0604020202020204" pitchFamily="34" charset="0"/>
                <a:cs typeface="Arial" panose="020B0604020202020204" pitchFamily="34" charset="0"/>
              </a:rPr>
              <a:t> με τα απαραίτητα για τη λειτουργία αυτών των τμημάτων υλικά, εργαλεία, μηχανήματα κ.ά.</a:t>
            </a:r>
          </a:p>
          <a:p>
            <a:pPr marL="0" indent="0">
              <a:buNone/>
            </a:pPr>
            <a:r>
              <a:rPr lang="el-GR" sz="2800" b="1" dirty="0">
                <a:solidFill>
                  <a:schemeClr val="tx1"/>
                </a:solidFill>
                <a:latin typeface="Arial" panose="020B0604020202020204" pitchFamily="34" charset="0"/>
                <a:cs typeface="Arial" panose="020B0604020202020204" pitchFamily="34" charset="0"/>
              </a:rPr>
              <a:t>Τα καθήκοντα του διευθυντή προμηθειών είναι:</a:t>
            </a:r>
          </a:p>
          <a:p>
            <a:pPr marL="792000"/>
            <a:r>
              <a:rPr lang="el-GR" dirty="0" smtClean="0">
                <a:latin typeface="Arial" panose="020B0604020202020204" pitchFamily="34" charset="0"/>
                <a:cs typeface="Arial" panose="020B0604020202020204" pitchFamily="34" charset="0"/>
              </a:rPr>
              <a:t>Συγκεντρώνει </a:t>
            </a:r>
            <a:r>
              <a:rPr lang="el-GR" dirty="0">
                <a:latin typeface="Arial" panose="020B0604020202020204" pitchFamily="34" charset="0"/>
                <a:cs typeface="Arial" panose="020B0604020202020204" pitchFamily="34" charset="0"/>
              </a:rPr>
              <a:t>στοιχεία για τις </a:t>
            </a:r>
            <a:r>
              <a:rPr lang="el-GR" b="1" dirty="0">
                <a:latin typeface="Arial" panose="020B0604020202020204" pitchFamily="34" charset="0"/>
                <a:cs typeface="Arial" panose="020B0604020202020204" pitchFamily="34" charset="0"/>
              </a:rPr>
              <a:t>προδιαγραφές </a:t>
            </a:r>
            <a:r>
              <a:rPr lang="el-GR" b="1" dirty="0" smtClean="0">
                <a:latin typeface="Arial" panose="020B0604020202020204" pitchFamily="34" charset="0"/>
                <a:cs typeface="Arial" panose="020B0604020202020204" pitchFamily="34" charset="0"/>
              </a:rPr>
              <a:t>των πρώτων </a:t>
            </a:r>
            <a:r>
              <a:rPr lang="el-GR" b="1" dirty="0">
                <a:latin typeface="Arial" panose="020B0604020202020204" pitchFamily="34" charset="0"/>
                <a:cs typeface="Arial" panose="020B0604020202020204" pitchFamily="34" charset="0"/>
              </a:rPr>
              <a:t>υλών</a:t>
            </a:r>
          </a:p>
          <a:p>
            <a:pPr marL="792000"/>
            <a:r>
              <a:rPr lang="el-GR" dirty="0" smtClean="0">
                <a:latin typeface="Arial" panose="020B0604020202020204" pitchFamily="34" charset="0"/>
                <a:cs typeface="Arial" panose="020B0604020202020204" pitchFamily="34" charset="0"/>
              </a:rPr>
              <a:t>Συνεργάζεται </a:t>
            </a:r>
            <a:r>
              <a:rPr lang="el-GR" dirty="0">
                <a:latin typeface="Arial" panose="020B0604020202020204" pitchFamily="34" charset="0"/>
                <a:cs typeface="Arial" panose="020B0604020202020204" pitchFamily="34" charset="0"/>
              </a:rPr>
              <a:t>με το διευθυντή παραγωγής για </a:t>
            </a:r>
            <a:r>
              <a:rPr lang="el-GR" dirty="0" smtClean="0">
                <a:latin typeface="Arial" panose="020B0604020202020204" pitchFamily="34" charset="0"/>
                <a:cs typeface="Arial" panose="020B0604020202020204" pitchFamily="34" charset="0"/>
              </a:rPr>
              <a:t>να καθορίσει </a:t>
            </a:r>
            <a:r>
              <a:rPr lang="el-GR" dirty="0">
                <a:latin typeface="Arial" panose="020B0604020202020204" pitchFamily="34" charset="0"/>
                <a:cs typeface="Arial" panose="020B0604020202020204" pitchFamily="34" charset="0"/>
              </a:rPr>
              <a:t>τις </a:t>
            </a:r>
            <a:r>
              <a:rPr lang="el-GR" b="1" dirty="0">
                <a:latin typeface="Arial" panose="020B0604020202020204" pitchFamily="34" charset="0"/>
                <a:cs typeface="Arial" panose="020B0604020202020204" pitchFamily="34" charset="0"/>
              </a:rPr>
              <a:t>ποσότητες των υλικών</a:t>
            </a:r>
          </a:p>
          <a:p>
            <a:pPr marL="792000"/>
            <a:r>
              <a:rPr lang="el-GR" dirty="0" smtClean="0">
                <a:latin typeface="Arial" panose="020B0604020202020204" pitchFamily="34" charset="0"/>
                <a:cs typeface="Arial" panose="020B0604020202020204" pitchFamily="34" charset="0"/>
              </a:rPr>
              <a:t>Προγραμματίζει</a:t>
            </a:r>
            <a:r>
              <a:rPr lang="el-GR" dirty="0">
                <a:latin typeface="Arial" panose="020B0604020202020204" pitchFamily="34" charset="0"/>
                <a:cs typeface="Arial" panose="020B0604020202020204" pitchFamily="34" charset="0"/>
              </a:rPr>
              <a:t>, οργανώνει και </a:t>
            </a:r>
            <a:r>
              <a:rPr lang="el-GR" dirty="0" smtClean="0">
                <a:latin typeface="Arial" panose="020B0604020202020204" pitchFamily="34" charset="0"/>
                <a:cs typeface="Arial" panose="020B0604020202020204" pitchFamily="34" charset="0"/>
              </a:rPr>
              <a:t>πραγματοποιεί την</a:t>
            </a:r>
            <a:r>
              <a:rPr lang="el-GR" b="1" dirty="0" smtClean="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προμήθεια </a:t>
            </a:r>
            <a:r>
              <a:rPr lang="el-GR" dirty="0">
                <a:latin typeface="Arial" panose="020B0604020202020204" pitchFamily="34" charset="0"/>
                <a:cs typeface="Arial" panose="020B0604020202020204" pitchFamily="34" charset="0"/>
              </a:rPr>
              <a:t>όλων των απαιτούμενων </a:t>
            </a:r>
            <a:r>
              <a:rPr lang="el-GR" b="1" dirty="0">
                <a:latin typeface="Arial" panose="020B0604020202020204" pitchFamily="34" charset="0"/>
                <a:cs typeface="Arial" panose="020B0604020202020204" pitchFamily="34" charset="0"/>
              </a:rPr>
              <a:t>εφοδίων</a:t>
            </a:r>
          </a:p>
          <a:p>
            <a:pPr marL="792000"/>
            <a:r>
              <a:rPr lang="el-GR" dirty="0" smtClean="0">
                <a:latin typeface="Arial" panose="020B0604020202020204" pitchFamily="34" charset="0"/>
                <a:cs typeface="Arial" panose="020B0604020202020204" pitchFamily="34" charset="0"/>
              </a:rPr>
              <a:t>Ελέγχει την </a:t>
            </a:r>
            <a:r>
              <a:rPr lang="el-GR" b="1" dirty="0" smtClean="0">
                <a:latin typeface="Arial" panose="020B0604020202020204" pitchFamily="34" charset="0"/>
                <a:cs typeface="Arial" panose="020B0604020202020204" pitchFamily="34" charset="0"/>
              </a:rPr>
              <a:t>ποσότητα</a:t>
            </a:r>
            <a:r>
              <a:rPr lang="el-GR" dirty="0" smtClean="0">
                <a:latin typeface="Arial" panose="020B0604020202020204" pitchFamily="34" charset="0"/>
                <a:cs typeface="Arial" panose="020B0604020202020204" pitchFamily="34" charset="0"/>
              </a:rPr>
              <a:t> και την </a:t>
            </a:r>
            <a:r>
              <a:rPr lang="el-GR" b="1" dirty="0" smtClean="0">
                <a:latin typeface="Arial" panose="020B0604020202020204" pitchFamily="34" charset="0"/>
                <a:cs typeface="Arial" panose="020B0604020202020204" pitchFamily="34" charset="0"/>
              </a:rPr>
              <a:t>ποιότητα</a:t>
            </a:r>
            <a:r>
              <a:rPr lang="el-GR" dirty="0" smtClean="0">
                <a:latin typeface="Arial" panose="020B0604020202020204" pitchFamily="34" charset="0"/>
                <a:cs typeface="Arial" panose="020B0604020202020204" pitchFamily="34" charset="0"/>
              </a:rPr>
              <a:t> των </a:t>
            </a:r>
            <a:r>
              <a:rPr lang="el-GR" b="1" dirty="0" smtClean="0">
                <a:latin typeface="Arial" panose="020B0604020202020204" pitchFamily="34" charset="0"/>
                <a:cs typeface="Arial" panose="020B0604020202020204" pitchFamily="34" charset="0"/>
              </a:rPr>
              <a:t>προμηθειών</a:t>
            </a:r>
            <a:endParaRPr lang="el-GR" b="1"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4640669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1" y="624110"/>
            <a:ext cx="7124699" cy="645890"/>
          </a:xfrm>
        </p:spPr>
        <p:txBody>
          <a:bodyPr>
            <a:normAutofit/>
          </a:bodyPr>
          <a:lstStyle/>
          <a:p>
            <a:pPr algn="ctr"/>
            <a:r>
              <a:rPr lang="el-GR" sz="3200" b="1" dirty="0">
                <a:solidFill>
                  <a:schemeClr val="accent1"/>
                </a:solidFill>
                <a:latin typeface="Arial" panose="020B0604020202020204" pitchFamily="34" charset="0"/>
                <a:cs typeface="Arial" panose="020B0604020202020204" pitchFamily="34" charset="0"/>
              </a:rPr>
              <a:t>Ακόμη…</a:t>
            </a:r>
          </a:p>
        </p:txBody>
      </p:sp>
      <p:sp>
        <p:nvSpPr>
          <p:cNvPr id="3" name="Θέση περιεχομένου 2"/>
          <p:cNvSpPr>
            <a:spLocks noGrp="1"/>
          </p:cNvSpPr>
          <p:nvPr>
            <p:ph idx="1"/>
          </p:nvPr>
        </p:nvSpPr>
        <p:spPr>
          <a:xfrm>
            <a:off x="1358901" y="1663700"/>
            <a:ext cx="8420099" cy="4470400"/>
          </a:xfrm>
        </p:spPr>
        <p:txBody>
          <a:bodyPr>
            <a:normAutofit/>
          </a:bodyPr>
          <a:lstStyle/>
          <a:p>
            <a:r>
              <a:rPr lang="el-GR" dirty="0" smtClean="0">
                <a:latin typeface="Arial" panose="020B0604020202020204" pitchFamily="34" charset="0"/>
                <a:cs typeface="Arial" panose="020B0604020202020204" pitchFamily="34" charset="0"/>
              </a:rPr>
              <a:t>Οργανώνει </a:t>
            </a:r>
            <a:r>
              <a:rPr lang="el-GR" dirty="0">
                <a:latin typeface="Arial" panose="020B0604020202020204" pitchFamily="34" charset="0"/>
                <a:cs typeface="Arial" panose="020B0604020202020204" pitchFamily="34" charset="0"/>
              </a:rPr>
              <a:t>τη </a:t>
            </a:r>
            <a:r>
              <a:rPr lang="el-GR" b="1" dirty="0">
                <a:latin typeface="Arial" panose="020B0604020202020204" pitchFamily="34" charset="0"/>
                <a:cs typeface="Arial" panose="020B0604020202020204" pitchFamily="34" charset="0"/>
              </a:rPr>
              <a:t>διακίνηση των εφοδίων από </a:t>
            </a:r>
            <a:r>
              <a:rPr lang="el-GR" b="1" dirty="0" smtClean="0">
                <a:latin typeface="Arial" panose="020B0604020202020204" pitchFamily="34" charset="0"/>
                <a:cs typeface="Arial" panose="020B0604020202020204" pitchFamily="34" charset="0"/>
              </a:rPr>
              <a:t>και προς </a:t>
            </a:r>
            <a:r>
              <a:rPr lang="el-GR" b="1" dirty="0">
                <a:latin typeface="Arial" panose="020B0604020202020204" pitchFamily="34" charset="0"/>
                <a:cs typeface="Arial" panose="020B0604020202020204" pitchFamily="34" charset="0"/>
              </a:rPr>
              <a:t>την αποθήκη</a:t>
            </a:r>
          </a:p>
          <a:p>
            <a:r>
              <a:rPr lang="el-GR" dirty="0" smtClean="0">
                <a:latin typeface="Arial" panose="020B0604020202020204" pitchFamily="34" charset="0"/>
                <a:cs typeface="Arial" panose="020B0604020202020204" pitchFamily="34" charset="0"/>
              </a:rPr>
              <a:t>Διατηρεί </a:t>
            </a:r>
            <a:r>
              <a:rPr lang="el-GR" b="1" dirty="0">
                <a:latin typeface="Arial" panose="020B0604020202020204" pitchFamily="34" charset="0"/>
                <a:cs typeface="Arial" panose="020B0604020202020204" pitchFamily="34" charset="0"/>
              </a:rPr>
              <a:t>αρχεία παραγγελιών </a:t>
            </a:r>
            <a:r>
              <a:rPr lang="el-GR" dirty="0">
                <a:latin typeface="Arial" panose="020B0604020202020204" pitchFamily="34" charset="0"/>
                <a:cs typeface="Arial" panose="020B0604020202020204" pitchFamily="34" charset="0"/>
              </a:rPr>
              <a:t>των τμημάτων</a:t>
            </a:r>
          </a:p>
          <a:p>
            <a:r>
              <a:rPr lang="el-GR" b="1" dirty="0" smtClean="0">
                <a:latin typeface="Arial" panose="020B0604020202020204" pitchFamily="34" charset="0"/>
                <a:cs typeface="Arial" panose="020B0604020202020204" pitchFamily="34" charset="0"/>
              </a:rPr>
              <a:t>Ενημερώνει </a:t>
            </a:r>
            <a:r>
              <a:rPr lang="el-GR" dirty="0">
                <a:latin typeface="Arial" panose="020B0604020202020204" pitchFamily="34" charset="0"/>
                <a:cs typeface="Arial" panose="020B0604020202020204" pitchFamily="34" charset="0"/>
              </a:rPr>
              <a:t>το </a:t>
            </a:r>
            <a:r>
              <a:rPr lang="el-GR" b="1" dirty="0">
                <a:latin typeface="Arial" panose="020B0604020202020204" pitchFamily="34" charset="0"/>
                <a:cs typeface="Arial" panose="020B0604020202020204" pitchFamily="34" charset="0"/>
              </a:rPr>
              <a:t>διευθυντή οικονομικών </a:t>
            </a:r>
            <a:r>
              <a:rPr lang="el-GR" dirty="0">
                <a:latin typeface="Arial" panose="020B0604020202020204" pitchFamily="34" charset="0"/>
                <a:cs typeface="Arial" panose="020B0604020202020204" pitchFamily="34" charset="0"/>
              </a:rPr>
              <a:t>για </a:t>
            </a:r>
            <a:r>
              <a:rPr lang="el-GR" dirty="0" smtClean="0">
                <a:latin typeface="Arial" panose="020B0604020202020204" pitchFamily="34" charset="0"/>
                <a:cs typeface="Arial" panose="020B0604020202020204" pitchFamily="34" charset="0"/>
              </a:rPr>
              <a:t>την </a:t>
            </a:r>
            <a:r>
              <a:rPr lang="el-GR" b="1" dirty="0" smtClean="0">
                <a:latin typeface="Arial" panose="020B0604020202020204" pitchFamily="34" charset="0"/>
                <a:cs typeface="Arial" panose="020B0604020202020204" pitchFamily="34" charset="0"/>
              </a:rPr>
              <a:t>ποσότητα </a:t>
            </a:r>
            <a:r>
              <a:rPr lang="el-GR" dirty="0">
                <a:latin typeface="Arial" panose="020B0604020202020204" pitchFamily="34" charset="0"/>
                <a:cs typeface="Arial" panose="020B0604020202020204" pitchFamily="34" charset="0"/>
              </a:rPr>
              <a:t>και το </a:t>
            </a:r>
            <a:r>
              <a:rPr lang="el-GR" b="1" dirty="0" smtClean="0">
                <a:latin typeface="Arial" panose="020B0604020202020204" pitchFamily="34" charset="0"/>
                <a:cs typeface="Arial" panose="020B0604020202020204" pitchFamily="34" charset="0"/>
              </a:rPr>
              <a:t>κόστος </a:t>
            </a:r>
            <a:r>
              <a:rPr lang="el-GR" dirty="0">
                <a:latin typeface="Arial" panose="020B0604020202020204" pitchFamily="34" charset="0"/>
                <a:cs typeface="Arial" panose="020B0604020202020204" pitchFamily="34" charset="0"/>
              </a:rPr>
              <a:t>των </a:t>
            </a:r>
            <a:r>
              <a:rPr lang="el-GR" dirty="0" smtClean="0">
                <a:latin typeface="Arial" panose="020B0604020202020204" pitchFamily="34" charset="0"/>
                <a:cs typeface="Arial" panose="020B0604020202020204" pitchFamily="34" charset="0"/>
              </a:rPr>
              <a:t>αναγκαίων προμηθειών</a:t>
            </a:r>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Σχεδιάζει </a:t>
            </a:r>
            <a:r>
              <a:rPr lang="el-GR" dirty="0">
                <a:latin typeface="Arial" panose="020B0604020202020204" pitchFamily="34" charset="0"/>
                <a:cs typeface="Arial" panose="020B0604020202020204" pitchFamily="34" charset="0"/>
              </a:rPr>
              <a:t>κατάλληλα </a:t>
            </a:r>
            <a:r>
              <a:rPr lang="el-GR" b="1" dirty="0">
                <a:latin typeface="Arial" panose="020B0604020202020204" pitchFamily="34" charset="0"/>
                <a:cs typeface="Arial" panose="020B0604020202020204" pitchFamily="34" charset="0"/>
              </a:rPr>
              <a:t>κωδικοποιημένα έντυπα </a:t>
            </a:r>
            <a:r>
              <a:rPr lang="el-GR" dirty="0" smtClean="0">
                <a:latin typeface="Arial" panose="020B0604020202020204" pitchFamily="34" charset="0"/>
                <a:cs typeface="Arial" panose="020B0604020202020204" pitchFamily="34" charset="0"/>
              </a:rPr>
              <a:t>για </a:t>
            </a:r>
            <a:r>
              <a:rPr lang="el-GR" b="1" dirty="0" smtClean="0">
                <a:latin typeface="Arial" panose="020B0604020202020204" pitchFamily="34" charset="0"/>
                <a:cs typeface="Arial" panose="020B0604020202020204" pitchFamily="34" charset="0"/>
              </a:rPr>
              <a:t>την </a:t>
            </a:r>
            <a:r>
              <a:rPr lang="el-GR" b="1" dirty="0">
                <a:latin typeface="Arial" panose="020B0604020202020204" pitchFamily="34" charset="0"/>
                <a:cs typeface="Arial" panose="020B0604020202020204" pitchFamily="34" charset="0"/>
              </a:rPr>
              <a:t>αγορά των εφοδίων</a:t>
            </a:r>
          </a:p>
          <a:p>
            <a:r>
              <a:rPr lang="el-GR" dirty="0" smtClean="0">
                <a:latin typeface="Arial" panose="020B0604020202020204" pitchFamily="34" charset="0"/>
                <a:cs typeface="Arial" panose="020B0604020202020204" pitchFamily="34" charset="0"/>
              </a:rPr>
              <a:t>Ζητά </a:t>
            </a:r>
            <a:r>
              <a:rPr lang="el-GR" b="1" dirty="0">
                <a:latin typeface="Arial" panose="020B0604020202020204" pitchFamily="34" charset="0"/>
                <a:cs typeface="Arial" panose="020B0604020202020204" pitchFamily="34" charset="0"/>
              </a:rPr>
              <a:t>προσφορές από τους προμηθευτές </a:t>
            </a:r>
            <a:r>
              <a:rPr lang="el-GR" dirty="0" smtClean="0">
                <a:latin typeface="Arial" panose="020B0604020202020204" pitchFamily="34" charset="0"/>
                <a:cs typeface="Arial" panose="020B0604020202020204" pitchFamily="34" charset="0"/>
              </a:rPr>
              <a:t>και </a:t>
            </a:r>
            <a:r>
              <a:rPr lang="el-GR" b="1" dirty="0" smtClean="0">
                <a:latin typeface="Arial" panose="020B0604020202020204" pitchFamily="34" charset="0"/>
                <a:cs typeface="Arial" panose="020B0604020202020204" pitchFamily="34" charset="0"/>
              </a:rPr>
              <a:t>επιλέγει</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αυτούς που προσφέρουν </a:t>
            </a:r>
            <a:r>
              <a:rPr lang="el-GR" u="sng" dirty="0">
                <a:latin typeface="Arial" panose="020B0604020202020204" pitchFamily="34" charset="0"/>
                <a:cs typeface="Arial" panose="020B0604020202020204" pitchFamily="34" charset="0"/>
              </a:rPr>
              <a:t>την </a:t>
            </a:r>
            <a:r>
              <a:rPr lang="el-GR" u="sng" dirty="0" smtClean="0">
                <a:latin typeface="Arial" panose="020B0604020202020204" pitchFamily="34" charset="0"/>
                <a:cs typeface="Arial" panose="020B0604020202020204" pitchFamily="34" charset="0"/>
              </a:rPr>
              <a:t>καλύτερη τιμή</a:t>
            </a:r>
            <a:r>
              <a:rPr lang="el-GR" u="sng" dirty="0">
                <a:latin typeface="Arial" panose="020B0604020202020204" pitchFamily="34" charset="0"/>
                <a:cs typeface="Arial" panose="020B0604020202020204" pitchFamily="34" charset="0"/>
              </a:rPr>
              <a:t>, ποιότητα </a:t>
            </a:r>
            <a:r>
              <a:rPr lang="el-GR" dirty="0">
                <a:latin typeface="Arial" panose="020B0604020202020204" pitchFamily="34" charset="0"/>
                <a:cs typeface="Arial" panose="020B0604020202020204" pitchFamily="34" charset="0"/>
              </a:rPr>
              <a:t>αλλά και </a:t>
            </a:r>
            <a:r>
              <a:rPr lang="el-GR" u="sng" dirty="0">
                <a:latin typeface="Arial" panose="020B0604020202020204" pitchFamily="34" charset="0"/>
                <a:cs typeface="Arial" panose="020B0604020202020204" pitchFamily="34" charset="0"/>
              </a:rPr>
              <a:t>τον έγκαιρο </a:t>
            </a:r>
            <a:r>
              <a:rPr lang="el-GR" u="sng" dirty="0" smtClean="0">
                <a:latin typeface="Arial" panose="020B0604020202020204" pitchFamily="34" charset="0"/>
                <a:cs typeface="Arial" panose="020B0604020202020204" pitchFamily="34" charset="0"/>
              </a:rPr>
              <a:t>χρόνο παράδοσης</a:t>
            </a:r>
            <a:endParaRPr lang="el-GR" u="sng"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417681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09"/>
            <a:ext cx="5382675"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Προμηθειών</a:t>
            </a:r>
            <a:endParaRPr lang="el-GR" dirty="0">
              <a:solidFill>
                <a:schemeClr val="tx1"/>
              </a:solidFill>
            </a:endParaRPr>
          </a:p>
        </p:txBody>
      </p:sp>
      <p:sp>
        <p:nvSpPr>
          <p:cNvPr id="3" name="Θέση περιεχομένου 2"/>
          <p:cNvSpPr>
            <a:spLocks noGrp="1"/>
          </p:cNvSpPr>
          <p:nvPr>
            <p:ph idx="1"/>
          </p:nvPr>
        </p:nvSpPr>
        <p:spPr>
          <a:xfrm>
            <a:off x="1460500" y="1752600"/>
            <a:ext cx="8115300" cy="4158622"/>
          </a:xfrm>
        </p:spPr>
        <p:txBody>
          <a:bodyPr/>
          <a:lstStyle/>
          <a:p>
            <a:r>
              <a:rPr lang="el-GR" dirty="0">
                <a:latin typeface="Arial" panose="020B0604020202020204" pitchFamily="34" charset="0"/>
                <a:cs typeface="Arial" panose="020B0604020202020204" pitchFamily="34" charset="0"/>
                <a:hlinkClick r:id="rId2"/>
              </a:rPr>
              <a:t>Διαχείριση αποθεμάτων - </a:t>
            </a:r>
            <a:r>
              <a:rPr lang="el-GR" dirty="0" err="1">
                <a:latin typeface="Arial" panose="020B0604020202020204" pitchFamily="34" charset="0"/>
                <a:cs typeface="Arial" panose="020B0604020202020204" pitchFamily="34" charset="0"/>
                <a:hlinkClick r:id="rId2"/>
              </a:rPr>
              <a:t>Βικιπαίδεια</a:t>
            </a:r>
            <a:r>
              <a:rPr lang="el-GR" dirty="0">
                <a:latin typeface="Arial" panose="020B0604020202020204" pitchFamily="34" charset="0"/>
                <a:cs typeface="Arial" panose="020B0604020202020204" pitchFamily="34" charset="0"/>
                <a:hlinkClick r:id="rId2"/>
              </a:rPr>
              <a:t> (</a:t>
            </a:r>
            <a:r>
              <a:rPr lang="en-US" dirty="0">
                <a:latin typeface="Arial" panose="020B0604020202020204" pitchFamily="34" charset="0"/>
                <a:cs typeface="Arial" panose="020B0604020202020204" pitchFamily="34" charset="0"/>
                <a:hlinkClick r:id="rId2"/>
              </a:rPr>
              <a:t>wikipedia.org</a:t>
            </a:r>
            <a:r>
              <a:rPr lang="en-US" dirty="0" smtClean="0">
                <a:latin typeface="Arial" panose="020B0604020202020204" pitchFamily="34" charset="0"/>
                <a:cs typeface="Arial" panose="020B0604020202020204" pitchFamily="34" charset="0"/>
                <a:hlinkClick r:id="rId2"/>
              </a:rPr>
              <a:t>)</a:t>
            </a:r>
            <a:endParaRPr lang="el-GR" dirty="0" smtClean="0">
              <a:latin typeface="Arial" panose="020B0604020202020204" pitchFamily="34" charset="0"/>
              <a:cs typeface="Arial" panose="020B0604020202020204" pitchFamily="34" charset="0"/>
            </a:endParaRPr>
          </a:p>
          <a:p>
            <a:r>
              <a:rPr lang="el-GR" dirty="0">
                <a:latin typeface="Arial" panose="020B0604020202020204" pitchFamily="34" charset="0"/>
                <a:cs typeface="Arial" panose="020B0604020202020204" pitchFamily="34" charset="0"/>
              </a:rPr>
              <a:t>Ένα παράδειγμα Προμήθεια ελαστικών από το Δήμο Βύρωνα: </a:t>
            </a:r>
            <a:endParaRPr lang="el-GR" dirty="0" smtClean="0">
              <a:latin typeface="Arial" panose="020B0604020202020204" pitchFamily="34" charset="0"/>
              <a:cs typeface="Arial" panose="020B0604020202020204" pitchFamily="34" charset="0"/>
            </a:endParaRPr>
          </a:p>
          <a:p>
            <a:pPr marL="400050" lvl="1" indent="0">
              <a:buNone/>
            </a:pPr>
            <a:r>
              <a:rPr lang="el-GR" dirty="0" smtClean="0">
                <a:latin typeface="Arial" panose="020B0604020202020204" pitchFamily="34" charset="0"/>
                <a:cs typeface="Arial" panose="020B0604020202020204" pitchFamily="34" charset="0"/>
                <a:hlinkClick r:id="rId3"/>
              </a:rPr>
              <a:t>https</a:t>
            </a:r>
            <a:r>
              <a:rPr lang="el-GR" dirty="0">
                <a:latin typeface="Arial" panose="020B0604020202020204" pitchFamily="34" charset="0"/>
                <a:cs typeface="Arial" panose="020B0604020202020204" pitchFamily="34" charset="0"/>
                <a:hlinkClick r:id="rId3"/>
              </a:rPr>
              <a:t>://</a:t>
            </a:r>
            <a:r>
              <a:rPr lang="el-GR" dirty="0" smtClean="0">
                <a:latin typeface="Arial" panose="020B0604020202020204" pitchFamily="34" charset="0"/>
                <a:cs typeface="Arial" panose="020B0604020202020204" pitchFamily="34" charset="0"/>
                <a:hlinkClick r:id="rId3"/>
              </a:rPr>
              <a:t>www.dimosbyrona.gr/uplds/10657_perilipsi.pdf</a:t>
            </a:r>
            <a:endParaRPr lang="el-GR"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Δίνεται έντυπο με προκήρυξη προμήθειας συρίγγων από νοσοκομείο. </a:t>
            </a:r>
          </a:p>
          <a:p>
            <a:pPr marL="400050" lvl="1" indent="0">
              <a:buNone/>
            </a:pPr>
            <a:r>
              <a:rPr lang="el-GR" dirty="0" smtClean="0">
                <a:latin typeface="Arial" panose="020B0604020202020204" pitchFamily="34" charset="0"/>
                <a:cs typeface="Arial" panose="020B0604020202020204" pitchFamily="34" charset="0"/>
                <a:hlinkClick r:id="rId4"/>
              </a:rPr>
              <a:t>https</a:t>
            </a:r>
            <a:r>
              <a:rPr lang="el-GR" dirty="0">
                <a:latin typeface="Arial" panose="020B0604020202020204" pitchFamily="34" charset="0"/>
                <a:cs typeface="Arial" panose="020B0604020202020204" pitchFamily="34" charset="0"/>
                <a:hlinkClick r:id="rId4"/>
              </a:rPr>
              <a:t>://</a:t>
            </a:r>
            <a:r>
              <a:rPr lang="el-GR" dirty="0" smtClean="0">
                <a:latin typeface="Arial" panose="020B0604020202020204" pitchFamily="34" charset="0"/>
                <a:cs typeface="Arial" panose="020B0604020202020204" pitchFamily="34" charset="0"/>
                <a:hlinkClick r:id="rId4"/>
              </a:rPr>
              <a:t>www.vostanio.gr/prokiryxi-promitheias-syriggon</a:t>
            </a:r>
            <a:endParaRPr lang="el-GR" dirty="0">
              <a:latin typeface="Arial" panose="020B0604020202020204" pitchFamily="34" charset="0"/>
              <a:cs typeface="Arial" panose="020B0604020202020204" pitchFamily="34" charset="0"/>
            </a:endParaRPr>
          </a:p>
          <a:p>
            <a:pPr marL="400050" lvl="1" indent="0">
              <a:buNone/>
            </a:pPr>
            <a:endParaRPr lang="el-GR" dirty="0" smtClean="0">
              <a:latin typeface="Arial" panose="020B0604020202020204" pitchFamily="34" charset="0"/>
              <a:cs typeface="Arial" panose="020B0604020202020204" pitchFamily="34" charset="0"/>
            </a:endParaRPr>
          </a:p>
          <a:p>
            <a:pPr marL="400050" lvl="1" indent="0">
              <a:buNone/>
            </a:pPr>
            <a:r>
              <a:rPr lang="el-GR" dirty="0" smtClean="0"/>
              <a:t> </a:t>
            </a:r>
            <a:r>
              <a:rPr lang="el-GR" dirty="0">
                <a:latin typeface="Arial" panose="020B0604020202020204" pitchFamily="34" charset="0"/>
                <a:cs typeface="Arial" panose="020B0604020202020204" pitchFamily="34" charset="0"/>
                <a:hlinkClick r:id="rId5"/>
              </a:rPr>
              <a:t>01_Έντυπο παραγγελιών - Έγγραφα </a:t>
            </a:r>
            <a:r>
              <a:rPr lang="en-US" dirty="0" smtClean="0">
                <a:latin typeface="Arial" panose="020B0604020202020204" pitchFamily="34" charset="0"/>
                <a:cs typeface="Arial" panose="020B0604020202020204" pitchFamily="34" charset="0"/>
                <a:hlinkClick r:id="rId5"/>
              </a:rPr>
              <a:t>Google</a:t>
            </a:r>
            <a:endParaRPr lang="el-GR" dirty="0" smtClean="0">
              <a:latin typeface="Arial" panose="020B0604020202020204" pitchFamily="34" charset="0"/>
              <a:cs typeface="Arial" panose="020B0604020202020204" pitchFamily="34" charset="0"/>
            </a:endParaRPr>
          </a:p>
          <a:p>
            <a:pPr marL="400050" lvl="1" indent="0">
              <a:buNone/>
            </a:pPr>
            <a:r>
              <a:rPr lang="el-GR" dirty="0">
                <a:hlinkClick r:id="rId6"/>
              </a:rPr>
              <a:t>09_Διευθυντής_προμηθειών - </a:t>
            </a:r>
            <a:r>
              <a:rPr lang="en-US" dirty="0">
                <a:hlinkClick r:id="rId6"/>
              </a:rPr>
              <a:t>Google Drive</a:t>
            </a:r>
            <a:endParaRPr lang="el-GR"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277246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41501" y="624110"/>
            <a:ext cx="9663112" cy="760190"/>
          </a:xfrm>
        </p:spPr>
        <p:txBody>
          <a:bodyPr>
            <a:normAutofit/>
          </a:bodyPr>
          <a:lstStyle/>
          <a:p>
            <a:r>
              <a:rPr lang="el-GR" b="1" dirty="0">
                <a:solidFill>
                  <a:schemeClr val="accent1"/>
                </a:solidFill>
                <a:latin typeface="Arial" panose="020B0604020202020204" pitchFamily="34" charset="0"/>
                <a:cs typeface="Arial" panose="020B0604020202020204" pitchFamily="34" charset="0"/>
              </a:rPr>
              <a:t>Διευθυντής Ποιοτικού Ελέγχου</a:t>
            </a:r>
            <a:endParaRPr lang="el-GR" b="1" dirty="0">
              <a:solidFill>
                <a:schemeClr val="tx1"/>
              </a:solidFill>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1311579" y="1663700"/>
            <a:ext cx="8988121" cy="4889500"/>
          </a:xfrm>
        </p:spPr>
        <p:txBody>
          <a:bodyPr>
            <a:normAutofit/>
          </a:bodyPr>
          <a:lstStyle/>
          <a:p>
            <a:r>
              <a:rPr lang="el-GR" dirty="0">
                <a:latin typeface="Arial" panose="020B0604020202020204" pitchFamily="34" charset="0"/>
                <a:cs typeface="Arial" panose="020B0604020202020204" pitchFamily="34" charset="0"/>
              </a:rPr>
              <a:t>Σχεδιάζει και εφαρμόζει </a:t>
            </a:r>
            <a:r>
              <a:rPr lang="el-GR" b="1" dirty="0">
                <a:latin typeface="Arial" panose="020B0604020202020204" pitchFamily="34" charset="0"/>
                <a:cs typeface="Arial" panose="020B0604020202020204" pitchFamily="34" charset="0"/>
              </a:rPr>
              <a:t>συστήματα ελέγχου </a:t>
            </a:r>
            <a:r>
              <a:rPr lang="el-GR" b="1" dirty="0" smtClean="0">
                <a:latin typeface="Arial" panose="020B0604020202020204" pitchFamily="34" charset="0"/>
                <a:cs typeface="Arial" panose="020B0604020202020204" pitchFamily="34" charset="0"/>
              </a:rPr>
              <a:t>της ποιότητας</a:t>
            </a:r>
            <a:endParaRPr lang="el-GR" b="1"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Καθορίζει </a:t>
            </a:r>
            <a:r>
              <a:rPr lang="el-GR" dirty="0">
                <a:latin typeface="Arial" panose="020B0604020202020204" pitchFamily="34" charset="0"/>
                <a:cs typeface="Arial" panose="020B0604020202020204" pitchFamily="34" charset="0"/>
              </a:rPr>
              <a:t>την </a:t>
            </a:r>
            <a:r>
              <a:rPr lang="el-GR" b="1" dirty="0">
                <a:latin typeface="Arial" panose="020B0604020202020204" pitchFamily="34" charset="0"/>
                <a:cs typeface="Arial" panose="020B0604020202020204" pitchFamily="34" charset="0"/>
              </a:rPr>
              <a:t>ποιότητα</a:t>
            </a:r>
            <a:r>
              <a:rPr lang="el-GR" dirty="0">
                <a:latin typeface="Arial" panose="020B0604020202020204" pitchFamily="34" charset="0"/>
                <a:cs typeface="Arial" panose="020B0604020202020204" pitchFamily="34" charset="0"/>
              </a:rPr>
              <a:t> του προϊόντος</a:t>
            </a:r>
          </a:p>
          <a:p>
            <a:r>
              <a:rPr lang="el-GR" dirty="0" smtClean="0">
                <a:latin typeface="Arial" panose="020B0604020202020204" pitchFamily="34" charset="0"/>
                <a:cs typeface="Arial" panose="020B0604020202020204" pitchFamily="34" charset="0"/>
              </a:rPr>
              <a:t>Συντάσσει </a:t>
            </a:r>
            <a:r>
              <a:rPr lang="el-GR" b="1" dirty="0">
                <a:latin typeface="Arial" panose="020B0604020202020204" pitchFamily="34" charset="0"/>
                <a:cs typeface="Arial" panose="020B0604020202020204" pitchFamily="34" charset="0"/>
              </a:rPr>
              <a:t>αναφορές</a:t>
            </a:r>
            <a:r>
              <a:rPr lang="el-GR" dirty="0">
                <a:latin typeface="Arial" panose="020B0604020202020204" pitchFamily="34" charset="0"/>
                <a:cs typeface="Arial" panose="020B0604020202020204" pitchFamily="34" charset="0"/>
              </a:rPr>
              <a:t> με τα </a:t>
            </a:r>
            <a:r>
              <a:rPr lang="el-GR" dirty="0" smtClean="0">
                <a:latin typeface="Arial" panose="020B0604020202020204" pitchFamily="34" charset="0"/>
                <a:cs typeface="Arial" panose="020B0604020202020204" pitchFamily="34" charset="0"/>
              </a:rPr>
              <a:t>αποτελέσματα ελέγχου </a:t>
            </a:r>
            <a:r>
              <a:rPr lang="el-GR" dirty="0">
                <a:latin typeface="Arial" panose="020B0604020202020204" pitchFamily="34" charset="0"/>
                <a:cs typeface="Arial" panose="020B0604020202020204" pitchFamily="34" charset="0"/>
              </a:rPr>
              <a:t>και τις στέλνει στο γενικό </a:t>
            </a:r>
            <a:r>
              <a:rPr lang="el-GR" dirty="0" smtClean="0">
                <a:latin typeface="Arial" panose="020B0604020202020204" pitchFamily="34" charset="0"/>
                <a:cs typeface="Arial" panose="020B0604020202020204" pitchFamily="34" charset="0"/>
              </a:rPr>
              <a:t>διευθυντή</a:t>
            </a:r>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Συνεργάζεται </a:t>
            </a:r>
            <a:r>
              <a:rPr lang="el-GR" dirty="0">
                <a:latin typeface="Arial" panose="020B0604020202020204" pitchFamily="34" charset="0"/>
                <a:cs typeface="Arial" panose="020B0604020202020204" pitchFamily="34" charset="0"/>
              </a:rPr>
              <a:t>με το διευθυντή παραγωγής για </a:t>
            </a:r>
            <a:r>
              <a:rPr lang="el-GR" dirty="0" smtClean="0">
                <a:latin typeface="Arial" panose="020B0604020202020204" pitchFamily="34" charset="0"/>
                <a:cs typeface="Arial" panose="020B0604020202020204" pitchFamily="34" charset="0"/>
              </a:rPr>
              <a:t>τον </a:t>
            </a:r>
            <a:r>
              <a:rPr lang="el-GR" b="1" dirty="0" smtClean="0">
                <a:latin typeface="Arial" panose="020B0604020202020204" pitchFamily="34" charset="0"/>
                <a:cs typeface="Arial" panose="020B0604020202020204" pitchFamily="34" charset="0"/>
              </a:rPr>
              <a:t>έλεγχο </a:t>
            </a:r>
            <a:r>
              <a:rPr lang="el-GR" b="1" dirty="0">
                <a:latin typeface="Arial" panose="020B0604020202020204" pitchFamily="34" charset="0"/>
                <a:cs typeface="Arial" panose="020B0604020202020204" pitchFamily="34" charset="0"/>
              </a:rPr>
              <a:t>του εξοπλισμού </a:t>
            </a:r>
            <a:r>
              <a:rPr lang="el-GR" dirty="0" smtClean="0">
                <a:latin typeface="Arial" panose="020B0604020202020204" pitchFamily="34" charset="0"/>
                <a:cs typeface="Arial" panose="020B0604020202020204" pitchFamily="34" charset="0"/>
              </a:rPr>
              <a:t>που χρησιμοποιείται</a:t>
            </a:r>
            <a:endParaRPr lang="el-GR"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Δημιουργεί </a:t>
            </a:r>
            <a:r>
              <a:rPr lang="el-GR" dirty="0">
                <a:latin typeface="Arial" panose="020B0604020202020204" pitchFamily="34" charset="0"/>
                <a:cs typeface="Arial" panose="020B0604020202020204" pitchFamily="34" charset="0"/>
              </a:rPr>
              <a:t>καταλόγους με τα </a:t>
            </a:r>
            <a:r>
              <a:rPr lang="el-GR" b="1" dirty="0">
                <a:latin typeface="Arial" panose="020B0604020202020204" pitchFamily="34" charset="0"/>
                <a:cs typeface="Arial" panose="020B0604020202020204" pitchFamily="34" charset="0"/>
              </a:rPr>
              <a:t>αποθέματα</a:t>
            </a: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της επιχείρησης </a:t>
            </a:r>
            <a:r>
              <a:rPr lang="el-GR" b="1" dirty="0">
                <a:latin typeface="Arial" panose="020B0604020202020204" pitchFamily="34" charset="0"/>
                <a:cs typeface="Arial" panose="020B0604020202020204" pitchFamily="34" charset="0"/>
              </a:rPr>
              <a:t>σε </a:t>
            </a:r>
            <a:r>
              <a:rPr lang="el-GR" b="1" dirty="0" smtClean="0">
                <a:latin typeface="Arial" panose="020B0604020202020204" pitchFamily="34" charset="0"/>
                <a:cs typeface="Arial" panose="020B0604020202020204" pitchFamily="34" charset="0"/>
              </a:rPr>
              <a:t>υλικά </a:t>
            </a:r>
            <a:r>
              <a:rPr lang="el-GR" dirty="0" smtClean="0">
                <a:latin typeface="Arial" panose="020B0604020202020204" pitchFamily="34" charset="0"/>
                <a:cs typeface="Arial" panose="020B0604020202020204" pitchFamily="34" charset="0"/>
              </a:rPr>
              <a:t>που είναι απαραίτητα </a:t>
            </a:r>
            <a:r>
              <a:rPr lang="el-GR" dirty="0">
                <a:latin typeface="Arial" panose="020B0604020202020204" pitchFamily="34" charset="0"/>
                <a:cs typeface="Arial" panose="020B0604020202020204" pitchFamily="34" charset="0"/>
              </a:rPr>
              <a:t>γ</a:t>
            </a:r>
            <a:r>
              <a:rPr lang="el-GR" dirty="0" smtClean="0">
                <a:latin typeface="Arial" panose="020B0604020202020204" pitchFamily="34" charset="0"/>
                <a:cs typeface="Arial" panose="020B0604020202020204" pitchFamily="34" charset="0"/>
              </a:rPr>
              <a:t>ια τη λειτουργία της</a:t>
            </a:r>
          </a:p>
          <a:p>
            <a:endParaRPr lang="el-GR" sz="2000" u="sng" dirty="0">
              <a:solidFill>
                <a:schemeClr val="tx1"/>
              </a:solidFill>
              <a:latin typeface="Arial" panose="020B0604020202020204" pitchFamily="34" charset="0"/>
              <a:cs typeface="Arial" panose="020B0604020202020204" pitchFamily="34" charset="0"/>
            </a:endParaRPr>
          </a:p>
          <a:p>
            <a:endParaRPr lang="el-GR" sz="2000" b="1"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8575821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311579" y="787782"/>
            <a:ext cx="9165921" cy="5676518"/>
          </a:xfrm>
        </p:spPr>
        <p:txBody>
          <a:bodyPr>
            <a:normAutofit/>
          </a:bodyPr>
          <a:lstStyle/>
          <a:p>
            <a:pPr marL="0" lvl="0" indent="0">
              <a:buClr>
                <a:srgbClr val="A53010"/>
              </a:buClr>
              <a:buNone/>
            </a:pPr>
            <a:r>
              <a:rPr lang="en-US" sz="2200" b="1" dirty="0" smtClean="0">
                <a:solidFill>
                  <a:schemeClr val="accent1"/>
                </a:solidFill>
              </a:rPr>
              <a:t> </a:t>
            </a:r>
            <a:r>
              <a:rPr lang="el-GR" sz="2200" b="1" dirty="0" smtClean="0">
                <a:solidFill>
                  <a:schemeClr val="accent1"/>
                </a:solidFill>
              </a:rPr>
              <a:t>          </a:t>
            </a:r>
            <a:r>
              <a:rPr lang="el-GR" sz="2800" b="1" dirty="0" smtClean="0">
                <a:solidFill>
                  <a:schemeClr val="accent1"/>
                </a:solidFill>
                <a:latin typeface="Arial" panose="020B0604020202020204" pitchFamily="34" charset="0"/>
                <a:cs typeface="Arial" panose="020B0604020202020204" pitchFamily="34" charset="0"/>
              </a:rPr>
              <a:t>Ποιότητα</a:t>
            </a:r>
            <a:endParaRPr lang="el-GR" sz="2800" b="1" dirty="0">
              <a:solidFill>
                <a:schemeClr val="accent1"/>
              </a:solidFill>
              <a:latin typeface="Arial" panose="020B0604020202020204" pitchFamily="34" charset="0"/>
              <a:cs typeface="Arial" panose="020B0604020202020204" pitchFamily="34" charset="0"/>
            </a:endParaRPr>
          </a:p>
          <a:p>
            <a:pPr marL="645750" lvl="0" indent="-285750">
              <a:buClr>
                <a:srgbClr val="A53010"/>
              </a:buClr>
              <a:buFont typeface="Wingdings" panose="05000000000000000000" pitchFamily="2" charset="2"/>
              <a:buChar char="Ø"/>
            </a:pPr>
            <a:r>
              <a:rPr lang="el-GR" sz="1600" dirty="0">
                <a:solidFill>
                  <a:prstClr val="black">
                    <a:lumMod val="75000"/>
                    <a:lumOff val="25000"/>
                  </a:prstClr>
                </a:solidFill>
                <a:latin typeface="Arial" panose="020B0604020202020204" pitchFamily="34" charset="0"/>
                <a:cs typeface="Arial" panose="020B0604020202020204" pitchFamily="34" charset="0"/>
              </a:rPr>
              <a:t>Είναι </a:t>
            </a:r>
            <a:r>
              <a:rPr lang="el-GR" sz="1600" b="1" dirty="0">
                <a:solidFill>
                  <a:prstClr val="black">
                    <a:lumMod val="75000"/>
                    <a:lumOff val="25000"/>
                  </a:prstClr>
                </a:solidFill>
                <a:latin typeface="Arial" panose="020B0604020202020204" pitchFamily="34" charset="0"/>
                <a:cs typeface="Arial" panose="020B0604020202020204" pitchFamily="34" charset="0"/>
              </a:rPr>
              <a:t>το σύνολο των χαρακτηριστικών ενός προϊόντος</a:t>
            </a:r>
            <a:r>
              <a:rPr lang="el-GR" sz="1600" dirty="0">
                <a:solidFill>
                  <a:prstClr val="black">
                    <a:lumMod val="75000"/>
                    <a:lumOff val="25000"/>
                  </a:prstClr>
                </a:solidFill>
                <a:latin typeface="Arial" panose="020B0604020202020204" pitchFamily="34" charset="0"/>
                <a:cs typeface="Arial" panose="020B0604020202020204" pitchFamily="34" charset="0"/>
              </a:rPr>
              <a:t> ή </a:t>
            </a:r>
            <a:r>
              <a:rPr lang="el-GR" sz="1600" b="1" dirty="0">
                <a:solidFill>
                  <a:prstClr val="black">
                    <a:lumMod val="75000"/>
                    <a:lumOff val="25000"/>
                  </a:prstClr>
                </a:solidFill>
                <a:latin typeface="Arial" panose="020B0604020202020204" pitchFamily="34" charset="0"/>
                <a:cs typeface="Arial" panose="020B0604020202020204" pitchFamily="34" charset="0"/>
              </a:rPr>
              <a:t>μιας υπηρεσίας </a:t>
            </a:r>
            <a:r>
              <a:rPr lang="el-GR" sz="1600" dirty="0">
                <a:solidFill>
                  <a:prstClr val="black">
                    <a:lumMod val="75000"/>
                    <a:lumOff val="25000"/>
                  </a:prstClr>
                </a:solidFill>
                <a:latin typeface="Arial" panose="020B0604020202020204" pitchFamily="34" charset="0"/>
                <a:cs typeface="Arial" panose="020B0604020202020204" pitchFamily="34" charset="0"/>
              </a:rPr>
              <a:t>που ικανοποιούν τις προδιαγραφές ή τις απαιτήσεις του πελάτη, </a:t>
            </a:r>
            <a:r>
              <a:rPr lang="el-GR" sz="1600" b="1" dirty="0">
                <a:solidFill>
                  <a:srgbClr val="A53010"/>
                </a:solidFill>
                <a:latin typeface="Arial" panose="020B0604020202020204" pitchFamily="34" charset="0"/>
                <a:cs typeface="Arial" panose="020B0604020202020204" pitchFamily="34" charset="0"/>
              </a:rPr>
              <a:t>όπως</a:t>
            </a:r>
            <a:r>
              <a:rPr lang="el-GR" sz="1600" dirty="0">
                <a:solidFill>
                  <a:prstClr val="black">
                    <a:lumMod val="75000"/>
                    <a:lumOff val="25000"/>
                  </a:prstClr>
                </a:solidFill>
                <a:latin typeface="Arial" panose="020B0604020202020204" pitchFamily="34" charset="0"/>
                <a:cs typeface="Arial" panose="020B0604020202020204" pitchFamily="34" charset="0"/>
              </a:rPr>
              <a:t>: ασφάλεια, διάρκεια ζωής, τρόπος λειτουργίας, μέγεθος, ταχύτητα εξυπηρέτησης </a:t>
            </a:r>
            <a:r>
              <a:rPr lang="el-GR" sz="1600" dirty="0" err="1">
                <a:solidFill>
                  <a:prstClr val="black">
                    <a:lumMod val="75000"/>
                    <a:lumOff val="25000"/>
                  </a:prstClr>
                </a:solidFill>
                <a:latin typeface="Arial" panose="020B0604020202020204" pitchFamily="34" charset="0"/>
                <a:cs typeface="Arial" panose="020B0604020202020204" pitchFamily="34" charset="0"/>
              </a:rPr>
              <a:t>κ.ά</a:t>
            </a:r>
            <a:r>
              <a:rPr lang="el-GR" sz="1600" b="1" dirty="0">
                <a:solidFill>
                  <a:prstClr val="black"/>
                </a:solidFill>
                <a:latin typeface="Arial" panose="020B0604020202020204" pitchFamily="34" charset="0"/>
                <a:cs typeface="Arial" panose="020B0604020202020204" pitchFamily="34" charset="0"/>
              </a:rPr>
              <a:t> </a:t>
            </a:r>
          </a:p>
          <a:p>
            <a:pPr marL="645750" lvl="0" indent="-285750">
              <a:buClr>
                <a:srgbClr val="A53010"/>
              </a:buClr>
              <a:buFont typeface="Wingdings" panose="05000000000000000000" pitchFamily="2" charset="2"/>
              <a:buChar char="Ø"/>
            </a:pPr>
            <a:r>
              <a:rPr lang="el-GR" sz="1600" dirty="0">
                <a:solidFill>
                  <a:prstClr val="black">
                    <a:lumMod val="75000"/>
                    <a:lumOff val="25000"/>
                  </a:prstClr>
                </a:solidFill>
                <a:latin typeface="Arial" panose="020B0604020202020204" pitchFamily="34" charset="0"/>
                <a:cs typeface="Arial" panose="020B0604020202020204" pitchFamily="34" charset="0"/>
              </a:rPr>
              <a:t>Ο </a:t>
            </a:r>
            <a:r>
              <a:rPr lang="el-GR" sz="1600" b="1" dirty="0">
                <a:solidFill>
                  <a:prstClr val="black">
                    <a:lumMod val="75000"/>
                    <a:lumOff val="25000"/>
                  </a:prstClr>
                </a:solidFill>
                <a:latin typeface="Arial" panose="020B0604020202020204" pitchFamily="34" charset="0"/>
                <a:cs typeface="Arial" panose="020B0604020202020204" pitchFamily="34" charset="0"/>
              </a:rPr>
              <a:t>έλεγχος</a:t>
            </a:r>
            <a:r>
              <a:rPr lang="el-GR" sz="1600" dirty="0">
                <a:solidFill>
                  <a:prstClr val="black">
                    <a:lumMod val="75000"/>
                    <a:lumOff val="25000"/>
                  </a:prstClr>
                </a:solidFill>
                <a:latin typeface="Arial" panose="020B0604020202020204" pitchFamily="34" charset="0"/>
                <a:cs typeface="Arial" panose="020B0604020202020204" pitchFamily="34" charset="0"/>
              </a:rPr>
              <a:t> </a:t>
            </a:r>
            <a:r>
              <a:rPr lang="el-GR" sz="1600" b="1" dirty="0">
                <a:solidFill>
                  <a:prstClr val="black">
                    <a:lumMod val="75000"/>
                    <a:lumOff val="25000"/>
                  </a:prstClr>
                </a:solidFill>
                <a:latin typeface="Arial" panose="020B0604020202020204" pitchFamily="34" charset="0"/>
                <a:cs typeface="Arial" panose="020B0604020202020204" pitchFamily="34" charset="0"/>
              </a:rPr>
              <a:t>της ποιότητας </a:t>
            </a:r>
            <a:r>
              <a:rPr lang="el-GR" sz="1600" dirty="0">
                <a:solidFill>
                  <a:prstClr val="black">
                    <a:lumMod val="75000"/>
                    <a:lumOff val="25000"/>
                  </a:prstClr>
                </a:solidFill>
                <a:latin typeface="Arial" panose="020B0604020202020204" pitchFamily="34" charset="0"/>
                <a:cs typeface="Arial" panose="020B0604020202020204" pitchFamily="34" charset="0"/>
              </a:rPr>
              <a:t>χρειάζεται </a:t>
            </a:r>
            <a:r>
              <a:rPr lang="el-GR" sz="1600" dirty="0">
                <a:solidFill>
                  <a:srgbClr val="A5301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συνεχή επιθεώρηση </a:t>
            </a:r>
            <a:r>
              <a:rPr lang="el-GR" sz="1600" dirty="0">
                <a:solidFill>
                  <a:prstClr val="black">
                    <a:lumMod val="75000"/>
                    <a:lumOff val="25000"/>
                  </a:prstClr>
                </a:solidFill>
                <a:latin typeface="Arial" panose="020B0604020202020204" pitchFamily="34" charset="0"/>
                <a:cs typeface="Arial" panose="020B0604020202020204" pitchFamily="34" charset="0"/>
              </a:rPr>
              <a:t>στη διάρκεια της παραγωγικής διαδικασίας του προϊόντος και </a:t>
            </a:r>
            <a:r>
              <a:rPr lang="el-GR" sz="1600" b="1" dirty="0">
                <a:solidFill>
                  <a:srgbClr val="A53010"/>
                </a:solidFill>
                <a:latin typeface="Arial" panose="020B0604020202020204" pitchFamily="34" charset="0"/>
                <a:cs typeface="Arial" panose="020B0604020202020204" pitchFamily="34" charset="0"/>
              </a:rPr>
              <a:t>αφορά</a:t>
            </a:r>
            <a:r>
              <a:rPr lang="el-GR" sz="1600" b="1" dirty="0">
                <a:solidFill>
                  <a:prstClr val="black">
                    <a:lumMod val="75000"/>
                    <a:lumOff val="25000"/>
                  </a:prstClr>
                </a:solidFill>
                <a:latin typeface="Arial" panose="020B0604020202020204" pitchFamily="34" charset="0"/>
                <a:cs typeface="Arial" panose="020B0604020202020204" pitchFamily="34" charset="0"/>
              </a:rPr>
              <a:t> </a:t>
            </a:r>
            <a:r>
              <a:rPr lang="el-GR" sz="1600" dirty="0">
                <a:solidFill>
                  <a:prstClr val="black"/>
                </a:solidFill>
                <a:latin typeface="Arial" panose="020B0604020202020204" pitchFamily="34" charset="0"/>
                <a:cs typeface="Arial" panose="020B0604020202020204" pitchFamily="34" charset="0"/>
              </a:rPr>
              <a:t>το </a:t>
            </a:r>
            <a:r>
              <a:rPr lang="el-GR" sz="16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μέγεθος,</a:t>
            </a:r>
            <a:r>
              <a:rPr lang="el-GR" sz="1600" dirty="0">
                <a:solidFill>
                  <a:prstClr val="black"/>
                </a:solidFill>
                <a:latin typeface="Arial" panose="020B0604020202020204" pitchFamily="34" charset="0"/>
                <a:cs typeface="Arial" panose="020B0604020202020204" pitchFamily="34" charset="0"/>
              </a:rPr>
              <a:t> το </a:t>
            </a:r>
            <a:r>
              <a:rPr lang="el-GR" sz="16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σχήμα</a:t>
            </a:r>
            <a:r>
              <a:rPr lang="el-GR" sz="1600" dirty="0">
                <a:solidFill>
                  <a:prstClr val="black"/>
                </a:solidFill>
                <a:latin typeface="Arial" panose="020B0604020202020204" pitchFamily="34" charset="0"/>
                <a:cs typeface="Arial" panose="020B0604020202020204" pitchFamily="34" charset="0"/>
              </a:rPr>
              <a:t>, τη </a:t>
            </a:r>
            <a:r>
              <a:rPr lang="el-GR" sz="16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σχέση</a:t>
            </a:r>
            <a:r>
              <a:rPr lang="el-GR" sz="1600" dirty="0">
                <a:solidFill>
                  <a:prstClr val="black"/>
                </a:solidFill>
                <a:latin typeface="Arial" panose="020B0604020202020204" pitchFamily="34" charset="0"/>
                <a:cs typeface="Arial" panose="020B0604020202020204" pitchFamily="34" charset="0"/>
              </a:rPr>
              <a:t> </a:t>
            </a:r>
            <a:r>
              <a:rPr lang="el-GR" sz="16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μεταξύ των εξαρτημάτων </a:t>
            </a:r>
            <a:r>
              <a:rPr lang="el-GR" sz="1600" dirty="0">
                <a:solidFill>
                  <a:prstClr val="black"/>
                </a:solidFill>
                <a:latin typeface="Arial" panose="020B0604020202020204" pitchFamily="34" charset="0"/>
                <a:cs typeface="Arial" panose="020B0604020202020204" pitchFamily="34" charset="0"/>
              </a:rPr>
              <a:t>που συνθέτουν το τελικό προϊόν και τον </a:t>
            </a:r>
            <a:r>
              <a:rPr lang="el-GR" sz="16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τελικό έλεγχο </a:t>
            </a:r>
            <a:r>
              <a:rPr lang="el-GR" sz="1600" dirty="0">
                <a:solidFill>
                  <a:prstClr val="black"/>
                </a:solidFill>
                <a:latin typeface="Arial" panose="020B0604020202020204" pitchFamily="34" charset="0"/>
                <a:cs typeface="Arial" panose="020B0604020202020204" pitchFamily="34" charset="0"/>
              </a:rPr>
              <a:t>του προϊόντος</a:t>
            </a:r>
            <a:r>
              <a:rPr lang="el-GR" sz="1600" dirty="0" smtClean="0">
                <a:solidFill>
                  <a:prstClr val="black"/>
                </a:solidFill>
                <a:latin typeface="Arial" panose="020B0604020202020204" pitchFamily="34" charset="0"/>
                <a:cs typeface="Arial" panose="020B0604020202020204" pitchFamily="34" charset="0"/>
              </a:rPr>
              <a:t>.</a:t>
            </a:r>
            <a:endParaRPr lang="el-GR" sz="2200" b="1" dirty="0">
              <a:solidFill>
                <a:schemeClr val="accent1"/>
              </a:solidFill>
              <a:latin typeface="Arial" panose="020B0604020202020204" pitchFamily="34" charset="0"/>
              <a:cs typeface="Arial" panose="020B0604020202020204" pitchFamily="34" charset="0"/>
            </a:endParaRPr>
          </a:p>
          <a:p>
            <a:pPr marL="685800" lvl="1">
              <a:buFont typeface="Wingdings" panose="05000000000000000000" pitchFamily="2" charset="2"/>
              <a:buChar char="Ø"/>
            </a:pPr>
            <a:r>
              <a:rPr lang="el-GR" b="1" dirty="0" smtClean="0">
                <a:solidFill>
                  <a:schemeClr val="tx1"/>
                </a:solidFill>
                <a:latin typeface="Arial" panose="020B0604020202020204" pitchFamily="34" charset="0"/>
                <a:cs typeface="Arial" panose="020B0604020202020204" pitchFamily="34" charset="0"/>
              </a:rPr>
              <a:t>Η </a:t>
            </a:r>
            <a:r>
              <a:rPr lang="el-GR" b="1" dirty="0">
                <a:solidFill>
                  <a:schemeClr val="tx1"/>
                </a:solidFill>
                <a:latin typeface="Arial" panose="020B0604020202020204" pitchFamily="34" charset="0"/>
                <a:cs typeface="Arial" panose="020B0604020202020204" pitchFamily="34" charset="0"/>
              </a:rPr>
              <a:t>ποιότητα ενός προϊόντος </a:t>
            </a:r>
            <a:r>
              <a:rPr lang="el-GR" b="1" dirty="0" smtClean="0">
                <a:solidFill>
                  <a:schemeClr val="tx1"/>
                </a:solidFill>
                <a:latin typeface="Arial" panose="020B0604020202020204" pitchFamily="34" charset="0"/>
                <a:cs typeface="Arial" panose="020B0604020202020204" pitchFamily="34" charset="0"/>
              </a:rPr>
              <a:t>αλλάζει ε</a:t>
            </a:r>
            <a:r>
              <a:rPr lang="el-GR" dirty="0" smtClean="0">
                <a:latin typeface="Arial" panose="020B0604020202020204" pitchFamily="34" charset="0"/>
                <a:cs typeface="Arial" panose="020B0604020202020204" pitchFamily="34" charset="0"/>
              </a:rPr>
              <a:t>φόσον </a:t>
            </a:r>
            <a:r>
              <a:rPr lang="el-GR" b="1" dirty="0">
                <a:latin typeface="Arial" panose="020B0604020202020204" pitchFamily="34" charset="0"/>
                <a:cs typeface="Arial" panose="020B0604020202020204" pitchFamily="34" charset="0"/>
              </a:rPr>
              <a:t>εξαρτάται</a:t>
            </a:r>
            <a:r>
              <a:rPr lang="el-GR" dirty="0">
                <a:latin typeface="Arial" panose="020B0604020202020204" pitchFamily="34" charset="0"/>
                <a:cs typeface="Arial" panose="020B0604020202020204" pitchFamily="34" charset="0"/>
              </a:rPr>
              <a:t> από </a:t>
            </a:r>
            <a:r>
              <a:rPr lang="el-GR" b="1" dirty="0">
                <a:latin typeface="Arial" panose="020B0604020202020204" pitchFamily="34" charset="0"/>
                <a:cs typeface="Arial" panose="020B0604020202020204" pitchFamily="34" charset="0"/>
              </a:rPr>
              <a:t>παράγοντες</a:t>
            </a:r>
            <a:r>
              <a:rPr lang="el-GR" dirty="0">
                <a:latin typeface="Arial" panose="020B0604020202020204" pitchFamily="34" charset="0"/>
                <a:cs typeface="Arial" panose="020B0604020202020204" pitchFamily="34" charset="0"/>
              </a:rPr>
              <a:t> </a:t>
            </a:r>
            <a:r>
              <a:rPr lang="el-GR" b="1" dirty="0" smtClean="0">
                <a:solidFill>
                  <a:schemeClr val="accent1"/>
                </a:solidFill>
                <a:latin typeface="Arial" panose="020B0604020202020204" pitchFamily="34" charset="0"/>
                <a:cs typeface="Arial" panose="020B0604020202020204" pitchFamily="34" charset="0"/>
              </a:rPr>
              <a:t>όπως</a:t>
            </a:r>
            <a:r>
              <a:rPr lang="en-US" b="1" dirty="0" smtClean="0">
                <a:solidFill>
                  <a:schemeClr val="accent1"/>
                </a:solidFill>
                <a:latin typeface="Arial" panose="020B0604020202020204" pitchFamily="34" charset="0"/>
                <a:cs typeface="Arial" panose="020B0604020202020204" pitchFamily="34" charset="0"/>
              </a:rPr>
              <a:t>:</a:t>
            </a:r>
            <a:r>
              <a:rPr lang="el-GR"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a:t>
            </a:r>
            <a:r>
              <a:rPr lang="el-GR" dirty="0" smtClean="0">
                <a:latin typeface="Arial" panose="020B0604020202020204" pitchFamily="34" charset="0"/>
                <a:cs typeface="Arial" panose="020B0604020202020204" pitchFamily="34" charset="0"/>
              </a:rPr>
              <a:t>ο </a:t>
            </a:r>
            <a:r>
              <a:rPr lang="el-GR" b="1" dirty="0" smtClean="0">
                <a:latin typeface="Arial" panose="020B0604020202020204" pitchFamily="34" charset="0"/>
                <a:cs typeface="Arial" panose="020B0604020202020204" pitchFamily="34" charset="0"/>
              </a:rPr>
              <a:t>κόστος</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των υλικών </a:t>
            </a:r>
            <a:r>
              <a:rPr lang="el-GR" dirty="0" smtClean="0">
                <a:latin typeface="Arial" panose="020B0604020202020204" pitchFamily="34" charset="0"/>
                <a:cs typeface="Arial" panose="020B0604020202020204" pitchFamily="34" charset="0"/>
              </a:rPr>
              <a:t>παραγωγής,  </a:t>
            </a:r>
            <a:r>
              <a:rPr lang="el-GR" dirty="0">
                <a:latin typeface="Arial" panose="020B0604020202020204" pitchFamily="34" charset="0"/>
                <a:cs typeface="Arial" panose="020B0604020202020204" pitchFamily="34" charset="0"/>
              </a:rPr>
              <a:t>τ</a:t>
            </a:r>
            <a:r>
              <a:rPr lang="el-GR" dirty="0" smtClean="0">
                <a:latin typeface="Arial" panose="020B0604020202020204" pitchFamily="34" charset="0"/>
                <a:cs typeface="Arial" panose="020B0604020202020204" pitchFamily="34" charset="0"/>
              </a:rPr>
              <a:t>ις </a:t>
            </a:r>
            <a:r>
              <a:rPr lang="el-GR" b="1" dirty="0" smtClean="0">
                <a:latin typeface="Arial" panose="020B0604020202020204" pitchFamily="34" charset="0"/>
                <a:cs typeface="Arial" panose="020B0604020202020204" pitchFamily="34" charset="0"/>
              </a:rPr>
              <a:t>προτιμήσεις και τις </a:t>
            </a:r>
            <a:r>
              <a:rPr lang="el-GR" b="1" dirty="0">
                <a:latin typeface="Arial" panose="020B0604020202020204" pitchFamily="34" charset="0"/>
                <a:cs typeface="Arial" panose="020B0604020202020204" pitchFamily="34" charset="0"/>
              </a:rPr>
              <a:t>ανάγκες </a:t>
            </a:r>
            <a:r>
              <a:rPr lang="el-GR" dirty="0">
                <a:latin typeface="Arial" panose="020B0604020202020204" pitchFamily="34" charset="0"/>
                <a:cs typeface="Arial" panose="020B0604020202020204" pitchFamily="34" charset="0"/>
              </a:rPr>
              <a:t>των καταναλωτών και </a:t>
            </a:r>
            <a:r>
              <a:rPr lang="el-GR" dirty="0">
                <a:latin typeface="Arial" panose="020B0604020202020204" pitchFamily="34" charset="0"/>
                <a:cs typeface="Arial" panose="020B0604020202020204" pitchFamily="34" charset="0"/>
              </a:rPr>
              <a:t>τ</a:t>
            </a:r>
            <a:r>
              <a:rPr lang="el-GR" dirty="0" smtClean="0">
                <a:latin typeface="Arial" panose="020B0604020202020204" pitchFamily="34" charset="0"/>
                <a:cs typeface="Arial" panose="020B0604020202020204" pitchFamily="34" charset="0"/>
              </a:rPr>
              <a:t>ον </a:t>
            </a:r>
            <a:r>
              <a:rPr lang="el-GR" b="1" dirty="0" smtClean="0">
                <a:latin typeface="Arial" panose="020B0604020202020204" pitchFamily="34" charset="0"/>
                <a:cs typeface="Arial" panose="020B0604020202020204" pitchFamily="34" charset="0"/>
              </a:rPr>
              <a:t>ανταγωνισμό</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μεταξύ των επιχειρήσεων, </a:t>
            </a:r>
            <a:r>
              <a:rPr lang="el-GR" dirty="0" smtClean="0">
                <a:latin typeface="Arial" panose="020B0604020202020204" pitchFamily="34" charset="0"/>
                <a:cs typeface="Arial" panose="020B0604020202020204" pitchFamily="34" charset="0"/>
              </a:rPr>
              <a:t>που </a:t>
            </a:r>
            <a:r>
              <a:rPr lang="el-GR" dirty="0" smtClean="0">
                <a:solidFill>
                  <a:schemeClr val="accent1"/>
                </a:solidFill>
                <a:latin typeface="Arial" panose="020B0604020202020204" pitchFamily="34" charset="0"/>
                <a:cs typeface="Arial" panose="020B0604020202020204" pitchFamily="34" charset="0"/>
              </a:rPr>
              <a:t>μεταβάλλονται </a:t>
            </a:r>
            <a:r>
              <a:rPr lang="el-GR" dirty="0">
                <a:solidFill>
                  <a:schemeClr val="accent1"/>
                </a:solidFill>
                <a:latin typeface="Arial" panose="020B0604020202020204" pitchFamily="34" charset="0"/>
                <a:cs typeface="Arial" panose="020B0604020202020204" pitchFamily="34" charset="0"/>
              </a:rPr>
              <a:t>στο πέρασμα του </a:t>
            </a:r>
            <a:r>
              <a:rPr lang="el-GR" dirty="0" smtClean="0">
                <a:solidFill>
                  <a:schemeClr val="accent1"/>
                </a:solidFill>
                <a:latin typeface="Arial" panose="020B0604020202020204" pitchFamily="34" charset="0"/>
                <a:cs typeface="Arial" panose="020B0604020202020204" pitchFamily="34" charset="0"/>
              </a:rPr>
              <a:t>χρόνου</a:t>
            </a:r>
            <a:endParaRPr lang="el-GR" dirty="0">
              <a:latin typeface="Arial" panose="020B0604020202020204" pitchFamily="34" charset="0"/>
              <a:cs typeface="Arial" panose="020B0604020202020204" pitchFamily="34" charset="0"/>
            </a:endParaRPr>
          </a:p>
          <a:p>
            <a:pPr marL="0" indent="0">
              <a:buNone/>
            </a:pPr>
            <a:r>
              <a:rPr lang="el-GR" sz="2400" b="1" dirty="0" smtClean="0">
                <a:solidFill>
                  <a:schemeClr val="tx1"/>
                </a:solidFill>
                <a:latin typeface="Arial" panose="020B0604020202020204" pitchFamily="34" charset="0"/>
                <a:cs typeface="Arial" panose="020B0604020202020204" pitchFamily="34" charset="0"/>
              </a:rPr>
              <a:t>     </a:t>
            </a:r>
            <a:r>
              <a:rPr lang="el-GR" sz="2000" b="1" dirty="0" smtClean="0">
                <a:solidFill>
                  <a:schemeClr val="tx1"/>
                </a:solidFill>
                <a:latin typeface="Arial" panose="020B0604020202020204" pitchFamily="34" charset="0"/>
                <a:cs typeface="Arial" panose="020B0604020202020204" pitchFamily="34" charset="0"/>
              </a:rPr>
              <a:t>Ο </a:t>
            </a:r>
            <a:r>
              <a:rPr lang="el-GR" sz="2000" b="1" dirty="0">
                <a:solidFill>
                  <a:schemeClr val="tx1"/>
                </a:solidFill>
                <a:latin typeface="Arial" panose="020B0604020202020204" pitchFamily="34" charset="0"/>
                <a:cs typeface="Arial" panose="020B0604020202020204" pitchFamily="34" charset="0"/>
              </a:rPr>
              <a:t>έλεγχος ποιότητας ενός προϊόντος περιλαμβάνει τα </a:t>
            </a:r>
            <a:r>
              <a:rPr lang="el-GR" sz="2000" b="1" dirty="0" smtClean="0">
                <a:solidFill>
                  <a:schemeClr val="tx1"/>
                </a:solidFill>
                <a:latin typeface="Arial" panose="020B0604020202020204" pitchFamily="34" charset="0"/>
                <a:cs typeface="Arial" panose="020B0604020202020204" pitchFamily="34" charset="0"/>
              </a:rPr>
              <a:t>εξής στάδια</a:t>
            </a:r>
            <a:r>
              <a:rPr lang="el-GR" sz="2000" b="1" dirty="0">
                <a:solidFill>
                  <a:schemeClr val="tx1"/>
                </a:solidFill>
                <a:latin typeface="Arial" panose="020B0604020202020204" pitchFamily="34" charset="0"/>
                <a:cs typeface="Arial" panose="020B0604020202020204" pitchFamily="34" charset="0"/>
              </a:rPr>
              <a:t>:</a:t>
            </a:r>
          </a:p>
          <a:p>
            <a:pPr marL="684000" indent="0">
              <a:buNone/>
            </a:pPr>
            <a:r>
              <a:rPr lang="el-GR" sz="1600" dirty="0">
                <a:latin typeface="Arial" panose="020B0604020202020204" pitchFamily="34" charset="0"/>
                <a:cs typeface="Arial" panose="020B0604020202020204" pitchFamily="34" charset="0"/>
              </a:rPr>
              <a:t>• Την </a:t>
            </a:r>
            <a:r>
              <a:rPr lang="el-GR" sz="1600" b="1" dirty="0">
                <a:latin typeface="Arial" panose="020B0604020202020204" pitchFamily="34" charset="0"/>
                <a:cs typeface="Arial" panose="020B0604020202020204" pitchFamily="34" charset="0"/>
              </a:rPr>
              <a:t>πιστοποίηση</a:t>
            </a:r>
            <a:r>
              <a:rPr lang="el-GR" sz="1600" dirty="0">
                <a:latin typeface="Arial" panose="020B0604020202020204" pitchFamily="34" charset="0"/>
                <a:cs typeface="Arial" panose="020B0604020202020204" pitchFamily="34" charset="0"/>
              </a:rPr>
              <a:t> της </a:t>
            </a:r>
            <a:r>
              <a:rPr lang="el-GR" sz="1600" dirty="0" smtClean="0">
                <a:latin typeface="Arial" panose="020B0604020202020204" pitchFamily="34" charset="0"/>
                <a:cs typeface="Arial" panose="020B0604020202020204" pitchFamily="34" charset="0"/>
              </a:rPr>
              <a:t>καταλληλόλητας των πρώτων </a:t>
            </a:r>
            <a:r>
              <a:rPr lang="el-GR" sz="1600" dirty="0">
                <a:latin typeface="Arial" panose="020B0604020202020204" pitchFamily="34" charset="0"/>
                <a:cs typeface="Arial" panose="020B0604020202020204" pitchFamily="34" charset="0"/>
              </a:rPr>
              <a:t>υλών</a:t>
            </a:r>
          </a:p>
          <a:p>
            <a:pPr marL="684000" indent="0">
              <a:buNone/>
            </a:pPr>
            <a:r>
              <a:rPr lang="el-GR" sz="1600" dirty="0">
                <a:latin typeface="Arial" panose="020B0604020202020204" pitchFamily="34" charset="0"/>
                <a:cs typeface="Arial" panose="020B0604020202020204" pitchFamily="34" charset="0"/>
              </a:rPr>
              <a:t>• Την </a:t>
            </a:r>
            <a:r>
              <a:rPr lang="el-GR" sz="1600" b="1" dirty="0">
                <a:latin typeface="Arial" panose="020B0604020202020204" pitchFamily="34" charset="0"/>
                <a:cs typeface="Arial" panose="020B0604020202020204" pitchFamily="34" charset="0"/>
              </a:rPr>
              <a:t>παρακολούθηση όλης της παραγωγής</a:t>
            </a:r>
          </a:p>
          <a:p>
            <a:pPr marL="684000" indent="0">
              <a:buNone/>
            </a:pPr>
            <a:r>
              <a:rPr lang="el-GR" sz="1600" dirty="0">
                <a:latin typeface="Arial" panose="020B0604020202020204" pitchFamily="34" charset="0"/>
                <a:cs typeface="Arial" panose="020B0604020202020204" pitchFamily="34" charset="0"/>
              </a:rPr>
              <a:t>• Τη </a:t>
            </a:r>
            <a:r>
              <a:rPr lang="el-GR" sz="1600" b="1" dirty="0">
                <a:latin typeface="Arial" panose="020B0604020202020204" pitchFamily="34" charset="0"/>
                <a:cs typeface="Arial" panose="020B0604020202020204" pitchFamily="34" charset="0"/>
              </a:rPr>
              <a:t>συσκευασία</a:t>
            </a:r>
            <a:r>
              <a:rPr lang="el-GR" sz="1600" dirty="0">
                <a:latin typeface="Arial" panose="020B0604020202020204" pitchFamily="34" charset="0"/>
                <a:cs typeface="Arial" panose="020B0604020202020204" pitchFamily="34" charset="0"/>
              </a:rPr>
              <a:t> του προϊόντος</a:t>
            </a:r>
          </a:p>
          <a:p>
            <a:pPr marL="684000" indent="0">
              <a:buNone/>
            </a:pPr>
            <a:r>
              <a:rPr lang="el-GR" sz="1600" dirty="0">
                <a:latin typeface="Arial" panose="020B0604020202020204" pitchFamily="34" charset="0"/>
                <a:cs typeface="Arial" panose="020B0604020202020204" pitchFamily="34" charset="0"/>
              </a:rPr>
              <a:t>• Την </a:t>
            </a:r>
            <a:r>
              <a:rPr lang="el-GR" sz="1600" b="1" dirty="0">
                <a:latin typeface="Arial" panose="020B0604020202020204" pitchFamily="34" charset="0"/>
                <a:cs typeface="Arial" panose="020B0604020202020204" pitchFamily="34" charset="0"/>
              </a:rPr>
              <a:t>αποθήκευση</a:t>
            </a:r>
            <a:r>
              <a:rPr lang="el-GR" sz="1600" dirty="0">
                <a:latin typeface="Arial" panose="020B0604020202020204" pitchFamily="34" charset="0"/>
                <a:cs typeface="Arial" panose="020B0604020202020204" pitchFamily="34" charset="0"/>
              </a:rPr>
              <a:t> του </a:t>
            </a:r>
            <a:r>
              <a:rPr lang="el-GR" sz="1600" dirty="0" smtClean="0">
                <a:latin typeface="Arial" panose="020B0604020202020204" pitchFamily="34" charset="0"/>
                <a:cs typeface="Arial" panose="020B0604020202020204" pitchFamily="34" charset="0"/>
              </a:rPr>
              <a:t>προϊόντος</a:t>
            </a:r>
            <a:endParaRPr lang="el-GR" sz="1600" dirty="0">
              <a:latin typeface="Arial" panose="020B0604020202020204" pitchFamily="34" charset="0"/>
              <a:cs typeface="Arial" panose="020B0604020202020204" pitchFamily="34" charset="0"/>
            </a:endParaRPr>
          </a:p>
          <a:p>
            <a:pPr marL="684000" indent="0">
              <a:buNone/>
            </a:pPr>
            <a:r>
              <a:rPr lang="el-GR" sz="1600" dirty="0">
                <a:latin typeface="Arial" panose="020B0604020202020204" pitchFamily="34" charset="0"/>
                <a:cs typeface="Arial" panose="020B0604020202020204" pitchFamily="34" charset="0"/>
              </a:rPr>
              <a:t>• Τον </a:t>
            </a:r>
            <a:r>
              <a:rPr lang="el-GR" sz="1600" b="1" dirty="0">
                <a:latin typeface="Arial" panose="020B0604020202020204" pitchFamily="34" charset="0"/>
                <a:cs typeface="Arial" panose="020B0604020202020204" pitchFamily="34" charset="0"/>
              </a:rPr>
              <a:t>έλεγχο</a:t>
            </a:r>
            <a:r>
              <a:rPr lang="el-GR" sz="1600" dirty="0">
                <a:latin typeface="Arial" panose="020B0604020202020204" pitchFamily="34" charset="0"/>
                <a:cs typeface="Arial" panose="020B0604020202020204" pitchFamily="34" charset="0"/>
              </a:rPr>
              <a:t> του τελικού προϊόντος</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057853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7376575" cy="734790"/>
          </a:xfrm>
        </p:spPr>
        <p:txBody>
          <a:bodyPr/>
          <a:lstStyle/>
          <a:p>
            <a:r>
              <a:rPr lang="el-GR" b="1" dirty="0" smtClean="0">
                <a:solidFill>
                  <a:schemeClr val="tx1"/>
                </a:solidFill>
                <a:latin typeface="Arial" panose="020B0604020202020204" pitchFamily="34" charset="0"/>
                <a:cs typeface="Arial" panose="020B0604020202020204" pitchFamily="34" charset="0"/>
              </a:rPr>
              <a:t>Διευθυντής </a:t>
            </a:r>
            <a:r>
              <a:rPr lang="el-GR" b="1" dirty="0">
                <a:solidFill>
                  <a:schemeClr val="tx1"/>
                </a:solidFill>
                <a:latin typeface="Arial" panose="020B0604020202020204" pitchFamily="34" charset="0"/>
                <a:cs typeface="Arial" panose="020B0604020202020204" pitchFamily="34" charset="0"/>
              </a:rPr>
              <a:t>ποιοτικού ελέγχου</a:t>
            </a:r>
            <a:endParaRPr lang="el-GR" dirty="0"/>
          </a:p>
        </p:txBody>
      </p:sp>
      <p:sp>
        <p:nvSpPr>
          <p:cNvPr id="3" name="Θέση περιεχομένου 2"/>
          <p:cNvSpPr>
            <a:spLocks noGrp="1"/>
          </p:cNvSpPr>
          <p:nvPr>
            <p:ph idx="1"/>
          </p:nvPr>
        </p:nvSpPr>
        <p:spPr>
          <a:xfrm>
            <a:off x="1143000" y="1524000"/>
            <a:ext cx="10361612" cy="4387222"/>
          </a:xfrm>
        </p:spPr>
        <p:txBody>
          <a:bodyPr/>
          <a:lstStyle/>
          <a:p>
            <a:pPr marL="0" indent="0">
              <a:buNone/>
            </a:pPr>
            <a:r>
              <a:rPr lang="el-GR" b="1" dirty="0">
                <a:latin typeface="Arial" panose="020B0604020202020204" pitchFamily="34" charset="0"/>
                <a:cs typeface="Arial" panose="020B0604020202020204" pitchFamily="34" charset="0"/>
              </a:rPr>
              <a:t>Παραδείγματα πιστοποιητικών ελέγχου ποιότητας: </a:t>
            </a:r>
            <a:endParaRPr lang="en-US" b="1"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hlinkClick r:id="rId2"/>
              </a:rPr>
              <a:t>http</a:t>
            </a:r>
            <a:r>
              <a:rPr lang="el-GR" dirty="0">
                <a:latin typeface="Arial" panose="020B0604020202020204" pitchFamily="34" charset="0"/>
                <a:cs typeface="Arial" panose="020B0604020202020204" pitchFamily="34" charset="0"/>
                <a:hlinkClick r:id="rId2"/>
              </a:rPr>
              <a:t>://www.exalco.gr/lipseis/pistopoiitika-systimaton</a:t>
            </a:r>
            <a:r>
              <a:rPr lang="el-GR" dirty="0" smtClean="0">
                <a:latin typeface="Arial" panose="020B0604020202020204" pitchFamily="34" charset="0"/>
                <a:cs typeface="Arial" panose="020B0604020202020204" pitchFamily="34" charset="0"/>
                <a:hlinkClick r:id="rId2"/>
              </a:rPr>
              <a:t>/</a:t>
            </a:r>
            <a:endParaRPr lang="en-US"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hlinkClick r:id="rId3"/>
              </a:rPr>
              <a:t>http</a:t>
            </a:r>
            <a:r>
              <a:rPr lang="el-GR" dirty="0">
                <a:latin typeface="Arial" panose="020B0604020202020204" pitchFamily="34" charset="0"/>
                <a:cs typeface="Arial" panose="020B0604020202020204" pitchFamily="34" charset="0"/>
                <a:hlinkClick r:id="rId3"/>
              </a:rPr>
              <a:t>://</a:t>
            </a:r>
            <a:r>
              <a:rPr lang="el-GR" dirty="0" smtClean="0">
                <a:latin typeface="Arial" panose="020B0604020202020204" pitchFamily="34" charset="0"/>
                <a:cs typeface="Arial" panose="020B0604020202020204" pitchFamily="34" charset="0"/>
                <a:hlinkClick r:id="rId3"/>
              </a:rPr>
              <a:t>www.exalco.gr/Uploads/Documents/43333/ISO9001_2015_GR.pdf</a:t>
            </a:r>
            <a:endParaRPr lang="en-US"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hlinkClick r:id="rId4"/>
              </a:rPr>
              <a:t>http://savoidakis.gr/diasfalish-poiothtas-poistopoihtika</a:t>
            </a:r>
            <a:r>
              <a:rPr lang="el-GR" dirty="0" smtClean="0">
                <a:latin typeface="Arial" panose="020B0604020202020204" pitchFamily="34" charset="0"/>
                <a:cs typeface="Arial" panose="020B0604020202020204" pitchFamily="34" charset="0"/>
                <a:hlinkClick r:id="rId4"/>
              </a:rPr>
              <a:t>/</a:t>
            </a:r>
            <a:endParaRPr lang="en-US" dirty="0" smtClean="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hlinkClick r:id="rId5"/>
              </a:rPr>
              <a:t>https://rizeboriki.gr/pistopiitika</a:t>
            </a:r>
            <a:r>
              <a:rPr lang="el-GR" dirty="0" smtClean="0">
                <a:latin typeface="Arial" panose="020B0604020202020204" pitchFamily="34" charset="0"/>
                <a:cs typeface="Arial" panose="020B0604020202020204" pitchFamily="34" charset="0"/>
                <a:hlinkClick r:id="rId5"/>
              </a:rPr>
              <a:t>/</a:t>
            </a:r>
            <a:endParaRPr lang="en-US" dirty="0" smtClean="0">
              <a:latin typeface="Arial" panose="020B0604020202020204" pitchFamily="34" charset="0"/>
              <a:cs typeface="Arial" panose="020B0604020202020204" pitchFamily="34" charset="0"/>
            </a:endParaRPr>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945293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1803401" y="624110"/>
            <a:ext cx="7226299" cy="531590"/>
          </a:xfrm>
        </p:spPr>
        <p:txBody>
          <a:bodyPr>
            <a:noAutofit/>
          </a:bodyPr>
          <a:lstStyle/>
          <a:p>
            <a:pPr algn="ctr"/>
            <a:r>
              <a:rPr lang="el-GR" b="1" dirty="0">
                <a:solidFill>
                  <a:schemeClr val="accent1"/>
                </a:solidFill>
                <a:latin typeface="Arial" panose="020B0604020202020204" pitchFamily="34" charset="0"/>
                <a:cs typeface="Arial" panose="020B0604020202020204" pitchFamily="34" charset="0"/>
              </a:rPr>
              <a:t>Διευθυντής Μάρκετινγκ</a:t>
            </a:r>
          </a:p>
        </p:txBody>
      </p:sp>
      <p:sp>
        <p:nvSpPr>
          <p:cNvPr id="6" name="Θέση περιεχομένου 5"/>
          <p:cNvSpPr>
            <a:spLocks noGrp="1"/>
          </p:cNvSpPr>
          <p:nvPr>
            <p:ph idx="1"/>
          </p:nvPr>
        </p:nvSpPr>
        <p:spPr>
          <a:xfrm>
            <a:off x="1193800" y="1524000"/>
            <a:ext cx="9309100" cy="5003800"/>
          </a:xfrm>
        </p:spPr>
        <p:txBody>
          <a:bodyPr>
            <a:normAutofit/>
          </a:bodyPr>
          <a:lstStyle/>
          <a:p>
            <a:r>
              <a:rPr lang="el-GR" sz="2400" b="1" dirty="0">
                <a:latin typeface="Arial" panose="020B0604020202020204" pitchFamily="34" charset="0"/>
                <a:cs typeface="Arial" panose="020B0604020202020204" pitchFamily="34" charset="0"/>
              </a:rPr>
              <a:t>Μάρκετινγκ</a:t>
            </a:r>
          </a:p>
          <a:p>
            <a:pPr marL="0" indent="0">
              <a:buNone/>
            </a:pPr>
            <a:r>
              <a:rPr lang="el-GR" sz="2000" dirty="0" smtClean="0">
                <a:latin typeface="Arial" panose="020B0604020202020204" pitchFamily="34" charset="0"/>
                <a:cs typeface="Arial" panose="020B0604020202020204" pitchFamily="34" charset="0"/>
              </a:rPr>
              <a:t>Το </a:t>
            </a:r>
            <a:r>
              <a:rPr lang="el-GR" sz="2000" dirty="0">
                <a:latin typeface="Arial" panose="020B0604020202020204" pitchFamily="34" charset="0"/>
                <a:cs typeface="Arial" panose="020B0604020202020204" pitchFamily="34" charset="0"/>
              </a:rPr>
              <a:t>μάρκετινγκ (</a:t>
            </a:r>
            <a:r>
              <a:rPr lang="el-GR" sz="2000" dirty="0" err="1">
                <a:latin typeface="Arial" panose="020B0604020202020204" pitchFamily="34" charset="0"/>
                <a:cs typeface="Arial" panose="020B0604020202020204" pitchFamily="34" charset="0"/>
              </a:rPr>
              <a:t>marketing</a:t>
            </a:r>
            <a:r>
              <a:rPr lang="el-GR" sz="2000" dirty="0">
                <a:latin typeface="Arial" panose="020B0604020202020204" pitchFamily="34" charset="0"/>
                <a:cs typeface="Arial" panose="020B0604020202020204" pitchFamily="34" charset="0"/>
              </a:rPr>
              <a:t>) περιλαμβάνει </a:t>
            </a:r>
            <a:r>
              <a:rPr lang="el-GR" sz="2000" b="1" dirty="0" smtClean="0">
                <a:latin typeface="Arial" panose="020B0604020202020204" pitchFamily="34" charset="0"/>
                <a:cs typeface="Arial" panose="020B0604020202020204" pitchFamily="34" charset="0"/>
              </a:rPr>
              <a:t>όλες τις </a:t>
            </a:r>
            <a:r>
              <a:rPr lang="el-GR" sz="2000" b="1" dirty="0">
                <a:latin typeface="Arial" panose="020B0604020202020204" pitchFamily="34" charset="0"/>
                <a:cs typeface="Arial" panose="020B0604020202020204" pitchFamily="34" charset="0"/>
              </a:rPr>
              <a:t>ενέργειες μιας επιχείρησης,</a:t>
            </a:r>
            <a:r>
              <a:rPr lang="el-GR" sz="2000" dirty="0">
                <a:latin typeface="Arial" panose="020B0604020202020204" pitchFamily="34" charset="0"/>
                <a:cs typeface="Arial" panose="020B0604020202020204" pitchFamily="34" charset="0"/>
              </a:rPr>
              <a:t> οι </a:t>
            </a:r>
            <a:r>
              <a:rPr lang="el-GR" sz="2000" dirty="0" smtClean="0">
                <a:latin typeface="Arial" panose="020B0604020202020204" pitchFamily="34" charset="0"/>
                <a:cs typeface="Arial" panose="020B0604020202020204" pitchFamily="34" charset="0"/>
              </a:rPr>
              <a:t>οποίες</a:t>
            </a:r>
            <a:r>
              <a:rPr lang="el-GR" sz="2000" b="1" dirty="0" smtClean="0">
                <a:latin typeface="Arial" panose="020B0604020202020204" pitchFamily="34" charset="0"/>
                <a:cs typeface="Arial" panose="020B0604020202020204" pitchFamily="34" charset="0"/>
              </a:rPr>
              <a:t> έχουν </a:t>
            </a:r>
            <a:r>
              <a:rPr lang="el-GR" sz="2000" b="1" dirty="0">
                <a:latin typeface="Arial" panose="020B0604020202020204" pitchFamily="34" charset="0"/>
                <a:cs typeface="Arial" panose="020B0604020202020204" pitchFamily="34" charset="0"/>
              </a:rPr>
              <a:t>ως σκοπό:</a:t>
            </a:r>
          </a:p>
          <a:p>
            <a:pPr marL="360000" indent="0">
              <a:buNone/>
            </a:pPr>
            <a:r>
              <a:rPr lang="el-GR" sz="1600" dirty="0">
                <a:latin typeface="Arial" panose="020B0604020202020204" pitchFamily="34" charset="0"/>
                <a:cs typeface="Arial" panose="020B0604020202020204" pitchFamily="34" charset="0"/>
              </a:rPr>
              <a:t>• Να γνωρίσουν τις ανάγκες του </a:t>
            </a:r>
            <a:r>
              <a:rPr lang="el-GR" sz="1600" dirty="0" smtClean="0">
                <a:latin typeface="Arial" panose="020B0604020202020204" pitchFamily="34" charset="0"/>
                <a:cs typeface="Arial" panose="020B0604020202020204" pitchFamily="34" charset="0"/>
              </a:rPr>
              <a:t>καταναλωτή.</a:t>
            </a:r>
            <a:endParaRPr lang="el-GR" sz="1600" dirty="0">
              <a:latin typeface="Arial" panose="020B0604020202020204" pitchFamily="34" charset="0"/>
              <a:cs typeface="Arial" panose="020B0604020202020204" pitchFamily="34" charset="0"/>
            </a:endParaRPr>
          </a:p>
          <a:p>
            <a:pPr marL="360000" indent="0">
              <a:buNone/>
            </a:pPr>
            <a:r>
              <a:rPr lang="el-GR" sz="1600" dirty="0">
                <a:latin typeface="Arial" panose="020B0604020202020204" pitchFamily="34" charset="0"/>
                <a:cs typeface="Arial" panose="020B0604020202020204" pitchFamily="34" charset="0"/>
              </a:rPr>
              <a:t>• Να αναπτύξουν τα απαραίτητα προϊόντα </a:t>
            </a:r>
            <a:r>
              <a:rPr lang="el-GR" sz="1600" dirty="0" smtClean="0">
                <a:latin typeface="Arial" panose="020B0604020202020204" pitchFamily="34" charset="0"/>
                <a:cs typeface="Arial" panose="020B0604020202020204" pitchFamily="34" charset="0"/>
              </a:rPr>
              <a:t>και υπηρεσίες </a:t>
            </a:r>
            <a:r>
              <a:rPr lang="el-GR" sz="1600" dirty="0">
                <a:latin typeface="Arial" panose="020B0604020202020204" pitchFamily="34" charset="0"/>
                <a:cs typeface="Arial" panose="020B0604020202020204" pitchFamily="34" charset="0"/>
              </a:rPr>
              <a:t>που τις ικανοποιούν</a:t>
            </a:r>
          </a:p>
          <a:p>
            <a:pPr marL="360000" indent="0">
              <a:buNone/>
            </a:pPr>
            <a:r>
              <a:rPr lang="el-GR" sz="1600" dirty="0">
                <a:latin typeface="Arial" panose="020B0604020202020204" pitchFamily="34" charset="0"/>
                <a:cs typeface="Arial" panose="020B0604020202020204" pitchFamily="34" charset="0"/>
              </a:rPr>
              <a:t>• Να δημιουργήσουν τις προϋποθέσεις </a:t>
            </a:r>
            <a:r>
              <a:rPr lang="el-GR" sz="1600" dirty="0" smtClean="0">
                <a:latin typeface="Arial" panose="020B0604020202020204" pitchFamily="34" charset="0"/>
                <a:cs typeface="Arial" panose="020B0604020202020204" pitchFamily="34" charset="0"/>
              </a:rPr>
              <a:t>ζήτησης των </a:t>
            </a:r>
            <a:r>
              <a:rPr lang="el-GR" sz="1600" dirty="0">
                <a:latin typeface="Arial" panose="020B0604020202020204" pitchFamily="34" charset="0"/>
                <a:cs typeface="Arial" panose="020B0604020202020204" pitchFamily="34" charset="0"/>
              </a:rPr>
              <a:t>προϊόντων που θα </a:t>
            </a:r>
            <a:r>
              <a:rPr lang="el-GR" sz="1600" dirty="0" smtClean="0">
                <a:latin typeface="Arial" panose="020B0604020202020204" pitchFamily="34" charset="0"/>
                <a:cs typeface="Arial" panose="020B0604020202020204" pitchFamily="34" charset="0"/>
              </a:rPr>
              <a:t>οδηγήσουν σε επιτυχείς </a:t>
            </a:r>
            <a:r>
              <a:rPr lang="el-GR" sz="1600" dirty="0">
                <a:latin typeface="Arial" panose="020B0604020202020204" pitchFamily="34" charset="0"/>
                <a:cs typeface="Arial" panose="020B0604020202020204" pitchFamily="34" charset="0"/>
              </a:rPr>
              <a:t>πωλήσεις.</a:t>
            </a:r>
          </a:p>
          <a:p>
            <a:r>
              <a:rPr lang="el-GR" sz="2000" b="1" dirty="0">
                <a:latin typeface="Arial" panose="020B0604020202020204" pitchFamily="34" charset="0"/>
                <a:cs typeface="Arial" panose="020B0604020202020204" pitchFamily="34" charset="0"/>
              </a:rPr>
              <a:t>Κόστος παραγωγής</a:t>
            </a:r>
          </a:p>
          <a:p>
            <a:pPr marL="0" indent="0">
              <a:buNone/>
            </a:pPr>
            <a:r>
              <a:rPr lang="el-GR" dirty="0" smtClean="0">
                <a:latin typeface="Arial" panose="020B0604020202020204" pitchFamily="34" charset="0"/>
                <a:cs typeface="Arial" panose="020B0604020202020204" pitchFamily="34" charset="0"/>
              </a:rPr>
              <a:t>Κόστος </a:t>
            </a:r>
            <a:r>
              <a:rPr lang="el-GR" dirty="0">
                <a:latin typeface="Arial" panose="020B0604020202020204" pitchFamily="34" charset="0"/>
                <a:cs typeface="Arial" panose="020B0604020202020204" pitchFamily="34" charset="0"/>
              </a:rPr>
              <a:t>παραγωγής ονομάζεται το </a:t>
            </a:r>
            <a:r>
              <a:rPr lang="el-GR" b="1" dirty="0">
                <a:latin typeface="Arial" panose="020B0604020202020204" pitchFamily="34" charset="0"/>
                <a:cs typeface="Arial" panose="020B0604020202020204" pitchFamily="34" charset="0"/>
              </a:rPr>
              <a:t>ποσό </a:t>
            </a:r>
            <a:r>
              <a:rPr lang="el-GR" b="1" dirty="0" smtClean="0">
                <a:latin typeface="Arial" panose="020B0604020202020204" pitchFamily="34" charset="0"/>
                <a:cs typeface="Arial" panose="020B0604020202020204" pitchFamily="34" charset="0"/>
              </a:rPr>
              <a:t>των χρημάτων </a:t>
            </a:r>
            <a:r>
              <a:rPr lang="el-GR" b="1" dirty="0">
                <a:latin typeface="Arial" panose="020B0604020202020204" pitchFamily="34" charset="0"/>
                <a:cs typeface="Arial" panose="020B0604020202020204" pitchFamily="34" charset="0"/>
              </a:rPr>
              <a:t>που ξοδεύει </a:t>
            </a:r>
            <a:r>
              <a:rPr lang="el-GR" dirty="0">
                <a:latin typeface="Arial" panose="020B0604020202020204" pitchFamily="34" charset="0"/>
                <a:cs typeface="Arial" panose="020B0604020202020204" pitchFamily="34" charset="0"/>
              </a:rPr>
              <a:t>η επιχείρηση για </a:t>
            </a:r>
            <a:r>
              <a:rPr lang="el-GR" dirty="0" smtClean="0">
                <a:latin typeface="Arial" panose="020B0604020202020204" pitchFamily="34" charset="0"/>
                <a:cs typeface="Arial" panose="020B0604020202020204" pitchFamily="34" charset="0"/>
              </a:rPr>
              <a:t>να παραγάγει </a:t>
            </a:r>
            <a:r>
              <a:rPr lang="el-GR" dirty="0">
                <a:latin typeface="Arial" panose="020B0604020202020204" pitchFamily="34" charset="0"/>
                <a:cs typeface="Arial" panose="020B0604020202020204" pitchFamily="34" charset="0"/>
              </a:rPr>
              <a:t>ένα προϊόν. </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9764522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1816100" y="624110"/>
            <a:ext cx="9688511" cy="1280890"/>
          </a:xfrm>
        </p:spPr>
        <p:txBody>
          <a:bodyPr>
            <a:noAutofit/>
          </a:bodyPr>
          <a:lstStyle/>
          <a:p>
            <a:r>
              <a:rPr lang="el-GR" sz="3200" b="1" dirty="0" smtClean="0">
                <a:solidFill>
                  <a:schemeClr val="accent1"/>
                </a:solidFill>
                <a:latin typeface="Arial" panose="020B0604020202020204" pitchFamily="34" charset="0"/>
                <a:cs typeface="Arial" panose="020B0604020202020204" pitchFamily="34" charset="0"/>
              </a:rPr>
              <a:t>  Βασική </a:t>
            </a:r>
            <a:r>
              <a:rPr lang="el-GR" sz="3200" b="1" dirty="0">
                <a:solidFill>
                  <a:schemeClr val="accent1"/>
                </a:solidFill>
                <a:latin typeface="Arial" panose="020B0604020202020204" pitchFamily="34" charset="0"/>
                <a:cs typeface="Arial" panose="020B0604020202020204" pitchFamily="34" charset="0"/>
              </a:rPr>
              <a:t>αρχή του </a:t>
            </a:r>
            <a:r>
              <a:rPr lang="el-GR" sz="3200" b="1" dirty="0" smtClean="0">
                <a:solidFill>
                  <a:schemeClr val="accent1"/>
                </a:solidFill>
                <a:latin typeface="Arial" panose="020B0604020202020204" pitchFamily="34" charset="0"/>
                <a:cs typeface="Arial" panose="020B0604020202020204" pitchFamily="34" charset="0"/>
              </a:rPr>
              <a:t>μάρκετινγκ</a:t>
            </a:r>
            <a:r>
              <a:rPr lang="en-US" sz="3200" b="1" dirty="0" smtClean="0">
                <a:solidFill>
                  <a:schemeClr val="accent1"/>
                </a:solidFill>
                <a:latin typeface="Arial" panose="020B0604020202020204" pitchFamily="34" charset="0"/>
                <a:cs typeface="Arial" panose="020B0604020202020204" pitchFamily="34" charset="0"/>
              </a:rPr>
              <a:t/>
            </a:r>
            <a:br>
              <a:rPr lang="en-US" sz="3200" b="1" dirty="0" smtClean="0">
                <a:solidFill>
                  <a:schemeClr val="accent1"/>
                </a:solidFill>
                <a:latin typeface="Arial" panose="020B0604020202020204" pitchFamily="34" charset="0"/>
                <a:cs typeface="Arial" panose="020B0604020202020204" pitchFamily="34" charset="0"/>
              </a:rPr>
            </a:br>
            <a:r>
              <a:rPr lang="el-GR" sz="2400" dirty="0">
                <a:solidFill>
                  <a:prstClr val="black">
                    <a:lumMod val="75000"/>
                    <a:lumOff val="25000"/>
                  </a:prstClr>
                </a:solidFill>
                <a:latin typeface="Arial" panose="020B0604020202020204" pitchFamily="34" charset="0"/>
                <a:ea typeface="+mn-ea"/>
                <a:cs typeface="Arial" panose="020B0604020202020204" pitchFamily="34" charset="0"/>
              </a:rPr>
              <a:t>Η επιχείρηση δεν πουλάει εκείνα που παράγει αλλά </a:t>
            </a:r>
            <a:r>
              <a:rPr lang="el-GR" sz="2400" b="1" dirty="0">
                <a:solidFill>
                  <a:prstClr val="black">
                    <a:lumMod val="75000"/>
                    <a:lumOff val="25000"/>
                  </a:prstClr>
                </a:solidFill>
                <a:latin typeface="Arial" panose="020B0604020202020204" pitchFamily="34" charset="0"/>
                <a:ea typeface="+mn-ea"/>
                <a:cs typeface="Arial" panose="020B0604020202020204" pitchFamily="34" charset="0"/>
              </a:rPr>
              <a:t>παράγει εκείνα που μπορεί να </a:t>
            </a:r>
            <a:r>
              <a:rPr lang="el-GR" sz="2400" b="1" dirty="0" smtClean="0">
                <a:solidFill>
                  <a:prstClr val="black">
                    <a:lumMod val="75000"/>
                    <a:lumOff val="25000"/>
                  </a:prstClr>
                </a:solidFill>
                <a:latin typeface="Arial" panose="020B0604020202020204" pitchFamily="34" charset="0"/>
                <a:ea typeface="+mn-ea"/>
                <a:cs typeface="Arial" panose="020B0604020202020204" pitchFamily="34" charset="0"/>
              </a:rPr>
              <a:t>πουλήσει.</a:t>
            </a:r>
            <a:endParaRPr lang="el-GR" sz="3200" b="1" dirty="0">
              <a:solidFill>
                <a:schemeClr val="accent1"/>
              </a:solidFill>
              <a:latin typeface="Arial" panose="020B0604020202020204" pitchFamily="34" charset="0"/>
              <a:cs typeface="Arial" panose="020B0604020202020204" pitchFamily="34" charset="0"/>
            </a:endParaRPr>
          </a:p>
        </p:txBody>
      </p:sp>
      <p:sp>
        <p:nvSpPr>
          <p:cNvPr id="5" name="Θέση περιεχομένου 4"/>
          <p:cNvSpPr>
            <a:spLocks noGrp="1"/>
          </p:cNvSpPr>
          <p:nvPr>
            <p:ph sz="half" idx="1"/>
          </p:nvPr>
        </p:nvSpPr>
        <p:spPr>
          <a:xfrm>
            <a:off x="1346200" y="2247900"/>
            <a:ext cx="4038600" cy="4191000"/>
          </a:xfrm>
        </p:spPr>
        <p:txBody>
          <a:bodyPr>
            <a:normAutofit/>
          </a:bodyPr>
          <a:lstStyle/>
          <a:p>
            <a:pPr marL="0" indent="0">
              <a:buNone/>
            </a:pPr>
            <a:r>
              <a:rPr lang="en-US" dirty="0" smtClean="0">
                <a:latin typeface="Arial" panose="020B0604020202020204" pitchFamily="34" charset="0"/>
                <a:ea typeface="Times New Roman" panose="02020603050405020304" pitchFamily="18" charset="0"/>
                <a:cs typeface="Arial" panose="020B0604020202020204" pitchFamily="34" charset="0"/>
              </a:rPr>
              <a:t>   </a:t>
            </a:r>
            <a:r>
              <a:rPr lang="el-GR" dirty="0" smtClean="0">
                <a:latin typeface="Arial" panose="020B0604020202020204" pitchFamily="34" charset="0"/>
                <a:ea typeface="Times New Roman" panose="02020603050405020304" pitchFamily="18" charset="0"/>
                <a:cs typeface="Arial" panose="020B0604020202020204" pitchFamily="34" charset="0"/>
              </a:rPr>
              <a:t>Σημαντικός </a:t>
            </a:r>
            <a:r>
              <a:rPr lang="el-GR" dirty="0">
                <a:latin typeface="Arial" panose="020B0604020202020204" pitchFamily="34" charset="0"/>
                <a:ea typeface="Times New Roman" panose="02020603050405020304" pitchFamily="18" charset="0"/>
                <a:cs typeface="Arial" panose="020B0604020202020204" pitchFamily="34" charset="0"/>
              </a:rPr>
              <a:t>παράγοντος που επηρεάζει τις πωλήσεις είναι ο </a:t>
            </a:r>
            <a:r>
              <a:rPr lang="el-GR" b="1" dirty="0">
                <a:latin typeface="Arial" panose="020B0604020202020204" pitchFamily="34" charset="0"/>
                <a:ea typeface="Times New Roman" panose="02020603050405020304" pitchFamily="18" charset="0"/>
                <a:cs typeface="Arial" panose="020B0604020202020204" pitchFamily="34" charset="0"/>
              </a:rPr>
              <a:t>ανταγωνισμός</a:t>
            </a:r>
            <a:r>
              <a:rPr lang="el-GR" dirty="0">
                <a:latin typeface="Arial" panose="020B0604020202020204" pitchFamily="34" charset="0"/>
                <a:ea typeface="Times New Roman" panose="02020603050405020304" pitchFamily="18" charset="0"/>
                <a:cs typeface="Arial" panose="020B0604020202020204" pitchFamily="34" charset="0"/>
              </a:rPr>
              <a:t> που αντιμετωπίζει η επιχείρηση από άλλες επιχειρήσεις που παράγουν παρόμοιο προϊόντα και στοχεύουν στην ίδια </a:t>
            </a:r>
            <a:r>
              <a:rPr lang="el-GR" dirty="0" smtClean="0">
                <a:latin typeface="Arial" panose="020B0604020202020204" pitchFamily="34" charset="0"/>
                <a:ea typeface="Times New Roman" panose="02020603050405020304" pitchFamily="18" charset="0"/>
                <a:cs typeface="Arial" panose="020B0604020202020204" pitchFamily="34" charset="0"/>
              </a:rPr>
              <a:t>αγορά</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lvl="0">
              <a:buClr>
                <a:srgbClr val="A53010"/>
              </a:buClr>
            </a:pPr>
            <a:r>
              <a:rPr lang="el-GR" sz="2000" b="1" dirty="0">
                <a:solidFill>
                  <a:srgbClr val="C00000"/>
                </a:solidFill>
                <a:latin typeface="Arial" panose="020B0604020202020204" pitchFamily="34" charset="0"/>
                <a:cs typeface="Arial" panose="020B0604020202020204" pitchFamily="34" charset="0"/>
              </a:rPr>
              <a:t>Ανταγωνιστικότητα</a:t>
            </a:r>
          </a:p>
          <a:p>
            <a:pPr marL="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a:t>
            </a:r>
            <a:r>
              <a:rPr lang="el-GR" dirty="0">
                <a:solidFill>
                  <a:prstClr val="black">
                    <a:lumMod val="75000"/>
                    <a:lumOff val="25000"/>
                  </a:prstClr>
                </a:solidFill>
                <a:latin typeface="Arial" panose="020B0604020202020204" pitchFamily="34" charset="0"/>
                <a:cs typeface="Arial" panose="020B0604020202020204" pitchFamily="34" charset="0"/>
              </a:rPr>
              <a:t>Μία επιχείρηση παραμένει ανταγωνιστική στην αγορά</a:t>
            </a:r>
            <a:r>
              <a:rPr lang="el-GR" b="1" dirty="0">
                <a:solidFill>
                  <a:prstClr val="black">
                    <a:lumMod val="75000"/>
                    <a:lumOff val="25000"/>
                  </a:prstClr>
                </a:solidFill>
                <a:latin typeface="Arial" panose="020B0604020202020204" pitchFamily="34" charset="0"/>
                <a:cs typeface="Arial" panose="020B0604020202020204" pitchFamily="34" charset="0"/>
              </a:rPr>
              <a:t>, όταν προσφέρει </a:t>
            </a:r>
            <a:r>
              <a:rPr lang="el-GR" dirty="0">
                <a:solidFill>
                  <a:prstClr val="black">
                    <a:lumMod val="75000"/>
                    <a:lumOff val="25000"/>
                  </a:prstClr>
                </a:solidFill>
                <a:latin typeface="Arial" panose="020B0604020202020204" pitchFamily="34" charset="0"/>
                <a:cs typeface="Arial" panose="020B0604020202020204" pitchFamily="34" charset="0"/>
              </a:rPr>
              <a:t>στους καταναλωτές </a:t>
            </a:r>
            <a:r>
              <a:rPr lang="el-GR" b="1" dirty="0">
                <a:solidFill>
                  <a:prstClr val="black">
                    <a:lumMod val="75000"/>
                    <a:lumOff val="25000"/>
                  </a:prstClr>
                </a:solidFill>
                <a:latin typeface="Arial" panose="020B0604020202020204" pitchFamily="34" charset="0"/>
                <a:cs typeface="Arial" panose="020B0604020202020204" pitchFamily="34" charset="0"/>
              </a:rPr>
              <a:t>προϊόντα σε καλύτερη τιμή και ποιότητα </a:t>
            </a:r>
            <a:r>
              <a:rPr lang="el-GR" dirty="0">
                <a:solidFill>
                  <a:prstClr val="black">
                    <a:lumMod val="75000"/>
                    <a:lumOff val="25000"/>
                  </a:prstClr>
                </a:solidFill>
                <a:latin typeface="Arial" panose="020B0604020202020204" pitchFamily="34" charset="0"/>
                <a:cs typeface="Arial" panose="020B0604020202020204" pitchFamily="34" charset="0"/>
              </a:rPr>
              <a:t>από τις </a:t>
            </a:r>
            <a:r>
              <a:rPr lang="el-GR" b="1" dirty="0">
                <a:solidFill>
                  <a:prstClr val="black">
                    <a:lumMod val="75000"/>
                    <a:lumOff val="25000"/>
                  </a:prstClr>
                </a:solidFill>
                <a:latin typeface="Arial" panose="020B0604020202020204" pitchFamily="34" charset="0"/>
                <a:cs typeface="Arial" panose="020B0604020202020204" pitchFamily="34" charset="0"/>
              </a:rPr>
              <a:t>άλλες επιχειρήσεις</a:t>
            </a:r>
          </a:p>
          <a:p>
            <a:pPr marL="0" indent="0">
              <a:buNone/>
            </a:pPr>
            <a:endParaRPr lang="el-GR" dirty="0">
              <a:latin typeface="Arial" panose="020B0604020202020204" pitchFamily="34" charset="0"/>
              <a:cs typeface="Arial" panose="020B0604020202020204" pitchFamily="34" charset="0"/>
            </a:endParaRPr>
          </a:p>
        </p:txBody>
      </p:sp>
      <p:sp>
        <p:nvSpPr>
          <p:cNvPr id="6" name="Θέση κειμένου 5"/>
          <p:cNvSpPr>
            <a:spLocks noGrp="1"/>
          </p:cNvSpPr>
          <p:nvPr>
            <p:ph sz="half" idx="2"/>
          </p:nvPr>
        </p:nvSpPr>
        <p:spPr>
          <a:xfrm>
            <a:off x="5930900" y="2126222"/>
            <a:ext cx="5473700" cy="4312678"/>
          </a:xfrm>
        </p:spPr>
        <p:txBody>
          <a:bodyPr>
            <a:noAutofit/>
          </a:bodyPr>
          <a:lstStyle/>
          <a:p>
            <a:r>
              <a:rPr lang="el-GR" sz="2400" b="1" dirty="0">
                <a:latin typeface="Arial" panose="020B0604020202020204" pitchFamily="34" charset="0"/>
                <a:ea typeface="Times New Roman" panose="02020603050405020304" pitchFamily="18" charset="0"/>
                <a:cs typeface="Arial" panose="020B0604020202020204" pitchFamily="34" charset="0"/>
              </a:rPr>
              <a:t>Οι πωλήσεις μιας επιχείρησης εξαρτώνται </a:t>
            </a:r>
            <a:r>
              <a:rPr lang="el-GR" sz="2400" b="1" dirty="0" smtClean="0">
                <a:latin typeface="Arial" panose="020B0604020202020204" pitchFamily="34" charset="0"/>
                <a:ea typeface="Times New Roman" panose="02020603050405020304" pitchFamily="18" charset="0"/>
                <a:cs typeface="Arial" panose="020B0604020202020204" pitchFamily="34" charset="0"/>
              </a:rPr>
              <a:t>από</a:t>
            </a:r>
            <a:r>
              <a:rPr lang="en-US" sz="2400" b="1" dirty="0" smtClean="0">
                <a:latin typeface="Arial" panose="020B0604020202020204" pitchFamily="34" charset="0"/>
                <a:ea typeface="Times New Roman" panose="02020603050405020304" pitchFamily="18" charset="0"/>
                <a:cs typeface="Arial" panose="020B0604020202020204" pitchFamily="34" charset="0"/>
              </a:rPr>
              <a:t>:</a:t>
            </a:r>
            <a:endParaRPr lang="el-GR" sz="2400" dirty="0">
              <a:latin typeface="Arial" panose="020B0604020202020204" pitchFamily="34" charset="0"/>
              <a:ea typeface="Times New Roman" panose="02020603050405020304" pitchFamily="18" charset="0"/>
              <a:cs typeface="Arial" panose="020B0604020202020204" pitchFamily="34" charset="0"/>
            </a:endParaRPr>
          </a:p>
          <a:p>
            <a:pPr lvl="1">
              <a:buFont typeface="Times New Roman" panose="02020603050405020304" pitchFamily="18" charset="0"/>
              <a:buChar char="–"/>
              <a:tabLst>
                <a:tab pos="457200" algn="l"/>
              </a:tabLst>
            </a:pPr>
            <a:r>
              <a:rPr lang="el-GR" sz="1800" dirty="0">
                <a:latin typeface="Arial" panose="020B0604020202020204" pitchFamily="34" charset="0"/>
                <a:ea typeface="Times New Roman" panose="02020603050405020304" pitchFamily="18" charset="0"/>
                <a:cs typeface="Arial" panose="020B0604020202020204" pitchFamily="34" charset="0"/>
              </a:rPr>
              <a:t>την ποιότητα του </a:t>
            </a:r>
            <a:r>
              <a:rPr lang="el-GR" sz="1800" dirty="0" smtClean="0">
                <a:latin typeface="Arial" panose="020B0604020202020204" pitchFamily="34" charset="0"/>
                <a:ea typeface="Times New Roman" panose="02020603050405020304" pitchFamily="18" charset="0"/>
                <a:cs typeface="Arial" panose="020B0604020202020204" pitchFamily="34" charset="0"/>
              </a:rPr>
              <a:t>προϊόντος</a:t>
            </a:r>
            <a:endParaRPr lang="el-GR" sz="1800" dirty="0">
              <a:latin typeface="Arial" panose="020B0604020202020204" pitchFamily="34" charset="0"/>
              <a:ea typeface="Times New Roman" panose="02020603050405020304" pitchFamily="18" charset="0"/>
              <a:cs typeface="Arial" panose="020B0604020202020204" pitchFamily="34" charset="0"/>
            </a:endParaRPr>
          </a:p>
          <a:p>
            <a:pPr lvl="1">
              <a:buFont typeface="Times New Roman" panose="02020603050405020304" pitchFamily="18" charset="0"/>
              <a:buChar char="–"/>
              <a:tabLst>
                <a:tab pos="457200" algn="l"/>
              </a:tabLst>
            </a:pPr>
            <a:r>
              <a:rPr lang="el-GR" sz="1800" dirty="0">
                <a:latin typeface="Arial" panose="020B0604020202020204" pitchFamily="34" charset="0"/>
                <a:ea typeface="Times New Roman" panose="02020603050405020304" pitchFamily="18" charset="0"/>
                <a:cs typeface="Arial" panose="020B0604020202020204" pitchFamily="34" charset="0"/>
              </a:rPr>
              <a:t>την τιμή </a:t>
            </a:r>
            <a:r>
              <a:rPr lang="el-GR" sz="1800" dirty="0" smtClean="0">
                <a:latin typeface="Arial" panose="020B0604020202020204" pitchFamily="34" charset="0"/>
                <a:ea typeface="Times New Roman" panose="02020603050405020304" pitchFamily="18" charset="0"/>
                <a:cs typeface="Arial" panose="020B0604020202020204" pitchFamily="34" charset="0"/>
              </a:rPr>
              <a:t>του</a:t>
            </a:r>
            <a:endParaRPr lang="el-GR" sz="1800" dirty="0">
              <a:latin typeface="Arial" panose="020B0604020202020204" pitchFamily="34" charset="0"/>
              <a:ea typeface="Times New Roman" panose="02020603050405020304" pitchFamily="18" charset="0"/>
              <a:cs typeface="Arial" panose="020B0604020202020204" pitchFamily="34" charset="0"/>
            </a:endParaRPr>
          </a:p>
          <a:p>
            <a:pPr lvl="1">
              <a:buFont typeface="Times New Roman" panose="02020603050405020304" pitchFamily="18" charset="0"/>
              <a:buChar char="–"/>
              <a:tabLst>
                <a:tab pos="457200" algn="l"/>
              </a:tabLst>
            </a:pPr>
            <a:r>
              <a:rPr lang="el-GR" sz="1800" dirty="0">
                <a:latin typeface="Arial" panose="020B0604020202020204" pitchFamily="34" charset="0"/>
                <a:ea typeface="Times New Roman" panose="02020603050405020304" pitchFamily="18" charset="0"/>
                <a:cs typeface="Arial" panose="020B0604020202020204" pitchFamily="34" charset="0"/>
              </a:rPr>
              <a:t>την ομάδα καταναλωτών (την αγορά) στην οποία απευθύνεται η επιχείρηση και</a:t>
            </a:r>
          </a:p>
          <a:p>
            <a:pPr lvl="1">
              <a:buFont typeface="Times New Roman" panose="02020603050405020304" pitchFamily="18" charset="0"/>
              <a:buChar char="–"/>
              <a:tabLst>
                <a:tab pos="457200" algn="l"/>
              </a:tabLst>
            </a:pPr>
            <a:r>
              <a:rPr lang="el-GR" sz="1800" dirty="0">
                <a:latin typeface="Arial" panose="020B0604020202020204" pitchFamily="34" charset="0"/>
                <a:ea typeface="Times New Roman" panose="02020603050405020304" pitchFamily="18" charset="0"/>
                <a:cs typeface="Arial" panose="020B0604020202020204" pitchFamily="34" charset="0"/>
              </a:rPr>
              <a:t>το σύστημα προώθησης του προϊόντος στην αγορά.</a:t>
            </a:r>
          </a:p>
          <a:p>
            <a:pPr marL="0" indent="0">
              <a:buNone/>
            </a:pPr>
            <a:r>
              <a:rPr lang="el-GR" sz="2400" dirty="0">
                <a:latin typeface="Arial" panose="020B0604020202020204" pitchFamily="34" charset="0"/>
                <a:ea typeface="Times New Roman" panose="02020603050405020304" pitchFamily="18" charset="0"/>
                <a:cs typeface="Arial" panose="020B0604020202020204" pitchFamily="34" charset="0"/>
              </a:rPr>
              <a:t> </a:t>
            </a:r>
            <a:r>
              <a:rPr lang="el-GR" dirty="0">
                <a:latin typeface="Arial" panose="020B0604020202020204" pitchFamily="34" charset="0"/>
                <a:ea typeface="Times New Roman" panose="02020603050405020304" pitchFamily="18" charset="0"/>
                <a:cs typeface="Arial" panose="020B0604020202020204" pitchFamily="34" charset="0"/>
              </a:rPr>
              <a:t>Οι τέσσερις αυτοί παράγοντες αναφέρονται διεθνώς ως «</a:t>
            </a:r>
            <a:r>
              <a:rPr lang="el-GR" b="1" dirty="0">
                <a:solidFill>
                  <a:srgbClr val="C00000"/>
                </a:solidFill>
                <a:latin typeface="Arial" panose="020B0604020202020204" pitchFamily="34" charset="0"/>
                <a:ea typeface="Times New Roman" panose="02020603050405020304" pitchFamily="18" charset="0"/>
                <a:cs typeface="Arial" panose="020B0604020202020204" pitchFamily="34" charset="0"/>
              </a:rPr>
              <a:t>τα τέσσερα </a:t>
            </a:r>
            <a:r>
              <a:rPr lang="en-US" b="1" dirty="0">
                <a:solidFill>
                  <a:srgbClr val="C00000"/>
                </a:solidFill>
                <a:latin typeface="Arial" panose="020B0604020202020204" pitchFamily="34" charset="0"/>
                <a:ea typeface="Times New Roman" panose="02020603050405020304" pitchFamily="18" charset="0"/>
                <a:cs typeface="Arial" panose="020B0604020202020204" pitchFamily="34" charset="0"/>
              </a:rPr>
              <a:t>p</a:t>
            </a:r>
            <a:r>
              <a:rPr lang="el-GR" dirty="0">
                <a:latin typeface="Arial" panose="020B0604020202020204" pitchFamily="34" charset="0"/>
                <a:ea typeface="Times New Roman" panose="02020603050405020304" pitchFamily="18" charset="0"/>
                <a:cs typeface="Arial" panose="020B0604020202020204" pitchFamily="34" charset="0"/>
              </a:rPr>
              <a:t>» από τα αρχικά των λέξεων στην Αγγλική γλώσσα - </a:t>
            </a:r>
            <a:r>
              <a:rPr lang="el-GR" b="1" dirty="0" err="1">
                <a:latin typeface="Arial" panose="020B0604020202020204" pitchFamily="34" charset="0"/>
                <a:ea typeface="Times New Roman" panose="02020603050405020304" pitchFamily="18" charset="0"/>
                <a:cs typeface="Arial" panose="020B0604020202020204" pitchFamily="34" charset="0"/>
              </a:rPr>
              <a:t>price</a:t>
            </a:r>
            <a:r>
              <a:rPr lang="el-GR" b="1" dirty="0">
                <a:latin typeface="Arial" panose="020B0604020202020204" pitchFamily="34" charset="0"/>
                <a:ea typeface="Times New Roman" panose="02020603050405020304" pitchFamily="18" charset="0"/>
                <a:cs typeface="Arial" panose="020B0604020202020204" pitchFamily="34" charset="0"/>
              </a:rPr>
              <a:t>, </a:t>
            </a:r>
            <a:r>
              <a:rPr lang="el-GR" b="1" dirty="0" err="1">
                <a:latin typeface="Arial" panose="020B0604020202020204" pitchFamily="34" charset="0"/>
                <a:ea typeface="Times New Roman" panose="02020603050405020304" pitchFamily="18" charset="0"/>
                <a:cs typeface="Arial" panose="020B0604020202020204" pitchFamily="34" charset="0"/>
              </a:rPr>
              <a:t>product</a:t>
            </a:r>
            <a:r>
              <a:rPr lang="el-GR" b="1" dirty="0">
                <a:latin typeface="Arial" panose="020B0604020202020204" pitchFamily="34" charset="0"/>
                <a:ea typeface="Times New Roman" panose="02020603050405020304" pitchFamily="18" charset="0"/>
                <a:cs typeface="Arial" panose="020B0604020202020204" pitchFamily="34" charset="0"/>
              </a:rPr>
              <a:t>, </a:t>
            </a:r>
            <a:r>
              <a:rPr lang="el-GR" b="1" dirty="0" err="1">
                <a:latin typeface="Arial" panose="020B0604020202020204" pitchFamily="34" charset="0"/>
                <a:ea typeface="Times New Roman" panose="02020603050405020304" pitchFamily="18" charset="0"/>
                <a:cs typeface="Arial" panose="020B0604020202020204" pitchFamily="34" charset="0"/>
              </a:rPr>
              <a:t>promotion</a:t>
            </a:r>
            <a:r>
              <a:rPr lang="el-GR" b="1" dirty="0">
                <a:latin typeface="Arial" panose="020B0604020202020204" pitchFamily="34" charset="0"/>
                <a:ea typeface="Times New Roman" panose="02020603050405020304" pitchFamily="18" charset="0"/>
                <a:cs typeface="Arial" panose="020B0604020202020204" pitchFamily="34" charset="0"/>
              </a:rPr>
              <a:t> και </a:t>
            </a:r>
            <a:r>
              <a:rPr lang="el-GR" b="1" dirty="0" err="1">
                <a:latin typeface="Arial" panose="020B0604020202020204" pitchFamily="34" charset="0"/>
                <a:ea typeface="Times New Roman" panose="02020603050405020304" pitchFamily="18" charset="0"/>
                <a:cs typeface="Arial" panose="020B0604020202020204" pitchFamily="34" charset="0"/>
              </a:rPr>
              <a:t>place</a:t>
            </a:r>
            <a:r>
              <a:rPr lang="el-GR" b="1" dirty="0">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l-GR" sz="2400" dirty="0">
              <a:latin typeface="Times New Roman" panose="02020603050405020304" pitchFamily="18" charset="0"/>
              <a:ea typeface="Times New Roman" panose="02020603050405020304" pitchFamily="18" charset="0"/>
            </a:endParaRPr>
          </a:p>
          <a:p>
            <a:endParaRPr lang="el-GR" sz="2400" b="1" dirty="0">
              <a:latin typeface="Arial" panose="020B0604020202020204" pitchFamily="34" charset="0"/>
              <a:cs typeface="Arial" panose="020B0604020202020204" pitchFamily="34" charset="0"/>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2330801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1727201" y="673100"/>
            <a:ext cx="5905499" cy="647700"/>
          </a:xfrm>
        </p:spPr>
        <p:txBody>
          <a:bodyPr>
            <a:normAutofit/>
          </a:bodyPr>
          <a:lstStyle/>
          <a:p>
            <a:r>
              <a:rPr lang="el-GR" sz="3200" b="1" dirty="0" smtClean="0">
                <a:solidFill>
                  <a:schemeClr val="accent1"/>
                </a:solidFill>
                <a:latin typeface="Arial" panose="020B0604020202020204" pitchFamily="34" charset="0"/>
                <a:cs typeface="Arial" panose="020B0604020202020204" pitchFamily="34" charset="0"/>
              </a:rPr>
              <a:t>    Ο </a:t>
            </a:r>
            <a:r>
              <a:rPr lang="el-GR" sz="3200" b="1" dirty="0">
                <a:solidFill>
                  <a:schemeClr val="accent1"/>
                </a:solidFill>
                <a:latin typeface="Arial" panose="020B0604020202020204" pitchFamily="34" charset="0"/>
                <a:cs typeface="Arial" panose="020B0604020202020204" pitchFamily="34" charset="0"/>
              </a:rPr>
              <a:t>διευθυντής μάρκετινγκ </a:t>
            </a:r>
          </a:p>
        </p:txBody>
      </p:sp>
      <p:sp>
        <p:nvSpPr>
          <p:cNvPr id="8" name="Θέση περιεχομένου 7"/>
          <p:cNvSpPr>
            <a:spLocks noGrp="1"/>
          </p:cNvSpPr>
          <p:nvPr>
            <p:ph idx="1"/>
          </p:nvPr>
        </p:nvSpPr>
        <p:spPr>
          <a:xfrm>
            <a:off x="1311578" y="1320800"/>
            <a:ext cx="9153222" cy="5435600"/>
          </a:xfrm>
        </p:spPr>
        <p:txBody>
          <a:bodyPr>
            <a:normAutofit/>
          </a:bodyPr>
          <a:lstStyle/>
          <a:p>
            <a:r>
              <a:rPr lang="el-GR" sz="1600" dirty="0">
                <a:latin typeface="Arial" panose="020B0604020202020204" pitchFamily="34" charset="0"/>
                <a:cs typeface="Arial" panose="020B0604020202020204" pitchFamily="34" charset="0"/>
              </a:rPr>
              <a:t>Κ</a:t>
            </a:r>
            <a:r>
              <a:rPr lang="el-GR" sz="1600" dirty="0" smtClean="0">
                <a:latin typeface="Arial" panose="020B0604020202020204" pitchFamily="34" charset="0"/>
                <a:cs typeface="Arial" panose="020B0604020202020204" pitchFamily="34" charset="0"/>
              </a:rPr>
              <a:t>αλείται να σχεδιάσει </a:t>
            </a:r>
            <a:r>
              <a:rPr lang="el-GR" sz="1600" dirty="0">
                <a:latin typeface="Arial" panose="020B0604020202020204" pitchFamily="34" charset="0"/>
                <a:cs typeface="Arial" panose="020B0604020202020204" pitchFamily="34" charset="0"/>
              </a:rPr>
              <a:t>την πολιτική της βιομηχανίας , </a:t>
            </a:r>
            <a:r>
              <a:rPr lang="el-GR" sz="1600" dirty="0" smtClean="0">
                <a:latin typeface="Arial" panose="020B0604020202020204" pitchFamily="34" charset="0"/>
                <a:cs typeface="Arial" panose="020B0604020202020204" pitchFamily="34" charset="0"/>
              </a:rPr>
              <a:t>με σκοπό </a:t>
            </a:r>
            <a:r>
              <a:rPr lang="el-GR" sz="1600" dirty="0">
                <a:latin typeface="Arial" panose="020B0604020202020204" pitchFamily="34" charset="0"/>
                <a:cs typeface="Arial" panose="020B0604020202020204" pitchFamily="34" charset="0"/>
              </a:rPr>
              <a:t>να πετύχει όσο το δυνατό </a:t>
            </a:r>
            <a:r>
              <a:rPr lang="el-GR" sz="1600" dirty="0" smtClean="0">
                <a:latin typeface="Arial" panose="020B0604020202020204" pitchFamily="34" charset="0"/>
                <a:cs typeface="Arial" panose="020B0604020202020204" pitchFamily="34" charset="0"/>
              </a:rPr>
              <a:t>μεγαλύτερες πωλήσεις </a:t>
            </a:r>
            <a:r>
              <a:rPr lang="el-GR" sz="1600" dirty="0">
                <a:latin typeface="Arial" panose="020B0604020202020204" pitchFamily="34" charset="0"/>
                <a:cs typeface="Arial" panose="020B0604020202020204" pitchFamily="34" charset="0"/>
              </a:rPr>
              <a:t>προϊόντων χωρίς να αυξηθεί </a:t>
            </a:r>
            <a:r>
              <a:rPr lang="el-GR" sz="1600" dirty="0" smtClean="0">
                <a:latin typeface="Arial" panose="020B0604020202020204" pitchFamily="34" charset="0"/>
                <a:cs typeface="Arial" panose="020B0604020202020204" pitchFamily="34" charset="0"/>
              </a:rPr>
              <a:t>το κόστος </a:t>
            </a:r>
            <a:r>
              <a:rPr lang="el-GR" sz="1600" dirty="0">
                <a:latin typeface="Arial" panose="020B0604020202020204" pitchFamily="34" charset="0"/>
                <a:cs typeface="Arial" panose="020B0604020202020204" pitchFamily="34" charset="0"/>
              </a:rPr>
              <a:t>παραγωγής.</a:t>
            </a:r>
          </a:p>
          <a:p>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κυρίως με το </a:t>
            </a:r>
            <a:r>
              <a:rPr lang="el-GR" sz="1600" dirty="0" smtClean="0">
                <a:latin typeface="Arial" panose="020B0604020202020204" pitchFamily="34" charset="0"/>
                <a:cs typeface="Arial" panose="020B0604020202020204" pitchFamily="34" charset="0"/>
              </a:rPr>
              <a:t>μηχανικό σχεδιασμού </a:t>
            </a:r>
            <a:r>
              <a:rPr lang="el-GR" sz="1600" dirty="0">
                <a:latin typeface="Arial" panose="020B0604020202020204" pitchFamily="34" charset="0"/>
                <a:cs typeface="Arial" panose="020B0604020202020204" pitchFamily="34" charset="0"/>
              </a:rPr>
              <a:t>προϊόντος , το </a:t>
            </a:r>
            <a:r>
              <a:rPr lang="el-GR" sz="1600" dirty="0" smtClean="0">
                <a:latin typeface="Arial" panose="020B0604020202020204" pitchFamily="34" charset="0"/>
                <a:cs typeface="Arial" panose="020B0604020202020204" pitchFamily="34" charset="0"/>
              </a:rPr>
              <a:t>μηχανικό παραγωγής </a:t>
            </a:r>
            <a:r>
              <a:rPr lang="el-GR" sz="1600" dirty="0">
                <a:latin typeface="Arial" panose="020B0604020202020204" pitchFamily="34" charset="0"/>
                <a:cs typeface="Arial" panose="020B0604020202020204" pitchFamily="34" charset="0"/>
              </a:rPr>
              <a:t>και το διευθυντή οικονομικών </a:t>
            </a:r>
            <a:r>
              <a:rPr lang="el-GR" sz="1600" dirty="0" smtClean="0">
                <a:latin typeface="Arial" panose="020B0604020202020204" pitchFamily="34" charset="0"/>
                <a:cs typeface="Arial" panose="020B0604020202020204" pitchFamily="34" charset="0"/>
              </a:rPr>
              <a:t>της εταιρείας.</a:t>
            </a:r>
          </a:p>
          <a:p>
            <a:pPr marL="0" indent="0">
              <a:buNone/>
            </a:pPr>
            <a:r>
              <a:rPr lang="el-GR" sz="2200" b="1" dirty="0" smtClean="0">
                <a:solidFill>
                  <a:schemeClr val="tx1"/>
                </a:solidFill>
                <a:latin typeface="Arial" panose="020B0604020202020204" pitchFamily="34" charset="0"/>
                <a:cs typeface="Arial" panose="020B0604020202020204" pitchFamily="34" charset="0"/>
              </a:rPr>
              <a:t>Η έρευνα αγοράς</a:t>
            </a:r>
          </a:p>
          <a:p>
            <a:pPr marL="0" indent="0">
              <a:buNone/>
            </a:pPr>
            <a:r>
              <a:rPr lang="el-GR" sz="1600" dirty="0" smtClean="0">
                <a:latin typeface="Arial" panose="020B0604020202020204" pitchFamily="34" charset="0"/>
                <a:cs typeface="Arial" panose="020B0604020202020204" pitchFamily="34" charset="0"/>
              </a:rPr>
              <a:t>      Η έρευνα αγοράς προσδιορίζει τις διαθέσεις πελατών και των καταναλωτών απέναντι σε  κάποιο προϊόν, τις ανάγκες τους για νέα προϊόντα και προτείνει κερδοφόρα προϊόντα για την επιχείρηση.</a:t>
            </a:r>
          </a:p>
          <a:p>
            <a:pPr marL="0" indent="0">
              <a:buNone/>
            </a:pPr>
            <a:r>
              <a:rPr lang="el-GR" sz="2200" b="1" dirty="0">
                <a:solidFill>
                  <a:schemeClr val="tx1"/>
                </a:solidFill>
                <a:latin typeface="Arial" panose="020B0604020202020204" pitchFamily="34" charset="0"/>
                <a:cs typeface="Arial" panose="020B0604020202020204" pitchFamily="34" charset="0"/>
              </a:rPr>
              <a:t>Η διαφήμιση</a:t>
            </a:r>
          </a:p>
          <a:p>
            <a:pPr marL="360000" indent="0">
              <a:buNone/>
            </a:pPr>
            <a:r>
              <a:rPr lang="el-GR" sz="1600" dirty="0">
                <a:latin typeface="Arial" panose="020B0604020202020204" pitchFamily="34" charset="0"/>
                <a:cs typeface="Arial" panose="020B0604020202020204" pitchFamily="34" charset="0"/>
              </a:rPr>
              <a:t>• Η διαφήμιση παίζει σημαντικό ρόλο </a:t>
            </a:r>
            <a:r>
              <a:rPr lang="el-GR" sz="1600" dirty="0" smtClean="0">
                <a:latin typeface="Arial" panose="020B0604020202020204" pitchFamily="34" charset="0"/>
                <a:cs typeface="Arial" panose="020B0604020202020204" pitchFamily="34" charset="0"/>
              </a:rPr>
              <a:t>στην προώθηση </a:t>
            </a:r>
            <a:r>
              <a:rPr lang="el-GR" sz="1600" dirty="0">
                <a:latin typeface="Arial" panose="020B0604020202020204" pitchFamily="34" charset="0"/>
                <a:cs typeface="Arial" panose="020B0604020202020204" pitchFamily="34" charset="0"/>
              </a:rPr>
              <a:t>των πωλήσεων.</a:t>
            </a:r>
          </a:p>
          <a:p>
            <a:pPr marL="360000" indent="0">
              <a:buNone/>
            </a:pPr>
            <a:r>
              <a:rPr lang="el-GR" sz="1600" dirty="0">
                <a:latin typeface="Arial" panose="020B0604020202020204" pitchFamily="34" charset="0"/>
                <a:cs typeface="Arial" panose="020B0604020202020204" pitchFamily="34" charset="0"/>
              </a:rPr>
              <a:t>• Για τη μετάδοση διαφημιστικών </a:t>
            </a:r>
            <a:r>
              <a:rPr lang="el-GR" sz="1600" dirty="0" smtClean="0">
                <a:latin typeface="Arial" panose="020B0604020202020204" pitchFamily="34" charset="0"/>
                <a:cs typeface="Arial" panose="020B0604020202020204" pitchFamily="34" charset="0"/>
              </a:rPr>
              <a:t>μηνυμάτων χρησιμοποιούνται </a:t>
            </a:r>
            <a:r>
              <a:rPr lang="el-GR" sz="1600" dirty="0">
                <a:latin typeface="Arial" panose="020B0604020202020204" pitchFamily="34" charset="0"/>
                <a:cs typeface="Arial" panose="020B0604020202020204" pitchFamily="34" charset="0"/>
              </a:rPr>
              <a:t>τα μέσα </a:t>
            </a:r>
            <a:r>
              <a:rPr lang="el-GR" sz="1600" dirty="0" smtClean="0">
                <a:latin typeface="Arial" panose="020B0604020202020204" pitchFamily="34" charset="0"/>
                <a:cs typeface="Arial" panose="020B0604020202020204" pitchFamily="34" charset="0"/>
              </a:rPr>
              <a:t>μαζικής </a:t>
            </a:r>
            <a:r>
              <a:rPr lang="el-GR" sz="1600" dirty="0" smtClean="0">
                <a:latin typeface="Arial" panose="020B0604020202020204" pitchFamily="34" charset="0"/>
                <a:cs typeface="Arial" panose="020B0604020202020204" pitchFamily="34" charset="0"/>
              </a:rPr>
              <a:t>( ΜΜΕ ),    </a:t>
            </a:r>
            <a:r>
              <a:rPr lang="el-GR" sz="1600" b="1" dirty="0">
                <a:solidFill>
                  <a:srgbClr val="C00000"/>
                </a:solidFill>
                <a:latin typeface="Arial" panose="020B0604020202020204" pitchFamily="34" charset="0"/>
                <a:cs typeface="Arial" panose="020B0604020202020204" pitchFamily="34" charset="0"/>
              </a:rPr>
              <a:t>όπως:</a:t>
            </a:r>
            <a:r>
              <a:rPr lang="el-GR" sz="1600" dirty="0">
                <a:solidFill>
                  <a:srgbClr val="C00000"/>
                </a:solidFill>
                <a:latin typeface="Arial" panose="020B0604020202020204" pitchFamily="34" charset="0"/>
                <a:cs typeface="Arial" panose="020B0604020202020204" pitchFamily="34" charset="0"/>
              </a:rPr>
              <a:t> </a:t>
            </a:r>
            <a:r>
              <a:rPr lang="el-GR" sz="1600" dirty="0" smtClean="0">
                <a:solidFill>
                  <a:srgbClr val="C00000"/>
                </a:solidFill>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η τηλεόραση</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το ραδιόφωνο, το διαδίκτυο (</a:t>
            </a:r>
            <a:r>
              <a:rPr lang="el-GR" sz="1600" dirty="0" err="1" smtClean="0">
                <a:latin typeface="Arial" panose="020B0604020202020204" pitchFamily="34" charset="0"/>
                <a:cs typeface="Arial" panose="020B0604020202020204" pitchFamily="34" charset="0"/>
              </a:rPr>
              <a:t>internet</a:t>
            </a:r>
            <a:r>
              <a:rPr lang="el-GR" sz="1600" dirty="0" smtClean="0">
                <a:latin typeface="Arial" panose="020B0604020202020204" pitchFamily="34" charset="0"/>
                <a:cs typeface="Arial" panose="020B0604020202020204" pitchFamily="34" charset="0"/>
              </a:rPr>
              <a:t>), ο τύπος (εφημερίδες</a:t>
            </a:r>
            <a:r>
              <a:rPr lang="el-GR" sz="1600" dirty="0">
                <a:latin typeface="Arial" panose="020B0604020202020204" pitchFamily="34" charset="0"/>
                <a:cs typeface="Arial" panose="020B0604020202020204" pitchFamily="34" charset="0"/>
              </a:rPr>
              <a:t>), περιοδικά κ.ά. </a:t>
            </a:r>
            <a:endParaRPr lang="el-GR" sz="1600" dirty="0" smtClean="0">
              <a:latin typeface="Arial" panose="020B0604020202020204" pitchFamily="34" charset="0"/>
              <a:cs typeface="Arial" panose="020B0604020202020204" pitchFamily="34" charset="0"/>
            </a:endParaRPr>
          </a:p>
          <a:p>
            <a:pPr marL="0" indent="0">
              <a:buNone/>
            </a:pPr>
            <a:r>
              <a:rPr lang="el-GR" sz="2200" b="1" dirty="0">
                <a:solidFill>
                  <a:schemeClr val="tx1"/>
                </a:solidFill>
                <a:latin typeface="Arial" panose="020B0604020202020204" pitchFamily="34" charset="0"/>
                <a:cs typeface="Arial" panose="020B0604020202020204" pitchFamily="34" charset="0"/>
              </a:rPr>
              <a:t>Ο τομέας των πωλήσεων</a:t>
            </a:r>
          </a:p>
          <a:p>
            <a:pPr marL="360000" indent="0">
              <a:buNone/>
            </a:pPr>
            <a:r>
              <a:rPr lang="el-GR" sz="1600" dirty="0">
                <a:latin typeface="Arial" panose="020B0604020202020204" pitchFamily="34" charset="0"/>
                <a:cs typeface="Arial" panose="020B0604020202020204" pitchFamily="34" charset="0"/>
              </a:rPr>
              <a:t>• Ασχολείται με τον τρόπο πώλησης </a:t>
            </a:r>
            <a:r>
              <a:rPr lang="el-GR" sz="1600" dirty="0" smtClean="0">
                <a:latin typeface="Arial" panose="020B0604020202020204" pitchFamily="34" charset="0"/>
                <a:cs typeface="Arial" panose="020B0604020202020204" pitchFamily="34" charset="0"/>
              </a:rPr>
              <a:t>των προϊόντων </a:t>
            </a:r>
            <a:r>
              <a:rPr lang="el-GR" sz="1600" dirty="0">
                <a:latin typeface="Arial" panose="020B0604020202020204" pitchFamily="34" charset="0"/>
                <a:cs typeface="Arial" panose="020B0604020202020204" pitchFamily="34" charset="0"/>
              </a:rPr>
              <a:t>στην αγορά (π.χ. </a:t>
            </a:r>
            <a:r>
              <a:rPr lang="el-GR" sz="1600" dirty="0" smtClean="0">
                <a:latin typeface="Arial" panose="020B0604020202020204" pitchFamily="34" charset="0"/>
                <a:cs typeface="Arial" panose="020B0604020202020204" pitchFamily="34" charset="0"/>
              </a:rPr>
              <a:t>εμπορικοί αντιπρόσωποι</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 διαδίκτυο</a:t>
            </a:r>
            <a:r>
              <a:rPr lang="el-GR" sz="1600" dirty="0">
                <a:latin typeface="Arial" panose="020B0604020202020204" pitchFamily="34" charset="0"/>
                <a:cs typeface="Arial" panose="020B0604020202020204" pitchFamily="34" charset="0"/>
              </a:rPr>
              <a:t>, πρατήρια </a:t>
            </a:r>
            <a:r>
              <a:rPr lang="el-GR" sz="1600" dirty="0" smtClean="0">
                <a:latin typeface="Arial" panose="020B0604020202020204" pitchFamily="34" charset="0"/>
                <a:cs typeface="Arial" panose="020B0604020202020204" pitchFamily="34" charset="0"/>
              </a:rPr>
              <a:t>διανομής κτλ.).</a:t>
            </a:r>
            <a:endParaRPr lang="el-GR" sz="1600" dirty="0">
              <a:latin typeface="Arial" panose="020B0604020202020204" pitchFamily="34" charset="0"/>
              <a:cs typeface="Arial" panose="020B0604020202020204" pitchFamily="34" charset="0"/>
            </a:endParaRP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046923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p:cNvSpPr>
            <a:spLocks noGrp="1"/>
          </p:cNvSpPr>
          <p:nvPr>
            <p:ph idx="1"/>
          </p:nvPr>
        </p:nvSpPr>
        <p:spPr>
          <a:xfrm>
            <a:off x="1311578" y="749300"/>
            <a:ext cx="9889821" cy="5803900"/>
          </a:xfrm>
        </p:spPr>
        <p:txBody>
          <a:bodyPr>
            <a:normAutofit lnSpcReduction="10000"/>
          </a:bodyPr>
          <a:lstStyle/>
          <a:p>
            <a:pPr marL="0" indent="0">
              <a:buNone/>
            </a:pPr>
            <a:r>
              <a:rPr lang="el-GR" sz="3000" b="1" dirty="0" smtClean="0">
                <a:solidFill>
                  <a:schemeClr val="accent1"/>
                </a:solidFill>
                <a:latin typeface="Arial" panose="020B0604020202020204" pitchFamily="34" charset="0"/>
                <a:cs typeface="Arial" panose="020B0604020202020204" pitchFamily="34" charset="0"/>
              </a:rPr>
              <a:t>      </a:t>
            </a:r>
            <a:r>
              <a:rPr lang="el-GR" sz="3000" b="1" dirty="0" smtClean="0">
                <a:solidFill>
                  <a:schemeClr val="accent1"/>
                </a:solidFill>
                <a:latin typeface="Arial" panose="020B0604020202020204" pitchFamily="34" charset="0"/>
                <a:cs typeface="Arial" panose="020B0604020202020204" pitchFamily="34" charset="0"/>
              </a:rPr>
              <a:t>ΜΕΤΟΧΟΙ    </a:t>
            </a:r>
            <a:r>
              <a:rPr lang="el-GR" sz="2600" b="1" dirty="0" smtClean="0">
                <a:solidFill>
                  <a:schemeClr val="accent1"/>
                </a:solidFill>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                                                                                                                                       </a:t>
            </a:r>
            <a:endParaRPr lang="el-GR" dirty="0">
              <a:latin typeface="Arial" panose="020B0604020202020204" pitchFamily="34" charset="0"/>
              <a:cs typeface="Arial" panose="020B0604020202020204" pitchFamily="34" charset="0"/>
            </a:endParaRPr>
          </a:p>
          <a:p>
            <a:pPr marL="0" indent="0">
              <a:buNone/>
            </a:pPr>
            <a:r>
              <a:rPr lang="el-GR" sz="1700" b="1" dirty="0" smtClean="0">
                <a:latin typeface="Arial" panose="020B0604020202020204" pitchFamily="34" charset="0"/>
                <a:cs typeface="Arial" panose="020B0604020202020204" pitchFamily="34" charset="0"/>
              </a:rPr>
              <a:t> Όλοι </a:t>
            </a:r>
            <a:r>
              <a:rPr lang="el-GR" sz="1700" b="1" dirty="0">
                <a:latin typeface="Arial" panose="020B0604020202020204" pitchFamily="34" charset="0"/>
                <a:cs typeface="Arial" panose="020B0604020202020204" pitchFamily="34" charset="0"/>
              </a:rPr>
              <a:t>όσοι </a:t>
            </a:r>
            <a:r>
              <a:rPr lang="el-GR" sz="1700" dirty="0">
                <a:latin typeface="Arial" panose="020B0604020202020204" pitchFamily="34" charset="0"/>
                <a:cs typeface="Arial" panose="020B0604020202020204" pitchFamily="34" charset="0"/>
              </a:rPr>
              <a:t>έχουν</a:t>
            </a:r>
            <a:r>
              <a:rPr lang="el-GR" sz="1700" b="1" dirty="0">
                <a:latin typeface="Arial" panose="020B0604020202020204" pitchFamily="34" charset="0"/>
                <a:cs typeface="Arial" panose="020B0604020202020204" pitchFamily="34" charset="0"/>
              </a:rPr>
              <a:t> στην κατοχή τους (ιδιοκτησία) μετοχές </a:t>
            </a:r>
            <a:r>
              <a:rPr lang="el-GR" sz="1700" dirty="0">
                <a:latin typeface="Arial" panose="020B0604020202020204" pitchFamily="34" charset="0"/>
                <a:cs typeface="Arial" panose="020B0604020202020204" pitchFamily="34" charset="0"/>
              </a:rPr>
              <a:t>της επιχείρησης</a:t>
            </a:r>
            <a:r>
              <a:rPr lang="el-GR" sz="1700" b="1" dirty="0">
                <a:latin typeface="Arial" panose="020B0604020202020204" pitchFamily="34" charset="0"/>
                <a:cs typeface="Arial" panose="020B0604020202020204" pitchFamily="34" charset="0"/>
              </a:rPr>
              <a:t>.  </a:t>
            </a:r>
            <a:endParaRPr lang="el-GR" sz="1700" b="1" dirty="0" smtClean="0">
              <a:latin typeface="Arial" panose="020B0604020202020204" pitchFamily="34" charset="0"/>
              <a:cs typeface="Arial" panose="020B0604020202020204" pitchFamily="34" charset="0"/>
            </a:endParaRPr>
          </a:p>
          <a:p>
            <a:pPr marL="540000">
              <a:buFont typeface="Arial" panose="020B0604020202020204" pitchFamily="34" charset="0"/>
              <a:buChar char="•"/>
            </a:pPr>
            <a:r>
              <a:rPr lang="el-GR" sz="1700" dirty="0" smtClean="0">
                <a:latin typeface="Arial" panose="020B0604020202020204" pitchFamily="34" charset="0"/>
                <a:cs typeface="Arial" panose="020B0604020202020204" pitchFamily="34" charset="0"/>
              </a:rPr>
              <a:t>Οι </a:t>
            </a:r>
            <a:r>
              <a:rPr lang="el-GR" sz="1700" dirty="0">
                <a:latin typeface="Arial" panose="020B0604020202020204" pitchFamily="34" charset="0"/>
                <a:cs typeface="Arial" panose="020B0604020202020204" pitchFamily="34" charset="0"/>
              </a:rPr>
              <a:t>Μέτοχοι είναι οι ιδιοκτήτες της επιχείρησης και μπορεί να είναι </a:t>
            </a:r>
            <a:r>
              <a:rPr lang="el-GR" sz="1700" b="1" dirty="0">
                <a:latin typeface="Arial" panose="020B0604020202020204" pitchFamily="34" charset="0"/>
                <a:cs typeface="Arial" panose="020B0604020202020204" pitchFamily="34" charset="0"/>
              </a:rPr>
              <a:t>λίγοι</a:t>
            </a:r>
            <a:r>
              <a:rPr lang="el-GR" sz="1700" dirty="0">
                <a:latin typeface="Arial" panose="020B0604020202020204" pitchFamily="34" charset="0"/>
                <a:cs typeface="Arial" panose="020B0604020202020204" pitchFamily="34" charset="0"/>
              </a:rPr>
              <a:t> ή και </a:t>
            </a:r>
            <a:r>
              <a:rPr lang="el-GR" sz="1700" b="1" dirty="0">
                <a:latin typeface="Arial" panose="020B0604020202020204" pitchFamily="34" charset="0"/>
                <a:cs typeface="Arial" panose="020B0604020202020204" pitchFamily="34" charset="0"/>
              </a:rPr>
              <a:t>πάρα πολλοί</a:t>
            </a:r>
            <a:r>
              <a:rPr lang="el-GR" sz="1700" b="1" dirty="0" smtClean="0">
                <a:latin typeface="Arial" panose="020B0604020202020204" pitchFamily="34" charset="0"/>
                <a:cs typeface="Arial" panose="020B0604020202020204" pitchFamily="34" charset="0"/>
              </a:rPr>
              <a:t>.</a:t>
            </a:r>
          </a:p>
          <a:p>
            <a:pPr marL="540000">
              <a:buFont typeface="Arial" panose="020B0604020202020204" pitchFamily="34" charset="0"/>
              <a:buChar char="•"/>
            </a:pPr>
            <a:r>
              <a:rPr lang="el-GR" sz="1700" dirty="0" smtClean="0">
                <a:latin typeface="Arial" panose="020B0604020202020204" pitchFamily="34" charset="0"/>
                <a:cs typeface="Arial" panose="020B0604020202020204" pitchFamily="34" charset="0"/>
              </a:rPr>
              <a:t>Οι </a:t>
            </a:r>
            <a:r>
              <a:rPr lang="el-GR" sz="1700" dirty="0">
                <a:latin typeface="Arial" panose="020B0604020202020204" pitchFamily="34" charset="0"/>
                <a:cs typeface="Arial" panose="020B0604020202020204" pitchFamily="34" charset="0"/>
              </a:rPr>
              <a:t>Μέτοχοι μπορούν να </a:t>
            </a:r>
            <a:r>
              <a:rPr lang="el-GR" sz="1700" b="1" dirty="0">
                <a:latin typeface="Arial" panose="020B0604020202020204" pitchFamily="34" charset="0"/>
                <a:cs typeface="Arial" panose="020B0604020202020204" pitchFamily="34" charset="0"/>
              </a:rPr>
              <a:t>πωλούν τις μετοχές </a:t>
            </a:r>
            <a:r>
              <a:rPr lang="el-GR" sz="1700" dirty="0">
                <a:latin typeface="Arial" panose="020B0604020202020204" pitchFamily="34" charset="0"/>
                <a:cs typeface="Arial" panose="020B0604020202020204" pitchFamily="34" charset="0"/>
              </a:rPr>
              <a:t>τους ή </a:t>
            </a:r>
            <a:r>
              <a:rPr lang="el-GR" sz="1700" b="1" dirty="0">
                <a:latin typeface="Arial" panose="020B0604020202020204" pitchFamily="34" charset="0"/>
                <a:cs typeface="Arial" panose="020B0604020202020204" pitchFamily="34" charset="0"/>
              </a:rPr>
              <a:t>από πρόσωπο σε πρόσωπο </a:t>
            </a:r>
            <a:r>
              <a:rPr lang="el-GR" sz="1700" dirty="0">
                <a:latin typeface="Arial" panose="020B0604020202020204" pitchFamily="34" charset="0"/>
                <a:cs typeface="Arial" panose="020B0604020202020204" pitchFamily="34" charset="0"/>
              </a:rPr>
              <a:t>ή </a:t>
            </a:r>
            <a:r>
              <a:rPr lang="el-GR" sz="1700" b="1" dirty="0">
                <a:latin typeface="Arial" panose="020B0604020202020204" pitchFamily="34" charset="0"/>
                <a:cs typeface="Arial" panose="020B0604020202020204" pitchFamily="34" charset="0"/>
              </a:rPr>
              <a:t>μέσω του χρηματιστηρίου</a:t>
            </a:r>
            <a:r>
              <a:rPr lang="el-GR" sz="1700" dirty="0">
                <a:latin typeface="Arial" panose="020B0604020202020204" pitchFamily="34" charset="0"/>
                <a:cs typeface="Arial" panose="020B0604020202020204" pitchFamily="34" charset="0"/>
              </a:rPr>
              <a:t> (εταιρείες που οι μετοχές τους έχουν «μπει» στο χρηματιστήριο)</a:t>
            </a:r>
          </a:p>
          <a:p>
            <a:pPr marL="540000">
              <a:buFont typeface="Arial" panose="020B0604020202020204" pitchFamily="34" charset="0"/>
              <a:buChar char="•"/>
            </a:pPr>
            <a:endParaRPr lang="el-GR" dirty="0">
              <a:latin typeface="Arial" panose="020B0604020202020204" pitchFamily="34" charset="0"/>
              <a:cs typeface="Arial" panose="020B0604020202020204" pitchFamily="34" charset="0"/>
            </a:endParaRPr>
          </a:p>
          <a:p>
            <a:r>
              <a:rPr lang="el-GR" sz="2600" b="1" dirty="0">
                <a:solidFill>
                  <a:schemeClr val="accent1"/>
                </a:solidFill>
                <a:latin typeface="Arial" panose="020B0604020202020204" pitchFamily="34" charset="0"/>
                <a:cs typeface="Arial" panose="020B0604020202020204" pitchFamily="34" charset="0"/>
              </a:rPr>
              <a:t>ΔΙΟΙΚΗΤΙΚΟ ΣΥΜΒΟΥΛΙΟ (Δ.Σ.)                                                                                                        </a:t>
            </a:r>
            <a:endParaRPr lang="el-GR" sz="2600" b="1" dirty="0" smtClean="0">
              <a:solidFill>
                <a:schemeClr val="accent1"/>
              </a:solidFill>
              <a:latin typeface="Arial" panose="020B0604020202020204" pitchFamily="34" charset="0"/>
              <a:cs typeface="Arial" panose="020B0604020202020204" pitchFamily="34" charset="0"/>
            </a:endParaRPr>
          </a:p>
          <a:p>
            <a:pPr marL="0" indent="0">
              <a:buNone/>
            </a:pPr>
            <a:r>
              <a:rPr lang="el-GR" sz="1700" b="1" dirty="0" smtClean="0">
                <a:solidFill>
                  <a:schemeClr val="tx1"/>
                </a:solidFill>
                <a:latin typeface="Arial" panose="020B0604020202020204" pitchFamily="34" charset="0"/>
                <a:cs typeface="Arial" panose="020B0604020202020204" pitchFamily="34" charset="0"/>
              </a:rPr>
              <a:t>Διορίζεται από τους μετόχους </a:t>
            </a:r>
            <a:r>
              <a:rPr lang="el-GR" sz="1700" dirty="0" smtClean="0">
                <a:solidFill>
                  <a:schemeClr val="tx1"/>
                </a:solidFill>
                <a:latin typeface="Arial" panose="020B0604020202020204" pitchFamily="34" charset="0"/>
                <a:cs typeface="Arial" panose="020B0604020202020204" pitchFamily="34" charset="0"/>
              </a:rPr>
              <a:t>για να παίρνει (πιο εύκολα κ’ ευέλικτα) αποφάσεις για την συνολική πορεία της επιχείρησης.                                                                                                                        </a:t>
            </a:r>
          </a:p>
          <a:p>
            <a:r>
              <a:rPr lang="el-GR" sz="1700" dirty="0" smtClean="0">
                <a:solidFill>
                  <a:schemeClr val="tx1"/>
                </a:solidFill>
                <a:latin typeface="Arial" panose="020B0604020202020204" pitchFamily="34" charset="0"/>
                <a:cs typeface="Arial" panose="020B0604020202020204" pitchFamily="34" charset="0"/>
              </a:rPr>
              <a:t>Επικεφαλής </a:t>
            </a:r>
            <a:r>
              <a:rPr lang="el-GR" sz="1700" dirty="0">
                <a:solidFill>
                  <a:schemeClr val="tx1"/>
                </a:solidFill>
                <a:latin typeface="Arial" panose="020B0604020202020204" pitchFamily="34" charset="0"/>
                <a:cs typeface="Arial" panose="020B0604020202020204" pitchFamily="34" charset="0"/>
              </a:rPr>
              <a:t>είναι </a:t>
            </a:r>
            <a:r>
              <a:rPr lang="el-GR" sz="1700" b="1" dirty="0">
                <a:solidFill>
                  <a:schemeClr val="tx1"/>
                </a:solidFill>
                <a:latin typeface="Arial" panose="020B0604020202020204" pitchFamily="34" charset="0"/>
                <a:cs typeface="Arial" panose="020B0604020202020204" pitchFamily="34" charset="0"/>
              </a:rPr>
              <a:t>ο ΠΡΟΕΔΡΟΣ </a:t>
            </a:r>
            <a:r>
              <a:rPr lang="el-GR" sz="1700" dirty="0">
                <a:solidFill>
                  <a:schemeClr val="tx1"/>
                </a:solidFill>
                <a:latin typeface="Arial" panose="020B0604020202020204" pitchFamily="34" charset="0"/>
                <a:cs typeface="Arial" panose="020B0604020202020204" pitchFamily="34" charset="0"/>
              </a:rPr>
              <a:t>του Δ. Συμβουλίου.                                                                                             </a:t>
            </a:r>
            <a:r>
              <a:rPr lang="el-GR" sz="1700" b="1" dirty="0">
                <a:solidFill>
                  <a:schemeClr val="tx1"/>
                </a:solidFill>
                <a:latin typeface="Arial" panose="020B0604020202020204" pitchFamily="34" charset="0"/>
                <a:cs typeface="Arial" panose="020B0604020202020204" pitchFamily="34" charset="0"/>
              </a:rPr>
              <a:t>Εκλέγεται από το Δ.Σ. </a:t>
            </a:r>
            <a:r>
              <a:rPr lang="el-GR" sz="1700" dirty="0">
                <a:solidFill>
                  <a:schemeClr val="tx1"/>
                </a:solidFill>
                <a:latin typeface="Arial" panose="020B0604020202020204" pitchFamily="34" charset="0"/>
                <a:cs typeface="Arial" panose="020B0604020202020204" pitchFamily="34" charset="0"/>
              </a:rPr>
              <a:t>και είναι υπεύθυνος για τον συντονισμό των εργασιών του Δ.Σ.                                </a:t>
            </a:r>
          </a:p>
          <a:p>
            <a:r>
              <a:rPr lang="el-GR" sz="1700" b="1" dirty="0" smtClean="0">
                <a:solidFill>
                  <a:schemeClr val="tx1"/>
                </a:solidFill>
                <a:latin typeface="Arial" panose="020B0604020202020204" pitchFamily="34" charset="0"/>
                <a:cs typeface="Arial" panose="020B0604020202020204" pitchFamily="34" charset="0"/>
              </a:rPr>
              <a:t>Το </a:t>
            </a:r>
            <a:r>
              <a:rPr lang="el-GR" sz="1700" b="1" dirty="0">
                <a:solidFill>
                  <a:schemeClr val="tx1"/>
                </a:solidFill>
                <a:latin typeface="Arial" panose="020B0604020202020204" pitchFamily="34" charset="0"/>
                <a:cs typeface="Arial" panose="020B0604020202020204" pitchFamily="34" charset="0"/>
              </a:rPr>
              <a:t>Δ.Σ. εκλέγει και τον «Διευθύνοντα Σύμβουλο» </a:t>
            </a:r>
            <a:r>
              <a:rPr lang="el-GR" sz="1700" dirty="0">
                <a:solidFill>
                  <a:schemeClr val="tx1"/>
                </a:solidFill>
                <a:latin typeface="Arial" panose="020B0604020202020204" pitchFamily="34" charset="0"/>
                <a:cs typeface="Arial" panose="020B0604020202020204" pitchFamily="34" charset="0"/>
              </a:rPr>
              <a:t>ο οποίος ασκεί την διοίκηση και την εκπροσώπηση της εταιρείας</a:t>
            </a:r>
            <a:r>
              <a:rPr lang="el-GR" sz="1700" b="1" dirty="0">
                <a:solidFill>
                  <a:schemeClr val="tx1"/>
                </a:solidFill>
                <a:latin typeface="Arial" panose="020B0604020202020204" pitchFamily="34" charset="0"/>
                <a:cs typeface="Arial" panose="020B0604020202020204" pitchFamily="34" charset="0"/>
              </a:rPr>
              <a:t>. Ο Πρόεδρος </a:t>
            </a:r>
            <a:r>
              <a:rPr lang="el-GR" sz="1700" dirty="0">
                <a:solidFill>
                  <a:schemeClr val="tx1"/>
                </a:solidFill>
                <a:latin typeface="Arial" panose="020B0604020202020204" pitchFamily="34" charset="0"/>
                <a:cs typeface="Arial" panose="020B0604020202020204" pitchFamily="34" charset="0"/>
              </a:rPr>
              <a:t>και ο </a:t>
            </a:r>
            <a:r>
              <a:rPr lang="el-GR" sz="1700" b="1" dirty="0">
                <a:solidFill>
                  <a:schemeClr val="tx1"/>
                </a:solidFill>
                <a:latin typeface="Arial" panose="020B0604020202020204" pitchFamily="34" charset="0"/>
                <a:cs typeface="Arial" panose="020B0604020202020204" pitchFamily="34" charset="0"/>
              </a:rPr>
              <a:t>Διευθύνων Σύμβουλος </a:t>
            </a:r>
            <a:r>
              <a:rPr lang="el-GR" sz="1700" dirty="0">
                <a:solidFill>
                  <a:schemeClr val="tx1"/>
                </a:solidFill>
                <a:latin typeface="Arial" panose="020B0604020202020204" pitchFamily="34" charset="0"/>
                <a:cs typeface="Arial" panose="020B0604020202020204" pitchFamily="34" charset="0"/>
              </a:rPr>
              <a:t>μπορεί να είναι συχνά το ίδιο πρόσωπο, ενώ μπορεί να οριστούν περισσότεροι από ένας Διευθύνοντες </a:t>
            </a:r>
            <a:r>
              <a:rPr lang="el-GR" sz="1700" dirty="0" smtClean="0">
                <a:solidFill>
                  <a:schemeClr val="tx1"/>
                </a:solidFill>
                <a:latin typeface="Arial" panose="020B0604020202020204" pitchFamily="34" charset="0"/>
                <a:cs typeface="Arial" panose="020B0604020202020204" pitchFamily="34" charset="0"/>
              </a:rPr>
              <a:t>Σύμβουλοι.                                                                                                                                                                              </a:t>
            </a:r>
            <a:r>
              <a:rPr lang="el-GR" sz="1700" b="1" dirty="0" smtClean="0">
                <a:solidFill>
                  <a:schemeClr val="tx1"/>
                </a:solidFill>
                <a:latin typeface="Arial" panose="020B0604020202020204" pitchFamily="34" charset="0"/>
                <a:cs typeface="Arial" panose="020B0604020202020204" pitchFamily="34" charset="0"/>
              </a:rPr>
              <a:t>Το </a:t>
            </a:r>
            <a:r>
              <a:rPr lang="el-GR" sz="1700" b="1" dirty="0">
                <a:solidFill>
                  <a:schemeClr val="tx1"/>
                </a:solidFill>
                <a:latin typeface="Arial" panose="020B0604020202020204" pitchFamily="34" charset="0"/>
                <a:cs typeface="Arial" panose="020B0604020202020204" pitchFamily="34" charset="0"/>
              </a:rPr>
              <a:t>ανώτατο όργανο της Α.Ε.</a:t>
            </a:r>
            <a:r>
              <a:rPr lang="el-GR" sz="1700" dirty="0">
                <a:solidFill>
                  <a:schemeClr val="tx1"/>
                </a:solidFill>
                <a:latin typeface="Arial" panose="020B0604020202020204" pitchFamily="34" charset="0"/>
                <a:cs typeface="Arial" panose="020B0604020202020204" pitchFamily="34" charset="0"/>
              </a:rPr>
              <a:t> είναι </a:t>
            </a:r>
            <a:r>
              <a:rPr lang="el-GR" sz="1700" b="1" dirty="0">
                <a:solidFill>
                  <a:schemeClr val="tx1"/>
                </a:solidFill>
                <a:latin typeface="Arial" panose="020B0604020202020204" pitchFamily="34" charset="0"/>
                <a:cs typeface="Arial" panose="020B0604020202020204" pitchFamily="34" charset="0"/>
              </a:rPr>
              <a:t>η Γενική Συνέλευση (Γ.Σ.), </a:t>
            </a:r>
            <a:r>
              <a:rPr lang="el-GR" sz="1700" dirty="0">
                <a:solidFill>
                  <a:schemeClr val="tx1"/>
                </a:solidFill>
                <a:latin typeface="Arial" panose="020B0604020202020204" pitchFamily="34" charset="0"/>
                <a:cs typeface="Arial" panose="020B0604020202020204" pitchFamily="34" charset="0"/>
              </a:rPr>
              <a:t>την οποία απαρτίζουν οι μέτοχοι, και στην οποία λαμβάνονται όλες οι μεγάλες αποφάσεις</a:t>
            </a:r>
            <a:r>
              <a:rPr lang="el-GR" sz="1700" b="1" dirty="0">
                <a:solidFill>
                  <a:schemeClr val="tx1"/>
                </a:solidFill>
                <a:latin typeface="Arial" panose="020B0604020202020204" pitchFamily="34" charset="0"/>
                <a:cs typeface="Arial" panose="020B0604020202020204" pitchFamily="34" charset="0"/>
              </a:rPr>
              <a:t>. Οι συνελεύσεις είναι έκτακτες </a:t>
            </a:r>
            <a:r>
              <a:rPr lang="el-GR" sz="1700" dirty="0">
                <a:solidFill>
                  <a:schemeClr val="tx1"/>
                </a:solidFill>
                <a:latin typeface="Arial" panose="020B0604020202020204" pitchFamily="34" charset="0"/>
                <a:cs typeface="Arial" panose="020B0604020202020204" pitchFamily="34" charset="0"/>
              </a:rPr>
              <a:t>και </a:t>
            </a:r>
            <a:r>
              <a:rPr lang="el-GR" sz="1700" b="1" dirty="0">
                <a:solidFill>
                  <a:schemeClr val="tx1"/>
                </a:solidFill>
                <a:latin typeface="Arial" panose="020B0604020202020204" pitchFamily="34" charset="0"/>
                <a:cs typeface="Arial" panose="020B0604020202020204" pitchFamily="34" charset="0"/>
              </a:rPr>
              <a:t>τακτικές.</a:t>
            </a:r>
          </a:p>
          <a:p>
            <a:endParaRPr lang="el-GR" dirty="0">
              <a:solidFill>
                <a:schemeClr val="tx1"/>
              </a:solidFill>
            </a:endParaRP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1377454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87501" y="660400"/>
            <a:ext cx="8496300" cy="622300"/>
          </a:xfrm>
        </p:spPr>
        <p:txBody>
          <a:bodyPr>
            <a:normAutofit/>
          </a:bodyPr>
          <a:lstStyle/>
          <a:p>
            <a:pPr algn="ctr"/>
            <a:r>
              <a:rPr lang="el-GR" sz="3200" b="1" dirty="0">
                <a:solidFill>
                  <a:schemeClr val="tx1"/>
                </a:solidFill>
                <a:latin typeface="Arial" panose="020B0604020202020204" pitchFamily="34" charset="0"/>
                <a:cs typeface="Arial" panose="020B0604020202020204" pitchFamily="34" charset="0"/>
              </a:rPr>
              <a:t>Τα καθήκοντα του διευθυντή μάρκετινγκ</a:t>
            </a:r>
          </a:p>
        </p:txBody>
      </p:sp>
      <p:sp>
        <p:nvSpPr>
          <p:cNvPr id="3" name="Θέση περιεχομένου 2"/>
          <p:cNvSpPr>
            <a:spLocks noGrp="1"/>
          </p:cNvSpPr>
          <p:nvPr>
            <p:ph idx="1"/>
          </p:nvPr>
        </p:nvSpPr>
        <p:spPr>
          <a:xfrm>
            <a:off x="1219200" y="1651000"/>
            <a:ext cx="10083800" cy="4546600"/>
          </a:xfrm>
        </p:spPr>
        <p:txBody>
          <a:bodyPr>
            <a:normAutofit/>
          </a:bodyPr>
          <a:lstStyle/>
          <a:p>
            <a:r>
              <a:rPr lang="el-GR" dirty="0">
                <a:latin typeface="Arial" panose="020B0604020202020204" pitchFamily="34" charset="0"/>
                <a:cs typeface="Arial" panose="020B0604020202020204" pitchFamily="34" charset="0"/>
              </a:rPr>
              <a:t>Πραγματοποιεί </a:t>
            </a:r>
            <a:r>
              <a:rPr lang="el-GR" b="1" dirty="0">
                <a:latin typeface="Arial" panose="020B0604020202020204" pitchFamily="34" charset="0"/>
                <a:cs typeface="Arial" panose="020B0604020202020204" pitchFamily="34" charset="0"/>
              </a:rPr>
              <a:t>έρευνα αγοράς</a:t>
            </a:r>
          </a:p>
          <a:p>
            <a:r>
              <a:rPr lang="el-GR" dirty="0" smtClean="0">
                <a:latin typeface="Arial" panose="020B0604020202020204" pitchFamily="34" charset="0"/>
                <a:cs typeface="Arial" panose="020B0604020202020204" pitchFamily="34" charset="0"/>
              </a:rPr>
              <a:t>Επιλέγει </a:t>
            </a:r>
            <a:r>
              <a:rPr lang="el-GR" b="1" dirty="0">
                <a:latin typeface="Arial" panose="020B0604020202020204" pitchFamily="34" charset="0"/>
                <a:cs typeface="Arial" panose="020B0604020202020204" pitchFamily="34" charset="0"/>
              </a:rPr>
              <a:t>τρόπους διαφήμισης</a:t>
            </a:r>
          </a:p>
          <a:p>
            <a:r>
              <a:rPr lang="el-GR" dirty="0" smtClean="0">
                <a:latin typeface="Arial" panose="020B0604020202020204" pitchFamily="34" charset="0"/>
                <a:cs typeface="Arial" panose="020B0604020202020204" pitchFamily="34" charset="0"/>
              </a:rPr>
              <a:t>Συμμετέχει </a:t>
            </a:r>
            <a:r>
              <a:rPr lang="el-GR" dirty="0">
                <a:latin typeface="Arial" panose="020B0604020202020204" pitchFamily="34" charset="0"/>
                <a:cs typeface="Arial" panose="020B0604020202020204" pitchFamily="34" charset="0"/>
              </a:rPr>
              <a:t>στη </a:t>
            </a:r>
            <a:r>
              <a:rPr lang="el-GR" b="1" dirty="0">
                <a:latin typeface="Arial" panose="020B0604020202020204" pitchFamily="34" charset="0"/>
                <a:cs typeface="Arial" panose="020B0604020202020204" pitchFamily="34" charset="0"/>
              </a:rPr>
              <a:t>σχεδίαση της </a:t>
            </a:r>
            <a:r>
              <a:rPr lang="el-GR" b="1" dirty="0" smtClean="0">
                <a:latin typeface="Arial" panose="020B0604020202020204" pitchFamily="34" charset="0"/>
                <a:cs typeface="Arial" panose="020B0604020202020204" pitchFamily="34" charset="0"/>
              </a:rPr>
              <a:t>καταλληλότερης και </a:t>
            </a:r>
            <a:r>
              <a:rPr lang="el-GR" b="1" dirty="0">
                <a:latin typeface="Arial" panose="020B0604020202020204" pitchFamily="34" charset="0"/>
                <a:cs typeface="Arial" panose="020B0604020202020204" pitchFamily="34" charset="0"/>
              </a:rPr>
              <a:t>ελκυστικότερης συσκευασίας</a:t>
            </a:r>
          </a:p>
          <a:p>
            <a:r>
              <a:rPr lang="el-GR" dirty="0" smtClean="0">
                <a:latin typeface="Arial" panose="020B0604020202020204" pitchFamily="34" charset="0"/>
                <a:cs typeface="Arial" panose="020B0604020202020204" pitchFamily="34" charset="0"/>
              </a:rPr>
              <a:t>Συμμετέχει </a:t>
            </a:r>
            <a:r>
              <a:rPr lang="el-GR" dirty="0">
                <a:latin typeface="Arial" panose="020B0604020202020204" pitchFamily="34" charset="0"/>
                <a:cs typeface="Arial" panose="020B0604020202020204" pitchFamily="34" charset="0"/>
              </a:rPr>
              <a:t>στην </a:t>
            </a:r>
            <a:r>
              <a:rPr lang="el-GR" b="1" dirty="0">
                <a:latin typeface="Arial" panose="020B0604020202020204" pitchFamily="34" charset="0"/>
                <a:cs typeface="Arial" panose="020B0604020202020204" pitchFamily="34" charset="0"/>
              </a:rPr>
              <a:t>χάραξη οικονομικής </a:t>
            </a:r>
            <a:r>
              <a:rPr lang="el-GR" b="1" dirty="0" smtClean="0">
                <a:latin typeface="Arial" panose="020B0604020202020204" pitchFamily="34" charset="0"/>
                <a:cs typeface="Arial" panose="020B0604020202020204" pitchFamily="34" charset="0"/>
              </a:rPr>
              <a:t>πολιτικής </a:t>
            </a:r>
            <a:r>
              <a:rPr lang="el-GR" dirty="0" smtClean="0">
                <a:latin typeface="Arial" panose="020B0604020202020204" pitchFamily="34" charset="0"/>
                <a:cs typeface="Arial" panose="020B0604020202020204" pitchFamily="34" charset="0"/>
              </a:rPr>
              <a:t>της </a:t>
            </a:r>
            <a:r>
              <a:rPr lang="el-GR" dirty="0">
                <a:latin typeface="Arial" panose="020B0604020202020204" pitchFamily="34" charset="0"/>
                <a:cs typeface="Arial" panose="020B0604020202020204" pitchFamily="34" charset="0"/>
              </a:rPr>
              <a:t>εταιρείας</a:t>
            </a:r>
          </a:p>
          <a:p>
            <a:r>
              <a:rPr lang="el-GR" dirty="0" smtClean="0">
                <a:latin typeface="Arial" panose="020B0604020202020204" pitchFamily="34" charset="0"/>
                <a:cs typeface="Arial" panose="020B0604020202020204" pitchFamily="34" charset="0"/>
              </a:rPr>
              <a:t>Παρακολουθεί </a:t>
            </a:r>
            <a:r>
              <a:rPr lang="el-GR" dirty="0">
                <a:latin typeface="Arial" panose="020B0604020202020204" pitchFamily="34" charset="0"/>
                <a:cs typeface="Arial" panose="020B0604020202020204" pitchFamily="34" charset="0"/>
              </a:rPr>
              <a:t>την </a:t>
            </a:r>
            <a:r>
              <a:rPr lang="el-GR" b="1" dirty="0">
                <a:latin typeface="Arial" panose="020B0604020202020204" pitchFamily="34" charset="0"/>
                <a:cs typeface="Arial" panose="020B0604020202020204" pitchFamily="34" charset="0"/>
              </a:rPr>
              <a:t>πορεία των πωλήσεων</a:t>
            </a:r>
          </a:p>
          <a:p>
            <a:r>
              <a:rPr lang="el-GR" dirty="0" smtClean="0">
                <a:latin typeface="Arial" panose="020B0604020202020204" pitchFamily="34" charset="0"/>
                <a:cs typeface="Arial" panose="020B0604020202020204" pitchFamily="34" charset="0"/>
              </a:rPr>
              <a:t>Ασχολείται </a:t>
            </a:r>
            <a:r>
              <a:rPr lang="el-GR" dirty="0">
                <a:latin typeface="Arial" panose="020B0604020202020204" pitchFamily="34" charset="0"/>
                <a:cs typeface="Arial" panose="020B0604020202020204" pitchFamily="34" charset="0"/>
              </a:rPr>
              <a:t>με την </a:t>
            </a:r>
            <a:r>
              <a:rPr lang="el-GR" b="1" dirty="0">
                <a:latin typeface="Arial" panose="020B0604020202020204" pitchFamily="34" charset="0"/>
                <a:cs typeface="Arial" panose="020B0604020202020204" pitchFamily="34" charset="0"/>
              </a:rPr>
              <a:t>επιλογή</a:t>
            </a:r>
            <a:r>
              <a:rPr lang="el-GR" dirty="0">
                <a:latin typeface="Arial" panose="020B0604020202020204" pitchFamily="34" charset="0"/>
                <a:cs typeface="Arial" panose="020B0604020202020204" pitchFamily="34" charset="0"/>
              </a:rPr>
              <a:t> και την </a:t>
            </a:r>
            <a:r>
              <a:rPr lang="el-GR" b="1" dirty="0" smtClean="0">
                <a:latin typeface="Arial" panose="020B0604020202020204" pitchFamily="34" charset="0"/>
                <a:cs typeface="Arial" panose="020B0604020202020204" pitchFamily="34" charset="0"/>
              </a:rPr>
              <a:t>εκπαίδευση</a:t>
            </a:r>
            <a:r>
              <a:rPr lang="el-GR" dirty="0" smtClean="0">
                <a:latin typeface="Arial" panose="020B0604020202020204" pitchFamily="34" charset="0"/>
                <a:cs typeface="Arial" panose="020B0604020202020204" pitchFamily="34" charset="0"/>
              </a:rPr>
              <a:t> των </a:t>
            </a:r>
            <a:r>
              <a:rPr lang="el-GR" dirty="0">
                <a:latin typeface="Arial" panose="020B0604020202020204" pitchFamily="34" charset="0"/>
                <a:cs typeface="Arial" panose="020B0604020202020204" pitchFamily="34" charset="0"/>
              </a:rPr>
              <a:t>πωλητών</a:t>
            </a:r>
          </a:p>
          <a:p>
            <a:r>
              <a:rPr lang="el-GR" dirty="0" smtClean="0">
                <a:latin typeface="Arial" panose="020B0604020202020204" pitchFamily="34" charset="0"/>
                <a:cs typeface="Arial" panose="020B0604020202020204" pitchFamily="34" charset="0"/>
              </a:rPr>
              <a:t>Καθορίζει </a:t>
            </a:r>
            <a:r>
              <a:rPr lang="el-GR" dirty="0">
                <a:latin typeface="Arial" panose="020B0604020202020204" pitchFamily="34" charset="0"/>
                <a:cs typeface="Arial" panose="020B0604020202020204" pitchFamily="34" charset="0"/>
              </a:rPr>
              <a:t>τον </a:t>
            </a:r>
            <a:r>
              <a:rPr lang="el-GR" b="1" dirty="0">
                <a:latin typeface="Arial" panose="020B0604020202020204" pitchFamily="34" charset="0"/>
                <a:cs typeface="Arial" panose="020B0604020202020204" pitchFamily="34" charset="0"/>
              </a:rPr>
              <a:t>τρόπο πληρωμής </a:t>
            </a:r>
            <a:r>
              <a:rPr lang="el-GR" dirty="0" smtClean="0">
                <a:latin typeface="Arial" panose="020B0604020202020204" pitchFamily="34" charset="0"/>
                <a:cs typeface="Arial" panose="020B0604020202020204" pitchFamily="34" charset="0"/>
              </a:rPr>
              <a:t>των προμηθευτών</a:t>
            </a:r>
            <a:r>
              <a:rPr lang="el-GR" dirty="0">
                <a:latin typeface="Arial" panose="020B0604020202020204" pitchFamily="34" charset="0"/>
                <a:cs typeface="Arial" panose="020B0604020202020204" pitchFamily="34" charset="0"/>
              </a:rPr>
              <a:t>, πελατών κ.α.</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1295427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09"/>
            <a:ext cx="5192175" cy="528797"/>
          </a:xfrm>
        </p:spPr>
        <p:txBody>
          <a:bodyPr>
            <a:normAutofit fontScale="90000"/>
          </a:bodyPr>
          <a:lstStyle/>
          <a:p>
            <a:r>
              <a:rPr lang="el-GR" b="1" dirty="0" smtClean="0">
                <a:solidFill>
                  <a:schemeClr val="tx1"/>
                </a:solidFill>
                <a:latin typeface="Arial" panose="020B0604020202020204" pitchFamily="34" charset="0"/>
                <a:cs typeface="Arial" panose="020B0604020202020204" pitchFamily="34" charset="0"/>
              </a:rPr>
              <a:t>Διευθυντής </a:t>
            </a:r>
            <a:r>
              <a:rPr lang="el-GR" b="1" dirty="0">
                <a:solidFill>
                  <a:schemeClr val="tx1"/>
                </a:solidFill>
                <a:latin typeface="Arial" panose="020B0604020202020204" pitchFamily="34" charset="0"/>
                <a:cs typeface="Arial" panose="020B0604020202020204" pitchFamily="34" charset="0"/>
              </a:rPr>
              <a:t>μάρκετινγκ</a:t>
            </a:r>
            <a:endParaRPr lang="el-GR" dirty="0">
              <a:solidFill>
                <a:schemeClr val="tx1"/>
              </a:solidFill>
            </a:endParaRPr>
          </a:p>
        </p:txBody>
      </p:sp>
      <p:sp>
        <p:nvSpPr>
          <p:cNvPr id="3" name="Θέση περιεχομένου 2"/>
          <p:cNvSpPr>
            <a:spLocks noGrp="1"/>
          </p:cNvSpPr>
          <p:nvPr>
            <p:ph idx="1"/>
          </p:nvPr>
        </p:nvSpPr>
        <p:spPr>
          <a:xfrm>
            <a:off x="1311579" y="1473200"/>
            <a:ext cx="9483421" cy="5384800"/>
          </a:xfrm>
        </p:spPr>
        <p:txBody>
          <a:bodyPr>
            <a:normAutofit/>
          </a:bodyPr>
          <a:lstStyle/>
          <a:p>
            <a:r>
              <a:rPr lang="el-GR" dirty="0">
                <a:latin typeface="Arial" panose="020B0604020202020204" pitchFamily="34" charset="0"/>
                <a:cs typeface="Arial" panose="020B0604020202020204" pitchFamily="34" charset="0"/>
              </a:rPr>
              <a:t>Η έρευνα αγοράς αφορά στο καινοτόμο προϊόν που σκοπεύει να </a:t>
            </a:r>
            <a:r>
              <a:rPr lang="el-GR" dirty="0" err="1" smtClean="0">
                <a:latin typeface="Arial" panose="020B0604020202020204" pitchFamily="34" charset="0"/>
                <a:cs typeface="Arial" panose="020B0604020202020204" pitchFamily="34" charset="0"/>
              </a:rPr>
              <a:t>παράξει</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η επιχείρηση σας και πρέπει να το στείλετε στους συμμαθητές σας για να το συμπληρώσουν</a:t>
            </a:r>
            <a:r>
              <a:rPr lang="el-GR" dirty="0" smtClean="0">
                <a:latin typeface="Arial" panose="020B0604020202020204" pitchFamily="34" charset="0"/>
                <a:cs typeface="Arial" panose="020B0604020202020204" pitchFamily="34" charset="0"/>
              </a:rPr>
              <a:t>.</a:t>
            </a:r>
          </a:p>
          <a:p>
            <a:r>
              <a:rPr lang="el-GR" dirty="0" smtClean="0">
                <a:latin typeface="Arial" panose="020B0604020202020204" pitchFamily="34" charset="0"/>
                <a:cs typeface="Arial" panose="020B0604020202020204" pitchFamily="34" charset="0"/>
              </a:rPr>
              <a:t> </a:t>
            </a:r>
            <a:r>
              <a:rPr lang="el-GR" b="1" dirty="0">
                <a:latin typeface="Arial" panose="020B0604020202020204" pitchFamily="34" charset="0"/>
                <a:cs typeface="Arial" panose="020B0604020202020204" pitchFamily="34" charset="0"/>
              </a:rPr>
              <a:t>Το ερωτηματολόγιο σας πρέπει να έχει: </a:t>
            </a:r>
            <a:endParaRPr lang="el-GR" b="1" dirty="0" smtClean="0">
              <a:latin typeface="Arial" panose="020B0604020202020204" pitchFamily="34" charset="0"/>
              <a:cs typeface="Arial" panose="020B0604020202020204" pitchFamily="34" charset="0"/>
            </a:endParaRPr>
          </a:p>
          <a:p>
            <a:pPr marL="857250" lvl="2" indent="0">
              <a:buNone/>
            </a:pPr>
            <a:r>
              <a:rPr lang="el-GR" b="1" dirty="0" smtClean="0">
                <a:latin typeface="Arial" panose="020B0604020202020204" pitchFamily="34" charset="0"/>
                <a:cs typeface="Arial" panose="020B0604020202020204" pitchFamily="34" charset="0"/>
              </a:rPr>
              <a:t>1</a:t>
            </a:r>
            <a:r>
              <a:rPr lang="el-GR" b="1"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Τίτλο</a:t>
            </a:r>
          </a:p>
          <a:p>
            <a:pPr marL="857250" lvl="2" indent="0">
              <a:buNone/>
            </a:pPr>
            <a:r>
              <a:rPr lang="el-GR" b="1" dirty="0" smtClean="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 Ένα εισαγωγικό σημείωμα με πληροφορίες για το σκοπό </a:t>
            </a:r>
            <a:r>
              <a:rPr lang="el-GR" dirty="0" smtClean="0">
                <a:latin typeface="Arial" panose="020B0604020202020204" pitchFamily="34" charset="0"/>
                <a:cs typeface="Arial" panose="020B0604020202020204" pitchFamily="34" charset="0"/>
              </a:rPr>
              <a:t>του</a:t>
            </a:r>
          </a:p>
          <a:p>
            <a:pPr marL="857250" lvl="2" indent="0">
              <a:buNone/>
            </a:pPr>
            <a:r>
              <a:rPr lang="el-GR" b="1" dirty="0" smtClean="0">
                <a:latin typeface="Arial" panose="020B0604020202020204" pitchFamily="34" charset="0"/>
                <a:cs typeface="Arial" panose="020B0604020202020204" pitchFamily="34" charset="0"/>
              </a:rPr>
              <a:t>3. </a:t>
            </a:r>
            <a:r>
              <a:rPr lang="el-GR" dirty="0">
                <a:latin typeface="Arial" panose="020B0604020202020204" pitchFamily="34" charset="0"/>
                <a:cs typeface="Arial" panose="020B0604020202020204" pitchFamily="34" charset="0"/>
              </a:rPr>
              <a:t>Προσωπικές ερωτήσεις για το φύλο, ηλικία, σπουδές, εθνικότητα </a:t>
            </a:r>
            <a:r>
              <a:rPr lang="el-GR" dirty="0" err="1">
                <a:latin typeface="Arial" panose="020B0604020202020204" pitchFamily="34" charset="0"/>
                <a:cs typeface="Arial" panose="020B0604020202020204" pitchFamily="34" charset="0"/>
              </a:rPr>
              <a:t>κά</a:t>
            </a:r>
            <a:r>
              <a:rPr lang="el-GR" dirty="0">
                <a:latin typeface="Arial" panose="020B0604020202020204" pitchFamily="34" charset="0"/>
                <a:cs typeface="Arial" panose="020B0604020202020204" pitchFamily="34" charset="0"/>
              </a:rPr>
              <a:t> ανάλογα τα συμπεράσματα που θέλετε να βγάλετε. </a:t>
            </a:r>
            <a:endParaRPr lang="el-GR" dirty="0" smtClean="0">
              <a:latin typeface="Arial" panose="020B0604020202020204" pitchFamily="34" charset="0"/>
              <a:cs typeface="Arial" panose="020B0604020202020204" pitchFamily="34" charset="0"/>
            </a:endParaRPr>
          </a:p>
          <a:p>
            <a:pPr marL="857250" lvl="2" indent="0">
              <a:buNone/>
            </a:pPr>
            <a:r>
              <a:rPr lang="el-GR" b="1" dirty="0" smtClean="0">
                <a:latin typeface="Arial" panose="020B0604020202020204" pitchFamily="34" charset="0"/>
                <a:cs typeface="Arial" panose="020B0604020202020204" pitchFamily="34" charset="0"/>
              </a:rPr>
              <a:t>4</a:t>
            </a:r>
            <a:r>
              <a:rPr lang="el-GR" b="1"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Τουλάχιστον 5 ερωτήσεις σχετικές με το θέμα που διερευνάτε. Μπορεί να γίνει σε </a:t>
            </a:r>
            <a:r>
              <a:rPr lang="el-GR" dirty="0" err="1">
                <a:latin typeface="Arial" panose="020B0604020202020204" pitchFamily="34" charset="0"/>
                <a:cs typeface="Arial" panose="020B0604020202020204" pitchFamily="34" charset="0"/>
              </a:rPr>
              <a:t>google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forms</a:t>
            </a:r>
            <a:r>
              <a:rPr lang="el-GR" dirty="0">
                <a:latin typeface="Arial" panose="020B0604020202020204" pitchFamily="34" charset="0"/>
                <a:cs typeface="Arial" panose="020B0604020202020204" pitchFamily="34" charset="0"/>
              </a:rPr>
              <a:t>. Πληροφορίες πώς να δημιουργήσετε ερωτηματολόγιο σε </a:t>
            </a:r>
            <a:r>
              <a:rPr lang="el-GR" dirty="0" err="1">
                <a:latin typeface="Arial" panose="020B0604020202020204" pitchFamily="34" charset="0"/>
                <a:cs typeface="Arial" panose="020B0604020202020204" pitchFamily="34" charset="0"/>
              </a:rPr>
              <a:t>google</a:t>
            </a:r>
            <a:r>
              <a:rPr lang="el-GR" dirty="0">
                <a:latin typeface="Arial" panose="020B0604020202020204" pitchFamily="34" charset="0"/>
                <a:cs typeface="Arial" panose="020B0604020202020204" pitchFamily="34" charset="0"/>
              </a:rPr>
              <a:t> </a:t>
            </a:r>
            <a:r>
              <a:rPr lang="el-GR" dirty="0" err="1">
                <a:latin typeface="Arial" panose="020B0604020202020204" pitchFamily="34" charset="0"/>
                <a:cs typeface="Arial" panose="020B0604020202020204" pitchFamily="34" charset="0"/>
              </a:rPr>
              <a:t>forms</a:t>
            </a:r>
            <a:r>
              <a:rPr lang="el-GR" dirty="0">
                <a:latin typeface="Arial" panose="020B0604020202020204" pitchFamily="34" charset="0"/>
                <a:cs typeface="Arial" panose="020B0604020202020204" pitchFamily="34" charset="0"/>
              </a:rPr>
              <a:t> μπορείτε να δείτε στο παρακάτω </a:t>
            </a:r>
            <a:r>
              <a:rPr lang="el-GR" dirty="0" smtClean="0">
                <a:latin typeface="Arial" panose="020B0604020202020204" pitchFamily="34" charset="0"/>
                <a:cs typeface="Arial" panose="020B0604020202020204" pitchFamily="34" charset="0"/>
              </a:rPr>
              <a:t>βίντεο: </a:t>
            </a:r>
            <a:r>
              <a:rPr lang="el-GR" dirty="0" smtClean="0">
                <a:latin typeface="Arial" panose="020B0604020202020204" pitchFamily="34" charset="0"/>
                <a:cs typeface="Arial" panose="020B0604020202020204" pitchFamily="34" charset="0"/>
                <a:hlinkClick r:id="rId2"/>
              </a:rPr>
              <a:t>https</a:t>
            </a:r>
            <a:r>
              <a:rPr lang="el-GR" dirty="0">
                <a:latin typeface="Arial" panose="020B0604020202020204" pitchFamily="34" charset="0"/>
                <a:cs typeface="Arial" panose="020B0604020202020204" pitchFamily="34" charset="0"/>
                <a:hlinkClick r:id="rId2"/>
              </a:rPr>
              <a:t>://</a:t>
            </a:r>
            <a:r>
              <a:rPr lang="el-GR" dirty="0" smtClean="0">
                <a:latin typeface="Arial" panose="020B0604020202020204" pitchFamily="34" charset="0"/>
                <a:cs typeface="Arial" panose="020B0604020202020204" pitchFamily="34" charset="0"/>
                <a:hlinkClick r:id="rId2"/>
              </a:rPr>
              <a:t>youtu.be/DkpFQFivLEw</a:t>
            </a:r>
            <a:endParaRPr lang="el-GR"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3"/>
              </a:rPr>
              <a:t>https://el.wikipedia.org/wiki/%</a:t>
            </a:r>
            <a:r>
              <a:rPr lang="en-US" sz="1600" dirty="0" smtClean="0">
                <a:latin typeface="Arial" panose="020B0604020202020204" pitchFamily="34" charset="0"/>
                <a:cs typeface="Arial" panose="020B0604020202020204" pitchFamily="34" charset="0"/>
                <a:hlinkClick r:id="rId3"/>
              </a:rPr>
              <a:t>CE%9C%CE%AC%CF%81%CE%BA%CE%B5%CF%84%CE%B9%CE%BD%CE%B3%CE%BA</a:t>
            </a:r>
            <a:endParaRPr lang="el-GR"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hlinkClick r:id="rId4"/>
              </a:rPr>
              <a:t>https</a:t>
            </a:r>
            <a:r>
              <a:rPr lang="en-US" sz="1600" dirty="0">
                <a:latin typeface="Arial" panose="020B0604020202020204" pitchFamily="34" charset="0"/>
                <a:cs typeface="Arial" panose="020B0604020202020204" pitchFamily="34" charset="0"/>
                <a:hlinkClick r:id="rId4"/>
              </a:rPr>
              <a:t>://el.wikipedia.org/wiki/%CE%88%CF%81%CE%B5%CF%85%CE%BD%CE%B1_%</a:t>
            </a:r>
            <a:r>
              <a:rPr lang="en-US" sz="1600" dirty="0" smtClean="0">
                <a:latin typeface="Arial" panose="020B0604020202020204" pitchFamily="34" charset="0"/>
                <a:cs typeface="Arial" panose="020B0604020202020204" pitchFamily="34" charset="0"/>
                <a:hlinkClick r:id="rId4"/>
              </a:rPr>
              <a:t>CE%B1%CE%B3%CE%BF%CF%81%CE%AC%CF%82</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5"/>
              </a:rPr>
              <a:t>https://epixeirein.gr/2011/09/28/3-steps-for-more-clients</a:t>
            </a:r>
            <a:r>
              <a:rPr lang="en-US" sz="1600" dirty="0" smtClean="0">
                <a:latin typeface="Arial" panose="020B0604020202020204" pitchFamily="34" charset="0"/>
                <a:cs typeface="Arial" panose="020B0604020202020204" pitchFamily="34" charset="0"/>
                <a:hlinkClick r:id="rId5"/>
              </a:rPr>
              <a:t>/</a:t>
            </a:r>
            <a:endParaRPr lang="el-GR" sz="1600" dirty="0" smtClean="0">
              <a:latin typeface="Arial" panose="020B0604020202020204" pitchFamily="34" charset="0"/>
              <a:cs typeface="Arial" panose="020B0604020202020204" pitchFamily="34" charset="0"/>
            </a:endParaRPr>
          </a:p>
          <a:p>
            <a:endParaRPr lang="el-GR" dirty="0" smtClean="0"/>
          </a:p>
          <a:p>
            <a:endParaRPr lang="el-GR" dirty="0" smtClean="0"/>
          </a:p>
          <a:p>
            <a:endParaRPr lang="el-GR" dirty="0" smtClean="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350701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36701" y="558800"/>
            <a:ext cx="8013699" cy="685800"/>
          </a:xfrm>
        </p:spPr>
        <p:txBody>
          <a:bodyPr>
            <a:normAutofit/>
          </a:bodyPr>
          <a:lstStyle/>
          <a:p>
            <a:pPr algn="ctr"/>
            <a:r>
              <a:rPr lang="el-GR" b="1" dirty="0" smtClean="0">
                <a:solidFill>
                  <a:schemeClr val="accent1"/>
                </a:solidFill>
                <a:latin typeface="Arial" panose="020B0604020202020204" pitchFamily="34" charset="0"/>
                <a:cs typeface="Arial" panose="020B0604020202020204" pitchFamily="34" charset="0"/>
              </a:rPr>
              <a:t>    Ο </a:t>
            </a:r>
            <a:r>
              <a:rPr lang="el-GR" b="1" dirty="0">
                <a:solidFill>
                  <a:schemeClr val="accent1"/>
                </a:solidFill>
                <a:latin typeface="Arial" panose="020B0604020202020204" pitchFamily="34" charset="0"/>
                <a:cs typeface="Arial" panose="020B0604020202020204" pitchFamily="34" charset="0"/>
              </a:rPr>
              <a:t>Διευθυντής </a:t>
            </a:r>
            <a:r>
              <a:rPr lang="el-GR" b="1" dirty="0" smtClean="0">
                <a:solidFill>
                  <a:schemeClr val="accent1"/>
                </a:solidFill>
                <a:latin typeface="Arial" panose="020B0604020202020204" pitchFamily="34" charset="0"/>
                <a:cs typeface="Arial" panose="020B0604020202020204" pitchFamily="34" charset="0"/>
              </a:rPr>
              <a:t>Οικονομικών </a:t>
            </a:r>
            <a:endParaRPr lang="el-GR" b="1" dirty="0">
              <a:solidFill>
                <a:schemeClr val="accent1"/>
              </a:solidFill>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1311579" y="1384300"/>
            <a:ext cx="9762821" cy="5156200"/>
          </a:xfrm>
        </p:spPr>
        <p:txBody>
          <a:bodyPr>
            <a:normAutofit/>
          </a:bodyPr>
          <a:lstStyle/>
          <a:p>
            <a:pPr marL="0" indent="0">
              <a:buNone/>
            </a:pPr>
            <a:r>
              <a:rPr lang="el-GR" dirty="0" smtClean="0">
                <a:latin typeface="Arial" panose="020B0604020202020204" pitchFamily="34" charset="0"/>
                <a:cs typeface="Arial" panose="020B0604020202020204" pitchFamily="34" charset="0"/>
              </a:rPr>
              <a:t>Ο </a:t>
            </a:r>
            <a:r>
              <a:rPr lang="el-GR" dirty="0">
                <a:latin typeface="Arial" panose="020B0604020202020204" pitchFamily="34" charset="0"/>
                <a:cs typeface="Arial" panose="020B0604020202020204" pitchFamily="34" charset="0"/>
              </a:rPr>
              <a:t>διευθυντής οικονομικών ελέγχει </a:t>
            </a:r>
            <a:r>
              <a:rPr lang="el-GR" dirty="0" smtClean="0">
                <a:latin typeface="Arial" panose="020B0604020202020204" pitchFamily="34" charset="0"/>
                <a:cs typeface="Arial" panose="020B0604020202020204" pitchFamily="34" charset="0"/>
              </a:rPr>
              <a:t>και συντονίζει </a:t>
            </a:r>
            <a:r>
              <a:rPr lang="el-GR" dirty="0">
                <a:latin typeface="Arial" panose="020B0604020202020204" pitchFamily="34" charset="0"/>
                <a:cs typeface="Arial" panose="020B0604020202020204" pitchFamily="34" charset="0"/>
              </a:rPr>
              <a:t>τις οικονομικές δραστηριότητες </a:t>
            </a:r>
            <a:r>
              <a:rPr lang="el-GR" dirty="0" smtClean="0">
                <a:latin typeface="Arial" panose="020B0604020202020204" pitchFamily="34" charset="0"/>
                <a:cs typeface="Arial" panose="020B0604020202020204" pitchFamily="34" charset="0"/>
              </a:rPr>
              <a:t>της βιομηχανίας </a:t>
            </a:r>
            <a:r>
              <a:rPr lang="el-GR" dirty="0">
                <a:latin typeface="Arial" panose="020B0604020202020204" pitchFamily="34" charset="0"/>
                <a:cs typeface="Arial" panose="020B0604020202020204" pitchFamily="34" charset="0"/>
              </a:rPr>
              <a:t>και αξιολογεί ιδέες για </a:t>
            </a:r>
            <a:r>
              <a:rPr lang="el-GR" dirty="0" smtClean="0">
                <a:latin typeface="Arial" panose="020B0604020202020204" pitchFamily="34" charset="0"/>
                <a:cs typeface="Arial" panose="020B0604020202020204" pitchFamily="34" charset="0"/>
              </a:rPr>
              <a:t>τη σχεδίαση </a:t>
            </a:r>
            <a:r>
              <a:rPr lang="el-GR" dirty="0">
                <a:latin typeface="Arial" panose="020B0604020202020204" pitchFamily="34" charset="0"/>
                <a:cs typeface="Arial" panose="020B0604020202020204" pitchFamily="34" charset="0"/>
              </a:rPr>
              <a:t>προϊόντων με βάση </a:t>
            </a:r>
            <a:r>
              <a:rPr lang="el-GR" dirty="0" smtClean="0">
                <a:latin typeface="Arial" panose="020B0604020202020204" pitchFamily="34" charset="0"/>
                <a:cs typeface="Arial" panose="020B0604020202020204" pitchFamily="34" charset="0"/>
              </a:rPr>
              <a:t>τους οικονομικούς </a:t>
            </a:r>
            <a:r>
              <a:rPr lang="el-GR" dirty="0">
                <a:latin typeface="Arial" panose="020B0604020202020204" pitchFamily="34" charset="0"/>
                <a:cs typeface="Arial" panose="020B0604020202020204" pitchFamily="34" charset="0"/>
              </a:rPr>
              <a:t>περιορισμούς που ισχύουν.</a:t>
            </a:r>
          </a:p>
          <a:p>
            <a:pPr marL="0" indent="0">
              <a:buNone/>
            </a:pPr>
            <a:r>
              <a:rPr lang="el-GR" sz="2600" b="1" dirty="0">
                <a:solidFill>
                  <a:schemeClr val="tx1"/>
                </a:solidFill>
                <a:latin typeface="Arial" panose="020B0604020202020204" pitchFamily="34" charset="0"/>
                <a:cs typeface="Arial" panose="020B0604020202020204" pitchFamily="34" charset="0"/>
              </a:rPr>
              <a:t>Τα καθήκοντα του διευθυντή οικονομικών</a:t>
            </a:r>
          </a:p>
          <a:p>
            <a:pPr marL="576000"/>
            <a:r>
              <a:rPr lang="el-GR" sz="1600" dirty="0" smtClean="0">
                <a:latin typeface="Arial" panose="020B0604020202020204" pitchFamily="34" charset="0"/>
                <a:cs typeface="Arial" panose="020B0604020202020204" pitchFamily="34" charset="0"/>
              </a:rPr>
              <a:t>Συμμετέχει </a:t>
            </a:r>
            <a:r>
              <a:rPr lang="el-GR" sz="1600" dirty="0">
                <a:latin typeface="Arial" panose="020B0604020202020204" pitchFamily="34" charset="0"/>
                <a:cs typeface="Arial" panose="020B0604020202020204" pitchFamily="34" charset="0"/>
              </a:rPr>
              <a:t>στη διαμόρφωση του </a:t>
            </a:r>
            <a:r>
              <a:rPr lang="el-GR" sz="1600" b="1" dirty="0" smtClean="0">
                <a:latin typeface="Arial" panose="020B0604020202020204" pitchFamily="34" charset="0"/>
                <a:cs typeface="Arial" panose="020B0604020202020204" pitchFamily="34" charset="0"/>
              </a:rPr>
              <a:t>καταστατικού</a:t>
            </a:r>
            <a:r>
              <a:rPr lang="el-GR" sz="1600" dirty="0" smtClean="0">
                <a:latin typeface="Arial" panose="020B0604020202020204" pitchFamily="34" charset="0"/>
                <a:cs typeface="Arial" panose="020B0604020202020204" pitchFamily="34" charset="0"/>
              </a:rPr>
              <a:t> της </a:t>
            </a:r>
            <a:r>
              <a:rPr lang="el-GR" sz="1600" dirty="0">
                <a:latin typeface="Arial" panose="020B0604020202020204" pitchFamily="34" charset="0"/>
                <a:cs typeface="Arial" panose="020B0604020202020204" pitchFamily="34" charset="0"/>
              </a:rPr>
              <a:t>επιχείρησης</a:t>
            </a:r>
          </a:p>
          <a:p>
            <a:pPr marL="576000"/>
            <a:r>
              <a:rPr lang="el-GR" sz="1600" dirty="0" smtClean="0">
                <a:latin typeface="Arial" panose="020B0604020202020204" pitchFamily="34" charset="0"/>
                <a:cs typeface="Arial" panose="020B0604020202020204" pitchFamily="34" charset="0"/>
              </a:rPr>
              <a:t>Υπολογίζει </a:t>
            </a:r>
            <a:r>
              <a:rPr lang="el-GR" sz="1600" dirty="0">
                <a:latin typeface="Arial" panose="020B0604020202020204" pitchFamily="34" charset="0"/>
                <a:cs typeface="Arial" panose="020B0604020202020204" pitchFamily="34" charset="0"/>
              </a:rPr>
              <a:t>το </a:t>
            </a:r>
            <a:r>
              <a:rPr lang="el-GR" sz="1600" b="1" dirty="0">
                <a:latin typeface="Arial" panose="020B0604020202020204" pitchFamily="34" charset="0"/>
                <a:cs typeface="Arial" panose="020B0604020202020204" pitchFamily="34" charset="0"/>
              </a:rPr>
              <a:t>κόστος παραγωγής</a:t>
            </a:r>
          </a:p>
          <a:p>
            <a:pPr marL="576000"/>
            <a:r>
              <a:rPr lang="el-GR" sz="1600" dirty="0" smtClean="0">
                <a:latin typeface="Arial" panose="020B0604020202020204" pitchFamily="34" charset="0"/>
                <a:cs typeface="Arial" panose="020B0604020202020204" pitchFamily="34" charset="0"/>
              </a:rPr>
              <a:t>Μεριμνά </a:t>
            </a:r>
            <a:r>
              <a:rPr lang="el-GR" sz="1600" dirty="0">
                <a:latin typeface="Arial" panose="020B0604020202020204" pitchFamily="34" charset="0"/>
                <a:cs typeface="Arial" panose="020B0604020202020204" pitchFamily="34" charset="0"/>
              </a:rPr>
              <a:t>για την ικανοποίηση των </a:t>
            </a:r>
            <a:r>
              <a:rPr lang="el-GR" sz="1600" dirty="0" smtClean="0">
                <a:latin typeface="Arial" panose="020B0604020202020204" pitchFamily="34" charset="0"/>
                <a:cs typeface="Arial" panose="020B0604020202020204" pitchFamily="34" charset="0"/>
              </a:rPr>
              <a:t>οικονομικών αιτημάτων </a:t>
            </a:r>
            <a:r>
              <a:rPr lang="el-GR" sz="1600" dirty="0">
                <a:latin typeface="Arial" panose="020B0604020202020204" pitchFamily="34" charset="0"/>
                <a:cs typeface="Arial" panose="020B0604020202020204" pitchFamily="34" charset="0"/>
              </a:rPr>
              <a:t>των τμημάτων της εταιρείας</a:t>
            </a:r>
          </a:p>
          <a:p>
            <a:pPr marL="576000"/>
            <a:r>
              <a:rPr lang="el-GR" sz="1600" dirty="0" smtClean="0">
                <a:latin typeface="Arial" panose="020B0604020202020204" pitchFamily="34" charset="0"/>
                <a:cs typeface="Arial" panose="020B0604020202020204" pitchFamily="34" charset="0"/>
              </a:rPr>
              <a:t>Οργανώνει </a:t>
            </a:r>
            <a:r>
              <a:rPr lang="el-GR" sz="1600" b="1" dirty="0">
                <a:latin typeface="Arial" panose="020B0604020202020204" pitchFamily="34" charset="0"/>
                <a:cs typeface="Arial" panose="020B0604020202020204" pitchFamily="34" charset="0"/>
              </a:rPr>
              <a:t>σύστημα μισθοδοσίας </a:t>
            </a:r>
            <a:r>
              <a:rPr lang="el-GR" sz="1600" dirty="0" smtClean="0">
                <a:latin typeface="Arial" panose="020B0604020202020204" pitchFamily="34" charset="0"/>
                <a:cs typeface="Arial" panose="020B0604020202020204" pitchFamily="34" charset="0"/>
              </a:rPr>
              <a:t>του προσωπικού </a:t>
            </a:r>
            <a:r>
              <a:rPr lang="el-GR" sz="1600" dirty="0">
                <a:latin typeface="Arial" panose="020B0604020202020204" pitchFamily="34" charset="0"/>
                <a:cs typeface="Arial" panose="020B0604020202020204" pitchFamily="34" charset="0"/>
              </a:rPr>
              <a:t>και </a:t>
            </a:r>
            <a:r>
              <a:rPr lang="el-GR" sz="1600" b="1" dirty="0">
                <a:latin typeface="Arial" panose="020B0604020202020204" pitchFamily="34" charset="0"/>
                <a:cs typeface="Arial" panose="020B0604020202020204" pitchFamily="34" charset="0"/>
              </a:rPr>
              <a:t>σύστημα συναλλαγών </a:t>
            </a:r>
            <a:r>
              <a:rPr lang="el-GR" sz="1600" dirty="0">
                <a:latin typeface="Arial" panose="020B0604020202020204" pitchFamily="34" charset="0"/>
                <a:cs typeface="Arial" panose="020B0604020202020204" pitchFamily="34" charset="0"/>
              </a:rPr>
              <a:t>με </a:t>
            </a:r>
            <a:r>
              <a:rPr lang="el-GR" sz="1600" dirty="0" smtClean="0">
                <a:latin typeface="Arial" panose="020B0604020202020204" pitchFamily="34" charset="0"/>
                <a:cs typeface="Arial" panose="020B0604020202020204" pitchFamily="34" charset="0"/>
              </a:rPr>
              <a:t>τις τράπεζες</a:t>
            </a:r>
            <a:endParaRPr lang="el-GR" sz="1600" dirty="0">
              <a:latin typeface="Arial" panose="020B0604020202020204" pitchFamily="34" charset="0"/>
              <a:cs typeface="Arial" panose="020B0604020202020204" pitchFamily="34" charset="0"/>
            </a:endParaRPr>
          </a:p>
          <a:p>
            <a:pPr marL="576000"/>
            <a:r>
              <a:rPr lang="el-GR" sz="1600" dirty="0" smtClean="0">
                <a:latin typeface="Arial" panose="020B0604020202020204" pitchFamily="34" charset="0"/>
                <a:cs typeface="Arial" panose="020B0604020202020204" pitchFamily="34" charset="0"/>
              </a:rPr>
              <a:t>Διαχειρίζεται </a:t>
            </a:r>
            <a:r>
              <a:rPr lang="el-GR" sz="1600" b="1" dirty="0">
                <a:latin typeface="Arial" panose="020B0604020202020204" pitchFamily="34" charset="0"/>
                <a:cs typeface="Arial" panose="020B0604020202020204" pitchFamily="34" charset="0"/>
              </a:rPr>
              <a:t>τα φορολογικά </a:t>
            </a:r>
            <a:r>
              <a:rPr lang="el-GR" sz="1600" dirty="0">
                <a:latin typeface="Arial" panose="020B0604020202020204" pitchFamily="34" charset="0"/>
                <a:cs typeface="Arial" panose="020B0604020202020204" pitchFamily="34" charset="0"/>
              </a:rPr>
              <a:t>της εταιρείας</a:t>
            </a:r>
          </a:p>
          <a:p>
            <a:pPr marL="576000"/>
            <a:r>
              <a:rPr lang="el-GR" sz="1600" dirty="0" smtClean="0">
                <a:latin typeface="Arial" panose="020B0604020202020204" pitchFamily="34" charset="0"/>
                <a:cs typeface="Arial" panose="020B0604020202020204" pitchFamily="34" charset="0"/>
              </a:rPr>
              <a:t>Καθορίζει </a:t>
            </a:r>
            <a:r>
              <a:rPr lang="el-GR" sz="1600" dirty="0">
                <a:latin typeface="Arial" panose="020B0604020202020204" pitchFamily="34" charset="0"/>
                <a:cs typeface="Arial" panose="020B0604020202020204" pitchFamily="34" charset="0"/>
              </a:rPr>
              <a:t>το </a:t>
            </a:r>
            <a:r>
              <a:rPr lang="el-GR" sz="1600" b="1" dirty="0">
                <a:latin typeface="Arial" panose="020B0604020202020204" pitchFamily="34" charset="0"/>
                <a:cs typeface="Arial" panose="020B0604020202020204" pitchFamily="34" charset="0"/>
              </a:rPr>
              <a:t>σύστημα ελέγχου </a:t>
            </a:r>
            <a:r>
              <a:rPr lang="el-GR" sz="1600" b="1" dirty="0" smtClean="0">
                <a:latin typeface="Arial" panose="020B0604020202020204" pitchFamily="34" charset="0"/>
                <a:cs typeface="Arial" panose="020B0604020202020204" pitchFamily="34" charset="0"/>
              </a:rPr>
              <a:t>των οικονομικών </a:t>
            </a:r>
            <a:r>
              <a:rPr lang="el-GR" sz="1600" dirty="0">
                <a:latin typeface="Arial" panose="020B0604020202020204" pitchFamily="34" charset="0"/>
                <a:cs typeface="Arial" panose="020B0604020202020204" pitchFamily="34" charset="0"/>
              </a:rPr>
              <a:t>της εταιρείας και τη </a:t>
            </a:r>
            <a:r>
              <a:rPr lang="el-GR" sz="1600" dirty="0" smtClean="0">
                <a:latin typeface="Arial" panose="020B0604020202020204" pitchFamily="34" charset="0"/>
                <a:cs typeface="Arial" panose="020B0604020202020204" pitchFamily="34" charset="0"/>
              </a:rPr>
              <a:t>διαδικασία έκδοσης </a:t>
            </a:r>
            <a:r>
              <a:rPr lang="el-GR" sz="1600" dirty="0">
                <a:latin typeface="Arial" panose="020B0604020202020204" pitchFamily="34" charset="0"/>
                <a:cs typeface="Arial" panose="020B0604020202020204" pitchFamily="34" charset="0"/>
              </a:rPr>
              <a:t>και πώλησης </a:t>
            </a:r>
            <a:r>
              <a:rPr lang="el-GR" sz="1600" b="1" dirty="0">
                <a:latin typeface="Arial" panose="020B0604020202020204" pitchFamily="34" charset="0"/>
                <a:cs typeface="Arial" panose="020B0604020202020204" pitchFamily="34" charset="0"/>
              </a:rPr>
              <a:t>των μετοχών</a:t>
            </a:r>
          </a:p>
          <a:p>
            <a:pPr marL="576000"/>
            <a:r>
              <a:rPr lang="el-GR" sz="1600" dirty="0" smtClean="0">
                <a:latin typeface="Arial" panose="020B0604020202020204" pitchFamily="34" charset="0"/>
                <a:cs typeface="Arial" panose="020B0604020202020204" pitchFamily="34" charset="0"/>
              </a:rPr>
              <a:t>Προετοιμάζει </a:t>
            </a:r>
            <a:r>
              <a:rPr lang="el-GR" sz="1600" dirty="0">
                <a:latin typeface="Arial" panose="020B0604020202020204" pitchFamily="34" charset="0"/>
                <a:cs typeface="Arial" panose="020B0604020202020204" pitchFamily="34" charset="0"/>
              </a:rPr>
              <a:t>τον </a:t>
            </a:r>
            <a:r>
              <a:rPr lang="el-GR" sz="1600" b="1" dirty="0">
                <a:latin typeface="Arial" panose="020B0604020202020204" pitchFamily="34" charset="0"/>
                <a:cs typeface="Arial" panose="020B0604020202020204" pitchFamily="34" charset="0"/>
              </a:rPr>
              <a:t>ετήσιο ισολογισμό </a:t>
            </a:r>
            <a:r>
              <a:rPr lang="el-GR" sz="1600" dirty="0" smtClean="0">
                <a:latin typeface="Arial" panose="020B0604020202020204" pitchFamily="34" charset="0"/>
                <a:cs typeface="Arial" panose="020B0604020202020204" pitchFamily="34" charset="0"/>
              </a:rPr>
              <a:t>της εταιρείας</a:t>
            </a:r>
            <a:endParaRPr lang="el-GR" sz="1600" dirty="0">
              <a:latin typeface="Arial" panose="020B0604020202020204" pitchFamily="34" charset="0"/>
              <a:cs typeface="Arial" panose="020B0604020202020204" pitchFamily="34" charset="0"/>
            </a:endParaRPr>
          </a:p>
          <a:p>
            <a:pPr marL="576000"/>
            <a:r>
              <a:rPr lang="el-GR" sz="1600" dirty="0" smtClean="0">
                <a:latin typeface="Arial" panose="020B0604020202020204" pitchFamily="34" charset="0"/>
                <a:cs typeface="Arial" panose="020B0604020202020204" pitchFamily="34" charset="0"/>
              </a:rPr>
              <a:t>Υπολογίζει </a:t>
            </a:r>
            <a:r>
              <a:rPr lang="el-GR" sz="1600" b="1" dirty="0">
                <a:latin typeface="Arial" panose="020B0604020202020204" pitchFamily="34" charset="0"/>
                <a:cs typeface="Arial" panose="020B0604020202020204" pitchFamily="34" charset="0"/>
              </a:rPr>
              <a:t>τα κέρδη </a:t>
            </a:r>
            <a:r>
              <a:rPr lang="el-GR" sz="1600" dirty="0">
                <a:latin typeface="Arial" panose="020B0604020202020204" pitchFamily="34" charset="0"/>
                <a:cs typeface="Arial" panose="020B0604020202020204" pitchFamily="34" charset="0"/>
              </a:rPr>
              <a:t>της επιχείρησης και </a:t>
            </a:r>
            <a:r>
              <a:rPr lang="el-GR" sz="1600" dirty="0" smtClean="0">
                <a:latin typeface="Arial" panose="020B0604020202020204" pitchFamily="34" charset="0"/>
                <a:cs typeface="Arial" panose="020B0604020202020204" pitchFamily="34" charset="0"/>
              </a:rPr>
              <a:t>τα </a:t>
            </a:r>
            <a:r>
              <a:rPr lang="el-GR" sz="1600" b="1" dirty="0" smtClean="0">
                <a:latin typeface="Arial" panose="020B0604020202020204" pitchFamily="34" charset="0"/>
                <a:cs typeface="Arial" panose="020B0604020202020204" pitchFamily="34" charset="0"/>
              </a:rPr>
              <a:t>μοιράζει </a:t>
            </a:r>
            <a:r>
              <a:rPr lang="el-GR" sz="1600" b="1" dirty="0">
                <a:latin typeface="Arial" panose="020B0604020202020204" pitchFamily="34" charset="0"/>
                <a:cs typeface="Arial" panose="020B0604020202020204" pitchFamily="34" charset="0"/>
              </a:rPr>
              <a:t>στους μετόχους της</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2380454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κειμένου 4"/>
          <p:cNvSpPr>
            <a:spLocks noGrp="1"/>
          </p:cNvSpPr>
          <p:nvPr>
            <p:ph type="body" idx="1"/>
          </p:nvPr>
        </p:nvSpPr>
        <p:spPr>
          <a:xfrm>
            <a:off x="1600200" y="520700"/>
            <a:ext cx="4279901" cy="3251200"/>
          </a:xfrm>
        </p:spPr>
        <p:txBody>
          <a:bodyPr/>
          <a:lstStyle/>
          <a:p>
            <a:r>
              <a:rPr lang="el-GR" b="1" dirty="0" smtClean="0">
                <a:solidFill>
                  <a:schemeClr val="accent1"/>
                </a:solidFill>
                <a:latin typeface="Arial" panose="020B0604020202020204" pitchFamily="34" charset="0"/>
                <a:cs typeface="Arial" panose="020B0604020202020204" pitchFamily="34" charset="0"/>
              </a:rPr>
              <a:t> Το καταστατικό</a:t>
            </a:r>
          </a:p>
          <a:p>
            <a:r>
              <a:rPr lang="el-GR" sz="1800" b="1" dirty="0" smtClean="0">
                <a:latin typeface="Arial" panose="020B0604020202020204" pitchFamily="34" charset="0"/>
                <a:cs typeface="Arial" panose="020B0604020202020204" pitchFamily="34" charset="0"/>
              </a:rPr>
              <a:t>  Το </a:t>
            </a:r>
            <a:r>
              <a:rPr lang="el-GR" sz="1800" b="1" dirty="0">
                <a:latin typeface="Arial" panose="020B0604020202020204" pitchFamily="34" charset="0"/>
                <a:cs typeface="Arial" panose="020B0604020202020204" pitchFamily="34" charset="0"/>
              </a:rPr>
              <a:t>καταστατικό ορίζει: </a:t>
            </a:r>
            <a:endParaRPr lang="el-GR" sz="1800" b="1" dirty="0" smtClean="0">
              <a:latin typeface="Arial" panose="020B0604020202020204" pitchFamily="34" charset="0"/>
              <a:cs typeface="Arial" panose="020B0604020202020204" pitchFamily="34" charset="0"/>
            </a:endParaRPr>
          </a:p>
          <a:p>
            <a:pPr marL="360000"/>
            <a:r>
              <a:rPr lang="el-GR" sz="18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Τη </a:t>
            </a:r>
            <a:r>
              <a:rPr lang="el-GR" sz="1600" b="1" dirty="0">
                <a:latin typeface="Arial" panose="020B0604020202020204" pitchFamily="34" charset="0"/>
                <a:cs typeface="Arial" panose="020B0604020202020204" pitchFamily="34" charset="0"/>
              </a:rPr>
              <a:t>μορφή</a:t>
            </a:r>
            <a:r>
              <a:rPr lang="el-GR" sz="1600" dirty="0">
                <a:latin typeface="Arial" panose="020B0604020202020204" pitchFamily="34" charset="0"/>
                <a:cs typeface="Arial" panose="020B0604020202020204" pitchFamily="34" charset="0"/>
              </a:rPr>
              <a:t> της επιχείρησης (π.χ. δημόσια, ιδιωτική κ.ά.) </a:t>
            </a:r>
            <a:endParaRPr lang="el-GR" sz="1600" dirty="0" smtClean="0">
              <a:latin typeface="Arial" panose="020B0604020202020204" pitchFamily="34" charset="0"/>
              <a:cs typeface="Arial" panose="020B0604020202020204" pitchFamily="34" charset="0"/>
            </a:endParaRPr>
          </a:p>
          <a:p>
            <a:pPr marL="360000"/>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Τα </a:t>
            </a:r>
            <a:r>
              <a:rPr lang="el-GR" sz="1600" b="1" dirty="0">
                <a:latin typeface="Arial" panose="020B0604020202020204" pitchFamily="34" charset="0"/>
                <a:cs typeface="Arial" panose="020B0604020202020204" pitchFamily="34" charset="0"/>
              </a:rPr>
              <a:t>προϊόντα</a:t>
            </a:r>
            <a:r>
              <a:rPr lang="el-GR" sz="1600" dirty="0">
                <a:latin typeface="Arial" panose="020B0604020202020204" pitchFamily="34" charset="0"/>
                <a:cs typeface="Arial" panose="020B0604020202020204" pitchFamily="34" charset="0"/>
              </a:rPr>
              <a:t> παραγωγής </a:t>
            </a:r>
            <a:r>
              <a:rPr lang="el-GR" sz="1600" dirty="0" smtClean="0">
                <a:latin typeface="Arial" panose="020B0604020202020204" pitchFamily="34" charset="0"/>
                <a:cs typeface="Arial" panose="020B0604020202020204" pitchFamily="34" charset="0"/>
              </a:rPr>
              <a:t>της</a:t>
            </a:r>
          </a:p>
          <a:p>
            <a:pPr marL="360000"/>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Τους </a:t>
            </a:r>
            <a:r>
              <a:rPr lang="el-GR" sz="1600" b="1" dirty="0">
                <a:latin typeface="Arial" panose="020B0604020202020204" pitchFamily="34" charset="0"/>
                <a:cs typeface="Arial" panose="020B0604020202020204" pitchFamily="34" charset="0"/>
              </a:rPr>
              <a:t>κανόνες πώλησης των μετοχών </a:t>
            </a:r>
            <a:r>
              <a:rPr lang="el-GR" sz="1600" dirty="0">
                <a:latin typeface="Arial" panose="020B0604020202020204" pitchFamily="34" charset="0"/>
                <a:cs typeface="Arial" panose="020B0604020202020204" pitchFamily="34" charset="0"/>
              </a:rPr>
              <a:t>αλλά και της </a:t>
            </a:r>
            <a:r>
              <a:rPr lang="el-GR" sz="1600" b="1" dirty="0">
                <a:latin typeface="Arial" panose="020B0604020202020204" pitchFamily="34" charset="0"/>
                <a:cs typeface="Arial" panose="020B0604020202020204" pitchFamily="34" charset="0"/>
              </a:rPr>
              <a:t>διανομής μερισμάτων από τα κέρδη </a:t>
            </a:r>
            <a:r>
              <a:rPr lang="el-GR" sz="1600" dirty="0">
                <a:latin typeface="Arial" panose="020B0604020202020204" pitchFamily="34" charset="0"/>
                <a:cs typeface="Arial" panose="020B0604020202020204" pitchFamily="34" charset="0"/>
              </a:rPr>
              <a:t>της εταιρείας κ.ά.</a:t>
            </a:r>
          </a:p>
        </p:txBody>
      </p:sp>
      <p:sp>
        <p:nvSpPr>
          <p:cNvPr id="6" name="Θέση περιεχομένου 5"/>
          <p:cNvSpPr>
            <a:spLocks noGrp="1"/>
          </p:cNvSpPr>
          <p:nvPr>
            <p:ph sz="half" idx="2"/>
          </p:nvPr>
        </p:nvSpPr>
        <p:spPr>
          <a:xfrm>
            <a:off x="1600200" y="3898900"/>
            <a:ext cx="4445000" cy="2870200"/>
          </a:xfrm>
        </p:spPr>
        <p:txBody>
          <a:bodyPr>
            <a:normAutofit/>
          </a:bodyPr>
          <a:lstStyle/>
          <a:p>
            <a:r>
              <a:rPr lang="el-GR" sz="2400" b="1" dirty="0">
                <a:solidFill>
                  <a:schemeClr val="accent1"/>
                </a:solidFill>
                <a:latin typeface="Arial" panose="020B0604020202020204" pitchFamily="34" charset="0"/>
                <a:cs typeface="Arial" panose="020B0604020202020204" pitchFamily="34" charset="0"/>
              </a:rPr>
              <a:t>Ο προϋπολογισμός </a:t>
            </a:r>
            <a:endParaRPr lang="el-GR" sz="2400" b="1" dirty="0" smtClean="0">
              <a:solidFill>
                <a:schemeClr val="accent1"/>
              </a:solidFill>
              <a:latin typeface="Arial" panose="020B0604020202020204" pitchFamily="34" charset="0"/>
              <a:cs typeface="Arial" panose="020B0604020202020204" pitchFamily="34" charset="0"/>
            </a:endParaRPr>
          </a:p>
          <a:p>
            <a:pPr marL="0" indent="0">
              <a:buNone/>
            </a:pPr>
            <a:r>
              <a:rPr lang="el-GR" sz="1600" b="1" dirty="0" smtClean="0">
                <a:latin typeface="Arial" panose="020B0604020202020204" pitchFamily="34" charset="0"/>
                <a:cs typeface="Arial" panose="020B0604020202020204" pitchFamily="34" charset="0"/>
              </a:rPr>
              <a:t>      Προϋπολογισμός</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είναι η </a:t>
            </a:r>
            <a:r>
              <a:rPr lang="el-GR" sz="1600" b="1" dirty="0">
                <a:latin typeface="Arial" panose="020B0604020202020204" pitchFamily="34" charset="0"/>
                <a:cs typeface="Arial" panose="020B0604020202020204" pitchFamily="34" charset="0"/>
              </a:rPr>
              <a:t>έκφραση σε οικονομικά μεγέθη του προγράμματος </a:t>
            </a:r>
            <a:r>
              <a:rPr lang="el-GR" sz="1600" dirty="0">
                <a:latin typeface="Arial" panose="020B0604020202020204" pitchFamily="34" charset="0"/>
                <a:cs typeface="Arial" panose="020B0604020202020204" pitchFamily="34" charset="0"/>
              </a:rPr>
              <a:t>της επιχείρησης (π.χ. προϋπολογισμός εσόδων, δαπανών, επενδύσεων, διαφήμισης κ.λπ.) που περιλαμβάνει τα </a:t>
            </a:r>
            <a:r>
              <a:rPr lang="el-GR" sz="1600" b="1" dirty="0">
                <a:latin typeface="Arial" panose="020B0604020202020204" pitchFamily="34" charset="0"/>
                <a:cs typeface="Arial" panose="020B0604020202020204" pitchFamily="34" charset="0"/>
              </a:rPr>
              <a:t>εκτιμώμενα έσοδα και έξοδα </a:t>
            </a:r>
            <a:r>
              <a:rPr lang="el-GR" sz="1600" dirty="0">
                <a:latin typeface="Arial" panose="020B0604020202020204" pitchFamily="34" charset="0"/>
                <a:cs typeface="Arial" panose="020B0604020202020204" pitchFamily="34" charset="0"/>
              </a:rPr>
              <a:t>σε δεδομένο χρονικό διάστημα </a:t>
            </a:r>
            <a:r>
              <a:rPr lang="el-GR" sz="1600" b="1" dirty="0">
                <a:latin typeface="Arial" panose="020B0604020202020204" pitchFamily="34" charset="0"/>
                <a:cs typeface="Arial" panose="020B0604020202020204" pitchFamily="34" charset="0"/>
              </a:rPr>
              <a:t>στο μέλλον </a:t>
            </a:r>
            <a:r>
              <a:rPr lang="el-GR" sz="1600" dirty="0">
                <a:latin typeface="Arial" panose="020B0604020202020204" pitchFamily="34" charset="0"/>
                <a:cs typeface="Arial" panose="020B0604020202020204" pitchFamily="34" charset="0"/>
              </a:rPr>
              <a:t>(π.χ. μήνα, έτος, πενταετία κ.λπ.)</a:t>
            </a:r>
          </a:p>
        </p:txBody>
      </p:sp>
      <p:sp>
        <p:nvSpPr>
          <p:cNvPr id="7" name="Θέση κειμένου 6"/>
          <p:cNvSpPr>
            <a:spLocks noGrp="1"/>
          </p:cNvSpPr>
          <p:nvPr>
            <p:ph type="body" sz="quarter" idx="3"/>
          </p:nvPr>
        </p:nvSpPr>
        <p:spPr>
          <a:xfrm>
            <a:off x="6921501" y="-88900"/>
            <a:ext cx="4203700" cy="3302000"/>
          </a:xfrm>
        </p:spPr>
        <p:txBody>
          <a:bodyPr/>
          <a:lstStyle/>
          <a:p>
            <a:r>
              <a:rPr lang="el-GR" b="1" dirty="0" smtClean="0">
                <a:solidFill>
                  <a:schemeClr val="accent1"/>
                </a:solidFill>
                <a:latin typeface="Arial" panose="020B0604020202020204" pitchFamily="34" charset="0"/>
                <a:cs typeface="Arial" panose="020B0604020202020204" pitchFamily="34" charset="0"/>
              </a:rPr>
              <a:t>    Ο Ισολογισμός</a:t>
            </a:r>
          </a:p>
          <a:p>
            <a:r>
              <a:rPr lang="el-GR" sz="1600" dirty="0" smtClean="0">
                <a:latin typeface="Arial" panose="020B0604020202020204" pitchFamily="34" charset="0"/>
                <a:cs typeface="Arial" panose="020B0604020202020204" pitchFamily="34" charset="0"/>
              </a:rPr>
              <a:t>     </a:t>
            </a:r>
            <a:r>
              <a:rPr lang="el-GR" sz="1600" b="1" dirty="0" smtClean="0">
                <a:latin typeface="Arial" panose="020B0604020202020204" pitchFamily="34" charset="0"/>
                <a:cs typeface="Arial" panose="020B0604020202020204" pitchFamily="34" charset="0"/>
              </a:rPr>
              <a:t>Ισολογισμός</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είναι ένας </a:t>
            </a:r>
            <a:r>
              <a:rPr lang="el-GR" sz="1600" b="1" dirty="0">
                <a:latin typeface="Arial" panose="020B0604020202020204" pitchFamily="34" charset="0"/>
                <a:cs typeface="Arial" panose="020B0604020202020204" pitchFamily="34" charset="0"/>
              </a:rPr>
              <a:t>λογαριασμός</a:t>
            </a:r>
            <a:r>
              <a:rPr lang="el-GR" sz="1600" dirty="0">
                <a:latin typeface="Arial" panose="020B0604020202020204" pitchFamily="34" charset="0"/>
                <a:cs typeface="Arial" panose="020B0604020202020204" pitchFamily="34" charset="0"/>
              </a:rPr>
              <a:t> που καταρτίζεται στο </a:t>
            </a:r>
            <a:r>
              <a:rPr lang="el-GR" sz="1600" b="1" dirty="0">
                <a:latin typeface="Arial" panose="020B0604020202020204" pitchFamily="34" charset="0"/>
                <a:cs typeface="Arial" panose="020B0604020202020204" pitchFamily="34" charset="0"/>
              </a:rPr>
              <a:t>τέλος του οικονομικού έτους </a:t>
            </a:r>
            <a:r>
              <a:rPr lang="el-GR" sz="1600" dirty="0">
                <a:latin typeface="Arial" panose="020B0604020202020204" pitchFamily="34" charset="0"/>
                <a:cs typeface="Arial" panose="020B0604020202020204" pitchFamily="34" charset="0"/>
              </a:rPr>
              <a:t>και περιλαμβάνει τα στοιχεία του </a:t>
            </a:r>
            <a:r>
              <a:rPr lang="el-GR" sz="1600" b="1" dirty="0">
                <a:latin typeface="Arial" panose="020B0604020202020204" pitchFamily="34" charset="0"/>
                <a:cs typeface="Arial" panose="020B0604020202020204" pitchFamily="34" charset="0"/>
              </a:rPr>
              <a:t>ενεργητικού</a:t>
            </a:r>
            <a:r>
              <a:rPr lang="el-GR" sz="1600" dirty="0">
                <a:latin typeface="Arial" panose="020B0604020202020204" pitchFamily="34" charset="0"/>
                <a:cs typeface="Arial" panose="020B0604020202020204" pitchFamily="34" charset="0"/>
              </a:rPr>
              <a:t> (περιουσία της εταιρείας) και του </a:t>
            </a:r>
            <a:r>
              <a:rPr lang="el-GR" sz="1600" b="1" dirty="0">
                <a:latin typeface="Arial" panose="020B0604020202020204" pitchFamily="34" charset="0"/>
                <a:cs typeface="Arial" panose="020B0604020202020204" pitchFamily="34" charset="0"/>
              </a:rPr>
              <a:t>παθητικού</a:t>
            </a:r>
            <a:r>
              <a:rPr lang="el-GR" sz="1600" dirty="0">
                <a:latin typeface="Arial" panose="020B0604020202020204" pitchFamily="34" charset="0"/>
                <a:cs typeface="Arial" panose="020B0604020202020204" pitchFamily="34" charset="0"/>
              </a:rPr>
              <a:t> (τα ξένα περιουσιακά στοιχεία).</a:t>
            </a:r>
          </a:p>
        </p:txBody>
      </p:sp>
      <p:sp>
        <p:nvSpPr>
          <p:cNvPr id="8" name="Θέση περιεχομένου 7"/>
          <p:cNvSpPr>
            <a:spLocks noGrp="1"/>
          </p:cNvSpPr>
          <p:nvPr>
            <p:ph sz="quarter" idx="4"/>
          </p:nvPr>
        </p:nvSpPr>
        <p:spPr>
          <a:xfrm>
            <a:off x="6921501" y="3517900"/>
            <a:ext cx="4356099" cy="3098800"/>
          </a:xfrm>
        </p:spPr>
        <p:txBody>
          <a:bodyPr>
            <a:normAutofit/>
          </a:bodyPr>
          <a:lstStyle/>
          <a:p>
            <a:r>
              <a:rPr lang="el-GR" sz="2400" b="1" dirty="0">
                <a:solidFill>
                  <a:schemeClr val="accent1"/>
                </a:solidFill>
                <a:latin typeface="Arial" panose="020B0604020202020204" pitchFamily="34" charset="0"/>
                <a:cs typeface="Arial" panose="020B0604020202020204" pitchFamily="34" charset="0"/>
              </a:rPr>
              <a:t>Το πρόγραμμα πωλήσεων </a:t>
            </a:r>
            <a:endParaRPr lang="el-GR" sz="2400" b="1" dirty="0" smtClean="0">
              <a:solidFill>
                <a:schemeClr val="accent1"/>
              </a:solidFill>
              <a:latin typeface="Arial" panose="020B0604020202020204" pitchFamily="34" charset="0"/>
              <a:cs typeface="Arial" panose="020B0604020202020204" pitchFamily="34" charset="0"/>
            </a:endParaRPr>
          </a:p>
          <a:p>
            <a:pPr marL="0" indent="0">
              <a:buNone/>
            </a:pPr>
            <a:r>
              <a:rPr lang="el-GR" sz="1600" dirty="0" smtClean="0">
                <a:latin typeface="Arial" panose="020B0604020202020204" pitchFamily="34" charset="0"/>
                <a:cs typeface="Arial" panose="020B0604020202020204" pitchFamily="34" charset="0"/>
              </a:rPr>
              <a:t>     Ορισμένα </a:t>
            </a:r>
            <a:r>
              <a:rPr lang="el-GR" sz="1600" dirty="0">
                <a:latin typeface="Arial" panose="020B0604020202020204" pitchFamily="34" charset="0"/>
                <a:cs typeface="Arial" panose="020B0604020202020204" pitchFamily="34" charset="0"/>
              </a:rPr>
              <a:t>από τα </a:t>
            </a:r>
            <a:r>
              <a:rPr lang="el-GR" sz="1600" b="1" dirty="0">
                <a:latin typeface="Arial" panose="020B0604020202020204" pitchFamily="34" charset="0"/>
                <a:cs typeface="Arial" panose="020B0604020202020204" pitchFamily="34" charset="0"/>
              </a:rPr>
              <a:t>βασικά προγράμματα</a:t>
            </a:r>
            <a:r>
              <a:rPr lang="el-GR" sz="1600" dirty="0">
                <a:latin typeface="Arial" panose="020B0604020202020204" pitchFamily="34" charset="0"/>
                <a:cs typeface="Arial" panose="020B0604020202020204" pitchFamily="34" charset="0"/>
              </a:rPr>
              <a:t> μιας επιχείρησης </a:t>
            </a:r>
            <a:r>
              <a:rPr lang="el-GR" sz="1600" b="1" dirty="0" smtClean="0">
                <a:latin typeface="Arial" panose="020B0604020202020204" pitchFamily="34" charset="0"/>
                <a:cs typeface="Arial" panose="020B0604020202020204" pitchFamily="34" charset="0"/>
              </a:rPr>
              <a:t>είναι</a:t>
            </a:r>
            <a:r>
              <a:rPr lang="en-US" sz="1600" b="1" dirty="0" smtClean="0">
                <a:latin typeface="Arial" panose="020B0604020202020204" pitchFamily="34" charset="0"/>
                <a:cs typeface="Arial" panose="020B0604020202020204" pitchFamily="34" charset="0"/>
              </a:rPr>
              <a:t>:</a:t>
            </a:r>
            <a:r>
              <a:rPr lang="el-GR" sz="1600" b="1" dirty="0" smtClean="0">
                <a:latin typeface="Arial" panose="020B0604020202020204" pitchFamily="34" charset="0"/>
                <a:cs typeface="Arial" panose="020B0604020202020204" pitchFamily="34" charset="0"/>
              </a:rPr>
              <a:t> </a:t>
            </a:r>
          </a:p>
          <a:p>
            <a:pPr marL="576000">
              <a:buFont typeface="Arial" panose="020B0604020202020204" pitchFamily="34" charset="0"/>
              <a:buChar char="•"/>
            </a:pPr>
            <a:r>
              <a:rPr lang="el-GR" sz="1600" dirty="0" smtClean="0">
                <a:latin typeface="Arial" panose="020B0604020202020204" pitchFamily="34" charset="0"/>
                <a:cs typeface="Arial" panose="020B0604020202020204" pitchFamily="34" charset="0"/>
              </a:rPr>
              <a:t>Το </a:t>
            </a:r>
            <a:r>
              <a:rPr lang="el-GR" sz="1600" dirty="0">
                <a:latin typeface="Arial" panose="020B0604020202020204" pitchFamily="34" charset="0"/>
                <a:cs typeface="Arial" panose="020B0604020202020204" pitchFamily="34" charset="0"/>
              </a:rPr>
              <a:t>πρόγραμμα πωλήσεων, </a:t>
            </a:r>
            <a:endParaRPr lang="el-GR" sz="1600" dirty="0" smtClean="0">
              <a:latin typeface="Arial" panose="020B0604020202020204" pitchFamily="34" charset="0"/>
              <a:cs typeface="Arial" panose="020B0604020202020204" pitchFamily="34" charset="0"/>
            </a:endParaRPr>
          </a:p>
          <a:p>
            <a:pPr marL="576000">
              <a:buFont typeface="Arial" panose="020B0604020202020204" pitchFamily="34" charset="0"/>
              <a:buChar char="•"/>
            </a:pPr>
            <a:r>
              <a:rPr lang="el-GR" sz="1600" dirty="0">
                <a:latin typeface="Arial" panose="020B0604020202020204" pitchFamily="34" charset="0"/>
                <a:cs typeface="Arial" panose="020B0604020202020204" pitchFamily="34" charset="0"/>
              </a:rPr>
              <a:t>Τ</a:t>
            </a:r>
            <a:r>
              <a:rPr lang="el-GR" sz="1600" dirty="0" smtClean="0">
                <a:latin typeface="Arial" panose="020B0604020202020204" pitchFamily="34" charset="0"/>
                <a:cs typeface="Arial" panose="020B0604020202020204" pitchFamily="34" charset="0"/>
              </a:rPr>
              <a:t>ο </a:t>
            </a:r>
            <a:r>
              <a:rPr lang="el-GR" sz="1600" dirty="0">
                <a:latin typeface="Arial" panose="020B0604020202020204" pitchFamily="34" charset="0"/>
                <a:cs typeface="Arial" panose="020B0604020202020204" pitchFamily="34" charset="0"/>
              </a:rPr>
              <a:t>πρόγραμμα παραγωγής, </a:t>
            </a:r>
            <a:endParaRPr lang="el-GR" sz="1600" dirty="0" smtClean="0">
              <a:latin typeface="Arial" panose="020B0604020202020204" pitchFamily="34" charset="0"/>
              <a:cs typeface="Arial" panose="020B0604020202020204" pitchFamily="34" charset="0"/>
            </a:endParaRPr>
          </a:p>
          <a:p>
            <a:pPr marL="576000">
              <a:buFont typeface="Arial" panose="020B0604020202020204" pitchFamily="34" charset="0"/>
              <a:buChar char="•"/>
            </a:pPr>
            <a:r>
              <a:rPr lang="el-GR" sz="1600" dirty="0">
                <a:latin typeface="Arial" panose="020B0604020202020204" pitchFamily="34" charset="0"/>
                <a:cs typeface="Arial" panose="020B0604020202020204" pitchFamily="34" charset="0"/>
              </a:rPr>
              <a:t>Τ</a:t>
            </a:r>
            <a:r>
              <a:rPr lang="el-GR" sz="1600" dirty="0" smtClean="0">
                <a:latin typeface="Arial" panose="020B0604020202020204" pitchFamily="34" charset="0"/>
                <a:cs typeface="Arial" panose="020B0604020202020204" pitchFamily="34" charset="0"/>
              </a:rPr>
              <a:t>ο </a:t>
            </a:r>
            <a:r>
              <a:rPr lang="el-GR" sz="1600" dirty="0">
                <a:latin typeface="Arial" panose="020B0604020202020204" pitchFamily="34" charset="0"/>
                <a:cs typeface="Arial" panose="020B0604020202020204" pitchFamily="34" charset="0"/>
              </a:rPr>
              <a:t>πρόγραμμα του ανθρώπινου δυναμικού κ.ά</a:t>
            </a:r>
            <a:r>
              <a:rPr lang="el-GR" sz="1600" dirty="0"/>
              <a:t>.</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41215277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a:xfrm>
            <a:off x="2592925" y="624110"/>
            <a:ext cx="6843175" cy="528797"/>
          </a:xfrm>
        </p:spPr>
        <p:txBody>
          <a:bodyPr>
            <a:normAutofit fontScale="90000"/>
          </a:bodyPr>
          <a:lstStyle/>
          <a:p>
            <a:pPr algn="ctr"/>
            <a:r>
              <a:rPr lang="el-GR" b="1" dirty="0" smtClean="0">
                <a:solidFill>
                  <a:schemeClr val="accent1"/>
                </a:solidFill>
                <a:latin typeface="Arial" panose="020B0604020202020204" pitchFamily="34" charset="0"/>
                <a:cs typeface="Arial" panose="020B0604020202020204" pitchFamily="34" charset="0"/>
              </a:rPr>
              <a:t>ΚΟΣΤΟΣ ΠΑΡΑΓΩΓΗΣ</a:t>
            </a:r>
            <a:endParaRPr lang="el-GR" b="1" dirty="0">
              <a:solidFill>
                <a:schemeClr val="accent1"/>
              </a:solidFill>
              <a:latin typeface="Arial" panose="020B0604020202020204" pitchFamily="34" charset="0"/>
              <a:cs typeface="Arial" panose="020B0604020202020204" pitchFamily="34" charset="0"/>
            </a:endParaRPr>
          </a:p>
        </p:txBody>
      </p:sp>
      <p:sp>
        <p:nvSpPr>
          <p:cNvPr id="9" name="Θέση περιεχομένου 8"/>
          <p:cNvSpPr>
            <a:spLocks noGrp="1"/>
          </p:cNvSpPr>
          <p:nvPr>
            <p:ph idx="1"/>
          </p:nvPr>
        </p:nvSpPr>
        <p:spPr>
          <a:xfrm>
            <a:off x="1066799" y="1384300"/>
            <a:ext cx="9664701" cy="5219700"/>
          </a:xfrm>
        </p:spPr>
        <p:txBody>
          <a:bodyPr>
            <a:normAutofit lnSpcReduction="10000"/>
          </a:bodyPr>
          <a:lstStyle/>
          <a:p>
            <a:pPr lvl="0" defTabSz="914400">
              <a:spcBef>
                <a:spcPct val="20000"/>
              </a:spcBef>
              <a:buFont typeface="Wingdings" panose="05000000000000000000" pitchFamily="2" charset="2"/>
              <a:buChar char="Ø"/>
            </a:pPr>
            <a:r>
              <a:rPr lang="el-GR" sz="1600" b="1" dirty="0">
                <a:solidFill>
                  <a:prstClr val="black"/>
                </a:solidFill>
                <a:latin typeface="Arial" panose="020B0604020202020204" pitchFamily="34" charset="0"/>
                <a:cs typeface="Arial" panose="020B0604020202020204" pitchFamily="34" charset="0"/>
              </a:rPr>
              <a:t>Υλικά: </a:t>
            </a:r>
            <a:r>
              <a:rPr lang="el-GR" sz="1600" dirty="0">
                <a:solidFill>
                  <a:prstClr val="black"/>
                </a:solidFill>
                <a:latin typeface="Arial" panose="020B0604020202020204" pitchFamily="34" charset="0"/>
                <a:cs typeface="Arial" panose="020B0604020202020204" pitchFamily="34" charset="0"/>
              </a:rPr>
              <a:t>Στην ενότητα αυτή περιλαμβάνονται όλα εκείνα τα υλικά που ενσωματώνονται στο προϊόν και η </a:t>
            </a:r>
            <a:r>
              <a:rPr lang="el-GR" sz="1600" b="1" dirty="0">
                <a:solidFill>
                  <a:prstClr val="black"/>
                </a:solidFill>
                <a:latin typeface="Arial" panose="020B0604020202020204" pitchFamily="34" charset="0"/>
                <a:cs typeface="Arial" panose="020B0604020202020204" pitchFamily="34" charset="0"/>
              </a:rPr>
              <a:t>ανάλωσή τους είναι δυνατόν να μετρηθεί με ακρίβεια</a:t>
            </a:r>
            <a:r>
              <a:rPr lang="el-GR" sz="1600" dirty="0">
                <a:solidFill>
                  <a:prstClr val="black"/>
                </a:solidFill>
                <a:latin typeface="Arial" panose="020B0604020202020204" pitchFamily="34" charset="0"/>
                <a:cs typeface="Arial" panose="020B0604020202020204" pitchFamily="34" charset="0"/>
              </a:rPr>
              <a:t>. Τα υλικά αυτά κατανέμονται σε τρεις κατηγορίες:</a:t>
            </a:r>
          </a:p>
          <a:p>
            <a:pPr marL="864000" lvl="1" defTabSz="914400">
              <a:spcBef>
                <a:spcPct val="20000"/>
              </a:spcBef>
              <a:buFont typeface="Wingdings" panose="05000000000000000000" pitchFamily="2" charset="2"/>
              <a:buChar char="§"/>
            </a:pPr>
            <a:r>
              <a:rPr lang="el-GR" b="1" dirty="0" smtClean="0">
                <a:solidFill>
                  <a:schemeClr val="accent1"/>
                </a:solidFill>
                <a:latin typeface="Arial" panose="020B0604020202020204" pitchFamily="34" charset="0"/>
                <a:cs typeface="Arial" panose="020B0604020202020204" pitchFamily="34" charset="0"/>
              </a:rPr>
              <a:t>Πρώτες </a:t>
            </a:r>
            <a:r>
              <a:rPr lang="el-GR" b="1" dirty="0">
                <a:solidFill>
                  <a:schemeClr val="accent1"/>
                </a:solidFill>
                <a:latin typeface="Arial" panose="020B0604020202020204" pitchFamily="34" charset="0"/>
                <a:cs typeface="Arial" panose="020B0604020202020204" pitchFamily="34" charset="0"/>
              </a:rPr>
              <a:t>ύλες (</a:t>
            </a:r>
            <a:r>
              <a:rPr lang="el-GR" b="1" dirty="0" smtClean="0">
                <a:solidFill>
                  <a:schemeClr val="accent1"/>
                </a:solidFill>
                <a:latin typeface="Arial" panose="020B0604020202020204" pitchFamily="34" charset="0"/>
                <a:cs typeface="Arial" panose="020B0604020202020204" pitchFamily="34" charset="0"/>
              </a:rPr>
              <a:t>Α. </a:t>
            </a:r>
            <a:r>
              <a:rPr lang="el-GR" b="1" dirty="0">
                <a:solidFill>
                  <a:schemeClr val="accent1"/>
                </a:solidFill>
                <a:latin typeface="Arial" panose="020B0604020202020204" pitchFamily="34" charset="0"/>
                <a:cs typeface="Arial" panose="020B0604020202020204" pitchFamily="34" charset="0"/>
              </a:rPr>
              <a:t>ύλη)</a:t>
            </a:r>
            <a:r>
              <a:rPr lang="el-GR" dirty="0">
                <a:solidFill>
                  <a:schemeClr val="accent1"/>
                </a:solidFill>
                <a:latin typeface="Arial" panose="020B0604020202020204" pitchFamily="34" charset="0"/>
                <a:cs typeface="Arial" panose="020B0604020202020204" pitchFamily="34" charset="0"/>
              </a:rPr>
              <a:t/>
            </a:r>
            <a:br>
              <a:rPr lang="el-GR" dirty="0">
                <a:solidFill>
                  <a:schemeClr val="accent1"/>
                </a:solidFill>
                <a:latin typeface="Arial" panose="020B0604020202020204" pitchFamily="34" charset="0"/>
                <a:cs typeface="Arial" panose="020B0604020202020204" pitchFamily="34" charset="0"/>
              </a:rPr>
            </a:br>
            <a:r>
              <a:rPr lang="el-GR" dirty="0">
                <a:solidFill>
                  <a:schemeClr val="accent1"/>
                </a:solidFill>
                <a:latin typeface="Arial" panose="020B0604020202020204" pitchFamily="34" charset="0"/>
                <a:cs typeface="Arial" panose="020B0604020202020204" pitchFamily="34" charset="0"/>
              </a:rPr>
              <a:t>Είναι τα υλικά που από την επεξεργασία τους δημιουργείται το προϊόν .</a:t>
            </a:r>
          </a:p>
          <a:p>
            <a:pPr marL="864000" lvl="1" defTabSz="914400">
              <a:spcBef>
                <a:spcPct val="20000"/>
              </a:spcBef>
              <a:buFont typeface="Wingdings" panose="05000000000000000000" pitchFamily="2" charset="2"/>
              <a:buChar char="§"/>
            </a:pPr>
            <a:r>
              <a:rPr lang="el-GR" b="1" dirty="0" smtClean="0">
                <a:solidFill>
                  <a:schemeClr val="accent1"/>
                </a:solidFill>
                <a:latin typeface="Arial" panose="020B0604020202020204" pitchFamily="34" charset="0"/>
                <a:cs typeface="Arial" panose="020B0604020202020204" pitchFamily="34" charset="0"/>
              </a:rPr>
              <a:t>Βοηθητικές </a:t>
            </a:r>
            <a:r>
              <a:rPr lang="el-GR" b="1" dirty="0">
                <a:solidFill>
                  <a:schemeClr val="accent1"/>
                </a:solidFill>
                <a:latin typeface="Arial" panose="020B0604020202020204" pitchFamily="34" charset="0"/>
                <a:cs typeface="Arial" panose="020B0604020202020204" pitchFamily="34" charset="0"/>
              </a:rPr>
              <a:t>ύλες (</a:t>
            </a:r>
            <a:r>
              <a:rPr lang="el-GR" b="1" dirty="0" smtClean="0">
                <a:solidFill>
                  <a:schemeClr val="accent1"/>
                </a:solidFill>
                <a:latin typeface="Arial" panose="020B0604020202020204" pitchFamily="34" charset="0"/>
                <a:cs typeface="Arial" panose="020B0604020202020204" pitchFamily="34" charset="0"/>
              </a:rPr>
              <a:t>Β. ύλη</a:t>
            </a:r>
            <a:r>
              <a:rPr lang="el-GR" b="1" dirty="0">
                <a:solidFill>
                  <a:schemeClr val="accent1"/>
                </a:solidFill>
                <a:latin typeface="Arial" panose="020B0604020202020204" pitchFamily="34" charset="0"/>
                <a:cs typeface="Arial" panose="020B0604020202020204" pitchFamily="34" charset="0"/>
              </a:rPr>
              <a:t>)</a:t>
            </a:r>
            <a:r>
              <a:rPr lang="el-GR" dirty="0">
                <a:solidFill>
                  <a:schemeClr val="accent1"/>
                </a:solidFill>
                <a:latin typeface="Arial" panose="020B0604020202020204" pitchFamily="34" charset="0"/>
                <a:cs typeface="Arial" panose="020B0604020202020204" pitchFamily="34" charset="0"/>
              </a:rPr>
              <a:t/>
            </a:r>
            <a:br>
              <a:rPr lang="el-GR" dirty="0">
                <a:solidFill>
                  <a:schemeClr val="accent1"/>
                </a:solidFill>
                <a:latin typeface="Arial" panose="020B0604020202020204" pitchFamily="34" charset="0"/>
                <a:cs typeface="Arial" panose="020B0604020202020204" pitchFamily="34" charset="0"/>
              </a:rPr>
            </a:br>
            <a:r>
              <a:rPr lang="el-GR" dirty="0">
                <a:solidFill>
                  <a:schemeClr val="accent1"/>
                </a:solidFill>
                <a:latin typeface="Arial" panose="020B0604020202020204" pitchFamily="34" charset="0"/>
                <a:cs typeface="Arial" panose="020B0604020202020204" pitchFamily="34" charset="0"/>
              </a:rPr>
              <a:t>Είναι τα υλικά που βοηθούν στην τελική μορφή του προϊόντος</a:t>
            </a:r>
          </a:p>
          <a:p>
            <a:pPr marL="864000" lvl="1" defTabSz="914400">
              <a:spcBef>
                <a:spcPct val="20000"/>
              </a:spcBef>
              <a:buFont typeface="Wingdings" panose="05000000000000000000" pitchFamily="2" charset="2"/>
              <a:buChar char="§"/>
            </a:pPr>
            <a:r>
              <a:rPr lang="el-GR" b="1" dirty="0" smtClean="0">
                <a:solidFill>
                  <a:schemeClr val="accent1"/>
                </a:solidFill>
                <a:latin typeface="Arial" panose="020B0604020202020204" pitchFamily="34" charset="0"/>
                <a:cs typeface="Arial" panose="020B0604020202020204" pitchFamily="34" charset="0"/>
              </a:rPr>
              <a:t>Υλικά </a:t>
            </a:r>
            <a:r>
              <a:rPr lang="el-GR" b="1" dirty="0">
                <a:solidFill>
                  <a:schemeClr val="accent1"/>
                </a:solidFill>
                <a:latin typeface="Arial" panose="020B0604020202020204" pitchFamily="34" charset="0"/>
                <a:cs typeface="Arial" panose="020B0604020202020204" pitchFamily="34" charset="0"/>
              </a:rPr>
              <a:t>Συσκευασίας</a:t>
            </a:r>
            <a:r>
              <a:rPr lang="el-GR" dirty="0">
                <a:solidFill>
                  <a:schemeClr val="accent1"/>
                </a:solidFill>
                <a:latin typeface="Arial" panose="020B0604020202020204" pitchFamily="34" charset="0"/>
                <a:cs typeface="Arial" panose="020B0604020202020204" pitchFamily="34" charset="0"/>
              </a:rPr>
              <a:t/>
            </a:r>
            <a:br>
              <a:rPr lang="el-GR" dirty="0">
                <a:solidFill>
                  <a:schemeClr val="accent1"/>
                </a:solidFill>
                <a:latin typeface="Arial" panose="020B0604020202020204" pitchFamily="34" charset="0"/>
                <a:cs typeface="Arial" panose="020B0604020202020204" pitchFamily="34" charset="0"/>
              </a:rPr>
            </a:br>
            <a:r>
              <a:rPr lang="el-GR" dirty="0">
                <a:solidFill>
                  <a:schemeClr val="accent1"/>
                </a:solidFill>
                <a:latin typeface="Arial" panose="020B0604020202020204" pitchFamily="34" charset="0"/>
                <a:cs typeface="Arial" panose="020B0604020202020204" pitchFamily="34" charset="0"/>
              </a:rPr>
              <a:t>Είναι τα υλικά που συμμετέχουν στην συσκευασία του τελικού προϊόντος, δηλαδή συμμετέχουν στην τελική παρουσίαση των προϊόντων</a:t>
            </a:r>
          </a:p>
          <a:p>
            <a:pPr marL="864000" lvl="1" defTabSz="914400">
              <a:spcBef>
                <a:spcPct val="20000"/>
              </a:spcBef>
              <a:buFont typeface="Wingdings" panose="05000000000000000000" pitchFamily="2" charset="2"/>
              <a:buChar char="§"/>
            </a:pPr>
            <a:r>
              <a:rPr lang="el-GR" dirty="0">
                <a:solidFill>
                  <a:schemeClr val="accent1"/>
                </a:solidFill>
                <a:latin typeface="Arial" panose="020B0604020202020204" pitchFamily="34" charset="0"/>
                <a:cs typeface="Arial" panose="020B0604020202020204" pitchFamily="34" charset="0"/>
              </a:rPr>
              <a:t>Όλα τα άλλα αναλώσιμα υλικά που συμμετέχουν άμεσα ή έμμεσα στο προϊόν και είναι δύσκολο να μετρηθεί η ανάλωσή τους στην μονάδα του προϊόντος συμπεριλαμβάνονται στα Γενικά έξοδα.</a:t>
            </a:r>
          </a:p>
          <a:p>
            <a:pPr lvl="0" defTabSz="914400">
              <a:spcBef>
                <a:spcPct val="20000"/>
              </a:spcBef>
              <a:buFont typeface="Wingdings" panose="05000000000000000000" pitchFamily="2" charset="2"/>
              <a:buChar char="Ø"/>
            </a:pPr>
            <a:r>
              <a:rPr lang="el-GR" sz="1600" b="1" dirty="0">
                <a:solidFill>
                  <a:prstClr val="black"/>
                </a:solidFill>
                <a:latin typeface="Arial" panose="020B0604020202020204" pitchFamily="34" charset="0"/>
                <a:cs typeface="Arial" panose="020B0604020202020204" pitchFamily="34" charset="0"/>
              </a:rPr>
              <a:t>Άμεση Εργασία: </a:t>
            </a:r>
            <a:r>
              <a:rPr lang="el-GR" sz="1600" dirty="0">
                <a:solidFill>
                  <a:prstClr val="black"/>
                </a:solidFill>
                <a:latin typeface="Arial" panose="020B0604020202020204" pitchFamily="34" charset="0"/>
                <a:cs typeface="Arial" panose="020B0604020202020204" pitchFamily="34" charset="0"/>
              </a:rPr>
              <a:t>Στην Άμεση Εργασία περιλαμβάνονται οι δαπάνες μισθοδοσίας του Προσωπικού που απασχολείται άμεσα στην Παραγωγική Διαδικασία του Προϊόντος.</a:t>
            </a:r>
          </a:p>
          <a:p>
            <a:pPr lvl="0" defTabSz="914400">
              <a:spcBef>
                <a:spcPct val="20000"/>
              </a:spcBef>
              <a:buFont typeface="Wingdings" panose="05000000000000000000" pitchFamily="2" charset="2"/>
              <a:buChar char="Ø"/>
            </a:pPr>
            <a:r>
              <a:rPr lang="el-GR" sz="1600" b="1" dirty="0">
                <a:solidFill>
                  <a:prstClr val="black"/>
                </a:solidFill>
                <a:latin typeface="Arial" panose="020B0604020202020204" pitchFamily="34" charset="0"/>
                <a:cs typeface="Arial" panose="020B0604020202020204" pitchFamily="34" charset="0"/>
              </a:rPr>
              <a:t>Έμμεση Εργασία: </a:t>
            </a:r>
            <a:r>
              <a:rPr lang="el-GR" sz="1600" dirty="0">
                <a:solidFill>
                  <a:prstClr val="black"/>
                </a:solidFill>
                <a:latin typeface="Arial" panose="020B0604020202020204" pitchFamily="34" charset="0"/>
                <a:cs typeface="Arial" panose="020B0604020202020204" pitchFamily="34" charset="0"/>
              </a:rPr>
              <a:t>Στην Έμμεση Εργασία περιλαμβάνονται οι δαπάνες μισθοδοσίας του προσωπικού που απασχολείται σε όλους τους άλλους Τομείς, Τμήματα και Θέσεις της Επιχείρησης εκτός της παραγωγικής διαδικασίας.</a:t>
            </a:r>
          </a:p>
          <a:p>
            <a:pPr lvl="0" defTabSz="914400">
              <a:spcBef>
                <a:spcPct val="20000"/>
              </a:spcBef>
              <a:buFont typeface="Wingdings" panose="05000000000000000000" pitchFamily="2" charset="2"/>
              <a:buChar char="Ø"/>
            </a:pPr>
            <a:r>
              <a:rPr lang="el-GR" sz="1600" b="1" dirty="0">
                <a:solidFill>
                  <a:prstClr val="black"/>
                </a:solidFill>
                <a:latin typeface="Arial" panose="020B0604020202020204" pitchFamily="34" charset="0"/>
                <a:cs typeface="Arial" panose="020B0604020202020204" pitchFamily="34" charset="0"/>
              </a:rPr>
              <a:t>Γενικά Έξοδα: </a:t>
            </a:r>
            <a:r>
              <a:rPr lang="el-GR" sz="1600" dirty="0">
                <a:solidFill>
                  <a:prstClr val="black"/>
                </a:solidFill>
                <a:latin typeface="Arial" panose="020B0604020202020204" pitchFamily="34" charset="0"/>
                <a:cs typeface="Arial" panose="020B0604020202020204" pitchFamily="34" charset="0"/>
              </a:rPr>
              <a:t>Στα Γενικά Έξοδα περιλαμβάνονται όλα τα άλλα έξοδα (εκτός των Υλικών, Άμεσης Εργασίας και Έμμεσης Εργασίας), που δημιουργούνται τόσο από την ύπαρξη μιας Οικονομικής Μονάδας, όσο και από την λειτουργία της και την Παραγωγή Προϊόντος ή Έργου.</a:t>
            </a:r>
          </a:p>
          <a:p>
            <a:endParaRPr lang="el-GR"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26278858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Οικονομικών</a:t>
            </a:r>
            <a:endParaRPr lang="el-GR" dirty="0">
              <a:solidFill>
                <a:schemeClr val="tx1"/>
              </a:solidFill>
            </a:endParaRPr>
          </a:p>
        </p:txBody>
      </p:sp>
      <p:sp>
        <p:nvSpPr>
          <p:cNvPr id="3" name="Θέση περιεχομένου 2"/>
          <p:cNvSpPr>
            <a:spLocks noGrp="1"/>
          </p:cNvSpPr>
          <p:nvPr>
            <p:ph idx="1"/>
          </p:nvPr>
        </p:nvSpPr>
        <p:spPr>
          <a:xfrm>
            <a:off x="1311579" y="1816100"/>
            <a:ext cx="10193033" cy="4787900"/>
          </a:xfrm>
        </p:spPr>
        <p:txBody>
          <a:bodyPr/>
          <a:lstStyle/>
          <a:p>
            <a:r>
              <a:rPr lang="el-GR" sz="1600" u="sng" dirty="0">
                <a:solidFill>
                  <a:srgbClr val="C00000"/>
                </a:solidFill>
                <a:hlinkClick r:id="rId2"/>
              </a:rPr>
              <a:t>https://dspace.lib.uom.gr/bitstream/2159/14408/3/DiamantopoulouAretiMsc2011.pdf</a:t>
            </a:r>
            <a:endParaRPr lang="el-GR" sz="1600" dirty="0">
              <a:solidFill>
                <a:srgbClr val="C00000"/>
              </a:solidFill>
            </a:endParaRPr>
          </a:p>
          <a:p>
            <a:r>
              <a:rPr lang="el-GR" sz="1600" u="sng" dirty="0">
                <a:solidFill>
                  <a:srgbClr val="C00000"/>
                </a:solidFill>
                <a:hlinkClick r:id="rId3"/>
              </a:rPr>
              <a:t>http://www.exelixis.eu/index.php?act=viewCat&amp;catId=190</a:t>
            </a:r>
            <a:endParaRPr lang="el-GR" sz="1600" dirty="0">
              <a:solidFill>
                <a:srgbClr val="C00000"/>
              </a:solidFill>
            </a:endParaRPr>
          </a:p>
          <a:p>
            <a:r>
              <a:rPr lang="el-GR" sz="1600" u="sng" dirty="0">
                <a:solidFill>
                  <a:srgbClr val="C00000"/>
                </a:solidFill>
                <a:hlinkClick r:id="rId4"/>
              </a:rPr>
              <a:t>http://digilib.teiemt.gr/jspui/bitstream/123456789/3390/1/0204Z01Z0017.pdf</a:t>
            </a:r>
            <a:endParaRPr lang="el-GR" sz="1600" dirty="0">
              <a:solidFill>
                <a:srgbClr val="C00000"/>
              </a:solidFill>
            </a:endParaRPr>
          </a:p>
          <a:p>
            <a:r>
              <a:rPr lang="el-GR" sz="1600" u="sng" dirty="0">
                <a:solidFill>
                  <a:srgbClr val="C00000"/>
                </a:solidFill>
                <a:hlinkClick r:id="rId5"/>
              </a:rPr>
              <a:t>http://www.icsd.aegean.gr/website_files/metaptyxiako/146370059.pdf</a:t>
            </a:r>
            <a:endParaRPr lang="el-GR" sz="1600" dirty="0">
              <a:solidFill>
                <a:srgbClr val="C00000"/>
              </a:solidFill>
            </a:endParaRPr>
          </a:p>
          <a:p>
            <a:r>
              <a:rPr lang="el-GR" sz="1600" u="sng" dirty="0">
                <a:solidFill>
                  <a:srgbClr val="C00000"/>
                </a:solidFill>
                <a:hlinkClick r:id="rId5"/>
              </a:rPr>
              <a:t>http://</a:t>
            </a:r>
            <a:r>
              <a:rPr lang="el-GR" sz="1600" u="sng" dirty="0" smtClean="0">
                <a:solidFill>
                  <a:srgbClr val="C00000"/>
                </a:solidFill>
                <a:hlinkClick r:id="rId5"/>
              </a:rPr>
              <a:t>www.icsd.aegean.gr/website_files/metaptyxiako/146370059.pdf</a:t>
            </a:r>
            <a:endParaRPr lang="el-GR" sz="1600" dirty="0">
              <a:solidFill>
                <a:srgbClr val="C00000"/>
              </a:solidFill>
            </a:endParaRPr>
          </a:p>
          <a:p>
            <a:r>
              <a:rPr lang="el-GR" sz="1600" u="sng" dirty="0">
                <a:solidFill>
                  <a:srgbClr val="C00000"/>
                </a:solidFill>
                <a:hlinkClick r:id="rId6"/>
              </a:rPr>
              <a:t>https://templates.office.com/el-gr/%CF%80%CF%81%CE%BF%CF%8B%CF%80%CE%BF%CE%BB%CE%BF%CE%B3%CE%B9%CF%83%CE%BC%CF%8C%CF%82-%CE%B5%CE%BE%CF%8C%CE%B4%CF%89%CE%BD-%CE%B5%CF%80%CE%B9%CF%87%CE%B5%CE%AF%CF%81%CE%B7%CF%83%CE%B7%CF%82-tm04035489</a:t>
            </a:r>
            <a:endParaRPr lang="el-GR" sz="1600" dirty="0">
              <a:solidFill>
                <a:srgbClr val="C00000"/>
              </a:solidFill>
            </a:endParaRPr>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42900279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24110"/>
            <a:ext cx="6883400" cy="645890"/>
          </a:xfrm>
        </p:spPr>
        <p:txBody>
          <a:bodyPr>
            <a:normAutofit/>
          </a:bodyPr>
          <a:lstStyle/>
          <a:p>
            <a:pPr algn="ctr"/>
            <a:r>
              <a:rPr lang="el-GR" b="1" dirty="0">
                <a:solidFill>
                  <a:schemeClr val="accent1"/>
                </a:solidFill>
                <a:latin typeface="Arial" panose="020B0604020202020204" pitchFamily="34" charset="0"/>
                <a:cs typeface="Arial" panose="020B0604020202020204" pitchFamily="34" charset="0"/>
              </a:rPr>
              <a:t>Διευθυντής Προσωπικού</a:t>
            </a:r>
          </a:p>
        </p:txBody>
      </p:sp>
      <p:sp>
        <p:nvSpPr>
          <p:cNvPr id="3" name="Θέση περιεχομένου 2"/>
          <p:cNvSpPr>
            <a:spLocks noGrp="1"/>
          </p:cNvSpPr>
          <p:nvPr>
            <p:ph idx="1"/>
          </p:nvPr>
        </p:nvSpPr>
        <p:spPr>
          <a:xfrm>
            <a:off x="1311578" y="1549400"/>
            <a:ext cx="8988121" cy="5156200"/>
          </a:xfrm>
        </p:spPr>
        <p:txBody>
          <a:bodyPr>
            <a:normAutofit/>
          </a:bodyPr>
          <a:lstStyle/>
          <a:p>
            <a:r>
              <a:rPr lang="el-GR" sz="1600" dirty="0">
                <a:latin typeface="Arial" panose="020B0604020202020204" pitchFamily="34" charset="0"/>
                <a:cs typeface="Arial" panose="020B0604020202020204" pitchFamily="34" charset="0"/>
              </a:rPr>
              <a:t>Η διεύθυνση </a:t>
            </a:r>
            <a:r>
              <a:rPr lang="el-GR" sz="1600" dirty="0" smtClean="0">
                <a:latin typeface="Arial" panose="020B0604020202020204" pitchFamily="34" charset="0"/>
                <a:cs typeface="Arial" panose="020B0604020202020204" pitchFamily="34" charset="0"/>
              </a:rPr>
              <a:t>προσωπικού μελετά </a:t>
            </a:r>
            <a:r>
              <a:rPr lang="el-GR" sz="1600" dirty="0">
                <a:latin typeface="Arial" panose="020B0604020202020204" pitchFamily="34" charset="0"/>
                <a:cs typeface="Arial" panose="020B0604020202020204" pitchFamily="34" charset="0"/>
              </a:rPr>
              <a:t>κα ερευνά όλα τα ζητήματα </a:t>
            </a:r>
            <a:r>
              <a:rPr lang="el-GR" sz="1600" dirty="0" smtClean="0">
                <a:latin typeface="Arial" panose="020B0604020202020204" pitchFamily="34" charset="0"/>
                <a:cs typeface="Arial" panose="020B0604020202020204" pitchFamily="34" charset="0"/>
              </a:rPr>
              <a:t>που αφορούν </a:t>
            </a:r>
            <a:r>
              <a:rPr lang="el-GR" sz="1600" dirty="0">
                <a:latin typeface="Arial" panose="020B0604020202020204" pitchFamily="34" charset="0"/>
                <a:cs typeface="Arial" panose="020B0604020202020204" pitchFamily="34" charset="0"/>
              </a:rPr>
              <a:t>τη </a:t>
            </a:r>
            <a:r>
              <a:rPr lang="el-GR" sz="1600" b="1" dirty="0">
                <a:latin typeface="Arial" panose="020B0604020202020204" pitchFamily="34" charset="0"/>
                <a:cs typeface="Arial" panose="020B0604020202020204" pitchFamily="34" charset="0"/>
              </a:rPr>
              <a:t>διαχείριση των εργαζομένων </a:t>
            </a:r>
            <a:r>
              <a:rPr lang="el-GR" sz="1600" dirty="0" smtClean="0">
                <a:latin typeface="Arial" panose="020B0604020202020204" pitchFamily="34" charset="0"/>
                <a:cs typeface="Arial" panose="020B0604020202020204" pitchFamily="34" charset="0"/>
              </a:rPr>
              <a:t>μιας παραγωγικής </a:t>
            </a:r>
            <a:r>
              <a:rPr lang="el-GR" sz="1600" dirty="0">
                <a:latin typeface="Arial" panose="020B0604020202020204" pitchFamily="34" charset="0"/>
                <a:cs typeface="Arial" panose="020B0604020202020204" pitchFamily="34" charset="0"/>
              </a:rPr>
              <a:t>μονάδας.</a:t>
            </a:r>
          </a:p>
          <a:p>
            <a:r>
              <a:rPr lang="el-GR" sz="1600" b="1" dirty="0" smtClean="0">
                <a:latin typeface="Arial" panose="020B0604020202020204" pitchFamily="34" charset="0"/>
                <a:cs typeface="Arial" panose="020B0604020202020204" pitchFamily="34" charset="0"/>
              </a:rPr>
              <a:t>Σκοπός</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της είναι να </a:t>
            </a:r>
            <a:r>
              <a:rPr lang="el-GR" sz="1600" b="1" dirty="0">
                <a:latin typeface="Arial" panose="020B0604020202020204" pitchFamily="34" charset="0"/>
                <a:cs typeface="Arial" panose="020B0604020202020204" pitchFamily="34" charset="0"/>
              </a:rPr>
              <a:t>εξασφαλίζει</a:t>
            </a:r>
            <a:r>
              <a:rPr lang="el-GR" sz="1600" dirty="0">
                <a:latin typeface="Arial" panose="020B0604020202020204" pitchFamily="34" charset="0"/>
                <a:cs typeface="Arial" panose="020B0604020202020204" pitchFamily="34" charset="0"/>
              </a:rPr>
              <a:t> σε </a:t>
            </a:r>
            <a:r>
              <a:rPr lang="el-GR" sz="1600" dirty="0" smtClean="0">
                <a:latin typeface="Arial" panose="020B0604020202020204" pitchFamily="34" charset="0"/>
                <a:cs typeface="Arial" panose="020B0604020202020204" pitchFamily="34" charset="0"/>
              </a:rPr>
              <a:t>κάθε στιγμή </a:t>
            </a:r>
            <a:r>
              <a:rPr lang="el-GR" sz="1600" dirty="0">
                <a:latin typeface="Arial" panose="020B0604020202020204" pitchFamily="34" charset="0"/>
                <a:cs typeface="Arial" panose="020B0604020202020204" pitchFamily="34" charset="0"/>
              </a:rPr>
              <a:t>τους κατάλληλους ανθρώπους </a:t>
            </a:r>
            <a:r>
              <a:rPr lang="el-GR" sz="1600" dirty="0" smtClean="0">
                <a:latin typeface="Arial" panose="020B0604020202020204" pitchFamily="34" charset="0"/>
                <a:cs typeface="Arial" panose="020B0604020202020204" pitchFamily="34" charset="0"/>
              </a:rPr>
              <a:t>από άποψη </a:t>
            </a:r>
            <a:r>
              <a:rPr lang="el-GR" sz="1600" dirty="0">
                <a:latin typeface="Arial" panose="020B0604020202020204" pitchFamily="34" charset="0"/>
                <a:cs typeface="Arial" panose="020B0604020202020204" pitchFamily="34" charset="0"/>
              </a:rPr>
              <a:t>ποιότητας και ποσότητας που </a:t>
            </a:r>
            <a:r>
              <a:rPr lang="el-GR" sz="1600" dirty="0" smtClean="0">
                <a:latin typeface="Arial" panose="020B0604020202020204" pitchFamily="34" charset="0"/>
                <a:cs typeface="Arial" panose="020B0604020202020204" pitchFamily="34" charset="0"/>
              </a:rPr>
              <a:t>έχει ανάγκη </a:t>
            </a:r>
            <a:r>
              <a:rPr lang="el-GR" sz="1600" dirty="0">
                <a:latin typeface="Arial" panose="020B0604020202020204" pitchFamily="34" charset="0"/>
                <a:cs typeface="Arial" panose="020B0604020202020204" pitchFamily="34" charset="0"/>
              </a:rPr>
              <a:t>η </a:t>
            </a:r>
            <a:r>
              <a:rPr lang="el-GR" sz="1600" dirty="0" smtClean="0">
                <a:latin typeface="Arial" panose="020B0604020202020204" pitchFamily="34" charset="0"/>
                <a:cs typeface="Arial" panose="020B0604020202020204" pitchFamily="34" charset="0"/>
              </a:rPr>
              <a:t>επιχείρηση, καθώς </a:t>
            </a:r>
            <a:r>
              <a:rPr lang="el-GR" sz="1600" dirty="0">
                <a:latin typeface="Arial" panose="020B0604020202020204" pitchFamily="34" charset="0"/>
                <a:cs typeface="Arial" panose="020B0604020202020204" pitchFamily="34" charset="0"/>
              </a:rPr>
              <a:t>και την αποτελεσματική χρήση </a:t>
            </a:r>
            <a:r>
              <a:rPr lang="el-GR" sz="1600" dirty="0" smtClean="0">
                <a:latin typeface="Arial" panose="020B0604020202020204" pitchFamily="34" charset="0"/>
                <a:cs typeface="Arial" panose="020B0604020202020204" pitchFamily="34" charset="0"/>
              </a:rPr>
              <a:t>και αξιοποίηση </a:t>
            </a:r>
            <a:r>
              <a:rPr lang="el-GR" sz="1600" dirty="0">
                <a:latin typeface="Arial" panose="020B0604020202020204" pitchFamily="34" charset="0"/>
                <a:cs typeface="Arial" panose="020B0604020202020204" pitchFamily="34" charset="0"/>
              </a:rPr>
              <a:t>αυτών</a:t>
            </a:r>
            <a:r>
              <a:rPr lang="el-GR" sz="1600" u="sng" dirty="0">
                <a:latin typeface="Arial" panose="020B0604020202020204" pitchFamily="34" charset="0"/>
                <a:cs typeface="Arial" panose="020B0604020202020204" pitchFamily="34" charset="0"/>
              </a:rPr>
              <a:t>.</a:t>
            </a:r>
          </a:p>
          <a:p>
            <a:r>
              <a:rPr lang="el-GR" sz="2200" b="1" dirty="0" smtClean="0">
                <a:solidFill>
                  <a:schemeClr val="accent1"/>
                </a:solidFill>
                <a:latin typeface="Arial" panose="020B0604020202020204" pitchFamily="34" charset="0"/>
                <a:cs typeface="Arial" panose="020B0604020202020204" pitchFamily="34" charset="0"/>
              </a:rPr>
              <a:t>Το </a:t>
            </a:r>
            <a:r>
              <a:rPr lang="el-GR" sz="2200" b="1" dirty="0">
                <a:solidFill>
                  <a:schemeClr val="accent1"/>
                </a:solidFill>
                <a:latin typeface="Arial" panose="020B0604020202020204" pitchFamily="34" charset="0"/>
                <a:cs typeface="Arial" panose="020B0604020202020204" pitchFamily="34" charset="0"/>
              </a:rPr>
              <a:t>ανθρώπινο </a:t>
            </a:r>
            <a:r>
              <a:rPr lang="el-GR" sz="2200" b="1" dirty="0" smtClean="0">
                <a:solidFill>
                  <a:schemeClr val="accent1"/>
                </a:solidFill>
                <a:latin typeface="Arial" panose="020B0604020202020204" pitchFamily="34" charset="0"/>
                <a:cs typeface="Arial" panose="020B0604020202020204" pitchFamily="34" charset="0"/>
              </a:rPr>
              <a:t>δυναμικό</a:t>
            </a:r>
          </a:p>
          <a:p>
            <a:pPr marL="360000" indent="0">
              <a:buNone/>
            </a:pPr>
            <a:r>
              <a:rPr lang="el-GR" sz="1600" dirty="0" smtClean="0">
                <a:latin typeface="Arial" panose="020B0604020202020204" pitchFamily="34" charset="0"/>
                <a:cs typeface="Arial" panose="020B0604020202020204" pitchFamily="34" charset="0"/>
              </a:rPr>
              <a:t>Είναι </a:t>
            </a:r>
            <a:r>
              <a:rPr lang="el-GR" sz="1600" dirty="0">
                <a:latin typeface="Arial" panose="020B0604020202020204" pitchFamily="34" charset="0"/>
                <a:cs typeface="Arial" panose="020B0604020202020204" pitchFamily="34" charset="0"/>
              </a:rPr>
              <a:t>από τους σπουδαιότερους </a:t>
            </a:r>
            <a:r>
              <a:rPr lang="el-GR" sz="1600" dirty="0" smtClean="0">
                <a:latin typeface="Arial" panose="020B0604020202020204" pitchFamily="34" charset="0"/>
                <a:cs typeface="Arial" panose="020B0604020202020204" pitchFamily="34" charset="0"/>
              </a:rPr>
              <a:t>παράγοντες στην </a:t>
            </a:r>
            <a:r>
              <a:rPr lang="el-GR" sz="1600" dirty="0">
                <a:latin typeface="Arial" panose="020B0604020202020204" pitchFamily="34" charset="0"/>
                <a:cs typeface="Arial" panose="020B0604020202020204" pitchFamily="34" charset="0"/>
              </a:rPr>
              <a:t>παραγωγική διαδικασία, αφού </a:t>
            </a:r>
            <a:r>
              <a:rPr lang="el-GR" sz="1600" dirty="0" smtClean="0">
                <a:latin typeface="Arial" panose="020B0604020202020204" pitchFamily="34" charset="0"/>
                <a:cs typeface="Arial" panose="020B0604020202020204" pitchFamily="34" charset="0"/>
              </a:rPr>
              <a:t>οι άνθρωποι </a:t>
            </a:r>
            <a:r>
              <a:rPr lang="el-GR" sz="1600" dirty="0">
                <a:latin typeface="Arial" panose="020B0604020202020204" pitchFamily="34" charset="0"/>
                <a:cs typeface="Arial" panose="020B0604020202020204" pitchFamily="34" charset="0"/>
              </a:rPr>
              <a:t>αποτελούν τον </a:t>
            </a:r>
            <a:r>
              <a:rPr lang="el-GR" sz="1600" dirty="0" smtClean="0">
                <a:latin typeface="Arial" panose="020B0604020202020204" pitchFamily="34" charset="0"/>
                <a:cs typeface="Arial" panose="020B0604020202020204" pitchFamily="34" charset="0"/>
              </a:rPr>
              <a:t>πιο σημαντικό και κρίσιμο </a:t>
            </a:r>
            <a:r>
              <a:rPr lang="el-GR" sz="1600" dirty="0">
                <a:latin typeface="Arial" panose="020B0604020202020204" pitchFamily="34" charset="0"/>
                <a:cs typeface="Arial" panose="020B0604020202020204" pitchFamily="34" charset="0"/>
              </a:rPr>
              <a:t>παράγοντα επιτυχίας </a:t>
            </a:r>
            <a:r>
              <a:rPr lang="el-GR" sz="1600" dirty="0" smtClean="0">
                <a:latin typeface="Arial" panose="020B0604020202020204" pitchFamily="34" charset="0"/>
                <a:cs typeface="Arial" panose="020B0604020202020204" pitchFamily="34" charset="0"/>
              </a:rPr>
              <a:t>κάθε οργανωμένης </a:t>
            </a:r>
            <a:r>
              <a:rPr lang="el-GR" sz="1600" dirty="0">
                <a:latin typeface="Arial" panose="020B0604020202020204" pitchFamily="34" charset="0"/>
                <a:cs typeface="Arial" panose="020B0604020202020204" pitchFamily="34" charset="0"/>
              </a:rPr>
              <a:t>ανθρώπινης δραστηριότητας</a:t>
            </a:r>
            <a:r>
              <a:rPr lang="el-GR" sz="1600" dirty="0" smtClean="0">
                <a:latin typeface="Arial" panose="020B0604020202020204" pitchFamily="34" charset="0"/>
                <a:cs typeface="Arial" panose="020B0604020202020204" pitchFamily="34" charset="0"/>
              </a:rPr>
              <a:t>.</a:t>
            </a:r>
          </a:p>
          <a:p>
            <a:pPr marL="360000" indent="0">
              <a:buNone/>
            </a:pPr>
            <a:r>
              <a:rPr lang="el-GR" sz="1600" b="1" dirty="0" smtClean="0">
                <a:latin typeface="Arial" panose="020B0604020202020204" pitchFamily="34" charset="0"/>
                <a:cs typeface="Arial" panose="020B0604020202020204" pitchFamily="34" charset="0"/>
              </a:rPr>
              <a:t>Τα </a:t>
            </a:r>
            <a:r>
              <a:rPr lang="el-GR" sz="1600" b="1" dirty="0">
                <a:latin typeface="Arial" panose="020B0604020202020204" pitchFamily="34" charset="0"/>
                <a:cs typeface="Arial" panose="020B0604020202020204" pitchFamily="34" charset="0"/>
              </a:rPr>
              <a:t>προγράμματα οργάνωσης προσωπικού σχεδιάζονται </a:t>
            </a:r>
            <a:r>
              <a:rPr lang="el-GR" sz="1600" b="1" dirty="0" smtClean="0">
                <a:latin typeface="Arial" panose="020B0604020202020204" pitchFamily="34" charset="0"/>
                <a:cs typeface="Arial" panose="020B0604020202020204" pitchFamily="34" charset="0"/>
              </a:rPr>
              <a:t>από τους ειδικούς, οι οποίοι λαμβάνουν υπόψη:</a:t>
            </a:r>
          </a:p>
          <a:p>
            <a:pPr marL="720000" indent="0">
              <a:buNone/>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Τις ιδιαιτερότητες της προσωπικότητας</a:t>
            </a:r>
          </a:p>
          <a:p>
            <a:pPr marL="720000" indent="0">
              <a:buNone/>
            </a:pPr>
            <a:r>
              <a:rPr lang="el-GR" sz="1600" dirty="0">
                <a:latin typeface="Arial" panose="020B0604020202020204" pitchFamily="34" charset="0"/>
                <a:cs typeface="Arial" panose="020B0604020202020204" pitchFamily="34" charset="0"/>
              </a:rPr>
              <a:t>• Τις ατομικές ικανότητες και τα προσόντα </a:t>
            </a:r>
            <a:r>
              <a:rPr lang="el-GR" sz="1600" dirty="0" smtClean="0">
                <a:latin typeface="Arial" panose="020B0604020202020204" pitchFamily="34" charset="0"/>
                <a:cs typeface="Arial" panose="020B0604020202020204" pitchFamily="34" charset="0"/>
              </a:rPr>
              <a:t>του κάθε </a:t>
            </a:r>
            <a:r>
              <a:rPr lang="el-GR" sz="1600" dirty="0">
                <a:latin typeface="Arial" panose="020B0604020202020204" pitchFamily="34" charset="0"/>
                <a:cs typeface="Arial" panose="020B0604020202020204" pitchFamily="34" charset="0"/>
              </a:rPr>
              <a:t>ατόμου</a:t>
            </a:r>
            <a:r>
              <a:rPr lang="el-GR" sz="1600" dirty="0"/>
              <a:t>.</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8026230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25601" y="609600"/>
            <a:ext cx="9879012" cy="901700"/>
          </a:xfrm>
        </p:spPr>
        <p:txBody>
          <a:bodyPr>
            <a:normAutofit/>
          </a:bodyPr>
          <a:lstStyle/>
          <a:p>
            <a:r>
              <a:rPr lang="el-GR" sz="3200" b="1" dirty="0" smtClean="0">
                <a:solidFill>
                  <a:schemeClr val="tx1"/>
                </a:solidFill>
                <a:latin typeface="Arial" panose="020B0604020202020204" pitchFamily="34" charset="0"/>
                <a:cs typeface="Arial" panose="020B0604020202020204" pitchFamily="34" charset="0"/>
              </a:rPr>
              <a:t>  Τα </a:t>
            </a:r>
            <a:r>
              <a:rPr lang="el-GR" sz="3200" b="1" dirty="0" smtClean="0">
                <a:solidFill>
                  <a:schemeClr val="tx1"/>
                </a:solidFill>
                <a:latin typeface="Arial" panose="020B0604020202020204" pitchFamily="34" charset="0"/>
                <a:cs typeface="Arial" panose="020B0604020202020204" pitchFamily="34" charset="0"/>
              </a:rPr>
              <a:t>καθήκοντα του διευθυντή προσωπικού</a:t>
            </a:r>
            <a:endParaRPr lang="el-GR" sz="3200" b="1" dirty="0">
              <a:solidFill>
                <a:schemeClr val="tx1"/>
              </a:solidFill>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2082800" y="1600200"/>
            <a:ext cx="7874000" cy="4749800"/>
          </a:xfrm>
        </p:spPr>
        <p:txBody>
          <a:bodyPr>
            <a:normAutofit/>
          </a:bodyPr>
          <a:lstStyle/>
          <a:p>
            <a:r>
              <a:rPr lang="el-GR" sz="2000" dirty="0">
                <a:latin typeface="Arial" panose="020B0604020202020204" pitchFamily="34" charset="0"/>
                <a:cs typeface="Arial" panose="020B0604020202020204" pitchFamily="34" charset="0"/>
              </a:rPr>
              <a:t>Καθορίζει τα </a:t>
            </a:r>
            <a:r>
              <a:rPr lang="el-GR" sz="2000" b="1" dirty="0">
                <a:latin typeface="Arial" panose="020B0604020202020204" pitchFamily="34" charset="0"/>
                <a:cs typeface="Arial" panose="020B0604020202020204" pitchFamily="34" charset="0"/>
              </a:rPr>
              <a:t>καθήκοντα των </a:t>
            </a:r>
            <a:r>
              <a:rPr lang="el-GR" sz="2000" dirty="0">
                <a:latin typeface="Arial" panose="020B0604020202020204" pitchFamily="34" charset="0"/>
                <a:cs typeface="Arial" panose="020B0604020202020204" pitchFamily="34" charset="0"/>
              </a:rPr>
              <a:t>εργαζομένων</a:t>
            </a:r>
          </a:p>
          <a:p>
            <a:r>
              <a:rPr lang="el-GR" sz="2000" dirty="0" smtClean="0">
                <a:latin typeface="Arial" panose="020B0604020202020204" pitchFamily="34" charset="0"/>
                <a:cs typeface="Arial" panose="020B0604020202020204" pitchFamily="34" charset="0"/>
              </a:rPr>
              <a:t>Σχεδιάζει </a:t>
            </a:r>
            <a:r>
              <a:rPr lang="el-GR" sz="2000" dirty="0">
                <a:latin typeface="Arial" panose="020B0604020202020204" pitchFamily="34" charset="0"/>
                <a:cs typeface="Arial" panose="020B0604020202020204" pitchFamily="34" charset="0"/>
              </a:rPr>
              <a:t>και εφαρμόζει </a:t>
            </a:r>
            <a:r>
              <a:rPr lang="el-GR" sz="2000" b="1" dirty="0">
                <a:latin typeface="Arial" panose="020B0604020202020204" pitchFamily="34" charset="0"/>
                <a:cs typeface="Arial" panose="020B0604020202020204" pitchFamily="34" charset="0"/>
              </a:rPr>
              <a:t>συστήματα </a:t>
            </a:r>
            <a:r>
              <a:rPr lang="el-GR" sz="2000" b="1" dirty="0" smtClean="0">
                <a:latin typeface="Arial" panose="020B0604020202020204" pitchFamily="34" charset="0"/>
                <a:cs typeface="Arial" panose="020B0604020202020204" pitchFamily="34" charset="0"/>
              </a:rPr>
              <a:t>ελέγχου εργασίας</a:t>
            </a:r>
            <a:endParaRPr lang="el-GR" sz="2000" b="1" dirty="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Διατηρεί </a:t>
            </a:r>
            <a:r>
              <a:rPr lang="el-GR" sz="2000" dirty="0">
                <a:latin typeface="Arial" panose="020B0604020202020204" pitchFamily="34" charset="0"/>
                <a:cs typeface="Arial" panose="020B0604020202020204" pitchFamily="34" charset="0"/>
              </a:rPr>
              <a:t>τους </a:t>
            </a:r>
            <a:r>
              <a:rPr lang="el-GR" sz="2000" b="1" dirty="0">
                <a:latin typeface="Arial" panose="020B0604020202020204" pitchFamily="34" charset="0"/>
                <a:cs typeface="Arial" panose="020B0604020202020204" pitchFamily="34" charset="0"/>
              </a:rPr>
              <a:t>ατομικούς φακέλους </a:t>
            </a:r>
            <a:r>
              <a:rPr lang="el-GR" sz="2000" dirty="0" smtClean="0">
                <a:latin typeface="Arial" panose="020B0604020202020204" pitchFamily="34" charset="0"/>
                <a:cs typeface="Arial" panose="020B0604020202020204" pitchFamily="34" charset="0"/>
              </a:rPr>
              <a:t>των εργαζομένων</a:t>
            </a:r>
            <a:endParaRPr lang="el-GR" sz="2000" dirty="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Φροντίζει </a:t>
            </a:r>
            <a:r>
              <a:rPr lang="el-GR" sz="2000" dirty="0">
                <a:latin typeface="Arial" panose="020B0604020202020204" pitchFamily="34" charset="0"/>
                <a:cs typeface="Arial" panose="020B0604020202020204" pitchFamily="34" charset="0"/>
              </a:rPr>
              <a:t>να εφαρμόζει </a:t>
            </a:r>
            <a:r>
              <a:rPr lang="el-GR" sz="2000" b="1" dirty="0">
                <a:latin typeface="Arial" panose="020B0604020202020204" pitchFamily="34" charset="0"/>
                <a:cs typeface="Arial" panose="020B0604020202020204" pitchFamily="34" charset="0"/>
              </a:rPr>
              <a:t>την εργατική νομοθεσία</a:t>
            </a:r>
          </a:p>
          <a:p>
            <a:r>
              <a:rPr lang="el-GR" sz="2000" dirty="0" smtClean="0">
                <a:latin typeface="Arial" panose="020B0604020202020204" pitchFamily="34" charset="0"/>
                <a:cs typeface="Arial" panose="020B0604020202020204" pitchFamily="34" charset="0"/>
              </a:rPr>
              <a:t>Εξετάζει </a:t>
            </a:r>
            <a:r>
              <a:rPr lang="el-GR" sz="2000" dirty="0">
                <a:latin typeface="Arial" panose="020B0604020202020204" pitchFamily="34" charset="0"/>
                <a:cs typeface="Arial" panose="020B0604020202020204" pitchFamily="34" charset="0"/>
              </a:rPr>
              <a:t>και επιλύει τα προβλήματα </a:t>
            </a:r>
            <a:r>
              <a:rPr lang="el-GR" sz="2000" dirty="0" smtClean="0">
                <a:latin typeface="Arial" panose="020B0604020202020204" pitchFamily="34" charset="0"/>
                <a:cs typeface="Arial" panose="020B0604020202020204" pitchFamily="34" charset="0"/>
              </a:rPr>
              <a:t>των εργαζομένων</a:t>
            </a:r>
            <a:endParaRPr lang="el-GR" sz="2000" dirty="0">
              <a:latin typeface="Arial" panose="020B0604020202020204" pitchFamily="34" charset="0"/>
              <a:cs typeface="Arial" panose="020B0604020202020204" pitchFamily="34" charset="0"/>
            </a:endParaRPr>
          </a:p>
          <a:p>
            <a:r>
              <a:rPr lang="el-GR" sz="2000" dirty="0" smtClean="0">
                <a:latin typeface="Arial" panose="020B0604020202020204" pitchFamily="34" charset="0"/>
                <a:cs typeface="Arial" panose="020B0604020202020204" pitchFamily="34" charset="0"/>
              </a:rPr>
              <a:t>Συνεργάζεται </a:t>
            </a:r>
            <a:r>
              <a:rPr lang="el-GR" sz="2000" dirty="0">
                <a:latin typeface="Arial" panose="020B0604020202020204" pitchFamily="34" charset="0"/>
                <a:cs typeface="Arial" panose="020B0604020202020204" pitchFamily="34" charset="0"/>
              </a:rPr>
              <a:t>με τους διευθυντές των </a:t>
            </a:r>
            <a:r>
              <a:rPr lang="el-GR" sz="2000" dirty="0" smtClean="0">
                <a:latin typeface="Arial" panose="020B0604020202020204" pitchFamily="34" charset="0"/>
                <a:cs typeface="Arial" panose="020B0604020202020204" pitchFamily="34" charset="0"/>
              </a:rPr>
              <a:t>υπολοίπων τμημάτων </a:t>
            </a:r>
            <a:r>
              <a:rPr lang="el-GR" sz="2000" dirty="0">
                <a:latin typeface="Arial" panose="020B0604020202020204" pitchFamily="34" charset="0"/>
                <a:cs typeface="Arial" panose="020B0604020202020204" pitchFamily="34" charset="0"/>
              </a:rPr>
              <a:t>για τον καθορισμό των </a:t>
            </a:r>
            <a:r>
              <a:rPr lang="el-GR" sz="2000" b="1" dirty="0">
                <a:latin typeface="Arial" panose="020B0604020202020204" pitchFamily="34" charset="0"/>
                <a:cs typeface="Arial" panose="020B0604020202020204" pitchFamily="34" charset="0"/>
              </a:rPr>
              <a:t>αμοιβών</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607175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549400" y="749300"/>
            <a:ext cx="9169400" cy="5956300"/>
          </a:xfrm>
        </p:spPr>
        <p:txBody>
          <a:bodyPr>
            <a:normAutofit/>
          </a:bodyPr>
          <a:lstStyle/>
          <a:p>
            <a:pPr marL="0" indent="0">
              <a:buNone/>
            </a:pPr>
            <a:r>
              <a:rPr lang="el-GR" sz="2600" b="1" dirty="0" smtClean="0">
                <a:solidFill>
                  <a:schemeClr val="accent1"/>
                </a:solidFill>
                <a:latin typeface="Arial" panose="020B0604020202020204" pitchFamily="34" charset="0"/>
                <a:cs typeface="Arial" panose="020B0604020202020204" pitchFamily="34" charset="0"/>
              </a:rPr>
              <a:t>Ο </a:t>
            </a:r>
            <a:r>
              <a:rPr lang="el-GR" sz="2600" b="1" dirty="0">
                <a:solidFill>
                  <a:schemeClr val="accent1"/>
                </a:solidFill>
                <a:latin typeface="Arial" panose="020B0604020202020204" pitchFamily="34" charset="0"/>
                <a:cs typeface="Arial" panose="020B0604020202020204" pitchFamily="34" charset="0"/>
              </a:rPr>
              <a:t>διευθυντής προσωπικού εκτελεί τις παρακάτω </a:t>
            </a:r>
            <a:r>
              <a:rPr lang="el-GR" sz="2600" b="1" dirty="0" smtClean="0">
                <a:solidFill>
                  <a:schemeClr val="accent1"/>
                </a:solidFill>
                <a:latin typeface="Arial" panose="020B0604020202020204" pitchFamily="34" charset="0"/>
                <a:cs typeface="Arial" panose="020B0604020202020204" pitchFamily="34" charset="0"/>
              </a:rPr>
              <a:t>επιμέρους λειτουργίες</a:t>
            </a:r>
            <a:r>
              <a:rPr lang="el-GR" sz="2600" b="1" dirty="0">
                <a:solidFill>
                  <a:schemeClr val="accent1"/>
                </a:solidFill>
                <a:latin typeface="Arial" panose="020B0604020202020204" pitchFamily="34" charset="0"/>
                <a:cs typeface="Arial" panose="020B0604020202020204" pitchFamily="34" charset="0"/>
              </a:rPr>
              <a:t>:</a:t>
            </a:r>
          </a:p>
          <a:p>
            <a:pPr marL="792000"/>
            <a:r>
              <a:rPr lang="el-GR" sz="1700" b="1" dirty="0" smtClean="0">
                <a:latin typeface="Arial" panose="020B0604020202020204" pitchFamily="34" charset="0"/>
                <a:cs typeface="Arial" panose="020B0604020202020204" pitchFamily="34" charset="0"/>
              </a:rPr>
              <a:t>Προσλήψεις</a:t>
            </a:r>
          </a:p>
          <a:p>
            <a:pPr marL="792000"/>
            <a:r>
              <a:rPr lang="el-GR" sz="1700" dirty="0" smtClean="0">
                <a:latin typeface="Arial" panose="020B0604020202020204" pitchFamily="34" charset="0"/>
                <a:cs typeface="Arial" panose="020B0604020202020204" pitchFamily="34" charset="0"/>
              </a:rPr>
              <a:t>Αξιολόγηση</a:t>
            </a:r>
          </a:p>
          <a:p>
            <a:pPr marL="792000"/>
            <a:r>
              <a:rPr lang="el-GR" sz="1700" dirty="0" smtClean="0">
                <a:latin typeface="Arial" panose="020B0604020202020204" pitchFamily="34" charset="0"/>
                <a:cs typeface="Arial" panose="020B0604020202020204" pitchFamily="34" charset="0"/>
              </a:rPr>
              <a:t>Μεταθέσεις – προαγωγές</a:t>
            </a:r>
          </a:p>
          <a:p>
            <a:pPr marL="792000"/>
            <a:r>
              <a:rPr lang="el-GR" sz="1700" dirty="0" smtClean="0">
                <a:latin typeface="Arial" panose="020B0604020202020204" pitchFamily="34" charset="0"/>
                <a:cs typeface="Arial" panose="020B0604020202020204" pitchFamily="34" charset="0"/>
              </a:rPr>
              <a:t>Πολιτική αμοιβών</a:t>
            </a:r>
          </a:p>
          <a:p>
            <a:pPr marL="792000"/>
            <a:r>
              <a:rPr lang="el-GR" sz="1700" dirty="0" smtClean="0">
                <a:latin typeface="Arial" panose="020B0604020202020204" pitchFamily="34" charset="0"/>
                <a:cs typeface="Arial" panose="020B0604020202020204" pitchFamily="34" charset="0"/>
              </a:rPr>
              <a:t>Υγεία – πρόληψη ατυχημάτων</a:t>
            </a:r>
          </a:p>
          <a:p>
            <a:pPr marL="792000"/>
            <a:r>
              <a:rPr lang="el-GR" sz="1700" dirty="0" smtClean="0">
                <a:latin typeface="Arial" panose="020B0604020202020204" pitchFamily="34" charset="0"/>
                <a:cs typeface="Arial" panose="020B0604020202020204" pitchFamily="34" charset="0"/>
              </a:rPr>
              <a:t>Εργασιακές σχέσεις</a:t>
            </a:r>
          </a:p>
          <a:p>
            <a:pPr marL="792000"/>
            <a:r>
              <a:rPr lang="el-GR" sz="1700" dirty="0" smtClean="0">
                <a:latin typeface="Arial" panose="020B0604020202020204" pitchFamily="34" charset="0"/>
                <a:cs typeface="Arial" panose="020B0604020202020204" pitchFamily="34" charset="0"/>
              </a:rPr>
              <a:t>Πειθαρχικά </a:t>
            </a:r>
            <a:r>
              <a:rPr lang="el-GR" sz="1700" dirty="0">
                <a:latin typeface="Arial" panose="020B0604020202020204" pitchFamily="34" charset="0"/>
                <a:cs typeface="Arial" panose="020B0604020202020204" pitchFamily="34" charset="0"/>
              </a:rPr>
              <a:t>μέτρα – απολύσεις</a:t>
            </a:r>
          </a:p>
          <a:p>
            <a:pPr marL="792000"/>
            <a:r>
              <a:rPr lang="el-GR" sz="1700" dirty="0" smtClean="0">
                <a:latin typeface="Arial" panose="020B0604020202020204" pitchFamily="34" charset="0"/>
                <a:cs typeface="Arial" panose="020B0604020202020204" pitchFamily="34" charset="0"/>
              </a:rPr>
              <a:t>Ωφελήματα εργαζομένων</a:t>
            </a:r>
          </a:p>
          <a:p>
            <a:pPr marL="0" indent="0">
              <a:buNone/>
            </a:pPr>
            <a:r>
              <a:rPr lang="el-GR" b="1" dirty="0">
                <a:solidFill>
                  <a:schemeClr val="tx1"/>
                </a:solidFill>
                <a:latin typeface="Arial" panose="020B0604020202020204" pitchFamily="34" charset="0"/>
                <a:cs typeface="Arial" panose="020B0604020202020204" pitchFamily="34" charset="0"/>
              </a:rPr>
              <a:t>Η πρόσληψη </a:t>
            </a:r>
            <a:r>
              <a:rPr lang="el-GR" b="1" dirty="0" smtClean="0">
                <a:solidFill>
                  <a:schemeClr val="tx1"/>
                </a:solidFill>
                <a:latin typeface="Arial" panose="020B0604020202020204" pitchFamily="34" charset="0"/>
                <a:cs typeface="Arial" panose="020B0604020202020204" pitchFamily="34" charset="0"/>
              </a:rPr>
              <a:t>προσωπικού </a:t>
            </a:r>
            <a:r>
              <a:rPr lang="el-GR" dirty="0" smtClean="0">
                <a:latin typeface="Arial" panose="020B0604020202020204" pitchFamily="34" charset="0"/>
                <a:cs typeface="Arial" panose="020B0604020202020204" pitchFamily="34" charset="0"/>
              </a:rPr>
              <a:t>είναι </a:t>
            </a:r>
            <a:r>
              <a:rPr lang="el-GR" dirty="0">
                <a:latin typeface="Arial" panose="020B0604020202020204" pitchFamily="34" charset="0"/>
                <a:cs typeface="Arial" panose="020B0604020202020204" pitchFamily="34" charset="0"/>
              </a:rPr>
              <a:t>μία από τις βασικές αρμοδιότητες </a:t>
            </a:r>
            <a:r>
              <a:rPr lang="el-GR" dirty="0" smtClean="0">
                <a:latin typeface="Arial" panose="020B0604020202020204" pitchFamily="34" charset="0"/>
                <a:cs typeface="Arial" panose="020B0604020202020204" pitchFamily="34" charset="0"/>
              </a:rPr>
              <a:t>του υπευθύνου προσωπικού.</a:t>
            </a:r>
          </a:p>
          <a:p>
            <a:pPr marL="432000" indent="0">
              <a:buNone/>
            </a:pPr>
            <a:r>
              <a:rPr lang="el-GR" sz="1700" dirty="0" smtClean="0">
                <a:latin typeface="Arial" panose="020B0604020202020204" pitchFamily="34" charset="0"/>
                <a:cs typeface="Arial" panose="020B0604020202020204" pitchFamily="34" charset="0"/>
              </a:rPr>
              <a:t>Οι </a:t>
            </a:r>
            <a:r>
              <a:rPr lang="el-GR" sz="1700" dirty="0">
                <a:latin typeface="Arial" panose="020B0604020202020204" pitchFamily="34" charset="0"/>
                <a:cs typeface="Arial" panose="020B0604020202020204" pitchFamily="34" charset="0"/>
              </a:rPr>
              <a:t>προσλήψεις των κατάλληλων </a:t>
            </a:r>
            <a:r>
              <a:rPr lang="el-GR" sz="1700" dirty="0" smtClean="0">
                <a:latin typeface="Arial" panose="020B0604020202020204" pitchFamily="34" charset="0"/>
                <a:cs typeface="Arial" panose="020B0604020202020204" pitchFamily="34" charset="0"/>
              </a:rPr>
              <a:t>εργαζομένων γίνονται </a:t>
            </a:r>
            <a:r>
              <a:rPr lang="el-GR" sz="1700" dirty="0">
                <a:solidFill>
                  <a:schemeClr val="accent1"/>
                </a:solidFill>
                <a:latin typeface="Arial" panose="020B0604020202020204" pitchFamily="34" charset="0"/>
                <a:cs typeface="Arial" panose="020B0604020202020204" pitchFamily="34" charset="0"/>
              </a:rPr>
              <a:t>με βάση την αξιολόγηση</a:t>
            </a:r>
            <a:r>
              <a:rPr lang="el-GR" sz="1700" dirty="0">
                <a:latin typeface="Arial" panose="020B0604020202020204" pitchFamily="34" charset="0"/>
                <a:cs typeface="Arial" panose="020B0604020202020204" pitchFamily="34" charset="0"/>
              </a:rPr>
              <a:t> </a:t>
            </a:r>
            <a:r>
              <a:rPr lang="el-GR" sz="1700" dirty="0" smtClean="0">
                <a:latin typeface="Arial" panose="020B0604020202020204" pitchFamily="34" charset="0"/>
                <a:cs typeface="Arial" panose="020B0604020202020204" pitchFamily="34" charset="0"/>
              </a:rPr>
              <a:t>των προσόντων</a:t>
            </a:r>
            <a:r>
              <a:rPr lang="el-GR" sz="1700" dirty="0">
                <a:latin typeface="Arial" panose="020B0604020202020204" pitchFamily="34" charset="0"/>
                <a:cs typeface="Arial" panose="020B0604020202020204" pitchFamily="34" charset="0"/>
              </a:rPr>
              <a:t>, των ικανοτήτων και </a:t>
            </a:r>
            <a:r>
              <a:rPr lang="el-GR" sz="1700" dirty="0" smtClean="0">
                <a:latin typeface="Arial" panose="020B0604020202020204" pitchFamily="34" charset="0"/>
                <a:cs typeface="Arial" panose="020B0604020202020204" pitchFamily="34" charset="0"/>
              </a:rPr>
              <a:t>των δεξιοτήτων </a:t>
            </a:r>
            <a:r>
              <a:rPr lang="el-GR" sz="1700" dirty="0">
                <a:latin typeface="Arial" panose="020B0604020202020204" pitchFamily="34" charset="0"/>
                <a:cs typeface="Arial" panose="020B0604020202020204" pitchFamily="34" charset="0"/>
              </a:rPr>
              <a:t>τους, μέσω </a:t>
            </a:r>
            <a:r>
              <a:rPr lang="el-GR" sz="1700" dirty="0" smtClean="0">
                <a:solidFill>
                  <a:schemeClr val="accent1"/>
                </a:solidFill>
                <a:latin typeface="Arial" panose="020B0604020202020204" pitchFamily="34" charset="0"/>
                <a:cs typeface="Arial" panose="020B0604020202020204" pitchFamily="34" charset="0"/>
              </a:rPr>
              <a:t>προσωπικής συνέντευξης </a:t>
            </a:r>
            <a:r>
              <a:rPr lang="el-GR" sz="1700" dirty="0">
                <a:latin typeface="Arial" panose="020B0604020202020204" pitchFamily="34" charset="0"/>
                <a:cs typeface="Arial" panose="020B0604020202020204" pitchFamily="34" charset="0"/>
              </a:rPr>
              <a:t>και </a:t>
            </a:r>
            <a:r>
              <a:rPr lang="el-GR" sz="1700" dirty="0">
                <a:solidFill>
                  <a:schemeClr val="tx1"/>
                </a:solidFill>
                <a:latin typeface="Arial" panose="020B0604020202020204" pitchFamily="34" charset="0"/>
                <a:cs typeface="Arial" panose="020B0604020202020204" pitchFamily="34" charset="0"/>
              </a:rPr>
              <a:t>σύμφωνα</a:t>
            </a:r>
            <a:r>
              <a:rPr lang="el-GR" sz="1700" dirty="0">
                <a:latin typeface="Arial" panose="020B0604020202020204" pitchFamily="34" charset="0"/>
                <a:cs typeface="Arial" panose="020B0604020202020204" pitchFamily="34" charset="0"/>
              </a:rPr>
              <a:t> με τις ανάγκες </a:t>
            </a:r>
            <a:r>
              <a:rPr lang="el-GR" sz="1700" dirty="0" smtClean="0">
                <a:latin typeface="Arial" panose="020B0604020202020204" pitchFamily="34" charset="0"/>
                <a:cs typeface="Arial" panose="020B0604020202020204" pitchFamily="34" charset="0"/>
              </a:rPr>
              <a:t>και τις </a:t>
            </a:r>
            <a:r>
              <a:rPr lang="el-GR" sz="1700" dirty="0">
                <a:latin typeface="Arial" panose="020B0604020202020204" pitchFamily="34" charset="0"/>
                <a:cs typeface="Arial" panose="020B0604020202020204" pitchFamily="34" charset="0"/>
              </a:rPr>
              <a:t>απαιτήσεις της κάθε επιχείρησης.</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15864079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5573175"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Προσωπικού</a:t>
            </a:r>
            <a:endParaRPr lang="el-GR" dirty="0">
              <a:solidFill>
                <a:schemeClr val="tx1"/>
              </a:solidFill>
            </a:endParaRPr>
          </a:p>
        </p:txBody>
      </p:sp>
      <p:sp>
        <p:nvSpPr>
          <p:cNvPr id="3" name="Θέση περιεχομένου 2"/>
          <p:cNvSpPr>
            <a:spLocks noGrp="1"/>
          </p:cNvSpPr>
          <p:nvPr>
            <p:ph idx="1"/>
          </p:nvPr>
        </p:nvSpPr>
        <p:spPr>
          <a:xfrm>
            <a:off x="1311579" y="1409700"/>
            <a:ext cx="8899221" cy="5334000"/>
          </a:xfrm>
        </p:spPr>
        <p:txBody>
          <a:bodyPr>
            <a:normAutofit/>
          </a:bodyPr>
          <a:lstStyle/>
          <a:p>
            <a:r>
              <a:rPr lang="en-US" sz="1400" dirty="0" smtClean="0">
                <a:latin typeface="Arial" panose="020B0604020202020204" pitchFamily="34" charset="0"/>
                <a:cs typeface="Arial" panose="020B0604020202020204" pitchFamily="34" charset="0"/>
                <a:hlinkClick r:id="rId2"/>
              </a:rPr>
              <a:t>https</a:t>
            </a:r>
            <a:r>
              <a:rPr lang="en-US" sz="1400" dirty="0">
                <a:latin typeface="Arial" panose="020B0604020202020204" pitchFamily="34" charset="0"/>
                <a:cs typeface="Arial" panose="020B0604020202020204" pitchFamily="34" charset="0"/>
                <a:hlinkClick r:id="rId2"/>
              </a:rPr>
              <a:t>://www.dikaiologitika.gr</a:t>
            </a:r>
            <a:r>
              <a:rPr lang="en-US" sz="1400" dirty="0" smtClean="0">
                <a:latin typeface="Arial" panose="020B0604020202020204" pitchFamily="34" charset="0"/>
                <a:cs typeface="Arial" panose="020B0604020202020204" pitchFamily="34" charset="0"/>
                <a:hlinkClick r:id="rId2"/>
              </a:rPr>
              <a:t>/</a:t>
            </a:r>
            <a:endParaRPr lang="el-GR" sz="1400" dirty="0" smtClean="0">
              <a:latin typeface="Arial" panose="020B0604020202020204" pitchFamily="34" charset="0"/>
              <a:cs typeface="Arial" panose="020B0604020202020204" pitchFamily="34" charset="0"/>
            </a:endParaRPr>
          </a:p>
          <a:p>
            <a:r>
              <a:rPr lang="el-GR" sz="1400" dirty="0">
                <a:latin typeface="Arial" panose="020B0604020202020204" pitchFamily="34" charset="0"/>
                <a:cs typeface="Arial" panose="020B0604020202020204" pitchFamily="34" charset="0"/>
                <a:hlinkClick r:id="rId3"/>
              </a:rPr>
              <a:t>Αγγελίες ανά κατηγορία εργασίας (kariera.gr</a:t>
            </a:r>
            <a:r>
              <a:rPr lang="el-GR" sz="1400" dirty="0" smtClean="0">
                <a:latin typeface="Arial" panose="020B0604020202020204" pitchFamily="34" charset="0"/>
                <a:cs typeface="Arial" panose="020B0604020202020204" pitchFamily="34" charset="0"/>
                <a:hlinkClick r:id="rId3"/>
              </a:rPr>
              <a:t>)</a:t>
            </a:r>
            <a:endParaRPr lang="el-GR" sz="1400" dirty="0" smtClean="0">
              <a:latin typeface="Arial" panose="020B0604020202020204" pitchFamily="34" charset="0"/>
              <a:cs typeface="Arial" panose="020B0604020202020204" pitchFamily="34" charset="0"/>
            </a:endParaRPr>
          </a:p>
          <a:p>
            <a:r>
              <a:rPr lang="el-GR" sz="1400" u="sng" dirty="0">
                <a:latin typeface="Arial" panose="020B0604020202020204" pitchFamily="34" charset="0"/>
                <a:cs typeface="Arial" panose="020B0604020202020204" pitchFamily="34" charset="0"/>
                <a:hlinkClick r:id="rId4"/>
              </a:rPr>
              <a:t>http://www.fa3.gr/nomothesia_2/nomoth_gen/15_adeies-any-kind.htm</a:t>
            </a:r>
            <a:r>
              <a:rPr lang="el-GR" sz="1400" dirty="0">
                <a:latin typeface="Arial" panose="020B0604020202020204" pitchFamily="34" charset="0"/>
                <a:cs typeface="Arial" panose="020B0604020202020204" pitchFamily="34" charset="0"/>
              </a:rPr>
              <a:t> :</a:t>
            </a:r>
          </a:p>
          <a:p>
            <a:pPr marL="400050" lvl="1" indent="0">
              <a:buNone/>
            </a:pPr>
            <a:r>
              <a:rPr lang="el-GR" sz="1400" dirty="0">
                <a:latin typeface="Arial" panose="020B0604020202020204" pitchFamily="34" charset="0"/>
                <a:cs typeface="Arial" panose="020B0604020202020204" pitchFamily="34" charset="0"/>
              </a:rPr>
              <a:t>Ιστότοπος φυσικής αγωγής με αναφορά στις άδειες όλων των </a:t>
            </a:r>
            <a:r>
              <a:rPr lang="el-GR" sz="1400" dirty="0" smtClean="0">
                <a:latin typeface="Arial" panose="020B0604020202020204" pitchFamily="34" charset="0"/>
                <a:cs typeface="Arial" panose="020B0604020202020204" pitchFamily="34" charset="0"/>
              </a:rPr>
              <a:t>ειδών</a:t>
            </a:r>
          </a:p>
          <a:p>
            <a:r>
              <a:rPr lang="el-GR" sz="1400" u="sng" dirty="0">
                <a:latin typeface="Arial" panose="020B0604020202020204" pitchFamily="34" charset="0"/>
                <a:cs typeface="Arial" panose="020B0604020202020204" pitchFamily="34" charset="0"/>
                <a:hlinkClick r:id="rId5"/>
              </a:rPr>
              <a:t>http://www.mlsi.gov.cy/mlsi/dlr/dlr.nsf/index_gr/index_gr?opendocument</a:t>
            </a:r>
            <a:r>
              <a:rPr lang="el-GR" sz="1400" dirty="0">
                <a:latin typeface="Arial" panose="020B0604020202020204" pitchFamily="34" charset="0"/>
                <a:cs typeface="Arial" panose="020B0604020202020204" pitchFamily="34" charset="0"/>
              </a:rPr>
              <a:t> :</a:t>
            </a:r>
          </a:p>
          <a:p>
            <a:pPr marL="400050" lvl="1" indent="0">
              <a:buNone/>
            </a:pPr>
            <a:r>
              <a:rPr lang="el-GR" sz="1400" dirty="0">
                <a:latin typeface="Arial" panose="020B0604020202020204" pitchFamily="34" charset="0"/>
                <a:cs typeface="Arial" panose="020B0604020202020204" pitchFamily="34" charset="0"/>
              </a:rPr>
              <a:t>Ιστοσελίδα του τμήματος Εργασιακών Σχέσεων του Υπουργείου Εργασίας και Κοινωνικών </a:t>
            </a:r>
            <a:r>
              <a:rPr lang="el-GR" sz="1400" dirty="0" smtClean="0">
                <a:latin typeface="Arial" panose="020B0604020202020204" pitchFamily="34" charset="0"/>
                <a:cs typeface="Arial" panose="020B0604020202020204" pitchFamily="34" charset="0"/>
              </a:rPr>
              <a:t>Ασφαλίσεων</a:t>
            </a:r>
          </a:p>
          <a:p>
            <a:pPr marL="285750"/>
            <a:r>
              <a:rPr lang="en-US" sz="1400" dirty="0" smtClean="0">
                <a:latin typeface="Arial" panose="020B0604020202020204" pitchFamily="34" charset="0"/>
                <a:cs typeface="Arial" panose="020B0604020202020204" pitchFamily="34" charset="0"/>
                <a:hlinkClick r:id="rId6"/>
              </a:rPr>
              <a:t>http://www.psychargos.gov.gr/Documents2/ODIGOS%20ERGALEIWN/DOMH/10.</a:t>
            </a:r>
            <a:r>
              <a:rPr lang="el-GR" sz="1400" dirty="0" smtClean="0">
                <a:latin typeface="Arial" panose="020B0604020202020204" pitchFamily="34" charset="0"/>
                <a:cs typeface="Arial" panose="020B0604020202020204" pitchFamily="34" charset="0"/>
                <a:hlinkClick r:id="rId6"/>
              </a:rPr>
              <a:t> </a:t>
            </a:r>
            <a:r>
              <a:rPr lang="en-US" sz="1400" dirty="0" smtClean="0">
                <a:latin typeface="Arial" panose="020B0604020202020204" pitchFamily="34" charset="0"/>
                <a:cs typeface="Arial" panose="020B0604020202020204" pitchFamily="34" charset="0"/>
                <a:hlinkClick r:id="rId6"/>
              </a:rPr>
              <a:t>%CE%A0%CF%81%CF%8C%CF%84%CF%85%CF%80%CE%BF_%CE%A6%CE%AC%CE%BA%CE%B5%CE%BB%CE%BF%CF%82%20%CE%95%CF%81%CE%B3%CE%B1%CE%B6%CE%BF%CE%BC%CE%AD%CE%BD%CF%89%CE%BD.pdf</a:t>
            </a:r>
            <a:endParaRPr lang="el-GR" sz="1400" dirty="0" smtClean="0">
              <a:latin typeface="Arial" panose="020B0604020202020204" pitchFamily="34" charset="0"/>
              <a:cs typeface="Arial" panose="020B0604020202020204" pitchFamily="34" charset="0"/>
            </a:endParaRPr>
          </a:p>
          <a:p>
            <a:pPr marL="285750"/>
            <a:r>
              <a:rPr lang="en-US" sz="1400" dirty="0" smtClean="0">
                <a:latin typeface="Arial" panose="020B0604020202020204" pitchFamily="34" charset="0"/>
                <a:cs typeface="Arial" panose="020B0604020202020204" pitchFamily="34" charset="0"/>
                <a:hlinkClick r:id="rId7"/>
              </a:rPr>
              <a:t>https://www.justjobs.gr/job/find-jobs</a:t>
            </a:r>
            <a:endParaRPr lang="el-GR" sz="1400" dirty="0" smtClean="0">
              <a:latin typeface="Arial" panose="020B0604020202020204" pitchFamily="34" charset="0"/>
              <a:cs typeface="Arial" panose="020B0604020202020204" pitchFamily="34" charset="0"/>
            </a:endParaRPr>
          </a:p>
          <a:p>
            <a:pPr marL="285750"/>
            <a:r>
              <a:rPr lang="en-US" sz="1400" dirty="0">
                <a:latin typeface="Arial" panose="020B0604020202020204" pitchFamily="34" charset="0"/>
                <a:cs typeface="Arial" panose="020B0604020202020204" pitchFamily="34" charset="0"/>
                <a:hlinkClick r:id="rId8"/>
              </a:rPr>
              <a:t>https://www.nepa.gr/2020/12/05/%ce%bf%ce%b9-%ce%bc%ce%b5%cf%84%ce%b1%ce%b2%ce%bf%ce%bb%ce%ad%cf%82-%cf%83%cf%84%ce%bf%cf%85%cf%82-%ce%bc%ce%b9%cf%83%ce%b8%ce%bf%cf%8d%cf%82-%ce%b1%cf%80%cf%8c-1%ce%b7%cf%82-1-2021</a:t>
            </a:r>
            <a:r>
              <a:rPr lang="en-US" sz="1400" dirty="0" smtClean="0">
                <a:latin typeface="Arial" panose="020B0604020202020204" pitchFamily="34" charset="0"/>
                <a:cs typeface="Arial" panose="020B0604020202020204" pitchFamily="34" charset="0"/>
                <a:hlinkClick r:id="rId8"/>
              </a:rPr>
              <a:t>/</a:t>
            </a:r>
            <a:endParaRPr lang="el-GR" sz="1400" dirty="0" smtClean="0">
              <a:latin typeface="Arial" panose="020B0604020202020204" pitchFamily="34" charset="0"/>
              <a:cs typeface="Arial" panose="020B0604020202020204" pitchFamily="34" charset="0"/>
            </a:endParaRPr>
          </a:p>
          <a:p>
            <a:pPr marL="285750"/>
            <a:endParaRPr lang="el-GR" dirty="0" smtClean="0">
              <a:latin typeface="Arial" panose="020B0604020202020204" pitchFamily="34" charset="0"/>
              <a:cs typeface="Arial" panose="020B0604020202020204" pitchFamily="34" charset="0"/>
            </a:endParaRPr>
          </a:p>
          <a:p>
            <a:pPr marL="0" indent="0">
              <a:buNone/>
            </a:pPr>
            <a:endParaRPr lang="el-GR" dirty="0"/>
          </a:p>
          <a:p>
            <a:pPr marL="0" indent="0">
              <a:buNone/>
            </a:pPr>
            <a:endParaRPr lang="el-GR" dirty="0"/>
          </a:p>
          <a:p>
            <a:endParaRPr lang="el-GR" dirty="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257730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76400" y="624110"/>
            <a:ext cx="9931399" cy="671290"/>
          </a:xfrm>
        </p:spPr>
        <p:txBody>
          <a:bodyPr>
            <a:normAutofit fontScale="90000"/>
          </a:bodyPr>
          <a:lstStyle/>
          <a:p>
            <a:r>
              <a:rPr lang="el-GR" sz="2400" b="1" dirty="0">
                <a:solidFill>
                  <a:srgbClr val="C00000"/>
                </a:solidFill>
                <a:latin typeface="Arial" panose="020B0604020202020204" pitchFamily="34" charset="0"/>
                <a:cs typeface="Arial" panose="020B0604020202020204" pitchFamily="34" charset="0"/>
              </a:rPr>
              <a:t>ΚΑΘΗΚΟΝΤΑ  ΥΠΕΥΘΥΝΩΝ ΤΜΗΜΑΤΩΝ ΠΑΡΑΓΩΓΙΚΗΣ  ΜΟΝΑΔΑΣ</a:t>
            </a:r>
            <a:r>
              <a:rPr lang="el-GR" dirty="0"/>
              <a:t/>
            </a:r>
            <a:br>
              <a:rPr lang="el-GR" dirty="0"/>
            </a:br>
            <a:r>
              <a:rPr lang="el-GR" dirty="0"/>
              <a:t> </a:t>
            </a:r>
            <a:br>
              <a:rPr lang="el-GR" dirty="0"/>
            </a:br>
            <a:endParaRPr lang="el-GR" dirty="0"/>
          </a:p>
        </p:txBody>
      </p:sp>
      <p:sp>
        <p:nvSpPr>
          <p:cNvPr id="3" name="Θέση περιεχομένου 2"/>
          <p:cNvSpPr>
            <a:spLocks noGrp="1"/>
          </p:cNvSpPr>
          <p:nvPr>
            <p:ph idx="1"/>
          </p:nvPr>
        </p:nvSpPr>
        <p:spPr>
          <a:xfrm>
            <a:off x="1311578" y="1295400"/>
            <a:ext cx="9559621" cy="5422900"/>
          </a:xfrm>
        </p:spPr>
        <p:txBody>
          <a:bodyPr>
            <a:normAutofit/>
          </a:bodyPr>
          <a:lstStyle/>
          <a:p>
            <a:pPr marL="0" indent="0">
              <a:buNone/>
            </a:pPr>
            <a:r>
              <a:rPr lang="el-GR" sz="1600" dirty="0">
                <a:latin typeface="Arial" panose="020B0604020202020204" pitchFamily="34" charset="0"/>
                <a:cs typeface="Arial" panose="020B0604020202020204" pitchFamily="34" charset="0"/>
              </a:rPr>
              <a:t>Όπως φαίνεται από το οργανόγραμμα υπάρχει ένα συγκεκριμένο άτομο </a:t>
            </a:r>
            <a:r>
              <a:rPr lang="el-GR" sz="1600" b="1" dirty="0">
                <a:latin typeface="Arial" panose="020B0604020202020204" pitchFamily="34" charset="0"/>
                <a:cs typeface="Arial" panose="020B0604020202020204" pitchFamily="34" charset="0"/>
              </a:rPr>
              <a:t>επικεφαλής σε κάθε τμήμα </a:t>
            </a:r>
            <a:r>
              <a:rPr lang="el-GR" sz="1600" dirty="0">
                <a:latin typeface="Arial" panose="020B0604020202020204" pitchFamily="34" charset="0"/>
                <a:cs typeface="Arial" panose="020B0604020202020204" pitchFamily="34" charset="0"/>
              </a:rPr>
              <a:t>της επιχείρησης. Το άτομο αυτό λέγεται </a:t>
            </a:r>
            <a:r>
              <a:rPr lang="el-GR" sz="1600" b="1" dirty="0">
                <a:latin typeface="Arial" panose="020B0604020202020204" pitchFamily="34" charset="0"/>
                <a:cs typeface="Arial" panose="020B0604020202020204" pitchFamily="34" charset="0"/>
              </a:rPr>
              <a:t>Διευθυντής</a:t>
            </a:r>
            <a:r>
              <a:rPr lang="el-GR" sz="1600" dirty="0">
                <a:latin typeface="Arial" panose="020B0604020202020204" pitchFamily="34" charset="0"/>
                <a:cs typeface="Arial" panose="020B0604020202020204" pitchFamily="34" charset="0"/>
              </a:rPr>
              <a:t> (</a:t>
            </a:r>
            <a:r>
              <a:rPr lang="el-GR" sz="1600" dirty="0" err="1">
                <a:latin typeface="Arial" panose="020B0604020202020204" pitchFamily="34" charset="0"/>
                <a:cs typeface="Arial" panose="020B0604020202020204" pitchFamily="34" charset="0"/>
              </a:rPr>
              <a:t>Manager</a:t>
            </a:r>
            <a:r>
              <a:rPr lang="el-GR" sz="1600" dirty="0">
                <a:latin typeface="Arial" panose="020B0604020202020204" pitchFamily="34" charset="0"/>
                <a:cs typeface="Arial" panose="020B0604020202020204" pitchFamily="34" charset="0"/>
              </a:rPr>
              <a:t>). Τα καθήκοντα και οι αρμοδιότητες κάθε διευθυντή καθορίζονται σε σχέση με το τμήμα που διευθύνει. Ανεξάρτητα, όμως, από το τμήμα που διευθύνει, για να είναι </a:t>
            </a:r>
            <a:r>
              <a:rPr lang="el-GR" sz="1600" b="1" dirty="0">
                <a:latin typeface="Arial" panose="020B0604020202020204" pitchFamily="34" charset="0"/>
                <a:cs typeface="Arial" panose="020B0604020202020204" pitchFamily="34" charset="0"/>
              </a:rPr>
              <a:t>επιτυχημένος ένας διευθυντής πρέπει να είναι αποτελεσματικός στα παρακάτω πέντε σημεία</a:t>
            </a:r>
            <a:r>
              <a:rPr lang="el-GR" sz="1600" b="1" dirty="0" smtClean="0">
                <a:latin typeface="Arial" panose="020B0604020202020204" pitchFamily="34" charset="0"/>
                <a:cs typeface="Arial" panose="020B0604020202020204" pitchFamily="34" charset="0"/>
              </a:rPr>
              <a:t>:</a:t>
            </a:r>
            <a:endParaRPr lang="el-GR" sz="1600" dirty="0">
              <a:latin typeface="Arial" panose="020B0604020202020204" pitchFamily="34" charset="0"/>
              <a:cs typeface="Arial" panose="020B0604020202020204" pitchFamily="34" charset="0"/>
            </a:endParaRPr>
          </a:p>
          <a:p>
            <a:pPr marL="0" indent="0">
              <a:buNone/>
            </a:pPr>
            <a:r>
              <a:rPr lang="el-GR" sz="1600" b="1" dirty="0" smtClean="0">
                <a:latin typeface="Arial" panose="020B0604020202020204" pitchFamily="34" charset="0"/>
                <a:cs typeface="Arial" panose="020B0604020202020204" pitchFamily="34" charset="0"/>
              </a:rPr>
              <a:t>1</a:t>
            </a:r>
            <a:r>
              <a:rPr lang="en-US" sz="1600" b="1" dirty="0" smtClean="0">
                <a:latin typeface="Arial" panose="020B0604020202020204" pitchFamily="34" charset="0"/>
                <a:cs typeface="Arial" panose="020B0604020202020204" pitchFamily="34" charset="0"/>
              </a:rPr>
              <a:t>. </a:t>
            </a:r>
            <a:r>
              <a:rPr lang="el-GR" sz="1600" b="1" dirty="0" smtClean="0">
                <a:latin typeface="Arial" panose="020B0604020202020204" pitchFamily="34" charset="0"/>
                <a:cs typeface="Arial" panose="020B0604020202020204" pitchFamily="34" charset="0"/>
              </a:rPr>
              <a:t>Σχεδιασμό</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Αφορά </a:t>
            </a:r>
            <a:r>
              <a:rPr lang="el-GR" sz="1600" dirty="0">
                <a:solidFill>
                  <a:srgbClr val="C00000"/>
                </a:solidFill>
                <a:latin typeface="Arial" panose="020B0604020202020204" pitchFamily="34" charset="0"/>
                <a:cs typeface="Arial" panose="020B0604020202020204" pitchFamily="34" charset="0"/>
              </a:rPr>
              <a:t>αποφάσεις για μελλοντική </a:t>
            </a:r>
            <a:r>
              <a:rPr lang="el-GR" sz="1600" dirty="0" smtClean="0">
                <a:solidFill>
                  <a:srgbClr val="C00000"/>
                </a:solidFill>
                <a:latin typeface="Arial" panose="020B0604020202020204" pitchFamily="34" charset="0"/>
                <a:cs typeface="Arial" panose="020B0604020202020204" pitchFamily="34" charset="0"/>
              </a:rPr>
              <a:t>δράση</a:t>
            </a:r>
            <a:r>
              <a:rPr lang="en-US" sz="1600" dirty="0" smtClean="0">
                <a:latin typeface="Arial" panose="020B0604020202020204" pitchFamily="34" charset="0"/>
                <a:cs typeface="Arial" panose="020B0604020202020204" pitchFamily="34" charset="0"/>
              </a:rPr>
              <a:t>.</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Περιλαμβάνει τον καθορισμό στόχων και σκοπών και την περιγραφή τρόπων και μέσων για την επίτευξη τους.</a:t>
            </a:r>
          </a:p>
          <a:p>
            <a:pPr marL="0" indent="0">
              <a:buNone/>
            </a:pPr>
            <a:r>
              <a:rPr lang="el-GR" sz="1600" b="1" dirty="0" smtClean="0">
                <a:latin typeface="Arial" panose="020B0604020202020204" pitchFamily="34" charset="0"/>
                <a:cs typeface="Arial" panose="020B0604020202020204" pitchFamily="34" charset="0"/>
              </a:rPr>
              <a:t>2.Οργάνωση</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Αποτελεί </a:t>
            </a:r>
            <a:r>
              <a:rPr lang="el-GR" sz="1600" dirty="0">
                <a:latin typeface="Arial" panose="020B0604020202020204" pitchFamily="34" charset="0"/>
                <a:cs typeface="Arial" panose="020B0604020202020204" pitchFamily="34" charset="0"/>
              </a:rPr>
              <a:t>το </a:t>
            </a:r>
            <a:r>
              <a:rPr lang="el-GR" sz="1600" dirty="0">
                <a:solidFill>
                  <a:srgbClr val="C00000"/>
                </a:solidFill>
                <a:latin typeface="Arial" panose="020B0604020202020204" pitchFamily="34" charset="0"/>
                <a:cs typeface="Arial" panose="020B0604020202020204" pitchFamily="34" charset="0"/>
              </a:rPr>
              <a:t>κλειδί που μετατρέπει τα σχέδια σε πράξη</a:t>
            </a:r>
            <a:r>
              <a:rPr lang="el-GR" sz="1600" dirty="0">
                <a:latin typeface="Arial" panose="020B0604020202020204" pitchFamily="34" charset="0"/>
                <a:cs typeface="Arial" panose="020B0604020202020204" pitchFamily="34" charset="0"/>
              </a:rPr>
              <a:t>. Περιλαμβάνει τον προσδιορισμό των δραστηριοτήτων και τον καθορισμό της σωστής σειράς τους.</a:t>
            </a:r>
          </a:p>
          <a:p>
            <a:pPr marL="0" indent="0">
              <a:buNone/>
            </a:pPr>
            <a:r>
              <a:rPr lang="el-GR" sz="1600" b="1" dirty="0">
                <a:latin typeface="Arial" panose="020B0604020202020204" pitchFamily="34" charset="0"/>
                <a:cs typeface="Arial" panose="020B0604020202020204" pitchFamily="34" charset="0"/>
              </a:rPr>
              <a:t>3. Διοίκηση </a:t>
            </a:r>
            <a:r>
              <a:rPr lang="el-GR" sz="1600" b="1" dirty="0" smtClean="0">
                <a:latin typeface="Arial" panose="020B0604020202020204" pitchFamily="34" charset="0"/>
                <a:cs typeface="Arial" panose="020B0604020202020204" pitchFamily="34" charset="0"/>
              </a:rPr>
              <a:t>προσωπικού</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Σημαίνει </a:t>
            </a:r>
            <a:r>
              <a:rPr lang="el-GR" sz="1600" dirty="0">
                <a:solidFill>
                  <a:srgbClr val="C00000"/>
                </a:solidFill>
                <a:latin typeface="Arial" panose="020B0604020202020204" pitchFamily="34" charset="0"/>
                <a:cs typeface="Arial" panose="020B0604020202020204" pitchFamily="34" charset="0"/>
              </a:rPr>
              <a:t>επιλογή και τοποθέτηση κατάλληλου προσωπικού</a:t>
            </a:r>
            <a:r>
              <a:rPr lang="el-GR" sz="1600" dirty="0">
                <a:latin typeface="Arial" panose="020B0604020202020204" pitchFamily="34" charset="0"/>
                <a:cs typeface="Arial" panose="020B0604020202020204" pitchFamily="34" charset="0"/>
              </a:rPr>
              <a:t> ικανού να κάνει ότι εργασίες πρέπει να γίνουν.</a:t>
            </a:r>
          </a:p>
          <a:p>
            <a:pPr marL="0" indent="0">
              <a:buNone/>
            </a:pPr>
            <a:r>
              <a:rPr lang="el-GR" sz="1600" b="1" dirty="0">
                <a:latin typeface="Arial" panose="020B0604020202020204" pitchFamily="34" charset="0"/>
                <a:cs typeface="Arial" panose="020B0604020202020204" pitchFamily="34" charset="0"/>
              </a:rPr>
              <a:t>4. </a:t>
            </a:r>
            <a:r>
              <a:rPr lang="el-GR" sz="1600" b="1" dirty="0" smtClean="0">
                <a:latin typeface="Arial" panose="020B0604020202020204" pitchFamily="34" charset="0"/>
                <a:cs typeface="Arial" panose="020B0604020202020204" pitchFamily="34" charset="0"/>
              </a:rPr>
              <a:t>Δράση</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Είναι </a:t>
            </a:r>
            <a:r>
              <a:rPr lang="el-GR" sz="1600" dirty="0">
                <a:latin typeface="Arial" panose="020B0604020202020204" pitchFamily="34" charset="0"/>
                <a:cs typeface="Arial" panose="020B0604020202020204" pitchFamily="34" charset="0"/>
              </a:rPr>
              <a:t>η ικανότητα (ηγετική) να καθοδηγεί το προσωπικό, ώστε να εργάζεται ως ομάδα για την επίτευξη των κοινών </a:t>
            </a:r>
            <a:r>
              <a:rPr lang="el-GR" sz="1600" dirty="0" smtClean="0">
                <a:latin typeface="Arial" panose="020B0604020202020204" pitchFamily="34" charset="0"/>
                <a:cs typeface="Arial" panose="020B0604020202020204" pitchFamily="34" charset="0"/>
              </a:rPr>
              <a:t>στόχων</a:t>
            </a:r>
            <a:r>
              <a:rPr lang="en-US" sz="1600" dirty="0" smtClean="0">
                <a:latin typeface="Arial" panose="020B0604020202020204" pitchFamily="34" charset="0"/>
                <a:cs typeface="Arial" panose="020B0604020202020204" pitchFamily="34" charset="0"/>
              </a:rPr>
              <a:t>.</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Ένας </a:t>
            </a:r>
            <a:r>
              <a:rPr lang="el-GR" sz="1600" dirty="0">
                <a:solidFill>
                  <a:srgbClr val="C00000"/>
                </a:solidFill>
                <a:latin typeface="Arial" panose="020B0604020202020204" pitchFamily="34" charset="0"/>
                <a:cs typeface="Arial" panose="020B0604020202020204" pitchFamily="34" charset="0"/>
              </a:rPr>
              <a:t>καλός διευθυντής </a:t>
            </a:r>
            <a:r>
              <a:rPr lang="el-GR" sz="1600" dirty="0">
                <a:latin typeface="Arial" panose="020B0604020202020204" pitchFamily="34" charset="0"/>
                <a:cs typeface="Arial" panose="020B0604020202020204" pitchFamily="34" charset="0"/>
              </a:rPr>
              <a:t>καταφέρνει να επηρεάζει και να </a:t>
            </a:r>
            <a:r>
              <a:rPr lang="el-GR" sz="1600" dirty="0">
                <a:solidFill>
                  <a:srgbClr val="C00000"/>
                </a:solidFill>
                <a:latin typeface="Arial" panose="020B0604020202020204" pitchFamily="34" charset="0"/>
                <a:cs typeface="Arial" panose="020B0604020202020204" pitchFamily="34" charset="0"/>
              </a:rPr>
              <a:t>κινητοποιεί τους εργαζομένους ώστε να θέλουν να είναι παραγωγικοί</a:t>
            </a:r>
            <a:r>
              <a:rPr lang="el-GR" sz="1600" dirty="0">
                <a:latin typeface="Arial" panose="020B0604020202020204" pitchFamily="34" charset="0"/>
                <a:cs typeface="Arial" panose="020B0604020202020204" pitchFamily="34" charset="0"/>
              </a:rPr>
              <a:t>.</a:t>
            </a:r>
          </a:p>
          <a:p>
            <a:pPr marL="0" indent="0">
              <a:buNone/>
            </a:pPr>
            <a:r>
              <a:rPr lang="el-GR" sz="1600" b="1" dirty="0">
                <a:latin typeface="Arial" panose="020B0604020202020204" pitchFamily="34" charset="0"/>
                <a:cs typeface="Arial" panose="020B0604020202020204" pitchFamily="34" charset="0"/>
              </a:rPr>
              <a:t>5. </a:t>
            </a:r>
            <a:r>
              <a:rPr lang="el-GR" sz="1600" b="1" dirty="0" smtClean="0">
                <a:latin typeface="Arial" panose="020B0604020202020204" pitchFamily="34" charset="0"/>
                <a:cs typeface="Arial" panose="020B0604020202020204" pitchFamily="34" charset="0"/>
              </a:rPr>
              <a:t>Έλεγχος</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Είναι </a:t>
            </a:r>
            <a:r>
              <a:rPr lang="el-GR" sz="1600" dirty="0">
                <a:latin typeface="Arial" panose="020B0604020202020204" pitchFamily="34" charset="0"/>
                <a:cs typeface="Arial" panose="020B0604020202020204" pitchFamily="34" charset="0"/>
              </a:rPr>
              <a:t>η </a:t>
            </a:r>
            <a:r>
              <a:rPr lang="el-GR" sz="1600" dirty="0">
                <a:solidFill>
                  <a:srgbClr val="C00000"/>
                </a:solidFill>
                <a:latin typeface="Arial" panose="020B0604020202020204" pitchFamily="34" charset="0"/>
                <a:cs typeface="Arial" panose="020B0604020202020204" pitchFamily="34" charset="0"/>
              </a:rPr>
              <a:t>σύγκριση του αποτελέσματος προς τους στόχους που είχαν τεθεί </a:t>
            </a:r>
            <a:r>
              <a:rPr lang="el-GR" sz="1600" dirty="0">
                <a:latin typeface="Arial" panose="020B0604020202020204" pitchFamily="34" charset="0"/>
                <a:cs typeface="Arial" panose="020B0604020202020204" pitchFamily="34" charset="0"/>
              </a:rPr>
              <a:t>για συγκεκριμένο διάστημα. Η </a:t>
            </a:r>
            <a:r>
              <a:rPr lang="el-GR" sz="1600" dirty="0">
                <a:solidFill>
                  <a:srgbClr val="C00000"/>
                </a:solidFill>
                <a:latin typeface="Arial" panose="020B0604020202020204" pitchFamily="34" charset="0"/>
                <a:cs typeface="Arial" panose="020B0604020202020204" pitchFamily="34" charset="0"/>
              </a:rPr>
              <a:t>αξιολόγηση</a:t>
            </a:r>
            <a:r>
              <a:rPr lang="el-GR" sz="1600" dirty="0">
                <a:latin typeface="Arial" panose="020B0604020202020204" pitchFamily="34" charset="0"/>
                <a:cs typeface="Arial" panose="020B0604020202020204" pitchFamily="34" charset="0"/>
              </a:rPr>
              <a:t> αυτή χρειάζεται για να γίνουν αλλαγές ή βελτιώσεις, όπου αυτές είναι απαραίτητες.</a:t>
            </a:r>
          </a:p>
          <a:p>
            <a:endParaRPr lang="el-GR" dirty="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252328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87501" y="624110"/>
            <a:ext cx="8293099" cy="734790"/>
          </a:xfrm>
        </p:spPr>
        <p:txBody>
          <a:bodyPr/>
          <a:lstStyle/>
          <a:p>
            <a:pPr algn="ctr"/>
            <a:r>
              <a:rPr lang="el-GR" b="1" dirty="0" smtClean="0">
                <a:solidFill>
                  <a:schemeClr val="accent1"/>
                </a:solidFill>
                <a:latin typeface="Arial" panose="020B0604020202020204" pitchFamily="34" charset="0"/>
                <a:cs typeface="Arial" panose="020B0604020202020204" pitchFamily="34" charset="0"/>
              </a:rPr>
              <a:t>   Διευθυντής </a:t>
            </a:r>
            <a:r>
              <a:rPr lang="el-GR" b="1" dirty="0">
                <a:solidFill>
                  <a:schemeClr val="accent1"/>
                </a:solidFill>
                <a:latin typeface="Arial" panose="020B0604020202020204" pitchFamily="34" charset="0"/>
                <a:cs typeface="Arial" panose="020B0604020202020204" pitchFamily="34" charset="0"/>
              </a:rPr>
              <a:t>Ασφάλειας και Υγιεινής</a:t>
            </a:r>
          </a:p>
        </p:txBody>
      </p:sp>
      <p:sp>
        <p:nvSpPr>
          <p:cNvPr id="3" name="Θέση περιεχομένου 2"/>
          <p:cNvSpPr>
            <a:spLocks noGrp="1"/>
          </p:cNvSpPr>
          <p:nvPr>
            <p:ph idx="1"/>
          </p:nvPr>
        </p:nvSpPr>
        <p:spPr>
          <a:xfrm>
            <a:off x="1311579" y="1473200"/>
            <a:ext cx="9077021" cy="5092700"/>
          </a:xfrm>
        </p:spPr>
        <p:txBody>
          <a:bodyPr>
            <a:normAutofit/>
          </a:bodyPr>
          <a:lstStyle/>
          <a:p>
            <a:pPr marL="0" indent="0">
              <a:buNone/>
            </a:pPr>
            <a:r>
              <a:rPr lang="el-GR" sz="2800" b="1" dirty="0">
                <a:latin typeface="Arial" panose="020B0604020202020204" pitchFamily="34" charset="0"/>
                <a:cs typeface="Arial" panose="020B0604020202020204" pitchFamily="34" charset="0"/>
              </a:rPr>
              <a:t>Τα καθήκοντά του είναι:</a:t>
            </a:r>
          </a:p>
          <a:p>
            <a:pPr marL="576000"/>
            <a:r>
              <a:rPr lang="el-GR" sz="1600" dirty="0" smtClean="0">
                <a:latin typeface="Arial" panose="020B0604020202020204" pitchFamily="34" charset="0"/>
                <a:cs typeface="Arial" panose="020B0604020202020204" pitchFamily="34" charset="0"/>
              </a:rPr>
              <a:t>Καθορίζει</a:t>
            </a:r>
            <a:r>
              <a:rPr lang="el-GR" sz="1600" dirty="0">
                <a:latin typeface="Arial" panose="020B0604020202020204" pitchFamily="34" charset="0"/>
                <a:cs typeface="Arial" panose="020B0604020202020204" pitchFamily="34" charset="0"/>
              </a:rPr>
              <a:t>, εφαρμόζει και φροντίζει να </a:t>
            </a:r>
            <a:r>
              <a:rPr lang="el-GR" sz="1600" dirty="0" smtClean="0">
                <a:latin typeface="Arial" panose="020B0604020202020204" pitchFamily="34" charset="0"/>
                <a:cs typeface="Arial" panose="020B0604020202020204" pitchFamily="34" charset="0"/>
              </a:rPr>
              <a:t>τηρούνται από </a:t>
            </a:r>
            <a:r>
              <a:rPr lang="el-GR" sz="1600" dirty="0">
                <a:latin typeface="Arial" panose="020B0604020202020204" pitchFamily="34" charset="0"/>
                <a:cs typeface="Arial" panose="020B0604020202020204" pitchFamily="34" charset="0"/>
              </a:rPr>
              <a:t>το προσωπικό </a:t>
            </a:r>
            <a:r>
              <a:rPr lang="el-GR" sz="1600" b="1" dirty="0">
                <a:latin typeface="Arial" panose="020B0604020202020204" pitchFamily="34" charset="0"/>
                <a:cs typeface="Arial" panose="020B0604020202020204" pitchFamily="34" charset="0"/>
              </a:rPr>
              <a:t>οι κανόνες </a:t>
            </a:r>
            <a:r>
              <a:rPr lang="el-GR" sz="1600" b="1" dirty="0" smtClean="0">
                <a:latin typeface="Arial" panose="020B0604020202020204" pitchFamily="34" charset="0"/>
                <a:cs typeface="Arial" panose="020B0604020202020204" pitchFamily="34" charset="0"/>
              </a:rPr>
              <a:t>ασφαλείας</a:t>
            </a:r>
            <a:r>
              <a:rPr lang="el-GR" sz="1600" dirty="0" smtClean="0">
                <a:latin typeface="Arial" panose="020B0604020202020204" pitchFamily="34" charset="0"/>
                <a:cs typeface="Arial" panose="020B0604020202020204" pitchFamily="34" charset="0"/>
              </a:rPr>
              <a:t>, σύμφωνα </a:t>
            </a:r>
            <a:r>
              <a:rPr lang="el-GR" sz="1600" dirty="0">
                <a:latin typeface="Arial" panose="020B0604020202020204" pitchFamily="34" charset="0"/>
                <a:cs typeface="Arial" panose="020B0604020202020204" pitchFamily="34" charset="0"/>
              </a:rPr>
              <a:t>με τη </a:t>
            </a:r>
            <a:r>
              <a:rPr lang="el-GR" sz="1600" dirty="0" smtClean="0">
                <a:latin typeface="Arial" panose="020B0604020202020204" pitchFamily="34" charset="0"/>
                <a:cs typeface="Arial" panose="020B0604020202020204" pitchFamily="34" charset="0"/>
              </a:rPr>
              <a:t>νομοθεσία</a:t>
            </a:r>
            <a:endParaRPr lang="el-GR" sz="1600" dirty="0">
              <a:latin typeface="Arial" panose="020B0604020202020204" pitchFamily="34" charset="0"/>
              <a:cs typeface="Arial" panose="020B0604020202020204" pitchFamily="34" charset="0"/>
            </a:endParaRPr>
          </a:p>
          <a:p>
            <a:pPr marL="576000"/>
            <a:r>
              <a:rPr lang="el-GR" sz="1600" dirty="0" smtClean="0">
                <a:latin typeface="Arial" panose="020B0604020202020204" pitchFamily="34" charset="0"/>
                <a:cs typeface="Arial" panose="020B0604020202020204" pitchFamily="34" charset="0"/>
              </a:rPr>
              <a:t>Ελέγχει </a:t>
            </a:r>
            <a:r>
              <a:rPr lang="el-GR" sz="1600" dirty="0">
                <a:latin typeface="Arial" panose="020B0604020202020204" pitchFamily="34" charset="0"/>
                <a:cs typeface="Arial" panose="020B0604020202020204" pitchFamily="34" charset="0"/>
              </a:rPr>
              <a:t>και </a:t>
            </a:r>
            <a:r>
              <a:rPr lang="el-GR" sz="1600" b="1" dirty="0">
                <a:latin typeface="Arial" panose="020B0604020202020204" pitchFamily="34" charset="0"/>
                <a:cs typeface="Arial" panose="020B0604020202020204" pitchFamily="34" charset="0"/>
              </a:rPr>
              <a:t>συντηρεί τα μηχανήματα </a:t>
            </a:r>
            <a:r>
              <a:rPr lang="el-GR" sz="1600" dirty="0">
                <a:latin typeface="Arial" panose="020B0604020202020204" pitchFamily="34" charset="0"/>
                <a:cs typeface="Arial" panose="020B0604020202020204" pitchFamily="34" charset="0"/>
              </a:rPr>
              <a:t>και </a:t>
            </a:r>
            <a:r>
              <a:rPr lang="el-GR" sz="1600" dirty="0" smtClean="0">
                <a:latin typeface="Arial" panose="020B0604020202020204" pitchFamily="34" charset="0"/>
                <a:cs typeface="Arial" panose="020B0604020202020204" pitchFamily="34" charset="0"/>
              </a:rPr>
              <a:t>τα </a:t>
            </a:r>
            <a:r>
              <a:rPr lang="el-GR" sz="1600" b="1" dirty="0" smtClean="0">
                <a:latin typeface="Arial" panose="020B0604020202020204" pitchFamily="34" charset="0"/>
                <a:cs typeface="Arial" panose="020B0604020202020204" pitchFamily="34" charset="0"/>
              </a:rPr>
              <a:t>εργαλεία</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της βιομηχανίας</a:t>
            </a:r>
          </a:p>
          <a:p>
            <a:pPr marL="576000"/>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με το διευθυντή εκπαίδευσης </a:t>
            </a:r>
            <a:r>
              <a:rPr lang="el-GR" sz="1600" dirty="0" smtClean="0">
                <a:latin typeface="Arial" panose="020B0604020202020204" pitchFamily="34" charset="0"/>
                <a:cs typeface="Arial" panose="020B0604020202020204" pitchFamily="34" charset="0"/>
              </a:rPr>
              <a:t>και οργανώνει </a:t>
            </a:r>
            <a:r>
              <a:rPr lang="el-GR" sz="1600" dirty="0">
                <a:latin typeface="Arial" panose="020B0604020202020204" pitchFamily="34" charset="0"/>
                <a:cs typeface="Arial" panose="020B0604020202020204" pitchFamily="34" charset="0"/>
              </a:rPr>
              <a:t>εκπαιδευτικά προγράμματα για </a:t>
            </a:r>
            <a:r>
              <a:rPr lang="el-GR" sz="1600" dirty="0" smtClean="0">
                <a:latin typeface="Arial" panose="020B0604020202020204" pitchFamily="34" charset="0"/>
                <a:cs typeface="Arial" panose="020B0604020202020204" pitchFamily="34" charset="0"/>
              </a:rPr>
              <a:t>τους εργαζόμενους </a:t>
            </a:r>
            <a:r>
              <a:rPr lang="el-GR" sz="1600" dirty="0">
                <a:latin typeface="Arial" panose="020B0604020202020204" pitchFamily="34" charset="0"/>
                <a:cs typeface="Arial" panose="020B0604020202020204" pitchFamily="34" charset="0"/>
              </a:rPr>
              <a:t>σε θέματα ασφαλείας</a:t>
            </a:r>
          </a:p>
          <a:p>
            <a:pPr marL="576000"/>
            <a:r>
              <a:rPr lang="el-GR" sz="1600" b="1" dirty="0" smtClean="0">
                <a:latin typeface="Arial" panose="020B0604020202020204" pitchFamily="34" charset="0"/>
                <a:cs typeface="Arial" panose="020B0604020202020204" pitchFamily="34" charset="0"/>
              </a:rPr>
              <a:t>Τοποθετεί </a:t>
            </a:r>
            <a:r>
              <a:rPr lang="el-GR" sz="1600" b="1" dirty="0">
                <a:latin typeface="Arial" panose="020B0604020202020204" pitchFamily="34" charset="0"/>
                <a:cs typeface="Arial" panose="020B0604020202020204" pitchFamily="34" charset="0"/>
              </a:rPr>
              <a:t>αφίσες </a:t>
            </a:r>
            <a:r>
              <a:rPr lang="el-GR" sz="1600" dirty="0">
                <a:latin typeface="Arial" panose="020B0604020202020204" pitchFamily="34" charset="0"/>
                <a:cs typeface="Arial" panose="020B0604020202020204" pitchFamily="34" charset="0"/>
              </a:rPr>
              <a:t>με κανόνες ασφαλείας </a:t>
            </a:r>
            <a:r>
              <a:rPr lang="el-GR" sz="1600" dirty="0" smtClean="0">
                <a:latin typeface="Arial" panose="020B0604020202020204" pitchFamily="34" charset="0"/>
                <a:cs typeface="Arial" panose="020B0604020202020204" pitchFamily="34" charset="0"/>
              </a:rPr>
              <a:t>σε κατάλληλα </a:t>
            </a:r>
            <a:r>
              <a:rPr lang="el-GR" sz="1600" dirty="0">
                <a:latin typeface="Arial" panose="020B0604020202020204" pitchFamily="34" charset="0"/>
                <a:cs typeface="Arial" panose="020B0604020202020204" pitchFamily="34" charset="0"/>
              </a:rPr>
              <a:t>σημεία των χώρων </a:t>
            </a:r>
            <a:r>
              <a:rPr lang="el-GR" sz="1600" dirty="0" smtClean="0">
                <a:latin typeface="Arial" panose="020B0604020202020204" pitchFamily="34" charset="0"/>
                <a:cs typeface="Arial" panose="020B0604020202020204" pitchFamily="34" charset="0"/>
              </a:rPr>
              <a:t>εργασίας</a:t>
            </a:r>
          </a:p>
          <a:p>
            <a:pPr marL="576000"/>
            <a:r>
              <a:rPr lang="el-GR" sz="1600" dirty="0" smtClean="0">
                <a:latin typeface="Arial" panose="020B0604020202020204" pitchFamily="34" charset="0"/>
                <a:cs typeface="Arial" panose="020B0604020202020204" pitchFamily="34" charset="0"/>
              </a:rPr>
              <a:t>Φροντίζει </a:t>
            </a:r>
            <a:r>
              <a:rPr lang="el-GR" sz="1600" dirty="0">
                <a:latin typeface="Arial" panose="020B0604020202020204" pitchFamily="34" charset="0"/>
                <a:cs typeface="Arial" panose="020B0604020202020204" pitchFamily="34" charset="0"/>
              </a:rPr>
              <a:t>ώστε οι εργαζόμενοι </a:t>
            </a:r>
            <a:r>
              <a:rPr lang="el-GR" sz="1600" dirty="0" smtClean="0">
                <a:latin typeface="Arial" panose="020B0604020202020204" pitchFamily="34" charset="0"/>
                <a:cs typeface="Arial" panose="020B0604020202020204" pitchFamily="34" charset="0"/>
              </a:rPr>
              <a:t>να πραγματοποιούν </a:t>
            </a:r>
            <a:r>
              <a:rPr lang="el-GR" sz="1600" b="1" dirty="0">
                <a:latin typeface="Arial" panose="020B0604020202020204" pitchFamily="34" charset="0"/>
                <a:cs typeface="Arial" panose="020B0604020202020204" pitchFamily="34" charset="0"/>
              </a:rPr>
              <a:t>προληπτικές ιατρικές </a:t>
            </a:r>
            <a:r>
              <a:rPr lang="el-GR" sz="1600" b="1" dirty="0" smtClean="0">
                <a:latin typeface="Arial" panose="020B0604020202020204" pitchFamily="34" charset="0"/>
                <a:cs typeface="Arial" panose="020B0604020202020204" pitchFamily="34" charset="0"/>
              </a:rPr>
              <a:t>εξετάσεις </a:t>
            </a:r>
            <a:r>
              <a:rPr lang="el-GR" sz="1600" dirty="0" smtClean="0">
                <a:latin typeface="Arial" panose="020B0604020202020204" pitchFamily="34" charset="0"/>
                <a:cs typeface="Arial" panose="020B0604020202020204" pitchFamily="34" charset="0"/>
              </a:rPr>
              <a:t>και </a:t>
            </a:r>
            <a:r>
              <a:rPr lang="el-GR" sz="1600" dirty="0">
                <a:latin typeface="Arial" panose="020B0604020202020204" pitchFamily="34" charset="0"/>
                <a:cs typeface="Arial" panose="020B0604020202020204" pitchFamily="34" charset="0"/>
              </a:rPr>
              <a:t>για την προστασίας τους από τις </a:t>
            </a:r>
            <a:r>
              <a:rPr lang="el-GR" sz="1600" dirty="0" smtClean="0">
                <a:latin typeface="Arial" panose="020B0604020202020204" pitchFamily="34" charset="0"/>
                <a:cs typeface="Arial" panose="020B0604020202020204" pitchFamily="34" charset="0"/>
              </a:rPr>
              <a:t>βιομηχανικές ασθένειες</a:t>
            </a:r>
            <a:endParaRPr lang="el-GR" sz="1600" dirty="0">
              <a:latin typeface="Arial" panose="020B0604020202020204" pitchFamily="34" charset="0"/>
              <a:cs typeface="Arial" panose="020B0604020202020204" pitchFamily="34" charset="0"/>
            </a:endParaRPr>
          </a:p>
          <a:p>
            <a:pPr marL="576000"/>
            <a:r>
              <a:rPr lang="el-GR" sz="1600" dirty="0" smtClean="0">
                <a:latin typeface="Arial" panose="020B0604020202020204" pitchFamily="34" charset="0"/>
                <a:cs typeface="Arial" panose="020B0604020202020204" pitchFamily="34" charset="0"/>
              </a:rPr>
              <a:t>Προετοιμάζει </a:t>
            </a:r>
            <a:r>
              <a:rPr lang="el-GR" sz="1600" b="1" dirty="0">
                <a:latin typeface="Arial" panose="020B0604020202020204" pitchFamily="34" charset="0"/>
                <a:cs typeface="Arial" panose="020B0604020202020204" pitchFamily="34" charset="0"/>
              </a:rPr>
              <a:t>σχέδια έκτακτης ανάγκης </a:t>
            </a:r>
            <a:r>
              <a:rPr lang="el-GR" sz="1600" b="1" dirty="0" smtClean="0">
                <a:latin typeface="Arial" panose="020B0604020202020204" pitchFamily="34" charset="0"/>
                <a:cs typeface="Arial" panose="020B0604020202020204" pitchFamily="34" charset="0"/>
              </a:rPr>
              <a:t>σε περίπτωση </a:t>
            </a:r>
            <a:r>
              <a:rPr lang="el-GR" sz="1600" b="1" dirty="0">
                <a:latin typeface="Arial" panose="020B0604020202020204" pitchFamily="34" charset="0"/>
                <a:cs typeface="Arial" panose="020B0604020202020204" pitchFamily="34" charset="0"/>
              </a:rPr>
              <a:t>κινδύνου</a:t>
            </a:r>
          </a:p>
          <a:p>
            <a:pPr marL="576000"/>
            <a:r>
              <a:rPr lang="el-GR" sz="1600" dirty="0" smtClean="0">
                <a:latin typeface="Arial" panose="020B0604020202020204" pitchFamily="34" charset="0"/>
                <a:cs typeface="Arial" panose="020B0604020202020204" pitchFamily="34" charset="0"/>
              </a:rPr>
              <a:t>Δημιουργεί </a:t>
            </a:r>
            <a:r>
              <a:rPr lang="el-GR" sz="1600" b="1" dirty="0">
                <a:latin typeface="Arial" panose="020B0604020202020204" pitchFamily="34" charset="0"/>
                <a:cs typeface="Arial" panose="020B0604020202020204" pitchFamily="34" charset="0"/>
              </a:rPr>
              <a:t>καλές και ασφαλείς </a:t>
            </a:r>
            <a:r>
              <a:rPr lang="el-GR" sz="1600" b="1" dirty="0" smtClean="0">
                <a:latin typeface="Arial" panose="020B0604020202020204" pitchFamily="34" charset="0"/>
                <a:cs typeface="Arial" panose="020B0604020202020204" pitchFamily="34" charset="0"/>
              </a:rPr>
              <a:t>συνθήκες εργασίας</a:t>
            </a:r>
            <a:endParaRPr lang="el-GR" sz="1600" b="1" dirty="0">
              <a:latin typeface="Arial" panose="020B0604020202020204" pitchFamily="34" charset="0"/>
              <a:cs typeface="Arial" panose="020B0604020202020204" pitchFamily="34" charset="0"/>
            </a:endParaRPr>
          </a:p>
          <a:p>
            <a:pPr marL="576000"/>
            <a:r>
              <a:rPr lang="el-GR" sz="1600" dirty="0" smtClean="0">
                <a:latin typeface="Arial" panose="020B0604020202020204" pitchFamily="34" charset="0"/>
                <a:cs typeface="Arial" panose="020B0604020202020204" pitchFamily="34" charset="0"/>
              </a:rPr>
              <a:t>Διατηρεί </a:t>
            </a:r>
            <a:r>
              <a:rPr lang="el-GR" sz="1600" b="1" dirty="0">
                <a:latin typeface="Arial" panose="020B0604020202020204" pitchFamily="34" charset="0"/>
                <a:cs typeface="Arial" panose="020B0604020202020204" pitchFamily="34" charset="0"/>
              </a:rPr>
              <a:t>αρχείο ατυχημάτων</a:t>
            </a:r>
          </a:p>
          <a:p>
            <a:pPr marL="576000"/>
            <a:r>
              <a:rPr lang="el-GR" sz="1600" dirty="0" smtClean="0">
                <a:latin typeface="Arial" panose="020B0604020202020204" pitchFamily="34" charset="0"/>
                <a:cs typeface="Arial" panose="020B0604020202020204" pitchFamily="34" charset="0"/>
              </a:rPr>
              <a:t>Φροντίζει </a:t>
            </a:r>
            <a:r>
              <a:rPr lang="el-GR" sz="1600" dirty="0">
                <a:latin typeface="Arial" panose="020B0604020202020204" pitchFamily="34" charset="0"/>
                <a:cs typeface="Arial" panose="020B0604020202020204" pitchFamily="34" charset="0"/>
              </a:rPr>
              <a:t>για την </a:t>
            </a:r>
            <a:r>
              <a:rPr lang="el-GR" sz="1600" b="1" dirty="0">
                <a:latin typeface="Arial" panose="020B0604020202020204" pitchFamily="34" charset="0"/>
                <a:cs typeface="Arial" panose="020B0604020202020204" pitchFamily="34" charset="0"/>
              </a:rPr>
              <a:t>παροχή αποζημιώσεων </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15709370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219200" y="787782"/>
            <a:ext cx="9347200" cy="6070218"/>
          </a:xfrm>
        </p:spPr>
        <p:txBody>
          <a:bodyPr>
            <a:normAutofit fontScale="40000" lnSpcReduction="20000"/>
          </a:bodyPr>
          <a:lstStyle/>
          <a:p>
            <a:r>
              <a:rPr lang="el-GR" sz="4500" b="1" dirty="0" smtClean="0">
                <a:solidFill>
                  <a:schemeClr val="accent1"/>
                </a:solidFill>
              </a:rPr>
              <a:t>               </a:t>
            </a:r>
            <a:r>
              <a:rPr lang="el-GR" sz="5000" b="1" dirty="0" smtClean="0">
                <a:solidFill>
                  <a:schemeClr val="accent1"/>
                </a:solidFill>
                <a:latin typeface="Arial" panose="020B0604020202020204" pitchFamily="34" charset="0"/>
                <a:cs typeface="Arial" panose="020B0604020202020204" pitchFamily="34" charset="0"/>
              </a:rPr>
              <a:t>Κανόνες ασφαλείας</a:t>
            </a:r>
            <a:endParaRPr lang="el-GR" sz="5000" b="1" dirty="0">
              <a:solidFill>
                <a:schemeClr val="accent1"/>
              </a:solidFill>
              <a:latin typeface="Arial" panose="020B0604020202020204" pitchFamily="34" charset="0"/>
              <a:cs typeface="Arial" panose="020B0604020202020204" pitchFamily="34" charset="0"/>
            </a:endParaRPr>
          </a:p>
          <a:p>
            <a:pPr lvl="1" indent="-342900">
              <a:lnSpc>
                <a:spcPct val="120000"/>
              </a:lnSpc>
              <a:spcBef>
                <a:spcPts val="600"/>
              </a:spcBef>
              <a:buFont typeface="+mj-lt"/>
              <a:buAutoNum type="arabicPeriod"/>
            </a:pPr>
            <a:r>
              <a:rPr lang="el-GR" sz="3500" dirty="0" smtClean="0">
                <a:latin typeface="Arial" panose="020B0604020202020204" pitchFamily="34" charset="0"/>
                <a:cs typeface="Arial" panose="020B0604020202020204" pitchFamily="34" charset="0"/>
              </a:rPr>
              <a:t>Η </a:t>
            </a:r>
            <a:r>
              <a:rPr lang="el-GR" sz="3500" dirty="0">
                <a:latin typeface="Arial" panose="020B0604020202020204" pitchFamily="34" charset="0"/>
                <a:cs typeface="Arial" panose="020B0604020202020204" pitchFamily="34" charset="0"/>
              </a:rPr>
              <a:t>σωστή χρήση των εργαλείων και </a:t>
            </a:r>
            <a:r>
              <a:rPr lang="el-GR" sz="3500" dirty="0" smtClean="0">
                <a:latin typeface="Arial" panose="020B0604020202020204" pitchFamily="34" charset="0"/>
                <a:cs typeface="Arial" panose="020B0604020202020204" pitchFamily="34" charset="0"/>
              </a:rPr>
              <a:t>των μηχανών</a:t>
            </a:r>
            <a:endParaRPr lang="el-GR" sz="3500" dirty="0">
              <a:latin typeface="Arial" panose="020B0604020202020204" pitchFamily="34" charset="0"/>
              <a:cs typeface="Arial" panose="020B0604020202020204" pitchFamily="34" charset="0"/>
            </a:endParaRPr>
          </a:p>
          <a:p>
            <a:pPr lvl="1" indent="-342900">
              <a:lnSpc>
                <a:spcPct val="120000"/>
              </a:lnSpc>
              <a:spcBef>
                <a:spcPts val="600"/>
              </a:spcBef>
              <a:buFont typeface="+mj-lt"/>
              <a:buAutoNum type="arabicPeriod"/>
            </a:pPr>
            <a:r>
              <a:rPr lang="el-GR" sz="3500" dirty="0" smtClean="0">
                <a:latin typeface="Arial" panose="020B0604020202020204" pitchFamily="34" charset="0"/>
                <a:cs typeface="Arial" panose="020B0604020202020204" pitchFamily="34" charset="0"/>
              </a:rPr>
              <a:t>Η </a:t>
            </a:r>
            <a:r>
              <a:rPr lang="el-GR" sz="3500" dirty="0">
                <a:latin typeface="Arial" panose="020B0604020202020204" pitchFamily="34" charset="0"/>
                <a:cs typeface="Arial" panose="020B0604020202020204" pitchFamily="34" charset="0"/>
              </a:rPr>
              <a:t>αποθήκευση εύφλεκτων υλικών </a:t>
            </a:r>
            <a:r>
              <a:rPr lang="el-GR" sz="3500" dirty="0" smtClean="0">
                <a:latin typeface="Arial" panose="020B0604020202020204" pitchFamily="34" charset="0"/>
                <a:cs typeface="Arial" panose="020B0604020202020204" pitchFamily="34" charset="0"/>
              </a:rPr>
              <a:t>σε κατάλληλους </a:t>
            </a:r>
            <a:r>
              <a:rPr lang="el-GR" sz="3500" dirty="0">
                <a:latin typeface="Arial" panose="020B0604020202020204" pitchFamily="34" charset="0"/>
                <a:cs typeface="Arial" panose="020B0604020202020204" pitchFamily="34" charset="0"/>
              </a:rPr>
              <a:t>χώρους</a:t>
            </a:r>
          </a:p>
          <a:p>
            <a:pPr lvl="1" indent="-342900">
              <a:lnSpc>
                <a:spcPct val="120000"/>
              </a:lnSpc>
              <a:spcBef>
                <a:spcPts val="600"/>
              </a:spcBef>
              <a:buFont typeface="+mj-lt"/>
              <a:buAutoNum type="arabicPeriod"/>
            </a:pPr>
            <a:r>
              <a:rPr lang="el-GR" sz="3500" dirty="0" smtClean="0">
                <a:latin typeface="Arial" panose="020B0604020202020204" pitchFamily="34" charset="0"/>
                <a:cs typeface="Arial" panose="020B0604020202020204" pitchFamily="34" charset="0"/>
              </a:rPr>
              <a:t>Έξοδοι </a:t>
            </a:r>
            <a:r>
              <a:rPr lang="el-GR" sz="3500" dirty="0">
                <a:latin typeface="Arial" panose="020B0604020202020204" pitchFamily="34" charset="0"/>
                <a:cs typeface="Arial" panose="020B0604020202020204" pitchFamily="34" charset="0"/>
              </a:rPr>
              <a:t>κινδύνου με ορατή σήμανση</a:t>
            </a:r>
          </a:p>
          <a:p>
            <a:pPr lvl="1" indent="-342900">
              <a:lnSpc>
                <a:spcPct val="120000"/>
              </a:lnSpc>
              <a:spcBef>
                <a:spcPts val="600"/>
              </a:spcBef>
              <a:buFont typeface="+mj-lt"/>
              <a:buAutoNum type="arabicPeriod"/>
            </a:pPr>
            <a:r>
              <a:rPr lang="el-GR" sz="3500" dirty="0" smtClean="0">
                <a:latin typeface="Arial" panose="020B0604020202020204" pitchFamily="34" charset="0"/>
                <a:cs typeface="Arial" panose="020B0604020202020204" pitchFamily="34" charset="0"/>
              </a:rPr>
              <a:t>Εξοπλισμός </a:t>
            </a:r>
            <a:r>
              <a:rPr lang="el-GR" sz="3500" dirty="0">
                <a:latin typeface="Arial" panose="020B0604020202020204" pitchFamily="34" charset="0"/>
                <a:cs typeface="Arial" panose="020B0604020202020204" pitchFamily="34" charset="0"/>
              </a:rPr>
              <a:t>πυρόσβεσης</a:t>
            </a:r>
          </a:p>
          <a:p>
            <a:pPr lvl="1" indent="-342900">
              <a:lnSpc>
                <a:spcPct val="120000"/>
              </a:lnSpc>
              <a:spcBef>
                <a:spcPts val="600"/>
              </a:spcBef>
              <a:buFont typeface="+mj-lt"/>
              <a:buAutoNum type="arabicPeriod"/>
            </a:pPr>
            <a:r>
              <a:rPr lang="el-GR" sz="3500" dirty="0" smtClean="0">
                <a:latin typeface="Arial" panose="020B0604020202020204" pitchFamily="34" charset="0"/>
                <a:cs typeface="Arial" panose="020B0604020202020204" pitchFamily="34" charset="0"/>
              </a:rPr>
              <a:t>Η </a:t>
            </a:r>
            <a:r>
              <a:rPr lang="el-GR" sz="3500" dirty="0">
                <a:latin typeface="Arial" panose="020B0604020202020204" pitchFamily="34" charset="0"/>
                <a:cs typeface="Arial" panose="020B0604020202020204" pitchFamily="34" charset="0"/>
              </a:rPr>
              <a:t>κατάλληλη ένδυση του προσωπικού κ.λπ</a:t>
            </a:r>
            <a:r>
              <a:rPr lang="el-GR" sz="3500" dirty="0" smtClean="0">
                <a:latin typeface="Arial" panose="020B0604020202020204" pitchFamily="34" charset="0"/>
                <a:cs typeface="Arial" panose="020B0604020202020204" pitchFamily="34" charset="0"/>
              </a:rPr>
              <a:t>.</a:t>
            </a:r>
          </a:p>
          <a:p>
            <a:pPr marL="0" indent="0">
              <a:buNone/>
            </a:pPr>
            <a:endParaRPr lang="el-GR" sz="3500" dirty="0" smtClean="0">
              <a:latin typeface="Arial" panose="020B0604020202020204" pitchFamily="34" charset="0"/>
              <a:cs typeface="Arial" panose="020B0604020202020204" pitchFamily="34" charset="0"/>
            </a:endParaRPr>
          </a:p>
          <a:p>
            <a:pPr marL="0" indent="0">
              <a:buNone/>
            </a:pPr>
            <a:r>
              <a:rPr lang="el-GR" sz="2900" b="1" dirty="0" smtClean="0">
                <a:solidFill>
                  <a:schemeClr val="accent1"/>
                </a:solidFill>
                <a:latin typeface="Arial" panose="020B0604020202020204" pitchFamily="34" charset="0"/>
                <a:cs typeface="Arial" panose="020B0604020202020204" pitchFamily="34" charset="0"/>
              </a:rPr>
              <a:t>                </a:t>
            </a:r>
            <a:r>
              <a:rPr lang="el-GR" sz="4500" b="1" dirty="0" smtClean="0">
                <a:solidFill>
                  <a:schemeClr val="accent1"/>
                </a:solidFill>
                <a:latin typeface="Arial" panose="020B0604020202020204" pitchFamily="34" charset="0"/>
                <a:cs typeface="Arial" panose="020B0604020202020204" pitchFamily="34" charset="0"/>
              </a:rPr>
              <a:t>   Εισηγήσεις </a:t>
            </a:r>
            <a:r>
              <a:rPr lang="el-GR" sz="4500" b="1" dirty="0">
                <a:solidFill>
                  <a:schemeClr val="accent1"/>
                </a:solidFill>
                <a:latin typeface="Arial" panose="020B0604020202020204" pitchFamily="34" charset="0"/>
                <a:cs typeface="Arial" panose="020B0604020202020204" pitchFamily="34" charset="0"/>
              </a:rPr>
              <a:t>για μέτρα προστασίας και </a:t>
            </a:r>
            <a:r>
              <a:rPr lang="el-GR" sz="4500" b="1" dirty="0" smtClean="0">
                <a:solidFill>
                  <a:schemeClr val="accent1"/>
                </a:solidFill>
                <a:latin typeface="Arial" panose="020B0604020202020204" pitchFamily="34" charset="0"/>
                <a:cs typeface="Arial" panose="020B0604020202020204" pitchFamily="34" charset="0"/>
              </a:rPr>
              <a:t>πρόληψης</a:t>
            </a:r>
            <a:endParaRPr lang="el-GR" sz="4500" dirty="0">
              <a:solidFill>
                <a:schemeClr val="accent1"/>
              </a:solidFill>
              <a:latin typeface="Arial" panose="020B0604020202020204" pitchFamily="34" charset="0"/>
              <a:cs typeface="Arial" panose="020B0604020202020204" pitchFamily="34" charset="0"/>
            </a:endParaRPr>
          </a:p>
          <a:p>
            <a:pPr marL="400050" lvl="1" indent="0">
              <a:buNone/>
            </a:pPr>
            <a:r>
              <a:rPr lang="el-GR" sz="2300" dirty="0">
                <a:latin typeface="Arial" panose="020B0604020202020204" pitchFamily="34" charset="0"/>
                <a:cs typeface="Arial" panose="020B0604020202020204" pitchFamily="34" charset="0"/>
              </a:rPr>
              <a:t>• </a:t>
            </a:r>
            <a:r>
              <a:rPr lang="el-GR" sz="3400" dirty="0">
                <a:latin typeface="Arial" panose="020B0604020202020204" pitchFamily="34" charset="0"/>
                <a:cs typeface="Arial" panose="020B0604020202020204" pitchFamily="34" charset="0"/>
              </a:rPr>
              <a:t>Τακτικός έλεγχος και καθαρισμός υδρορροών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Καθαρισμός πατωμάτων και χρήση αντιολισθητικών υποδημάτων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Εφαρμογή στερεών προφυλακτήρων στα κινούμενα μέρη των μηχανημάτων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Εγκατάσταση συστήματος για διακοπή της λειτουργίας των μηχανημάτων κατά τη συντήρηση</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Εγκατάσταση διακοπτών έκτακτης ανάγκης στα μηχανήματα</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Συστηματική συντήρηση μηχανημάτων, εξοπλισμού και οχημάτων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Οργάνωση χώρων εργασίας και διακίνησης προσώπων και οχημάτων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Τοποθέτηση διαγράμμισης στους διαδρόμους διακίνησης οχημάτων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Προγραμματισμός διακινήσεων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Χρήση μηχανικών μέσων για διακίνηση φορτίων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Ασφαλής διακίνηση, αποθήκευση και χρήση χημικών ουσιών</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Ασφάλιση φιαλών με αέρια σε στερεό σημείο</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Έλεγχος για διαρροές επικίνδυνων αερίων – αμμωνία</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Σήμανση</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Σωστή επιλογή, χρήση και φύλαξη κατάλληλων μέσων ατομικής προστασίας</a:t>
            </a:r>
            <a:br>
              <a:rPr lang="el-GR" sz="3400" dirty="0">
                <a:latin typeface="Arial" panose="020B0604020202020204" pitchFamily="34" charset="0"/>
                <a:cs typeface="Arial" panose="020B0604020202020204" pitchFamily="34" charset="0"/>
              </a:rPr>
            </a:br>
            <a:r>
              <a:rPr lang="el-GR" sz="3400" dirty="0">
                <a:latin typeface="Arial" panose="020B0604020202020204" pitchFamily="34" charset="0"/>
                <a:cs typeface="Arial" panose="020B0604020202020204" pitchFamily="34" charset="0"/>
              </a:rPr>
              <a:t>• Συνεχής κατάρτιση του προσωπικού σε θέματα ασφάλειας και υγείας στην εργασία</a:t>
            </a:r>
          </a:p>
          <a:p>
            <a:pPr marL="0" indent="0">
              <a:buNone/>
            </a:pPr>
            <a:r>
              <a:rPr lang="el-GR" sz="2900" dirty="0"/>
              <a:t/>
            </a:r>
            <a:br>
              <a:rPr lang="el-GR" sz="2900" dirty="0"/>
            </a:br>
            <a:endParaRPr lang="el-GR" sz="2900" dirty="0"/>
          </a:p>
          <a:p>
            <a:endParaRPr lang="el-GR" sz="2000" dirty="0">
              <a:latin typeface="Arial" panose="020B0604020202020204" pitchFamily="34" charset="0"/>
              <a:cs typeface="Arial" panose="020B0604020202020204" pitchFamily="34" charset="0"/>
            </a:endParaRP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480543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Ασφάλειας και Υγιεινής</a:t>
            </a:r>
            <a:endParaRPr lang="el-GR" dirty="0">
              <a:solidFill>
                <a:schemeClr val="tx1"/>
              </a:solidFill>
            </a:endParaRPr>
          </a:p>
        </p:txBody>
      </p:sp>
      <p:sp>
        <p:nvSpPr>
          <p:cNvPr id="3" name="Θέση περιεχομένου 2"/>
          <p:cNvSpPr>
            <a:spLocks noGrp="1"/>
          </p:cNvSpPr>
          <p:nvPr>
            <p:ph idx="1"/>
          </p:nvPr>
        </p:nvSpPr>
        <p:spPr>
          <a:xfrm>
            <a:off x="1574800" y="1587500"/>
            <a:ext cx="9029700" cy="4323722"/>
          </a:xfrm>
        </p:spPr>
        <p:txBody>
          <a:bodyPr/>
          <a:lstStyle/>
          <a:p>
            <a:r>
              <a:rPr lang="en-US" sz="1600" dirty="0">
                <a:latin typeface="Arial" panose="020B0604020202020204" pitchFamily="34" charset="0"/>
                <a:cs typeface="Arial" panose="020B0604020202020204" pitchFamily="34" charset="0"/>
                <a:hlinkClick r:id="rId2"/>
              </a:rPr>
              <a:t>1.pdf (ucy.ac.cy</a:t>
            </a:r>
            <a:r>
              <a:rPr lang="en-US" sz="1600" dirty="0" smtClean="0">
                <a:latin typeface="Arial" panose="020B0604020202020204" pitchFamily="34" charset="0"/>
                <a:cs typeface="Arial" panose="020B0604020202020204" pitchFamily="34" charset="0"/>
                <a:hlinkClick r:id="rId2"/>
              </a:rPr>
              <a:t>)</a:t>
            </a:r>
            <a:endParaRPr lang="el-G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hlinkClick r:id="rId3"/>
              </a:rPr>
              <a:t>EUR-</a:t>
            </a:r>
            <a:r>
              <a:rPr lang="fr-FR" sz="1600" dirty="0" err="1">
                <a:latin typeface="Arial" panose="020B0604020202020204" pitchFamily="34" charset="0"/>
                <a:cs typeface="Arial" panose="020B0604020202020204" pitchFamily="34" charset="0"/>
                <a:hlinkClick r:id="rId3"/>
              </a:rPr>
              <a:t>Lex</a:t>
            </a:r>
            <a:r>
              <a:rPr lang="fr-FR" sz="1600" dirty="0">
                <a:latin typeface="Arial" panose="020B0604020202020204" pitchFamily="34" charset="0"/>
                <a:cs typeface="Arial" panose="020B0604020202020204" pitchFamily="34" charset="0"/>
                <a:hlinkClick r:id="rId3"/>
              </a:rPr>
              <a:t> - c11113 - EN - EUR-</a:t>
            </a:r>
            <a:r>
              <a:rPr lang="fr-FR" sz="1600" dirty="0" err="1">
                <a:latin typeface="Arial" panose="020B0604020202020204" pitchFamily="34" charset="0"/>
                <a:cs typeface="Arial" panose="020B0604020202020204" pitchFamily="34" charset="0"/>
                <a:hlinkClick r:id="rId3"/>
              </a:rPr>
              <a:t>Lex</a:t>
            </a:r>
            <a:r>
              <a:rPr lang="fr-FR" sz="1600" dirty="0">
                <a:latin typeface="Arial" panose="020B0604020202020204" pitchFamily="34" charset="0"/>
                <a:cs typeface="Arial" panose="020B0604020202020204" pitchFamily="34" charset="0"/>
                <a:hlinkClick r:id="rId3"/>
              </a:rPr>
              <a:t> (</a:t>
            </a:r>
            <a:r>
              <a:rPr lang="fr-FR" sz="1600" dirty="0" smtClean="0">
                <a:latin typeface="Arial" panose="020B0604020202020204" pitchFamily="34" charset="0"/>
                <a:cs typeface="Arial" panose="020B0604020202020204" pitchFamily="34" charset="0"/>
                <a:hlinkClick r:id="rId3"/>
              </a:rPr>
              <a:t>europa.eu)</a:t>
            </a:r>
            <a:endParaRPr lang="el-GR" sz="1600" dirty="0" smtClean="0">
              <a:latin typeface="Arial" panose="020B0604020202020204" pitchFamily="34" charset="0"/>
              <a:cs typeface="Arial" panose="020B0604020202020204" pitchFamily="34" charset="0"/>
            </a:endParaRPr>
          </a:p>
          <a:p>
            <a:r>
              <a:rPr lang="el-GR" sz="1600" dirty="0">
                <a:latin typeface="Arial" panose="020B0604020202020204" pitchFamily="34" charset="0"/>
                <a:cs typeface="Arial" panose="020B0604020202020204" pitchFamily="34" charset="0"/>
                <a:hlinkClick r:id="rId4"/>
              </a:rPr>
              <a:t>Οδηγός πρώτων βοηθειών (</a:t>
            </a:r>
            <a:r>
              <a:rPr lang="en-US" sz="1600" dirty="0">
                <a:latin typeface="Arial" panose="020B0604020202020204" pitchFamily="34" charset="0"/>
                <a:cs typeface="Arial" panose="020B0604020202020204" pitchFamily="34" charset="0"/>
                <a:hlinkClick r:id="rId4"/>
              </a:rPr>
              <a:t>uoa.gr</a:t>
            </a:r>
            <a:r>
              <a:rPr lang="en-US" sz="1600" dirty="0" smtClean="0">
                <a:latin typeface="Arial" panose="020B0604020202020204" pitchFamily="34" charset="0"/>
                <a:cs typeface="Arial" panose="020B0604020202020204" pitchFamily="34" charset="0"/>
                <a:hlinkClick r:id="rId4"/>
              </a:rPr>
              <a:t>)</a:t>
            </a:r>
            <a:endParaRPr lang="el-GR" sz="1600" dirty="0" smtClean="0">
              <a:latin typeface="Arial" panose="020B0604020202020204" pitchFamily="34" charset="0"/>
              <a:cs typeface="Arial" panose="020B0604020202020204" pitchFamily="34" charset="0"/>
            </a:endParaRPr>
          </a:p>
          <a:p>
            <a:r>
              <a:rPr lang="el-GR" sz="1600" dirty="0">
                <a:latin typeface="Arial" panose="020B0604020202020204" pitchFamily="34" charset="0"/>
                <a:cs typeface="Arial" panose="020B0604020202020204" pitchFamily="34" charset="0"/>
                <a:hlinkClick r:id="rId5"/>
              </a:rPr>
              <a:t>ερευνητική εργασία υγιεινή και ασφάλεια στους χώρους εργασίας (slideshare.net</a:t>
            </a:r>
            <a:r>
              <a:rPr lang="el-GR" sz="1600" dirty="0" smtClean="0">
                <a:latin typeface="Arial" panose="020B0604020202020204" pitchFamily="34" charset="0"/>
                <a:cs typeface="Arial" panose="020B0604020202020204" pitchFamily="34" charset="0"/>
                <a:hlinkClick r:id="rId5"/>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6"/>
              </a:rPr>
              <a:t>https://</a:t>
            </a:r>
            <a:r>
              <a:rPr lang="en-US" sz="1600" dirty="0" smtClean="0">
                <a:latin typeface="Arial" panose="020B0604020202020204" pitchFamily="34" charset="0"/>
                <a:cs typeface="Arial" panose="020B0604020202020204" pitchFamily="34" charset="0"/>
                <a:hlinkClick r:id="rId6"/>
              </a:rPr>
              <a:t>eur</a:t>
            </a:r>
            <a:r>
              <a:rPr lang="el-GR" sz="1600" dirty="0" smtClean="0">
                <a:latin typeface="Arial" panose="020B0604020202020204" pitchFamily="34" charset="0"/>
                <a:cs typeface="Arial" panose="020B0604020202020204" pitchFamily="34" charset="0"/>
                <a:hlinkClick r:id="rId6"/>
              </a:rPr>
              <a:t>-</a:t>
            </a:r>
            <a:r>
              <a:rPr lang="en-US" sz="1600" dirty="0" smtClean="0">
                <a:latin typeface="Arial" panose="020B0604020202020204" pitchFamily="34" charset="0"/>
                <a:cs typeface="Arial" panose="020B0604020202020204" pitchFamily="34" charset="0"/>
                <a:hlinkClick r:id="rId6"/>
              </a:rPr>
              <a:t>lex.europa.eu/summary/chapter/</a:t>
            </a:r>
            <a:r>
              <a:rPr lang="en-US" sz="1600" dirty="0" err="1" smtClean="0">
                <a:latin typeface="Arial" panose="020B0604020202020204" pitchFamily="34" charset="0"/>
                <a:cs typeface="Arial" panose="020B0604020202020204" pitchFamily="34" charset="0"/>
                <a:hlinkClick r:id="rId6"/>
              </a:rPr>
              <a:t>employment_and_social_policy.html?root_default</a:t>
            </a:r>
            <a:r>
              <a:rPr lang="en-US" sz="1600" dirty="0" smtClean="0">
                <a:latin typeface="Arial" panose="020B0604020202020204" pitchFamily="34" charset="0"/>
                <a:cs typeface="Arial" panose="020B0604020202020204" pitchFamily="34" charset="0"/>
                <a:hlinkClick r:id="rId6"/>
              </a:rPr>
              <a:t>=SUM_1_CODED%3D17%2CSUM_2_CODED%3D1708&amp;locale=el</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7"/>
              </a:rPr>
              <a:t>https://</a:t>
            </a:r>
            <a:r>
              <a:rPr lang="en-US" sz="1600" dirty="0" smtClean="0">
                <a:latin typeface="Arial" panose="020B0604020202020204" pitchFamily="34" charset="0"/>
                <a:cs typeface="Arial" panose="020B0604020202020204" pitchFamily="34" charset="0"/>
                <a:hlinkClick r:id="rId7"/>
              </a:rPr>
              <a:t>www.certh.gr/F51C4D84.el.aspx</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8"/>
              </a:rPr>
              <a:t>https://</a:t>
            </a:r>
            <a:r>
              <a:rPr lang="en-US" sz="1600" dirty="0" smtClean="0">
                <a:latin typeface="Arial" panose="020B0604020202020204" pitchFamily="34" charset="0"/>
                <a:cs typeface="Arial" panose="020B0604020202020204" pitchFamily="34" charset="0"/>
                <a:hlinkClick r:id="rId8"/>
              </a:rPr>
              <a:t>www.elinyae.gr/el/index.jsp</a:t>
            </a:r>
            <a:endParaRPr lang="el-GR" sz="1600" dirty="0" smtClean="0">
              <a:latin typeface="Arial" panose="020B0604020202020204" pitchFamily="34" charset="0"/>
              <a:cs typeface="Arial" panose="020B0604020202020204" pitchFamily="34" charset="0"/>
            </a:endParaRPr>
          </a:p>
          <a:p>
            <a:endParaRPr lang="el-GR" dirty="0" smtClean="0"/>
          </a:p>
          <a:p>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30522330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939800" y="624110"/>
            <a:ext cx="10617200" cy="2030190"/>
          </a:xfrm>
        </p:spPr>
        <p:txBody>
          <a:bodyPr>
            <a:normAutofit fontScale="90000"/>
          </a:bodyPr>
          <a:lstStyle/>
          <a:p>
            <a:r>
              <a:rPr lang="el-GR" dirty="0" smtClean="0">
                <a:effectLst>
                  <a:outerShdw blurRad="38100" dist="38100" dir="2700000" algn="tl">
                    <a:srgbClr val="000000">
                      <a:alpha val="43137"/>
                    </a:srgbClr>
                  </a:outerShdw>
                </a:effectLst>
              </a:rPr>
              <a:t>                </a:t>
            </a:r>
            <a:r>
              <a:rPr lang="el-GR" sz="4000" b="1" dirty="0" smtClean="0">
                <a:solidFill>
                  <a:schemeClr val="accent1"/>
                </a:solidFill>
                <a:latin typeface="Arial" panose="020B0604020202020204" pitchFamily="34" charset="0"/>
                <a:cs typeface="Arial" panose="020B0604020202020204" pitchFamily="34" charset="0"/>
              </a:rPr>
              <a:t>Ο </a:t>
            </a:r>
            <a:r>
              <a:rPr lang="el-GR" sz="4000" b="1" dirty="0">
                <a:solidFill>
                  <a:schemeClr val="accent1"/>
                </a:solidFill>
                <a:latin typeface="Arial" panose="020B0604020202020204" pitchFamily="34" charset="0"/>
                <a:cs typeface="Arial" panose="020B0604020202020204" pitchFamily="34" charset="0"/>
              </a:rPr>
              <a:t>Διευθυντής </a:t>
            </a:r>
            <a:r>
              <a:rPr lang="el-GR" sz="4000" b="1" dirty="0" smtClean="0">
                <a:solidFill>
                  <a:schemeClr val="accent1"/>
                </a:solidFill>
                <a:latin typeface="Arial" panose="020B0604020202020204" pitchFamily="34" charset="0"/>
                <a:cs typeface="Arial" panose="020B0604020202020204" pitchFamily="34" charset="0"/>
              </a:rPr>
              <a:t>Εκπαίδευσης</a:t>
            </a:r>
            <a:r>
              <a:rPr lang="el-G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l-G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Η </a:t>
            </a:r>
            <a:r>
              <a:rPr lang="el-GR" sz="1800" dirty="0">
                <a:latin typeface="Arial" panose="020B0604020202020204" pitchFamily="34" charset="0"/>
                <a:cs typeface="Arial" panose="020B0604020202020204" pitchFamily="34" charset="0"/>
              </a:rPr>
              <a:t>ραγδαία τεχνολογική πρόοδος στην παραγωγή αγαθών αναγκάζει τις επιχειρήσεις σε συνεχή εκσυγχρονισμό και ανανέωση του εξοπλισμού τους και των παραγωγικών διαδικασιών </a:t>
            </a:r>
            <a:r>
              <a:rPr lang="el-GR" sz="1800" dirty="0" smtClean="0">
                <a:latin typeface="Arial" panose="020B0604020202020204" pitchFamily="34" charset="0"/>
                <a:cs typeface="Arial" panose="020B0604020202020204" pitchFamily="34" charset="0"/>
              </a:rPr>
              <a:t>τους.</a:t>
            </a:r>
            <a:br>
              <a:rPr lang="el-GR" sz="1800" dirty="0" smtClean="0">
                <a:latin typeface="Arial" panose="020B0604020202020204" pitchFamily="34" charset="0"/>
                <a:cs typeface="Arial" panose="020B0604020202020204" pitchFamily="34" charset="0"/>
              </a:rPr>
            </a:br>
            <a:r>
              <a:rPr lang="el-GR" sz="1800" dirty="0" smtClean="0">
                <a:latin typeface="Arial" panose="020B0604020202020204" pitchFamily="34" charset="0"/>
                <a:cs typeface="Arial" panose="020B0604020202020204" pitchFamily="34" charset="0"/>
              </a:rPr>
              <a:t>   Οι </a:t>
            </a:r>
            <a:r>
              <a:rPr lang="el-GR" sz="1800" dirty="0">
                <a:latin typeface="Arial" panose="020B0604020202020204" pitchFamily="34" charset="0"/>
                <a:cs typeface="Arial" panose="020B0604020202020204" pitchFamily="34" charset="0"/>
              </a:rPr>
              <a:t>εργαζόμενοι καλούνται ν’ ανταποκριθούν στις απαιτήσεις αυτών των τεχνολογικών εξελίξεων και </a:t>
            </a:r>
            <a:r>
              <a:rPr lang="el-GR" sz="1800" b="1" dirty="0">
                <a:latin typeface="Arial" panose="020B0604020202020204" pitchFamily="34" charset="0"/>
                <a:cs typeface="Arial" panose="020B0604020202020204" pitchFamily="34" charset="0"/>
              </a:rPr>
              <a:t>να εκπαιδευτούν</a:t>
            </a:r>
            <a:r>
              <a:rPr lang="el-GR" sz="1800" dirty="0">
                <a:latin typeface="Arial" panose="020B0604020202020204" pitchFamily="34" charset="0"/>
                <a:cs typeface="Arial" panose="020B0604020202020204" pitchFamily="34" charset="0"/>
              </a:rPr>
              <a:t>, ώστε να μπορούν να τις παρακολουθήσουν</a:t>
            </a:r>
            <a:r>
              <a:rPr lang="el-GR" sz="1800" dirty="0" smtClean="0">
                <a:latin typeface="Arial" panose="020B0604020202020204" pitchFamily="34" charset="0"/>
                <a:cs typeface="Arial" panose="020B0604020202020204" pitchFamily="34" charset="0"/>
              </a:rPr>
              <a:t>.</a:t>
            </a:r>
            <a:r>
              <a:rPr lang="el-GR" sz="2000" dirty="0" smtClean="0">
                <a:latin typeface="Arial" panose="020B0604020202020204" pitchFamily="34" charset="0"/>
                <a:cs typeface="Arial" panose="020B0604020202020204" pitchFamily="34" charset="0"/>
              </a:rPr>
              <a:t/>
            </a:r>
            <a:br>
              <a:rPr lang="el-GR" sz="2000" dirty="0" smtClean="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
            </a:r>
            <a:br>
              <a:rPr lang="el-GR" sz="2000" dirty="0" smtClean="0">
                <a:latin typeface="Arial" panose="020B0604020202020204" pitchFamily="34" charset="0"/>
                <a:cs typeface="Arial" panose="020B0604020202020204" pitchFamily="34" charset="0"/>
              </a:rPr>
            </a:br>
            <a:endParaRPr lang="el-GR" sz="2000"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sz="half" idx="1"/>
          </p:nvPr>
        </p:nvSpPr>
        <p:spPr>
          <a:xfrm>
            <a:off x="1143000" y="2489200"/>
            <a:ext cx="4051300" cy="4152900"/>
          </a:xfrm>
        </p:spPr>
        <p:txBody>
          <a:bodyPr>
            <a:noAutofit/>
          </a:bodyPr>
          <a:lstStyle/>
          <a:p>
            <a:pPr marL="0" indent="0">
              <a:buNone/>
            </a:pPr>
            <a:endParaRPr lang="el-GR" sz="1600" dirty="0" smtClean="0"/>
          </a:p>
          <a:p>
            <a:r>
              <a:rPr lang="el-GR" sz="2000" b="1" dirty="0" smtClean="0">
                <a:solidFill>
                  <a:srgbClr val="C00000"/>
                </a:solidFill>
                <a:latin typeface="Arial" panose="020B0604020202020204" pitchFamily="34" charset="0"/>
                <a:cs typeface="Arial" panose="020B0604020202020204" pitchFamily="34" charset="0"/>
              </a:rPr>
              <a:t>Η </a:t>
            </a:r>
            <a:r>
              <a:rPr lang="el-GR" sz="2000" b="1" dirty="0">
                <a:solidFill>
                  <a:srgbClr val="C00000"/>
                </a:solidFill>
                <a:latin typeface="Arial" panose="020B0604020202020204" pitchFamily="34" charset="0"/>
                <a:cs typeface="Arial" panose="020B0604020202020204" pitchFamily="34" charset="0"/>
              </a:rPr>
              <a:t>εκπαίδευση των εργαζομένων</a:t>
            </a:r>
          </a:p>
          <a:p>
            <a:pPr marL="432000" indent="0">
              <a:buNone/>
            </a:pPr>
            <a:r>
              <a:rPr lang="el-GR" sz="1600" dirty="0">
                <a:latin typeface="Arial" panose="020B0604020202020204" pitchFamily="34" charset="0"/>
                <a:cs typeface="Arial" panose="020B0604020202020204" pitchFamily="34" charset="0"/>
              </a:rPr>
              <a:t>• Είναι </a:t>
            </a:r>
            <a:r>
              <a:rPr lang="el-GR" sz="1600" b="1" dirty="0">
                <a:latin typeface="Arial" panose="020B0604020202020204" pitchFamily="34" charset="0"/>
                <a:cs typeface="Arial" panose="020B0604020202020204" pitchFamily="34" charset="0"/>
              </a:rPr>
              <a:t>δαπανηρή</a:t>
            </a:r>
          </a:p>
          <a:p>
            <a:pPr marL="432000" indent="0">
              <a:buNone/>
            </a:pPr>
            <a:r>
              <a:rPr lang="el-GR" sz="1600" dirty="0">
                <a:latin typeface="Arial" panose="020B0604020202020204" pitchFamily="34" charset="0"/>
                <a:cs typeface="Arial" panose="020B0604020202020204" pitchFamily="34" charset="0"/>
              </a:rPr>
              <a:t>• Γίνεται από </a:t>
            </a:r>
            <a:r>
              <a:rPr lang="el-GR" sz="1600" b="1" dirty="0">
                <a:latin typeface="Arial" panose="020B0604020202020204" pitchFamily="34" charset="0"/>
                <a:cs typeface="Arial" panose="020B0604020202020204" pitchFamily="34" charset="0"/>
              </a:rPr>
              <a:t>ειδικούς</a:t>
            </a:r>
            <a:r>
              <a:rPr lang="el-GR" sz="1600" dirty="0">
                <a:latin typeface="Arial" panose="020B0604020202020204" pitchFamily="34" charset="0"/>
                <a:cs typeface="Arial" panose="020B0604020202020204" pitchFamily="34" charset="0"/>
              </a:rPr>
              <a:t> επιστήμονες</a:t>
            </a:r>
          </a:p>
          <a:p>
            <a:pPr marL="432000" indent="0">
              <a:buNone/>
            </a:pPr>
            <a:r>
              <a:rPr lang="el-GR" sz="1600" dirty="0">
                <a:latin typeface="Arial" panose="020B0604020202020204" pitchFamily="34" charset="0"/>
                <a:cs typeface="Arial" panose="020B0604020202020204" pitchFamily="34" charset="0"/>
              </a:rPr>
              <a:t>• Ακολουθεί </a:t>
            </a:r>
            <a:r>
              <a:rPr lang="el-GR" sz="1600" b="1" dirty="0">
                <a:latin typeface="Arial" panose="020B0604020202020204" pitchFamily="34" charset="0"/>
                <a:cs typeface="Arial" panose="020B0604020202020204" pitchFamily="34" charset="0"/>
              </a:rPr>
              <a:t>εκπαιδευτικά </a:t>
            </a:r>
            <a:r>
              <a:rPr lang="el-GR" sz="1600" b="1" dirty="0" smtClean="0">
                <a:latin typeface="Arial" panose="020B0604020202020204" pitchFamily="34" charset="0"/>
                <a:cs typeface="Arial" panose="020B0604020202020204" pitchFamily="34" charset="0"/>
              </a:rPr>
              <a:t>προγράμματα</a:t>
            </a:r>
            <a:endParaRPr lang="el-GR" sz="1600" b="1" dirty="0">
              <a:latin typeface="Arial" panose="020B0604020202020204" pitchFamily="34" charset="0"/>
              <a:cs typeface="Arial" panose="020B0604020202020204" pitchFamily="34" charset="0"/>
            </a:endParaRPr>
          </a:p>
        </p:txBody>
      </p:sp>
      <p:sp>
        <p:nvSpPr>
          <p:cNvPr id="5" name="Θέση περιεχομένου 4"/>
          <p:cNvSpPr>
            <a:spLocks noGrp="1"/>
          </p:cNvSpPr>
          <p:nvPr>
            <p:ph sz="half" idx="2"/>
          </p:nvPr>
        </p:nvSpPr>
        <p:spPr>
          <a:xfrm>
            <a:off x="5016500" y="2882900"/>
            <a:ext cx="6070600" cy="3759200"/>
          </a:xfrm>
        </p:spPr>
        <p:txBody>
          <a:bodyPr>
            <a:normAutofit/>
          </a:bodyPr>
          <a:lstStyle/>
          <a:p>
            <a:pPr lvl="0">
              <a:buClr>
                <a:srgbClr val="A53010"/>
              </a:buClr>
            </a:pPr>
            <a:r>
              <a:rPr lang="el-GR" sz="2000" b="1" dirty="0">
                <a:solidFill>
                  <a:srgbClr val="C00000"/>
                </a:solidFill>
                <a:latin typeface="Arial" panose="020B0604020202020204" pitchFamily="34" charset="0"/>
                <a:cs typeface="Arial" panose="020B0604020202020204" pitchFamily="34" charset="0"/>
              </a:rPr>
              <a:t>Τα εκπαιδευτικά προγράμματα περιλαμβάνουν:</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Εισαγωγικά </a:t>
            </a:r>
            <a:r>
              <a:rPr lang="el-GR" sz="1600" b="1" dirty="0">
                <a:solidFill>
                  <a:prstClr val="black">
                    <a:lumMod val="75000"/>
                    <a:lumOff val="25000"/>
                  </a:prstClr>
                </a:solidFill>
                <a:latin typeface="Arial" panose="020B0604020202020204" pitchFamily="34" charset="0"/>
                <a:cs typeface="Arial" panose="020B0604020202020204" pitchFamily="34" charset="0"/>
              </a:rPr>
              <a:t>σεμινάρια </a:t>
            </a:r>
            <a:r>
              <a:rPr lang="el-GR" sz="1600" dirty="0">
                <a:solidFill>
                  <a:prstClr val="black">
                    <a:lumMod val="75000"/>
                    <a:lumOff val="25000"/>
                  </a:prstClr>
                </a:solidFill>
                <a:latin typeface="Arial" panose="020B0604020202020204" pitchFamily="34" charset="0"/>
                <a:cs typeface="Arial" panose="020B0604020202020204" pitchFamily="34" charset="0"/>
              </a:rPr>
              <a:t>στους προσληφθέντες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Τους </a:t>
            </a:r>
            <a:r>
              <a:rPr lang="el-GR" sz="1600" b="1" dirty="0">
                <a:solidFill>
                  <a:prstClr val="black">
                    <a:lumMod val="75000"/>
                    <a:lumOff val="25000"/>
                  </a:prstClr>
                </a:solidFill>
                <a:latin typeface="Arial" panose="020B0604020202020204" pitchFamily="34" charset="0"/>
                <a:cs typeface="Arial" panose="020B0604020202020204" pitchFamily="34" charset="0"/>
              </a:rPr>
              <a:t>στόχους </a:t>
            </a:r>
            <a:r>
              <a:rPr lang="el-GR" sz="1600" dirty="0">
                <a:solidFill>
                  <a:prstClr val="black">
                    <a:lumMod val="75000"/>
                    <a:lumOff val="25000"/>
                  </a:prstClr>
                </a:solidFill>
                <a:latin typeface="Arial" panose="020B0604020202020204" pitchFamily="34" charset="0"/>
                <a:cs typeface="Arial" panose="020B0604020202020204" pitchFamily="34" charset="0"/>
              </a:rPr>
              <a:t>και τον </a:t>
            </a:r>
            <a:r>
              <a:rPr lang="el-GR" sz="1600" b="1" dirty="0">
                <a:solidFill>
                  <a:prstClr val="black">
                    <a:lumMod val="75000"/>
                    <a:lumOff val="25000"/>
                  </a:prstClr>
                </a:solidFill>
                <a:latin typeface="Arial" panose="020B0604020202020204" pitchFamily="34" charset="0"/>
                <a:cs typeface="Arial" panose="020B0604020202020204" pitchFamily="34" charset="0"/>
              </a:rPr>
              <a:t>έλεγχο </a:t>
            </a:r>
            <a:r>
              <a:rPr lang="el-GR" sz="1600" dirty="0">
                <a:solidFill>
                  <a:prstClr val="black">
                    <a:lumMod val="75000"/>
                    <a:lumOff val="25000"/>
                  </a:prstClr>
                </a:solidFill>
                <a:latin typeface="Arial" panose="020B0604020202020204" pitchFamily="34" charset="0"/>
                <a:cs typeface="Arial" panose="020B0604020202020204" pitchFamily="34" charset="0"/>
              </a:rPr>
              <a:t>της </a:t>
            </a:r>
            <a:r>
              <a:rPr lang="el-GR" sz="1600" b="1" dirty="0">
                <a:solidFill>
                  <a:prstClr val="black">
                    <a:lumMod val="75000"/>
                    <a:lumOff val="25000"/>
                  </a:prstClr>
                </a:solidFill>
                <a:latin typeface="Arial" panose="020B0604020202020204" pitchFamily="34" charset="0"/>
                <a:cs typeface="Arial" panose="020B0604020202020204" pitchFamily="34" charset="0"/>
              </a:rPr>
              <a:t>παραγωγικής μονάδας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Τις </a:t>
            </a:r>
            <a:r>
              <a:rPr lang="el-GR" sz="1600" b="1" dirty="0">
                <a:solidFill>
                  <a:prstClr val="black">
                    <a:lumMod val="75000"/>
                    <a:lumOff val="25000"/>
                  </a:prstClr>
                </a:solidFill>
                <a:latin typeface="Arial" panose="020B0604020202020204" pitchFamily="34" charset="0"/>
                <a:cs typeface="Arial" panose="020B0604020202020204" pitchFamily="34" charset="0"/>
              </a:rPr>
              <a:t>νέες μεθόδους </a:t>
            </a:r>
            <a:r>
              <a:rPr lang="el-GR" sz="1600" dirty="0">
                <a:solidFill>
                  <a:prstClr val="black">
                    <a:lumMod val="75000"/>
                    <a:lumOff val="25000"/>
                  </a:prstClr>
                </a:solidFill>
                <a:latin typeface="Arial" panose="020B0604020202020204" pitchFamily="34" charset="0"/>
                <a:cs typeface="Arial" panose="020B0604020202020204" pitchFamily="34" charset="0"/>
              </a:rPr>
              <a:t>παραγωγής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Τις </a:t>
            </a:r>
            <a:r>
              <a:rPr lang="el-GR" sz="1600" b="1" dirty="0">
                <a:solidFill>
                  <a:prstClr val="black">
                    <a:lumMod val="75000"/>
                    <a:lumOff val="25000"/>
                  </a:prstClr>
                </a:solidFill>
                <a:latin typeface="Arial" panose="020B0604020202020204" pitchFamily="34" charset="0"/>
                <a:cs typeface="Arial" panose="020B0604020202020204" pitchFamily="34" charset="0"/>
              </a:rPr>
              <a:t>σχέσεις</a:t>
            </a:r>
            <a:r>
              <a:rPr lang="el-GR" sz="1600" dirty="0">
                <a:solidFill>
                  <a:prstClr val="black">
                    <a:lumMod val="75000"/>
                    <a:lumOff val="25000"/>
                  </a:prstClr>
                </a:solidFill>
                <a:latin typeface="Arial" panose="020B0604020202020204" pitchFamily="34" charset="0"/>
                <a:cs typeface="Arial" panose="020B0604020202020204" pitchFamily="34" charset="0"/>
              </a:rPr>
              <a:t> μεταξύ προσωπικού και διοίκησης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Τον </a:t>
            </a:r>
            <a:r>
              <a:rPr lang="el-GR" sz="1600" b="1" dirty="0">
                <a:solidFill>
                  <a:prstClr val="black">
                    <a:lumMod val="75000"/>
                    <a:lumOff val="25000"/>
                  </a:prstClr>
                </a:solidFill>
                <a:latin typeface="Arial" panose="020B0604020202020204" pitchFamily="34" charset="0"/>
                <a:cs typeface="Arial" panose="020B0604020202020204" pitchFamily="34" charset="0"/>
              </a:rPr>
              <a:t>ποιοτικό έλεγχο </a:t>
            </a:r>
            <a:r>
              <a:rPr lang="el-GR" sz="1600" dirty="0">
                <a:solidFill>
                  <a:prstClr val="black">
                    <a:lumMod val="75000"/>
                    <a:lumOff val="25000"/>
                  </a:prstClr>
                </a:solidFill>
                <a:latin typeface="Arial" panose="020B0604020202020204" pitchFamily="34" charset="0"/>
                <a:cs typeface="Arial" panose="020B0604020202020204" pitchFamily="34" charset="0"/>
              </a:rPr>
              <a:t>της παραγωγής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Την </a:t>
            </a:r>
            <a:r>
              <a:rPr lang="el-GR" sz="1600" b="1" dirty="0">
                <a:solidFill>
                  <a:prstClr val="black">
                    <a:lumMod val="75000"/>
                    <a:lumOff val="25000"/>
                  </a:prstClr>
                </a:solidFill>
                <a:latin typeface="Arial" panose="020B0604020202020204" pitchFamily="34" charset="0"/>
                <a:cs typeface="Arial" panose="020B0604020202020204" pitchFamily="34" charset="0"/>
              </a:rPr>
              <a:t>ασφάλεια</a:t>
            </a:r>
            <a:r>
              <a:rPr lang="el-GR" sz="1600" dirty="0">
                <a:solidFill>
                  <a:prstClr val="black">
                    <a:lumMod val="75000"/>
                    <a:lumOff val="25000"/>
                  </a:prstClr>
                </a:solidFill>
                <a:latin typeface="Arial" panose="020B0604020202020204" pitchFamily="34" charset="0"/>
                <a:cs typeface="Arial" panose="020B0604020202020204" pitchFamily="34" charset="0"/>
              </a:rPr>
              <a:t> και την </a:t>
            </a:r>
            <a:r>
              <a:rPr lang="el-GR" sz="1600" b="1" dirty="0">
                <a:solidFill>
                  <a:prstClr val="black">
                    <a:lumMod val="75000"/>
                    <a:lumOff val="25000"/>
                  </a:prstClr>
                </a:solidFill>
                <a:latin typeface="Arial" panose="020B0604020202020204" pitchFamily="34" charset="0"/>
                <a:cs typeface="Arial" panose="020B0604020202020204" pitchFamily="34" charset="0"/>
              </a:rPr>
              <a:t>πρόληψη ατυχημάτων </a:t>
            </a:r>
            <a:r>
              <a:rPr lang="el-GR" sz="1600" dirty="0">
                <a:solidFill>
                  <a:prstClr val="black">
                    <a:lumMod val="75000"/>
                    <a:lumOff val="25000"/>
                  </a:prstClr>
                </a:solidFill>
                <a:latin typeface="Arial" panose="020B0604020202020204" pitchFamily="34" charset="0"/>
                <a:cs typeface="Arial" panose="020B0604020202020204" pitchFamily="34" charset="0"/>
              </a:rPr>
              <a:t>στο χώρο εργασίας</a:t>
            </a:r>
          </a:p>
          <a:p>
            <a:pPr marL="432000" lvl="0" indent="0">
              <a:buClr>
                <a:srgbClr val="A53010"/>
              </a:buClr>
              <a:buNone/>
            </a:pPr>
            <a:r>
              <a:rPr lang="el-GR" sz="1600" dirty="0">
                <a:solidFill>
                  <a:prstClr val="black">
                    <a:lumMod val="75000"/>
                    <a:lumOff val="25000"/>
                  </a:prstClr>
                </a:solidFill>
                <a:latin typeface="Arial" panose="020B0604020202020204" pitchFamily="34" charset="0"/>
                <a:cs typeface="Arial" panose="020B0604020202020204" pitchFamily="34" charset="0"/>
              </a:rPr>
              <a:t>• Την </a:t>
            </a:r>
            <a:r>
              <a:rPr lang="el-GR" sz="1600" b="1" dirty="0">
                <a:solidFill>
                  <a:prstClr val="black">
                    <a:lumMod val="75000"/>
                    <a:lumOff val="25000"/>
                  </a:prstClr>
                </a:solidFill>
                <a:latin typeface="Arial" panose="020B0604020202020204" pitchFamily="34" charset="0"/>
                <a:cs typeface="Arial" panose="020B0604020202020204" pitchFamily="34" charset="0"/>
              </a:rPr>
              <a:t>ανάλυση της αγοράς</a:t>
            </a:r>
          </a:p>
          <a:p>
            <a:endParaRPr lang="el-GR" dirty="0"/>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18487999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2900" y="673100"/>
            <a:ext cx="9891711" cy="2082800"/>
          </a:xfrm>
        </p:spPr>
        <p:txBody>
          <a:bodyPr>
            <a:normAutofit fontScale="90000"/>
          </a:bodyPr>
          <a:lstStyle/>
          <a:p>
            <a:r>
              <a:rPr lang="el-GR" b="1" dirty="0" smtClean="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l-GR" b="1" dirty="0" smtClean="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Τα </a:t>
            </a:r>
            <a:r>
              <a:rPr lang="el-GR" b="1" dirty="0">
                <a:solidFill>
                  <a:schemeClr val="tx1"/>
                </a:solidFill>
                <a:latin typeface="Arial" panose="020B0604020202020204" pitchFamily="34" charset="0"/>
                <a:cs typeface="Arial" panose="020B0604020202020204" pitchFamily="34" charset="0"/>
              </a:rPr>
              <a:t>καθήκοντα</a:t>
            </a:r>
            <a:r>
              <a:rPr lang="el-GR"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l-GR" b="1" dirty="0">
                <a:solidFill>
                  <a:schemeClr val="tx1"/>
                </a:solidFill>
                <a:latin typeface="Arial" panose="020B0604020202020204" pitchFamily="34" charset="0"/>
                <a:cs typeface="Arial" panose="020B0604020202020204" pitchFamily="34" charset="0"/>
              </a:rPr>
              <a:t>του διευθυντή εκπαίδευσης είναι</a:t>
            </a:r>
            <a:r>
              <a:rPr lang="el-GR" b="1" dirty="0" smtClean="0">
                <a:solidFill>
                  <a:schemeClr val="tx1"/>
                </a:solidFill>
                <a:latin typeface="Arial" panose="020B0604020202020204" pitchFamily="34" charset="0"/>
                <a:cs typeface="Arial" panose="020B0604020202020204" pitchFamily="34" charset="0"/>
              </a:rPr>
              <a:t>:</a:t>
            </a:r>
            <a:r>
              <a:rPr lang="el-GR" b="1" dirty="0" smtClean="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l-GR" b="1" dirty="0" smtClean="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l-GR" sz="2200" dirty="0" smtClean="0">
                <a:latin typeface="Arial" panose="020B0604020202020204" pitchFamily="34" charset="0"/>
                <a:cs typeface="Arial" panose="020B0604020202020204" pitchFamily="34" charset="0"/>
              </a:rPr>
              <a:t/>
            </a:r>
            <a:br>
              <a:rPr lang="el-GR" sz="2200" dirty="0" smtClean="0">
                <a:latin typeface="Arial" panose="020B0604020202020204" pitchFamily="34" charset="0"/>
                <a:cs typeface="Arial" panose="020B0604020202020204" pitchFamily="34" charset="0"/>
              </a:rPr>
            </a:br>
            <a:r>
              <a:rPr lang="el-GR" sz="2200" b="1" dirty="0" smtClean="0">
                <a:solidFill>
                  <a:srgbClr val="C00000"/>
                </a:solidFill>
                <a:latin typeface="Arial" panose="020B0604020202020204" pitchFamily="34" charset="0"/>
                <a:cs typeface="Arial" panose="020B0604020202020204" pitchFamily="34" charset="0"/>
              </a:rPr>
              <a:t>1</a:t>
            </a:r>
            <a:r>
              <a:rPr lang="el-GR" sz="2000" b="1" dirty="0" smtClean="0">
                <a:solidFill>
                  <a:srgbClr val="C00000"/>
                </a:solidFill>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Προγραμματίζει</a:t>
            </a:r>
            <a:r>
              <a:rPr lang="el-GR" sz="2000" dirty="0">
                <a:latin typeface="Arial" panose="020B0604020202020204" pitchFamily="34" charset="0"/>
                <a:cs typeface="Arial" panose="020B0604020202020204" pitchFamily="34" charset="0"/>
              </a:rPr>
              <a:t>, οργανώνει </a:t>
            </a:r>
            <a:r>
              <a:rPr lang="el-GR" sz="2000" dirty="0" smtClean="0">
                <a:latin typeface="Arial" panose="020B0604020202020204" pitchFamily="34" charset="0"/>
                <a:cs typeface="Arial" panose="020B0604020202020204" pitchFamily="34" charset="0"/>
              </a:rPr>
              <a:t>και πραγματοποιεί </a:t>
            </a:r>
            <a:r>
              <a:rPr lang="el-GR" sz="2000" dirty="0">
                <a:latin typeface="Arial" panose="020B0604020202020204" pitchFamily="34" charset="0"/>
                <a:cs typeface="Arial" panose="020B0604020202020204" pitchFamily="34" charset="0"/>
              </a:rPr>
              <a:t>τα </a:t>
            </a:r>
            <a:r>
              <a:rPr lang="el-GR" sz="2000" b="1" dirty="0">
                <a:latin typeface="Arial" panose="020B0604020202020204" pitchFamily="34" charset="0"/>
                <a:cs typeface="Arial" panose="020B0604020202020204" pitchFamily="34" charset="0"/>
              </a:rPr>
              <a:t>εκπαιδευτικά σεμινάρια </a:t>
            </a:r>
            <a:r>
              <a:rPr lang="el-GR" sz="2000" dirty="0">
                <a:latin typeface="Arial" panose="020B0604020202020204" pitchFamily="34" charset="0"/>
                <a:cs typeface="Arial" panose="020B0604020202020204" pitchFamily="34" charset="0"/>
              </a:rPr>
              <a:t>και</a:t>
            </a:r>
            <a:br>
              <a:rPr lang="el-GR" sz="2000" dirty="0">
                <a:latin typeface="Arial" panose="020B0604020202020204" pitchFamily="34" charset="0"/>
                <a:cs typeface="Arial" panose="020B0604020202020204" pitchFamily="34" charset="0"/>
              </a:rPr>
            </a:br>
            <a:r>
              <a:rPr lang="el-GR" sz="2000" dirty="0" smtClean="0">
                <a:latin typeface="Arial" panose="020B0604020202020204" pitchFamily="34" charset="0"/>
                <a:cs typeface="Arial" panose="020B0604020202020204" pitchFamily="34" charset="0"/>
              </a:rPr>
              <a:t>τις </a:t>
            </a:r>
            <a:r>
              <a:rPr lang="el-GR" sz="2000" b="1" dirty="0">
                <a:latin typeface="Arial" panose="020B0604020202020204" pitchFamily="34" charset="0"/>
                <a:cs typeface="Arial" panose="020B0604020202020204" pitchFamily="34" charset="0"/>
              </a:rPr>
              <a:t>επιμορφωτικές ημερίδες</a:t>
            </a:r>
            <a:r>
              <a:rPr lang="el-GR" sz="2000" dirty="0">
                <a:latin typeface="Arial" panose="020B0604020202020204" pitchFamily="34" charset="0"/>
                <a:cs typeface="Arial" panose="020B0604020202020204" pitchFamily="34" charset="0"/>
              </a:rPr>
              <a:t/>
            </a:r>
            <a:br>
              <a:rPr lang="el-GR" sz="2000" dirty="0">
                <a:latin typeface="Arial" panose="020B0604020202020204" pitchFamily="34" charset="0"/>
                <a:cs typeface="Arial" panose="020B0604020202020204" pitchFamily="34" charset="0"/>
              </a:rPr>
            </a:br>
            <a:r>
              <a:rPr lang="el-GR" sz="2000" b="1" dirty="0" smtClean="0">
                <a:solidFill>
                  <a:srgbClr val="C00000"/>
                </a:solidFill>
                <a:latin typeface="Arial" panose="020B0604020202020204" pitchFamily="34" charset="0"/>
                <a:cs typeface="Arial" panose="020B0604020202020204" pitchFamily="34" charset="0"/>
              </a:rPr>
              <a:t>2.  </a:t>
            </a:r>
            <a:r>
              <a:rPr lang="el-GR" sz="2000" dirty="0" smtClean="0">
                <a:latin typeface="Arial" panose="020B0604020202020204" pitchFamily="34" charset="0"/>
                <a:cs typeface="Arial" panose="020B0604020202020204" pitchFamily="34" charset="0"/>
              </a:rPr>
              <a:t>Καθορίζει </a:t>
            </a:r>
            <a:r>
              <a:rPr lang="el-GR" sz="2000" dirty="0">
                <a:latin typeface="Arial" panose="020B0604020202020204" pitchFamily="34" charset="0"/>
                <a:cs typeface="Arial" panose="020B0604020202020204" pitchFamily="34" charset="0"/>
              </a:rPr>
              <a:t>τους </a:t>
            </a:r>
            <a:r>
              <a:rPr lang="el-GR" sz="2000" b="1" dirty="0">
                <a:latin typeface="Arial" panose="020B0604020202020204" pitchFamily="34" charset="0"/>
                <a:cs typeface="Arial" panose="020B0604020202020204" pitchFamily="34" charset="0"/>
              </a:rPr>
              <a:t>στόχους</a:t>
            </a:r>
            <a:r>
              <a:rPr lang="el-GR" sz="2000" dirty="0">
                <a:latin typeface="Arial" panose="020B0604020202020204" pitchFamily="34" charset="0"/>
                <a:cs typeface="Arial" panose="020B0604020202020204" pitchFamily="34" charset="0"/>
              </a:rPr>
              <a:t> των </a:t>
            </a:r>
            <a:r>
              <a:rPr lang="el-GR" sz="2000" dirty="0" smtClean="0">
                <a:latin typeface="Arial" panose="020B0604020202020204" pitchFamily="34" charset="0"/>
                <a:cs typeface="Arial" panose="020B0604020202020204" pitchFamily="34" charset="0"/>
              </a:rPr>
              <a:t>εκπαιδευτικών προγραμμάτων</a:t>
            </a:r>
            <a:r>
              <a:rPr lang="el-GR" sz="2000" dirty="0">
                <a:latin typeface="Arial" panose="020B0604020202020204" pitchFamily="34" charset="0"/>
                <a:cs typeface="Arial" panose="020B0604020202020204" pitchFamily="34" charset="0"/>
              </a:rPr>
              <a:t>, καθώς και τους </a:t>
            </a:r>
            <a:r>
              <a:rPr lang="el-GR" sz="2000" b="1" dirty="0" smtClean="0">
                <a:latin typeface="Arial" panose="020B0604020202020204" pitchFamily="34" charset="0"/>
                <a:cs typeface="Arial" panose="020B0604020202020204" pitchFamily="34" charset="0"/>
              </a:rPr>
              <a:t>τρόπους διδασκαλίας</a:t>
            </a:r>
            <a:endParaRPr lang="el-GR" sz="2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sz="half" idx="1"/>
          </p:nvPr>
        </p:nvSpPr>
        <p:spPr>
          <a:xfrm>
            <a:off x="1612900" y="2971800"/>
            <a:ext cx="3492500" cy="3403600"/>
          </a:xfrm>
        </p:spPr>
        <p:txBody>
          <a:bodyPr/>
          <a:lstStyle/>
          <a:p>
            <a:r>
              <a:rPr lang="el-GR" sz="2400" b="1" dirty="0">
                <a:solidFill>
                  <a:srgbClr val="C00000"/>
                </a:solidFill>
                <a:latin typeface="Arial" panose="020B0604020202020204" pitchFamily="34" charset="0"/>
                <a:cs typeface="Arial" panose="020B0604020202020204" pitchFamily="34" charset="0"/>
              </a:rPr>
              <a:t>Το εκπαιδευτικό </a:t>
            </a:r>
            <a:r>
              <a:rPr lang="el-GR" sz="2400" b="1" dirty="0" smtClean="0">
                <a:solidFill>
                  <a:srgbClr val="C00000"/>
                </a:solidFill>
                <a:latin typeface="Arial" panose="020B0604020202020204" pitchFamily="34" charset="0"/>
                <a:cs typeface="Arial" panose="020B0604020202020204" pitchFamily="34" charset="0"/>
              </a:rPr>
              <a:t> πρόγραμμα</a:t>
            </a:r>
          </a:p>
          <a:p>
            <a:pPr marL="0" indent="0">
              <a:buNone/>
            </a:pPr>
            <a:r>
              <a:rPr lang="el-GR" dirty="0" smtClean="0">
                <a:latin typeface="Arial" panose="020B0604020202020204" pitchFamily="34" charset="0"/>
                <a:cs typeface="Arial" panose="020B0604020202020204" pitchFamily="34" charset="0"/>
              </a:rPr>
              <a:t>    Αξιολογείται </a:t>
            </a:r>
            <a:r>
              <a:rPr lang="el-GR" b="1" dirty="0">
                <a:latin typeface="Arial" panose="020B0604020202020204" pitchFamily="34" charset="0"/>
                <a:cs typeface="Arial" panose="020B0604020202020204" pitchFamily="34" charset="0"/>
              </a:rPr>
              <a:t>ως θετικό </a:t>
            </a:r>
            <a:r>
              <a:rPr lang="el-GR" dirty="0">
                <a:latin typeface="Arial" panose="020B0604020202020204" pitchFamily="34" charset="0"/>
                <a:cs typeface="Arial" panose="020B0604020202020204" pitchFamily="34" charset="0"/>
              </a:rPr>
              <a:t>για την </a:t>
            </a:r>
            <a:r>
              <a:rPr lang="el-GR" dirty="0" smtClean="0">
                <a:latin typeface="Arial" panose="020B0604020202020204" pitchFamily="34" charset="0"/>
                <a:cs typeface="Arial" panose="020B0604020202020204" pitchFamily="34" charset="0"/>
              </a:rPr>
              <a:t>επιχείρηση, όταν </a:t>
            </a:r>
            <a:r>
              <a:rPr lang="el-GR" dirty="0">
                <a:latin typeface="Arial" panose="020B0604020202020204" pitchFamily="34" charset="0"/>
                <a:cs typeface="Arial" panose="020B0604020202020204" pitchFamily="34" charset="0"/>
              </a:rPr>
              <a:t>συμβάλλει στην </a:t>
            </a:r>
            <a:r>
              <a:rPr lang="el-GR" b="1" dirty="0">
                <a:latin typeface="Arial" panose="020B0604020202020204" pitchFamily="34" charset="0"/>
                <a:cs typeface="Arial" panose="020B0604020202020204" pitchFamily="34" charset="0"/>
              </a:rPr>
              <a:t>αύξηση της </a:t>
            </a:r>
            <a:r>
              <a:rPr lang="el-GR" b="1" dirty="0" smtClean="0">
                <a:latin typeface="Arial" panose="020B0604020202020204" pitchFamily="34" charset="0"/>
                <a:cs typeface="Arial" panose="020B0604020202020204" pitchFamily="34" charset="0"/>
              </a:rPr>
              <a:t>απόδοσης </a:t>
            </a:r>
            <a:r>
              <a:rPr lang="el-GR" dirty="0" smtClean="0">
                <a:latin typeface="Arial" panose="020B0604020202020204" pitchFamily="34" charset="0"/>
                <a:cs typeface="Arial" panose="020B0604020202020204" pitchFamily="34" charset="0"/>
              </a:rPr>
              <a:t>της </a:t>
            </a:r>
            <a:r>
              <a:rPr lang="el-GR" dirty="0">
                <a:latin typeface="Arial" panose="020B0604020202020204" pitchFamily="34" charset="0"/>
                <a:cs typeface="Arial" panose="020B0604020202020204" pitchFamily="34" charset="0"/>
              </a:rPr>
              <a:t>παραγωγής</a:t>
            </a:r>
            <a:r>
              <a:rPr lang="el-GR" sz="2000" dirty="0">
                <a:latin typeface="Arial" panose="020B0604020202020204" pitchFamily="34" charset="0"/>
                <a:cs typeface="Arial" panose="020B0604020202020204" pitchFamily="34" charset="0"/>
              </a:rPr>
              <a:t>.</a:t>
            </a:r>
          </a:p>
        </p:txBody>
      </p:sp>
      <p:sp>
        <p:nvSpPr>
          <p:cNvPr id="4" name="Θέση περιεχομένου 3"/>
          <p:cNvSpPr>
            <a:spLocks noGrp="1"/>
          </p:cNvSpPr>
          <p:nvPr>
            <p:ph sz="half" idx="2"/>
          </p:nvPr>
        </p:nvSpPr>
        <p:spPr>
          <a:xfrm>
            <a:off x="5981701" y="2971800"/>
            <a:ext cx="4368799" cy="3403600"/>
          </a:xfrm>
        </p:spPr>
        <p:txBody>
          <a:bodyPr/>
          <a:lstStyle/>
          <a:p>
            <a:r>
              <a:rPr lang="el-GR" sz="2400" b="1" dirty="0">
                <a:solidFill>
                  <a:srgbClr val="C00000"/>
                </a:solidFill>
                <a:latin typeface="Arial" panose="020B0604020202020204" pitchFamily="34" charset="0"/>
                <a:cs typeface="Arial" panose="020B0604020202020204" pitchFamily="34" charset="0"/>
              </a:rPr>
              <a:t>Τρόποι διδασκαλίας</a:t>
            </a:r>
          </a:p>
          <a:p>
            <a:pPr marL="688050" lvl="1" indent="0">
              <a:buNone/>
            </a:pPr>
            <a:r>
              <a:rPr lang="el-GR" sz="1800" b="1" dirty="0">
                <a:solidFill>
                  <a:schemeClr val="accent1"/>
                </a:solidFill>
                <a:latin typeface="Arial" panose="020B0604020202020204" pitchFamily="34" charset="0"/>
                <a:cs typeface="Arial" panose="020B0604020202020204" pitchFamily="34" charset="0"/>
              </a:rPr>
              <a:t>•</a:t>
            </a:r>
            <a:r>
              <a:rPr lang="el-GR" sz="1800" dirty="0">
                <a:latin typeface="Arial" panose="020B0604020202020204" pitchFamily="34" charset="0"/>
                <a:cs typeface="Arial" panose="020B0604020202020204" pitchFamily="34" charset="0"/>
              </a:rPr>
              <a:t> Η παρουσίαση ταινιών σχετικών </a:t>
            </a:r>
            <a:r>
              <a:rPr lang="el-GR" sz="1800" dirty="0" smtClean="0">
                <a:latin typeface="Arial" panose="020B0604020202020204" pitchFamily="34" charset="0"/>
                <a:cs typeface="Arial" panose="020B0604020202020204" pitchFamily="34" charset="0"/>
              </a:rPr>
              <a:t> με </a:t>
            </a:r>
            <a:r>
              <a:rPr lang="el-GR" sz="1800" dirty="0">
                <a:latin typeface="Arial" panose="020B0604020202020204" pitchFamily="34" charset="0"/>
                <a:cs typeface="Arial" panose="020B0604020202020204" pitchFamily="34" charset="0"/>
              </a:rPr>
              <a:t>το </a:t>
            </a:r>
            <a:r>
              <a:rPr lang="el-GR" sz="1800" dirty="0" smtClean="0">
                <a:latin typeface="Arial" panose="020B0604020202020204" pitchFamily="34" charset="0"/>
                <a:cs typeface="Arial" panose="020B0604020202020204" pitchFamily="34" charset="0"/>
              </a:rPr>
              <a:t>θέμα της </a:t>
            </a:r>
            <a:r>
              <a:rPr lang="el-GR" sz="1800" dirty="0">
                <a:latin typeface="Arial" panose="020B0604020202020204" pitchFamily="34" charset="0"/>
                <a:cs typeface="Arial" panose="020B0604020202020204" pitchFamily="34" charset="0"/>
              </a:rPr>
              <a:t>εκπαίδευσης</a:t>
            </a:r>
          </a:p>
          <a:p>
            <a:pPr marL="688050" lvl="1" indent="0">
              <a:buNone/>
            </a:pPr>
            <a:r>
              <a:rPr lang="el-GR" sz="1800" dirty="0">
                <a:solidFill>
                  <a:schemeClr val="accent1"/>
                </a:solidFill>
                <a:latin typeface="Arial" panose="020B0604020202020204" pitchFamily="34" charset="0"/>
                <a:cs typeface="Arial" panose="020B0604020202020204" pitchFamily="34" charset="0"/>
              </a:rPr>
              <a:t>•</a:t>
            </a:r>
            <a:r>
              <a:rPr lang="el-GR" sz="1800" dirty="0">
                <a:latin typeface="Arial" panose="020B0604020202020204" pitchFamily="34" charset="0"/>
                <a:cs typeface="Arial" panose="020B0604020202020204" pitchFamily="34" charset="0"/>
              </a:rPr>
              <a:t> Οι ομιλίες από ειδικούς</a:t>
            </a:r>
          </a:p>
          <a:p>
            <a:pPr marL="688050" lvl="1" indent="0">
              <a:buNone/>
            </a:pPr>
            <a:r>
              <a:rPr lang="el-GR" sz="1800" dirty="0">
                <a:solidFill>
                  <a:schemeClr val="accent1"/>
                </a:solidFill>
                <a:latin typeface="Arial" panose="020B0604020202020204" pitchFamily="34" charset="0"/>
                <a:cs typeface="Arial" panose="020B0604020202020204" pitchFamily="34" charset="0"/>
              </a:rPr>
              <a:t>•</a:t>
            </a:r>
            <a:r>
              <a:rPr lang="el-GR" sz="1800" dirty="0">
                <a:latin typeface="Arial" panose="020B0604020202020204" pitchFamily="34" charset="0"/>
                <a:cs typeface="Arial" panose="020B0604020202020204" pitchFamily="34" charset="0"/>
              </a:rPr>
              <a:t> Η διανομή σημειώσεων και </a:t>
            </a:r>
            <a:r>
              <a:rPr lang="el-GR" sz="1800" dirty="0" smtClean="0">
                <a:latin typeface="Arial" panose="020B0604020202020204" pitchFamily="34" charset="0"/>
                <a:cs typeface="Arial" panose="020B0604020202020204" pitchFamily="34" charset="0"/>
              </a:rPr>
              <a:t>ενημερωτικών φυλλαδίων </a:t>
            </a:r>
            <a:r>
              <a:rPr lang="el-GR" sz="1800" dirty="0" err="1">
                <a:latin typeface="Arial" panose="020B0604020202020204" pitchFamily="34" charset="0"/>
                <a:cs typeface="Arial" panose="020B0604020202020204" pitchFamily="34" charset="0"/>
              </a:rPr>
              <a:t>κ.ά</a:t>
            </a:r>
            <a:endParaRPr lang="el-GR" sz="1800" dirty="0">
              <a:latin typeface="Arial" panose="020B0604020202020204" pitchFamily="34" charset="0"/>
              <a:cs typeface="Arial" panose="020B0604020202020204" pitchFamily="34" charset="0"/>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20169054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2592925" y="624110"/>
            <a:ext cx="5281075"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Εκπαίδευσης</a:t>
            </a:r>
            <a:endParaRPr lang="el-GR" dirty="0">
              <a:solidFill>
                <a:schemeClr val="tx1"/>
              </a:solidFill>
            </a:endParaRPr>
          </a:p>
        </p:txBody>
      </p:sp>
      <p:sp>
        <p:nvSpPr>
          <p:cNvPr id="7" name="Θέση περιεχομένου 6"/>
          <p:cNvSpPr>
            <a:spLocks noGrp="1"/>
          </p:cNvSpPr>
          <p:nvPr>
            <p:ph idx="1"/>
          </p:nvPr>
        </p:nvSpPr>
        <p:spPr>
          <a:xfrm>
            <a:off x="1866900" y="1625600"/>
            <a:ext cx="8559800" cy="4285622"/>
          </a:xfrm>
        </p:spPr>
        <p:txBody>
          <a:bodyPr/>
          <a:lstStyle/>
          <a:p>
            <a:r>
              <a:rPr lang="el-GR" sz="1600" dirty="0">
                <a:latin typeface="Arial" panose="020B0604020202020204" pitchFamily="34" charset="0"/>
                <a:cs typeface="Arial" panose="020B0604020202020204" pitchFamily="34" charset="0"/>
                <a:hlinkClick r:id="rId2"/>
              </a:rPr>
              <a:t>Η σημασία της εκπαίδευσης στην αγορά εργασίας | Η ΚΑΘΗΜΕΡΙΝΗ (kathimerini.gr</a:t>
            </a:r>
            <a:r>
              <a:rPr lang="el-GR" sz="1600" dirty="0" smtClean="0">
                <a:latin typeface="Arial" panose="020B0604020202020204" pitchFamily="34" charset="0"/>
                <a:cs typeface="Arial" panose="020B0604020202020204" pitchFamily="34" charset="0"/>
                <a:hlinkClick r:id="rId2"/>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3"/>
              </a:rPr>
              <a:t>http://</a:t>
            </a:r>
            <a:r>
              <a:rPr lang="en-US" sz="1600" dirty="0" smtClean="0">
                <a:latin typeface="Arial" panose="020B0604020202020204" pitchFamily="34" charset="0"/>
                <a:cs typeface="Arial" panose="020B0604020202020204" pitchFamily="34" charset="0"/>
                <a:hlinkClick r:id="rId3"/>
              </a:rPr>
              <a:t>e-galanis.blogspot.com/2008/01/blog-post_23.html</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4"/>
              </a:rPr>
              <a:t>https://</a:t>
            </a:r>
            <a:r>
              <a:rPr lang="en-US" sz="1600" dirty="0" smtClean="0">
                <a:latin typeface="Arial" panose="020B0604020202020204" pitchFamily="34" charset="0"/>
                <a:cs typeface="Arial" panose="020B0604020202020204" pitchFamily="34" charset="0"/>
                <a:hlinkClick r:id="rId4"/>
              </a:rPr>
              <a:t>www.kemel.gr/library/ekpaidefsi-prosopikou-se-mia-mikri-epicheirisi</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5"/>
              </a:rPr>
              <a:t>https://www.metadosi-ischios.gr</a:t>
            </a:r>
            <a:r>
              <a:rPr lang="en-US" sz="1600" dirty="0" smtClean="0">
                <a:latin typeface="Arial" panose="020B0604020202020204" pitchFamily="34" charset="0"/>
                <a:cs typeface="Arial" panose="020B0604020202020204" pitchFamily="34" charset="0"/>
                <a:hlinkClick r:id="rId5"/>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6"/>
              </a:rPr>
              <a:t>https://e-paideia.org/tag/ereyna</a:t>
            </a:r>
            <a:r>
              <a:rPr lang="en-US" sz="1600" dirty="0" smtClean="0">
                <a:latin typeface="Arial" panose="020B0604020202020204" pitchFamily="34" charset="0"/>
                <a:cs typeface="Arial" panose="020B0604020202020204" pitchFamily="34" charset="0"/>
                <a:hlinkClick r:id="rId6"/>
              </a:rPr>
              <a:t>/</a:t>
            </a:r>
            <a:endParaRPr lang="el-GR" sz="1600" dirty="0" smtClean="0">
              <a:latin typeface="Arial" panose="020B0604020202020204" pitchFamily="34" charset="0"/>
              <a:cs typeface="Arial" panose="020B0604020202020204" pitchFamily="34" charset="0"/>
            </a:endParaRPr>
          </a:p>
          <a:p>
            <a:pPr marL="0" indent="0">
              <a:buNone/>
            </a:pPr>
            <a:endParaRPr lang="el-GR" dirty="0" smtClean="0">
              <a:latin typeface="Arial" panose="020B0604020202020204" pitchFamily="34" charset="0"/>
              <a:cs typeface="Arial" panose="020B0604020202020204" pitchFamily="34" charset="0"/>
            </a:endParaRPr>
          </a:p>
          <a:p>
            <a:endParaRPr lang="el-GR"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22610829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16101" y="647700"/>
            <a:ext cx="7543799" cy="647700"/>
          </a:xfrm>
        </p:spPr>
        <p:txBody>
          <a:bodyPr>
            <a:normAutofit/>
          </a:bodyPr>
          <a:lstStyle/>
          <a:p>
            <a:pPr algn="ctr"/>
            <a:r>
              <a:rPr lang="el-GR" b="1" dirty="0">
                <a:solidFill>
                  <a:schemeClr val="accent1"/>
                </a:solidFill>
                <a:latin typeface="Arial" panose="020B0604020202020204" pitchFamily="34" charset="0"/>
                <a:cs typeface="Arial" panose="020B0604020202020204" pitchFamily="34" charset="0"/>
              </a:rPr>
              <a:t>Διευθυντής Δημοσίων Σχέσεων</a:t>
            </a:r>
          </a:p>
        </p:txBody>
      </p:sp>
      <p:sp>
        <p:nvSpPr>
          <p:cNvPr id="3" name="Θέση περιεχομένου 2"/>
          <p:cNvSpPr>
            <a:spLocks noGrp="1"/>
          </p:cNvSpPr>
          <p:nvPr>
            <p:ph idx="1"/>
          </p:nvPr>
        </p:nvSpPr>
        <p:spPr>
          <a:xfrm>
            <a:off x="1155700" y="1536700"/>
            <a:ext cx="10007600" cy="5029200"/>
          </a:xfrm>
        </p:spPr>
        <p:txBody>
          <a:bodyPr>
            <a:normAutofit/>
          </a:bodyPr>
          <a:lstStyle/>
          <a:p>
            <a:pPr marL="0" indent="0">
              <a:buNone/>
            </a:pPr>
            <a:r>
              <a:rPr lang="el-GR" sz="2800" b="1" dirty="0">
                <a:latin typeface="Arial" panose="020B0604020202020204" pitchFamily="34" charset="0"/>
                <a:cs typeface="Arial" panose="020B0604020202020204" pitchFamily="34" charset="0"/>
              </a:rPr>
              <a:t>Τα καθήκοντά του είναι:</a:t>
            </a:r>
          </a:p>
          <a:p>
            <a:r>
              <a:rPr lang="el-GR" sz="1600" dirty="0" smtClean="0">
                <a:latin typeface="Arial" panose="020B0604020202020204" pitchFamily="34" charset="0"/>
                <a:cs typeface="Arial" panose="020B0604020202020204" pitchFamily="34" charset="0"/>
              </a:rPr>
              <a:t>Φροντίζει </a:t>
            </a:r>
            <a:r>
              <a:rPr lang="el-GR" sz="1600" dirty="0">
                <a:latin typeface="Arial" panose="020B0604020202020204" pitchFamily="34" charset="0"/>
                <a:cs typeface="Arial" panose="020B0604020202020204" pitchFamily="34" charset="0"/>
              </a:rPr>
              <a:t>για την </a:t>
            </a:r>
            <a:r>
              <a:rPr lang="el-GR" sz="1600" b="1" dirty="0">
                <a:latin typeface="Arial" panose="020B0604020202020204" pitchFamily="34" charset="0"/>
                <a:cs typeface="Arial" panose="020B0604020202020204" pitchFamily="34" charset="0"/>
              </a:rPr>
              <a:t>καλή επικοινωνία</a:t>
            </a:r>
            <a:r>
              <a:rPr lang="el-GR" sz="1600" dirty="0">
                <a:latin typeface="Arial" panose="020B0604020202020204" pitchFamily="34" charset="0"/>
                <a:cs typeface="Arial" panose="020B0604020202020204" pitchFamily="34" charset="0"/>
              </a:rPr>
              <a:t>:</a:t>
            </a:r>
          </a:p>
          <a:p>
            <a:pPr marL="540000" indent="0">
              <a:buNone/>
            </a:pPr>
            <a:r>
              <a:rPr lang="el-GR" sz="1600" dirty="0">
                <a:latin typeface="Arial" panose="020B0604020202020204" pitchFamily="34" charset="0"/>
                <a:cs typeface="Arial" panose="020B0604020202020204" pitchFamily="34" charset="0"/>
              </a:rPr>
              <a:t>• Της </a:t>
            </a:r>
            <a:r>
              <a:rPr lang="el-GR" sz="1600" b="1" dirty="0">
                <a:latin typeface="Arial" panose="020B0604020202020204" pitchFamily="34" charset="0"/>
                <a:cs typeface="Arial" panose="020B0604020202020204" pitchFamily="34" charset="0"/>
              </a:rPr>
              <a:t>επιχείρησης</a:t>
            </a:r>
            <a:r>
              <a:rPr lang="el-GR" sz="1600" dirty="0">
                <a:latin typeface="Arial" panose="020B0604020202020204" pitchFamily="34" charset="0"/>
                <a:cs typeface="Arial" panose="020B0604020202020204" pitchFamily="34" charset="0"/>
              </a:rPr>
              <a:t> με τους </a:t>
            </a:r>
            <a:r>
              <a:rPr lang="el-GR" sz="1600" dirty="0" smtClean="0">
                <a:latin typeface="Arial" panose="020B0604020202020204" pitchFamily="34" charset="0"/>
                <a:cs typeface="Arial" panose="020B0604020202020204" pitchFamily="34" charset="0"/>
              </a:rPr>
              <a:t>πελάτες, καταναλωτές</a:t>
            </a:r>
            <a:r>
              <a:rPr lang="el-GR" sz="1600" dirty="0">
                <a:latin typeface="Arial" panose="020B0604020202020204" pitchFamily="34" charset="0"/>
                <a:cs typeface="Arial" panose="020B0604020202020204" pitchFamily="34" charset="0"/>
              </a:rPr>
              <a:t>, προμηθευτές και μέσα </a:t>
            </a:r>
            <a:r>
              <a:rPr lang="el-GR" sz="1600" dirty="0" smtClean="0">
                <a:latin typeface="Arial" panose="020B0604020202020204" pitchFamily="34" charset="0"/>
                <a:cs typeface="Arial" panose="020B0604020202020204" pitchFamily="34" charset="0"/>
              </a:rPr>
              <a:t>μαζικής  επικοινωνίας</a:t>
            </a:r>
            <a:endParaRPr lang="el-GR" sz="1600" dirty="0">
              <a:latin typeface="Arial" panose="020B0604020202020204" pitchFamily="34" charset="0"/>
              <a:cs typeface="Arial" panose="020B0604020202020204" pitchFamily="34" charset="0"/>
            </a:endParaRPr>
          </a:p>
          <a:p>
            <a:pPr marL="540000" indent="0">
              <a:buNone/>
            </a:pPr>
            <a:r>
              <a:rPr lang="el-GR" sz="1600" dirty="0">
                <a:latin typeface="Arial" panose="020B0604020202020204" pitchFamily="34" charset="0"/>
                <a:cs typeface="Arial" panose="020B0604020202020204" pitchFamily="34" charset="0"/>
              </a:rPr>
              <a:t>• Της </a:t>
            </a:r>
            <a:r>
              <a:rPr lang="el-GR" sz="1600" b="1" dirty="0">
                <a:latin typeface="Arial" panose="020B0604020202020204" pitchFamily="34" charset="0"/>
                <a:cs typeface="Arial" panose="020B0604020202020204" pitchFamily="34" charset="0"/>
              </a:rPr>
              <a:t>διοίκησης</a:t>
            </a:r>
            <a:r>
              <a:rPr lang="el-GR" sz="1600" dirty="0">
                <a:latin typeface="Arial" panose="020B0604020202020204" pitchFamily="34" charset="0"/>
                <a:cs typeface="Arial" panose="020B0604020202020204" pitchFamily="34" charset="0"/>
              </a:rPr>
              <a:t> με τους μετόχους και </a:t>
            </a:r>
            <a:r>
              <a:rPr lang="el-GR" sz="1600" dirty="0" smtClean="0">
                <a:latin typeface="Arial" panose="020B0604020202020204" pitchFamily="34" charset="0"/>
                <a:cs typeface="Arial" panose="020B0604020202020204" pitchFamily="34" charset="0"/>
              </a:rPr>
              <a:t>τους εργαζόμενους </a:t>
            </a:r>
            <a:r>
              <a:rPr lang="el-GR" sz="1600" dirty="0">
                <a:latin typeface="Arial" panose="020B0604020202020204" pitchFamily="34" charset="0"/>
                <a:cs typeface="Arial" panose="020B0604020202020204" pitchFamily="34" charset="0"/>
              </a:rPr>
              <a:t>της </a:t>
            </a:r>
            <a:r>
              <a:rPr lang="el-GR" sz="1600" dirty="0" smtClean="0">
                <a:latin typeface="Arial" panose="020B0604020202020204" pitchFamily="34" charset="0"/>
                <a:cs typeface="Arial" panose="020B0604020202020204" pitchFamily="34" charset="0"/>
              </a:rPr>
              <a:t>επιχείρησης</a:t>
            </a:r>
            <a:endParaRPr lang="el-GR" sz="1600" dirty="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Σχεδιάζει </a:t>
            </a:r>
            <a:r>
              <a:rPr lang="el-GR" sz="1600" dirty="0">
                <a:latin typeface="Arial" panose="020B0604020202020204" pitchFamily="34" charset="0"/>
                <a:cs typeface="Arial" panose="020B0604020202020204" pitchFamily="34" charset="0"/>
              </a:rPr>
              <a:t>και προωθεί </a:t>
            </a:r>
            <a:r>
              <a:rPr lang="el-GR" sz="1600" b="1" dirty="0">
                <a:latin typeface="Arial" panose="020B0604020202020204" pitchFamily="34" charset="0"/>
                <a:cs typeface="Arial" panose="020B0604020202020204" pitchFamily="34" charset="0"/>
              </a:rPr>
              <a:t>διαφημιστικά </a:t>
            </a:r>
            <a:r>
              <a:rPr lang="el-GR" sz="1600" b="1" dirty="0" smtClean="0">
                <a:latin typeface="Arial" panose="020B0604020202020204" pitchFamily="34" charset="0"/>
                <a:cs typeface="Arial" panose="020B0604020202020204" pitchFamily="34" charset="0"/>
              </a:rPr>
              <a:t>φυλλάδια </a:t>
            </a:r>
            <a:r>
              <a:rPr lang="el-GR" sz="1600" dirty="0" smtClean="0">
                <a:latin typeface="Arial" panose="020B0604020202020204" pitchFamily="34" charset="0"/>
                <a:cs typeface="Arial" panose="020B0604020202020204" pitchFamily="34" charset="0"/>
              </a:rPr>
              <a:t>που </a:t>
            </a:r>
            <a:r>
              <a:rPr lang="el-GR" sz="1600" dirty="0">
                <a:latin typeface="Arial" panose="020B0604020202020204" pitchFamily="34" charset="0"/>
                <a:cs typeface="Arial" panose="020B0604020202020204" pitchFamily="34" charset="0"/>
              </a:rPr>
              <a:t>προβάλλουν την επιχείρηση</a:t>
            </a:r>
          </a:p>
          <a:p>
            <a:r>
              <a:rPr lang="el-GR" sz="1600" dirty="0" smtClean="0">
                <a:latin typeface="Arial" panose="020B0604020202020204" pitchFamily="34" charset="0"/>
                <a:cs typeface="Arial" panose="020B0604020202020204" pitchFamily="34" charset="0"/>
              </a:rPr>
              <a:t>Ενημερώνει </a:t>
            </a:r>
            <a:r>
              <a:rPr lang="el-GR" sz="1600" dirty="0">
                <a:latin typeface="Arial" panose="020B0604020202020204" pitchFamily="34" charset="0"/>
                <a:cs typeface="Arial" panose="020B0604020202020204" pitchFamily="34" charset="0"/>
              </a:rPr>
              <a:t>σε συνεχή βάση τους </a:t>
            </a:r>
            <a:r>
              <a:rPr lang="el-GR" sz="1600" dirty="0" smtClean="0">
                <a:latin typeface="Arial" panose="020B0604020202020204" pitchFamily="34" charset="0"/>
                <a:cs typeface="Arial" panose="020B0604020202020204" pitchFamily="34" charset="0"/>
              </a:rPr>
              <a:t>εργαζομένους σε </a:t>
            </a:r>
            <a:r>
              <a:rPr lang="el-GR" sz="1600" dirty="0">
                <a:latin typeface="Arial" panose="020B0604020202020204" pitchFamily="34" charset="0"/>
                <a:cs typeface="Arial" panose="020B0604020202020204" pitchFamily="34" charset="0"/>
              </a:rPr>
              <a:t>θέματα που τους ενδιαφέρουν</a:t>
            </a:r>
          </a:p>
          <a:p>
            <a:r>
              <a:rPr lang="el-GR" sz="1600" dirty="0" smtClean="0">
                <a:latin typeface="Arial" panose="020B0604020202020204" pitchFamily="34" charset="0"/>
                <a:cs typeface="Arial" panose="020B0604020202020204" pitchFamily="34" charset="0"/>
              </a:rPr>
              <a:t>Αντιπροσωπεύει </a:t>
            </a:r>
            <a:r>
              <a:rPr lang="el-GR" sz="1600" dirty="0">
                <a:latin typeface="Arial" panose="020B0604020202020204" pitchFamily="34" charset="0"/>
                <a:cs typeface="Arial" panose="020B0604020202020204" pitchFamily="34" charset="0"/>
              </a:rPr>
              <a:t>την εταιρεία</a:t>
            </a:r>
          </a:p>
          <a:p>
            <a:r>
              <a:rPr lang="el-GR" sz="1600" dirty="0" smtClean="0">
                <a:latin typeface="Arial" panose="020B0604020202020204" pitchFamily="34" charset="0"/>
                <a:cs typeface="Arial" panose="020B0604020202020204" pitchFamily="34" charset="0"/>
              </a:rPr>
              <a:t>Οργανώνει </a:t>
            </a:r>
            <a:r>
              <a:rPr lang="el-GR" sz="1600" b="1" dirty="0">
                <a:latin typeface="Arial" panose="020B0604020202020204" pitchFamily="34" charset="0"/>
                <a:cs typeface="Arial" panose="020B0604020202020204" pitchFamily="34" charset="0"/>
              </a:rPr>
              <a:t>εκθέσεις</a:t>
            </a:r>
          </a:p>
          <a:p>
            <a:r>
              <a:rPr lang="el-GR" sz="1600" dirty="0" smtClean="0">
                <a:latin typeface="Arial" panose="020B0604020202020204" pitchFamily="34" charset="0"/>
                <a:cs typeface="Arial" panose="020B0604020202020204" pitchFamily="34" charset="0"/>
              </a:rPr>
              <a:t>Δραστηριοποιείται </a:t>
            </a:r>
            <a:r>
              <a:rPr lang="el-GR" sz="1600" dirty="0">
                <a:latin typeface="Arial" panose="020B0604020202020204" pitchFamily="34" charset="0"/>
                <a:cs typeface="Arial" panose="020B0604020202020204" pitchFamily="34" charset="0"/>
              </a:rPr>
              <a:t>για την κατασκευή </a:t>
            </a:r>
            <a:r>
              <a:rPr lang="el-GR" sz="1600" b="1" dirty="0" smtClean="0">
                <a:latin typeface="Arial" panose="020B0604020202020204" pitchFamily="34" charset="0"/>
                <a:cs typeface="Arial" panose="020B0604020202020204" pitchFamily="34" charset="0"/>
              </a:rPr>
              <a:t>επιγραφών και </a:t>
            </a:r>
            <a:r>
              <a:rPr lang="el-GR" sz="1600" b="1" dirty="0">
                <a:latin typeface="Arial" panose="020B0604020202020204" pitchFamily="34" charset="0"/>
                <a:cs typeface="Arial" panose="020B0604020202020204" pitchFamily="34" charset="0"/>
              </a:rPr>
              <a:t>αφισών</a:t>
            </a:r>
          </a:p>
          <a:p>
            <a:r>
              <a:rPr lang="el-GR" sz="1600" dirty="0" smtClean="0">
                <a:latin typeface="Arial" panose="020B0604020202020204" pitchFamily="34" charset="0"/>
                <a:cs typeface="Arial" panose="020B0604020202020204" pitchFamily="34" charset="0"/>
              </a:rPr>
              <a:t>Συμμετέχει </a:t>
            </a:r>
            <a:r>
              <a:rPr lang="el-GR" sz="1600" dirty="0">
                <a:latin typeface="Arial" panose="020B0604020202020204" pitchFamily="34" charset="0"/>
                <a:cs typeface="Arial" panose="020B0604020202020204" pitchFamily="34" charset="0"/>
              </a:rPr>
              <a:t>στην </a:t>
            </a:r>
            <a:r>
              <a:rPr lang="el-GR" sz="1600" b="1" dirty="0">
                <a:latin typeface="Arial" panose="020B0604020202020204" pitchFamily="34" charset="0"/>
                <a:cs typeface="Arial" panose="020B0604020202020204" pitchFamily="34" charset="0"/>
              </a:rPr>
              <a:t>ονοματοδοσία</a:t>
            </a:r>
            <a:r>
              <a:rPr lang="el-GR" sz="1600" dirty="0">
                <a:latin typeface="Arial" panose="020B0604020202020204" pitchFamily="34" charset="0"/>
                <a:cs typeface="Arial" panose="020B0604020202020204" pitchFamily="34" charset="0"/>
              </a:rPr>
              <a:t> της </a:t>
            </a:r>
            <a:r>
              <a:rPr lang="el-GR" sz="1600" dirty="0" smtClean="0">
                <a:latin typeface="Arial" panose="020B0604020202020204" pitchFamily="34" charset="0"/>
                <a:cs typeface="Arial" panose="020B0604020202020204" pitchFamily="34" charset="0"/>
              </a:rPr>
              <a:t>επιχείρησης και </a:t>
            </a:r>
            <a:r>
              <a:rPr lang="el-GR" sz="1600" dirty="0">
                <a:latin typeface="Arial" panose="020B0604020202020204" pitchFamily="34" charset="0"/>
                <a:cs typeface="Arial" panose="020B0604020202020204" pitchFamily="34" charset="0"/>
              </a:rPr>
              <a:t>στο σχεδιασμό του </a:t>
            </a:r>
            <a:r>
              <a:rPr lang="el-GR" sz="1600" b="1" dirty="0">
                <a:latin typeface="Arial" panose="020B0604020202020204" pitchFamily="34" charset="0"/>
                <a:cs typeface="Arial" panose="020B0604020202020204" pitchFamily="34" charset="0"/>
              </a:rPr>
              <a:t>λογότυπού</a:t>
            </a:r>
            <a:r>
              <a:rPr lang="el-GR" sz="1600" dirty="0">
                <a:latin typeface="Arial" panose="020B0604020202020204" pitchFamily="34" charset="0"/>
                <a:cs typeface="Arial" panose="020B0604020202020204" pitchFamily="34" charset="0"/>
              </a:rPr>
              <a:t> της </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2283494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93800" y="698500"/>
            <a:ext cx="8839200" cy="5778500"/>
          </a:xfrm>
        </p:spPr>
        <p:txBody>
          <a:bodyPr/>
          <a:lstStyle/>
          <a:p>
            <a:r>
              <a:rPr lang="el-GR" sz="2800" b="1" dirty="0" smtClean="0">
                <a:solidFill>
                  <a:schemeClr val="accent1"/>
                </a:solidFill>
              </a:rPr>
              <a:t>   </a:t>
            </a:r>
            <a:r>
              <a:rPr lang="el-GR" sz="2800" b="1" dirty="0" smtClean="0">
                <a:solidFill>
                  <a:schemeClr val="accent1"/>
                </a:solidFill>
                <a:latin typeface="Arial" panose="020B0604020202020204" pitchFamily="34" charset="0"/>
                <a:cs typeface="Arial" panose="020B0604020202020204" pitchFamily="34" charset="0"/>
              </a:rPr>
              <a:t>Το </a:t>
            </a:r>
            <a:r>
              <a:rPr lang="el-GR" sz="2800" b="1" dirty="0">
                <a:solidFill>
                  <a:schemeClr val="accent1"/>
                </a:solidFill>
                <a:latin typeface="Arial" panose="020B0604020202020204" pitchFamily="34" charset="0"/>
                <a:cs typeface="Arial" panose="020B0604020202020204" pitchFamily="34" charset="0"/>
              </a:rPr>
              <a:t>σήμα (λογότυπο)</a:t>
            </a:r>
          </a:p>
          <a:p>
            <a:pPr marL="0" indent="0">
              <a:buNone/>
            </a:pPr>
            <a:r>
              <a:rPr lang="el-GR" sz="2400" b="1" dirty="0" smtClean="0">
                <a:latin typeface="Arial" panose="020B0604020202020204" pitchFamily="34" charset="0"/>
                <a:cs typeface="Arial" panose="020B0604020202020204" pitchFamily="34" charset="0"/>
              </a:rPr>
              <a:t>Το </a:t>
            </a:r>
            <a:r>
              <a:rPr lang="el-GR" sz="2400" b="1" dirty="0">
                <a:latin typeface="Arial" panose="020B0604020202020204" pitchFamily="34" charset="0"/>
                <a:cs typeface="Arial" panose="020B0604020202020204" pitchFamily="34" charset="0"/>
              </a:rPr>
              <a:t>σήμα πρέπει να είναι λέξη ή σύμβολο </a:t>
            </a:r>
            <a:r>
              <a:rPr lang="el-GR" sz="2400" b="1" dirty="0" smtClean="0">
                <a:latin typeface="Arial" panose="020B0604020202020204" pitchFamily="34" charset="0"/>
                <a:cs typeface="Arial" panose="020B0604020202020204" pitchFamily="34" charset="0"/>
              </a:rPr>
              <a:t>ή συνδυασμός </a:t>
            </a:r>
            <a:r>
              <a:rPr lang="el-GR" sz="2400" b="1" dirty="0">
                <a:latin typeface="Arial" panose="020B0604020202020204" pitchFamily="34" charset="0"/>
                <a:cs typeface="Arial" panose="020B0604020202020204" pitchFamily="34" charset="0"/>
              </a:rPr>
              <a:t>τους που να είναι:</a:t>
            </a:r>
          </a:p>
          <a:p>
            <a:pPr marL="288000" indent="0">
              <a:buNone/>
            </a:pPr>
            <a:r>
              <a:rPr lang="el-GR" sz="1600" dirty="0">
                <a:latin typeface="Arial" panose="020B0604020202020204" pitchFamily="34" charset="0"/>
                <a:cs typeface="Arial" panose="020B0604020202020204" pitchFamily="34" charset="0"/>
              </a:rPr>
              <a:t>• Εύκολα </a:t>
            </a:r>
            <a:r>
              <a:rPr lang="el-GR" sz="1600" b="1" dirty="0">
                <a:latin typeface="Arial" panose="020B0604020202020204" pitchFamily="34" charset="0"/>
                <a:cs typeface="Arial" panose="020B0604020202020204" pitchFamily="34" charset="0"/>
              </a:rPr>
              <a:t>αναγνωρίσιμο</a:t>
            </a:r>
          </a:p>
          <a:p>
            <a:pPr marL="288000" indent="0">
              <a:buNone/>
            </a:pPr>
            <a:r>
              <a:rPr lang="el-GR" sz="1600" dirty="0">
                <a:latin typeface="Arial" panose="020B0604020202020204" pitchFamily="34" charset="0"/>
                <a:cs typeface="Arial" panose="020B0604020202020204" pitchFamily="34" charset="0"/>
              </a:rPr>
              <a:t>• Εύκολα </a:t>
            </a:r>
            <a:r>
              <a:rPr lang="el-GR" sz="1600" b="1" dirty="0">
                <a:latin typeface="Arial" panose="020B0604020202020204" pitchFamily="34" charset="0"/>
                <a:cs typeface="Arial" panose="020B0604020202020204" pitchFamily="34" charset="0"/>
              </a:rPr>
              <a:t>απομνημονεύσιμο</a:t>
            </a:r>
          </a:p>
          <a:p>
            <a:pPr marL="288000" indent="0">
              <a:buNone/>
            </a:pPr>
            <a:r>
              <a:rPr lang="el-GR" sz="1600" dirty="0">
                <a:latin typeface="Arial" panose="020B0604020202020204" pitchFamily="34" charset="0"/>
                <a:cs typeface="Arial" panose="020B0604020202020204" pitchFamily="34" charset="0"/>
              </a:rPr>
              <a:t>• Να </a:t>
            </a:r>
            <a:r>
              <a:rPr lang="el-GR" sz="1600" b="1" dirty="0">
                <a:latin typeface="Arial" panose="020B0604020202020204" pitchFamily="34" charset="0"/>
                <a:cs typeface="Arial" panose="020B0604020202020204" pitchFamily="34" charset="0"/>
              </a:rPr>
              <a:t>αποτυπώνεται στη συσκευασία</a:t>
            </a:r>
          </a:p>
          <a:p>
            <a:pPr marL="288000" indent="0">
              <a:buNone/>
            </a:pPr>
            <a:r>
              <a:rPr lang="el-GR" sz="1600" dirty="0">
                <a:latin typeface="Arial" panose="020B0604020202020204" pitchFamily="34" charset="0"/>
                <a:cs typeface="Arial" panose="020B0604020202020204" pitchFamily="34" charset="0"/>
              </a:rPr>
              <a:t>• Να </a:t>
            </a:r>
            <a:r>
              <a:rPr lang="el-GR" sz="1600" b="1" dirty="0">
                <a:latin typeface="Arial" panose="020B0604020202020204" pitchFamily="34" charset="0"/>
                <a:cs typeface="Arial" panose="020B0604020202020204" pitchFamily="34" charset="0"/>
              </a:rPr>
              <a:t>αντέχει στο χρόνο</a:t>
            </a:r>
          </a:p>
          <a:p>
            <a:pPr marL="288000" indent="0">
              <a:buNone/>
            </a:pPr>
            <a:r>
              <a:rPr lang="el-GR" sz="1600" dirty="0">
                <a:latin typeface="Arial" panose="020B0604020202020204" pitchFamily="34" charset="0"/>
                <a:cs typeface="Arial" panose="020B0604020202020204" pitchFamily="34" charset="0"/>
              </a:rPr>
              <a:t>• Να κερδίζει το </a:t>
            </a:r>
            <a:r>
              <a:rPr lang="el-GR" sz="1600" b="1" dirty="0">
                <a:latin typeface="Arial" panose="020B0604020202020204" pitchFamily="34" charset="0"/>
                <a:cs typeface="Arial" panose="020B0604020202020204" pitchFamily="34" charset="0"/>
              </a:rPr>
              <a:t>σεβασμό του </a:t>
            </a:r>
            <a:r>
              <a:rPr lang="el-GR" sz="1600" b="1" dirty="0" smtClean="0">
                <a:latin typeface="Arial" panose="020B0604020202020204" pitchFamily="34" charset="0"/>
                <a:cs typeface="Arial" panose="020B0604020202020204" pitchFamily="34" charset="0"/>
              </a:rPr>
              <a:t>κοινού</a:t>
            </a:r>
          </a:p>
          <a:p>
            <a:pPr marL="0" indent="0">
              <a:buNone/>
            </a:pPr>
            <a:endParaRPr lang="el-GR" dirty="0">
              <a:latin typeface="Arial" panose="020B0604020202020204" pitchFamily="34" charset="0"/>
              <a:cs typeface="Arial" panose="020B0604020202020204" pitchFamily="34" charset="0"/>
            </a:endParaRPr>
          </a:p>
          <a:p>
            <a:r>
              <a:rPr lang="el-GR" sz="2800" b="1" dirty="0">
                <a:solidFill>
                  <a:schemeClr val="accent1"/>
                </a:solidFill>
                <a:latin typeface="Arial" panose="020B0604020202020204" pitchFamily="34" charset="0"/>
                <a:cs typeface="Arial" panose="020B0604020202020204" pitchFamily="34" charset="0"/>
              </a:rPr>
              <a:t>Δημόσιες σχέσεις </a:t>
            </a:r>
            <a:r>
              <a:rPr lang="el-GR" sz="2800" b="1" dirty="0" smtClean="0">
                <a:solidFill>
                  <a:schemeClr val="accent1"/>
                </a:solidFill>
                <a:latin typeface="Arial" panose="020B0604020202020204" pitchFamily="34" charset="0"/>
                <a:cs typeface="Arial" panose="020B0604020202020204" pitchFamily="34" charset="0"/>
              </a:rPr>
              <a:t>είναι:</a:t>
            </a:r>
          </a:p>
          <a:p>
            <a:pPr marL="0" indent="0">
              <a:buNone/>
            </a:pPr>
            <a:r>
              <a:rPr lang="el-GR" dirty="0" smtClean="0">
                <a:latin typeface="Arial" panose="020B0604020202020204" pitchFamily="34" charset="0"/>
                <a:cs typeface="Arial" panose="020B0604020202020204" pitchFamily="34" charset="0"/>
              </a:rPr>
              <a:t>Η </a:t>
            </a:r>
            <a:r>
              <a:rPr lang="el-GR" b="1" dirty="0" smtClean="0">
                <a:latin typeface="Arial" panose="020B0604020202020204" pitchFamily="34" charset="0"/>
                <a:cs typeface="Arial" panose="020B0604020202020204" pitchFamily="34" charset="0"/>
              </a:rPr>
              <a:t>προσπάθεια δημιουργίας καλής εντύπωσης ή καλής εικόνας </a:t>
            </a:r>
            <a:r>
              <a:rPr lang="el-GR" dirty="0" smtClean="0">
                <a:latin typeface="Arial" panose="020B0604020202020204" pitchFamily="34" charset="0"/>
                <a:cs typeface="Arial" panose="020B0604020202020204" pitchFamily="34" charset="0"/>
              </a:rPr>
              <a:t>για μία επιχείρηση σε εκείνους που συναλλάσσονται μαζί της και στο ευρύτερο κοινό</a:t>
            </a:r>
            <a:r>
              <a:rPr lang="el-GR" dirty="0" smtClean="0"/>
              <a:t>.</a:t>
            </a:r>
            <a:endParaRPr lang="el-GR" dirty="0"/>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39898245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09"/>
            <a:ext cx="8911687" cy="528797"/>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Διευθυντής Δημοσίων Σχέσεων</a:t>
            </a:r>
            <a:endParaRPr lang="el-GR" dirty="0">
              <a:solidFill>
                <a:schemeClr val="tx1"/>
              </a:solidFill>
            </a:endParaRPr>
          </a:p>
        </p:txBody>
      </p:sp>
      <p:sp>
        <p:nvSpPr>
          <p:cNvPr id="3" name="Θέση περιεχομένου 2"/>
          <p:cNvSpPr>
            <a:spLocks noGrp="1"/>
          </p:cNvSpPr>
          <p:nvPr>
            <p:ph idx="1"/>
          </p:nvPr>
        </p:nvSpPr>
        <p:spPr>
          <a:xfrm>
            <a:off x="1460500" y="1498600"/>
            <a:ext cx="9753600" cy="5219700"/>
          </a:xfrm>
        </p:spPr>
        <p:txBody>
          <a:bodyPr>
            <a:normAutofit fontScale="62500" lnSpcReduction="20000"/>
          </a:bodyPr>
          <a:lstStyle/>
          <a:p>
            <a:r>
              <a:rPr lang="el-GR" sz="2200" dirty="0">
                <a:latin typeface="Arial" panose="020B0604020202020204" pitchFamily="34" charset="0"/>
                <a:cs typeface="Arial" panose="020B0604020202020204" pitchFamily="34" charset="0"/>
              </a:rPr>
              <a:t>Τα λογότυπα και οι αφίσες μπορούν να ζωγραφιστούν με το χέρι ή να γίνουν ηλεκτρονικά σε </a:t>
            </a:r>
            <a:r>
              <a:rPr lang="el-GR" sz="2200" dirty="0" err="1">
                <a:latin typeface="Arial" panose="020B0604020202020204" pitchFamily="34" charset="0"/>
                <a:cs typeface="Arial" panose="020B0604020202020204" pitchFamily="34" charset="0"/>
              </a:rPr>
              <a:t>online</a:t>
            </a:r>
            <a:r>
              <a:rPr lang="el-GR" sz="2200" dirty="0">
                <a:latin typeface="Arial" panose="020B0604020202020204" pitchFamily="34" charset="0"/>
                <a:cs typeface="Arial" panose="020B0604020202020204" pitchFamily="34" charset="0"/>
              </a:rPr>
              <a:t> εφαρμογές </a:t>
            </a:r>
            <a:r>
              <a:rPr lang="el-GR" sz="2200" dirty="0" smtClean="0">
                <a:latin typeface="Arial" panose="020B0604020202020204" pitchFamily="34" charset="0"/>
                <a:cs typeface="Arial" panose="020B0604020202020204" pitchFamily="34" charset="0"/>
              </a:rPr>
              <a:t>όπως</a:t>
            </a:r>
            <a:r>
              <a:rPr lang="en-US" sz="2200" dirty="0" smtClean="0">
                <a:latin typeface="Arial" panose="020B0604020202020204" pitchFamily="34" charset="0"/>
                <a:cs typeface="Arial" panose="020B0604020202020204" pitchFamily="34" charset="0"/>
              </a:rPr>
              <a:t>:</a:t>
            </a:r>
          </a:p>
          <a:p>
            <a:pPr lvl="2">
              <a:buFont typeface="Wingdings" panose="05000000000000000000" pitchFamily="2" charset="2"/>
              <a:buChar char="Ø"/>
            </a:pPr>
            <a:r>
              <a:rPr lang="en-US" sz="2200" dirty="0">
                <a:latin typeface="Arial" panose="020B0604020202020204" pitchFamily="34" charset="0"/>
                <a:cs typeface="Arial" panose="020B0604020202020204" pitchFamily="34" charset="0"/>
                <a:hlinkClick r:id="rId2"/>
              </a:rPr>
              <a:t>https://</a:t>
            </a:r>
            <a:r>
              <a:rPr lang="en-US" sz="2200" dirty="0" smtClean="0">
                <a:latin typeface="Arial" panose="020B0604020202020204" pitchFamily="34" charset="0"/>
                <a:cs typeface="Arial" panose="020B0604020202020204" pitchFamily="34" charset="0"/>
                <a:hlinkClick r:id="rId2"/>
              </a:rPr>
              <a:t>www.canva.com/el_gr/</a:t>
            </a:r>
            <a:r>
              <a:rPr lang="en-US" sz="2200" dirty="0">
                <a:latin typeface="Arial" panose="020B0604020202020204" pitchFamily="34" charset="0"/>
                <a:cs typeface="Arial" panose="020B0604020202020204" pitchFamily="34" charset="0"/>
              </a:rPr>
              <a:t> </a:t>
            </a:r>
            <a:endParaRPr lang="el-GR" sz="2200" dirty="0" smtClean="0">
              <a:latin typeface="Arial" panose="020B0604020202020204" pitchFamily="34" charset="0"/>
              <a:cs typeface="Arial" panose="020B0604020202020204" pitchFamily="34" charset="0"/>
            </a:endParaRPr>
          </a:p>
          <a:p>
            <a:pPr lvl="2">
              <a:buFont typeface="Wingdings" panose="05000000000000000000" pitchFamily="2" charset="2"/>
              <a:buChar char="Ø"/>
            </a:pPr>
            <a:r>
              <a:rPr lang="el-GR" sz="2200" dirty="0" smtClean="0">
                <a:latin typeface="Arial" panose="020B0604020202020204" pitchFamily="34" charset="0"/>
                <a:cs typeface="Arial" panose="020B0604020202020204" pitchFamily="34" charset="0"/>
                <a:hlinkClick r:id="rId3"/>
              </a:rPr>
              <a:t>https</a:t>
            </a:r>
            <a:r>
              <a:rPr lang="el-GR" sz="2200" dirty="0">
                <a:latin typeface="Arial" panose="020B0604020202020204" pitchFamily="34" charset="0"/>
                <a:cs typeface="Arial" panose="020B0604020202020204" pitchFamily="34" charset="0"/>
                <a:hlinkClick r:id="rId3"/>
              </a:rPr>
              <a:t>://www.postermywall.com</a:t>
            </a:r>
            <a:r>
              <a:rPr lang="el-GR" sz="2200" dirty="0" smtClean="0">
                <a:latin typeface="Arial" panose="020B0604020202020204" pitchFamily="34" charset="0"/>
                <a:cs typeface="Arial" panose="020B0604020202020204" pitchFamily="34" charset="0"/>
                <a:hlinkClick r:id="rId3"/>
              </a:rPr>
              <a:t>/</a:t>
            </a:r>
            <a:endParaRPr lang="el-GR" sz="2200" dirty="0" smtClean="0">
              <a:latin typeface="Arial" panose="020B0604020202020204" pitchFamily="34" charset="0"/>
              <a:cs typeface="Arial" panose="020B0604020202020204" pitchFamily="34" charset="0"/>
            </a:endParaRPr>
          </a:p>
          <a:p>
            <a:pPr lvl="2">
              <a:buFont typeface="Wingdings" panose="05000000000000000000" pitchFamily="2" charset="2"/>
              <a:buChar char="Ø"/>
            </a:pPr>
            <a:r>
              <a:rPr lang="en-US" sz="2200" dirty="0">
                <a:latin typeface="Arial" panose="020B0604020202020204" pitchFamily="34" charset="0"/>
                <a:cs typeface="Arial" panose="020B0604020202020204" pitchFamily="34" charset="0"/>
                <a:hlinkClick r:id="rId4"/>
              </a:rPr>
              <a:t>https://www.dropbox.com/s/6rqtmmnmshiutn0/%</a:t>
            </a:r>
            <a:r>
              <a:rPr lang="en-US" sz="2200" dirty="0" smtClean="0">
                <a:latin typeface="Arial" panose="020B0604020202020204" pitchFamily="34" charset="0"/>
                <a:cs typeface="Arial" panose="020B0604020202020204" pitchFamily="34" charset="0"/>
                <a:hlinkClick r:id="rId4"/>
              </a:rPr>
              <a:t>CE%9F%CE%94%CE%97%CE%93%CE%99%CE%95%CE%A3%20%CE%94%CE%97%CE%9C%CE%99%CE%9F%CE%A5%CE%A1%CE%93%CE%99%CE%91%CE%A3%20%CE%9B%CE%9F%CE%93%CE%9F%CE%A4%CE%A5%CE%A0%CE%9F%CE%A5.docx?dl=0</a:t>
            </a:r>
            <a:endParaRPr lang="el-GR" sz="2200" dirty="0" smtClean="0">
              <a:latin typeface="Arial" panose="020B0604020202020204" pitchFamily="34" charset="0"/>
              <a:cs typeface="Arial" panose="020B0604020202020204" pitchFamily="34" charset="0"/>
            </a:endParaRPr>
          </a:p>
          <a:p>
            <a:pPr marL="914400" lvl="2" indent="0">
              <a:buNone/>
            </a:pPr>
            <a:endParaRPr lang="el-GR"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hlinkClick r:id="rId5"/>
              </a:rPr>
              <a:t>http://</a:t>
            </a:r>
            <a:r>
              <a:rPr lang="en-US" sz="2200" dirty="0" smtClean="0">
                <a:latin typeface="Arial" panose="020B0604020202020204" pitchFamily="34" charset="0"/>
                <a:cs typeface="Arial" panose="020B0604020202020204" pitchFamily="34" charset="0"/>
                <a:hlinkClick r:id="rId5"/>
              </a:rPr>
              <a:t>www.internetinfo.gr/internetadvertising/pr/index.html</a:t>
            </a:r>
            <a:endParaRPr lang="el-GR"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hlinkClick r:id="rId6"/>
              </a:rPr>
              <a:t>https://www.image-com.gr</a:t>
            </a:r>
            <a:r>
              <a:rPr lang="en-US" sz="2200" dirty="0" smtClean="0">
                <a:latin typeface="Arial" panose="020B0604020202020204" pitchFamily="34" charset="0"/>
                <a:cs typeface="Arial" panose="020B0604020202020204" pitchFamily="34" charset="0"/>
                <a:hlinkClick r:id="rId6"/>
              </a:rPr>
              <a:t>/</a:t>
            </a:r>
            <a:endParaRPr lang="el-GR"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hlinkClick r:id="rId7"/>
              </a:rPr>
              <a:t>https://gr.pinterest.com/pin/530087818624286918</a:t>
            </a:r>
            <a:r>
              <a:rPr lang="en-US" sz="2200" dirty="0" smtClean="0">
                <a:latin typeface="Arial" panose="020B0604020202020204" pitchFamily="34" charset="0"/>
                <a:cs typeface="Arial" panose="020B0604020202020204" pitchFamily="34" charset="0"/>
                <a:hlinkClick r:id="rId7"/>
              </a:rPr>
              <a:t>/</a:t>
            </a:r>
            <a:endParaRPr lang="el-GR"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hlinkClick r:id="rId8"/>
              </a:rPr>
              <a:t>https://el.wikipedia.org/wiki/%CE%88%CF%81%CE%B5%CF%85%CE%BD%CE%B1_%</a:t>
            </a:r>
            <a:r>
              <a:rPr lang="en-US" sz="2200" dirty="0" smtClean="0">
                <a:latin typeface="Arial" panose="020B0604020202020204" pitchFamily="34" charset="0"/>
                <a:cs typeface="Arial" panose="020B0604020202020204" pitchFamily="34" charset="0"/>
                <a:hlinkClick r:id="rId8"/>
              </a:rPr>
              <a:t>CE%B1%CE%B3%CE%BF%CF%81%CE%AC%CF%82</a:t>
            </a:r>
            <a:endParaRPr lang="el-GR" sz="2200" dirty="0" smtClean="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https://www.dropbox.com/s/f8imeqeq45hrzc1/%</a:t>
            </a:r>
            <a:r>
              <a:rPr lang="en-US" sz="2200" dirty="0" smtClean="0">
                <a:latin typeface="Arial" panose="020B0604020202020204" pitchFamily="34" charset="0"/>
                <a:cs typeface="Arial" panose="020B0604020202020204" pitchFamily="34" charset="0"/>
              </a:rPr>
              <a:t>CE%9F%CE%94%CE%97%CE%93%CE%99%CE%95%CE%A3%20%CE%94%CE%97%CE%9C%CE%99%CE%9F%CE%A5%CE%A1%CE%93%CE%99%CE%91%CE%A3%20%CE%9A%CE%91%CE%A1%CE%A4%CE%95%CE%9B%CE%A9%CE%9D%20%CE%94%CE%99%CE%95%CE%A5%CE%98%CE%A5%CE%9D%CE%A4%CE%A9%CE%9D.docx?dl=0</a:t>
            </a:r>
            <a:endParaRPr lang="el-GR" sz="2200" dirty="0" smtClean="0">
              <a:latin typeface="Arial" panose="020B0604020202020204" pitchFamily="34" charset="0"/>
              <a:cs typeface="Arial" panose="020B0604020202020204" pitchFamily="34" charset="0"/>
            </a:endParaRPr>
          </a:p>
          <a:p>
            <a:pPr marL="0" indent="0">
              <a:buNone/>
            </a:pPr>
            <a:endParaRPr lang="el-GR" dirty="0" smtClean="0"/>
          </a:p>
          <a:p>
            <a:r>
              <a:rPr lang="el-GR" sz="2200" dirty="0" smtClean="0"/>
              <a:t> </a:t>
            </a:r>
            <a:r>
              <a:rPr lang="el-GR" sz="2200" dirty="0"/>
              <a:t>Η διαφήμιση μπορεί να γίνει σε κάποιο πρόγραμμα δημιουργίας βίντεο. </a:t>
            </a:r>
            <a:r>
              <a:rPr lang="el-GR" sz="2200" dirty="0" err="1"/>
              <a:t>Tα</a:t>
            </a:r>
            <a:r>
              <a:rPr lang="el-GR" sz="2200" dirty="0"/>
              <a:t> </a:t>
            </a:r>
            <a:r>
              <a:rPr lang="el-GR" sz="2200" dirty="0" err="1"/>
              <a:t>windows</a:t>
            </a:r>
            <a:r>
              <a:rPr lang="el-GR" sz="2200" dirty="0"/>
              <a:t> παρέχουν δωρεάν το πρόγραμμα </a:t>
            </a:r>
            <a:r>
              <a:rPr lang="el-GR" sz="2200" dirty="0" err="1"/>
              <a:t>video</a:t>
            </a:r>
            <a:r>
              <a:rPr lang="el-GR" sz="2200" dirty="0"/>
              <a:t> </a:t>
            </a:r>
            <a:r>
              <a:rPr lang="el-GR" sz="2200" dirty="0" err="1"/>
              <a:t>edito</a:t>
            </a:r>
            <a:endParaRPr lang="el-GR" sz="2200"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26723380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2900" y="624110"/>
            <a:ext cx="9004300" cy="671290"/>
          </a:xfrm>
        </p:spPr>
        <p:txBody>
          <a:bodyPr>
            <a:normAutofit/>
          </a:bodyPr>
          <a:lstStyle/>
          <a:p>
            <a:pPr algn="ctr"/>
            <a:r>
              <a:rPr lang="el-GR" b="1" dirty="0">
                <a:solidFill>
                  <a:schemeClr val="accent1"/>
                </a:solidFill>
                <a:effectLst>
                  <a:outerShdw blurRad="38100" dist="38100" dir="2700000" algn="tl">
                    <a:srgbClr val="000000">
                      <a:alpha val="43137"/>
                    </a:srgbClr>
                  </a:outerShdw>
                </a:effectLst>
              </a:rPr>
              <a:t> </a:t>
            </a:r>
            <a:r>
              <a:rPr lang="el-GR" b="1" dirty="0" smtClean="0">
                <a:solidFill>
                  <a:schemeClr val="accent1"/>
                </a:solidFill>
                <a:effectLst>
                  <a:outerShdw blurRad="38100" dist="38100" dir="2700000" algn="tl">
                    <a:srgbClr val="000000">
                      <a:alpha val="43137"/>
                    </a:srgbClr>
                  </a:outerShdw>
                </a:effectLst>
              </a:rPr>
              <a:t>  </a:t>
            </a:r>
            <a:r>
              <a:rPr lang="el-GR" sz="3200" b="1" dirty="0" smtClean="0">
                <a:solidFill>
                  <a:schemeClr val="accent1"/>
                </a:solidFill>
                <a:latin typeface="Arial" panose="020B0604020202020204" pitchFamily="34" charset="0"/>
                <a:cs typeface="Arial" panose="020B0604020202020204" pitchFamily="34" charset="0"/>
              </a:rPr>
              <a:t>Διευθυντής Πληροφοριακών Συστημάτων</a:t>
            </a:r>
            <a:endParaRPr lang="el-GR" sz="3200" b="1" dirty="0">
              <a:solidFill>
                <a:schemeClr val="accent1"/>
              </a:solidFill>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1311579" y="1625600"/>
            <a:ext cx="8683321" cy="5232400"/>
          </a:xfrm>
        </p:spPr>
        <p:txBody>
          <a:bodyPr>
            <a:normAutofit/>
          </a:bodyPr>
          <a:lstStyle/>
          <a:p>
            <a:r>
              <a:rPr lang="el-GR" sz="2600" b="1" dirty="0">
                <a:solidFill>
                  <a:schemeClr val="tx1"/>
                </a:solidFill>
                <a:latin typeface="Arial" panose="020B0604020202020204" pitchFamily="34" charset="0"/>
                <a:cs typeface="Arial" panose="020B0604020202020204" pitchFamily="34" charset="0"/>
              </a:rPr>
              <a:t>Πληροφοριακό </a:t>
            </a:r>
            <a:r>
              <a:rPr lang="el-GR" sz="2600" b="1" dirty="0" smtClean="0">
                <a:solidFill>
                  <a:schemeClr val="tx1"/>
                </a:solidFill>
                <a:latin typeface="Arial" panose="020B0604020202020204" pitchFamily="34" charset="0"/>
                <a:cs typeface="Arial" panose="020B0604020202020204" pitchFamily="34" charset="0"/>
              </a:rPr>
              <a:t>σύστημα</a:t>
            </a:r>
          </a:p>
          <a:p>
            <a:pPr marL="360000" indent="0">
              <a:buNone/>
            </a:pPr>
            <a:r>
              <a:rPr lang="el-GR" sz="1600" dirty="0" smtClean="0">
                <a:latin typeface="Arial" panose="020B0604020202020204" pitchFamily="34" charset="0"/>
                <a:cs typeface="Arial" panose="020B0604020202020204" pitchFamily="34" charset="0"/>
              </a:rPr>
              <a:t>Ονομάζεται </a:t>
            </a:r>
            <a:r>
              <a:rPr lang="el-GR" sz="1600" dirty="0">
                <a:latin typeface="Arial" panose="020B0604020202020204" pitchFamily="34" charset="0"/>
                <a:cs typeface="Arial" panose="020B0604020202020204" pitchFamily="34" charset="0"/>
              </a:rPr>
              <a:t>ένα </a:t>
            </a:r>
            <a:r>
              <a:rPr lang="el-GR" sz="1600" b="1" dirty="0">
                <a:latin typeface="Arial" panose="020B0604020202020204" pitchFamily="34" charset="0"/>
                <a:cs typeface="Arial" panose="020B0604020202020204" pitchFamily="34" charset="0"/>
              </a:rPr>
              <a:t>σύνολο από συσκευές </a:t>
            </a:r>
            <a:r>
              <a:rPr lang="el-GR" sz="1600" b="1" dirty="0" smtClean="0">
                <a:latin typeface="Arial" panose="020B0604020202020204" pitchFamily="34" charset="0"/>
                <a:cs typeface="Arial" panose="020B0604020202020204" pitchFamily="34" charset="0"/>
              </a:rPr>
              <a:t>και προγράμματα </a:t>
            </a:r>
            <a:r>
              <a:rPr lang="el-GR" sz="1600" dirty="0">
                <a:latin typeface="Arial" panose="020B0604020202020204" pitchFamily="34" charset="0"/>
                <a:cs typeface="Arial" panose="020B0604020202020204" pitchFamily="34" charset="0"/>
              </a:rPr>
              <a:t>που έχουν </a:t>
            </a:r>
            <a:r>
              <a:rPr lang="el-GR" sz="1600" b="1" dirty="0">
                <a:latin typeface="Arial" panose="020B0604020202020204" pitchFamily="34" charset="0"/>
                <a:cs typeface="Arial" panose="020B0604020202020204" pitchFamily="34" charset="0"/>
              </a:rPr>
              <a:t>σκοπό</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να προσφέρουν </a:t>
            </a:r>
            <a:r>
              <a:rPr lang="el-GR" sz="1600" b="1" dirty="0">
                <a:latin typeface="Arial" panose="020B0604020202020204" pitchFamily="34" charset="0"/>
                <a:cs typeface="Arial" panose="020B0604020202020204" pitchFamily="34" charset="0"/>
              </a:rPr>
              <a:t>υπηρεσίες</a:t>
            </a:r>
            <a:r>
              <a:rPr lang="el-GR" sz="1600" dirty="0">
                <a:latin typeface="Arial" panose="020B0604020202020204" pitchFamily="34" charset="0"/>
                <a:cs typeface="Arial" panose="020B0604020202020204" pitchFamily="34" charset="0"/>
              </a:rPr>
              <a:t> </a:t>
            </a:r>
            <a:r>
              <a:rPr lang="el-GR" sz="1600" u="sng" dirty="0" smtClean="0">
                <a:latin typeface="Arial" panose="020B0604020202020204" pitchFamily="34" charset="0"/>
                <a:cs typeface="Arial" panose="020B0604020202020204" pitchFamily="34" charset="0"/>
              </a:rPr>
              <a:t>αποθήκευσης</a:t>
            </a:r>
            <a:r>
              <a:rPr lang="el-GR" sz="1600" dirty="0" smtClean="0">
                <a:latin typeface="Arial" panose="020B0604020202020204" pitchFamily="34" charset="0"/>
                <a:cs typeface="Arial" panose="020B0604020202020204" pitchFamily="34" charset="0"/>
              </a:rPr>
              <a:t>, </a:t>
            </a:r>
            <a:r>
              <a:rPr lang="el-GR" sz="1600" u="sng" dirty="0" smtClean="0">
                <a:latin typeface="Arial" panose="020B0604020202020204" pitchFamily="34" charset="0"/>
                <a:cs typeface="Arial" panose="020B0604020202020204" pitchFamily="34" charset="0"/>
              </a:rPr>
              <a:t>επεξεργασίας</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και </a:t>
            </a:r>
            <a:r>
              <a:rPr lang="el-GR" sz="1600" u="sng" dirty="0">
                <a:latin typeface="Arial" panose="020B0604020202020204" pitchFamily="34" charset="0"/>
                <a:cs typeface="Arial" panose="020B0604020202020204" pitchFamily="34" charset="0"/>
              </a:rPr>
              <a:t>ανάκτησης </a:t>
            </a:r>
            <a:r>
              <a:rPr lang="el-GR" sz="1600" u="sng" dirty="0" smtClean="0">
                <a:latin typeface="Arial" panose="020B0604020202020204" pitchFamily="34" charset="0"/>
                <a:cs typeface="Arial" panose="020B0604020202020204" pitchFamily="34" charset="0"/>
              </a:rPr>
              <a:t>πληροφοριών </a:t>
            </a:r>
            <a:r>
              <a:rPr lang="el-GR" sz="1600" dirty="0" smtClean="0">
                <a:latin typeface="Arial" panose="020B0604020202020204" pitchFamily="34" charset="0"/>
                <a:cs typeface="Arial" panose="020B0604020202020204" pitchFamily="34" charset="0"/>
              </a:rPr>
              <a:t>στους </a:t>
            </a:r>
            <a:r>
              <a:rPr lang="el-GR" sz="1600" dirty="0">
                <a:latin typeface="Arial" panose="020B0604020202020204" pitchFamily="34" charset="0"/>
                <a:cs typeface="Arial" panose="020B0604020202020204" pitchFamily="34" charset="0"/>
              </a:rPr>
              <a:t>εργαζομένους – χρήστες αυτού </a:t>
            </a:r>
            <a:r>
              <a:rPr lang="el-GR" sz="1600" dirty="0" smtClean="0">
                <a:latin typeface="Arial" panose="020B0604020202020204" pitchFamily="34" charset="0"/>
                <a:cs typeface="Arial" panose="020B0604020202020204" pitchFamily="34" charset="0"/>
              </a:rPr>
              <a:t>του συστήματος</a:t>
            </a:r>
            <a:r>
              <a:rPr lang="el-GR" sz="1600" dirty="0">
                <a:latin typeface="Arial" panose="020B0604020202020204" pitchFamily="34" charset="0"/>
                <a:cs typeface="Arial" panose="020B0604020202020204" pitchFamily="34" charset="0"/>
              </a:rPr>
              <a:t>.</a:t>
            </a:r>
          </a:p>
          <a:p>
            <a:r>
              <a:rPr lang="el-GR" sz="2600" b="1" dirty="0">
                <a:solidFill>
                  <a:schemeClr val="tx1"/>
                </a:solidFill>
                <a:latin typeface="Arial" panose="020B0604020202020204" pitchFamily="34" charset="0"/>
                <a:cs typeface="Arial" panose="020B0604020202020204" pitchFamily="34" charset="0"/>
              </a:rPr>
              <a:t>Ο διευθυντής πληροφοριακών συστημάτων:</a:t>
            </a:r>
          </a:p>
          <a:p>
            <a:pPr marL="72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Είναι </a:t>
            </a:r>
            <a:r>
              <a:rPr lang="el-GR" sz="1600" dirty="0">
                <a:latin typeface="Arial" panose="020B0604020202020204" pitchFamily="34" charset="0"/>
                <a:cs typeface="Arial" panose="020B0604020202020204" pitchFamily="34" charset="0"/>
              </a:rPr>
              <a:t>υπεύθυνος για τη </a:t>
            </a:r>
            <a:r>
              <a:rPr lang="el-GR" sz="1600" b="1" dirty="0">
                <a:latin typeface="Arial" panose="020B0604020202020204" pitchFamily="34" charset="0"/>
                <a:cs typeface="Arial" panose="020B0604020202020204" pitchFamily="34" charset="0"/>
              </a:rPr>
              <a:t>σχεδίαση, </a:t>
            </a:r>
            <a:r>
              <a:rPr lang="el-GR" sz="1600" dirty="0" smtClean="0">
                <a:latin typeface="Arial" panose="020B0604020202020204" pitchFamily="34" charset="0"/>
                <a:cs typeface="Arial" panose="020B0604020202020204" pitchFamily="34" charset="0"/>
              </a:rPr>
              <a:t>την</a:t>
            </a:r>
            <a:r>
              <a:rPr lang="el-GR" sz="1600" b="1" dirty="0" smtClean="0">
                <a:latin typeface="Arial" panose="020B0604020202020204" pitchFamily="34" charset="0"/>
                <a:cs typeface="Arial" panose="020B0604020202020204" pitchFamily="34" charset="0"/>
              </a:rPr>
              <a:t> εγκατάσταση </a:t>
            </a:r>
            <a:r>
              <a:rPr lang="el-GR" sz="1600" b="1" dirty="0">
                <a:latin typeface="Arial" panose="020B0604020202020204" pitchFamily="34" charset="0"/>
                <a:cs typeface="Arial" panose="020B0604020202020204" pitchFamily="34" charset="0"/>
              </a:rPr>
              <a:t>και </a:t>
            </a:r>
            <a:r>
              <a:rPr lang="el-GR" sz="1600" dirty="0">
                <a:latin typeface="Arial" panose="020B0604020202020204" pitchFamily="34" charset="0"/>
                <a:cs typeface="Arial" panose="020B0604020202020204" pitchFamily="34" charset="0"/>
              </a:rPr>
              <a:t>τη</a:t>
            </a:r>
            <a:r>
              <a:rPr lang="el-GR" sz="1600" b="1" dirty="0">
                <a:latin typeface="Arial" panose="020B0604020202020204" pitchFamily="34" charset="0"/>
                <a:cs typeface="Arial" panose="020B0604020202020204" pitchFamily="34" charset="0"/>
              </a:rPr>
              <a:t> συντήρηση </a:t>
            </a:r>
            <a:r>
              <a:rPr lang="el-GR" sz="1600" dirty="0" smtClean="0">
                <a:latin typeface="Arial" panose="020B0604020202020204" pitchFamily="34" charset="0"/>
                <a:cs typeface="Arial" panose="020B0604020202020204" pitchFamily="34" charset="0"/>
              </a:rPr>
              <a:t>του πληροφοριακού συστήματος.</a:t>
            </a:r>
            <a:endParaRPr lang="el-GR" sz="1600" dirty="0">
              <a:latin typeface="Arial" panose="020B0604020202020204" pitchFamily="34" charset="0"/>
              <a:cs typeface="Arial" panose="020B0604020202020204" pitchFamily="34" charset="0"/>
            </a:endParaRPr>
          </a:p>
          <a:p>
            <a:pPr marL="72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Συνεργάζεται </a:t>
            </a:r>
            <a:r>
              <a:rPr lang="el-GR" sz="1600" dirty="0">
                <a:latin typeface="Arial" panose="020B0604020202020204" pitchFamily="34" charset="0"/>
                <a:cs typeface="Arial" panose="020B0604020202020204" pitchFamily="34" charset="0"/>
              </a:rPr>
              <a:t>στενά με τους διευθυντές </a:t>
            </a:r>
            <a:r>
              <a:rPr lang="el-GR" sz="1600" dirty="0" smtClean="0">
                <a:latin typeface="Arial" panose="020B0604020202020204" pitchFamily="34" charset="0"/>
                <a:cs typeface="Arial" panose="020B0604020202020204" pitchFamily="34" charset="0"/>
              </a:rPr>
              <a:t>των υπόλοιπων </a:t>
            </a:r>
            <a:r>
              <a:rPr lang="el-GR" sz="1600" dirty="0">
                <a:latin typeface="Arial" panose="020B0604020202020204" pitchFamily="34" charset="0"/>
                <a:cs typeface="Arial" panose="020B0604020202020204" pitchFamily="34" charset="0"/>
              </a:rPr>
              <a:t>τμημάτων της </a:t>
            </a:r>
            <a:r>
              <a:rPr lang="el-GR" sz="1600" dirty="0" smtClean="0">
                <a:latin typeface="Arial" panose="020B0604020202020204" pitchFamily="34" charset="0"/>
                <a:cs typeface="Arial" panose="020B0604020202020204" pitchFamily="34" charset="0"/>
              </a:rPr>
              <a:t>επιχείρησης.</a:t>
            </a:r>
            <a:endParaRPr lang="el-GR" sz="1600" dirty="0">
              <a:latin typeface="Arial" panose="020B0604020202020204" pitchFamily="34" charset="0"/>
              <a:cs typeface="Arial" panose="020B0604020202020204" pitchFamily="34" charset="0"/>
            </a:endParaRPr>
          </a:p>
          <a:p>
            <a:pPr marL="720000">
              <a:buFont typeface="Wingdings" panose="05000000000000000000" pitchFamily="2" charset="2"/>
              <a:buChar char="Ø"/>
            </a:pPr>
            <a:r>
              <a:rPr lang="el-GR" sz="1600" dirty="0" smtClean="0">
                <a:latin typeface="Arial" panose="020B0604020202020204" pitchFamily="34" charset="0"/>
                <a:cs typeface="Arial" panose="020B0604020202020204" pitchFamily="34" charset="0"/>
              </a:rPr>
              <a:t>Κατασκευάζει </a:t>
            </a:r>
            <a:r>
              <a:rPr lang="el-GR" sz="1600" b="1" dirty="0">
                <a:latin typeface="Arial" panose="020B0604020202020204" pitchFamily="34" charset="0"/>
                <a:cs typeface="Arial" panose="020B0604020202020204" pitchFamily="34" charset="0"/>
              </a:rPr>
              <a:t>πληροφοριακά συστήματα </a:t>
            </a:r>
            <a:r>
              <a:rPr lang="el-GR" sz="1600" dirty="0" smtClean="0">
                <a:latin typeface="Arial" panose="020B0604020202020204" pitchFamily="34" charset="0"/>
                <a:cs typeface="Arial" panose="020B0604020202020204" pitchFamily="34" charset="0"/>
              </a:rPr>
              <a:t>και </a:t>
            </a:r>
            <a:r>
              <a:rPr lang="el-GR" sz="1600" b="1" dirty="0" smtClean="0">
                <a:latin typeface="Arial" panose="020B0604020202020204" pitchFamily="34" charset="0"/>
                <a:cs typeface="Arial" panose="020B0604020202020204" pitchFamily="34" charset="0"/>
              </a:rPr>
              <a:t>εφαρμογές</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στον </a:t>
            </a:r>
            <a:r>
              <a:rPr lang="el-GR" sz="1600" b="1" dirty="0">
                <a:latin typeface="Arial" panose="020B0604020202020204" pitchFamily="34" charset="0"/>
                <a:cs typeface="Arial" panose="020B0604020202020204" pitchFamily="34" charset="0"/>
              </a:rPr>
              <a:t>τομέα οικονομίας </a:t>
            </a:r>
            <a:r>
              <a:rPr lang="el-GR" sz="1600" b="1" dirty="0" smtClean="0">
                <a:latin typeface="Arial" panose="020B0604020202020204" pitchFamily="34" charset="0"/>
                <a:cs typeface="Arial" panose="020B0604020202020204" pitchFamily="34" charset="0"/>
              </a:rPr>
              <a:t>και λογιστικής</a:t>
            </a:r>
            <a:r>
              <a:rPr lang="el-GR" sz="1600" b="1"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στον</a:t>
            </a:r>
            <a:r>
              <a:rPr lang="el-GR" sz="1600" b="1" dirty="0">
                <a:latin typeface="Arial" panose="020B0604020202020204" pitchFamily="34" charset="0"/>
                <a:cs typeface="Arial" panose="020B0604020202020204" pitchFamily="34" charset="0"/>
              </a:rPr>
              <a:t> εμπορικό τομέα, </a:t>
            </a:r>
            <a:r>
              <a:rPr lang="el-GR" sz="1600" dirty="0">
                <a:latin typeface="Arial" panose="020B0604020202020204" pitchFamily="34" charset="0"/>
                <a:cs typeface="Arial" panose="020B0604020202020204" pitchFamily="34" charset="0"/>
              </a:rPr>
              <a:t>στον</a:t>
            </a:r>
            <a:r>
              <a:rPr lang="el-GR" sz="1600" b="1" dirty="0">
                <a:latin typeface="Arial" panose="020B0604020202020204" pitchFamily="34" charset="0"/>
                <a:cs typeface="Arial" panose="020B0604020202020204" pitchFamily="34" charset="0"/>
              </a:rPr>
              <a:t> </a:t>
            </a:r>
            <a:r>
              <a:rPr lang="el-GR" sz="1600" b="1" dirty="0" smtClean="0">
                <a:latin typeface="Arial" panose="020B0604020202020204" pitchFamily="34" charset="0"/>
                <a:cs typeface="Arial" panose="020B0604020202020204" pitchFamily="34" charset="0"/>
              </a:rPr>
              <a:t>τομέα παραγωγής</a:t>
            </a:r>
            <a:r>
              <a:rPr lang="el-GR" sz="1600" b="1" dirty="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στον</a:t>
            </a:r>
            <a:r>
              <a:rPr lang="el-GR" sz="1600" b="1" dirty="0">
                <a:latin typeface="Arial" panose="020B0604020202020204" pitchFamily="34" charset="0"/>
                <a:cs typeface="Arial" panose="020B0604020202020204" pitchFamily="34" charset="0"/>
              </a:rPr>
              <a:t> τομέα της </a:t>
            </a:r>
            <a:r>
              <a:rPr lang="el-GR" sz="1600" b="1" dirty="0" smtClean="0">
                <a:latin typeface="Arial" panose="020B0604020202020204" pitchFamily="34" charset="0"/>
                <a:cs typeface="Arial" panose="020B0604020202020204" pitchFamily="34" charset="0"/>
              </a:rPr>
              <a:t>διοίκησης.</a:t>
            </a:r>
          </a:p>
          <a:p>
            <a:pPr marL="720000">
              <a:buFont typeface="Wingdings" panose="05000000000000000000" pitchFamily="2" charset="2"/>
              <a:buChar char="Ø"/>
            </a:pPr>
            <a:r>
              <a:rPr lang="en-US" sz="1600" dirty="0">
                <a:latin typeface="Arial" panose="020B0604020202020204" pitchFamily="34" charset="0"/>
                <a:cs typeface="Arial" panose="020B0604020202020204" pitchFamily="34" charset="0"/>
                <a:hlinkClick r:id="rId2"/>
              </a:rPr>
              <a:t>https://el.wikiversity.org/wiki</a:t>
            </a:r>
            <a:r>
              <a:rPr lang="en-US" sz="1600" dirty="0" smtClean="0">
                <a:latin typeface="Arial" panose="020B0604020202020204" pitchFamily="34" charset="0"/>
                <a:cs typeface="Arial" panose="020B0604020202020204" pitchFamily="34" charset="0"/>
                <a:hlinkClick r:id="rId2"/>
              </a:rPr>
              <a:t>/</a:t>
            </a:r>
            <a:endParaRPr lang="el-GR" sz="1600" dirty="0" smtClean="0">
              <a:latin typeface="Arial" panose="020B0604020202020204" pitchFamily="34" charset="0"/>
              <a:cs typeface="Arial" panose="020B0604020202020204" pitchFamily="34" charset="0"/>
            </a:endParaRPr>
          </a:p>
          <a:p>
            <a:pPr marL="720000">
              <a:buFont typeface="Wingdings" panose="05000000000000000000" pitchFamily="2" charset="2"/>
              <a:buChar char="Ø"/>
            </a:pPr>
            <a:endParaRPr lang="el-GR" b="1"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131451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32001" y="317500"/>
            <a:ext cx="9093199" cy="1524000"/>
          </a:xfrm>
        </p:spPr>
        <p:txBody>
          <a:bodyPr>
            <a:normAutofit/>
          </a:bodyPr>
          <a:lstStyle/>
          <a:p>
            <a:r>
              <a:rPr lang="el-GR" sz="2600" b="1" dirty="0">
                <a:solidFill>
                  <a:schemeClr val="tx1"/>
                </a:solidFill>
                <a:latin typeface="Arial" panose="020B0604020202020204" pitchFamily="34" charset="0"/>
                <a:cs typeface="Arial" panose="020B0604020202020204" pitchFamily="34" charset="0"/>
              </a:rPr>
              <a:t>Επιπλέον</a:t>
            </a:r>
            <a:r>
              <a:rPr lang="el-GR" sz="2600" b="1" dirty="0">
                <a:solidFill>
                  <a:schemeClr val="accent1"/>
                </a:solidFill>
                <a:latin typeface="Arial" panose="020B0604020202020204" pitchFamily="34" charset="0"/>
                <a:cs typeface="Arial" panose="020B0604020202020204" pitchFamily="34" charset="0"/>
              </a:rPr>
              <a:t>, πέρα από τα καθήκοντα και τις δραστηριότητες που αναφέρονται</a:t>
            </a:r>
            <a:r>
              <a:rPr lang="el-GR" sz="2600" b="1" dirty="0" smtClean="0">
                <a:solidFill>
                  <a:schemeClr val="accent1"/>
                </a:solidFill>
                <a:latin typeface="Arial" panose="020B0604020202020204" pitchFamily="34" charset="0"/>
                <a:cs typeface="Arial" panose="020B0604020202020204" pitchFamily="34" charset="0"/>
              </a:rPr>
              <a:t>, </a:t>
            </a:r>
            <a:r>
              <a:rPr lang="el-GR" sz="2600" b="1" dirty="0">
                <a:solidFill>
                  <a:schemeClr val="tx1"/>
                </a:solidFill>
                <a:latin typeface="Arial" panose="020B0604020202020204" pitchFamily="34" charset="0"/>
                <a:cs typeface="Arial" panose="020B0604020202020204" pitchFamily="34" charset="0"/>
              </a:rPr>
              <a:t>όλοι οι διευθυντές </a:t>
            </a:r>
            <a:r>
              <a:rPr lang="el-GR" sz="2600" b="1" dirty="0">
                <a:solidFill>
                  <a:schemeClr val="accent1"/>
                </a:solidFill>
                <a:latin typeface="Arial" panose="020B0604020202020204" pitchFamily="34" charset="0"/>
                <a:cs typeface="Arial" panose="020B0604020202020204" pitchFamily="34" charset="0"/>
              </a:rPr>
              <a:t>των τμημάτων:</a:t>
            </a:r>
            <a:endParaRPr lang="el-GR" sz="2600" dirty="0">
              <a:solidFill>
                <a:schemeClr val="accent1"/>
              </a:solidFill>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1574800" y="2070100"/>
            <a:ext cx="9702800" cy="4292600"/>
          </a:xfrm>
        </p:spPr>
        <p:txBody>
          <a:bodyPr/>
          <a:lstStyle/>
          <a:p>
            <a:r>
              <a:rPr lang="el-GR" dirty="0" smtClean="0">
                <a:latin typeface="Arial" panose="020B0604020202020204" pitchFamily="34" charset="0"/>
                <a:cs typeface="Arial" panose="020B0604020202020204" pitchFamily="34" charset="0"/>
              </a:rPr>
              <a:t>Συμμετέχουν </a:t>
            </a:r>
            <a:r>
              <a:rPr lang="el-GR" dirty="0">
                <a:latin typeface="Arial" panose="020B0604020202020204" pitchFamily="34" charset="0"/>
                <a:cs typeface="Arial" panose="020B0604020202020204" pitchFamily="34" charset="0"/>
              </a:rPr>
              <a:t>στη διαδικασία </a:t>
            </a:r>
            <a:r>
              <a:rPr lang="el-GR" b="1" dirty="0">
                <a:latin typeface="Arial" panose="020B0604020202020204" pitchFamily="34" charset="0"/>
                <a:cs typeface="Arial" panose="020B0604020202020204" pitchFamily="34" charset="0"/>
              </a:rPr>
              <a:t>πρόσληψης προσωπικού </a:t>
            </a:r>
            <a:r>
              <a:rPr lang="el-GR" dirty="0">
                <a:latin typeface="Arial" panose="020B0604020202020204" pitchFamily="34" charset="0"/>
                <a:cs typeface="Arial" panose="020B0604020202020204" pitchFamily="34" charset="0"/>
              </a:rPr>
              <a:t>για το τμήμα  της αρμοδιότητας τους και φροντίζουν για την εκπαίδευση του.</a:t>
            </a:r>
          </a:p>
          <a:p>
            <a:r>
              <a:rPr lang="el-GR" dirty="0" smtClean="0">
                <a:latin typeface="Arial" panose="020B0604020202020204" pitchFamily="34" charset="0"/>
                <a:cs typeface="Arial" panose="020B0604020202020204" pitchFamily="34" charset="0"/>
              </a:rPr>
              <a:t>Συντάσσουν </a:t>
            </a:r>
            <a:r>
              <a:rPr lang="el-GR" b="1" dirty="0">
                <a:latin typeface="Arial" panose="020B0604020202020204" pitchFamily="34" charset="0"/>
                <a:cs typeface="Arial" panose="020B0604020202020204" pitchFamily="34" charset="0"/>
              </a:rPr>
              <a:t>έγγραφες αναφορές </a:t>
            </a:r>
            <a:r>
              <a:rPr lang="el-GR" dirty="0">
                <a:latin typeface="Arial" panose="020B0604020202020204" pitchFamily="34" charset="0"/>
                <a:cs typeface="Arial" panose="020B0604020202020204" pitchFamily="34" charset="0"/>
              </a:rPr>
              <a:t>προς </a:t>
            </a:r>
            <a:r>
              <a:rPr lang="el-GR" b="1" dirty="0">
                <a:latin typeface="Arial" panose="020B0604020202020204" pitchFamily="34" charset="0"/>
                <a:cs typeface="Arial" panose="020B0604020202020204" pitchFamily="34" charset="0"/>
              </a:rPr>
              <a:t>τον γενικό διευθυντή </a:t>
            </a:r>
            <a:r>
              <a:rPr lang="el-GR" dirty="0">
                <a:latin typeface="Arial" panose="020B0604020202020204" pitchFamily="34" charset="0"/>
                <a:cs typeface="Arial" panose="020B0604020202020204" pitchFamily="34" charset="0"/>
              </a:rPr>
              <a:t>της εταιρείας σχετικά με τη λειτουργία των τμημάτων στα οποία είναι </a:t>
            </a:r>
            <a:r>
              <a:rPr lang="el-GR" dirty="0" smtClean="0">
                <a:latin typeface="Arial" panose="020B0604020202020204" pitchFamily="34" charset="0"/>
                <a:cs typeface="Arial" panose="020B0604020202020204" pitchFamily="34" charset="0"/>
              </a:rPr>
              <a:t>υπεύθυνοι. </a:t>
            </a:r>
            <a:r>
              <a:rPr lang="el-GR" dirty="0">
                <a:latin typeface="Arial" panose="020B0604020202020204" pitchFamily="34" charset="0"/>
                <a:cs typeface="Arial" panose="020B0604020202020204" pitchFamily="34" charset="0"/>
              </a:rPr>
              <a:t>Για τις αναφορές αυτές χρησιμοποιούνται </a:t>
            </a:r>
            <a:r>
              <a:rPr lang="el-GR" b="1" dirty="0">
                <a:latin typeface="Arial" panose="020B0604020202020204" pitchFamily="34" charset="0"/>
                <a:cs typeface="Arial" panose="020B0604020202020204" pitchFamily="34" charset="0"/>
              </a:rPr>
              <a:t>ειδικά έντυπα </a:t>
            </a:r>
            <a:r>
              <a:rPr lang="el-GR" dirty="0">
                <a:latin typeface="Arial" panose="020B0604020202020204" pitchFamily="34" charset="0"/>
                <a:cs typeface="Arial" panose="020B0604020202020204" pitchFamily="34" charset="0"/>
              </a:rPr>
              <a:t>που σχεδιάζονται από το τμήμα. Με τον τρόπο αυτό εξασφαλίζεται ακρίβεια, οικονομία, ταχύτητα και ευκολία στην ανάλυση και την εξαγωγή συμπερασμάτων.</a:t>
            </a:r>
          </a:p>
          <a:p>
            <a:r>
              <a:rPr lang="el-GR" b="1" dirty="0" smtClean="0">
                <a:latin typeface="Arial" panose="020B0604020202020204" pitchFamily="34" charset="0"/>
                <a:cs typeface="Arial" panose="020B0604020202020204" pitchFamily="34" charset="0"/>
              </a:rPr>
              <a:t>Εισηγούνται </a:t>
            </a:r>
            <a:r>
              <a:rPr lang="el-GR" dirty="0">
                <a:latin typeface="Arial" panose="020B0604020202020204" pitchFamily="34" charset="0"/>
                <a:cs typeface="Arial" panose="020B0604020202020204" pitchFamily="34" charset="0"/>
              </a:rPr>
              <a:t>προς τον </a:t>
            </a:r>
            <a:r>
              <a:rPr lang="el-GR" b="1" dirty="0">
                <a:latin typeface="Arial" panose="020B0604020202020204" pitchFamily="34" charset="0"/>
                <a:cs typeface="Arial" panose="020B0604020202020204" pitchFamily="34" charset="0"/>
              </a:rPr>
              <a:t>γενικό διευθυντή </a:t>
            </a:r>
            <a:r>
              <a:rPr lang="el-GR" dirty="0">
                <a:latin typeface="Arial" panose="020B0604020202020204" pitchFamily="34" charset="0"/>
                <a:cs typeface="Arial" panose="020B0604020202020204" pitchFamily="34" charset="0"/>
              </a:rPr>
              <a:t>θέματα που θεωρούν ότι θα βελτιώσουν τη λειτουργία των τμημάτων στα οποία είναι υπεύθυνοι.</a:t>
            </a:r>
          </a:p>
          <a:p>
            <a:r>
              <a:rPr lang="el-GR" dirty="0" smtClean="0">
                <a:latin typeface="Arial" panose="020B0604020202020204" pitchFamily="34" charset="0"/>
                <a:cs typeface="Arial" panose="020B0604020202020204" pitchFamily="34" charset="0"/>
              </a:rPr>
              <a:t>Συνεργάζονται </a:t>
            </a:r>
            <a:r>
              <a:rPr lang="el-GR" dirty="0">
                <a:latin typeface="Arial" panose="020B0604020202020204" pitchFamily="34" charset="0"/>
                <a:cs typeface="Arial" panose="020B0604020202020204" pitchFamily="34" charset="0"/>
              </a:rPr>
              <a:t>τόσο μεταξύ τους, όσο και με τον γενικό διευθυντή, και παίρνουν μέρος σε </a:t>
            </a:r>
            <a:r>
              <a:rPr lang="el-GR" b="1" dirty="0">
                <a:latin typeface="Arial" panose="020B0604020202020204" pitchFamily="34" charset="0"/>
                <a:cs typeface="Arial" panose="020B0604020202020204" pitchFamily="34" charset="0"/>
              </a:rPr>
              <a:t>συσκέψεις</a:t>
            </a:r>
            <a:r>
              <a:rPr lang="el-GR" dirty="0">
                <a:latin typeface="Arial" panose="020B0604020202020204" pitchFamily="34" charset="0"/>
                <a:cs typeface="Arial" panose="020B0604020202020204" pitchFamily="34" charset="0"/>
              </a:rPr>
              <a:t> για να υλοποιηθούν οι στόχοι της εταιρείας.</a:t>
            </a:r>
          </a:p>
          <a:p>
            <a:pPr marL="0" indent="0">
              <a:buNone/>
            </a:pPr>
            <a:endParaRPr lang="el-GR" dirty="0">
              <a:latin typeface="Arial" panose="020B0604020202020204" pitchFamily="34" charset="0"/>
              <a:cs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758312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49400" y="698500"/>
            <a:ext cx="9105900" cy="5930900"/>
          </a:xfrm>
        </p:spPr>
        <p:txBody>
          <a:bodyPr>
            <a:normAutofit fontScale="90000"/>
          </a:bodyPr>
          <a:lstStyle/>
          <a:p>
            <a:r>
              <a:rPr lang="el-GR" sz="2700" b="1" dirty="0" smtClean="0">
                <a:solidFill>
                  <a:schemeClr val="accent1"/>
                </a:solidFill>
                <a:latin typeface="Times New Roman" panose="02020603050405020304" pitchFamily="18" charset="0"/>
                <a:hlinkClick r:id="rId2"/>
              </a:rPr>
              <a:t>Ομαδική </a:t>
            </a:r>
            <a:r>
              <a:rPr lang="el-GR" sz="2700" b="1" dirty="0">
                <a:solidFill>
                  <a:schemeClr val="accent1"/>
                </a:solidFill>
                <a:latin typeface="Times New Roman" panose="02020603050405020304" pitchFamily="18" charset="0"/>
                <a:hlinkClick r:id="rId2"/>
              </a:rPr>
              <a:t>μέθοδος </a:t>
            </a:r>
            <a:r>
              <a:rPr lang="el-GR" sz="2700" b="1" dirty="0" smtClean="0">
                <a:solidFill>
                  <a:schemeClr val="accent1"/>
                </a:solidFill>
                <a:latin typeface="Times New Roman" panose="02020603050405020304" pitchFamily="18" charset="0"/>
                <a:hlinkClick r:id="rId2"/>
              </a:rPr>
              <a:t>εργασίας</a:t>
            </a:r>
            <a:r>
              <a:rPr lang="el-GR" sz="1600" b="1" dirty="0">
                <a:solidFill>
                  <a:srgbClr val="000000"/>
                </a:solidFill>
                <a:latin typeface="Times New Roman" panose="02020603050405020304" pitchFamily="18" charset="0"/>
              </a:rPr>
              <a:t/>
            </a:r>
            <a:br>
              <a:rPr lang="el-GR" sz="1600" b="1" dirty="0">
                <a:solidFill>
                  <a:srgbClr val="000000"/>
                </a:solidFill>
                <a:latin typeface="Times New Roman" panose="02020603050405020304" pitchFamily="18" charset="0"/>
              </a:rPr>
            </a:br>
            <a:r>
              <a:rPr lang="el-GR" sz="1600" dirty="0">
                <a:solidFill>
                  <a:srgbClr val="522100"/>
                </a:solidFill>
                <a:latin typeface="Arial" panose="020B0604020202020204" pitchFamily="34" charset="0"/>
              </a:rPr>
              <a:t/>
            </a:r>
            <a:br>
              <a:rPr lang="el-GR" sz="1600" dirty="0">
                <a:solidFill>
                  <a:srgbClr val="522100"/>
                </a:solidFill>
                <a:latin typeface="Arial" panose="020B0604020202020204" pitchFamily="34" charset="0"/>
              </a:rPr>
            </a:br>
            <a:r>
              <a:rPr lang="el-GR" sz="1800" dirty="0" smtClean="0">
                <a:solidFill>
                  <a:srgbClr val="2F3D15"/>
                </a:solidFill>
                <a:latin typeface="Arial" panose="020B0604020202020204" pitchFamily="34" charset="0"/>
              </a:rPr>
              <a:t>Η</a:t>
            </a:r>
            <a:r>
              <a:rPr lang="el-GR" sz="1800" b="1" dirty="0" smtClean="0">
                <a:solidFill>
                  <a:srgbClr val="2F3D15"/>
                </a:solidFill>
                <a:latin typeface="Arial" panose="020B0604020202020204" pitchFamily="34" charset="0"/>
              </a:rPr>
              <a:t> καταλληλότερη μέθοδος</a:t>
            </a:r>
            <a:r>
              <a:rPr lang="el-GR" sz="1800" dirty="0" smtClean="0">
                <a:solidFill>
                  <a:srgbClr val="2F3D15"/>
                </a:solidFill>
                <a:latin typeface="Arial" panose="020B0604020202020204" pitchFamily="34" charset="0"/>
              </a:rPr>
              <a:t> για τους μαθητές της Β΄ Γυμνασίου είναι η μέθοδος της </a:t>
            </a:r>
            <a:r>
              <a:rPr lang="el-GR" sz="1800" b="1" dirty="0" smtClean="0">
                <a:solidFill>
                  <a:srgbClr val="2F3D15"/>
                </a:solidFill>
                <a:latin typeface="Arial" panose="020B0604020202020204" pitchFamily="34" charset="0"/>
              </a:rPr>
              <a:t>Ομαδικής Εργασίας</a:t>
            </a:r>
            <a:r>
              <a:rPr lang="el-GR" sz="1800" dirty="0" smtClean="0">
                <a:solidFill>
                  <a:srgbClr val="2F3D15"/>
                </a:solidFill>
                <a:latin typeface="Arial" panose="020B0604020202020204" pitchFamily="34" charset="0"/>
              </a:rPr>
              <a:t>, η οποία περιλαμβάνει: </a:t>
            </a:r>
            <a:r>
              <a:rPr lang="el-GR" sz="1800" b="1" dirty="0" smtClean="0">
                <a:solidFill>
                  <a:srgbClr val="4D5B54"/>
                </a:solidFill>
                <a:latin typeface="Arial" panose="020B0604020202020204" pitchFamily="34" charset="0"/>
              </a:rPr>
              <a:t>τη μελέτη</a:t>
            </a:r>
            <a:r>
              <a:rPr lang="el-GR" sz="1800" dirty="0" smtClean="0">
                <a:solidFill>
                  <a:srgbClr val="4D5B54"/>
                </a:solidFill>
                <a:latin typeface="Arial" panose="020B0604020202020204" pitchFamily="34" charset="0"/>
              </a:rPr>
              <a:t>, </a:t>
            </a:r>
            <a:r>
              <a:rPr lang="el-GR" sz="1800" b="1" dirty="0" smtClean="0">
                <a:solidFill>
                  <a:srgbClr val="4D5B54"/>
                </a:solidFill>
                <a:latin typeface="Arial" panose="020B0604020202020204" pitchFamily="34" charset="0"/>
              </a:rPr>
              <a:t>το σχεδιασμό</a:t>
            </a:r>
            <a:r>
              <a:rPr lang="el-GR" sz="1800" dirty="0" smtClean="0">
                <a:solidFill>
                  <a:srgbClr val="4D5B54"/>
                </a:solidFill>
                <a:latin typeface="Arial" panose="020B0604020202020204" pitchFamily="34" charset="0"/>
              </a:rPr>
              <a:t> και </a:t>
            </a:r>
            <a:r>
              <a:rPr lang="el-GR" sz="1800" b="1" dirty="0" smtClean="0">
                <a:solidFill>
                  <a:srgbClr val="4D5B54"/>
                </a:solidFill>
                <a:latin typeface="Arial" panose="020B0604020202020204" pitchFamily="34" charset="0"/>
              </a:rPr>
              <a:t>τη κατασκευή ενός ομοιώματος</a:t>
            </a:r>
            <a:r>
              <a:rPr lang="el-GR" sz="1800" dirty="0" smtClean="0">
                <a:solidFill>
                  <a:srgbClr val="4D5B54"/>
                </a:solidFill>
                <a:latin typeface="Arial" panose="020B0604020202020204" pitchFamily="34" charset="0"/>
              </a:rPr>
              <a:t> </a:t>
            </a:r>
            <a:r>
              <a:rPr lang="el-GR" sz="1800" dirty="0" smtClean="0">
                <a:solidFill>
                  <a:srgbClr val="2F3D15"/>
                </a:solidFill>
                <a:latin typeface="Arial" panose="020B0604020202020204" pitchFamily="34" charset="0"/>
              </a:rPr>
              <a:t>μιας παραγωγικής μονάδας.</a:t>
            </a:r>
            <a:br>
              <a:rPr lang="el-GR" sz="1800" dirty="0" smtClean="0">
                <a:solidFill>
                  <a:srgbClr val="2F3D15"/>
                </a:solidFill>
                <a:latin typeface="Arial" panose="020B0604020202020204" pitchFamily="34" charset="0"/>
              </a:rPr>
            </a:br>
            <a:r>
              <a:rPr lang="el-GR" sz="1800" b="1" dirty="0" smtClean="0">
                <a:solidFill>
                  <a:srgbClr val="2F3D15"/>
                </a:solidFill>
                <a:latin typeface="Arial" panose="020B0604020202020204" pitchFamily="34" charset="0"/>
              </a:rPr>
              <a:t>Ο κάθε μαθητής</a:t>
            </a:r>
            <a:r>
              <a:rPr lang="el-GR" sz="1800" dirty="0" smtClean="0">
                <a:solidFill>
                  <a:srgbClr val="2F3D15"/>
                </a:solidFill>
                <a:latin typeface="Arial" panose="020B0604020202020204" pitchFamily="34" charset="0"/>
              </a:rPr>
              <a:t> θα εργαστεί στο πλαίσιο </a:t>
            </a:r>
            <a:r>
              <a:rPr lang="el-GR" sz="1800" b="1" dirty="0" smtClean="0">
                <a:solidFill>
                  <a:srgbClr val="2F3D15"/>
                </a:solidFill>
                <a:latin typeface="Arial" panose="020B0604020202020204" pitchFamily="34" charset="0"/>
              </a:rPr>
              <a:t>τριών δραστηριοτήτων:</a:t>
            </a:r>
            <a:br>
              <a:rPr lang="el-GR" sz="1800" b="1" dirty="0" smtClean="0">
                <a:solidFill>
                  <a:srgbClr val="2F3D15"/>
                </a:solidFill>
                <a:latin typeface="Arial" panose="020B0604020202020204" pitchFamily="34" charset="0"/>
              </a:rPr>
            </a:br>
            <a:r>
              <a:rPr lang="el-GR" sz="1800" dirty="0" smtClean="0">
                <a:solidFill>
                  <a:srgbClr val="2F3D15"/>
                </a:solidFill>
                <a:latin typeface="Arial" panose="020B0604020202020204" pitchFamily="34" charset="0"/>
              </a:rPr>
              <a:t>     </a:t>
            </a:r>
            <a:r>
              <a:rPr lang="el-GR" sz="1800" b="1" u="sng" dirty="0" smtClean="0">
                <a:solidFill>
                  <a:srgbClr val="4D5B54"/>
                </a:solidFill>
                <a:latin typeface="Arial" panose="020B0604020202020204" pitchFamily="34" charset="0"/>
              </a:rPr>
              <a:t>Συγκέντρωση πληροφοριών </a:t>
            </a:r>
            <a:r>
              <a:rPr lang="el-GR" sz="1800" b="1" u="sng" dirty="0">
                <a:solidFill>
                  <a:srgbClr val="4D5B54"/>
                </a:solidFill>
                <a:latin typeface="Arial" panose="020B0604020202020204" pitchFamily="34" charset="0"/>
              </a:rPr>
              <a:t>για τη μελέτη μιας βιομηχανίας</a:t>
            </a:r>
            <a:r>
              <a:rPr lang="el-GR" sz="1800" dirty="0">
                <a:solidFill>
                  <a:srgbClr val="4D5B54"/>
                </a:solidFill>
                <a:latin typeface="Arial" panose="020B0604020202020204" pitchFamily="34" charset="0"/>
              </a:rPr>
              <a:t/>
            </a:r>
            <a:br>
              <a:rPr lang="el-GR" sz="1800" dirty="0">
                <a:solidFill>
                  <a:srgbClr val="4D5B54"/>
                </a:solidFill>
                <a:latin typeface="Arial" panose="020B0604020202020204" pitchFamily="34" charset="0"/>
              </a:rPr>
            </a:br>
            <a:r>
              <a:rPr lang="el-GR" sz="1800" dirty="0" smtClean="0">
                <a:solidFill>
                  <a:srgbClr val="4D5B54"/>
                </a:solidFill>
                <a:latin typeface="Arial" panose="020B0604020202020204" pitchFamily="34" charset="0"/>
              </a:rPr>
              <a:t>     </a:t>
            </a:r>
            <a:r>
              <a:rPr lang="el-GR" sz="1800" b="1" u="sng" dirty="0" smtClean="0">
                <a:solidFill>
                  <a:srgbClr val="4D5B54"/>
                </a:solidFill>
                <a:latin typeface="Arial" panose="020B0604020202020204" pitchFamily="34" charset="0"/>
              </a:rPr>
              <a:t>Ατομική </a:t>
            </a:r>
            <a:r>
              <a:rPr lang="el-GR" sz="1800" b="1" u="sng" dirty="0">
                <a:solidFill>
                  <a:srgbClr val="4D5B54"/>
                </a:solidFill>
                <a:latin typeface="Arial" panose="020B0604020202020204" pitchFamily="34" charset="0"/>
              </a:rPr>
              <a:t>συγγραφή γραπτής </a:t>
            </a:r>
            <a:r>
              <a:rPr lang="el-GR" sz="1800" b="1" u="sng" dirty="0" smtClean="0">
                <a:solidFill>
                  <a:srgbClr val="4D5B54"/>
                </a:solidFill>
                <a:latin typeface="Arial" panose="020B0604020202020204" pitchFamily="34" charset="0"/>
              </a:rPr>
              <a:t>εργασίας</a:t>
            </a:r>
            <a:r>
              <a:rPr lang="el-GR" sz="1800" u="sng" dirty="0" smtClean="0">
                <a:solidFill>
                  <a:srgbClr val="4D5B54"/>
                </a:solidFill>
                <a:latin typeface="Arial" panose="020B0604020202020204" pitchFamily="34" charset="0"/>
              </a:rPr>
              <a:t>:</a:t>
            </a:r>
            <a:r>
              <a:rPr lang="el-GR" sz="1800" dirty="0">
                <a:solidFill>
                  <a:srgbClr val="4D5B54"/>
                </a:solidFill>
                <a:latin typeface="Arial" panose="020B0604020202020204" pitchFamily="34" charset="0"/>
              </a:rPr>
              <a:t> </a:t>
            </a:r>
            <a:r>
              <a:rPr lang="el-GR" sz="1800" dirty="0" smtClean="0">
                <a:solidFill>
                  <a:srgbClr val="4D5B54"/>
                </a:solidFill>
                <a:latin typeface="Arial" panose="020B0604020202020204" pitchFamily="34" charset="0"/>
              </a:rPr>
              <a:t>Ο </a:t>
            </a:r>
            <a:r>
              <a:rPr lang="el-GR" sz="1800" dirty="0">
                <a:solidFill>
                  <a:srgbClr val="4D5B54"/>
                </a:solidFill>
                <a:latin typeface="Arial" panose="020B0604020202020204" pitchFamily="34" charset="0"/>
              </a:rPr>
              <a:t>κάθε μαθητής </a:t>
            </a:r>
            <a:r>
              <a:rPr lang="el-GR" sz="1800" b="1" dirty="0">
                <a:solidFill>
                  <a:srgbClr val="4D5B54"/>
                </a:solidFill>
                <a:latin typeface="Arial" panose="020B0604020202020204" pitchFamily="34" charset="0"/>
              </a:rPr>
              <a:t>θα οργανώσει</a:t>
            </a:r>
            <a:r>
              <a:rPr lang="el-GR" sz="1800" dirty="0">
                <a:solidFill>
                  <a:srgbClr val="4D5B54"/>
                </a:solidFill>
                <a:latin typeface="Arial" panose="020B0604020202020204" pitchFamily="34" charset="0"/>
              </a:rPr>
              <a:t> και </a:t>
            </a:r>
            <a:r>
              <a:rPr lang="el-GR" sz="1800" b="1" dirty="0">
                <a:solidFill>
                  <a:srgbClr val="4D5B54"/>
                </a:solidFill>
                <a:latin typeface="Arial" panose="020B0604020202020204" pitchFamily="34" charset="0"/>
              </a:rPr>
              <a:t>θα συνθέσει</a:t>
            </a:r>
            <a:r>
              <a:rPr lang="el-GR" sz="1800" dirty="0">
                <a:solidFill>
                  <a:srgbClr val="4D5B54"/>
                </a:solidFill>
                <a:latin typeface="Arial" panose="020B0604020202020204" pitchFamily="34" charset="0"/>
              </a:rPr>
              <a:t> μια γραπτή εργασία στην οποία θα περιγράφει τα καθήκοντα του </a:t>
            </a:r>
            <a:r>
              <a:rPr lang="el-GR" sz="1800" dirty="0" smtClean="0">
                <a:solidFill>
                  <a:srgbClr val="4D5B54"/>
                </a:solidFill>
                <a:latin typeface="Arial" panose="020B0604020202020204" pitchFamily="34" charset="0"/>
              </a:rPr>
              <a:t>ρόλου </a:t>
            </a:r>
            <a:r>
              <a:rPr lang="el-GR" sz="1800" dirty="0">
                <a:solidFill>
                  <a:srgbClr val="4D5B54"/>
                </a:solidFill>
                <a:latin typeface="Arial" panose="020B0604020202020204" pitchFamily="34" charset="0"/>
              </a:rPr>
              <a:t>τον οποίο έχει </a:t>
            </a:r>
            <a:r>
              <a:rPr lang="el-GR" sz="1800" dirty="0" smtClean="0">
                <a:solidFill>
                  <a:srgbClr val="4D5B54"/>
                </a:solidFill>
                <a:latin typeface="Arial" panose="020B0604020202020204" pitchFamily="34" charset="0"/>
              </a:rPr>
              <a:t>αναλάβει</a:t>
            </a:r>
            <a:r>
              <a:rPr lang="el-GR" sz="1300" dirty="0">
                <a:solidFill>
                  <a:srgbClr val="4D5B54"/>
                </a:solidFill>
                <a:latin typeface="Arial" panose="020B0604020202020204" pitchFamily="34" charset="0"/>
              </a:rPr>
              <a:t>.</a:t>
            </a:r>
            <a:r>
              <a:rPr lang="el-GR" sz="1300" dirty="0" smtClean="0"/>
              <a:t> </a:t>
            </a:r>
            <a:r>
              <a:rPr lang="el-GR" sz="1300" dirty="0"/>
              <a:t>(</a:t>
            </a:r>
            <a:r>
              <a:rPr lang="el-GR" sz="1300" dirty="0" smtClean="0"/>
              <a:t>Σε </a:t>
            </a:r>
            <a:r>
              <a:rPr lang="el-GR" sz="1300" dirty="0"/>
              <a:t>όλα τα έντυπα της επιχείρησης και των εργασιών πρέπει να χρησιμοποιείται το λογότυπο που έχετε </a:t>
            </a:r>
            <a:r>
              <a:rPr lang="el-GR" sz="1300" dirty="0" smtClean="0"/>
              <a:t>επιλέξει).</a:t>
            </a:r>
            <a:r>
              <a:rPr lang="el-GR" sz="1300" dirty="0">
                <a:solidFill>
                  <a:srgbClr val="4D5B54"/>
                </a:solidFill>
                <a:latin typeface="Arial" panose="020B0604020202020204" pitchFamily="34" charset="0"/>
              </a:rPr>
              <a:t/>
            </a:r>
            <a:br>
              <a:rPr lang="el-GR" sz="1300" dirty="0">
                <a:solidFill>
                  <a:srgbClr val="4D5B54"/>
                </a:solidFill>
                <a:latin typeface="Arial" panose="020B0604020202020204" pitchFamily="34" charset="0"/>
              </a:rPr>
            </a:br>
            <a:r>
              <a:rPr lang="el-GR" sz="1800" dirty="0" smtClean="0">
                <a:solidFill>
                  <a:srgbClr val="4D5B54"/>
                </a:solidFill>
                <a:latin typeface="Arial" panose="020B0604020202020204" pitchFamily="34" charset="0"/>
              </a:rPr>
              <a:t>     </a:t>
            </a:r>
            <a:r>
              <a:rPr lang="el-GR" sz="1800" b="1" u="sng" dirty="0" smtClean="0">
                <a:solidFill>
                  <a:srgbClr val="4D5B54"/>
                </a:solidFill>
                <a:latin typeface="Arial" panose="020B0604020202020204" pitchFamily="34" charset="0"/>
              </a:rPr>
              <a:t>Ομαδική κατασκευή μοντέλου της παραγωγικής μονάδας</a:t>
            </a:r>
            <a:r>
              <a:rPr lang="el-GR" sz="1800" u="sng" dirty="0" smtClean="0">
                <a:solidFill>
                  <a:srgbClr val="4D5B54"/>
                </a:solidFill>
                <a:latin typeface="Arial" panose="020B0604020202020204" pitchFamily="34" charset="0"/>
              </a:rPr>
              <a:t>:</a:t>
            </a:r>
            <a:r>
              <a:rPr lang="el-GR" sz="1800" dirty="0" smtClean="0">
                <a:solidFill>
                  <a:srgbClr val="4D5B54"/>
                </a:solidFill>
                <a:latin typeface="Arial" panose="020B0604020202020204" pitchFamily="34" charset="0"/>
              </a:rPr>
              <a:t> </a:t>
            </a:r>
            <a:r>
              <a:rPr lang="el-GR" sz="1800" dirty="0">
                <a:solidFill>
                  <a:srgbClr val="4D5B54"/>
                </a:solidFill>
                <a:latin typeface="Arial" panose="020B0604020202020204" pitchFamily="34" charset="0"/>
              </a:rPr>
              <a:t>Οι μαθητές </a:t>
            </a:r>
            <a:r>
              <a:rPr lang="el-GR" sz="1800" b="1" dirty="0">
                <a:solidFill>
                  <a:srgbClr val="4D5B54"/>
                </a:solidFill>
                <a:latin typeface="Arial" panose="020B0604020202020204" pitchFamily="34" charset="0"/>
              </a:rPr>
              <a:t>θα μελετήσουν, θα σχεδιάσουν</a:t>
            </a:r>
            <a:r>
              <a:rPr lang="el-GR" sz="1800" dirty="0">
                <a:solidFill>
                  <a:srgbClr val="4D5B54"/>
                </a:solidFill>
                <a:latin typeface="Arial" panose="020B0604020202020204" pitchFamily="34" charset="0"/>
              </a:rPr>
              <a:t> και </a:t>
            </a:r>
            <a:r>
              <a:rPr lang="el-GR" sz="1800" b="1" dirty="0">
                <a:solidFill>
                  <a:srgbClr val="4D5B54"/>
                </a:solidFill>
                <a:latin typeface="Arial" panose="020B0604020202020204" pitchFamily="34" charset="0"/>
              </a:rPr>
              <a:t>θα κατασκευάσουν</a:t>
            </a:r>
            <a:r>
              <a:rPr lang="el-GR" sz="1800" dirty="0">
                <a:solidFill>
                  <a:srgbClr val="4D5B54"/>
                </a:solidFill>
                <a:latin typeface="Arial" panose="020B0604020202020204" pitchFamily="34" charset="0"/>
              </a:rPr>
              <a:t> ένα ομοίωμα της παραγωγικής μονάδας που έχουν επιλέξει</a:t>
            </a:r>
            <a:r>
              <a:rPr lang="el-GR" sz="1800" dirty="0" smtClean="0">
                <a:solidFill>
                  <a:srgbClr val="4D5B54"/>
                </a:solidFill>
                <a:latin typeface="Arial" panose="020B0604020202020204" pitchFamily="34" charset="0"/>
              </a:rPr>
              <a:t>.</a:t>
            </a:r>
            <a:br>
              <a:rPr lang="el-GR" sz="1800" dirty="0" smtClean="0">
                <a:solidFill>
                  <a:srgbClr val="4D5B54"/>
                </a:solidFill>
                <a:latin typeface="Arial" panose="020B0604020202020204" pitchFamily="34" charset="0"/>
              </a:rPr>
            </a:br>
            <a:r>
              <a:rPr lang="el-GR" sz="1800" dirty="0">
                <a:solidFill>
                  <a:srgbClr val="4D5B54"/>
                </a:solidFill>
                <a:latin typeface="Arial" panose="020B0604020202020204" pitchFamily="34" charset="0"/>
              </a:rPr>
              <a:t/>
            </a:r>
            <a:br>
              <a:rPr lang="el-GR" sz="1800" dirty="0">
                <a:solidFill>
                  <a:srgbClr val="4D5B54"/>
                </a:solidFill>
                <a:latin typeface="Arial" panose="020B0604020202020204" pitchFamily="34" charset="0"/>
              </a:rPr>
            </a:br>
            <a:r>
              <a:rPr lang="el-GR" sz="1800" dirty="0" smtClean="0">
                <a:solidFill>
                  <a:srgbClr val="4D5B54"/>
                </a:solidFill>
                <a:latin typeface="Arial" panose="020B0604020202020204" pitchFamily="34" charset="0"/>
              </a:rPr>
              <a:t>     </a:t>
            </a:r>
            <a:r>
              <a:rPr lang="el-GR" sz="1800" b="1" dirty="0" smtClean="0">
                <a:solidFill>
                  <a:srgbClr val="2F3D15"/>
                </a:solidFill>
                <a:latin typeface="Arial" panose="020B0604020202020204" pitchFamily="34" charset="0"/>
              </a:rPr>
              <a:t>Για </a:t>
            </a:r>
            <a:r>
              <a:rPr lang="el-GR" sz="1800" b="1" dirty="0">
                <a:solidFill>
                  <a:srgbClr val="2F3D15"/>
                </a:solidFill>
                <a:latin typeface="Arial" panose="020B0604020202020204" pitchFamily="34" charset="0"/>
              </a:rPr>
              <a:t>τη συγγραφή της εργασίας</a:t>
            </a:r>
            <a:r>
              <a:rPr lang="el-GR" sz="1800" dirty="0">
                <a:solidFill>
                  <a:srgbClr val="2F3D15"/>
                </a:solidFill>
                <a:latin typeface="Arial" panose="020B0604020202020204" pitchFamily="34" charset="0"/>
              </a:rPr>
              <a:t> του ο κάθε μαθητής θα πρέπει να αξιοποιήσει όλες τις διαθέσιμες πηγές πληροφόρησης που έχει στη διάθεσή του, κατά τρόπο ανάλογο με αυτόν που εργάσθηκε στην Α</a:t>
            </a:r>
            <a:r>
              <a:rPr lang="el-GR" sz="1800" dirty="0" smtClean="0">
                <a:solidFill>
                  <a:srgbClr val="2F3D15"/>
                </a:solidFill>
                <a:latin typeface="Arial" panose="020B0604020202020204" pitchFamily="34" charset="0"/>
              </a:rPr>
              <a:t>΄ Γυμνασίου</a:t>
            </a:r>
            <a:r>
              <a:rPr lang="el-GR" sz="1800" dirty="0">
                <a:solidFill>
                  <a:srgbClr val="2F3D15"/>
                </a:solidFill>
                <a:latin typeface="Arial" panose="020B0604020202020204" pitchFamily="34" charset="0"/>
              </a:rPr>
              <a:t>.</a:t>
            </a:r>
            <a:br>
              <a:rPr lang="el-GR" sz="1800" dirty="0">
                <a:solidFill>
                  <a:srgbClr val="2F3D15"/>
                </a:solidFill>
                <a:latin typeface="Arial" panose="020B0604020202020204" pitchFamily="34" charset="0"/>
              </a:rPr>
            </a:br>
            <a:r>
              <a:rPr lang="el-GR" sz="1800" dirty="0" smtClean="0">
                <a:solidFill>
                  <a:srgbClr val="2F3D15"/>
                </a:solidFill>
                <a:latin typeface="Arial" panose="020B0604020202020204" pitchFamily="34" charset="0"/>
              </a:rPr>
              <a:t>     </a:t>
            </a:r>
            <a:r>
              <a:rPr lang="el-GR" sz="1800" b="1" dirty="0" smtClean="0">
                <a:solidFill>
                  <a:srgbClr val="2F3D15"/>
                </a:solidFill>
                <a:latin typeface="Arial" panose="020B0604020202020204" pitchFamily="34" charset="0"/>
              </a:rPr>
              <a:t>Κάνοντας</a:t>
            </a:r>
            <a:r>
              <a:rPr lang="el-GR" sz="1800" dirty="0">
                <a:solidFill>
                  <a:srgbClr val="2F3D15"/>
                </a:solidFill>
                <a:latin typeface="Arial" panose="020B0604020202020204" pitchFamily="34" charset="0"/>
              </a:rPr>
              <a:t> </a:t>
            </a:r>
            <a:r>
              <a:rPr lang="el-GR" sz="1800" b="1" dirty="0" smtClean="0">
                <a:solidFill>
                  <a:srgbClr val="2F3D15"/>
                </a:solidFill>
                <a:latin typeface="Arial" panose="020B0604020202020204" pitchFamily="34" charset="0"/>
              </a:rPr>
              <a:t>κλικ</a:t>
            </a:r>
            <a:r>
              <a:rPr lang="el-GR" sz="1800" dirty="0">
                <a:solidFill>
                  <a:srgbClr val="2F3D15"/>
                </a:solidFill>
                <a:latin typeface="Arial" panose="020B0604020202020204" pitchFamily="34" charset="0"/>
              </a:rPr>
              <a:t> στα συνημμένα αρχεία που ακολουθούν, θα βρείτε ενδεικτικά κάποιες σελίδες του διαδικτύου από τις οποίες μπορείτε να αντλήσετε πληροφορίες χρήσιμες για την εργασία σας</a:t>
            </a:r>
            <a:r>
              <a:rPr lang="el-GR" sz="1800" dirty="0" smtClean="0">
                <a:solidFill>
                  <a:srgbClr val="2F3D15"/>
                </a:solidFill>
                <a:latin typeface="Arial" panose="020B0604020202020204" pitchFamily="34" charset="0"/>
              </a:rPr>
              <a:t>, ανάλογα </a:t>
            </a:r>
            <a:r>
              <a:rPr lang="el-GR" sz="1800" dirty="0">
                <a:solidFill>
                  <a:srgbClr val="2F3D15"/>
                </a:solidFill>
                <a:latin typeface="Arial" panose="020B0604020202020204" pitchFamily="34" charset="0"/>
              </a:rPr>
              <a:t>με την αρμοδιότητά σας , μέσα στη </a:t>
            </a:r>
            <a:r>
              <a:rPr lang="el-GR" sz="1800" dirty="0" smtClean="0">
                <a:solidFill>
                  <a:srgbClr val="2F3D15"/>
                </a:solidFill>
                <a:latin typeface="Arial" panose="020B0604020202020204" pitchFamily="34" charset="0"/>
              </a:rPr>
              <a:t>παραγωγική </a:t>
            </a:r>
            <a:r>
              <a:rPr lang="el-GR" sz="1800" dirty="0">
                <a:solidFill>
                  <a:srgbClr val="2F3D15"/>
                </a:solidFill>
                <a:latin typeface="Arial" panose="020B0604020202020204" pitchFamily="34" charset="0"/>
              </a:rPr>
              <a:t>μονάδα, καθώς και πληροφορίες για ορισμένες από αυτές.</a:t>
            </a:r>
            <a:br>
              <a:rPr lang="el-GR" sz="1800" dirty="0">
                <a:solidFill>
                  <a:srgbClr val="2F3D15"/>
                </a:solidFill>
                <a:latin typeface="Arial" panose="020B0604020202020204" pitchFamily="34" charset="0"/>
              </a:rPr>
            </a:br>
            <a:r>
              <a:rPr lang="el-GR" sz="1800" b="1" dirty="0">
                <a:solidFill>
                  <a:srgbClr val="2F3D15"/>
                </a:solidFill>
                <a:latin typeface="Arial" panose="020B0604020202020204" pitchFamily="34" charset="0"/>
              </a:rPr>
              <a:t>Το ζητούμενο στην εποχή μας </a:t>
            </a:r>
            <a:r>
              <a:rPr lang="el-GR" sz="1800" b="1" dirty="0" smtClean="0">
                <a:solidFill>
                  <a:srgbClr val="2F3D15"/>
                </a:solidFill>
                <a:latin typeface="Arial" panose="020B0604020202020204" pitchFamily="34" charset="0"/>
              </a:rPr>
              <a:t>είναι</a:t>
            </a:r>
            <a:r>
              <a:rPr lang="el-GR" sz="1800" dirty="0" smtClean="0">
                <a:solidFill>
                  <a:srgbClr val="2F3D15"/>
                </a:solidFill>
                <a:latin typeface="Arial" panose="020B0604020202020204" pitchFamily="34" charset="0"/>
              </a:rPr>
              <a:t>, </a:t>
            </a:r>
            <a:r>
              <a:rPr lang="el-GR" sz="1800" b="1" dirty="0" smtClean="0">
                <a:solidFill>
                  <a:srgbClr val="2F3D15"/>
                </a:solidFill>
                <a:latin typeface="Arial" panose="020B0604020202020204" pitchFamily="34" charset="0"/>
              </a:rPr>
              <a:t>οι </a:t>
            </a:r>
            <a:r>
              <a:rPr lang="el-GR" sz="1800" b="1" dirty="0">
                <a:solidFill>
                  <a:srgbClr val="2F3D15"/>
                </a:solidFill>
                <a:latin typeface="Arial" panose="020B0604020202020204" pitchFamily="34" charset="0"/>
              </a:rPr>
              <a:t>νέοι να εξασκηθούν στον άμεσο </a:t>
            </a:r>
            <a:r>
              <a:rPr lang="el-GR" sz="1800" b="1" dirty="0" smtClean="0">
                <a:solidFill>
                  <a:srgbClr val="2F3D15"/>
                </a:solidFill>
                <a:latin typeface="Arial" panose="020B0604020202020204" pitchFamily="34" charset="0"/>
              </a:rPr>
              <a:t>εντοπισμό</a:t>
            </a:r>
            <a:r>
              <a:rPr lang="el-GR" sz="1800" dirty="0" smtClean="0">
                <a:solidFill>
                  <a:srgbClr val="2F3D15"/>
                </a:solidFill>
                <a:latin typeface="Arial" panose="020B0604020202020204" pitchFamily="34" charset="0"/>
              </a:rPr>
              <a:t>, </a:t>
            </a:r>
            <a:r>
              <a:rPr lang="el-GR" sz="1800" b="1" dirty="0" smtClean="0">
                <a:solidFill>
                  <a:srgbClr val="2F3D15"/>
                </a:solidFill>
                <a:latin typeface="Arial" panose="020B0604020202020204" pitchFamily="34" charset="0"/>
              </a:rPr>
              <a:t>στη </a:t>
            </a:r>
            <a:r>
              <a:rPr lang="el-GR" sz="1800" b="1" dirty="0">
                <a:solidFill>
                  <a:srgbClr val="2F3D15"/>
                </a:solidFill>
                <a:latin typeface="Arial" panose="020B0604020202020204" pitchFamily="34" charset="0"/>
              </a:rPr>
              <a:t>αξιολόγηση και στην </a:t>
            </a:r>
            <a:r>
              <a:rPr lang="el-GR" sz="1800" b="1" dirty="0" smtClean="0">
                <a:solidFill>
                  <a:srgbClr val="2F3D15"/>
                </a:solidFill>
                <a:latin typeface="Arial" panose="020B0604020202020204" pitchFamily="34" charset="0"/>
              </a:rPr>
              <a:t>αξιοποίηση</a:t>
            </a:r>
            <a:r>
              <a:rPr lang="el-GR" sz="1800" dirty="0" smtClean="0">
                <a:solidFill>
                  <a:srgbClr val="2F3D15"/>
                </a:solidFill>
                <a:latin typeface="Arial" panose="020B0604020202020204" pitchFamily="34" charset="0"/>
              </a:rPr>
              <a:t> </a:t>
            </a:r>
            <a:r>
              <a:rPr lang="el-GR" sz="1800" b="1" dirty="0" smtClean="0">
                <a:solidFill>
                  <a:srgbClr val="2F3D15"/>
                </a:solidFill>
                <a:latin typeface="Arial" panose="020B0604020202020204" pitchFamily="34" charset="0"/>
              </a:rPr>
              <a:t>της </a:t>
            </a:r>
            <a:r>
              <a:rPr lang="el-GR" sz="1800" b="1" dirty="0">
                <a:solidFill>
                  <a:srgbClr val="2F3D15"/>
                </a:solidFill>
                <a:latin typeface="Arial" panose="020B0604020202020204" pitchFamily="34" charset="0"/>
              </a:rPr>
              <a:t>πληροφορίας..</a:t>
            </a:r>
            <a:endParaRPr lang="el-GR" sz="1800" b="0" i="0" dirty="0">
              <a:solidFill>
                <a:srgbClr val="2F3D15"/>
              </a:solidFill>
              <a:effectLst/>
              <a:latin typeface="Arial" panose="020B0604020202020204" pitchFamily="34" charset="0"/>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14738667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605625" y="558990"/>
            <a:ext cx="7198775" cy="593917"/>
          </a:xfrm>
        </p:spPr>
        <p:txBody>
          <a:bodyPr>
            <a:normAutofit/>
          </a:bodyPr>
          <a:lstStyle/>
          <a:p>
            <a:r>
              <a:rPr lang="el-GR" sz="2800" b="1" dirty="0" smtClean="0"/>
              <a:t>ΧΡΗΣΙΜΕΣ ΙΣΤΟΣΕΛΙΔΕΣ</a:t>
            </a:r>
            <a:endParaRPr lang="el-GR" sz="2800" b="1" dirty="0"/>
          </a:p>
        </p:txBody>
      </p:sp>
      <p:sp>
        <p:nvSpPr>
          <p:cNvPr id="3" name="Θέση περιεχομένου 2"/>
          <p:cNvSpPr>
            <a:spLocks noGrp="1"/>
          </p:cNvSpPr>
          <p:nvPr>
            <p:ph idx="1"/>
          </p:nvPr>
        </p:nvSpPr>
        <p:spPr>
          <a:xfrm>
            <a:off x="1473200" y="1587500"/>
            <a:ext cx="8242300" cy="5029200"/>
          </a:xfrm>
        </p:spPr>
        <p:txBody>
          <a:bodyPr>
            <a:normAutofit/>
          </a:bodyPr>
          <a:lstStyle/>
          <a:p>
            <a:r>
              <a:rPr lang="en-US" sz="1600" dirty="0">
                <a:latin typeface="Arial" panose="020B0604020202020204" pitchFamily="34" charset="0"/>
                <a:cs typeface="Arial" panose="020B0604020202020204" pitchFamily="34" charset="0"/>
                <a:hlinkClick r:id="rId2"/>
              </a:rPr>
              <a:t>https://texno2.webnode.gr/b/lista-epicheiriseon/</a:t>
            </a:r>
            <a:endParaRPr lang="el-GR"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3"/>
              </a:rPr>
              <a:t>https://</a:t>
            </a:r>
            <a:r>
              <a:rPr lang="en-US" sz="1600" dirty="0" smtClean="0">
                <a:latin typeface="Arial" panose="020B0604020202020204" pitchFamily="34" charset="0"/>
                <a:cs typeface="Arial" panose="020B0604020202020204" pitchFamily="34" charset="0"/>
                <a:hlinkClick r:id="rId3"/>
              </a:rPr>
              <a:t>drive.google.com/file/d/1_ZKdYRrdj8AAJtL_0Fw0M1XJiftTUzFS/view</a:t>
            </a:r>
            <a:endParaRPr lang="el-GR" sz="1600" dirty="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hlinkClick r:id="rId4"/>
              </a:rPr>
              <a:t>http</a:t>
            </a:r>
            <a:r>
              <a:rPr lang="en-US" sz="1600" dirty="0">
                <a:latin typeface="Arial" panose="020B0604020202020204" pitchFamily="34" charset="0"/>
                <a:cs typeface="Arial" panose="020B0604020202020204" pitchFamily="34" charset="0"/>
                <a:hlinkClick r:id="rId4"/>
              </a:rPr>
              <a:t>://</a:t>
            </a:r>
            <a:r>
              <a:rPr lang="en-US" sz="1600" dirty="0" smtClean="0">
                <a:latin typeface="Arial" panose="020B0604020202020204" pitchFamily="34" charset="0"/>
                <a:cs typeface="Arial" panose="020B0604020202020204" pitchFamily="34" charset="0"/>
                <a:hlinkClick r:id="rId4"/>
              </a:rPr>
              <a:t>moria.edu4u.gr/AllSchools.aspx</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5"/>
              </a:rPr>
              <a:t>https://e-paideia.org/tag/paichnidi-mathisi</a:t>
            </a:r>
            <a:r>
              <a:rPr lang="en-US" sz="1600" dirty="0" smtClean="0">
                <a:latin typeface="Arial" panose="020B0604020202020204" pitchFamily="34" charset="0"/>
                <a:cs typeface="Arial" panose="020B0604020202020204" pitchFamily="34" charset="0"/>
                <a:hlinkClick r:id="rId5"/>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6"/>
              </a:rPr>
              <a:t>https://www.scienceandtechnology.gr</a:t>
            </a:r>
            <a:r>
              <a:rPr lang="en-US" sz="1600" dirty="0" smtClean="0">
                <a:latin typeface="Arial" panose="020B0604020202020204" pitchFamily="34" charset="0"/>
                <a:cs typeface="Arial" panose="020B0604020202020204" pitchFamily="34" charset="0"/>
                <a:hlinkClick r:id="rId6"/>
              </a:rPr>
              <a:t>/</a:t>
            </a:r>
            <a:endParaRPr lang="el-GR" sz="1600" dirty="0" smtClean="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hlinkClick r:id="rId7"/>
              </a:rPr>
              <a:t>http://</a:t>
            </a:r>
            <a:r>
              <a:rPr lang="en-US" sz="1600" dirty="0" smtClean="0">
                <a:latin typeface="Arial" panose="020B0604020202020204" pitchFamily="34" charset="0"/>
                <a:cs typeface="Arial" panose="020B0604020202020204" pitchFamily="34" charset="0"/>
                <a:hlinkClick r:id="rId7"/>
              </a:rPr>
              <a:t>www.cres.gr/energy_saving/biomixania/ktiriakes_egkatastaseis</a:t>
            </a:r>
            <a:r>
              <a:rPr lang="en-US" sz="1600" dirty="0" smtClean="0">
                <a:latin typeface="Arial" panose="020B0604020202020204" pitchFamily="34" charset="0"/>
                <a:cs typeface="Arial" panose="020B0604020202020204" pitchFamily="34" charset="0"/>
              </a:rPr>
              <a:t>.</a:t>
            </a:r>
            <a:endParaRPr lang="el-GR" sz="1600" dirty="0" smtClean="0">
              <a:latin typeface="Arial" panose="020B0604020202020204" pitchFamily="34" charset="0"/>
              <a:cs typeface="Arial" panose="020B0604020202020204" pitchFamily="34" charset="0"/>
            </a:endParaRPr>
          </a:p>
          <a:p>
            <a:endParaRPr lang="el-GR" sz="1600" dirty="0" smtClean="0">
              <a:latin typeface="Arial" panose="020B0604020202020204" pitchFamily="34" charset="0"/>
              <a:cs typeface="Arial" panose="020B0604020202020204" pitchFamily="34" charset="0"/>
            </a:endParaRPr>
          </a:p>
          <a:p>
            <a:pPr marL="0" indent="0">
              <a:buNone/>
            </a:pPr>
            <a:endParaRPr lang="el-GR" sz="1600" dirty="0" smtClean="0">
              <a:latin typeface="Arial" panose="020B0604020202020204" pitchFamily="34" charset="0"/>
              <a:cs typeface="Arial" panose="020B0604020202020204" pitchFamily="34" charset="0"/>
            </a:endParaRPr>
          </a:p>
          <a:p>
            <a:pPr marL="0" indent="0">
              <a:buNone/>
            </a:pPr>
            <a:endParaRPr lang="el-GR" sz="1600" dirty="0" smtClean="0">
              <a:latin typeface="Arial" panose="020B0604020202020204" pitchFamily="34" charset="0"/>
              <a:cs typeface="Arial" panose="020B0604020202020204" pitchFamily="34" charset="0"/>
            </a:endParaRPr>
          </a:p>
          <a:p>
            <a:endParaRPr lang="el-GR" sz="1600" dirty="0" smtClean="0">
              <a:latin typeface="Arial" panose="020B0604020202020204" pitchFamily="34" charset="0"/>
              <a:cs typeface="Arial" panose="020B0604020202020204" pitchFamily="34" charset="0"/>
            </a:endParaRPr>
          </a:p>
          <a:p>
            <a:endParaRPr lang="el-GR" sz="1600" dirty="0">
              <a:latin typeface="Arial" panose="020B0604020202020204" pitchFamily="34" charset="0"/>
              <a:cs typeface="Arial" panose="020B0604020202020204" pitchFamily="34" charset="0"/>
            </a:endParaRPr>
          </a:p>
          <a:p>
            <a:r>
              <a:rPr lang="el-GR" sz="1600" dirty="0">
                <a:latin typeface="Arial" panose="020B0604020202020204" pitchFamily="34" charset="0"/>
                <a:cs typeface="Arial" panose="020B0604020202020204" pitchFamily="34" charset="0"/>
                <a:hlinkClick r:id="rId8"/>
              </a:rPr>
              <a:t>Πληροφοριακό Υλικό - Η τάξη της Τεχνολογίας (google.com</a:t>
            </a:r>
            <a:r>
              <a:rPr lang="el-GR" sz="1600" dirty="0" smtClean="0">
                <a:latin typeface="Arial" panose="020B0604020202020204" pitchFamily="34" charset="0"/>
                <a:cs typeface="Arial" panose="020B0604020202020204" pitchFamily="34" charset="0"/>
                <a:hlinkClick r:id="rId8"/>
              </a:rPr>
              <a:t>)</a:t>
            </a:r>
            <a:endParaRPr lang="el-GR" sz="1600" dirty="0" smtClean="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smtClean="0"/>
          </a:p>
          <a:p>
            <a:endParaRPr lang="el-GR" dirty="0" smtClean="0"/>
          </a:p>
          <a:p>
            <a:endParaRPr lang="el-GR" dirty="0" smtClean="0"/>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4910180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89212" y="4927600"/>
            <a:ext cx="8915400" cy="983622"/>
          </a:xfrm>
        </p:spPr>
        <p:txBody>
          <a:bodyPr/>
          <a:lstStyle/>
          <a:p>
            <a:pPr marL="0" indent="0" algn="just">
              <a:buNone/>
            </a:pPr>
            <a:r>
              <a:rPr lang="el-GR" dirty="0" smtClean="0">
                <a:solidFill>
                  <a:schemeClr val="tx1"/>
                </a:solidFill>
              </a:rPr>
              <a:t>                       </a:t>
            </a:r>
            <a:r>
              <a:rPr lang="el-GR" b="1" dirty="0" smtClean="0">
                <a:solidFill>
                  <a:schemeClr val="tx1"/>
                </a:solidFill>
              </a:rPr>
              <a:t>ΤΕΧΝΟΛΟΓΙΑ Β’ ΓΥΜΝΑΣΙΟΥ ( ΡΟΛΟΙ ΔΙΕΥΘΥΝΤΩΝ )- ΠΑΡΟΥΣΙΑΣΗ</a:t>
            </a:r>
          </a:p>
          <a:p>
            <a:pPr marL="0" indent="0" algn="just">
              <a:buNone/>
            </a:pPr>
            <a:r>
              <a:rPr lang="el-GR" dirty="0">
                <a:solidFill>
                  <a:schemeClr val="tx1"/>
                </a:solidFill>
              </a:rPr>
              <a:t> </a:t>
            </a:r>
            <a:r>
              <a:rPr lang="el-GR" dirty="0" smtClean="0">
                <a:solidFill>
                  <a:schemeClr val="tx1"/>
                </a:solidFill>
              </a:rPr>
              <a:t>                                                                                               ΤΣΕΜΕΝΤΖΗ ΓΕΩΡΓΙΑ</a:t>
            </a:r>
            <a:endParaRPr lang="el-GR" dirty="0">
              <a:solidFill>
                <a:schemeClr val="tx1"/>
              </a:solidFill>
            </a:endParaRP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4233923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1777999" y="624110"/>
            <a:ext cx="8737601" cy="722090"/>
          </a:xfrm>
        </p:spPr>
        <p:txBody>
          <a:bodyPr/>
          <a:lstStyle/>
          <a:p>
            <a:pPr algn="ctr"/>
            <a:r>
              <a:rPr lang="el-GR" b="1" dirty="0" smtClean="0">
                <a:solidFill>
                  <a:schemeClr val="accent1"/>
                </a:solidFill>
                <a:latin typeface="Arial" panose="020B0604020202020204" pitchFamily="34" charset="0"/>
                <a:cs typeface="Arial" panose="020B0604020202020204" pitchFamily="34" charset="0"/>
              </a:rPr>
              <a:t>Γενικός </a:t>
            </a:r>
            <a:r>
              <a:rPr lang="el-GR" b="1" dirty="0">
                <a:solidFill>
                  <a:schemeClr val="accent1"/>
                </a:solidFill>
                <a:latin typeface="Arial" panose="020B0604020202020204" pitchFamily="34" charset="0"/>
                <a:cs typeface="Arial" panose="020B0604020202020204" pitchFamily="34" charset="0"/>
              </a:rPr>
              <a:t>Διευθυντής της Επιχείρησης</a:t>
            </a:r>
          </a:p>
        </p:txBody>
      </p:sp>
      <p:sp>
        <p:nvSpPr>
          <p:cNvPr id="8" name="Θέση περιεχομένου 7"/>
          <p:cNvSpPr>
            <a:spLocks noGrp="1"/>
          </p:cNvSpPr>
          <p:nvPr>
            <p:ph idx="1"/>
          </p:nvPr>
        </p:nvSpPr>
        <p:spPr>
          <a:xfrm>
            <a:off x="1311579" y="1524000"/>
            <a:ext cx="8734122" cy="5156200"/>
          </a:xfrm>
        </p:spPr>
        <p:txBody>
          <a:bodyPr>
            <a:normAutofit/>
          </a:bodyPr>
          <a:lstStyle/>
          <a:p>
            <a:pPr marL="720000" indent="0">
              <a:buNone/>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Είναι το </a:t>
            </a:r>
            <a:r>
              <a:rPr lang="el-GR" sz="1600" b="1" dirty="0">
                <a:latin typeface="Arial" panose="020B0604020202020204" pitchFamily="34" charset="0"/>
                <a:cs typeface="Arial" panose="020B0604020202020204" pitchFamily="34" charset="0"/>
              </a:rPr>
              <a:t>κορυφαίο διοικητικό στέλεχος της βιομηχανίας</a:t>
            </a:r>
            <a:r>
              <a:rPr lang="el-GR" sz="1600" dirty="0">
                <a:latin typeface="Arial" panose="020B0604020202020204" pitchFamily="34" charset="0"/>
                <a:cs typeface="Arial" panose="020B0604020202020204" pitchFamily="34" charset="0"/>
              </a:rPr>
              <a:t>, ο οποίος επιβλέπει, συντονίζει όλες τις δραστηριότητές της και εφαρμόζει στην πράξη όλες τις λειτουργίες της διοίκησης</a:t>
            </a:r>
            <a:r>
              <a:rPr lang="el-GR" sz="1600" dirty="0" smtClean="0">
                <a:latin typeface="Arial" panose="020B0604020202020204" pitchFamily="34" charset="0"/>
                <a:cs typeface="Arial" panose="020B0604020202020204" pitchFamily="34" charset="0"/>
              </a:rPr>
              <a:t>. </a:t>
            </a:r>
          </a:p>
          <a:p>
            <a:pPr marL="720000" indent="0">
              <a:buNone/>
            </a:pP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Ο </a:t>
            </a:r>
            <a:r>
              <a:rPr lang="el-GR" sz="1600" b="1" dirty="0">
                <a:latin typeface="Arial" panose="020B0604020202020204" pitchFamily="34" charset="0"/>
                <a:cs typeface="Arial" panose="020B0604020202020204" pitchFamily="34" charset="0"/>
              </a:rPr>
              <a:t>ρόλος</a:t>
            </a:r>
            <a:r>
              <a:rPr lang="el-GR" sz="1600" dirty="0">
                <a:latin typeface="Arial" panose="020B0604020202020204" pitchFamily="34" charset="0"/>
                <a:cs typeface="Arial" panose="020B0604020202020204" pitchFamily="34" charset="0"/>
              </a:rPr>
              <a:t> του είναι </a:t>
            </a:r>
            <a:r>
              <a:rPr lang="el-GR" sz="1600" b="1" dirty="0">
                <a:latin typeface="Arial" panose="020B0604020202020204" pitchFamily="34" charset="0"/>
                <a:cs typeface="Arial" panose="020B0604020202020204" pitchFamily="34" charset="0"/>
              </a:rPr>
              <a:t>στρατηγικός</a:t>
            </a:r>
            <a:r>
              <a:rPr lang="el-GR" sz="1600" dirty="0">
                <a:latin typeface="Arial" panose="020B0604020202020204" pitchFamily="34" charset="0"/>
                <a:cs typeface="Arial" panose="020B0604020202020204" pitchFamily="34" charset="0"/>
              </a:rPr>
              <a:t> και επηρεάζεται άμεσα από το περιβάλλον της επιχείρησης.</a:t>
            </a:r>
            <a:r>
              <a:rPr lang="el-GR" sz="1600" b="1" dirty="0">
                <a:solidFill>
                  <a:schemeClr val="accent1"/>
                </a:solidFill>
                <a:latin typeface="Arial" panose="020B0604020202020204" pitchFamily="34" charset="0"/>
                <a:cs typeface="Arial" panose="020B0604020202020204" pitchFamily="34" charset="0"/>
              </a:rPr>
              <a:t> Στρατηγική</a:t>
            </a:r>
            <a:r>
              <a:rPr lang="el-GR" sz="1600" dirty="0">
                <a:latin typeface="Arial" panose="020B0604020202020204" pitchFamily="34" charset="0"/>
                <a:cs typeface="Arial" panose="020B0604020202020204" pitchFamily="34" charset="0"/>
              </a:rPr>
              <a:t> είναι ένα </a:t>
            </a:r>
            <a:r>
              <a:rPr lang="el-GR" sz="1600" b="1" dirty="0">
                <a:solidFill>
                  <a:schemeClr val="tx1"/>
                </a:solidFill>
                <a:latin typeface="Arial" panose="020B0604020202020204" pitchFamily="34" charset="0"/>
                <a:cs typeface="Arial" panose="020B0604020202020204" pitchFamily="34" charset="0"/>
              </a:rPr>
              <a:t>σύνολο σημαντικών αποφάσεων </a:t>
            </a:r>
            <a:r>
              <a:rPr lang="el-GR" sz="1600" dirty="0">
                <a:latin typeface="Arial" panose="020B0604020202020204" pitchFamily="34" charset="0"/>
                <a:cs typeface="Arial" panose="020B0604020202020204" pitchFamily="34" charset="0"/>
              </a:rPr>
              <a:t>που αφορούν το σύνολο της επιχείρησης ή του οργανισμού και προσδιορίζουν την πορεία της / του στο μέλλον. </a:t>
            </a:r>
          </a:p>
          <a:p>
            <a:pPr marL="720000" indent="0">
              <a:buNone/>
            </a:pPr>
            <a:endParaRPr lang="en-US" dirty="0">
              <a:latin typeface="Arial" panose="020B0604020202020204" pitchFamily="34" charset="0"/>
              <a:cs typeface="Arial" panose="020B0604020202020204" pitchFamily="34" charset="0"/>
            </a:endParaRPr>
          </a:p>
          <a:p>
            <a:pPr marL="0" indent="0">
              <a:buNone/>
            </a:pPr>
            <a:r>
              <a:rPr lang="el-GR" sz="2400" b="1" dirty="0">
                <a:latin typeface="Arial" panose="020B0604020202020204" pitchFamily="34" charset="0"/>
                <a:cs typeface="Arial" panose="020B0604020202020204" pitchFamily="34" charset="0"/>
              </a:rPr>
              <a:t> </a:t>
            </a:r>
            <a:r>
              <a:rPr lang="el-GR" sz="2400" b="1" dirty="0" smtClean="0">
                <a:latin typeface="Arial" panose="020B0604020202020204" pitchFamily="34" charset="0"/>
                <a:cs typeface="Arial" panose="020B0604020202020204" pitchFamily="34" charset="0"/>
              </a:rPr>
              <a:t>           Οι </a:t>
            </a:r>
            <a:r>
              <a:rPr lang="el-GR" sz="2400" b="1" dirty="0">
                <a:latin typeface="Arial" panose="020B0604020202020204" pitchFamily="34" charset="0"/>
                <a:cs typeface="Arial" panose="020B0604020202020204" pitchFamily="34" charset="0"/>
              </a:rPr>
              <a:t>αρμοδιότητές του γενικού διευθυντή είναι:</a:t>
            </a:r>
          </a:p>
          <a:p>
            <a:pPr marL="720000" indent="0">
              <a:buNone/>
            </a:pPr>
            <a:r>
              <a:rPr lang="el-GR" sz="1600" dirty="0">
                <a:latin typeface="Arial" panose="020B0604020202020204" pitchFamily="34" charset="0"/>
                <a:cs typeface="Arial" panose="020B0604020202020204" pitchFamily="34" charset="0"/>
              </a:rPr>
              <a:t>• Ο καθορισμός των σκοπών και </a:t>
            </a:r>
            <a:r>
              <a:rPr lang="el-GR" sz="1600" dirty="0" smtClean="0">
                <a:latin typeface="Arial" panose="020B0604020202020204" pitchFamily="34" charset="0"/>
                <a:cs typeface="Arial" panose="020B0604020202020204" pitchFamily="34" charset="0"/>
              </a:rPr>
              <a:t>της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στρατηγικής </a:t>
            </a:r>
            <a:r>
              <a:rPr lang="el-GR" sz="1600" dirty="0">
                <a:latin typeface="Arial" panose="020B0604020202020204" pitchFamily="34" charset="0"/>
                <a:cs typeface="Arial" panose="020B0604020202020204" pitchFamily="34" charset="0"/>
              </a:rPr>
              <a:t>της επιχείρησης</a:t>
            </a:r>
          </a:p>
          <a:p>
            <a:pPr marL="720000" indent="0">
              <a:buNone/>
            </a:pPr>
            <a:r>
              <a:rPr lang="el-GR" sz="1600" dirty="0">
                <a:latin typeface="Arial" panose="020B0604020202020204" pitchFamily="34" charset="0"/>
                <a:cs typeface="Arial" panose="020B0604020202020204" pitchFamily="34" charset="0"/>
              </a:rPr>
              <a:t>• Η φροντίδα για τη διόρθωσή της</a:t>
            </a: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414214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50999" y="624110"/>
            <a:ext cx="9144001" cy="582390"/>
          </a:xfrm>
        </p:spPr>
        <p:txBody>
          <a:bodyPr>
            <a:normAutofit fontScale="90000"/>
          </a:bodyPr>
          <a:lstStyle/>
          <a:p>
            <a:r>
              <a:rPr lang="el-GR" b="1" dirty="0" smtClean="0">
                <a:solidFill>
                  <a:schemeClr val="tx1"/>
                </a:solidFill>
              </a:rPr>
              <a:t> </a:t>
            </a:r>
            <a:r>
              <a:rPr lang="el-GR" b="1" dirty="0" smtClean="0">
                <a:solidFill>
                  <a:schemeClr val="tx1"/>
                </a:solidFill>
                <a:latin typeface="Arial" panose="020B0604020202020204" pitchFamily="34" charset="0"/>
                <a:cs typeface="Arial" panose="020B0604020202020204" pitchFamily="34" charset="0"/>
              </a:rPr>
              <a:t>Τα </a:t>
            </a:r>
            <a:r>
              <a:rPr lang="el-GR" b="1" dirty="0">
                <a:solidFill>
                  <a:schemeClr val="tx1"/>
                </a:solidFill>
                <a:latin typeface="Arial" panose="020B0604020202020204" pitchFamily="34" charset="0"/>
                <a:cs typeface="Arial" panose="020B0604020202020204" pitchFamily="34" charset="0"/>
              </a:rPr>
              <a:t>καθήκοντα του γενικού διευθυντή είναι:</a:t>
            </a:r>
          </a:p>
        </p:txBody>
      </p:sp>
      <p:sp>
        <p:nvSpPr>
          <p:cNvPr id="3" name="Θέση περιεχομένου 2"/>
          <p:cNvSpPr>
            <a:spLocks noGrp="1"/>
          </p:cNvSpPr>
          <p:nvPr>
            <p:ph idx="1"/>
          </p:nvPr>
        </p:nvSpPr>
        <p:spPr>
          <a:xfrm>
            <a:off x="1311579" y="1397000"/>
            <a:ext cx="9229421" cy="5143500"/>
          </a:xfrm>
        </p:spPr>
        <p:txBody>
          <a:bodyPr>
            <a:normAutofit/>
          </a:bodyPr>
          <a:lstStyle/>
          <a:p>
            <a:r>
              <a:rPr lang="el-GR" sz="1600" dirty="0">
                <a:latin typeface="Arial" panose="020B0604020202020204" pitchFamily="34" charset="0"/>
                <a:cs typeface="Arial" panose="020B0604020202020204" pitchFamily="34" charset="0"/>
              </a:rPr>
              <a:t>Σχεδιάζει τη </a:t>
            </a:r>
            <a:r>
              <a:rPr lang="el-GR" sz="1600" b="1" dirty="0">
                <a:latin typeface="Arial" panose="020B0604020202020204" pitchFamily="34" charset="0"/>
                <a:cs typeface="Arial" panose="020B0604020202020204" pitchFamily="34" charset="0"/>
              </a:rPr>
              <a:t>στρατηγική </a:t>
            </a:r>
            <a:r>
              <a:rPr lang="el-GR" sz="1600" dirty="0">
                <a:latin typeface="Arial" panose="020B0604020202020204" pitchFamily="34" charset="0"/>
                <a:cs typeface="Arial" panose="020B0604020202020204" pitchFamily="34" charset="0"/>
              </a:rPr>
              <a:t>της επιχείρησης</a:t>
            </a:r>
          </a:p>
          <a:p>
            <a:r>
              <a:rPr lang="el-GR" sz="1600" dirty="0" smtClean="0">
                <a:latin typeface="Arial" panose="020B0604020202020204" pitchFamily="34" charset="0"/>
                <a:cs typeface="Arial" panose="020B0604020202020204" pitchFamily="34" charset="0"/>
              </a:rPr>
              <a:t>Καθορίζει </a:t>
            </a:r>
            <a:r>
              <a:rPr lang="el-GR" sz="1600" dirty="0">
                <a:latin typeface="Arial" panose="020B0604020202020204" pitchFamily="34" charset="0"/>
                <a:cs typeface="Arial" panose="020B0604020202020204" pitchFamily="34" charset="0"/>
              </a:rPr>
              <a:t>τις </a:t>
            </a:r>
            <a:r>
              <a:rPr lang="el-GR" sz="1600" b="1" dirty="0">
                <a:latin typeface="Arial" panose="020B0604020202020204" pitchFamily="34" charset="0"/>
                <a:cs typeface="Arial" panose="020B0604020202020204" pitchFamily="34" charset="0"/>
              </a:rPr>
              <a:t>δραστηριότητες της </a:t>
            </a:r>
            <a:r>
              <a:rPr lang="el-GR" sz="1600" b="1" dirty="0" smtClean="0">
                <a:latin typeface="Arial" panose="020B0604020202020204" pitchFamily="34" charset="0"/>
                <a:cs typeface="Arial" panose="020B0604020202020204" pitchFamily="34" charset="0"/>
              </a:rPr>
              <a:t>επιχείρησης</a:t>
            </a:r>
            <a:r>
              <a:rPr lang="el-GR" sz="1600" dirty="0" smtClean="0">
                <a:latin typeface="Arial" panose="020B0604020202020204" pitchFamily="34" charset="0"/>
                <a:cs typeface="Arial" panose="020B0604020202020204" pitchFamily="34" charset="0"/>
              </a:rPr>
              <a:t>,</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αφού </a:t>
            </a:r>
            <a:r>
              <a:rPr lang="el-GR" sz="1600" dirty="0">
                <a:latin typeface="Arial" panose="020B0604020202020204" pitchFamily="34" charset="0"/>
                <a:cs typeface="Arial" panose="020B0604020202020204" pitchFamily="34" charset="0"/>
              </a:rPr>
              <a:t>συμβουλευτεί τις εισηγήσεις </a:t>
            </a:r>
            <a:r>
              <a:rPr lang="el-GR" sz="1600" dirty="0" smtClean="0">
                <a:latin typeface="Arial" panose="020B0604020202020204" pitchFamily="34" charset="0"/>
                <a:cs typeface="Arial" panose="020B0604020202020204" pitchFamily="34" charset="0"/>
              </a:rPr>
              <a:t>των υπευθύνων </a:t>
            </a:r>
            <a:r>
              <a:rPr lang="el-GR" sz="1600" dirty="0">
                <a:latin typeface="Arial" panose="020B0604020202020204" pitchFamily="34" charset="0"/>
                <a:cs typeface="Arial" panose="020B0604020202020204" pitchFamily="34" charset="0"/>
              </a:rPr>
              <a:t>των υπολοίπων τομέων </a:t>
            </a:r>
            <a:r>
              <a:rPr lang="el-GR" sz="1600" dirty="0" smtClean="0">
                <a:latin typeface="Arial" panose="020B0604020202020204" pitchFamily="34" charset="0"/>
                <a:cs typeface="Arial" panose="020B0604020202020204" pitchFamily="34" charset="0"/>
              </a:rPr>
              <a:t>της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επιχείρησης</a:t>
            </a:r>
            <a:endParaRPr lang="el-GR" sz="1600" dirty="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Καθορίζει </a:t>
            </a:r>
            <a:r>
              <a:rPr lang="el-GR" sz="1600" dirty="0">
                <a:latin typeface="Arial" panose="020B0604020202020204" pitchFamily="34" charset="0"/>
                <a:cs typeface="Arial" panose="020B0604020202020204" pitchFamily="34" charset="0"/>
              </a:rPr>
              <a:t>και υλοποιεί τους </a:t>
            </a:r>
            <a:r>
              <a:rPr lang="el-GR" sz="1600" b="1" dirty="0">
                <a:latin typeface="Arial" panose="020B0604020202020204" pitchFamily="34" charset="0"/>
                <a:cs typeface="Arial" panose="020B0604020202020204" pitchFamily="34" charset="0"/>
              </a:rPr>
              <a:t>στόχους</a:t>
            </a:r>
            <a:r>
              <a:rPr lang="el-GR" sz="1600" dirty="0">
                <a:latin typeface="Arial" panose="020B0604020202020204" pitchFamily="34" charset="0"/>
                <a:cs typeface="Arial" panose="020B0604020202020204" pitchFamily="34" charset="0"/>
              </a:rPr>
              <a:t> του </a:t>
            </a:r>
            <a:r>
              <a:rPr lang="el-GR" sz="1600" dirty="0" smtClean="0">
                <a:latin typeface="Arial" panose="020B0604020202020204" pitchFamily="34" charset="0"/>
                <a:cs typeface="Arial" panose="020B0604020202020204" pitchFamily="34" charset="0"/>
              </a:rPr>
              <a:t>κάθε</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τμήματος</a:t>
            </a:r>
            <a:endParaRPr lang="el-GR" sz="1600" dirty="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Καθορίζει </a:t>
            </a:r>
            <a:r>
              <a:rPr lang="el-GR" sz="1600" b="1" dirty="0" smtClean="0">
                <a:latin typeface="Arial" panose="020B0604020202020204" pitchFamily="34" charset="0"/>
                <a:cs typeface="Arial" panose="020B0604020202020204" pitchFamily="34" charset="0"/>
              </a:rPr>
              <a:t>χρονοδιάγραμμα</a:t>
            </a:r>
            <a:r>
              <a:rPr lang="el-GR" sz="1600" dirty="0" smtClean="0">
                <a:latin typeface="Arial" panose="020B0604020202020204" pitchFamily="34" charset="0"/>
                <a:cs typeface="Arial" panose="020B0604020202020204" pitchFamily="34" charset="0"/>
              </a:rPr>
              <a:t> των εργασιών</a:t>
            </a:r>
            <a:endParaRPr lang="el-GR" sz="1600" dirty="0">
              <a:latin typeface="Arial" panose="020B0604020202020204" pitchFamily="34" charset="0"/>
              <a:cs typeface="Arial" panose="020B0604020202020204" pitchFamily="34" charset="0"/>
            </a:endParaRPr>
          </a:p>
          <a:p>
            <a:r>
              <a:rPr lang="el-GR" sz="1600" dirty="0" smtClean="0">
                <a:latin typeface="Arial" panose="020B0604020202020204" pitchFamily="34" charset="0"/>
                <a:cs typeface="Arial" panose="020B0604020202020204" pitchFamily="34" charset="0"/>
              </a:rPr>
              <a:t>Επιβλέπει </a:t>
            </a:r>
            <a:r>
              <a:rPr lang="el-GR" sz="1600" dirty="0">
                <a:latin typeface="Arial" panose="020B0604020202020204" pitchFamily="34" charset="0"/>
                <a:cs typeface="Arial" panose="020B0604020202020204" pitchFamily="34" charset="0"/>
              </a:rPr>
              <a:t>και συντονίζει τα τμήματα </a:t>
            </a:r>
            <a:r>
              <a:rPr lang="el-GR" sz="1600" dirty="0" smtClean="0">
                <a:latin typeface="Arial" panose="020B0604020202020204" pitchFamily="34" charset="0"/>
                <a:cs typeface="Arial" panose="020B0604020202020204" pitchFamily="34" charset="0"/>
              </a:rPr>
              <a:t>της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εταιρείας</a:t>
            </a:r>
            <a:endParaRPr lang="en-US" sz="1600" dirty="0" smtClean="0">
              <a:latin typeface="Arial" panose="020B0604020202020204" pitchFamily="34" charset="0"/>
              <a:cs typeface="Arial" panose="020B0604020202020204" pitchFamily="34" charset="0"/>
            </a:endParaRPr>
          </a:p>
          <a:p>
            <a:r>
              <a:rPr lang="el-GR" sz="1600" dirty="0">
                <a:latin typeface="Arial" panose="020B0604020202020204" pitchFamily="34" charset="0"/>
                <a:cs typeface="Arial" panose="020B0604020202020204" pitchFamily="34" charset="0"/>
              </a:rPr>
              <a:t>Καθορίζει τις </a:t>
            </a:r>
            <a:r>
              <a:rPr lang="el-GR" sz="1600" b="1" dirty="0">
                <a:latin typeface="Arial" panose="020B0604020202020204" pitchFamily="34" charset="0"/>
                <a:cs typeface="Arial" panose="020B0604020202020204" pitchFamily="34" charset="0"/>
              </a:rPr>
              <a:t>μεθόδους</a:t>
            </a:r>
            <a:r>
              <a:rPr lang="el-GR" sz="1600" dirty="0">
                <a:latin typeface="Arial" panose="020B0604020202020204" pitchFamily="34" charset="0"/>
                <a:cs typeface="Arial" panose="020B0604020202020204" pitchFamily="34" charset="0"/>
              </a:rPr>
              <a:t> και τα </a:t>
            </a:r>
            <a:r>
              <a:rPr lang="el-GR" sz="1600" b="1" dirty="0">
                <a:latin typeface="Arial" panose="020B0604020202020204" pitchFamily="34" charset="0"/>
                <a:cs typeface="Arial" panose="020B0604020202020204" pitchFamily="34" charset="0"/>
              </a:rPr>
              <a:t>κριτήρια </a:t>
            </a:r>
            <a:r>
              <a:rPr lang="el-GR" sz="1600" b="1" dirty="0" smtClean="0">
                <a:latin typeface="Arial" panose="020B0604020202020204" pitchFamily="34" charset="0"/>
                <a:cs typeface="Arial" panose="020B0604020202020204" pitchFamily="34" charset="0"/>
              </a:rPr>
              <a:t>αξιολόγησης</a:t>
            </a:r>
            <a:r>
              <a:rPr lang="en-US" sz="1600" b="1"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και </a:t>
            </a:r>
            <a:r>
              <a:rPr lang="el-GR" sz="1600" b="1" dirty="0">
                <a:latin typeface="Arial" panose="020B0604020202020204" pitchFamily="34" charset="0"/>
                <a:cs typeface="Arial" panose="020B0604020202020204" pitchFamily="34" charset="0"/>
              </a:rPr>
              <a:t>απόδοσης</a:t>
            </a:r>
            <a:r>
              <a:rPr lang="el-GR" sz="1600" dirty="0">
                <a:latin typeface="Arial" panose="020B0604020202020204" pitchFamily="34" charset="0"/>
                <a:cs typeface="Arial" panose="020B0604020202020204" pitchFamily="34" charset="0"/>
              </a:rPr>
              <a:t> των τμημάτων</a:t>
            </a:r>
          </a:p>
          <a:p>
            <a:r>
              <a:rPr lang="el-GR" sz="1600" dirty="0" smtClean="0">
                <a:latin typeface="Arial" panose="020B0604020202020204" pitchFamily="34" charset="0"/>
                <a:cs typeface="Arial" panose="020B0604020202020204" pitchFamily="34" charset="0"/>
              </a:rPr>
              <a:t>Αναφέρει</a:t>
            </a:r>
            <a:r>
              <a:rPr lang="el-GR" sz="1600" b="1" dirty="0" smtClean="0">
                <a:latin typeface="Arial" panose="020B0604020202020204" pitchFamily="34" charset="0"/>
                <a:cs typeface="Arial" panose="020B0604020202020204" pitchFamily="34" charset="0"/>
              </a:rPr>
              <a:t> </a:t>
            </a:r>
            <a:r>
              <a:rPr lang="el-GR" sz="1600" b="1" dirty="0">
                <a:latin typeface="Arial" panose="020B0604020202020204" pitchFamily="34" charset="0"/>
                <a:cs typeface="Arial" panose="020B0604020202020204" pitchFamily="34" charset="0"/>
              </a:rPr>
              <a:t>στο διοικητικό συμβούλιο την πρόοδο </a:t>
            </a:r>
            <a:r>
              <a:rPr lang="el-GR" sz="1600" dirty="0" smtClean="0">
                <a:latin typeface="Arial" panose="020B0604020202020204" pitchFamily="34" charset="0"/>
                <a:cs typeface="Arial" panose="020B0604020202020204" pitchFamily="34" charset="0"/>
              </a:rPr>
              <a:t>της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βιομηχανίας</a:t>
            </a:r>
            <a:endParaRPr lang="el-GR" sz="1600" dirty="0">
              <a:latin typeface="Arial" panose="020B0604020202020204" pitchFamily="34" charset="0"/>
              <a:cs typeface="Arial" panose="020B0604020202020204" pitchFamily="34" charset="0"/>
            </a:endParaRPr>
          </a:p>
          <a:p>
            <a:pPr lvl="0">
              <a:buClr>
                <a:srgbClr val="A53010"/>
              </a:buClr>
            </a:pPr>
            <a:r>
              <a:rPr lang="el-GR" sz="1600" b="1" dirty="0" smtClean="0">
                <a:latin typeface="Arial" panose="020B0604020202020204" pitchFamily="34" charset="0"/>
                <a:cs typeface="Arial" panose="020B0604020202020204" pitchFamily="34" charset="0"/>
              </a:rPr>
              <a:t>Αντιπροσωπεύει</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τη </a:t>
            </a:r>
            <a:r>
              <a:rPr lang="el-GR" sz="1600" dirty="0" smtClean="0">
                <a:solidFill>
                  <a:prstClr val="black">
                    <a:lumMod val="75000"/>
                    <a:lumOff val="25000"/>
                  </a:prstClr>
                </a:solidFill>
                <a:latin typeface="Arial" panose="020B0604020202020204" pitchFamily="34" charset="0"/>
                <a:cs typeface="Arial" panose="020B0604020202020204" pitchFamily="34" charset="0"/>
              </a:rPr>
              <a:t>εταιρεία</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σε </a:t>
            </a:r>
            <a:r>
              <a:rPr lang="el-GR" sz="1600" dirty="0" smtClean="0">
                <a:latin typeface="Arial" panose="020B0604020202020204" pitchFamily="34" charset="0"/>
                <a:cs typeface="Arial" panose="020B0604020202020204" pitchFamily="34" charset="0"/>
              </a:rPr>
              <a:t>επαγγελματικό</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επίπεδο </a:t>
            </a:r>
            <a:r>
              <a:rPr lang="el-GR" sz="1600" dirty="0">
                <a:latin typeface="Arial" panose="020B0604020202020204" pitchFamily="34" charset="0"/>
                <a:cs typeface="Arial" panose="020B0604020202020204" pitchFamily="34" charset="0"/>
              </a:rPr>
              <a:t>και φροντίζει να διατηρεί </a:t>
            </a:r>
            <a:r>
              <a:rPr lang="el-GR" sz="1600" dirty="0" smtClean="0">
                <a:latin typeface="Arial" panose="020B0604020202020204" pitchFamily="34" charset="0"/>
                <a:cs typeface="Arial" panose="020B0604020202020204" pitchFamily="34" charset="0"/>
              </a:rPr>
              <a:t>σχέσεις με </a:t>
            </a:r>
            <a:r>
              <a:rPr lang="el-GR" sz="1600" dirty="0">
                <a:latin typeface="Arial" panose="020B0604020202020204" pitchFamily="34" charset="0"/>
                <a:cs typeface="Arial" panose="020B0604020202020204" pitchFamily="34" charset="0"/>
              </a:rPr>
              <a:t>τους </a:t>
            </a:r>
            <a:r>
              <a:rPr lang="el-GR" sz="1600" dirty="0" smtClean="0">
                <a:latin typeface="Arial" panose="020B0604020202020204" pitchFamily="34" charset="0"/>
                <a:cs typeface="Arial" panose="020B0604020202020204" pitchFamily="34" charset="0"/>
              </a:rPr>
              <a:t>πελάτες,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προμηθευτές </a:t>
            </a:r>
            <a:r>
              <a:rPr lang="el-GR" sz="1600" dirty="0">
                <a:latin typeface="Arial" panose="020B0604020202020204" pitchFamily="34" charset="0"/>
                <a:cs typeface="Arial" panose="020B0604020202020204" pitchFamily="34" charset="0"/>
              </a:rPr>
              <a:t>κ.ά.</a:t>
            </a:r>
          </a:p>
          <a:p>
            <a:r>
              <a:rPr lang="el-GR" sz="1600" dirty="0" smtClean="0">
                <a:latin typeface="Arial" panose="020B0604020202020204" pitchFamily="34" charset="0"/>
                <a:cs typeface="Arial" panose="020B0604020202020204" pitchFamily="34" charset="0"/>
              </a:rPr>
              <a:t>Επιλέγει </a:t>
            </a:r>
            <a:r>
              <a:rPr lang="el-GR" sz="1600" dirty="0">
                <a:latin typeface="Arial" panose="020B0604020202020204" pitchFamily="34" charset="0"/>
                <a:cs typeface="Arial" panose="020B0604020202020204" pitchFamily="34" charset="0"/>
              </a:rPr>
              <a:t>τις πιο </a:t>
            </a:r>
            <a:r>
              <a:rPr lang="el-GR" sz="1600" b="1" dirty="0">
                <a:latin typeface="Arial" panose="020B0604020202020204" pitchFamily="34" charset="0"/>
                <a:cs typeface="Arial" panose="020B0604020202020204" pitchFamily="34" charset="0"/>
              </a:rPr>
              <a:t>αποτελεσματικές</a:t>
            </a:r>
            <a:r>
              <a:rPr lang="el-GR" sz="1600" dirty="0">
                <a:latin typeface="Arial" panose="020B0604020202020204" pitchFamily="34" charset="0"/>
                <a:cs typeface="Arial" panose="020B0604020202020204" pitchFamily="34" charset="0"/>
              </a:rPr>
              <a:t> και </a:t>
            </a:r>
            <a:r>
              <a:rPr lang="el-GR" sz="1600" b="1" dirty="0" smtClean="0">
                <a:latin typeface="Arial" panose="020B0604020202020204" pitchFamily="34" charset="0"/>
                <a:cs typeface="Arial" panose="020B0604020202020204" pitchFamily="34" charset="0"/>
              </a:rPr>
              <a:t>ικανοποιητικές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για </a:t>
            </a:r>
            <a:r>
              <a:rPr lang="el-GR" sz="1600" dirty="0">
                <a:latin typeface="Arial" panose="020B0604020202020204" pitchFamily="34" charset="0"/>
                <a:cs typeface="Arial" panose="020B0604020202020204" pitchFamily="34" charset="0"/>
              </a:rPr>
              <a:t>την επιχείρηση </a:t>
            </a:r>
            <a:r>
              <a:rPr lang="el-GR" sz="1600" b="1" dirty="0">
                <a:latin typeface="Arial" panose="020B0604020202020204" pitchFamily="34" charset="0"/>
                <a:cs typeface="Arial" panose="020B0604020202020204" pitchFamily="34" charset="0"/>
              </a:rPr>
              <a:t>λύσεις</a:t>
            </a:r>
          </a:p>
          <a:p>
            <a:r>
              <a:rPr lang="el-GR" sz="1600" dirty="0" smtClean="0">
                <a:latin typeface="Arial" panose="020B0604020202020204" pitchFamily="34" charset="0"/>
                <a:cs typeface="Arial" panose="020B0604020202020204" pitchFamily="34" charset="0"/>
              </a:rPr>
              <a:t>Ενημερώνεται </a:t>
            </a:r>
            <a:r>
              <a:rPr lang="el-GR" sz="1600" dirty="0">
                <a:latin typeface="Arial" panose="020B0604020202020204" pitchFamily="34" charset="0"/>
                <a:cs typeface="Arial" panose="020B0604020202020204" pitchFamily="34" charset="0"/>
              </a:rPr>
              <a:t>για τις τεχνολογικές, οικονομικές </a:t>
            </a:r>
            <a:r>
              <a:rPr lang="el-GR" sz="1600" dirty="0" smtClean="0">
                <a:latin typeface="Arial" panose="020B0604020202020204" pitchFamily="34" charset="0"/>
                <a:cs typeface="Arial" panose="020B0604020202020204" pitchFamily="34" charset="0"/>
              </a:rPr>
              <a:t>και</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επιχειρηματικές </a:t>
            </a:r>
            <a:r>
              <a:rPr lang="el-GR" sz="1600" b="1" dirty="0">
                <a:latin typeface="Arial" panose="020B0604020202020204" pitchFamily="34" charset="0"/>
                <a:cs typeface="Arial" panose="020B0604020202020204" pitchFamily="34" charset="0"/>
              </a:rPr>
              <a:t>εξελίξεις</a:t>
            </a:r>
          </a:p>
          <a:p>
            <a:r>
              <a:rPr lang="el-GR" sz="1600" dirty="0" smtClean="0">
                <a:latin typeface="Arial" panose="020B0604020202020204" pitchFamily="34" charset="0"/>
                <a:cs typeface="Arial" panose="020B0604020202020204" pitchFamily="34" charset="0"/>
              </a:rPr>
              <a:t>Οργανώνει </a:t>
            </a:r>
            <a:r>
              <a:rPr lang="el-GR" sz="1600" dirty="0">
                <a:latin typeface="Arial" panose="020B0604020202020204" pitchFamily="34" charset="0"/>
                <a:cs typeface="Arial" panose="020B0604020202020204" pitchFamily="34" charset="0"/>
              </a:rPr>
              <a:t>τη </a:t>
            </a:r>
            <a:r>
              <a:rPr lang="el-GR" sz="1600" b="1" dirty="0">
                <a:latin typeface="Arial" panose="020B0604020202020204" pitchFamily="34" charset="0"/>
                <a:cs typeface="Arial" panose="020B0604020202020204" pitchFamily="34" charset="0"/>
              </a:rPr>
              <a:t>δομή</a:t>
            </a:r>
            <a:r>
              <a:rPr lang="el-GR" sz="1600" dirty="0">
                <a:latin typeface="Arial" panose="020B0604020202020204" pitchFamily="34" charset="0"/>
                <a:cs typeface="Arial" panose="020B0604020202020204" pitchFamily="34" charset="0"/>
              </a:rPr>
              <a:t> της επιχείρησης</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819224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1701801" y="624110"/>
            <a:ext cx="8102599" cy="734790"/>
          </a:xfrm>
        </p:spPr>
        <p:txBody>
          <a:bodyPr/>
          <a:lstStyle/>
          <a:p>
            <a:pPr algn="ctr"/>
            <a:r>
              <a:rPr lang="el-GR" b="1" dirty="0" smtClean="0">
                <a:solidFill>
                  <a:schemeClr val="accent1"/>
                </a:solidFill>
                <a:latin typeface="Arial" panose="020B0604020202020204" pitchFamily="34" charset="0"/>
                <a:cs typeface="Arial" panose="020B0604020202020204" pitchFamily="34" charset="0"/>
              </a:rPr>
              <a:t> </a:t>
            </a:r>
            <a:r>
              <a:rPr lang="el-GR" sz="3200" b="1" dirty="0" smtClean="0">
                <a:solidFill>
                  <a:schemeClr val="accent1"/>
                </a:solidFill>
                <a:latin typeface="Arial" panose="020B0604020202020204" pitchFamily="34" charset="0"/>
                <a:cs typeface="Arial" panose="020B0604020202020204" pitchFamily="34" charset="0"/>
              </a:rPr>
              <a:t>Μηχανικός </a:t>
            </a:r>
            <a:r>
              <a:rPr lang="el-GR" sz="3200" b="1" dirty="0">
                <a:solidFill>
                  <a:schemeClr val="accent1"/>
                </a:solidFill>
                <a:latin typeface="Arial" panose="020B0604020202020204" pitchFamily="34" charset="0"/>
                <a:cs typeface="Arial" panose="020B0604020202020204" pitchFamily="34" charset="0"/>
              </a:rPr>
              <a:t>Σχεδιασμού Προϊόντος</a:t>
            </a:r>
          </a:p>
        </p:txBody>
      </p:sp>
      <p:sp>
        <p:nvSpPr>
          <p:cNvPr id="6" name="Θέση περιεχομένου 5"/>
          <p:cNvSpPr>
            <a:spLocks noGrp="1"/>
          </p:cNvSpPr>
          <p:nvPr>
            <p:ph idx="1"/>
          </p:nvPr>
        </p:nvSpPr>
        <p:spPr>
          <a:xfrm>
            <a:off x="1311579" y="1358900"/>
            <a:ext cx="8823021" cy="5410200"/>
          </a:xfrm>
        </p:spPr>
        <p:txBody>
          <a:bodyPr>
            <a:normAutofit/>
          </a:bodyPr>
          <a:lstStyle/>
          <a:p>
            <a:pPr marL="0" indent="0">
              <a:buNone/>
            </a:pPr>
            <a:r>
              <a:rPr lang="el-GR" sz="2600" b="1" dirty="0">
                <a:solidFill>
                  <a:schemeClr val="tx1"/>
                </a:solidFill>
                <a:latin typeface="Arial" panose="020B0604020202020204" pitchFamily="34" charset="0"/>
                <a:cs typeface="Arial" panose="020B0604020202020204" pitchFamily="34" charset="0"/>
              </a:rPr>
              <a:t>Ο μηχανικός σχεδιασμού </a:t>
            </a:r>
            <a:r>
              <a:rPr lang="el-GR" sz="2600" b="1" dirty="0" smtClean="0">
                <a:solidFill>
                  <a:schemeClr val="tx1"/>
                </a:solidFill>
                <a:latin typeface="Arial" panose="020B0604020202020204" pitchFamily="34" charset="0"/>
                <a:cs typeface="Arial" panose="020B0604020202020204" pitchFamily="34" charset="0"/>
              </a:rPr>
              <a:t>προϊόντος</a:t>
            </a:r>
            <a:r>
              <a:rPr lang="en-US" sz="2600" b="1" dirty="0" smtClean="0">
                <a:solidFill>
                  <a:schemeClr val="tx1"/>
                </a:solidFill>
                <a:latin typeface="Arial" panose="020B0604020202020204" pitchFamily="34" charset="0"/>
                <a:cs typeface="Arial" panose="020B0604020202020204" pitchFamily="34" charset="0"/>
              </a:rPr>
              <a:t> </a:t>
            </a:r>
            <a:r>
              <a:rPr lang="el-GR" sz="2600" b="1" dirty="0" smtClean="0">
                <a:solidFill>
                  <a:schemeClr val="tx1"/>
                </a:solidFill>
                <a:latin typeface="Arial" panose="020B0604020202020204" pitchFamily="34" charset="0"/>
                <a:cs typeface="Arial" panose="020B0604020202020204" pitchFamily="34" charset="0"/>
              </a:rPr>
              <a:t>είναι </a:t>
            </a:r>
            <a:r>
              <a:rPr lang="el-GR" sz="2600" b="1" dirty="0">
                <a:solidFill>
                  <a:schemeClr val="tx1"/>
                </a:solidFill>
                <a:latin typeface="Arial" panose="020B0604020202020204" pitchFamily="34" charset="0"/>
                <a:cs typeface="Arial" panose="020B0604020202020204" pitchFamily="34" charset="0"/>
              </a:rPr>
              <a:t>υπεύθυνος </a:t>
            </a:r>
            <a:r>
              <a:rPr lang="el-GR" sz="2600" b="1" dirty="0" smtClean="0">
                <a:solidFill>
                  <a:schemeClr val="tx1"/>
                </a:solidFill>
                <a:latin typeface="Arial" panose="020B0604020202020204" pitchFamily="34" charset="0"/>
                <a:cs typeface="Arial" panose="020B0604020202020204" pitchFamily="34" charset="0"/>
              </a:rPr>
              <a:t>για</a:t>
            </a:r>
            <a:r>
              <a:rPr lang="en-US" sz="2600" b="1" dirty="0" smtClean="0">
                <a:solidFill>
                  <a:schemeClr val="tx1"/>
                </a:solidFill>
                <a:latin typeface="Arial" panose="020B0604020202020204" pitchFamily="34" charset="0"/>
                <a:cs typeface="Arial" panose="020B0604020202020204" pitchFamily="34" charset="0"/>
              </a:rPr>
              <a:t>:</a:t>
            </a:r>
            <a:endParaRPr lang="el-GR" sz="2600" b="1" dirty="0">
              <a:solidFill>
                <a:schemeClr val="tx1"/>
              </a:solidFill>
              <a:latin typeface="Arial" panose="020B0604020202020204" pitchFamily="34" charset="0"/>
              <a:cs typeface="Arial" panose="020B0604020202020204" pitchFamily="34" charset="0"/>
            </a:endParaRPr>
          </a:p>
          <a:p>
            <a:pPr marL="540000">
              <a:buFont typeface="+mj-lt"/>
              <a:buAutoNum type="arabicPeriod"/>
            </a:pPr>
            <a:r>
              <a:rPr lang="el-GR" sz="1600" dirty="0" smtClean="0">
                <a:latin typeface="Arial" panose="020B0604020202020204" pitchFamily="34" charset="0"/>
                <a:cs typeface="Arial" panose="020B0604020202020204" pitchFamily="34" charset="0"/>
              </a:rPr>
              <a:t>Για </a:t>
            </a:r>
            <a:r>
              <a:rPr lang="el-GR" sz="1600" dirty="0">
                <a:latin typeface="Arial" panose="020B0604020202020204" pitchFamily="34" charset="0"/>
                <a:cs typeface="Arial" panose="020B0604020202020204" pitchFamily="34" charset="0"/>
              </a:rPr>
              <a:t>το </a:t>
            </a:r>
            <a:r>
              <a:rPr lang="el-GR" sz="1600" b="1" dirty="0" smtClean="0">
                <a:latin typeface="Arial" panose="020B0604020202020204" pitchFamily="34" charset="0"/>
                <a:cs typeface="Arial" panose="020B0604020202020204" pitchFamily="34" charset="0"/>
              </a:rPr>
              <a:t>σχεδιασμό </a:t>
            </a:r>
            <a:r>
              <a:rPr lang="el-GR" sz="1600" dirty="0" smtClean="0">
                <a:latin typeface="Arial" panose="020B0604020202020204" pitchFamily="34" charset="0"/>
                <a:cs typeface="Arial" panose="020B0604020202020204" pitchFamily="34" charset="0"/>
              </a:rPr>
              <a:t>και τον καθορισμό των </a:t>
            </a:r>
            <a:r>
              <a:rPr lang="el-GR" sz="1600" dirty="0">
                <a:latin typeface="Arial" panose="020B0604020202020204" pitchFamily="34" charset="0"/>
                <a:cs typeface="Arial" panose="020B0604020202020204" pitchFamily="34" charset="0"/>
              </a:rPr>
              <a:t>χαρακτηριστικών </a:t>
            </a:r>
            <a:r>
              <a:rPr lang="el-GR" sz="1600" b="1" dirty="0">
                <a:latin typeface="Arial" panose="020B0604020202020204" pitchFamily="34" charset="0"/>
                <a:cs typeface="Arial" panose="020B0604020202020204" pitchFamily="34" charset="0"/>
              </a:rPr>
              <a:t>των </a:t>
            </a:r>
            <a:r>
              <a:rPr lang="el-GR" sz="1600" b="1" dirty="0" smtClean="0">
                <a:latin typeface="Arial" panose="020B0604020202020204" pitchFamily="34" charset="0"/>
                <a:cs typeface="Arial" panose="020B0604020202020204" pitchFamily="34" charset="0"/>
              </a:rPr>
              <a:t>νέων προϊόντων </a:t>
            </a:r>
            <a:r>
              <a:rPr lang="el-GR" sz="1600" dirty="0">
                <a:latin typeface="Arial" panose="020B0604020202020204" pitchFamily="34" charset="0"/>
                <a:cs typeface="Arial" panose="020B0604020202020204" pitchFamily="34" charset="0"/>
              </a:rPr>
              <a:t>της επιχείρησης</a:t>
            </a:r>
          </a:p>
          <a:p>
            <a:pPr marL="540000">
              <a:buFont typeface="+mj-lt"/>
              <a:buAutoNum type="arabicPeriod"/>
            </a:pPr>
            <a:r>
              <a:rPr lang="el-GR" sz="1600" dirty="0" smtClean="0">
                <a:latin typeface="Arial" panose="020B0604020202020204" pitchFamily="34" charset="0"/>
                <a:cs typeface="Arial" panose="020B0604020202020204" pitchFamily="34" charset="0"/>
              </a:rPr>
              <a:t>Και </a:t>
            </a:r>
            <a:r>
              <a:rPr lang="el-GR" sz="1600" dirty="0">
                <a:latin typeface="Arial" panose="020B0604020202020204" pitchFamily="34" charset="0"/>
                <a:cs typeface="Arial" panose="020B0604020202020204" pitchFamily="34" charset="0"/>
              </a:rPr>
              <a:t>τον </a:t>
            </a:r>
            <a:r>
              <a:rPr lang="el-GR" sz="1600" b="1" dirty="0">
                <a:latin typeface="Arial" panose="020B0604020202020204" pitchFamily="34" charset="0"/>
                <a:cs typeface="Arial" panose="020B0604020202020204" pitchFamily="34" charset="0"/>
              </a:rPr>
              <a:t>επανασχεδιασμό </a:t>
            </a:r>
            <a:r>
              <a:rPr lang="el-GR" sz="1600" dirty="0">
                <a:latin typeface="Arial" panose="020B0604020202020204" pitchFamily="34" charset="0"/>
                <a:cs typeface="Arial" panose="020B0604020202020204" pitchFamily="34" charset="0"/>
              </a:rPr>
              <a:t>των</a:t>
            </a:r>
            <a:r>
              <a:rPr lang="el-GR" sz="1600" b="1" dirty="0">
                <a:latin typeface="Arial" panose="020B0604020202020204" pitchFamily="34" charset="0"/>
                <a:cs typeface="Arial" panose="020B0604020202020204" pitchFamily="34" charset="0"/>
              </a:rPr>
              <a:t> ήδη </a:t>
            </a:r>
            <a:r>
              <a:rPr lang="el-GR" sz="1600" b="1" dirty="0" smtClean="0">
                <a:latin typeface="Arial" panose="020B0604020202020204" pitchFamily="34" charset="0"/>
                <a:cs typeface="Arial" panose="020B0604020202020204" pitchFamily="34" charset="0"/>
              </a:rPr>
              <a:t>υπαρχόντων </a:t>
            </a:r>
            <a:r>
              <a:rPr lang="el-GR" sz="1600" dirty="0" smtClean="0">
                <a:solidFill>
                  <a:schemeClr val="tx1"/>
                </a:solidFill>
                <a:latin typeface="Arial" panose="020B0604020202020204" pitchFamily="34" charset="0"/>
                <a:cs typeface="Arial" panose="020B0604020202020204" pitchFamily="34" charset="0"/>
              </a:rPr>
              <a:t>με </a:t>
            </a:r>
            <a:r>
              <a:rPr lang="el-GR" sz="1600" dirty="0">
                <a:solidFill>
                  <a:schemeClr val="tx1"/>
                </a:solidFill>
                <a:latin typeface="Arial" panose="020B0604020202020204" pitchFamily="34" charset="0"/>
                <a:cs typeface="Arial" panose="020B0604020202020204" pitchFamily="34" charset="0"/>
              </a:rPr>
              <a:t>σκοπό </a:t>
            </a:r>
            <a:r>
              <a:rPr lang="el-GR" sz="1600" b="1" dirty="0">
                <a:latin typeface="Arial" panose="020B0604020202020204" pitchFamily="34" charset="0"/>
                <a:cs typeface="Arial" panose="020B0604020202020204" pitchFamily="34" charset="0"/>
              </a:rPr>
              <a:t>τη βελτίωσή </a:t>
            </a:r>
            <a:r>
              <a:rPr lang="el-GR" sz="1600" b="1" dirty="0" smtClean="0">
                <a:latin typeface="Arial" panose="020B0604020202020204" pitchFamily="34" charset="0"/>
                <a:cs typeface="Arial" panose="020B0604020202020204" pitchFamily="34" charset="0"/>
              </a:rPr>
              <a:t>τους</a:t>
            </a:r>
          </a:p>
          <a:p>
            <a:pPr marL="0" indent="0">
              <a:buNone/>
            </a:pPr>
            <a:r>
              <a:rPr lang="el-GR" sz="2400" b="1" dirty="0" smtClean="0">
                <a:solidFill>
                  <a:schemeClr val="tx1"/>
                </a:solidFill>
                <a:latin typeface="Arial" panose="020B0604020202020204" pitchFamily="34" charset="0"/>
                <a:cs typeface="Arial" panose="020B0604020202020204" pitchFamily="34" charset="0"/>
              </a:rPr>
              <a:t>  Βασικός στόχος του είναι :</a:t>
            </a:r>
            <a:endParaRPr lang="el-GR" sz="2400" b="1" dirty="0">
              <a:solidFill>
                <a:schemeClr val="tx1"/>
              </a:solidFill>
              <a:latin typeface="Arial" panose="020B0604020202020204" pitchFamily="34" charset="0"/>
              <a:cs typeface="Arial" panose="020B0604020202020204" pitchFamily="34" charset="0"/>
            </a:endParaRPr>
          </a:p>
          <a:p>
            <a:pPr marL="774900">
              <a:buFont typeface="+mj-lt"/>
              <a:buAutoNum type="arabicPeriod"/>
            </a:pPr>
            <a:r>
              <a:rPr lang="el-GR" sz="1600" dirty="0" smtClean="0">
                <a:latin typeface="Arial" panose="020B0604020202020204" pitchFamily="34" charset="0"/>
                <a:cs typeface="Arial" panose="020B0604020202020204" pitchFamily="34" charset="0"/>
              </a:rPr>
              <a:t>Να </a:t>
            </a:r>
            <a:r>
              <a:rPr lang="el-GR" sz="1600" dirty="0">
                <a:latin typeface="Arial" panose="020B0604020202020204" pitchFamily="34" charset="0"/>
                <a:cs typeface="Arial" panose="020B0604020202020204" pitchFamily="34" charset="0"/>
              </a:rPr>
              <a:t>δημιουργεί προϊόντα τα </a:t>
            </a:r>
            <a:r>
              <a:rPr lang="el-GR" sz="1600" dirty="0" smtClean="0">
                <a:latin typeface="Arial" panose="020B0604020202020204" pitchFamily="34" charset="0"/>
                <a:cs typeface="Arial" panose="020B0604020202020204" pitchFamily="34" charset="0"/>
              </a:rPr>
              <a:t>οποία</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να </a:t>
            </a:r>
            <a:r>
              <a:rPr lang="el-GR" sz="1600" b="1" dirty="0" smtClean="0">
                <a:latin typeface="Arial" panose="020B0604020202020204" pitchFamily="34" charset="0"/>
                <a:cs typeface="Arial" panose="020B0604020202020204" pitchFamily="34" charset="0"/>
              </a:rPr>
              <a:t>ανταποκρίνονται </a:t>
            </a:r>
            <a:r>
              <a:rPr lang="el-GR" sz="1600" b="1" dirty="0">
                <a:latin typeface="Arial" panose="020B0604020202020204" pitchFamily="34" charset="0"/>
                <a:cs typeface="Arial" panose="020B0604020202020204" pitchFamily="34" charset="0"/>
              </a:rPr>
              <a:t>στις ανάγκες </a:t>
            </a:r>
            <a:r>
              <a:rPr lang="el-GR" sz="1600" dirty="0">
                <a:latin typeface="Arial" panose="020B0604020202020204" pitchFamily="34" charset="0"/>
                <a:cs typeface="Arial" panose="020B0604020202020204" pitchFamily="34" charset="0"/>
              </a:rPr>
              <a:t>και </a:t>
            </a:r>
            <a:r>
              <a:rPr lang="el-GR" sz="1600" dirty="0" smtClean="0">
                <a:latin typeface="Arial" panose="020B0604020202020204" pitchFamily="34" charset="0"/>
                <a:cs typeface="Arial" panose="020B0604020202020204" pitchFamily="34" charset="0"/>
              </a:rPr>
              <a:t>τις </a:t>
            </a:r>
            <a:r>
              <a:rPr lang="el-GR" sz="1600" b="1" dirty="0" smtClean="0">
                <a:latin typeface="Arial" panose="020B0604020202020204" pitchFamily="34" charset="0"/>
                <a:cs typeface="Arial" panose="020B0604020202020204" pitchFamily="34" charset="0"/>
              </a:rPr>
              <a:t>απαιτήσεις </a:t>
            </a:r>
            <a:r>
              <a:rPr lang="el-GR" sz="1600" b="1" dirty="0">
                <a:latin typeface="Arial" panose="020B0604020202020204" pitchFamily="34" charset="0"/>
                <a:cs typeface="Arial" panose="020B0604020202020204" pitchFamily="34" charset="0"/>
              </a:rPr>
              <a:t>των καταναλωτών</a:t>
            </a:r>
            <a:r>
              <a:rPr lang="el-GR" sz="1600" dirty="0">
                <a:latin typeface="Arial" panose="020B0604020202020204" pitchFamily="34" charset="0"/>
                <a:cs typeface="Arial" panose="020B0604020202020204" pitchFamily="34" charset="0"/>
              </a:rPr>
              <a:t> και να </a:t>
            </a:r>
            <a:r>
              <a:rPr lang="el-GR" sz="1600" dirty="0" smtClean="0">
                <a:latin typeface="Arial" panose="020B0604020202020204" pitchFamily="34" charset="0"/>
                <a:cs typeface="Arial" panose="020B0604020202020204" pitchFamily="34" charset="0"/>
              </a:rPr>
              <a:t>είναι </a:t>
            </a:r>
            <a:r>
              <a:rPr lang="el-GR" sz="1600" b="1" dirty="0" smtClean="0">
                <a:latin typeface="Arial" panose="020B0604020202020204" pitchFamily="34" charset="0"/>
                <a:cs typeface="Arial" panose="020B0604020202020204" pitchFamily="34" charset="0"/>
              </a:rPr>
              <a:t>χρηστικά</a:t>
            </a:r>
            <a:r>
              <a:rPr lang="el-GR" sz="1600" dirty="0" smtClean="0">
                <a:latin typeface="Arial" panose="020B0604020202020204" pitchFamily="34" charset="0"/>
                <a:cs typeface="Arial" panose="020B0604020202020204" pitchFamily="34" charset="0"/>
              </a:rPr>
              <a:t> </a:t>
            </a:r>
            <a:r>
              <a:rPr lang="el-GR" sz="1600" dirty="0">
                <a:latin typeface="Arial" panose="020B0604020202020204" pitchFamily="34" charset="0"/>
                <a:cs typeface="Arial" panose="020B0604020202020204" pitchFamily="34" charset="0"/>
              </a:rPr>
              <a:t>και ταυτόχρονα ε</a:t>
            </a:r>
            <a:r>
              <a:rPr lang="el-GR" sz="1600" b="1" dirty="0">
                <a:latin typeface="Arial" panose="020B0604020202020204" pitchFamily="34" charset="0"/>
                <a:cs typeface="Arial" panose="020B0604020202020204" pitchFamily="34" charset="0"/>
              </a:rPr>
              <a:t>λκυστικά</a:t>
            </a:r>
            <a:r>
              <a:rPr lang="el-GR" sz="1600" dirty="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γι’ αυτούς</a:t>
            </a:r>
            <a:r>
              <a:rPr lang="el-GR" sz="1600" dirty="0">
                <a:latin typeface="Arial" panose="020B0604020202020204" pitchFamily="34" charset="0"/>
                <a:cs typeface="Arial" panose="020B0604020202020204" pitchFamily="34" charset="0"/>
              </a:rPr>
              <a:t>.</a:t>
            </a:r>
          </a:p>
          <a:p>
            <a:pPr marL="774900">
              <a:buFont typeface="+mj-lt"/>
              <a:buAutoNum type="arabicPeriod"/>
            </a:pPr>
            <a:r>
              <a:rPr lang="el-GR" sz="1600" dirty="0" smtClean="0">
                <a:latin typeface="Arial" panose="020B0604020202020204" pitchFamily="34" charset="0"/>
                <a:cs typeface="Arial" panose="020B0604020202020204" pitchFamily="34" charset="0"/>
              </a:rPr>
              <a:t>Να </a:t>
            </a:r>
            <a:r>
              <a:rPr lang="el-GR" sz="1600" dirty="0">
                <a:latin typeface="Arial" panose="020B0604020202020204" pitchFamily="34" charset="0"/>
                <a:cs typeface="Arial" panose="020B0604020202020204" pitchFamily="34" charset="0"/>
              </a:rPr>
              <a:t>λαμβάνει υπόψη του τις </a:t>
            </a:r>
            <a:r>
              <a:rPr lang="el-GR" sz="1600" b="1" dirty="0">
                <a:latin typeface="Arial" panose="020B0604020202020204" pitchFamily="34" charset="0"/>
                <a:cs typeface="Arial" panose="020B0604020202020204" pitchFamily="34" charset="0"/>
              </a:rPr>
              <a:t>έρευνες </a:t>
            </a:r>
            <a:r>
              <a:rPr lang="el-GR" sz="1600" b="1" dirty="0" smtClean="0">
                <a:latin typeface="Arial" panose="020B0604020202020204" pitchFamily="34" charset="0"/>
                <a:cs typeface="Arial" panose="020B0604020202020204" pitchFamily="34" charset="0"/>
              </a:rPr>
              <a:t>αγοράς </a:t>
            </a:r>
            <a:r>
              <a:rPr lang="el-GR" sz="1600" dirty="0" smtClean="0">
                <a:latin typeface="Arial" panose="020B0604020202020204" pitchFamily="34" charset="0"/>
                <a:cs typeface="Arial" panose="020B0604020202020204" pitchFamily="34" charset="0"/>
              </a:rPr>
              <a:t>σχετικά </a:t>
            </a:r>
            <a:r>
              <a:rPr lang="el-GR" sz="1600" dirty="0">
                <a:latin typeface="Arial" panose="020B0604020202020204" pitchFamily="34" charset="0"/>
                <a:cs typeface="Arial" panose="020B0604020202020204" pitchFamily="34" charset="0"/>
              </a:rPr>
              <a:t>με τις προδιαγραφές του προϊόντος. Οι </a:t>
            </a:r>
            <a:r>
              <a:rPr lang="el-GR" sz="1600" dirty="0" smtClean="0">
                <a:solidFill>
                  <a:schemeClr val="accent1"/>
                </a:solidFill>
                <a:latin typeface="Arial" panose="020B0604020202020204" pitchFamily="34" charset="0"/>
                <a:cs typeface="Arial" panose="020B0604020202020204" pitchFamily="34" charset="0"/>
              </a:rPr>
              <a:t>προδιαγραφές</a:t>
            </a:r>
            <a:r>
              <a:rPr lang="en-US" sz="1600" dirty="0" smtClean="0">
                <a:latin typeface="Arial" panose="020B0604020202020204" pitchFamily="34" charset="0"/>
                <a:cs typeface="Arial" panose="020B0604020202020204" pitchFamily="34" charset="0"/>
              </a:rPr>
              <a:t> </a:t>
            </a:r>
            <a:r>
              <a:rPr lang="el-GR" sz="1600" dirty="0" smtClean="0">
                <a:latin typeface="Arial" panose="020B0604020202020204" pitchFamily="34" charset="0"/>
                <a:cs typeface="Arial" panose="020B0604020202020204" pitchFamily="34" charset="0"/>
              </a:rPr>
              <a:t>αναφέρονται </a:t>
            </a:r>
            <a:r>
              <a:rPr lang="el-GR"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στο σύνολο των προκαθορισμένων χαρακτηριστικών </a:t>
            </a:r>
            <a:r>
              <a:rPr lang="el-GR" sz="1600" dirty="0">
                <a:latin typeface="Arial" panose="020B0604020202020204" pitchFamily="34" charset="0"/>
                <a:cs typeface="Arial" panose="020B0604020202020204" pitchFamily="34" charset="0"/>
              </a:rPr>
              <a:t>που οφείλει αυτό να διαθέτει, ώστε να πληροί τις καθορισμένες προϋποθέσεις παραγωγής του</a:t>
            </a:r>
            <a:r>
              <a:rPr lang="el-GR" sz="1600" dirty="0" smtClean="0">
                <a:latin typeface="Arial" panose="020B0604020202020204" pitchFamily="34" charset="0"/>
                <a:cs typeface="Arial" panose="020B0604020202020204" pitchFamily="34" charset="0"/>
              </a:rPr>
              <a:t>.</a:t>
            </a:r>
            <a:endParaRPr lang="en-US" sz="1600" dirty="0" smtClean="0">
              <a:latin typeface="Arial" panose="020B0604020202020204" pitchFamily="34" charset="0"/>
              <a:cs typeface="Arial" panose="020B0604020202020204" pitchFamily="34" charset="0"/>
            </a:endParaRPr>
          </a:p>
          <a:p>
            <a:pPr marL="0" lvl="0" indent="0">
              <a:buClr>
                <a:srgbClr val="A53010"/>
              </a:buClr>
              <a:buNone/>
            </a:pPr>
            <a:r>
              <a:rPr lang="el-GR" sz="2000" b="1" dirty="0">
                <a:solidFill>
                  <a:srgbClr val="A53010"/>
                </a:solidFill>
                <a:latin typeface="Arial" panose="020B0604020202020204" pitchFamily="34" charset="0"/>
                <a:cs typeface="Arial" panose="020B0604020202020204" pitchFamily="34" charset="0"/>
              </a:rPr>
              <a:t>Η εργονομία</a:t>
            </a:r>
          </a:p>
          <a:p>
            <a:pPr marL="432000" indent="0">
              <a:buNone/>
            </a:pPr>
            <a:endParaRPr lang="el-GR" dirty="0">
              <a:latin typeface="Arial" panose="020B0604020202020204" pitchFamily="34" charset="0"/>
              <a:cs typeface="Arial" panose="020B0604020202020204" pitchFamily="34" charset="0"/>
            </a:endParaRPr>
          </a:p>
        </p:txBody>
      </p:sp>
      <p:sp>
        <p:nvSpPr>
          <p:cNvPr id="2" name="Θέση αριθμού διαφάνειας 1"/>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607514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03401" y="624110"/>
            <a:ext cx="9701212" cy="582390"/>
          </a:xfrm>
        </p:spPr>
        <p:txBody>
          <a:bodyPr>
            <a:normAutofit fontScale="90000"/>
          </a:bodyPr>
          <a:lstStyle/>
          <a:p>
            <a:r>
              <a:rPr lang="el-GR" b="1" dirty="0">
                <a:solidFill>
                  <a:schemeClr val="tx1"/>
                </a:solidFill>
                <a:latin typeface="Arial" panose="020B0604020202020204" pitchFamily="34" charset="0"/>
                <a:cs typeface="Arial" panose="020B0604020202020204" pitchFamily="34" charset="0"/>
              </a:rPr>
              <a:t>Τα καθήκοντα του μηχανικού σχεδιασμού προϊόντος </a:t>
            </a:r>
          </a:p>
        </p:txBody>
      </p:sp>
      <p:sp>
        <p:nvSpPr>
          <p:cNvPr id="3" name="Θέση περιεχομένου 2"/>
          <p:cNvSpPr>
            <a:spLocks noGrp="1"/>
          </p:cNvSpPr>
          <p:nvPr>
            <p:ph idx="1"/>
          </p:nvPr>
        </p:nvSpPr>
        <p:spPr>
          <a:xfrm>
            <a:off x="1311579" y="1917700"/>
            <a:ext cx="8505521" cy="4114800"/>
          </a:xfrm>
        </p:spPr>
        <p:txBody>
          <a:bodyPr>
            <a:normAutofit/>
          </a:bodyPr>
          <a:lstStyle/>
          <a:p>
            <a:r>
              <a:rPr lang="el-GR" dirty="0">
                <a:latin typeface="Arial" panose="020B0604020202020204" pitchFamily="34" charset="0"/>
                <a:cs typeface="Arial" panose="020B0604020202020204" pitchFamily="34" charset="0"/>
              </a:rPr>
              <a:t>Σχεδιάζει </a:t>
            </a:r>
            <a:r>
              <a:rPr lang="el-GR" b="1" dirty="0" smtClean="0">
                <a:latin typeface="Arial" panose="020B0604020202020204" pitchFamily="34" charset="0"/>
                <a:cs typeface="Arial" panose="020B0604020202020204" pitchFamily="34" charset="0"/>
              </a:rPr>
              <a:t>νέα</a:t>
            </a:r>
            <a:r>
              <a:rPr lang="en-US" b="1" dirty="0" smtClean="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από αισθητική και λειτουργική </a:t>
            </a:r>
            <a:r>
              <a:rPr lang="el-GR" dirty="0" smtClean="0">
                <a:latin typeface="Arial" panose="020B0604020202020204" pitchFamily="34" charset="0"/>
                <a:cs typeface="Arial" panose="020B0604020202020204" pitchFamily="34" charset="0"/>
              </a:rPr>
              <a:t>άποψη </a:t>
            </a:r>
            <a:r>
              <a:rPr lang="el-GR" b="1" dirty="0" smtClean="0">
                <a:latin typeface="Arial" panose="020B0604020202020204" pitchFamily="34" charset="0"/>
                <a:cs typeface="Arial" panose="020B0604020202020204" pitchFamily="34" charset="0"/>
              </a:rPr>
              <a:t>προϊόντα</a:t>
            </a:r>
            <a:endParaRPr lang="el-GR" b="1" dirty="0">
              <a:latin typeface="Arial" panose="020B0604020202020204" pitchFamily="34" charset="0"/>
              <a:cs typeface="Arial" panose="020B0604020202020204" pitchFamily="34" charset="0"/>
            </a:endParaRPr>
          </a:p>
          <a:p>
            <a:r>
              <a:rPr lang="el-GR" dirty="0" smtClean="0">
                <a:latin typeface="Arial" panose="020B0604020202020204" pitchFamily="34" charset="0"/>
                <a:cs typeface="Arial" panose="020B0604020202020204" pitchFamily="34" charset="0"/>
              </a:rPr>
              <a:t>Συντάσσει </a:t>
            </a:r>
            <a:r>
              <a:rPr lang="el-GR" b="1" dirty="0">
                <a:latin typeface="Arial" panose="020B0604020202020204" pitchFamily="34" charset="0"/>
                <a:cs typeface="Arial" panose="020B0604020202020204" pitchFamily="34" charset="0"/>
              </a:rPr>
              <a:t>μελέτες και προϋπολογισμούς </a:t>
            </a:r>
            <a:r>
              <a:rPr lang="el-GR" dirty="0">
                <a:latin typeface="Arial" panose="020B0604020202020204" pitchFamily="34" charset="0"/>
                <a:cs typeface="Arial" panose="020B0604020202020204" pitchFamily="34" charset="0"/>
              </a:rPr>
              <a:t>για </a:t>
            </a:r>
            <a:r>
              <a:rPr lang="el-GR" dirty="0" smtClean="0">
                <a:latin typeface="Arial" panose="020B0604020202020204" pitchFamily="34" charset="0"/>
                <a:cs typeface="Arial" panose="020B0604020202020204" pitchFamily="34" charset="0"/>
              </a:rPr>
              <a:t>την παραγωγή </a:t>
            </a:r>
            <a:r>
              <a:rPr lang="el-GR" dirty="0">
                <a:latin typeface="Arial" panose="020B0604020202020204" pitchFamily="34" charset="0"/>
                <a:cs typeface="Arial" panose="020B0604020202020204" pitchFamily="34" charset="0"/>
              </a:rPr>
              <a:t>ενός ή περισσότερων </a:t>
            </a:r>
            <a:r>
              <a:rPr lang="el-GR" b="1" dirty="0">
                <a:latin typeface="Arial" panose="020B0604020202020204" pitchFamily="34" charset="0"/>
                <a:cs typeface="Arial" panose="020B0604020202020204" pitchFamily="34" charset="0"/>
              </a:rPr>
              <a:t>νέων</a:t>
            </a:r>
            <a:r>
              <a:rPr lang="el-GR" dirty="0">
                <a:latin typeface="Arial" panose="020B0604020202020204" pitchFamily="34" charset="0"/>
                <a:cs typeface="Arial" panose="020B0604020202020204" pitchFamily="34" charset="0"/>
              </a:rPr>
              <a:t> προϊόντων </a:t>
            </a:r>
            <a:r>
              <a:rPr lang="el-GR" dirty="0" smtClean="0">
                <a:latin typeface="Arial" panose="020B0604020202020204" pitchFamily="34" charset="0"/>
                <a:cs typeface="Arial" panose="020B0604020202020204" pitchFamily="34" charset="0"/>
              </a:rPr>
              <a:t>και για </a:t>
            </a:r>
            <a:r>
              <a:rPr lang="el-GR" dirty="0">
                <a:latin typeface="Arial" panose="020B0604020202020204" pitchFamily="34" charset="0"/>
                <a:cs typeface="Arial" panose="020B0604020202020204" pitchFamily="34" charset="0"/>
              </a:rPr>
              <a:t>την </a:t>
            </a:r>
            <a:r>
              <a:rPr lang="el-GR" b="1" dirty="0">
                <a:latin typeface="Arial" panose="020B0604020202020204" pitchFamily="34" charset="0"/>
                <a:cs typeface="Arial" panose="020B0604020202020204" pitchFamily="34" charset="0"/>
              </a:rPr>
              <a:t>βελτίωση όσων προϋπάρχουν</a:t>
            </a:r>
          </a:p>
          <a:p>
            <a:r>
              <a:rPr lang="el-GR" dirty="0" smtClean="0">
                <a:latin typeface="Arial" panose="020B0604020202020204" pitchFamily="34" charset="0"/>
                <a:cs typeface="Arial" panose="020B0604020202020204" pitchFamily="34" charset="0"/>
              </a:rPr>
              <a:t>Καθορίζει </a:t>
            </a:r>
            <a:r>
              <a:rPr lang="el-GR" dirty="0">
                <a:latin typeface="Arial" panose="020B0604020202020204" pitchFamily="34" charset="0"/>
                <a:cs typeface="Arial" panose="020B0604020202020204" pitchFamily="34" charset="0"/>
              </a:rPr>
              <a:t>τα </a:t>
            </a:r>
            <a:r>
              <a:rPr lang="el-GR" b="1" dirty="0">
                <a:latin typeface="Arial" panose="020B0604020202020204" pitchFamily="34" charset="0"/>
                <a:cs typeface="Arial" panose="020B0604020202020204" pitchFamily="34" charset="0"/>
              </a:rPr>
              <a:t>στάδια εργασίας </a:t>
            </a:r>
            <a:r>
              <a:rPr lang="el-GR" dirty="0">
                <a:latin typeface="Arial" panose="020B0604020202020204" pitchFamily="34" charset="0"/>
                <a:cs typeface="Arial" panose="020B0604020202020204" pitchFamily="34" charset="0"/>
              </a:rPr>
              <a:t>για τη </a:t>
            </a:r>
            <a:r>
              <a:rPr lang="el-GR" dirty="0" smtClean="0">
                <a:latin typeface="Arial" panose="020B0604020202020204" pitchFamily="34" charset="0"/>
                <a:cs typeface="Arial" panose="020B0604020202020204" pitchFamily="34" charset="0"/>
              </a:rPr>
              <a:t>σχεδίαση προϊόντων</a:t>
            </a:r>
            <a:r>
              <a:rPr lang="el-GR" dirty="0">
                <a:latin typeface="Arial" panose="020B0604020202020204" pitchFamily="34" charset="0"/>
                <a:cs typeface="Arial" panose="020B0604020202020204" pitchFamily="34" charset="0"/>
              </a:rPr>
              <a:t>, σύμφωνα με την πολιτική και τους </a:t>
            </a:r>
            <a:r>
              <a:rPr lang="el-GR" dirty="0" smtClean="0">
                <a:latin typeface="Arial" panose="020B0604020202020204" pitchFamily="34" charset="0"/>
                <a:cs typeface="Arial" panose="020B0604020202020204" pitchFamily="34" charset="0"/>
              </a:rPr>
              <a:t>στόχους της </a:t>
            </a:r>
            <a:r>
              <a:rPr lang="el-GR" dirty="0">
                <a:latin typeface="Arial" panose="020B0604020202020204" pitchFamily="34" charset="0"/>
                <a:cs typeface="Arial" panose="020B0604020202020204" pitchFamily="34" charset="0"/>
              </a:rPr>
              <a:t>επιχείρησης</a:t>
            </a:r>
          </a:p>
          <a:p>
            <a:r>
              <a:rPr lang="el-GR" dirty="0" smtClean="0">
                <a:latin typeface="Arial" panose="020B0604020202020204" pitchFamily="34" charset="0"/>
                <a:cs typeface="Arial" panose="020B0604020202020204" pitchFamily="34" charset="0"/>
              </a:rPr>
              <a:t>Συνεργάζεται </a:t>
            </a:r>
            <a:r>
              <a:rPr lang="el-GR" dirty="0">
                <a:latin typeface="Arial" panose="020B0604020202020204" pitchFamily="34" charset="0"/>
                <a:cs typeface="Arial" panose="020B0604020202020204" pitchFamily="34" charset="0"/>
              </a:rPr>
              <a:t>με τους </a:t>
            </a:r>
            <a:r>
              <a:rPr lang="el-GR" b="1" dirty="0">
                <a:latin typeface="Arial" panose="020B0604020202020204" pitchFamily="34" charset="0"/>
                <a:cs typeface="Arial" panose="020B0604020202020204" pitchFamily="34" charset="0"/>
              </a:rPr>
              <a:t>διευθυντές</a:t>
            </a:r>
            <a:r>
              <a:rPr lang="el-GR" dirty="0">
                <a:latin typeface="Arial" panose="020B0604020202020204" pitchFamily="34" charset="0"/>
                <a:cs typeface="Arial" panose="020B0604020202020204" pitchFamily="34" charset="0"/>
              </a:rPr>
              <a:t> </a:t>
            </a:r>
            <a:r>
              <a:rPr lang="el-GR" dirty="0" smtClean="0">
                <a:latin typeface="Arial" panose="020B0604020202020204" pitchFamily="34" charset="0"/>
                <a:cs typeface="Arial" panose="020B0604020202020204" pitchFamily="34" charset="0"/>
              </a:rPr>
              <a:t> παραγωγής,  μάρκετινγκ</a:t>
            </a:r>
            <a:r>
              <a:rPr lang="el-GR" dirty="0">
                <a:latin typeface="Arial" panose="020B0604020202020204" pitchFamily="34" charset="0"/>
                <a:cs typeface="Arial" panose="020B0604020202020204" pitchFamily="34" charset="0"/>
              </a:rPr>
              <a:t>, οικονομικών και πωλήσεων</a:t>
            </a:r>
          </a:p>
          <a:p>
            <a:r>
              <a:rPr lang="el-GR" dirty="0" smtClean="0">
                <a:latin typeface="Arial" panose="020B0604020202020204" pitchFamily="34" charset="0"/>
                <a:cs typeface="Arial" panose="020B0604020202020204" pitchFamily="34" charset="0"/>
              </a:rPr>
              <a:t>Φροντίζει </a:t>
            </a:r>
            <a:r>
              <a:rPr lang="el-GR" dirty="0">
                <a:latin typeface="Arial" panose="020B0604020202020204" pitchFamily="34" charset="0"/>
                <a:cs typeface="Arial" panose="020B0604020202020204" pitchFamily="34" charset="0"/>
              </a:rPr>
              <a:t>για την </a:t>
            </a:r>
            <a:r>
              <a:rPr lang="el-GR" b="1" dirty="0">
                <a:latin typeface="Arial" panose="020B0604020202020204" pitchFamily="34" charset="0"/>
                <a:cs typeface="Arial" panose="020B0604020202020204" pitchFamily="34" charset="0"/>
              </a:rPr>
              <a:t>εκπαίδευση του προσωπικού </a:t>
            </a:r>
            <a:r>
              <a:rPr lang="el-GR" dirty="0" smtClean="0">
                <a:latin typeface="Arial" panose="020B0604020202020204" pitchFamily="34" charset="0"/>
                <a:cs typeface="Arial" panose="020B0604020202020204" pitchFamily="34" charset="0"/>
              </a:rPr>
              <a:t>που απασχολείται </a:t>
            </a:r>
            <a:r>
              <a:rPr lang="el-GR" b="1" dirty="0">
                <a:latin typeface="Arial" panose="020B0604020202020204" pitchFamily="34" charset="0"/>
                <a:cs typeface="Arial" panose="020B0604020202020204" pitchFamily="34" charset="0"/>
              </a:rPr>
              <a:t>στο τμήμα του</a:t>
            </a:r>
            <a:r>
              <a:rPr lang="el-GR" dirty="0">
                <a:latin typeface="Arial" panose="020B0604020202020204" pitchFamily="34" charset="0"/>
                <a:cs typeface="Arial" panose="020B0604020202020204" pitchFamily="34" charset="0"/>
              </a:rPr>
              <a:t> και τη συνεχή </a:t>
            </a:r>
            <a:r>
              <a:rPr lang="el-GR" dirty="0" smtClean="0">
                <a:latin typeface="Arial" panose="020B0604020202020204" pitchFamily="34" charset="0"/>
                <a:cs typeface="Arial" panose="020B0604020202020204" pitchFamily="34" charset="0"/>
              </a:rPr>
              <a:t>ενημέρωσή τους </a:t>
            </a:r>
            <a:r>
              <a:rPr lang="el-GR" b="1" dirty="0">
                <a:latin typeface="Arial" panose="020B0604020202020204" pitchFamily="34" charset="0"/>
                <a:cs typeface="Arial" panose="020B0604020202020204" pitchFamily="34" charset="0"/>
              </a:rPr>
              <a:t>σε θέματα σχεδίασης</a:t>
            </a:r>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222545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2608</TotalTime>
  <Words>4407</Words>
  <Application>Microsoft Office PowerPoint</Application>
  <PresentationFormat>Ευρεία οθόνη</PresentationFormat>
  <Paragraphs>500</Paragraphs>
  <Slides>52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52</vt:i4>
      </vt:variant>
    </vt:vector>
  </HeadingPairs>
  <TitlesOfParts>
    <vt:vector size="59" baseType="lpstr">
      <vt:lpstr>Arial</vt:lpstr>
      <vt:lpstr>Calibri</vt:lpstr>
      <vt:lpstr>Century Gothic</vt:lpstr>
      <vt:lpstr>Times New Roman</vt:lpstr>
      <vt:lpstr>Wingdings</vt:lpstr>
      <vt:lpstr>Wingdings 3</vt:lpstr>
      <vt:lpstr>Θρόισμα</vt:lpstr>
      <vt:lpstr>   ΟΡΓΑΝΩΣΗ ΠΑΡΑΓΩΓΙΚΗΣ ΜΟΝΑΔΑΣ                      ΕΠΙΧΕΙΡΗΣΗΣ</vt:lpstr>
      <vt:lpstr> Οργανόγραμμα </vt:lpstr>
      <vt:lpstr>Παρουσίαση του PowerPoint</vt:lpstr>
      <vt:lpstr>ΚΑΘΗΚΟΝΤΑ  ΥΠΕΥΘΥΝΩΝ ΤΜΗΜΑΤΩΝ ΠΑΡΑΓΩΓΙΚΗΣ  ΜΟΝΑΔΑΣ   </vt:lpstr>
      <vt:lpstr>Επιπλέον, πέρα από τα καθήκοντα και τις δραστηριότητες που αναφέρονται, όλοι οι διευθυντές των τμημάτων:</vt:lpstr>
      <vt:lpstr>Γενικός Διευθυντής της Επιχείρησης</vt:lpstr>
      <vt:lpstr> Τα καθήκοντα του γενικού διευθυντή είναι:</vt:lpstr>
      <vt:lpstr> Μηχανικός Σχεδιασμού Προϊόντος</vt:lpstr>
      <vt:lpstr>Τα καθήκοντα του μηχανικού σχεδιασμού προϊόντος </vt:lpstr>
      <vt:lpstr>Τα βήματα του μηχανικού σχεδιασμού προϊόντος</vt:lpstr>
      <vt:lpstr>Μηχανικός Σχεδιασμού Προϊόντος</vt:lpstr>
      <vt:lpstr>Διευθυντής Παραγωγής</vt:lpstr>
      <vt:lpstr>Ακόμη… </vt:lpstr>
      <vt:lpstr>Η παραγωγική διαδικασία </vt:lpstr>
      <vt:lpstr>Παρουσίαση του PowerPoint</vt:lpstr>
      <vt:lpstr>Διευθυντής Παραγωγής</vt:lpstr>
      <vt:lpstr>Διευθυντής Έρευνας και Ανάπτυξης Είναι επιστήμονας –ερευνητής</vt:lpstr>
      <vt:lpstr>Παρουσίαση του PowerPoint</vt:lpstr>
      <vt:lpstr>Τα καθήκοντα του διευθυντή έρευνας και ανάπτυξης:</vt:lpstr>
      <vt:lpstr>Διευθυντής έρευνας και ανάπτυξης</vt:lpstr>
      <vt:lpstr>Διευθυντής Προμηθειών</vt:lpstr>
      <vt:lpstr>Ακόμη…</vt:lpstr>
      <vt:lpstr>Διευθυντής Προμηθειών</vt:lpstr>
      <vt:lpstr>Διευθυντής Ποιοτικού Ελέγχου</vt:lpstr>
      <vt:lpstr>Παρουσίαση του PowerPoint</vt:lpstr>
      <vt:lpstr>Διευθυντής ποιοτικού ελέγχου</vt:lpstr>
      <vt:lpstr>Διευθυντής Μάρκετινγκ</vt:lpstr>
      <vt:lpstr>  Βασική αρχή του μάρκετινγκ Η επιχείρηση δεν πουλάει εκείνα που παράγει αλλά παράγει εκείνα που μπορεί να πουλήσει.</vt:lpstr>
      <vt:lpstr>    Ο διευθυντής μάρκετινγκ </vt:lpstr>
      <vt:lpstr>Τα καθήκοντα του διευθυντή μάρκετινγκ</vt:lpstr>
      <vt:lpstr>Διευθυντής μάρκετινγκ</vt:lpstr>
      <vt:lpstr>    Ο Διευθυντής Οικονομικών </vt:lpstr>
      <vt:lpstr>Παρουσίαση του PowerPoint</vt:lpstr>
      <vt:lpstr>ΚΟΣΤΟΣ ΠΑΡΑΓΩΓΗΣ</vt:lpstr>
      <vt:lpstr>Διευθυντής Οικονομικών</vt:lpstr>
      <vt:lpstr>Διευθυντής Προσωπικού</vt:lpstr>
      <vt:lpstr>  Τα καθήκοντα του διευθυντή προσωπικού</vt:lpstr>
      <vt:lpstr>Παρουσίαση του PowerPoint</vt:lpstr>
      <vt:lpstr>Διευθυντής Προσωπικού</vt:lpstr>
      <vt:lpstr>   Διευθυντής Ασφάλειας και Υγιεινής</vt:lpstr>
      <vt:lpstr>Παρουσίαση του PowerPoint</vt:lpstr>
      <vt:lpstr>Διευθυντής Ασφάλειας και Υγιεινής</vt:lpstr>
      <vt:lpstr>                Ο Διευθυντής Εκπαίδευσης   Η ραγδαία τεχνολογική πρόοδος στην παραγωγή αγαθών αναγκάζει τις επιχειρήσεις σε συνεχή εκσυγχρονισμό και ανανέωση του εξοπλισμού τους και των παραγωγικών διαδικασιών τους.    Οι εργαζόμενοι καλούνται ν’ ανταποκριθούν στις απαιτήσεις αυτών των τεχνολογικών εξελίξεων και να εκπαιδευτούν, ώστε να μπορούν να τις παρακολουθήσουν.  </vt:lpstr>
      <vt:lpstr>  Τα καθήκοντα του διευθυντή εκπαίδευσης είναι:  1.  Προγραμματίζει, οργανώνει και πραγματοποιεί τα εκπαιδευτικά σεμινάρια και τις επιμορφωτικές ημερίδες 2.  Καθορίζει τους στόχους των εκπαιδευτικών προγραμμάτων, καθώς και τους τρόπους διδασκαλίας</vt:lpstr>
      <vt:lpstr>Διευθυντής Εκπαίδευσης</vt:lpstr>
      <vt:lpstr>Διευθυντής Δημοσίων Σχέσεων</vt:lpstr>
      <vt:lpstr>Παρουσίαση του PowerPoint</vt:lpstr>
      <vt:lpstr>Διευθυντής Δημοσίων Σχέσεων</vt:lpstr>
      <vt:lpstr>   Διευθυντής Πληροφοριακών Συστημάτων</vt:lpstr>
      <vt:lpstr>Ομαδική μέθοδος εργασίας  Η καταλληλότερη μέθοδος για τους μαθητές της Β΄ Γυμνασίου είναι η μέθοδος της Ομαδικής Εργασίας, η οποία περιλαμβάνει: τη μελέτη, το σχεδιασμό και τη κατασκευή ενός ομοιώματος μιας παραγωγικής μονάδας. Ο κάθε μαθητής θα εργαστεί στο πλαίσιο τριών δραστηριοτήτων:      Συγκέντρωση πληροφοριών για τη μελέτη μιας βιομηχανίας      Ατομική συγγραφή γραπτής εργασίας: Ο κάθε μαθητής θα οργανώσει και θα συνθέσει μια γραπτή εργασία στην οποία θα περιγράφει τα καθήκοντα του ρόλου τον οποίο έχει αναλάβει. (Σε όλα τα έντυπα της επιχείρησης και των εργασιών πρέπει να χρησιμοποιείται το λογότυπο που έχετε επιλέξει).      Ομαδική κατασκευή μοντέλου της παραγωγικής μονάδας: Οι μαθητές θα μελετήσουν, θα σχεδιάσουν και θα κατασκευάσουν ένα ομοίωμα της παραγωγικής μονάδας που έχουν επιλέξει.       Για τη συγγραφή της εργασίας του ο κάθε μαθητής θα πρέπει να αξιοποιήσει όλες τις διαθέσιμες πηγές πληροφόρησης που έχει στη διάθεσή του, κατά τρόπο ανάλογο με αυτόν που εργάσθηκε στην Α΄ Γυμνασίου.      Κάνοντας κλικ στα συνημμένα αρχεία που ακολουθούν, θα βρείτε ενδεικτικά κάποιες σελίδες του διαδικτύου από τις οποίες μπορείτε να αντλήσετε πληροφορίες χρήσιμες για την εργασία σας, ανάλογα με την αρμοδιότητά σας , μέσα στη παραγωγική μονάδα, καθώς και πληροφορίες για ορισμένες από αυτές. Το ζητούμενο στην εποχή μας είναι, οι νέοι να εξασκηθούν στον άμεσο εντοπισμό, στη αξιολόγηση και στην αξιοποίηση της πληροφορίας..</vt:lpstr>
      <vt:lpstr>ΧΡΗΣΙΜΕΣ ΙΣΤΟΣΕΛΙΔΕΣ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Διευθυντής Έρευνας και Ανάπτυξης</dc:title>
  <dc:creator>Technologia</dc:creator>
  <cp:lastModifiedBy>Technologia</cp:lastModifiedBy>
  <cp:revision>423</cp:revision>
  <dcterms:created xsi:type="dcterms:W3CDTF">2020-12-05T12:24:32Z</dcterms:created>
  <dcterms:modified xsi:type="dcterms:W3CDTF">2020-12-29T12:13:24Z</dcterms:modified>
</cp:coreProperties>
</file>