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75" r:id="rId5"/>
    <p:sldId id="276" r:id="rId6"/>
    <p:sldId id="277" r:id="rId7"/>
    <p:sldId id="264" r:id="rId8"/>
    <p:sldId id="278" r:id="rId9"/>
    <p:sldId id="258" r:id="rId10"/>
    <p:sldId id="259" r:id="rId11"/>
    <p:sldId id="260" r:id="rId12"/>
    <p:sldId id="261" r:id="rId13"/>
    <p:sldId id="267" r:id="rId14"/>
    <p:sldId id="268" r:id="rId15"/>
    <p:sldId id="269" r:id="rId16"/>
    <p:sldId id="270" r:id="rId17"/>
    <p:sldId id="271" r:id="rId18"/>
    <p:sldId id="274" r:id="rId19"/>
    <p:sldId id="262" r:id="rId20"/>
    <p:sldId id="281" r:id="rId21"/>
    <p:sldId id="282" r:id="rId22"/>
    <p:sldId id="283" r:id="rId23"/>
    <p:sldId id="273" r:id="rId24"/>
    <p:sldId id="279" r:id="rId25"/>
    <p:sldId id="280" r:id="rId26"/>
    <p:sldId id="285" r:id="rId27"/>
    <p:sldId id="266"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06" autoAdjust="0"/>
    <p:restoredTop sz="94660"/>
  </p:normalViewPr>
  <p:slideViewPr>
    <p:cSldViewPr>
      <p:cViewPr varScale="1">
        <p:scale>
          <a:sx n="74" d="100"/>
          <a:sy n="74" d="100"/>
        </p:scale>
        <p:origin x="122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6CE97-3374-4772-BCDC-41172A225B62}"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l-GR"/>
        </a:p>
      </dgm:t>
    </dgm:pt>
    <dgm:pt modelId="{30C51F89-207D-4465-B961-F1881C93E967}">
      <dgm:prSet phldrT="[Text]"/>
      <dgm:spPr/>
      <dgm:t>
        <a:bodyPr/>
        <a:lstStyle/>
        <a:p>
          <a:r>
            <a:rPr lang="el-GR" dirty="0" smtClean="0"/>
            <a:t>Διοικητικό συμβούλιο</a:t>
          </a:r>
          <a:endParaRPr lang="el-GR" dirty="0"/>
        </a:p>
      </dgm:t>
    </dgm:pt>
    <dgm:pt modelId="{0D506CCD-295B-4290-BF16-8EC44A211C83}" type="parTrans" cxnId="{EF7B21A9-8599-4AE7-8C2F-9FE16D6FE410}">
      <dgm:prSet/>
      <dgm:spPr/>
      <dgm:t>
        <a:bodyPr/>
        <a:lstStyle/>
        <a:p>
          <a:endParaRPr lang="el-GR"/>
        </a:p>
      </dgm:t>
    </dgm:pt>
    <dgm:pt modelId="{923CCE98-597F-47D0-8E08-68356319C60F}" type="sibTrans" cxnId="{EF7B21A9-8599-4AE7-8C2F-9FE16D6FE410}">
      <dgm:prSet/>
      <dgm:spPr/>
      <dgm:t>
        <a:bodyPr/>
        <a:lstStyle/>
        <a:p>
          <a:endParaRPr lang="el-GR"/>
        </a:p>
      </dgm:t>
    </dgm:pt>
    <dgm:pt modelId="{AB5B3D21-3D45-4BE8-BCA1-18C2DEFF7AC2}">
      <dgm:prSet phldrT="[Text]"/>
      <dgm:spPr/>
      <dgm:t>
        <a:bodyPr/>
        <a:lstStyle/>
        <a:p>
          <a:r>
            <a:rPr lang="el-GR" dirty="0" smtClean="0"/>
            <a:t>Διευθύνων Σύμβουλος</a:t>
          </a:r>
          <a:endParaRPr lang="el-GR" dirty="0"/>
        </a:p>
      </dgm:t>
    </dgm:pt>
    <dgm:pt modelId="{856FAA2D-9609-4D0C-A0B6-26721478F695}" type="parTrans" cxnId="{6E6C2D1F-0877-4C7C-86A8-75A34AE19432}">
      <dgm:prSet/>
      <dgm:spPr/>
      <dgm:t>
        <a:bodyPr/>
        <a:lstStyle/>
        <a:p>
          <a:endParaRPr lang="el-GR"/>
        </a:p>
      </dgm:t>
    </dgm:pt>
    <dgm:pt modelId="{4289A14D-87B7-4692-AA4E-1A15DB75AA77}" type="sibTrans" cxnId="{6E6C2D1F-0877-4C7C-86A8-75A34AE19432}">
      <dgm:prSet/>
      <dgm:spPr/>
      <dgm:t>
        <a:bodyPr/>
        <a:lstStyle/>
        <a:p>
          <a:endParaRPr lang="el-GR"/>
        </a:p>
      </dgm:t>
    </dgm:pt>
    <dgm:pt modelId="{895E28FF-69A6-4193-A236-0345D0E229D2}">
      <dgm:prSet phldrT="[Text]"/>
      <dgm:spPr/>
      <dgm:t>
        <a:bodyPr/>
        <a:lstStyle/>
        <a:p>
          <a:r>
            <a:rPr lang="el-GR" dirty="0" smtClean="0"/>
            <a:t>Γενικός διευθυντής</a:t>
          </a:r>
          <a:endParaRPr lang="el-GR" dirty="0"/>
        </a:p>
      </dgm:t>
    </dgm:pt>
    <dgm:pt modelId="{270CBCA6-6642-494A-84D2-1E91E062FAB6}" type="parTrans" cxnId="{2BF7503D-64BE-4ED5-9701-E33EAD837748}">
      <dgm:prSet/>
      <dgm:spPr/>
      <dgm:t>
        <a:bodyPr/>
        <a:lstStyle/>
        <a:p>
          <a:endParaRPr lang="el-GR"/>
        </a:p>
      </dgm:t>
    </dgm:pt>
    <dgm:pt modelId="{786A9202-0FCE-48A1-B661-D5AE7E588756}" type="sibTrans" cxnId="{2BF7503D-64BE-4ED5-9701-E33EAD837748}">
      <dgm:prSet/>
      <dgm:spPr/>
      <dgm:t>
        <a:bodyPr/>
        <a:lstStyle/>
        <a:p>
          <a:endParaRPr lang="el-GR"/>
        </a:p>
      </dgm:t>
    </dgm:pt>
    <dgm:pt modelId="{F2321CA4-03F5-4FBA-91BD-393627DBC46A}">
      <dgm:prSet/>
      <dgm:spPr/>
      <dgm:t>
        <a:bodyPr/>
        <a:lstStyle/>
        <a:p>
          <a:r>
            <a:rPr lang="el-GR" dirty="0" smtClean="0"/>
            <a:t>Οικονομική διεύθυνση</a:t>
          </a:r>
          <a:endParaRPr lang="el-GR" dirty="0"/>
        </a:p>
      </dgm:t>
    </dgm:pt>
    <dgm:pt modelId="{32AC683B-995C-4B23-90A6-604FB4EF9558}" type="parTrans" cxnId="{F77E2EE5-A88E-430B-A23A-EC338D6C2325}">
      <dgm:prSet/>
      <dgm:spPr/>
      <dgm:t>
        <a:bodyPr/>
        <a:lstStyle/>
        <a:p>
          <a:endParaRPr lang="el-GR"/>
        </a:p>
      </dgm:t>
    </dgm:pt>
    <dgm:pt modelId="{F958F433-64DD-46C1-9F63-6F9508E920FE}" type="sibTrans" cxnId="{F77E2EE5-A88E-430B-A23A-EC338D6C2325}">
      <dgm:prSet/>
      <dgm:spPr/>
      <dgm:t>
        <a:bodyPr/>
        <a:lstStyle/>
        <a:p>
          <a:endParaRPr lang="el-GR"/>
        </a:p>
      </dgm:t>
    </dgm:pt>
    <dgm:pt modelId="{9F94FDF8-090D-4615-AB2B-6B555458C1DF}">
      <dgm:prSet/>
      <dgm:spPr/>
      <dgm:t>
        <a:bodyPr/>
        <a:lstStyle/>
        <a:p>
          <a:r>
            <a:rPr lang="el-GR" dirty="0" smtClean="0"/>
            <a:t>Εμπορική διεύθυνση</a:t>
          </a:r>
          <a:endParaRPr lang="el-GR" dirty="0"/>
        </a:p>
      </dgm:t>
    </dgm:pt>
    <dgm:pt modelId="{8585F769-CFFF-4342-B185-5560C8BF8DA8}" type="parTrans" cxnId="{25DABC2E-579C-4E98-8874-363261DFACCE}">
      <dgm:prSet/>
      <dgm:spPr/>
      <dgm:t>
        <a:bodyPr/>
        <a:lstStyle/>
        <a:p>
          <a:endParaRPr lang="el-GR"/>
        </a:p>
      </dgm:t>
    </dgm:pt>
    <dgm:pt modelId="{219FE300-EBB8-4B7B-8487-C8D782C6B23D}" type="sibTrans" cxnId="{25DABC2E-579C-4E98-8874-363261DFACCE}">
      <dgm:prSet/>
      <dgm:spPr/>
      <dgm:t>
        <a:bodyPr/>
        <a:lstStyle/>
        <a:p>
          <a:endParaRPr lang="el-GR"/>
        </a:p>
      </dgm:t>
    </dgm:pt>
    <dgm:pt modelId="{065ECA2D-F852-48F2-9240-68EAA8D23F64}">
      <dgm:prSet/>
      <dgm:spPr/>
      <dgm:t>
        <a:bodyPr/>
        <a:lstStyle/>
        <a:p>
          <a:r>
            <a:rPr lang="el-GR" dirty="0" smtClean="0"/>
            <a:t>Διεύθυνση εργοστασίου</a:t>
          </a:r>
          <a:endParaRPr lang="el-GR" dirty="0"/>
        </a:p>
      </dgm:t>
    </dgm:pt>
    <dgm:pt modelId="{FBC3C1CE-D413-432C-88A4-2015B5BA3587}" type="parTrans" cxnId="{5D8B6115-8254-484D-AFB4-0F0C19245E2A}">
      <dgm:prSet/>
      <dgm:spPr/>
      <dgm:t>
        <a:bodyPr/>
        <a:lstStyle/>
        <a:p>
          <a:endParaRPr lang="el-GR"/>
        </a:p>
      </dgm:t>
    </dgm:pt>
    <dgm:pt modelId="{CFF8EC3F-0909-46F1-B0E6-4EE95541F487}" type="sibTrans" cxnId="{5D8B6115-8254-484D-AFB4-0F0C19245E2A}">
      <dgm:prSet/>
      <dgm:spPr/>
      <dgm:t>
        <a:bodyPr/>
        <a:lstStyle/>
        <a:p>
          <a:endParaRPr lang="el-GR"/>
        </a:p>
      </dgm:t>
    </dgm:pt>
    <dgm:pt modelId="{35752032-5469-4B8E-8361-7BFF127C6D69}">
      <dgm:prSet/>
      <dgm:spPr/>
      <dgm:t>
        <a:bodyPr/>
        <a:lstStyle/>
        <a:p>
          <a:r>
            <a:rPr lang="el-GR" dirty="0" smtClean="0"/>
            <a:t>Λογιστήριο</a:t>
          </a:r>
          <a:endParaRPr lang="el-GR" dirty="0"/>
        </a:p>
      </dgm:t>
    </dgm:pt>
    <dgm:pt modelId="{C6EE2194-3BCB-43FC-8444-C3CAA7A2B8A1}" type="parTrans" cxnId="{39F66EB1-6B58-47F1-84BB-C85459561DFA}">
      <dgm:prSet/>
      <dgm:spPr/>
      <dgm:t>
        <a:bodyPr/>
        <a:lstStyle/>
        <a:p>
          <a:endParaRPr lang="el-GR"/>
        </a:p>
      </dgm:t>
    </dgm:pt>
    <dgm:pt modelId="{78231D74-82B6-4246-9FF0-CCF27DF2C868}" type="sibTrans" cxnId="{39F66EB1-6B58-47F1-84BB-C85459561DFA}">
      <dgm:prSet/>
      <dgm:spPr/>
      <dgm:t>
        <a:bodyPr/>
        <a:lstStyle/>
        <a:p>
          <a:endParaRPr lang="el-GR"/>
        </a:p>
      </dgm:t>
    </dgm:pt>
    <dgm:pt modelId="{8845F20F-7C46-49F2-AABB-44DA8DABB2C5}">
      <dgm:prSet/>
      <dgm:spPr/>
      <dgm:t>
        <a:bodyPr/>
        <a:lstStyle/>
        <a:p>
          <a:r>
            <a:rPr lang="el-GR" dirty="0" smtClean="0"/>
            <a:t>1. Πωλήσεις</a:t>
          </a:r>
          <a:br>
            <a:rPr lang="el-GR" dirty="0" smtClean="0"/>
          </a:br>
          <a:r>
            <a:rPr lang="el-GR" dirty="0" smtClean="0"/>
            <a:t>2. Προμήθειες</a:t>
          </a:r>
          <a:br>
            <a:rPr lang="el-GR" dirty="0" smtClean="0"/>
          </a:br>
          <a:r>
            <a:rPr lang="el-GR" dirty="0" smtClean="0"/>
            <a:t>3. Μάρκετινγκ</a:t>
          </a:r>
          <a:br>
            <a:rPr lang="el-GR" dirty="0" smtClean="0"/>
          </a:br>
          <a:r>
            <a:rPr lang="el-GR" dirty="0" smtClean="0"/>
            <a:t>4. Εξαγωγές</a:t>
          </a:r>
          <a:endParaRPr lang="el-GR" dirty="0"/>
        </a:p>
      </dgm:t>
    </dgm:pt>
    <dgm:pt modelId="{4DEDEA24-63DA-4D23-B854-5AD36CA00792}" type="parTrans" cxnId="{491A39E9-2174-47E0-A803-E8133B701779}">
      <dgm:prSet/>
      <dgm:spPr/>
      <dgm:t>
        <a:bodyPr/>
        <a:lstStyle/>
        <a:p>
          <a:endParaRPr lang="el-GR"/>
        </a:p>
      </dgm:t>
    </dgm:pt>
    <dgm:pt modelId="{B3F575F0-DF51-421B-98E0-4D7B705932A8}" type="sibTrans" cxnId="{491A39E9-2174-47E0-A803-E8133B701779}">
      <dgm:prSet/>
      <dgm:spPr/>
      <dgm:t>
        <a:bodyPr/>
        <a:lstStyle/>
        <a:p>
          <a:endParaRPr lang="el-GR"/>
        </a:p>
      </dgm:t>
    </dgm:pt>
    <dgm:pt modelId="{C9736723-1B10-4AE4-88C8-22C76AF56FD1}">
      <dgm:prSet/>
      <dgm:spPr/>
      <dgm:t>
        <a:bodyPr/>
        <a:lstStyle/>
        <a:p>
          <a:r>
            <a:rPr lang="el-GR" dirty="0" smtClean="0"/>
            <a:t>Διαχείριση Ανθρώπινων Πόρων</a:t>
          </a:r>
          <a:endParaRPr lang="el-GR" dirty="0"/>
        </a:p>
      </dgm:t>
    </dgm:pt>
    <dgm:pt modelId="{2032ADA0-39A4-4206-A0D4-7EBEC6AD4F22}" type="parTrans" cxnId="{22CA698D-24E2-4C8E-8BAB-85E10E5193CB}">
      <dgm:prSet/>
      <dgm:spPr/>
      <dgm:t>
        <a:bodyPr/>
        <a:lstStyle/>
        <a:p>
          <a:endParaRPr lang="el-GR"/>
        </a:p>
      </dgm:t>
    </dgm:pt>
    <dgm:pt modelId="{A1FD2E8F-AD1F-4AEA-B9F9-0F30DD0AEDAB}" type="sibTrans" cxnId="{22CA698D-24E2-4C8E-8BAB-85E10E5193CB}">
      <dgm:prSet/>
      <dgm:spPr/>
      <dgm:t>
        <a:bodyPr/>
        <a:lstStyle/>
        <a:p>
          <a:endParaRPr lang="el-GR"/>
        </a:p>
      </dgm:t>
    </dgm:pt>
    <dgm:pt modelId="{A8A38DB7-75B0-47CE-94AD-6BF4249DC806}">
      <dgm:prSet/>
      <dgm:spPr/>
      <dgm:t>
        <a:bodyPr/>
        <a:lstStyle/>
        <a:p>
          <a:r>
            <a:rPr lang="el-GR" dirty="0" smtClean="0"/>
            <a:t>1. Παραγωγή</a:t>
          </a:r>
          <a:br>
            <a:rPr lang="el-GR" dirty="0" smtClean="0"/>
          </a:br>
          <a:r>
            <a:rPr lang="el-GR" dirty="0" smtClean="0"/>
            <a:t>2. Τεχνικό</a:t>
          </a:r>
          <a:br>
            <a:rPr lang="el-GR" dirty="0" smtClean="0"/>
          </a:br>
          <a:r>
            <a:rPr lang="el-GR" dirty="0" smtClean="0"/>
            <a:t>3. </a:t>
          </a:r>
          <a:r>
            <a:rPr lang="en-US" dirty="0" smtClean="0"/>
            <a:t>Logistics</a:t>
          </a:r>
          <a:br>
            <a:rPr lang="en-US" dirty="0" smtClean="0"/>
          </a:br>
          <a:r>
            <a:rPr lang="en-US" dirty="0" smtClean="0"/>
            <a:t>4. </a:t>
          </a:r>
          <a:r>
            <a:rPr lang="el-GR" dirty="0" smtClean="0"/>
            <a:t>Έλεγχος ποιότητας</a:t>
          </a:r>
          <a:br>
            <a:rPr lang="el-GR" dirty="0" smtClean="0"/>
          </a:br>
          <a:r>
            <a:rPr lang="el-GR" dirty="0" smtClean="0"/>
            <a:t>5. Προγραμματισμός παραγωγής</a:t>
          </a:r>
          <a:endParaRPr lang="el-GR" dirty="0"/>
        </a:p>
      </dgm:t>
    </dgm:pt>
    <dgm:pt modelId="{ED63391D-CF55-4049-BE77-DFE2C74203E6}" type="parTrans" cxnId="{7DA1AC7D-8A1B-4FDD-9407-2DB4B60E8CB7}">
      <dgm:prSet/>
      <dgm:spPr/>
      <dgm:t>
        <a:bodyPr/>
        <a:lstStyle/>
        <a:p>
          <a:endParaRPr lang="el-GR"/>
        </a:p>
      </dgm:t>
    </dgm:pt>
    <dgm:pt modelId="{E1E921F0-FE31-40A4-88DF-7DA9C7DFC271}" type="sibTrans" cxnId="{7DA1AC7D-8A1B-4FDD-9407-2DB4B60E8CB7}">
      <dgm:prSet/>
      <dgm:spPr/>
      <dgm:t>
        <a:bodyPr/>
        <a:lstStyle/>
        <a:p>
          <a:endParaRPr lang="el-GR"/>
        </a:p>
      </dgm:t>
    </dgm:pt>
    <dgm:pt modelId="{BE96692B-6E3E-4A0F-B0CC-19DFBC5E7613}" type="pres">
      <dgm:prSet presAssocID="{FEB6CE97-3374-4772-BCDC-41172A225B62}" presName="hierChild1" presStyleCnt="0">
        <dgm:presLayoutVars>
          <dgm:chPref val="1"/>
          <dgm:dir/>
          <dgm:animOne val="branch"/>
          <dgm:animLvl val="lvl"/>
          <dgm:resizeHandles/>
        </dgm:presLayoutVars>
      </dgm:prSet>
      <dgm:spPr/>
      <dgm:t>
        <a:bodyPr/>
        <a:lstStyle/>
        <a:p>
          <a:endParaRPr lang="el-GR"/>
        </a:p>
      </dgm:t>
    </dgm:pt>
    <dgm:pt modelId="{A2E88098-9DEE-40DB-922D-923CF7D37DC2}" type="pres">
      <dgm:prSet presAssocID="{30C51F89-207D-4465-B961-F1881C93E967}" presName="hierRoot1" presStyleCnt="0"/>
      <dgm:spPr/>
    </dgm:pt>
    <dgm:pt modelId="{6160B198-F2A3-43CF-95F0-F1F544AA5BC5}" type="pres">
      <dgm:prSet presAssocID="{30C51F89-207D-4465-B961-F1881C93E967}" presName="composite" presStyleCnt="0"/>
      <dgm:spPr/>
    </dgm:pt>
    <dgm:pt modelId="{6C67F060-6B1F-41E9-ABA2-C66FCF01227C}" type="pres">
      <dgm:prSet presAssocID="{30C51F89-207D-4465-B961-F1881C93E967}" presName="background" presStyleLbl="node0" presStyleIdx="0" presStyleCnt="1"/>
      <dgm:spPr/>
    </dgm:pt>
    <dgm:pt modelId="{3A0F928C-D2BE-4310-8C3F-25A15D4295E9}" type="pres">
      <dgm:prSet presAssocID="{30C51F89-207D-4465-B961-F1881C93E967}" presName="text" presStyleLbl="fgAcc0" presStyleIdx="0" presStyleCnt="1" custScaleY="22308">
        <dgm:presLayoutVars>
          <dgm:chPref val="3"/>
        </dgm:presLayoutVars>
      </dgm:prSet>
      <dgm:spPr/>
      <dgm:t>
        <a:bodyPr/>
        <a:lstStyle/>
        <a:p>
          <a:endParaRPr lang="el-GR"/>
        </a:p>
      </dgm:t>
    </dgm:pt>
    <dgm:pt modelId="{E7B90413-E26A-4DF2-B917-E5F28C8B0BE3}" type="pres">
      <dgm:prSet presAssocID="{30C51F89-207D-4465-B961-F1881C93E967}" presName="hierChild2" presStyleCnt="0"/>
      <dgm:spPr/>
    </dgm:pt>
    <dgm:pt modelId="{0F6C2D1E-6E22-476A-9D8D-80DE80AE9F4A}" type="pres">
      <dgm:prSet presAssocID="{856FAA2D-9609-4D0C-A0B6-26721478F695}" presName="Name10" presStyleLbl="parChTrans1D2" presStyleIdx="0" presStyleCnt="1"/>
      <dgm:spPr/>
      <dgm:t>
        <a:bodyPr/>
        <a:lstStyle/>
        <a:p>
          <a:endParaRPr lang="el-GR"/>
        </a:p>
      </dgm:t>
    </dgm:pt>
    <dgm:pt modelId="{4D339E5B-2770-45FD-BCAD-0488BCD8D87B}" type="pres">
      <dgm:prSet presAssocID="{AB5B3D21-3D45-4BE8-BCA1-18C2DEFF7AC2}" presName="hierRoot2" presStyleCnt="0"/>
      <dgm:spPr/>
    </dgm:pt>
    <dgm:pt modelId="{65FD250C-5FFD-4FFD-920D-07A243BDECB3}" type="pres">
      <dgm:prSet presAssocID="{AB5B3D21-3D45-4BE8-BCA1-18C2DEFF7AC2}" presName="composite2" presStyleCnt="0"/>
      <dgm:spPr/>
    </dgm:pt>
    <dgm:pt modelId="{ED09D474-760B-4DB1-AEFB-A6264910D14A}" type="pres">
      <dgm:prSet presAssocID="{AB5B3D21-3D45-4BE8-BCA1-18C2DEFF7AC2}" presName="background2" presStyleLbl="node2" presStyleIdx="0" presStyleCnt="1"/>
      <dgm:spPr/>
    </dgm:pt>
    <dgm:pt modelId="{9265C77F-F141-4D15-8692-1B49CBE6170C}" type="pres">
      <dgm:prSet presAssocID="{AB5B3D21-3D45-4BE8-BCA1-18C2DEFF7AC2}" presName="text2" presStyleLbl="fgAcc2" presStyleIdx="0" presStyleCnt="1" custScaleY="28291">
        <dgm:presLayoutVars>
          <dgm:chPref val="3"/>
        </dgm:presLayoutVars>
      </dgm:prSet>
      <dgm:spPr/>
      <dgm:t>
        <a:bodyPr/>
        <a:lstStyle/>
        <a:p>
          <a:endParaRPr lang="el-GR"/>
        </a:p>
      </dgm:t>
    </dgm:pt>
    <dgm:pt modelId="{302CD4E1-ACC3-44CB-8F0F-77C18F0F0619}" type="pres">
      <dgm:prSet presAssocID="{AB5B3D21-3D45-4BE8-BCA1-18C2DEFF7AC2}" presName="hierChild3" presStyleCnt="0"/>
      <dgm:spPr/>
    </dgm:pt>
    <dgm:pt modelId="{9CA57F97-EE4B-4AF7-A6BA-F3F014979F07}" type="pres">
      <dgm:prSet presAssocID="{270CBCA6-6642-494A-84D2-1E91E062FAB6}" presName="Name17" presStyleLbl="parChTrans1D3" presStyleIdx="0" presStyleCnt="1"/>
      <dgm:spPr/>
      <dgm:t>
        <a:bodyPr/>
        <a:lstStyle/>
        <a:p>
          <a:endParaRPr lang="el-GR"/>
        </a:p>
      </dgm:t>
    </dgm:pt>
    <dgm:pt modelId="{3FD9E94B-0DC5-44EC-9ABE-7EB4E0D84E9B}" type="pres">
      <dgm:prSet presAssocID="{895E28FF-69A6-4193-A236-0345D0E229D2}" presName="hierRoot3" presStyleCnt="0"/>
      <dgm:spPr/>
    </dgm:pt>
    <dgm:pt modelId="{B63585A9-05B3-4336-9BF8-9F3DE65766DF}" type="pres">
      <dgm:prSet presAssocID="{895E28FF-69A6-4193-A236-0345D0E229D2}" presName="composite3" presStyleCnt="0"/>
      <dgm:spPr/>
    </dgm:pt>
    <dgm:pt modelId="{454078F6-F774-470A-B65F-38969BD8CEBC}" type="pres">
      <dgm:prSet presAssocID="{895E28FF-69A6-4193-A236-0345D0E229D2}" presName="background3" presStyleLbl="node3" presStyleIdx="0" presStyleCnt="1"/>
      <dgm:spPr/>
    </dgm:pt>
    <dgm:pt modelId="{57949662-58AD-4DE4-A715-FBA1D81769DB}" type="pres">
      <dgm:prSet presAssocID="{895E28FF-69A6-4193-A236-0345D0E229D2}" presName="text3" presStyleLbl="fgAcc3" presStyleIdx="0" presStyleCnt="1" custScaleY="24329">
        <dgm:presLayoutVars>
          <dgm:chPref val="3"/>
        </dgm:presLayoutVars>
      </dgm:prSet>
      <dgm:spPr/>
      <dgm:t>
        <a:bodyPr/>
        <a:lstStyle/>
        <a:p>
          <a:endParaRPr lang="el-GR"/>
        </a:p>
      </dgm:t>
    </dgm:pt>
    <dgm:pt modelId="{20B067F3-8D7F-4710-AD7D-C1594953AFCF}" type="pres">
      <dgm:prSet presAssocID="{895E28FF-69A6-4193-A236-0345D0E229D2}" presName="hierChild4" presStyleCnt="0"/>
      <dgm:spPr/>
    </dgm:pt>
    <dgm:pt modelId="{F8D18A6E-8CD3-41CE-A709-148FA27C9996}" type="pres">
      <dgm:prSet presAssocID="{32AC683B-995C-4B23-90A6-604FB4EF9558}" presName="Name23" presStyleLbl="parChTrans1D4" presStyleIdx="0" presStyleCnt="7"/>
      <dgm:spPr/>
      <dgm:t>
        <a:bodyPr/>
        <a:lstStyle/>
        <a:p>
          <a:endParaRPr lang="el-GR"/>
        </a:p>
      </dgm:t>
    </dgm:pt>
    <dgm:pt modelId="{C379F022-1277-4337-8BCE-EEF689A6ABB1}" type="pres">
      <dgm:prSet presAssocID="{F2321CA4-03F5-4FBA-91BD-393627DBC46A}" presName="hierRoot4" presStyleCnt="0"/>
      <dgm:spPr/>
    </dgm:pt>
    <dgm:pt modelId="{4F1124BB-3625-4ECE-A768-56CEF7AE7897}" type="pres">
      <dgm:prSet presAssocID="{F2321CA4-03F5-4FBA-91BD-393627DBC46A}" presName="composite4" presStyleCnt="0"/>
      <dgm:spPr/>
    </dgm:pt>
    <dgm:pt modelId="{9F249D62-F82D-4B2A-B03B-3268097894A1}" type="pres">
      <dgm:prSet presAssocID="{F2321CA4-03F5-4FBA-91BD-393627DBC46A}" presName="background4" presStyleLbl="node4" presStyleIdx="0" presStyleCnt="7"/>
      <dgm:spPr/>
    </dgm:pt>
    <dgm:pt modelId="{30C928D5-FF07-4A84-A228-1A2378DAB74B}" type="pres">
      <dgm:prSet presAssocID="{F2321CA4-03F5-4FBA-91BD-393627DBC46A}" presName="text4" presStyleLbl="fgAcc4" presStyleIdx="0" presStyleCnt="7" custScaleY="57129">
        <dgm:presLayoutVars>
          <dgm:chPref val="3"/>
        </dgm:presLayoutVars>
      </dgm:prSet>
      <dgm:spPr/>
      <dgm:t>
        <a:bodyPr/>
        <a:lstStyle/>
        <a:p>
          <a:endParaRPr lang="el-GR"/>
        </a:p>
      </dgm:t>
    </dgm:pt>
    <dgm:pt modelId="{BA735365-728D-44DB-B7D1-553113DD4091}" type="pres">
      <dgm:prSet presAssocID="{F2321CA4-03F5-4FBA-91BD-393627DBC46A}" presName="hierChild5" presStyleCnt="0"/>
      <dgm:spPr/>
    </dgm:pt>
    <dgm:pt modelId="{E40F315F-1E22-4341-964A-1541C5700D1C}" type="pres">
      <dgm:prSet presAssocID="{C6EE2194-3BCB-43FC-8444-C3CAA7A2B8A1}" presName="Name23" presStyleLbl="parChTrans1D4" presStyleIdx="1" presStyleCnt="7"/>
      <dgm:spPr/>
      <dgm:t>
        <a:bodyPr/>
        <a:lstStyle/>
        <a:p>
          <a:endParaRPr lang="el-GR"/>
        </a:p>
      </dgm:t>
    </dgm:pt>
    <dgm:pt modelId="{769D81EC-99FB-40A9-AF89-18CE8BB7DFC3}" type="pres">
      <dgm:prSet presAssocID="{35752032-5469-4B8E-8361-7BFF127C6D69}" presName="hierRoot4" presStyleCnt="0"/>
      <dgm:spPr/>
    </dgm:pt>
    <dgm:pt modelId="{6B4204AA-31D3-4D9F-B850-4EE2BB1535DE}" type="pres">
      <dgm:prSet presAssocID="{35752032-5469-4B8E-8361-7BFF127C6D69}" presName="composite4" presStyleCnt="0"/>
      <dgm:spPr/>
    </dgm:pt>
    <dgm:pt modelId="{F9B8E75D-9BCB-4603-B705-08530454D378}" type="pres">
      <dgm:prSet presAssocID="{35752032-5469-4B8E-8361-7BFF127C6D69}" presName="background4" presStyleLbl="node4" presStyleIdx="1" presStyleCnt="7"/>
      <dgm:spPr/>
    </dgm:pt>
    <dgm:pt modelId="{7063D652-70BA-477C-84E6-1AF877B521ED}" type="pres">
      <dgm:prSet presAssocID="{35752032-5469-4B8E-8361-7BFF127C6D69}" presName="text4" presStyleLbl="fgAcc4" presStyleIdx="1" presStyleCnt="7" custScaleY="67211">
        <dgm:presLayoutVars>
          <dgm:chPref val="3"/>
        </dgm:presLayoutVars>
      </dgm:prSet>
      <dgm:spPr/>
      <dgm:t>
        <a:bodyPr/>
        <a:lstStyle/>
        <a:p>
          <a:endParaRPr lang="el-GR"/>
        </a:p>
      </dgm:t>
    </dgm:pt>
    <dgm:pt modelId="{D1288810-9880-42A5-A74A-77B8C624CC77}" type="pres">
      <dgm:prSet presAssocID="{35752032-5469-4B8E-8361-7BFF127C6D69}" presName="hierChild5" presStyleCnt="0"/>
      <dgm:spPr/>
    </dgm:pt>
    <dgm:pt modelId="{BF6E550C-DF4C-4B1E-826C-A1F6BC6AE4A9}" type="pres">
      <dgm:prSet presAssocID="{8585F769-CFFF-4342-B185-5560C8BF8DA8}" presName="Name23" presStyleLbl="parChTrans1D4" presStyleIdx="2" presStyleCnt="7"/>
      <dgm:spPr/>
      <dgm:t>
        <a:bodyPr/>
        <a:lstStyle/>
        <a:p>
          <a:endParaRPr lang="el-GR"/>
        </a:p>
      </dgm:t>
    </dgm:pt>
    <dgm:pt modelId="{60814129-3B9B-43B9-A6F7-64095FECF3F5}" type="pres">
      <dgm:prSet presAssocID="{9F94FDF8-090D-4615-AB2B-6B555458C1DF}" presName="hierRoot4" presStyleCnt="0"/>
      <dgm:spPr/>
    </dgm:pt>
    <dgm:pt modelId="{DAEB8624-058F-4313-AEA9-C2B1E1438A97}" type="pres">
      <dgm:prSet presAssocID="{9F94FDF8-090D-4615-AB2B-6B555458C1DF}" presName="composite4" presStyleCnt="0"/>
      <dgm:spPr/>
    </dgm:pt>
    <dgm:pt modelId="{804D6FCB-9155-4743-99E4-481AD37C65BD}" type="pres">
      <dgm:prSet presAssocID="{9F94FDF8-090D-4615-AB2B-6B555458C1DF}" presName="background4" presStyleLbl="node4" presStyleIdx="2" presStyleCnt="7"/>
      <dgm:spPr/>
    </dgm:pt>
    <dgm:pt modelId="{179637A8-E584-4154-8981-ED8BB000C465}" type="pres">
      <dgm:prSet presAssocID="{9F94FDF8-090D-4615-AB2B-6B555458C1DF}" presName="text4" presStyleLbl="fgAcc4" presStyleIdx="2" presStyleCnt="7" custScaleY="57129">
        <dgm:presLayoutVars>
          <dgm:chPref val="3"/>
        </dgm:presLayoutVars>
      </dgm:prSet>
      <dgm:spPr/>
      <dgm:t>
        <a:bodyPr/>
        <a:lstStyle/>
        <a:p>
          <a:endParaRPr lang="el-GR"/>
        </a:p>
      </dgm:t>
    </dgm:pt>
    <dgm:pt modelId="{B314572A-13BC-47E3-B5F6-6EECFD53959D}" type="pres">
      <dgm:prSet presAssocID="{9F94FDF8-090D-4615-AB2B-6B555458C1DF}" presName="hierChild5" presStyleCnt="0"/>
      <dgm:spPr/>
    </dgm:pt>
    <dgm:pt modelId="{34A35A71-7B66-49A2-8E9B-472D33BC55B8}" type="pres">
      <dgm:prSet presAssocID="{4DEDEA24-63DA-4D23-B854-5AD36CA00792}" presName="Name23" presStyleLbl="parChTrans1D4" presStyleIdx="3" presStyleCnt="7"/>
      <dgm:spPr/>
      <dgm:t>
        <a:bodyPr/>
        <a:lstStyle/>
        <a:p>
          <a:endParaRPr lang="el-GR"/>
        </a:p>
      </dgm:t>
    </dgm:pt>
    <dgm:pt modelId="{4C93034A-BEDB-4095-B954-47F740FA9209}" type="pres">
      <dgm:prSet presAssocID="{8845F20F-7C46-49F2-AABB-44DA8DABB2C5}" presName="hierRoot4" presStyleCnt="0"/>
      <dgm:spPr/>
    </dgm:pt>
    <dgm:pt modelId="{557ED2C4-1E3C-43E1-A866-4FD4168CE2D3}" type="pres">
      <dgm:prSet presAssocID="{8845F20F-7C46-49F2-AABB-44DA8DABB2C5}" presName="composite4" presStyleCnt="0"/>
      <dgm:spPr/>
    </dgm:pt>
    <dgm:pt modelId="{B715948F-CB9A-4F4A-8E30-9CBF96F0C49B}" type="pres">
      <dgm:prSet presAssocID="{8845F20F-7C46-49F2-AABB-44DA8DABB2C5}" presName="background4" presStyleLbl="node4" presStyleIdx="3" presStyleCnt="7"/>
      <dgm:spPr/>
    </dgm:pt>
    <dgm:pt modelId="{8A40914F-0B23-47B7-8A11-8D03EB5B0100}" type="pres">
      <dgm:prSet presAssocID="{8845F20F-7C46-49F2-AABB-44DA8DABB2C5}" presName="text4" presStyleLbl="fgAcc4" presStyleIdx="3" presStyleCnt="7" custScaleY="67211">
        <dgm:presLayoutVars>
          <dgm:chPref val="3"/>
        </dgm:presLayoutVars>
      </dgm:prSet>
      <dgm:spPr/>
      <dgm:t>
        <a:bodyPr/>
        <a:lstStyle/>
        <a:p>
          <a:endParaRPr lang="el-GR"/>
        </a:p>
      </dgm:t>
    </dgm:pt>
    <dgm:pt modelId="{4BF1E37D-BF36-4FAE-A6B6-C7A3941C8F2F}" type="pres">
      <dgm:prSet presAssocID="{8845F20F-7C46-49F2-AABB-44DA8DABB2C5}" presName="hierChild5" presStyleCnt="0"/>
      <dgm:spPr/>
    </dgm:pt>
    <dgm:pt modelId="{AC0D4D3B-2270-4495-B108-7DC48591E30D}" type="pres">
      <dgm:prSet presAssocID="{2032ADA0-39A4-4206-A0D4-7EBEC6AD4F22}" presName="Name23" presStyleLbl="parChTrans1D4" presStyleIdx="4" presStyleCnt="7"/>
      <dgm:spPr/>
      <dgm:t>
        <a:bodyPr/>
        <a:lstStyle/>
        <a:p>
          <a:endParaRPr lang="el-GR"/>
        </a:p>
      </dgm:t>
    </dgm:pt>
    <dgm:pt modelId="{A440CAAD-6968-4DAA-82D8-D6B3BA4C2C81}" type="pres">
      <dgm:prSet presAssocID="{C9736723-1B10-4AE4-88C8-22C76AF56FD1}" presName="hierRoot4" presStyleCnt="0"/>
      <dgm:spPr/>
    </dgm:pt>
    <dgm:pt modelId="{E6995737-125E-42B2-8EDA-E5C0BA0E8489}" type="pres">
      <dgm:prSet presAssocID="{C9736723-1B10-4AE4-88C8-22C76AF56FD1}" presName="composite4" presStyleCnt="0"/>
      <dgm:spPr/>
    </dgm:pt>
    <dgm:pt modelId="{B639AD60-8A99-43D7-A8BB-6E4B22068265}" type="pres">
      <dgm:prSet presAssocID="{C9736723-1B10-4AE4-88C8-22C76AF56FD1}" presName="background4" presStyleLbl="node4" presStyleIdx="4" presStyleCnt="7"/>
      <dgm:spPr/>
    </dgm:pt>
    <dgm:pt modelId="{C2946E3F-8B96-4BAD-964C-4494D2A3318B}" type="pres">
      <dgm:prSet presAssocID="{C9736723-1B10-4AE4-88C8-22C76AF56FD1}" presName="text4" presStyleLbl="fgAcc4" presStyleIdx="4" presStyleCnt="7" custScaleY="57129">
        <dgm:presLayoutVars>
          <dgm:chPref val="3"/>
        </dgm:presLayoutVars>
      </dgm:prSet>
      <dgm:spPr/>
      <dgm:t>
        <a:bodyPr/>
        <a:lstStyle/>
        <a:p>
          <a:endParaRPr lang="el-GR"/>
        </a:p>
      </dgm:t>
    </dgm:pt>
    <dgm:pt modelId="{6D6436A5-0A2F-4ACF-9777-C948D0BB5755}" type="pres">
      <dgm:prSet presAssocID="{C9736723-1B10-4AE4-88C8-22C76AF56FD1}" presName="hierChild5" presStyleCnt="0"/>
      <dgm:spPr/>
    </dgm:pt>
    <dgm:pt modelId="{36CD299A-00EE-482F-98FB-BCC5C603CAD5}" type="pres">
      <dgm:prSet presAssocID="{FBC3C1CE-D413-432C-88A4-2015B5BA3587}" presName="Name23" presStyleLbl="parChTrans1D4" presStyleIdx="5" presStyleCnt="7"/>
      <dgm:spPr/>
      <dgm:t>
        <a:bodyPr/>
        <a:lstStyle/>
        <a:p>
          <a:endParaRPr lang="el-GR"/>
        </a:p>
      </dgm:t>
    </dgm:pt>
    <dgm:pt modelId="{80CB4F41-BB25-4B1B-9A7F-ED440F7822D4}" type="pres">
      <dgm:prSet presAssocID="{065ECA2D-F852-48F2-9240-68EAA8D23F64}" presName="hierRoot4" presStyleCnt="0"/>
      <dgm:spPr/>
    </dgm:pt>
    <dgm:pt modelId="{A7F91A23-F805-4E9C-B40D-2F366696D63F}" type="pres">
      <dgm:prSet presAssocID="{065ECA2D-F852-48F2-9240-68EAA8D23F64}" presName="composite4" presStyleCnt="0"/>
      <dgm:spPr/>
    </dgm:pt>
    <dgm:pt modelId="{D7FA8271-54BE-4F39-ABFF-5F519CDA9029}" type="pres">
      <dgm:prSet presAssocID="{065ECA2D-F852-48F2-9240-68EAA8D23F64}" presName="background4" presStyleLbl="node4" presStyleIdx="5" presStyleCnt="7"/>
      <dgm:spPr/>
    </dgm:pt>
    <dgm:pt modelId="{9698AF95-3C86-436A-B1C0-7F8245B23088}" type="pres">
      <dgm:prSet presAssocID="{065ECA2D-F852-48F2-9240-68EAA8D23F64}" presName="text4" presStyleLbl="fgAcc4" presStyleIdx="5" presStyleCnt="7" custScaleY="57129">
        <dgm:presLayoutVars>
          <dgm:chPref val="3"/>
        </dgm:presLayoutVars>
      </dgm:prSet>
      <dgm:spPr/>
      <dgm:t>
        <a:bodyPr/>
        <a:lstStyle/>
        <a:p>
          <a:endParaRPr lang="el-GR"/>
        </a:p>
      </dgm:t>
    </dgm:pt>
    <dgm:pt modelId="{8C07E029-D7B2-4F97-BC6F-3EE3A698E7BA}" type="pres">
      <dgm:prSet presAssocID="{065ECA2D-F852-48F2-9240-68EAA8D23F64}" presName="hierChild5" presStyleCnt="0"/>
      <dgm:spPr/>
    </dgm:pt>
    <dgm:pt modelId="{580E0DCF-FD01-4541-B814-000293BE4D06}" type="pres">
      <dgm:prSet presAssocID="{ED63391D-CF55-4049-BE77-DFE2C74203E6}" presName="Name23" presStyleLbl="parChTrans1D4" presStyleIdx="6" presStyleCnt="7"/>
      <dgm:spPr/>
      <dgm:t>
        <a:bodyPr/>
        <a:lstStyle/>
        <a:p>
          <a:endParaRPr lang="el-GR"/>
        </a:p>
      </dgm:t>
    </dgm:pt>
    <dgm:pt modelId="{9D736815-5601-4AD7-97AD-A32F120A8C10}" type="pres">
      <dgm:prSet presAssocID="{A8A38DB7-75B0-47CE-94AD-6BF4249DC806}" presName="hierRoot4" presStyleCnt="0"/>
      <dgm:spPr/>
    </dgm:pt>
    <dgm:pt modelId="{CAE1A73F-C08A-4A25-9FF2-5B3E1780DDA4}" type="pres">
      <dgm:prSet presAssocID="{A8A38DB7-75B0-47CE-94AD-6BF4249DC806}" presName="composite4" presStyleCnt="0"/>
      <dgm:spPr/>
    </dgm:pt>
    <dgm:pt modelId="{D407B20B-F8D0-4D87-BD3B-25887C2AE93C}" type="pres">
      <dgm:prSet presAssocID="{A8A38DB7-75B0-47CE-94AD-6BF4249DC806}" presName="background4" presStyleLbl="node4" presStyleIdx="6" presStyleCnt="7"/>
      <dgm:spPr/>
    </dgm:pt>
    <dgm:pt modelId="{AAB6D91E-6B66-40ED-8865-25EC3DE30D67}" type="pres">
      <dgm:prSet presAssocID="{A8A38DB7-75B0-47CE-94AD-6BF4249DC806}" presName="text4" presStyleLbl="fgAcc4" presStyleIdx="6" presStyleCnt="7">
        <dgm:presLayoutVars>
          <dgm:chPref val="3"/>
        </dgm:presLayoutVars>
      </dgm:prSet>
      <dgm:spPr/>
      <dgm:t>
        <a:bodyPr/>
        <a:lstStyle/>
        <a:p>
          <a:endParaRPr lang="el-GR"/>
        </a:p>
      </dgm:t>
    </dgm:pt>
    <dgm:pt modelId="{EE18E88A-8A6E-4301-913B-C1D63CDA4D81}" type="pres">
      <dgm:prSet presAssocID="{A8A38DB7-75B0-47CE-94AD-6BF4249DC806}" presName="hierChild5" presStyleCnt="0"/>
      <dgm:spPr/>
    </dgm:pt>
  </dgm:ptLst>
  <dgm:cxnLst>
    <dgm:cxn modelId="{8D840209-65FE-4B03-9B4D-5A19F3DCDB99}" type="presOf" srcId="{FEB6CE97-3374-4772-BCDC-41172A225B62}" destId="{BE96692B-6E3E-4A0F-B0CC-19DFBC5E7613}" srcOrd="0" destOrd="0" presId="urn:microsoft.com/office/officeart/2005/8/layout/hierarchy1"/>
    <dgm:cxn modelId="{F77E2EE5-A88E-430B-A23A-EC338D6C2325}" srcId="{895E28FF-69A6-4193-A236-0345D0E229D2}" destId="{F2321CA4-03F5-4FBA-91BD-393627DBC46A}" srcOrd="0" destOrd="0" parTransId="{32AC683B-995C-4B23-90A6-604FB4EF9558}" sibTransId="{F958F433-64DD-46C1-9F63-6F9508E920FE}"/>
    <dgm:cxn modelId="{D9252086-AEBA-45D4-9B9B-0A4EE14EEB20}" type="presOf" srcId="{8845F20F-7C46-49F2-AABB-44DA8DABB2C5}" destId="{8A40914F-0B23-47B7-8A11-8D03EB5B0100}" srcOrd="0" destOrd="0" presId="urn:microsoft.com/office/officeart/2005/8/layout/hierarchy1"/>
    <dgm:cxn modelId="{A2E22A0C-3A52-4C76-B598-4618289A4722}" type="presOf" srcId="{4DEDEA24-63DA-4D23-B854-5AD36CA00792}" destId="{34A35A71-7B66-49A2-8E9B-472D33BC55B8}" srcOrd="0" destOrd="0" presId="urn:microsoft.com/office/officeart/2005/8/layout/hierarchy1"/>
    <dgm:cxn modelId="{054C5B90-E33D-4E72-8BEF-816CA7F95451}" type="presOf" srcId="{856FAA2D-9609-4D0C-A0B6-26721478F695}" destId="{0F6C2D1E-6E22-476A-9D8D-80DE80AE9F4A}" srcOrd="0" destOrd="0" presId="urn:microsoft.com/office/officeart/2005/8/layout/hierarchy1"/>
    <dgm:cxn modelId="{5D8B6115-8254-484D-AFB4-0F0C19245E2A}" srcId="{895E28FF-69A6-4193-A236-0345D0E229D2}" destId="{065ECA2D-F852-48F2-9240-68EAA8D23F64}" srcOrd="3" destOrd="0" parTransId="{FBC3C1CE-D413-432C-88A4-2015B5BA3587}" sibTransId="{CFF8EC3F-0909-46F1-B0E6-4EE95541F487}"/>
    <dgm:cxn modelId="{5753DF98-C21B-4CAE-8247-772CB3C5317F}" type="presOf" srcId="{F2321CA4-03F5-4FBA-91BD-393627DBC46A}" destId="{30C928D5-FF07-4A84-A228-1A2378DAB74B}" srcOrd="0" destOrd="0" presId="urn:microsoft.com/office/officeart/2005/8/layout/hierarchy1"/>
    <dgm:cxn modelId="{491A39E9-2174-47E0-A803-E8133B701779}" srcId="{9F94FDF8-090D-4615-AB2B-6B555458C1DF}" destId="{8845F20F-7C46-49F2-AABB-44DA8DABB2C5}" srcOrd="0" destOrd="0" parTransId="{4DEDEA24-63DA-4D23-B854-5AD36CA00792}" sibTransId="{B3F575F0-DF51-421B-98E0-4D7B705932A8}"/>
    <dgm:cxn modelId="{3FEEC87E-11AD-4746-9918-31785657E2D0}" type="presOf" srcId="{AB5B3D21-3D45-4BE8-BCA1-18C2DEFF7AC2}" destId="{9265C77F-F141-4D15-8692-1B49CBE6170C}" srcOrd="0" destOrd="0" presId="urn:microsoft.com/office/officeart/2005/8/layout/hierarchy1"/>
    <dgm:cxn modelId="{49C5C2FB-0A8B-4F49-AE28-35A968891A1C}" type="presOf" srcId="{30C51F89-207D-4465-B961-F1881C93E967}" destId="{3A0F928C-D2BE-4310-8C3F-25A15D4295E9}" srcOrd="0" destOrd="0" presId="urn:microsoft.com/office/officeart/2005/8/layout/hierarchy1"/>
    <dgm:cxn modelId="{9BAE33D5-CC99-40A1-81DE-C57AB8145B5F}" type="presOf" srcId="{065ECA2D-F852-48F2-9240-68EAA8D23F64}" destId="{9698AF95-3C86-436A-B1C0-7F8245B23088}" srcOrd="0" destOrd="0" presId="urn:microsoft.com/office/officeart/2005/8/layout/hierarchy1"/>
    <dgm:cxn modelId="{7DA1AC7D-8A1B-4FDD-9407-2DB4B60E8CB7}" srcId="{065ECA2D-F852-48F2-9240-68EAA8D23F64}" destId="{A8A38DB7-75B0-47CE-94AD-6BF4249DC806}" srcOrd="0" destOrd="0" parTransId="{ED63391D-CF55-4049-BE77-DFE2C74203E6}" sibTransId="{E1E921F0-FE31-40A4-88DF-7DA9C7DFC271}"/>
    <dgm:cxn modelId="{514348EE-4225-43C1-94D2-37053F90D43D}" type="presOf" srcId="{35752032-5469-4B8E-8361-7BFF127C6D69}" destId="{7063D652-70BA-477C-84E6-1AF877B521ED}" srcOrd="0" destOrd="0" presId="urn:microsoft.com/office/officeart/2005/8/layout/hierarchy1"/>
    <dgm:cxn modelId="{25DABC2E-579C-4E98-8874-363261DFACCE}" srcId="{895E28FF-69A6-4193-A236-0345D0E229D2}" destId="{9F94FDF8-090D-4615-AB2B-6B555458C1DF}" srcOrd="1" destOrd="0" parTransId="{8585F769-CFFF-4342-B185-5560C8BF8DA8}" sibTransId="{219FE300-EBB8-4B7B-8487-C8D782C6B23D}"/>
    <dgm:cxn modelId="{52FF9817-AFF2-4875-81C5-DBE6DE98CE29}" type="presOf" srcId="{C9736723-1B10-4AE4-88C8-22C76AF56FD1}" destId="{C2946E3F-8B96-4BAD-964C-4494D2A3318B}" srcOrd="0" destOrd="0" presId="urn:microsoft.com/office/officeart/2005/8/layout/hierarchy1"/>
    <dgm:cxn modelId="{EF7B21A9-8599-4AE7-8C2F-9FE16D6FE410}" srcId="{FEB6CE97-3374-4772-BCDC-41172A225B62}" destId="{30C51F89-207D-4465-B961-F1881C93E967}" srcOrd="0" destOrd="0" parTransId="{0D506CCD-295B-4290-BF16-8EC44A211C83}" sibTransId="{923CCE98-597F-47D0-8E08-68356319C60F}"/>
    <dgm:cxn modelId="{F727EDE2-4CD9-4F12-823A-39691BF72A2A}" type="presOf" srcId="{32AC683B-995C-4B23-90A6-604FB4EF9558}" destId="{F8D18A6E-8CD3-41CE-A709-148FA27C9996}" srcOrd="0" destOrd="0" presId="urn:microsoft.com/office/officeart/2005/8/layout/hierarchy1"/>
    <dgm:cxn modelId="{6E6C2D1F-0877-4C7C-86A8-75A34AE19432}" srcId="{30C51F89-207D-4465-B961-F1881C93E967}" destId="{AB5B3D21-3D45-4BE8-BCA1-18C2DEFF7AC2}" srcOrd="0" destOrd="0" parTransId="{856FAA2D-9609-4D0C-A0B6-26721478F695}" sibTransId="{4289A14D-87B7-4692-AA4E-1A15DB75AA77}"/>
    <dgm:cxn modelId="{22CA698D-24E2-4C8E-8BAB-85E10E5193CB}" srcId="{895E28FF-69A6-4193-A236-0345D0E229D2}" destId="{C9736723-1B10-4AE4-88C8-22C76AF56FD1}" srcOrd="2" destOrd="0" parTransId="{2032ADA0-39A4-4206-A0D4-7EBEC6AD4F22}" sibTransId="{A1FD2E8F-AD1F-4AEA-B9F9-0F30DD0AEDAB}"/>
    <dgm:cxn modelId="{2BF7503D-64BE-4ED5-9701-E33EAD837748}" srcId="{AB5B3D21-3D45-4BE8-BCA1-18C2DEFF7AC2}" destId="{895E28FF-69A6-4193-A236-0345D0E229D2}" srcOrd="0" destOrd="0" parTransId="{270CBCA6-6642-494A-84D2-1E91E062FAB6}" sibTransId="{786A9202-0FCE-48A1-B661-D5AE7E588756}"/>
    <dgm:cxn modelId="{BFC17106-4D78-45A0-A6F6-2A838362C8BB}" type="presOf" srcId="{270CBCA6-6642-494A-84D2-1E91E062FAB6}" destId="{9CA57F97-EE4B-4AF7-A6BA-F3F014979F07}" srcOrd="0" destOrd="0" presId="urn:microsoft.com/office/officeart/2005/8/layout/hierarchy1"/>
    <dgm:cxn modelId="{7770633B-F487-4E39-85FB-65B279BE33E5}" type="presOf" srcId="{C6EE2194-3BCB-43FC-8444-C3CAA7A2B8A1}" destId="{E40F315F-1E22-4341-964A-1541C5700D1C}" srcOrd="0" destOrd="0" presId="urn:microsoft.com/office/officeart/2005/8/layout/hierarchy1"/>
    <dgm:cxn modelId="{39F66EB1-6B58-47F1-84BB-C85459561DFA}" srcId="{F2321CA4-03F5-4FBA-91BD-393627DBC46A}" destId="{35752032-5469-4B8E-8361-7BFF127C6D69}" srcOrd="0" destOrd="0" parTransId="{C6EE2194-3BCB-43FC-8444-C3CAA7A2B8A1}" sibTransId="{78231D74-82B6-4246-9FF0-CCF27DF2C868}"/>
    <dgm:cxn modelId="{5CF27F39-C946-4C01-A2F2-9E1DB182E86E}" type="presOf" srcId="{ED63391D-CF55-4049-BE77-DFE2C74203E6}" destId="{580E0DCF-FD01-4541-B814-000293BE4D06}" srcOrd="0" destOrd="0" presId="urn:microsoft.com/office/officeart/2005/8/layout/hierarchy1"/>
    <dgm:cxn modelId="{A06F406C-74D3-406B-8118-ED1F013C1C7B}" type="presOf" srcId="{8585F769-CFFF-4342-B185-5560C8BF8DA8}" destId="{BF6E550C-DF4C-4B1E-826C-A1F6BC6AE4A9}" srcOrd="0" destOrd="0" presId="urn:microsoft.com/office/officeart/2005/8/layout/hierarchy1"/>
    <dgm:cxn modelId="{58B5EA5E-E1FC-43BF-9E68-E49232E38B78}" type="presOf" srcId="{A8A38DB7-75B0-47CE-94AD-6BF4249DC806}" destId="{AAB6D91E-6B66-40ED-8865-25EC3DE30D67}" srcOrd="0" destOrd="0" presId="urn:microsoft.com/office/officeart/2005/8/layout/hierarchy1"/>
    <dgm:cxn modelId="{E1B68DAA-AF07-4EB8-80EE-1F01DA7031A1}" type="presOf" srcId="{895E28FF-69A6-4193-A236-0345D0E229D2}" destId="{57949662-58AD-4DE4-A715-FBA1D81769DB}" srcOrd="0" destOrd="0" presId="urn:microsoft.com/office/officeart/2005/8/layout/hierarchy1"/>
    <dgm:cxn modelId="{65DA50DB-64B9-4539-8098-9C7EAF4762D0}" type="presOf" srcId="{9F94FDF8-090D-4615-AB2B-6B555458C1DF}" destId="{179637A8-E584-4154-8981-ED8BB000C465}" srcOrd="0" destOrd="0" presId="urn:microsoft.com/office/officeart/2005/8/layout/hierarchy1"/>
    <dgm:cxn modelId="{4EB74849-71F2-41F6-9381-DE3C81A71D01}" type="presOf" srcId="{FBC3C1CE-D413-432C-88A4-2015B5BA3587}" destId="{36CD299A-00EE-482F-98FB-BCC5C603CAD5}" srcOrd="0" destOrd="0" presId="urn:microsoft.com/office/officeart/2005/8/layout/hierarchy1"/>
    <dgm:cxn modelId="{2688D89D-9883-49F8-B02A-A8B565A17830}" type="presOf" srcId="{2032ADA0-39A4-4206-A0D4-7EBEC6AD4F22}" destId="{AC0D4D3B-2270-4495-B108-7DC48591E30D}" srcOrd="0" destOrd="0" presId="urn:microsoft.com/office/officeart/2005/8/layout/hierarchy1"/>
    <dgm:cxn modelId="{52DB241E-D420-44B5-865E-7BB3C400FEF8}" type="presParOf" srcId="{BE96692B-6E3E-4A0F-B0CC-19DFBC5E7613}" destId="{A2E88098-9DEE-40DB-922D-923CF7D37DC2}" srcOrd="0" destOrd="0" presId="urn:microsoft.com/office/officeart/2005/8/layout/hierarchy1"/>
    <dgm:cxn modelId="{EE33CFCC-C85A-4B64-BF02-01CC52B49E7E}" type="presParOf" srcId="{A2E88098-9DEE-40DB-922D-923CF7D37DC2}" destId="{6160B198-F2A3-43CF-95F0-F1F544AA5BC5}" srcOrd="0" destOrd="0" presId="urn:microsoft.com/office/officeart/2005/8/layout/hierarchy1"/>
    <dgm:cxn modelId="{D5A4EAE9-E655-491F-913B-35E4858E2DC5}" type="presParOf" srcId="{6160B198-F2A3-43CF-95F0-F1F544AA5BC5}" destId="{6C67F060-6B1F-41E9-ABA2-C66FCF01227C}" srcOrd="0" destOrd="0" presId="urn:microsoft.com/office/officeart/2005/8/layout/hierarchy1"/>
    <dgm:cxn modelId="{8793C485-745E-4F3B-85A3-9E7CB7F06641}" type="presParOf" srcId="{6160B198-F2A3-43CF-95F0-F1F544AA5BC5}" destId="{3A0F928C-D2BE-4310-8C3F-25A15D4295E9}" srcOrd="1" destOrd="0" presId="urn:microsoft.com/office/officeart/2005/8/layout/hierarchy1"/>
    <dgm:cxn modelId="{78D71E8F-5FE7-4CD9-955A-882079F5F86B}" type="presParOf" srcId="{A2E88098-9DEE-40DB-922D-923CF7D37DC2}" destId="{E7B90413-E26A-4DF2-B917-E5F28C8B0BE3}" srcOrd="1" destOrd="0" presId="urn:microsoft.com/office/officeart/2005/8/layout/hierarchy1"/>
    <dgm:cxn modelId="{224D9DD9-1FDE-46E2-9733-3E16C6268D29}" type="presParOf" srcId="{E7B90413-E26A-4DF2-B917-E5F28C8B0BE3}" destId="{0F6C2D1E-6E22-476A-9D8D-80DE80AE9F4A}" srcOrd="0" destOrd="0" presId="urn:microsoft.com/office/officeart/2005/8/layout/hierarchy1"/>
    <dgm:cxn modelId="{B571EFD0-F44C-4CC7-B51C-73E782146633}" type="presParOf" srcId="{E7B90413-E26A-4DF2-B917-E5F28C8B0BE3}" destId="{4D339E5B-2770-45FD-BCAD-0488BCD8D87B}" srcOrd="1" destOrd="0" presId="urn:microsoft.com/office/officeart/2005/8/layout/hierarchy1"/>
    <dgm:cxn modelId="{BC1DF9E9-D32E-44D7-93C0-846BC74B36E6}" type="presParOf" srcId="{4D339E5B-2770-45FD-BCAD-0488BCD8D87B}" destId="{65FD250C-5FFD-4FFD-920D-07A243BDECB3}" srcOrd="0" destOrd="0" presId="urn:microsoft.com/office/officeart/2005/8/layout/hierarchy1"/>
    <dgm:cxn modelId="{5FC9B999-AD95-4267-B65B-EBABB44F4D8A}" type="presParOf" srcId="{65FD250C-5FFD-4FFD-920D-07A243BDECB3}" destId="{ED09D474-760B-4DB1-AEFB-A6264910D14A}" srcOrd="0" destOrd="0" presId="urn:microsoft.com/office/officeart/2005/8/layout/hierarchy1"/>
    <dgm:cxn modelId="{0BF118BE-A8B9-47D0-AEE9-44FCD569B547}" type="presParOf" srcId="{65FD250C-5FFD-4FFD-920D-07A243BDECB3}" destId="{9265C77F-F141-4D15-8692-1B49CBE6170C}" srcOrd="1" destOrd="0" presId="urn:microsoft.com/office/officeart/2005/8/layout/hierarchy1"/>
    <dgm:cxn modelId="{0E3DD471-69FE-4F0A-9495-2435689F41E7}" type="presParOf" srcId="{4D339E5B-2770-45FD-BCAD-0488BCD8D87B}" destId="{302CD4E1-ACC3-44CB-8F0F-77C18F0F0619}" srcOrd="1" destOrd="0" presId="urn:microsoft.com/office/officeart/2005/8/layout/hierarchy1"/>
    <dgm:cxn modelId="{13279EF9-ECB5-44B8-A98D-43F4B4A2471C}" type="presParOf" srcId="{302CD4E1-ACC3-44CB-8F0F-77C18F0F0619}" destId="{9CA57F97-EE4B-4AF7-A6BA-F3F014979F07}" srcOrd="0" destOrd="0" presId="urn:microsoft.com/office/officeart/2005/8/layout/hierarchy1"/>
    <dgm:cxn modelId="{5B07761F-2EC9-461C-9B60-19D9B4457D1F}" type="presParOf" srcId="{302CD4E1-ACC3-44CB-8F0F-77C18F0F0619}" destId="{3FD9E94B-0DC5-44EC-9ABE-7EB4E0D84E9B}" srcOrd="1" destOrd="0" presId="urn:microsoft.com/office/officeart/2005/8/layout/hierarchy1"/>
    <dgm:cxn modelId="{D04FF3BE-C16D-4B15-8782-62D909733AAC}" type="presParOf" srcId="{3FD9E94B-0DC5-44EC-9ABE-7EB4E0D84E9B}" destId="{B63585A9-05B3-4336-9BF8-9F3DE65766DF}" srcOrd="0" destOrd="0" presId="urn:microsoft.com/office/officeart/2005/8/layout/hierarchy1"/>
    <dgm:cxn modelId="{2959EBF6-E692-4CBC-94DA-A51B09837DFF}" type="presParOf" srcId="{B63585A9-05B3-4336-9BF8-9F3DE65766DF}" destId="{454078F6-F774-470A-B65F-38969BD8CEBC}" srcOrd="0" destOrd="0" presId="urn:microsoft.com/office/officeart/2005/8/layout/hierarchy1"/>
    <dgm:cxn modelId="{58F71BF4-4D3B-4186-8870-F529E4C71983}" type="presParOf" srcId="{B63585A9-05B3-4336-9BF8-9F3DE65766DF}" destId="{57949662-58AD-4DE4-A715-FBA1D81769DB}" srcOrd="1" destOrd="0" presId="urn:microsoft.com/office/officeart/2005/8/layout/hierarchy1"/>
    <dgm:cxn modelId="{5A7B26FD-3057-41B6-A522-5BCC4DE808EC}" type="presParOf" srcId="{3FD9E94B-0DC5-44EC-9ABE-7EB4E0D84E9B}" destId="{20B067F3-8D7F-4710-AD7D-C1594953AFCF}" srcOrd="1" destOrd="0" presId="urn:microsoft.com/office/officeart/2005/8/layout/hierarchy1"/>
    <dgm:cxn modelId="{C48C46A2-7DAB-4C81-9CFD-35A0AC1DD358}" type="presParOf" srcId="{20B067F3-8D7F-4710-AD7D-C1594953AFCF}" destId="{F8D18A6E-8CD3-41CE-A709-148FA27C9996}" srcOrd="0" destOrd="0" presId="urn:microsoft.com/office/officeart/2005/8/layout/hierarchy1"/>
    <dgm:cxn modelId="{8A9D975A-ADEE-4B6F-AA36-5B619F5978A0}" type="presParOf" srcId="{20B067F3-8D7F-4710-AD7D-C1594953AFCF}" destId="{C379F022-1277-4337-8BCE-EEF689A6ABB1}" srcOrd="1" destOrd="0" presId="urn:microsoft.com/office/officeart/2005/8/layout/hierarchy1"/>
    <dgm:cxn modelId="{96EECF71-7413-490C-8A40-34687CD055F7}" type="presParOf" srcId="{C379F022-1277-4337-8BCE-EEF689A6ABB1}" destId="{4F1124BB-3625-4ECE-A768-56CEF7AE7897}" srcOrd="0" destOrd="0" presId="urn:microsoft.com/office/officeart/2005/8/layout/hierarchy1"/>
    <dgm:cxn modelId="{BA34A65E-5683-4FEE-82CE-22365DE3D8AA}" type="presParOf" srcId="{4F1124BB-3625-4ECE-A768-56CEF7AE7897}" destId="{9F249D62-F82D-4B2A-B03B-3268097894A1}" srcOrd="0" destOrd="0" presId="urn:microsoft.com/office/officeart/2005/8/layout/hierarchy1"/>
    <dgm:cxn modelId="{8E0C940D-3EBB-4778-82BA-EAD7FDB87229}" type="presParOf" srcId="{4F1124BB-3625-4ECE-A768-56CEF7AE7897}" destId="{30C928D5-FF07-4A84-A228-1A2378DAB74B}" srcOrd="1" destOrd="0" presId="urn:microsoft.com/office/officeart/2005/8/layout/hierarchy1"/>
    <dgm:cxn modelId="{1B3AD288-212B-4DAD-9DE9-E47CEB455A15}" type="presParOf" srcId="{C379F022-1277-4337-8BCE-EEF689A6ABB1}" destId="{BA735365-728D-44DB-B7D1-553113DD4091}" srcOrd="1" destOrd="0" presId="urn:microsoft.com/office/officeart/2005/8/layout/hierarchy1"/>
    <dgm:cxn modelId="{4AE5E08A-342C-46BD-96AD-67E6A3069E14}" type="presParOf" srcId="{BA735365-728D-44DB-B7D1-553113DD4091}" destId="{E40F315F-1E22-4341-964A-1541C5700D1C}" srcOrd="0" destOrd="0" presId="urn:microsoft.com/office/officeart/2005/8/layout/hierarchy1"/>
    <dgm:cxn modelId="{6647B1A2-0119-4372-A295-4068CCC86F46}" type="presParOf" srcId="{BA735365-728D-44DB-B7D1-553113DD4091}" destId="{769D81EC-99FB-40A9-AF89-18CE8BB7DFC3}" srcOrd="1" destOrd="0" presId="urn:microsoft.com/office/officeart/2005/8/layout/hierarchy1"/>
    <dgm:cxn modelId="{880890F5-4B61-439D-9FF1-6C58FA5A662E}" type="presParOf" srcId="{769D81EC-99FB-40A9-AF89-18CE8BB7DFC3}" destId="{6B4204AA-31D3-4D9F-B850-4EE2BB1535DE}" srcOrd="0" destOrd="0" presId="urn:microsoft.com/office/officeart/2005/8/layout/hierarchy1"/>
    <dgm:cxn modelId="{4869A1B6-6EEC-4A02-BF52-62B3532FBD35}" type="presParOf" srcId="{6B4204AA-31D3-4D9F-B850-4EE2BB1535DE}" destId="{F9B8E75D-9BCB-4603-B705-08530454D378}" srcOrd="0" destOrd="0" presId="urn:microsoft.com/office/officeart/2005/8/layout/hierarchy1"/>
    <dgm:cxn modelId="{5D609EB6-242C-4F55-9E05-F5E42025E0FF}" type="presParOf" srcId="{6B4204AA-31D3-4D9F-B850-4EE2BB1535DE}" destId="{7063D652-70BA-477C-84E6-1AF877B521ED}" srcOrd="1" destOrd="0" presId="urn:microsoft.com/office/officeart/2005/8/layout/hierarchy1"/>
    <dgm:cxn modelId="{172490AC-1C54-4EA0-90BB-4A74AA0EBD58}" type="presParOf" srcId="{769D81EC-99FB-40A9-AF89-18CE8BB7DFC3}" destId="{D1288810-9880-42A5-A74A-77B8C624CC77}" srcOrd="1" destOrd="0" presId="urn:microsoft.com/office/officeart/2005/8/layout/hierarchy1"/>
    <dgm:cxn modelId="{FF674954-DE0F-4C34-B54A-0C0D317E3F10}" type="presParOf" srcId="{20B067F3-8D7F-4710-AD7D-C1594953AFCF}" destId="{BF6E550C-DF4C-4B1E-826C-A1F6BC6AE4A9}" srcOrd="2" destOrd="0" presId="urn:microsoft.com/office/officeart/2005/8/layout/hierarchy1"/>
    <dgm:cxn modelId="{F22AF358-CB43-479F-9745-8C5B77349720}" type="presParOf" srcId="{20B067F3-8D7F-4710-AD7D-C1594953AFCF}" destId="{60814129-3B9B-43B9-A6F7-64095FECF3F5}" srcOrd="3" destOrd="0" presId="urn:microsoft.com/office/officeart/2005/8/layout/hierarchy1"/>
    <dgm:cxn modelId="{86139A22-8645-44F3-BC31-B5B09151839F}" type="presParOf" srcId="{60814129-3B9B-43B9-A6F7-64095FECF3F5}" destId="{DAEB8624-058F-4313-AEA9-C2B1E1438A97}" srcOrd="0" destOrd="0" presId="urn:microsoft.com/office/officeart/2005/8/layout/hierarchy1"/>
    <dgm:cxn modelId="{56531B2A-72E2-4C8E-AA50-B502B5F74E20}" type="presParOf" srcId="{DAEB8624-058F-4313-AEA9-C2B1E1438A97}" destId="{804D6FCB-9155-4743-99E4-481AD37C65BD}" srcOrd="0" destOrd="0" presId="urn:microsoft.com/office/officeart/2005/8/layout/hierarchy1"/>
    <dgm:cxn modelId="{A62C7CD1-90B9-41E1-BDAB-2B4C2B7A210E}" type="presParOf" srcId="{DAEB8624-058F-4313-AEA9-C2B1E1438A97}" destId="{179637A8-E584-4154-8981-ED8BB000C465}" srcOrd="1" destOrd="0" presId="urn:microsoft.com/office/officeart/2005/8/layout/hierarchy1"/>
    <dgm:cxn modelId="{33B5DF9C-D306-43C0-988B-BCC29736BE67}" type="presParOf" srcId="{60814129-3B9B-43B9-A6F7-64095FECF3F5}" destId="{B314572A-13BC-47E3-B5F6-6EECFD53959D}" srcOrd="1" destOrd="0" presId="urn:microsoft.com/office/officeart/2005/8/layout/hierarchy1"/>
    <dgm:cxn modelId="{EE9D53E0-3D5A-495E-8BB7-D9322C9BE76C}" type="presParOf" srcId="{B314572A-13BC-47E3-B5F6-6EECFD53959D}" destId="{34A35A71-7B66-49A2-8E9B-472D33BC55B8}" srcOrd="0" destOrd="0" presId="urn:microsoft.com/office/officeart/2005/8/layout/hierarchy1"/>
    <dgm:cxn modelId="{0D9D95EE-3BAA-4A14-AD8E-3C77D8742A57}" type="presParOf" srcId="{B314572A-13BC-47E3-B5F6-6EECFD53959D}" destId="{4C93034A-BEDB-4095-B954-47F740FA9209}" srcOrd="1" destOrd="0" presId="urn:microsoft.com/office/officeart/2005/8/layout/hierarchy1"/>
    <dgm:cxn modelId="{CB137D7B-98F2-4320-A4BA-861D84758657}" type="presParOf" srcId="{4C93034A-BEDB-4095-B954-47F740FA9209}" destId="{557ED2C4-1E3C-43E1-A866-4FD4168CE2D3}" srcOrd="0" destOrd="0" presId="urn:microsoft.com/office/officeart/2005/8/layout/hierarchy1"/>
    <dgm:cxn modelId="{BAD533A8-C02B-491D-974C-3D9115F6999B}" type="presParOf" srcId="{557ED2C4-1E3C-43E1-A866-4FD4168CE2D3}" destId="{B715948F-CB9A-4F4A-8E30-9CBF96F0C49B}" srcOrd="0" destOrd="0" presId="urn:microsoft.com/office/officeart/2005/8/layout/hierarchy1"/>
    <dgm:cxn modelId="{31C52B4D-86B4-4EB0-B6FD-E58BC8C4370D}" type="presParOf" srcId="{557ED2C4-1E3C-43E1-A866-4FD4168CE2D3}" destId="{8A40914F-0B23-47B7-8A11-8D03EB5B0100}" srcOrd="1" destOrd="0" presId="urn:microsoft.com/office/officeart/2005/8/layout/hierarchy1"/>
    <dgm:cxn modelId="{DEA8C99E-E833-4B18-A7BE-965A5C096BCE}" type="presParOf" srcId="{4C93034A-BEDB-4095-B954-47F740FA9209}" destId="{4BF1E37D-BF36-4FAE-A6B6-C7A3941C8F2F}" srcOrd="1" destOrd="0" presId="urn:microsoft.com/office/officeart/2005/8/layout/hierarchy1"/>
    <dgm:cxn modelId="{CEEC2FC7-0FFA-498F-A3EF-84168C0AF014}" type="presParOf" srcId="{20B067F3-8D7F-4710-AD7D-C1594953AFCF}" destId="{AC0D4D3B-2270-4495-B108-7DC48591E30D}" srcOrd="4" destOrd="0" presId="urn:microsoft.com/office/officeart/2005/8/layout/hierarchy1"/>
    <dgm:cxn modelId="{AD08D7C2-8F3B-4F29-B099-2F70628094E2}" type="presParOf" srcId="{20B067F3-8D7F-4710-AD7D-C1594953AFCF}" destId="{A440CAAD-6968-4DAA-82D8-D6B3BA4C2C81}" srcOrd="5" destOrd="0" presId="urn:microsoft.com/office/officeart/2005/8/layout/hierarchy1"/>
    <dgm:cxn modelId="{A7D732FC-A867-4DFC-86E3-CA50175B0948}" type="presParOf" srcId="{A440CAAD-6968-4DAA-82D8-D6B3BA4C2C81}" destId="{E6995737-125E-42B2-8EDA-E5C0BA0E8489}" srcOrd="0" destOrd="0" presId="urn:microsoft.com/office/officeart/2005/8/layout/hierarchy1"/>
    <dgm:cxn modelId="{A59BB328-55A3-4429-9789-5BAD52350ED5}" type="presParOf" srcId="{E6995737-125E-42B2-8EDA-E5C0BA0E8489}" destId="{B639AD60-8A99-43D7-A8BB-6E4B22068265}" srcOrd="0" destOrd="0" presId="urn:microsoft.com/office/officeart/2005/8/layout/hierarchy1"/>
    <dgm:cxn modelId="{336451D2-F01F-4D4C-92D5-BDE226181630}" type="presParOf" srcId="{E6995737-125E-42B2-8EDA-E5C0BA0E8489}" destId="{C2946E3F-8B96-4BAD-964C-4494D2A3318B}" srcOrd="1" destOrd="0" presId="urn:microsoft.com/office/officeart/2005/8/layout/hierarchy1"/>
    <dgm:cxn modelId="{B3AF0E06-4131-4019-A249-D115D44438DE}" type="presParOf" srcId="{A440CAAD-6968-4DAA-82D8-D6B3BA4C2C81}" destId="{6D6436A5-0A2F-4ACF-9777-C948D0BB5755}" srcOrd="1" destOrd="0" presId="urn:microsoft.com/office/officeart/2005/8/layout/hierarchy1"/>
    <dgm:cxn modelId="{D4CF6CE9-8794-4A52-9ED4-98F17347B4A8}" type="presParOf" srcId="{20B067F3-8D7F-4710-AD7D-C1594953AFCF}" destId="{36CD299A-00EE-482F-98FB-BCC5C603CAD5}" srcOrd="6" destOrd="0" presId="urn:microsoft.com/office/officeart/2005/8/layout/hierarchy1"/>
    <dgm:cxn modelId="{D34C437A-ED4F-4EEA-93E6-4CED2290D7BD}" type="presParOf" srcId="{20B067F3-8D7F-4710-AD7D-C1594953AFCF}" destId="{80CB4F41-BB25-4B1B-9A7F-ED440F7822D4}" srcOrd="7" destOrd="0" presId="urn:microsoft.com/office/officeart/2005/8/layout/hierarchy1"/>
    <dgm:cxn modelId="{F422566E-F8D8-4891-A60C-6AD090C3F3AA}" type="presParOf" srcId="{80CB4F41-BB25-4B1B-9A7F-ED440F7822D4}" destId="{A7F91A23-F805-4E9C-B40D-2F366696D63F}" srcOrd="0" destOrd="0" presId="urn:microsoft.com/office/officeart/2005/8/layout/hierarchy1"/>
    <dgm:cxn modelId="{B2B4CA8A-C6B7-42BC-85EA-FFCD0CBA7AB0}" type="presParOf" srcId="{A7F91A23-F805-4E9C-B40D-2F366696D63F}" destId="{D7FA8271-54BE-4F39-ABFF-5F519CDA9029}" srcOrd="0" destOrd="0" presId="urn:microsoft.com/office/officeart/2005/8/layout/hierarchy1"/>
    <dgm:cxn modelId="{37285DAE-0D21-4989-810F-428B6F8AB455}" type="presParOf" srcId="{A7F91A23-F805-4E9C-B40D-2F366696D63F}" destId="{9698AF95-3C86-436A-B1C0-7F8245B23088}" srcOrd="1" destOrd="0" presId="urn:microsoft.com/office/officeart/2005/8/layout/hierarchy1"/>
    <dgm:cxn modelId="{1B23EAC4-658F-4C36-B932-F5389018A946}" type="presParOf" srcId="{80CB4F41-BB25-4B1B-9A7F-ED440F7822D4}" destId="{8C07E029-D7B2-4F97-BC6F-3EE3A698E7BA}" srcOrd="1" destOrd="0" presId="urn:microsoft.com/office/officeart/2005/8/layout/hierarchy1"/>
    <dgm:cxn modelId="{70BD3449-D178-4C13-8C7C-1BB210972E13}" type="presParOf" srcId="{8C07E029-D7B2-4F97-BC6F-3EE3A698E7BA}" destId="{580E0DCF-FD01-4541-B814-000293BE4D06}" srcOrd="0" destOrd="0" presId="urn:microsoft.com/office/officeart/2005/8/layout/hierarchy1"/>
    <dgm:cxn modelId="{09397958-B309-4098-982E-B803458083F8}" type="presParOf" srcId="{8C07E029-D7B2-4F97-BC6F-3EE3A698E7BA}" destId="{9D736815-5601-4AD7-97AD-A32F120A8C10}" srcOrd="1" destOrd="0" presId="urn:microsoft.com/office/officeart/2005/8/layout/hierarchy1"/>
    <dgm:cxn modelId="{93557E76-E997-4BD8-B871-96A003A01CF9}" type="presParOf" srcId="{9D736815-5601-4AD7-97AD-A32F120A8C10}" destId="{CAE1A73F-C08A-4A25-9FF2-5B3E1780DDA4}" srcOrd="0" destOrd="0" presId="urn:microsoft.com/office/officeart/2005/8/layout/hierarchy1"/>
    <dgm:cxn modelId="{EB3BFA89-4C78-48C5-A9AC-D7F91A047628}" type="presParOf" srcId="{CAE1A73F-C08A-4A25-9FF2-5B3E1780DDA4}" destId="{D407B20B-F8D0-4D87-BD3B-25887C2AE93C}" srcOrd="0" destOrd="0" presId="urn:microsoft.com/office/officeart/2005/8/layout/hierarchy1"/>
    <dgm:cxn modelId="{28C08219-318F-4237-98D5-E4918AF12FC4}" type="presParOf" srcId="{CAE1A73F-C08A-4A25-9FF2-5B3E1780DDA4}" destId="{AAB6D91E-6B66-40ED-8865-25EC3DE30D67}" srcOrd="1" destOrd="0" presId="urn:microsoft.com/office/officeart/2005/8/layout/hierarchy1"/>
    <dgm:cxn modelId="{BA5F9445-E048-4399-9875-E79144CEE5DC}" type="presParOf" srcId="{9D736815-5601-4AD7-97AD-A32F120A8C10}" destId="{EE18E88A-8A6E-4301-913B-C1D63CDA4D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E0DCF-FD01-4541-B814-000293BE4D06}">
      <dsp:nvSpPr>
        <dsp:cNvPr id="0" name=""/>
        <dsp:cNvSpPr/>
      </dsp:nvSpPr>
      <dsp:spPr>
        <a:xfrm>
          <a:off x="6985861" y="3705656"/>
          <a:ext cx="91440" cy="490639"/>
        </a:xfrm>
        <a:custGeom>
          <a:avLst/>
          <a:gdLst/>
          <a:ahLst/>
          <a:cxnLst/>
          <a:rect l="0" t="0" r="0" b="0"/>
          <a:pathLst>
            <a:path>
              <a:moveTo>
                <a:pt x="45720" y="0"/>
              </a:moveTo>
              <a:lnTo>
                <a:pt x="45720" y="49063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CD299A-00EE-482F-98FB-BCC5C603CAD5}">
      <dsp:nvSpPr>
        <dsp:cNvPr id="0" name=""/>
        <dsp:cNvSpPr/>
      </dsp:nvSpPr>
      <dsp:spPr>
        <a:xfrm>
          <a:off x="3938725" y="2603020"/>
          <a:ext cx="3092856" cy="490639"/>
        </a:xfrm>
        <a:custGeom>
          <a:avLst/>
          <a:gdLst/>
          <a:ahLst/>
          <a:cxnLst/>
          <a:rect l="0" t="0" r="0" b="0"/>
          <a:pathLst>
            <a:path>
              <a:moveTo>
                <a:pt x="0" y="0"/>
              </a:moveTo>
              <a:lnTo>
                <a:pt x="0" y="334356"/>
              </a:lnTo>
              <a:lnTo>
                <a:pt x="3092856" y="334356"/>
              </a:lnTo>
              <a:lnTo>
                <a:pt x="3092856" y="49063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D4D3B-2270-4495-B108-7DC48591E30D}">
      <dsp:nvSpPr>
        <dsp:cNvPr id="0" name=""/>
        <dsp:cNvSpPr/>
      </dsp:nvSpPr>
      <dsp:spPr>
        <a:xfrm>
          <a:off x="3938725" y="2603020"/>
          <a:ext cx="1030952" cy="490639"/>
        </a:xfrm>
        <a:custGeom>
          <a:avLst/>
          <a:gdLst/>
          <a:ahLst/>
          <a:cxnLst/>
          <a:rect l="0" t="0" r="0" b="0"/>
          <a:pathLst>
            <a:path>
              <a:moveTo>
                <a:pt x="0" y="0"/>
              </a:moveTo>
              <a:lnTo>
                <a:pt x="0" y="334356"/>
              </a:lnTo>
              <a:lnTo>
                <a:pt x="1030952" y="334356"/>
              </a:lnTo>
              <a:lnTo>
                <a:pt x="1030952" y="49063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A35A71-7B66-49A2-8E9B-472D33BC55B8}">
      <dsp:nvSpPr>
        <dsp:cNvPr id="0" name=""/>
        <dsp:cNvSpPr/>
      </dsp:nvSpPr>
      <dsp:spPr>
        <a:xfrm>
          <a:off x="2862053" y="3705656"/>
          <a:ext cx="91440" cy="490639"/>
        </a:xfrm>
        <a:custGeom>
          <a:avLst/>
          <a:gdLst/>
          <a:ahLst/>
          <a:cxnLst/>
          <a:rect l="0" t="0" r="0" b="0"/>
          <a:pathLst>
            <a:path>
              <a:moveTo>
                <a:pt x="45720" y="0"/>
              </a:moveTo>
              <a:lnTo>
                <a:pt x="45720" y="49063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E550C-DF4C-4B1E-826C-A1F6BC6AE4A9}">
      <dsp:nvSpPr>
        <dsp:cNvPr id="0" name=""/>
        <dsp:cNvSpPr/>
      </dsp:nvSpPr>
      <dsp:spPr>
        <a:xfrm>
          <a:off x="2907773" y="2603020"/>
          <a:ext cx="1030952" cy="490639"/>
        </a:xfrm>
        <a:custGeom>
          <a:avLst/>
          <a:gdLst/>
          <a:ahLst/>
          <a:cxnLst/>
          <a:rect l="0" t="0" r="0" b="0"/>
          <a:pathLst>
            <a:path>
              <a:moveTo>
                <a:pt x="1030952" y="0"/>
              </a:moveTo>
              <a:lnTo>
                <a:pt x="1030952" y="334356"/>
              </a:lnTo>
              <a:lnTo>
                <a:pt x="0" y="334356"/>
              </a:lnTo>
              <a:lnTo>
                <a:pt x="0" y="49063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0F315F-1E22-4341-964A-1541C5700D1C}">
      <dsp:nvSpPr>
        <dsp:cNvPr id="0" name=""/>
        <dsp:cNvSpPr/>
      </dsp:nvSpPr>
      <dsp:spPr>
        <a:xfrm>
          <a:off x="800148" y="3705656"/>
          <a:ext cx="91440" cy="490639"/>
        </a:xfrm>
        <a:custGeom>
          <a:avLst/>
          <a:gdLst/>
          <a:ahLst/>
          <a:cxnLst/>
          <a:rect l="0" t="0" r="0" b="0"/>
          <a:pathLst>
            <a:path>
              <a:moveTo>
                <a:pt x="45720" y="0"/>
              </a:moveTo>
              <a:lnTo>
                <a:pt x="45720" y="49063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18A6E-8CD3-41CE-A709-148FA27C9996}">
      <dsp:nvSpPr>
        <dsp:cNvPr id="0" name=""/>
        <dsp:cNvSpPr/>
      </dsp:nvSpPr>
      <dsp:spPr>
        <a:xfrm>
          <a:off x="845868" y="2603020"/>
          <a:ext cx="3092856" cy="490639"/>
        </a:xfrm>
        <a:custGeom>
          <a:avLst/>
          <a:gdLst/>
          <a:ahLst/>
          <a:cxnLst/>
          <a:rect l="0" t="0" r="0" b="0"/>
          <a:pathLst>
            <a:path>
              <a:moveTo>
                <a:pt x="3092856" y="0"/>
              </a:moveTo>
              <a:lnTo>
                <a:pt x="3092856" y="334356"/>
              </a:lnTo>
              <a:lnTo>
                <a:pt x="0" y="334356"/>
              </a:lnTo>
              <a:lnTo>
                <a:pt x="0" y="49063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57F97-EE4B-4AF7-A6BA-F3F014979F07}">
      <dsp:nvSpPr>
        <dsp:cNvPr id="0" name=""/>
        <dsp:cNvSpPr/>
      </dsp:nvSpPr>
      <dsp:spPr>
        <a:xfrm>
          <a:off x="3893005" y="1851756"/>
          <a:ext cx="91440" cy="490639"/>
        </a:xfrm>
        <a:custGeom>
          <a:avLst/>
          <a:gdLst/>
          <a:ahLst/>
          <a:cxnLst/>
          <a:rect l="0" t="0" r="0" b="0"/>
          <a:pathLst>
            <a:path>
              <a:moveTo>
                <a:pt x="45720" y="0"/>
              </a:moveTo>
              <a:lnTo>
                <a:pt x="45720" y="49063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C2D1E-6E22-476A-9D8D-80DE80AE9F4A}">
      <dsp:nvSpPr>
        <dsp:cNvPr id="0" name=""/>
        <dsp:cNvSpPr/>
      </dsp:nvSpPr>
      <dsp:spPr>
        <a:xfrm>
          <a:off x="3893005" y="1058048"/>
          <a:ext cx="91440" cy="490639"/>
        </a:xfrm>
        <a:custGeom>
          <a:avLst/>
          <a:gdLst/>
          <a:ahLst/>
          <a:cxnLst/>
          <a:rect l="0" t="0" r="0" b="0"/>
          <a:pathLst>
            <a:path>
              <a:moveTo>
                <a:pt x="45720" y="0"/>
              </a:moveTo>
              <a:lnTo>
                <a:pt x="45720" y="49063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67F060-6B1F-41E9-ABA2-C66FCF01227C}">
      <dsp:nvSpPr>
        <dsp:cNvPr id="0" name=""/>
        <dsp:cNvSpPr/>
      </dsp:nvSpPr>
      <dsp:spPr>
        <a:xfrm>
          <a:off x="3095218" y="819073"/>
          <a:ext cx="1687012" cy="2389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0F928C-D2BE-4310-8C3F-25A15D4295E9}">
      <dsp:nvSpPr>
        <dsp:cNvPr id="0" name=""/>
        <dsp:cNvSpPr/>
      </dsp:nvSpPr>
      <dsp:spPr>
        <a:xfrm>
          <a:off x="3282664" y="997147"/>
          <a:ext cx="1687012" cy="23897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Διοικητικό συμβούλιο</a:t>
          </a:r>
          <a:endParaRPr lang="el-GR" sz="1000" kern="1200" dirty="0"/>
        </a:p>
      </dsp:txBody>
      <dsp:txXfrm>
        <a:off x="3289663" y="1004146"/>
        <a:ext cx="1673014" cy="224977"/>
      </dsp:txXfrm>
    </dsp:sp>
    <dsp:sp modelId="{ED09D474-760B-4DB1-AEFB-A6264910D14A}">
      <dsp:nvSpPr>
        <dsp:cNvPr id="0" name=""/>
        <dsp:cNvSpPr/>
      </dsp:nvSpPr>
      <dsp:spPr>
        <a:xfrm>
          <a:off x="3095218" y="1548688"/>
          <a:ext cx="1687012" cy="3030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5C77F-F141-4D15-8692-1B49CBE6170C}">
      <dsp:nvSpPr>
        <dsp:cNvPr id="0" name=""/>
        <dsp:cNvSpPr/>
      </dsp:nvSpPr>
      <dsp:spPr>
        <a:xfrm>
          <a:off x="3282664" y="1726761"/>
          <a:ext cx="1687012" cy="3030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Διευθύνων Σύμβουλος</a:t>
          </a:r>
          <a:endParaRPr lang="el-GR" sz="1000" kern="1200" dirty="0"/>
        </a:p>
      </dsp:txBody>
      <dsp:txXfrm>
        <a:off x="3291541" y="1735638"/>
        <a:ext cx="1669258" cy="285314"/>
      </dsp:txXfrm>
    </dsp:sp>
    <dsp:sp modelId="{454078F6-F774-470A-B65F-38969BD8CEBC}">
      <dsp:nvSpPr>
        <dsp:cNvPr id="0" name=""/>
        <dsp:cNvSpPr/>
      </dsp:nvSpPr>
      <dsp:spPr>
        <a:xfrm>
          <a:off x="3095218" y="2342395"/>
          <a:ext cx="1687012" cy="2606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949662-58AD-4DE4-A715-FBA1D81769DB}">
      <dsp:nvSpPr>
        <dsp:cNvPr id="0" name=""/>
        <dsp:cNvSpPr/>
      </dsp:nvSpPr>
      <dsp:spPr>
        <a:xfrm>
          <a:off x="3282664" y="2520469"/>
          <a:ext cx="1687012" cy="26062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Γενικός διευθυντής</a:t>
          </a:r>
          <a:endParaRPr lang="el-GR" sz="1000" kern="1200" dirty="0"/>
        </a:p>
      </dsp:txBody>
      <dsp:txXfrm>
        <a:off x="3290297" y="2528102"/>
        <a:ext cx="1671746" cy="245359"/>
      </dsp:txXfrm>
    </dsp:sp>
    <dsp:sp modelId="{9F249D62-F82D-4B2A-B03B-3268097894A1}">
      <dsp:nvSpPr>
        <dsp:cNvPr id="0" name=""/>
        <dsp:cNvSpPr/>
      </dsp:nvSpPr>
      <dsp:spPr>
        <a:xfrm>
          <a:off x="2362" y="3093660"/>
          <a:ext cx="1687012" cy="6119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928D5-FF07-4A84-A228-1A2378DAB74B}">
      <dsp:nvSpPr>
        <dsp:cNvPr id="0" name=""/>
        <dsp:cNvSpPr/>
      </dsp:nvSpPr>
      <dsp:spPr>
        <a:xfrm>
          <a:off x="189808" y="3271733"/>
          <a:ext cx="1687012" cy="6119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Οικονομική διεύθυνση</a:t>
          </a:r>
          <a:endParaRPr lang="el-GR" sz="1000" kern="1200" dirty="0"/>
        </a:p>
      </dsp:txBody>
      <dsp:txXfrm>
        <a:off x="207733" y="3289658"/>
        <a:ext cx="1651162" cy="576146"/>
      </dsp:txXfrm>
    </dsp:sp>
    <dsp:sp modelId="{F9B8E75D-9BCB-4603-B705-08530454D378}">
      <dsp:nvSpPr>
        <dsp:cNvPr id="0" name=""/>
        <dsp:cNvSpPr/>
      </dsp:nvSpPr>
      <dsp:spPr>
        <a:xfrm>
          <a:off x="2362" y="4196295"/>
          <a:ext cx="1687012" cy="719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3D652-70BA-477C-84E6-1AF877B521ED}">
      <dsp:nvSpPr>
        <dsp:cNvPr id="0" name=""/>
        <dsp:cNvSpPr/>
      </dsp:nvSpPr>
      <dsp:spPr>
        <a:xfrm>
          <a:off x="189808" y="4374369"/>
          <a:ext cx="1687012" cy="71999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Λογιστήριο</a:t>
          </a:r>
          <a:endParaRPr lang="el-GR" sz="1000" kern="1200" dirty="0"/>
        </a:p>
      </dsp:txBody>
      <dsp:txXfrm>
        <a:off x="210896" y="4395457"/>
        <a:ext cx="1644836" cy="677823"/>
      </dsp:txXfrm>
    </dsp:sp>
    <dsp:sp modelId="{804D6FCB-9155-4743-99E4-481AD37C65BD}">
      <dsp:nvSpPr>
        <dsp:cNvPr id="0" name=""/>
        <dsp:cNvSpPr/>
      </dsp:nvSpPr>
      <dsp:spPr>
        <a:xfrm>
          <a:off x="2064266" y="3093660"/>
          <a:ext cx="1687012" cy="6119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637A8-E584-4154-8981-ED8BB000C465}">
      <dsp:nvSpPr>
        <dsp:cNvPr id="0" name=""/>
        <dsp:cNvSpPr/>
      </dsp:nvSpPr>
      <dsp:spPr>
        <a:xfrm>
          <a:off x="2251712" y="3271733"/>
          <a:ext cx="1687012" cy="6119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Εμπορική διεύθυνση</a:t>
          </a:r>
          <a:endParaRPr lang="el-GR" sz="1000" kern="1200" dirty="0"/>
        </a:p>
      </dsp:txBody>
      <dsp:txXfrm>
        <a:off x="2269637" y="3289658"/>
        <a:ext cx="1651162" cy="576146"/>
      </dsp:txXfrm>
    </dsp:sp>
    <dsp:sp modelId="{B715948F-CB9A-4F4A-8E30-9CBF96F0C49B}">
      <dsp:nvSpPr>
        <dsp:cNvPr id="0" name=""/>
        <dsp:cNvSpPr/>
      </dsp:nvSpPr>
      <dsp:spPr>
        <a:xfrm>
          <a:off x="2064266" y="4196295"/>
          <a:ext cx="1687012" cy="719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0914F-0B23-47B7-8A11-8D03EB5B0100}">
      <dsp:nvSpPr>
        <dsp:cNvPr id="0" name=""/>
        <dsp:cNvSpPr/>
      </dsp:nvSpPr>
      <dsp:spPr>
        <a:xfrm>
          <a:off x="2251712" y="4374369"/>
          <a:ext cx="1687012" cy="71999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1. Πωλήσεις</a:t>
          </a:r>
          <a:br>
            <a:rPr lang="el-GR" sz="1000" kern="1200" dirty="0" smtClean="0"/>
          </a:br>
          <a:r>
            <a:rPr lang="el-GR" sz="1000" kern="1200" dirty="0" smtClean="0"/>
            <a:t>2. Προμήθειες</a:t>
          </a:r>
          <a:br>
            <a:rPr lang="el-GR" sz="1000" kern="1200" dirty="0" smtClean="0"/>
          </a:br>
          <a:r>
            <a:rPr lang="el-GR" sz="1000" kern="1200" dirty="0" smtClean="0"/>
            <a:t>3. Μάρκετινγκ</a:t>
          </a:r>
          <a:br>
            <a:rPr lang="el-GR" sz="1000" kern="1200" dirty="0" smtClean="0"/>
          </a:br>
          <a:r>
            <a:rPr lang="el-GR" sz="1000" kern="1200" dirty="0" smtClean="0"/>
            <a:t>4. Εξαγωγές</a:t>
          </a:r>
          <a:endParaRPr lang="el-GR" sz="1000" kern="1200" dirty="0"/>
        </a:p>
      </dsp:txBody>
      <dsp:txXfrm>
        <a:off x="2272800" y="4395457"/>
        <a:ext cx="1644836" cy="677823"/>
      </dsp:txXfrm>
    </dsp:sp>
    <dsp:sp modelId="{B639AD60-8A99-43D7-A8BB-6E4B22068265}">
      <dsp:nvSpPr>
        <dsp:cNvPr id="0" name=""/>
        <dsp:cNvSpPr/>
      </dsp:nvSpPr>
      <dsp:spPr>
        <a:xfrm>
          <a:off x="4126170" y="3093660"/>
          <a:ext cx="1687012" cy="6119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946E3F-8B96-4BAD-964C-4494D2A3318B}">
      <dsp:nvSpPr>
        <dsp:cNvPr id="0" name=""/>
        <dsp:cNvSpPr/>
      </dsp:nvSpPr>
      <dsp:spPr>
        <a:xfrm>
          <a:off x="4313616" y="3271733"/>
          <a:ext cx="1687012" cy="6119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Διαχείριση Ανθρώπινων Πόρων</a:t>
          </a:r>
          <a:endParaRPr lang="el-GR" sz="1000" kern="1200" dirty="0"/>
        </a:p>
      </dsp:txBody>
      <dsp:txXfrm>
        <a:off x="4331541" y="3289658"/>
        <a:ext cx="1651162" cy="576146"/>
      </dsp:txXfrm>
    </dsp:sp>
    <dsp:sp modelId="{D7FA8271-54BE-4F39-ABFF-5F519CDA9029}">
      <dsp:nvSpPr>
        <dsp:cNvPr id="0" name=""/>
        <dsp:cNvSpPr/>
      </dsp:nvSpPr>
      <dsp:spPr>
        <a:xfrm>
          <a:off x="6188074" y="3093660"/>
          <a:ext cx="1687012" cy="6119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8AF95-3C86-436A-B1C0-7F8245B23088}">
      <dsp:nvSpPr>
        <dsp:cNvPr id="0" name=""/>
        <dsp:cNvSpPr/>
      </dsp:nvSpPr>
      <dsp:spPr>
        <a:xfrm>
          <a:off x="6375520" y="3271733"/>
          <a:ext cx="1687012" cy="6119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Διεύθυνση εργοστασίου</a:t>
          </a:r>
          <a:endParaRPr lang="el-GR" sz="1000" kern="1200" dirty="0"/>
        </a:p>
      </dsp:txBody>
      <dsp:txXfrm>
        <a:off x="6393445" y="3289658"/>
        <a:ext cx="1651162" cy="576146"/>
      </dsp:txXfrm>
    </dsp:sp>
    <dsp:sp modelId="{D407B20B-F8D0-4D87-BD3B-25887C2AE93C}">
      <dsp:nvSpPr>
        <dsp:cNvPr id="0" name=""/>
        <dsp:cNvSpPr/>
      </dsp:nvSpPr>
      <dsp:spPr>
        <a:xfrm>
          <a:off x="6188074" y="4196295"/>
          <a:ext cx="1687012" cy="10712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6D91E-6B66-40ED-8865-25EC3DE30D67}">
      <dsp:nvSpPr>
        <dsp:cNvPr id="0" name=""/>
        <dsp:cNvSpPr/>
      </dsp:nvSpPr>
      <dsp:spPr>
        <a:xfrm>
          <a:off x="6375520" y="4374369"/>
          <a:ext cx="1687012" cy="107125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1. Παραγωγή</a:t>
          </a:r>
          <a:br>
            <a:rPr lang="el-GR" sz="1000" kern="1200" dirty="0" smtClean="0"/>
          </a:br>
          <a:r>
            <a:rPr lang="el-GR" sz="1000" kern="1200" dirty="0" smtClean="0"/>
            <a:t>2. Τεχνικό</a:t>
          </a:r>
          <a:br>
            <a:rPr lang="el-GR" sz="1000" kern="1200" dirty="0" smtClean="0"/>
          </a:br>
          <a:r>
            <a:rPr lang="el-GR" sz="1000" kern="1200" dirty="0" smtClean="0"/>
            <a:t>3. </a:t>
          </a:r>
          <a:r>
            <a:rPr lang="en-US" sz="1000" kern="1200" dirty="0" smtClean="0"/>
            <a:t>Logistics</a:t>
          </a:r>
          <a:br>
            <a:rPr lang="en-US" sz="1000" kern="1200" dirty="0" smtClean="0"/>
          </a:br>
          <a:r>
            <a:rPr lang="en-US" sz="1000" kern="1200" dirty="0" smtClean="0"/>
            <a:t>4. </a:t>
          </a:r>
          <a:r>
            <a:rPr lang="el-GR" sz="1000" kern="1200" dirty="0" smtClean="0"/>
            <a:t>Έλεγχος ποιότητας</a:t>
          </a:r>
          <a:br>
            <a:rPr lang="el-GR" sz="1000" kern="1200" dirty="0" smtClean="0"/>
          </a:br>
          <a:r>
            <a:rPr lang="el-GR" sz="1000" kern="1200" dirty="0" smtClean="0"/>
            <a:t>5. Προγραμματισμός παραγωγής</a:t>
          </a:r>
          <a:endParaRPr lang="el-GR" sz="1000" kern="1200" dirty="0"/>
        </a:p>
      </dsp:txBody>
      <dsp:txXfrm>
        <a:off x="6406896" y="4405745"/>
        <a:ext cx="1624260" cy="1008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45BE17-A1F2-461F-87B0-4F717992D1BF}" type="datetimeFigureOut">
              <a:rPr lang="el-GR" smtClean="0"/>
              <a:t>3/12/2020</a:t>
            </a:fld>
            <a:endParaRPr lang="el-GR"/>
          </a:p>
        </p:txBody>
      </p:sp>
      <p:sp>
        <p:nvSpPr>
          <p:cNvPr id="5" name="Footer Placeholder 4"/>
          <p:cNvSpPr>
            <a:spLocks noGrp="1"/>
          </p:cNvSpPr>
          <p:nvPr>
            <p:ph type="ftr" sz="quarter" idx="11"/>
          </p:nvPr>
        </p:nvSpPr>
        <p:spPr/>
        <p:txBody>
          <a:bodyPr/>
          <a:lstStyle/>
          <a:p>
            <a:endParaRPr lang="el-G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E46CC69-EA49-4620-9CCD-29D08EFD87BD}" type="slidenum">
              <a:rPr lang="el-GR" smtClean="0"/>
              <a:t>‹#›</a:t>
            </a:fld>
            <a:endParaRPr lang="el-G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45BE17-A1F2-461F-87B0-4F717992D1BF}" type="datetimeFigureOut">
              <a:rPr lang="el-GR" smtClean="0"/>
              <a:t>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E46CC69-EA49-4620-9CCD-29D08EFD87B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45BE17-A1F2-461F-87B0-4F717992D1BF}" type="datetimeFigureOut">
              <a:rPr lang="el-GR" smtClean="0"/>
              <a:t>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E46CC69-EA49-4620-9CCD-29D08EFD87B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45BE17-A1F2-461F-87B0-4F717992D1BF}" type="datetimeFigureOut">
              <a:rPr lang="el-GR" smtClean="0"/>
              <a:t>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E46CC69-EA49-4620-9CCD-29D08EFD87B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45BE17-A1F2-461F-87B0-4F717992D1BF}" type="datetimeFigureOut">
              <a:rPr lang="el-GR" smtClean="0"/>
              <a:t>3/12/2020</a:t>
            </a:fld>
            <a:endParaRPr lang="el-G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E46CC69-EA49-4620-9CCD-29D08EFD87BD}" type="slidenum">
              <a:rPr lang="el-GR" smtClean="0"/>
              <a:t>‹#›</a:t>
            </a:fld>
            <a:endParaRPr lang="el-G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45BE17-A1F2-461F-87B0-4F717992D1BF}" type="datetimeFigureOut">
              <a:rPr lang="el-GR" smtClean="0"/>
              <a:t>3/12/2020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E46CC69-EA49-4620-9CCD-29D08EFD87B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45BE17-A1F2-461F-87B0-4F717992D1BF}" type="datetimeFigureOut">
              <a:rPr lang="el-GR" smtClean="0"/>
              <a:t>3/12/2020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E46CC69-EA49-4620-9CCD-29D08EFD87B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45BE17-A1F2-461F-87B0-4F717992D1BF}" type="datetimeFigureOut">
              <a:rPr lang="el-GR" smtClean="0"/>
              <a:t>3/12/2020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E46CC69-EA49-4620-9CCD-29D08EFD87B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245BE17-A1F2-461F-87B0-4F717992D1BF}" type="datetimeFigureOut">
              <a:rPr lang="el-GR" smtClean="0"/>
              <a:t>3/12/2020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E46CC69-EA49-4620-9CCD-29D08EFD87B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45BE17-A1F2-461F-87B0-4F717992D1BF}" type="datetimeFigureOut">
              <a:rPr lang="el-GR" smtClean="0"/>
              <a:t>3/12/2020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E46CC69-EA49-4620-9CCD-29D08EFD87BD}" type="slidenum">
              <a:rPr lang="el-GR" smtClean="0"/>
              <a:t>‹#›</a:t>
            </a:fld>
            <a:endParaRPr lang="el-G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245BE17-A1F2-461F-87B0-4F717992D1BF}" type="datetimeFigureOut">
              <a:rPr lang="el-GR" smtClean="0"/>
              <a:t>3/12/2020</a:t>
            </a:fld>
            <a:endParaRPr lang="el-GR"/>
          </a:p>
        </p:txBody>
      </p:sp>
      <p:sp>
        <p:nvSpPr>
          <p:cNvPr id="7" name="Slide Number Placeholder 6"/>
          <p:cNvSpPr>
            <a:spLocks noGrp="1"/>
          </p:cNvSpPr>
          <p:nvPr>
            <p:ph type="sldNum" sz="quarter" idx="12"/>
          </p:nvPr>
        </p:nvSpPr>
        <p:spPr/>
        <p:txBody>
          <a:bodyPr/>
          <a:lstStyle/>
          <a:p>
            <a:fld id="{2E46CC69-EA49-4620-9CCD-29D08EFD87BD}" type="slidenum">
              <a:rPr lang="el-GR" smtClean="0"/>
              <a:t>‹#›</a:t>
            </a:fld>
            <a:endParaRPr lang="el-G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l-G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245BE17-A1F2-461F-87B0-4F717992D1BF}" type="datetimeFigureOut">
              <a:rPr lang="el-GR" smtClean="0"/>
              <a:t>3/12/2020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E46CC69-EA49-4620-9CCD-29D08EFD87BD}" type="slidenum">
              <a:rPr lang="el-GR" smtClean="0"/>
              <a:t>‹#›</a:t>
            </a:fld>
            <a:endParaRPr lang="el-G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elissa-kikizas.gr/wp-content/uploads/2020/09/melissa_etisies_oikonomikes_katastaseis_2020.pdf" TargetMode="External"/><Relationship Id="rId2" Type="http://schemas.openxmlformats.org/officeDocument/2006/relationships/hyperlink" Target="http://melissa-kikizas.gr/wp-content/uploads/2020/09/2019_isologismos_eterias_kai_omilou.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melissa.gr/app/uploads/2019/09/%CE%A0%CF%81%CE%BF%CE%B3%CF%81%CE%B1%CE%BC%CE%BC%CE%B1-%CE%B5%CE%BA%CF%80%CE%B1%CE%B9%CE%B4%CE%B5%CF%85%CF%83%CE%B7%CF%82-2019-20-Final.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7684" y="4875877"/>
            <a:ext cx="5688632" cy="1631216"/>
          </a:xfrm>
          <a:prstGeom prst="rect">
            <a:avLst/>
          </a:prstGeom>
          <a:noFill/>
        </p:spPr>
        <p:txBody>
          <a:bodyPr wrap="square" rtlCol="0">
            <a:spAutoFit/>
          </a:bodyPr>
          <a:lstStyle/>
          <a:p>
            <a:pPr algn="ctr"/>
            <a:r>
              <a:rPr lang="el-GR" sz="3600" b="1" dirty="0" smtClean="0">
                <a:effectLst>
                  <a:outerShdw blurRad="38100" dist="38100" dir="2700000" algn="tl">
                    <a:srgbClr val="000000">
                      <a:alpha val="43137"/>
                    </a:srgbClr>
                  </a:outerShdw>
                </a:effectLst>
                <a:latin typeface="Arial Black" panose="020B0A04020102020204" pitchFamily="34" charset="0"/>
              </a:rPr>
              <a:t>Γρηγόρης Καλύβας</a:t>
            </a:r>
          </a:p>
          <a:p>
            <a:pPr algn="ctr"/>
            <a:r>
              <a:rPr lang="el-GR" sz="2800" dirty="0" smtClean="0">
                <a:latin typeface="Arial Black" panose="020B0A04020102020204" pitchFamily="34" charset="0"/>
              </a:rPr>
              <a:t>Β2</a:t>
            </a:r>
          </a:p>
          <a:p>
            <a:pPr algn="ctr"/>
            <a:r>
              <a:rPr lang="el-GR" sz="3600" b="1" dirty="0" smtClean="0">
                <a:effectLst>
                  <a:outerShdw blurRad="38100" dist="38100" dir="2700000" algn="tl">
                    <a:srgbClr val="000000">
                      <a:alpha val="43137"/>
                    </a:srgbClr>
                  </a:outerShdw>
                </a:effectLst>
                <a:latin typeface="Arial Black" panose="020B0A04020102020204" pitchFamily="34" charset="0"/>
              </a:rPr>
              <a:t>ΤΕΧΝΟΛΟΓΙΑ</a:t>
            </a:r>
            <a:endParaRPr lang="el-GR" sz="36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p:cNvSpPr txBox="1"/>
          <p:nvPr/>
        </p:nvSpPr>
        <p:spPr>
          <a:xfrm>
            <a:off x="1655676" y="594554"/>
            <a:ext cx="5904656" cy="1754326"/>
          </a:xfrm>
          <a:prstGeom prst="rect">
            <a:avLst/>
          </a:prstGeom>
          <a:noFill/>
        </p:spPr>
        <p:txBody>
          <a:bodyPr wrap="square" rtlCol="0">
            <a:spAutoFit/>
          </a:bodyPr>
          <a:lstStyle/>
          <a:p>
            <a:pPr algn="ctr"/>
            <a:r>
              <a:rPr lang="el-GR" sz="3600" b="1" dirty="0" smtClean="0">
                <a:effectLst>
                  <a:outerShdw blurRad="38100" dist="38100" dir="2700000" algn="tl">
                    <a:srgbClr val="000000">
                      <a:alpha val="43137"/>
                    </a:srgbClr>
                  </a:outerShdw>
                </a:effectLst>
                <a:latin typeface="Arial Black" panose="020B0A04020102020204" pitchFamily="34" charset="0"/>
              </a:rPr>
              <a:t>Πληροφορίες παραγωγικής μονάδας ζυμαρικών «</a:t>
            </a:r>
            <a:r>
              <a:rPr lang="el-GR" sz="3600" b="1" dirty="0" smtClean="0">
                <a:solidFill>
                  <a:srgbClr val="C00000"/>
                </a:solidFill>
                <a:effectLst>
                  <a:outerShdw blurRad="38100" dist="38100" dir="2700000" algn="tl">
                    <a:srgbClr val="000000">
                      <a:alpha val="43137"/>
                    </a:srgbClr>
                  </a:outerShdw>
                </a:effectLst>
                <a:latin typeface="Arial Black" panose="020B0A04020102020204" pitchFamily="34" charset="0"/>
              </a:rPr>
              <a:t>ΜΕΛΙΣΣΑ</a:t>
            </a:r>
            <a:r>
              <a:rPr lang="el-GR" sz="3600" b="1" dirty="0" smtClean="0">
                <a:effectLst>
                  <a:outerShdw blurRad="38100" dist="38100" dir="2700000" algn="tl">
                    <a:srgbClr val="000000">
                      <a:alpha val="43137"/>
                    </a:srgbClr>
                  </a:outerShdw>
                </a:effectLst>
                <a:latin typeface="Arial Black" panose="020B0A04020102020204" pitchFamily="34" charset="0"/>
              </a:rPr>
              <a:t>»</a:t>
            </a:r>
            <a:endParaRPr lang="el-GR" sz="3600" b="1" dirty="0">
              <a:effectLst>
                <a:outerShdw blurRad="38100" dist="38100" dir="2700000" algn="tl">
                  <a:srgbClr val="000000">
                    <a:alpha val="43137"/>
                  </a:srgbClr>
                </a:outerShdw>
              </a:effectLst>
              <a:latin typeface="Arial Black" panose="020B0A040201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920" y="2780928"/>
            <a:ext cx="3502159" cy="1752604"/>
          </a:xfrm>
          <a:prstGeom prst="rect">
            <a:avLst/>
          </a:prstGeom>
        </p:spPr>
      </p:pic>
    </p:spTree>
    <p:extLst>
      <p:ext uri="{BB962C8B-B14F-4D97-AF65-F5344CB8AC3E}">
        <p14:creationId xmlns:p14="http://schemas.microsoft.com/office/powerpoint/2010/main" val="2916670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cap="none" dirty="0" smtClean="0">
                <a:solidFill>
                  <a:schemeClr val="tx1"/>
                </a:solidFill>
                <a:effectLst>
                  <a:outerShdw blurRad="38100" dist="38100" dir="2700000" algn="tl">
                    <a:srgbClr val="000000">
                      <a:alpha val="43137"/>
                    </a:srgbClr>
                  </a:outerShdw>
                </a:effectLst>
                <a:latin typeface="Arial Black" panose="020B0A04020102020204" pitchFamily="34" charset="0"/>
              </a:rPr>
              <a:t>Φυσικοί πόροι της εταιρίας</a:t>
            </a:r>
            <a:endParaRPr lang="el-GR" b="1" cap="none"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9" name="Rectangle 8"/>
          <p:cNvSpPr/>
          <p:nvPr/>
        </p:nvSpPr>
        <p:spPr>
          <a:xfrm>
            <a:off x="647564" y="1628800"/>
            <a:ext cx="7848872" cy="4216539"/>
          </a:xfrm>
          <a:prstGeom prst="rect">
            <a:avLst/>
          </a:prstGeom>
        </p:spPr>
        <p:txBody>
          <a:bodyPr wrap="square">
            <a:spAutoFit/>
          </a:bodyPr>
          <a:lstStyle/>
          <a:p>
            <a:pPr marL="457200" indent="-457200" algn="just">
              <a:buFont typeface="Wingdings" panose="05000000000000000000" pitchFamily="2" charset="2"/>
              <a:buChar char="v"/>
            </a:pPr>
            <a:r>
              <a:rPr lang="el-GR" sz="2400" dirty="0" smtClean="0">
                <a:latin typeface="Arial" panose="020B0604020202020204" pitchFamily="34" charset="0"/>
                <a:cs typeface="Arial" panose="020B0604020202020204" pitchFamily="34" charset="0"/>
              </a:rPr>
              <a:t>Η παραγωγή ζυμαρικών και σιμιγδαλιού αποτελεί τη βασική δραστηριότητα της εταιρίας, </a:t>
            </a:r>
            <a:r>
              <a:rPr lang="el-GR" sz="24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απορροφώντας ετησίως 100.000 τόνους</a:t>
            </a:r>
            <a:r>
              <a:rPr lang="el-GR" sz="2400" dirty="0" smtClean="0">
                <a:latin typeface="Arial" panose="020B0604020202020204" pitchFamily="34" charset="0"/>
                <a:cs typeface="Arial" panose="020B0604020202020204" pitchFamily="34" charset="0"/>
              </a:rPr>
              <a:t> από τα άριστης ποιότητας ελληνικά σκληρά σιτάρια.</a:t>
            </a:r>
          </a:p>
          <a:p>
            <a:pPr algn="just"/>
            <a:endParaRPr lang="en-US" sz="24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v"/>
            </a:pPr>
            <a:r>
              <a:rPr lang="el-GR" sz="2400" dirty="0" smtClean="0">
                <a:latin typeface="Arial" panose="020B0604020202020204" pitchFamily="34" charset="0"/>
                <a:cs typeface="Arial" panose="020B0604020202020204" pitchFamily="34" charset="0"/>
              </a:rPr>
              <a:t> Το καθετοποιημένο συγκρότημα μύλου και </a:t>
            </a:r>
            <a:r>
              <a:rPr lang="el-GR" sz="2400" dirty="0" err="1" smtClean="0">
                <a:latin typeface="Arial" panose="020B0604020202020204" pitchFamily="34" charset="0"/>
                <a:cs typeface="Arial" panose="020B0604020202020204" pitchFamily="34" charset="0"/>
              </a:rPr>
              <a:t>μακαρονοποιείου</a:t>
            </a:r>
            <a:r>
              <a:rPr lang="el-GR" sz="2400" dirty="0" smtClean="0">
                <a:latin typeface="Arial" panose="020B0604020202020204" pitchFamily="34" charset="0"/>
                <a:cs typeface="Arial" panose="020B0604020202020204" pitchFamily="34" charset="0"/>
              </a:rPr>
              <a:t> στη Λάρισα, </a:t>
            </a:r>
            <a:r>
              <a:rPr lang="el-GR" sz="24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παράγει ετησίως περισσότερους από 50.000 τόνους ζυμαρικών</a:t>
            </a:r>
            <a:r>
              <a:rPr lang="el-GR" sz="2400" dirty="0" smtClean="0">
                <a:latin typeface="Arial" panose="020B0604020202020204" pitchFamily="34" charset="0"/>
                <a:cs typeface="Arial" panose="020B0604020202020204" pitchFamily="34" charset="0"/>
              </a:rPr>
              <a:t>, καθιστώντας τη βιομηχανία μία από τις μεγαλύτερες του είδους στην Ευρώπη!</a:t>
            </a:r>
          </a:p>
          <a:p>
            <a:pPr algn="just"/>
            <a:endParaRPr lang="el-GR"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37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860388"/>
          </a:xfrm>
        </p:spPr>
        <p:txBody>
          <a:bodyPr/>
          <a:lstStyle/>
          <a:p>
            <a:r>
              <a:rPr lang="el-GR" b="1" cap="none" dirty="0" smtClean="0">
                <a:solidFill>
                  <a:schemeClr val="tx1"/>
                </a:solidFill>
                <a:effectLst>
                  <a:outerShdw blurRad="38100" dist="38100" dir="2700000" algn="tl">
                    <a:srgbClr val="000000">
                      <a:alpha val="43137"/>
                    </a:srgbClr>
                  </a:outerShdw>
                </a:effectLst>
                <a:latin typeface="Arial Black" panose="020B0A04020102020204" pitchFamily="34" charset="0"/>
              </a:rPr>
              <a:t>Διαδικασία παραγωγής </a:t>
            </a:r>
            <a:r>
              <a:rPr lang="el-GR" sz="1800" b="1" cap="none" dirty="0" smtClean="0">
                <a:solidFill>
                  <a:schemeClr val="tx1"/>
                </a:solidFill>
                <a:effectLst>
                  <a:outerShdw blurRad="38100" dist="38100" dir="2700000" algn="tl">
                    <a:srgbClr val="000000">
                      <a:alpha val="43137"/>
                    </a:srgbClr>
                  </a:outerShdw>
                </a:effectLst>
                <a:latin typeface="Arial Black" panose="020B0A04020102020204" pitchFamily="34" charset="0"/>
              </a:rPr>
              <a:t>(1)</a:t>
            </a:r>
            <a:endParaRPr lang="el-GR" b="1" cap="none"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9" name="Rectangle 8"/>
          <p:cNvSpPr/>
          <p:nvPr/>
        </p:nvSpPr>
        <p:spPr>
          <a:xfrm>
            <a:off x="426128" y="1628800"/>
            <a:ext cx="8394344" cy="5324535"/>
          </a:xfrm>
          <a:prstGeom prst="rect">
            <a:avLst/>
          </a:prstGeom>
        </p:spPr>
        <p:txBody>
          <a:bodyPr wrap="square">
            <a:spAutoFit/>
          </a:bodyPr>
          <a:lstStyle/>
          <a:p>
            <a:pPr marL="342900" indent="-342900" algn="just">
              <a:buFont typeface="Wingdings" panose="05000000000000000000" pitchFamily="2" charset="2"/>
              <a:buChar char="v"/>
            </a:pP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Τα ζυμαρικά </a:t>
            </a:r>
            <a:r>
              <a:rPr lang="el-GR" sz="20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της εταιρίας παράγονται </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από </a:t>
            </a:r>
            <a:r>
              <a:rPr lang="el-GR" sz="20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σιμιγδάλι </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και το </a:t>
            </a:r>
            <a:r>
              <a:rPr lang="el-GR" sz="20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νερό χωρίς </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καμία προσθήκη </a:t>
            </a:r>
            <a:r>
              <a:rPr lang="el-GR" sz="20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συντηρητικού.</a:t>
            </a:r>
            <a:endPar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endPar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l-GR" sz="20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διαδικασία της άλεσης αρχίζει με τον καθαρισμό του σίτου από τις τυχόν υπάρχουσες ξένες ύλες, το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κοσκίνισμα</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και το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πλύσιμο</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με διαβροχή νερού. Μετά την διαβροχή και αφού αποκτήσει την κατάλληλη υγρασία, το σιτάρι οδηγείται στις </a:t>
            </a:r>
            <a:r>
              <a:rPr lang="el-GR" sz="2000" u="sng"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κυλινδρομηχανές</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προς άλεση.</a:t>
            </a:r>
          </a:p>
          <a:p>
            <a:pPr marL="342900" indent="-342900" algn="just">
              <a:buFont typeface="Wingdings" panose="05000000000000000000" pitchFamily="2" charset="2"/>
              <a:buChar char="v"/>
            </a:pPr>
            <a:endPar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Κατά την άλεση, ο κόκκος του σιταριού κόβεται έτσι, ώστε να είναι δυνατός ο διαχωρισμός του εσωτερικού του κόκκου (</a:t>
            </a:r>
            <a:r>
              <a:rPr lang="el-GR" sz="2000"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ενδόσπερμα</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από τον εξωτερικό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φλοιό (πίτυρα). </a:t>
            </a:r>
            <a:endParaRPr lang="el-GR" sz="2000" u="sng"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l-GR" sz="2000" u="sng"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l-GR" sz="2000" u="sng"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Στη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συνέχεια </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 προϊόν της άλεσης οδηγείται σε ειδικά δονούμενα κόσκινα (</a:t>
            </a:r>
            <a:r>
              <a:rPr lang="el-GR" sz="2000"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σιμιγδαλίστρες</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όπου, με τη βοήθεια αέρα</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αποχωρίζεται το πίτυρο και παραμένει το καθαρό σιμιγδάλι</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που είναι και το τελικό προϊόν</a:t>
            </a:r>
            <a:r>
              <a:rPr lang="el-GR" sz="20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6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716372"/>
          </a:xfrm>
        </p:spPr>
        <p:txBody>
          <a:bodyPr/>
          <a:lstStyle/>
          <a:p>
            <a:r>
              <a:rPr lang="el-GR" b="1" cap="none" dirty="0" smtClean="0">
                <a:solidFill>
                  <a:schemeClr val="tx1"/>
                </a:solidFill>
                <a:effectLst>
                  <a:outerShdw blurRad="38100" dist="38100" dir="2700000" algn="tl">
                    <a:srgbClr val="000000">
                      <a:alpha val="43137"/>
                    </a:srgbClr>
                  </a:outerShdw>
                </a:effectLst>
                <a:latin typeface="Arial Black" panose="020B0A04020102020204" pitchFamily="34" charset="0"/>
              </a:rPr>
              <a:t>Διαδικασία παραγωγής </a:t>
            </a:r>
            <a:r>
              <a:rPr lang="el-GR" sz="1800" b="1" cap="none" dirty="0" smtClean="0">
                <a:solidFill>
                  <a:schemeClr val="tx1"/>
                </a:solidFill>
                <a:effectLst>
                  <a:outerShdw blurRad="38100" dist="38100" dir="2700000" algn="tl">
                    <a:srgbClr val="000000">
                      <a:alpha val="43137"/>
                    </a:srgbClr>
                  </a:outerShdw>
                </a:effectLst>
                <a:latin typeface="Arial Black" panose="020B0A04020102020204" pitchFamily="34" charset="0"/>
              </a:rPr>
              <a:t>(2)</a:t>
            </a:r>
            <a:endParaRPr lang="el-GR" b="1" cap="none"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9" name="Rectangle 8"/>
          <p:cNvSpPr/>
          <p:nvPr/>
        </p:nvSpPr>
        <p:spPr>
          <a:xfrm>
            <a:off x="251520" y="1628800"/>
            <a:ext cx="8640960" cy="5016758"/>
          </a:xfrm>
          <a:prstGeom prst="rect">
            <a:avLst/>
          </a:prstGeom>
        </p:spPr>
        <p:txBody>
          <a:bodyPr wrap="square">
            <a:spAutoFit/>
          </a:bodyPr>
          <a:lstStyle/>
          <a:p>
            <a:pPr marL="285750" indent="-285750" algn="just">
              <a:buFont typeface="Wingdings" panose="05000000000000000000" pitchFamily="2" charset="2"/>
              <a:buChar char="v"/>
            </a:pPr>
            <a:r>
              <a:rPr lang="el-GR" sz="20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 </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σιμιγδάλι μεταφέρεται στο </a:t>
            </a:r>
            <a:r>
              <a:rPr lang="el-GR" sz="2000" u="sng"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μακαρονοποιείο</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κι εκεί εισάγεται σε ανοξείδωτους κάδους, οι οποίοι ονομάζονται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ζυμωτήρια</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μέσα στους οποίους αναδεύεται αυτόματα μαζί με νερό δημιουργώντας το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ζυμάρι.</a:t>
            </a:r>
          </a:p>
          <a:p>
            <a:pPr marL="285750" indent="-285750" algn="just">
              <a:buFont typeface="Wingdings" panose="05000000000000000000" pitchFamily="2" charset="2"/>
              <a:buChar char="v"/>
            </a:pPr>
            <a:endPar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Κάτω από τα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ζυμωτήρια τοποθετούνται οι κατάλληλες φόρμες από τις οποίες, όταν περάσει το ζυμαρικό παίρνει το επιθυμητό σχήμα. </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 διαμορφωμένο πια ζυμαρικό μεταφέρεται μέσα σε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φούρνους</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στους οποίους η θερμοκρασία αγγίζει τους 100 βαθμούς, ενώ η υγρασία διατηρείται σε υψηλά επίπεδα, ώστε να μη σπάει το ζυμαρικό.</a:t>
            </a:r>
          </a:p>
          <a:p>
            <a:pPr marL="285750" indent="-285750" algn="just">
              <a:buFont typeface="Wingdings" panose="05000000000000000000" pitchFamily="2" charset="2"/>
              <a:buChar char="v"/>
            </a:pPr>
            <a:endPar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Τέλος, </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αφού τα ζυμαρικά βγουν από τους φούρνους, σταθεροποιείται η θερμοκρασία τους και οδηγούνται στο χώρο της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συσκευασίας</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Εκεί, ζυγίζονται αυτόματα και αφού συσκευαστούν, περνούν από μηχανές ποιοτικού ελέγχου, παίρνουν τον κωδικό παραγωγής και την Ημερομηνία Λήξεως, </a:t>
            </a:r>
            <a:r>
              <a:rPr lang="el-GR" sz="2000" u="sng"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παλετοποιούνται</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και κατευθύνονται προς την </a:t>
            </a:r>
            <a:r>
              <a:rPr lang="el-GR" sz="20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Αποθήκη Ετοίμων Προϊόντων</a:t>
            </a:r>
            <a:r>
              <a:rPr lang="el-GR" sz="20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33932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30" t="28112" r="25281" b="34852"/>
          <a:stretch/>
        </p:blipFill>
        <p:spPr bwMode="auto">
          <a:xfrm>
            <a:off x="107504" y="961094"/>
            <a:ext cx="8928992" cy="493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141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100" t="28085" r="25350" b="35200"/>
          <a:stretch/>
        </p:blipFill>
        <p:spPr bwMode="auto">
          <a:xfrm>
            <a:off x="107504" y="973571"/>
            <a:ext cx="8928992" cy="491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06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92" t="28222" r="25417" b="35889"/>
          <a:stretch/>
        </p:blipFill>
        <p:spPr bwMode="auto">
          <a:xfrm>
            <a:off x="107504" y="1012455"/>
            <a:ext cx="8928000" cy="4833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161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07" t="28296" r="25292" b="35852"/>
          <a:stretch/>
        </p:blipFill>
        <p:spPr bwMode="auto">
          <a:xfrm>
            <a:off x="107504" y="1022370"/>
            <a:ext cx="8950280" cy="481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176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83" t="28000" r="25293" b="34610"/>
          <a:stretch/>
        </p:blipFill>
        <p:spPr bwMode="auto">
          <a:xfrm>
            <a:off x="108520" y="933686"/>
            <a:ext cx="8927976" cy="499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375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128" y="408373"/>
            <a:ext cx="8260672" cy="644364"/>
          </a:xfrm>
        </p:spPr>
        <p:txBody>
          <a:bodyPr>
            <a:normAutofit/>
          </a:bodyPr>
          <a:lstStyle/>
          <a:p>
            <a:r>
              <a:rPr lang="el-GR" sz="3600" b="1" dirty="0" smtClean="0">
                <a:solidFill>
                  <a:schemeClr val="tx1"/>
                </a:solidFill>
                <a:effectLst>
                  <a:outerShdw blurRad="38100" dist="38100" dir="2700000" algn="tl">
                    <a:srgbClr val="000000">
                      <a:alpha val="43137"/>
                    </a:srgbClr>
                  </a:outerShdw>
                </a:effectLst>
                <a:latin typeface="Arial Black" panose="020B0A04020102020204" pitchFamily="34" charset="0"/>
              </a:rPr>
              <a:t>ΠΟΙΟΤΗΤΑ</a:t>
            </a:r>
            <a:endParaRPr lang="el-GR" sz="3600" b="1"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3" name="Θέση περιεχομένου 2"/>
          <p:cNvSpPr>
            <a:spLocks noGrp="1"/>
          </p:cNvSpPr>
          <p:nvPr>
            <p:ph idx="4294967295"/>
          </p:nvPr>
        </p:nvSpPr>
        <p:spPr>
          <a:xfrm>
            <a:off x="426128" y="1268760"/>
            <a:ext cx="8394344" cy="5472608"/>
          </a:xfrm>
        </p:spPr>
        <p:txBody>
          <a:bodyPr>
            <a:normAutofit fontScale="25000" lnSpcReduction="20000"/>
          </a:bodyPr>
          <a:lstStyle/>
          <a:p>
            <a:pPr marL="114300" indent="0">
              <a:buClrTx/>
              <a:buNone/>
            </a:pPr>
            <a:endParaRPr lang="el-GR" sz="96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Tx/>
              <a:buFont typeface="Wingdings" panose="05000000000000000000" pitchFamily="2" charset="2"/>
              <a:buChar char="v"/>
            </a:pPr>
            <a:r>
              <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Για </a:t>
            </a:r>
            <a:r>
              <a:rPr lang="el-GR" sz="8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να διασφαλίσουμε την ποιότητα των προϊόντων μας διαθέτουμε πολυπληθή ομάδα ειδικά καταρτισμένων επιστημόνων, τελευταίας τεχνολογίας εξοπλισμό και συστήματα παρακολούθησης όλων των διαδικασιών και σταδίων παραγωγής</a:t>
            </a:r>
            <a:r>
              <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Tx/>
              <a:buFont typeface="Wingdings" panose="05000000000000000000" pitchFamily="2" charset="2"/>
              <a:buChar char="v"/>
            </a:pPr>
            <a:r>
              <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8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αυστηρή επιλογή των καλύτερων πρώτων υλών και υλικών συσκευασίας, η ύπαρξη ιδανικού περιβάλλοντος παραγωγής και αποθήκευσης αλλά και οι συνεχείς έλεγχοι των προϊόντων σε όλα τα στάδια παραγωγής τους, εξασφαλίζουν την άριστη ποιότητα που χρόνια τώρα εμπιστεύονται οι καταναλωτές της εταιρείας</a:t>
            </a:r>
            <a:r>
              <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Tx/>
              <a:buFont typeface="Wingdings" panose="05000000000000000000" pitchFamily="2" charset="2"/>
              <a:buChar char="v"/>
            </a:pPr>
            <a:r>
              <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8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εταιρία μας ήταν από τις πρώτες στην Ελλάδα που πιστοποιήθηκε το 1993 με σύστημα διαχείρισης της ποιότητας, της ασφάλειας και υγιεινής των τροφίμων</a:t>
            </a:r>
            <a:r>
              <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Tx/>
              <a:buFont typeface="Wingdings" panose="05000000000000000000" pitchFamily="2" charset="2"/>
              <a:buChar char="v"/>
            </a:pPr>
            <a:r>
              <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8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Παρακολουθώντας διαρκώς τις Διεθνείς εξελίξεις, αναβαθμίζουμε τα </a:t>
            </a:r>
            <a:r>
              <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Συστήματα </a:t>
            </a:r>
            <a:r>
              <a:rPr lang="el-GR" sz="8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διασφάλισης Ποιότητας ώστε να καλύπτουν τις απαιτήσεις των πιο επίκαιρων Διεθνών προτύπων. </a:t>
            </a:r>
            <a:endPar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Tx/>
              <a:buFont typeface="Wingdings" panose="05000000000000000000" pitchFamily="2" charset="2"/>
              <a:buChar char="v"/>
            </a:pPr>
            <a:r>
              <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a:t>
            </a:r>
            <a:r>
              <a:rPr lang="el-GR" sz="8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εταιρία μας έχει πιστοποιηθεί από αναγνωρισμένους διεθνώς φορείς </a:t>
            </a:r>
            <a:r>
              <a:rPr lang="el-GR" sz="8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με:</a:t>
            </a:r>
          </a:p>
          <a:p>
            <a:pPr marL="114300" indent="0">
              <a:buClrTx/>
              <a:buNone/>
            </a:pPr>
            <a:r>
              <a:rPr lang="el-GR" sz="8000"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ISO 9001:2008  ,  ISO 22000:2005 ,  BRC</a:t>
            </a:r>
            <a:r>
              <a:rPr lang="el-GR" sz="8000" dirty="0">
                <a:solidFill>
                  <a:srgbClr val="666666"/>
                </a:solidFill>
                <a:latin typeface="Segoe UI" panose="020B0502040204020203" pitchFamily="34" charset="0"/>
              </a:rPr>
              <a:t/>
            </a:r>
            <a:br>
              <a:rPr lang="el-GR" sz="8000" dirty="0">
                <a:solidFill>
                  <a:srgbClr val="666666"/>
                </a:solidFill>
                <a:latin typeface="Segoe UI" panose="020B0502040204020203" pitchFamily="34" charset="0"/>
              </a:rPr>
            </a:br>
            <a:endParaRPr lang="el-GR" sz="8000" dirty="0" smtClean="0">
              <a:solidFill>
                <a:srgbClr val="666666"/>
              </a:solidFill>
              <a:latin typeface="Segoe UI" panose="020B0502040204020203" pitchFamily="34" charset="0"/>
            </a:endParaRPr>
          </a:p>
          <a:p>
            <a:pPr marL="114300" indent="0">
              <a:buNone/>
            </a:pPr>
            <a:r>
              <a:rPr lang="el-GR" dirty="0" smtClean="0"/>
              <a:t/>
            </a:r>
            <a:br>
              <a:rPr lang="el-GR" dirty="0" smtClean="0"/>
            </a:br>
            <a:endParaRPr lang="el-GR" dirty="0"/>
          </a:p>
        </p:txBody>
      </p:sp>
    </p:spTree>
    <p:extLst>
      <p:ext uri="{BB962C8B-B14F-4D97-AF65-F5344CB8AC3E}">
        <p14:creationId xmlns:p14="http://schemas.microsoft.com/office/powerpoint/2010/main" val="4061666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cap="none" dirty="0" smtClean="0">
                <a:solidFill>
                  <a:schemeClr val="tx1"/>
                </a:solidFill>
                <a:effectLst>
                  <a:outerShdw blurRad="38100" dist="38100" dir="2700000" algn="tl">
                    <a:srgbClr val="000000">
                      <a:alpha val="43137"/>
                    </a:srgbClr>
                  </a:outerShdw>
                </a:effectLst>
                <a:latin typeface="Arial Black" panose="020B0A04020102020204" pitchFamily="34" charset="0"/>
              </a:rPr>
              <a:t>Εργατικό δυναμικό της εταιρίας</a:t>
            </a:r>
            <a:endParaRPr lang="el-GR" b="1" cap="none"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9" name="Rectangle 8"/>
          <p:cNvSpPr/>
          <p:nvPr/>
        </p:nvSpPr>
        <p:spPr>
          <a:xfrm>
            <a:off x="647564" y="1628800"/>
            <a:ext cx="7848872" cy="4401205"/>
          </a:xfrm>
          <a:prstGeom prst="rect">
            <a:avLst/>
          </a:prstGeom>
        </p:spPr>
        <p:txBody>
          <a:bodyPr wrap="square">
            <a:spAutoFit/>
          </a:bodyPr>
          <a:lstStyle/>
          <a:p>
            <a:pPr marL="342900" indent="-342900" algn="just">
              <a:buFont typeface="Wingdings" panose="05000000000000000000" pitchFamily="2" charset="2"/>
              <a:buChar char="v"/>
            </a:pP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Τον Απρίλιο του 2011, η εταιρία «Μέλισσα» επιλέχθηκε από το </a:t>
            </a:r>
            <a:r>
              <a:rPr lang="el-GR" sz="20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Great</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Place</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Institute</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Hellas</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ανάμεσα στις 20 εταιρίες με το καλύτερο εργασιακό περιβάλλον στην Ελλάδα.</a:t>
            </a:r>
          </a:p>
          <a:p>
            <a:pPr marL="342900" indent="-342900" algn="just">
              <a:buFont typeface="Wingdings" panose="05000000000000000000" pitchFamily="2" charset="2"/>
              <a:buChar char="v"/>
            </a:pPr>
            <a:endPar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l-GR" sz="20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Έκτακτα </a:t>
            </a:r>
            <a:r>
              <a:rPr lang="el-GR" sz="2000" dirty="0" err="1"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bonus</a:t>
            </a:r>
            <a:r>
              <a:rPr lang="el-GR" sz="20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παροχή ροφήματος και πρόχειρου γεύματος, συχνές εκδρομές </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ήταν μερικά προνόμια που απολάμβαναν οι εργαζόμενοί της από τη δεκαετία του '50. </a:t>
            </a:r>
          </a:p>
          <a:p>
            <a:pPr marL="342900" indent="-342900" algn="just">
              <a:buFont typeface="Wingdings" panose="05000000000000000000" pitchFamily="2" charset="2"/>
              <a:buChar char="v"/>
            </a:pPr>
            <a:endPar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l-GR" sz="20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Έξι δεκαετίες μετά, αυτό δεν έχει αλλάξει</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Οι </a:t>
            </a:r>
            <a:r>
              <a:rPr lang="el-GR" sz="2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220 υπάλληλοί </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της δήλωσαν ότι υπάρχει προσωπικό ενδιαφέρον για κάθε εργαζόμενο, ότι υπάρχει αίσθημα δικαιοσύνης και φιλικό εργασιακό περιβάλλον. Και, πάνω απ' όλα, δήλωσαν ότι αισθάνονται υπερηφάνεια που δουλεύουν για την συγκεκριμένη επιχείρηση.</a:t>
            </a:r>
          </a:p>
        </p:txBody>
      </p:sp>
    </p:spTree>
    <p:extLst>
      <p:ext uri="{BB962C8B-B14F-4D97-AF65-F5344CB8AC3E}">
        <p14:creationId xmlns:p14="http://schemas.microsoft.com/office/powerpoint/2010/main" val="2627500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22882474"/>
              </p:ext>
            </p:extLst>
          </p:nvPr>
        </p:nvGraphicFramePr>
        <p:xfrm>
          <a:off x="683568" y="1196752"/>
          <a:ext cx="806489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l-GR" b="1" cap="none" dirty="0" smtClean="0">
                <a:solidFill>
                  <a:schemeClr val="tx1"/>
                </a:solidFill>
                <a:effectLst>
                  <a:outerShdw blurRad="38100" dist="38100" dir="2700000" algn="tl">
                    <a:srgbClr val="000000">
                      <a:alpha val="43137"/>
                    </a:srgbClr>
                  </a:outerShdw>
                </a:effectLst>
                <a:latin typeface="Arial Black" panose="020B0A04020102020204" pitchFamily="34" charset="0"/>
              </a:rPr>
              <a:t>Οργανόγραμμα της εταιρίας</a:t>
            </a:r>
            <a:endParaRPr lang="el-GR" b="1" cap="none"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34156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b="1" dirty="0" smtClean="0">
                <a:solidFill>
                  <a:schemeClr val="tx1"/>
                </a:solidFill>
                <a:latin typeface="Arial Black" panose="020B0A04020102020204" pitchFamily="34" charset="0"/>
              </a:rPr>
              <a:t/>
            </a:r>
            <a:br>
              <a:rPr lang="el-GR" b="1" dirty="0" smtClean="0">
                <a:solidFill>
                  <a:schemeClr val="tx1"/>
                </a:solidFill>
                <a:latin typeface="Arial Black" panose="020B0A04020102020204" pitchFamily="34" charset="0"/>
              </a:rPr>
            </a:br>
            <a:r>
              <a:rPr lang="el-GR" b="1" dirty="0" smtClean="0">
                <a:solidFill>
                  <a:schemeClr val="tx1"/>
                </a:solidFill>
                <a:effectLst>
                  <a:outerShdw blurRad="38100" dist="38100" dir="2700000" algn="tl">
                    <a:srgbClr val="000000">
                      <a:alpha val="43137"/>
                    </a:srgbClr>
                  </a:outerShdw>
                </a:effectLst>
                <a:latin typeface="Arial Black" panose="020B0A04020102020204" pitchFamily="34" charset="0"/>
              </a:rPr>
              <a:t>Ε</a:t>
            </a:r>
            <a:r>
              <a:rPr lang="el-GR" sz="4000" b="1" cap="none" dirty="0" smtClean="0">
                <a:solidFill>
                  <a:schemeClr val="tx1"/>
                </a:solidFill>
                <a:effectLst>
                  <a:outerShdw blurRad="38100" dist="38100" dir="2700000" algn="tl">
                    <a:srgbClr val="000000">
                      <a:alpha val="43137"/>
                    </a:srgbClr>
                  </a:outerShdw>
                </a:effectLst>
                <a:latin typeface="Arial Black" panose="020B0A04020102020204" pitchFamily="34" charset="0"/>
              </a:rPr>
              <a:t>ργασιακό</a:t>
            </a:r>
            <a:r>
              <a:rPr lang="el-GR" sz="4000" b="1" cap="none" dirty="0" smtClean="0">
                <a:solidFill>
                  <a:schemeClr val="tx1"/>
                </a:solidFill>
                <a:latin typeface="Arial Black" panose="020B0A04020102020204" pitchFamily="34" charset="0"/>
              </a:rPr>
              <a:t> </a:t>
            </a:r>
            <a:r>
              <a:rPr lang="el-GR" sz="4000" b="1" cap="none" dirty="0" smtClean="0">
                <a:solidFill>
                  <a:schemeClr val="tx1"/>
                </a:solidFill>
                <a:effectLst>
                  <a:outerShdw blurRad="38100" dist="38100" dir="2700000" algn="tl">
                    <a:srgbClr val="000000">
                      <a:alpha val="43137"/>
                    </a:srgbClr>
                  </a:outerShdw>
                </a:effectLst>
                <a:latin typeface="Arial Black" panose="020B0A04020102020204" pitchFamily="34" charset="0"/>
              </a:rPr>
              <a:t>περιβάλλον</a:t>
            </a:r>
            <a:r>
              <a:rPr lang="el-GR" b="1" dirty="0">
                <a:solidFill>
                  <a:srgbClr val="E51937"/>
                </a:solidFill>
                <a:latin typeface="Segoe UI" panose="020B0502040204020203" pitchFamily="34" charset="0"/>
              </a:rPr>
              <a:t/>
            </a:r>
            <a:br>
              <a:rPr lang="el-GR" b="1" dirty="0">
                <a:solidFill>
                  <a:srgbClr val="E51937"/>
                </a:solidFill>
                <a:latin typeface="Segoe UI" panose="020B0502040204020203" pitchFamily="34" charset="0"/>
              </a:rPr>
            </a:br>
            <a:endParaRPr lang="el-GR" dirty="0"/>
          </a:p>
        </p:txBody>
      </p:sp>
      <p:pic>
        <p:nvPicPr>
          <p:cNvPr id="1026" name="Picture 2" descr="http://melissa-kikizas.gr/wp-content/uploads/2010/10/sinthes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6214" y="2187710"/>
            <a:ext cx="8524258" cy="404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675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8"/>
          <p:cNvSpPr>
            <a:spLocks noGrp="1"/>
          </p:cNvSpPr>
          <p:nvPr>
            <p:ph idx="4294967295"/>
          </p:nvPr>
        </p:nvSpPr>
        <p:spPr>
          <a:xfrm>
            <a:off x="251520" y="260648"/>
            <a:ext cx="8712968" cy="6597352"/>
          </a:xfrm>
        </p:spPr>
        <p:txBody>
          <a:bodyPr>
            <a:normAutofit fontScale="92500" lnSpcReduction="10000"/>
          </a:bodyPr>
          <a:lstStyle/>
          <a:p>
            <a:pPr>
              <a:buClrTx/>
            </a:pP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Διασφαλίζουμε ένα </a:t>
            </a:r>
            <a:r>
              <a:rPr lang="el-GR" sz="2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ασφαλές περιβάλλον εργασίας</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για τους ανθρώπους που εργάζονται στην εταιρία μας. Παρέχουμε όλα τα απαραίτητα μέσα προστασίας και οργανώνουμε ανάλογα εκπαιδευτικά προγράμματα, όπως η παροχή πρώτων βοηθειών εν ώρα εργασίας και η διανομή σχετικού ενημερωτικού φυλλαδίου.</a:t>
            </a:r>
          </a:p>
          <a:p>
            <a:pPr>
              <a:buClrTx/>
            </a:pP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Παρέχουμε τη δυνατότητα δωρεάν εξέτασης ή συμβουλευτικής επίσκεψης, μία φορά την εβδομάδα, από το </a:t>
            </a:r>
            <a:r>
              <a:rPr lang="el-GR" sz="2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γιατρό της εταιρίας</a:t>
            </a:r>
            <a:r>
              <a:rPr lang="el-GR" sz="2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καθώς και επί τόπου αιματολογικές εξετάσεις, σε τακτά χρονικά διαστήματα.</a:t>
            </a:r>
          </a:p>
          <a:p>
            <a:pPr>
              <a:buClrTx/>
            </a:pP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Δίνουμε </a:t>
            </a:r>
            <a:r>
              <a:rPr lang="el-GR" sz="2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χαμηλότοκα δάνεια με ευνοϊκούς όρους</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αποπληρωμής, εφόσον υπάρχει οικονομικό πρόβλημα.</a:t>
            </a:r>
          </a:p>
          <a:p>
            <a:pPr>
              <a:buClrTx/>
            </a:pP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εταιρία δείχνει μεγάλο ενδιαφέρον όσων αφορά οικογενειακά, οικονομικά ή προβλήματα υγείας των εργαζομένων της, δίδοντας έκτακτες </a:t>
            </a:r>
            <a:r>
              <a:rPr lang="el-GR" sz="2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οικονομικές ενισχύσεις</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και </a:t>
            </a:r>
            <a:r>
              <a:rPr lang="el-GR" sz="2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άδειες άνευ αποδοχών</a:t>
            </a:r>
            <a:r>
              <a:rPr lang="el-GR" sz="2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για μεγάλα διαστήματα.</a:t>
            </a:r>
          </a:p>
          <a:p>
            <a:pPr>
              <a:buClrTx/>
            </a:pP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Φροντίζουμε για την καλύτερη δυνατή</a:t>
            </a:r>
            <a:r>
              <a:rPr lang="el-GR" sz="2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περίθαλψη</a:t>
            </a:r>
            <a:r>
              <a:rPr lang="el-GR" sz="2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εφόσον παρουσιαστεί πρόβλημα υγείας σε εργαζόμενο ή σε α’ βαθμού συγγενείς του</a:t>
            </a:r>
            <a:r>
              <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Tx/>
            </a:pPr>
            <a:r>
              <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Σε περίπτωση </a:t>
            </a:r>
            <a:r>
              <a:rPr lang="el-GR" sz="2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ατυχήματος εκτός του χώρου εργασίας, αναλαμβάνουμε συνήθως όλα τα προσωπικά έξοδα νοσηλείας του εργαζομένου</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μέχρι την αποθεραπεία του. Εάν κριθεί αναγκαία </a:t>
            </a:r>
            <a:r>
              <a:rPr lang="el-GR" sz="2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μετάβασή του στο εξωτερικό, χρηματοδοτούμε όλες τις δαπάνες </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του ιδίου και του συγγενή του που θα τον συνοδεύσει.</a:t>
            </a:r>
          </a:p>
          <a:p>
            <a:pPr algn="just"/>
            <a:endParaRPr lang="el-GR" dirty="0" smtClean="0">
              <a:solidFill>
                <a:srgbClr val="666666"/>
              </a:solidFill>
              <a:latin typeface="Segoe UI" panose="020B0502040204020203" pitchFamily="34" charset="0"/>
            </a:endParaRPr>
          </a:p>
          <a:p>
            <a:pPr algn="just"/>
            <a:endParaRPr lang="el-GR" dirty="0">
              <a:solidFill>
                <a:srgbClr val="666666"/>
              </a:solidFill>
              <a:latin typeface="Segoe UI" panose="020B0502040204020203" pitchFamily="34" charset="0"/>
            </a:endParaRPr>
          </a:p>
          <a:p>
            <a:endParaRPr lang="el-GR" dirty="0"/>
          </a:p>
        </p:txBody>
      </p:sp>
    </p:spTree>
    <p:extLst>
      <p:ext uri="{BB962C8B-B14F-4D97-AF65-F5344CB8AC3E}">
        <p14:creationId xmlns:p14="http://schemas.microsoft.com/office/powerpoint/2010/main" val="2324519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467544" y="332656"/>
            <a:ext cx="8352928" cy="6247864"/>
          </a:xfrm>
          <a:prstGeom prst="rect">
            <a:avLst/>
          </a:prstGeom>
        </p:spPr>
        <p:txBody>
          <a:bodyPr wrap="square">
            <a:spAutoFit/>
          </a:bodyPr>
          <a:lstStyle/>
          <a:p>
            <a:pPr marL="342900" indent="-342900">
              <a:buFont typeface="Arial" panose="020B0604020202020204" pitchFamily="34" charset="0"/>
              <a:buChar char="•"/>
            </a:pP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Στη Μέλισσα </a:t>
            </a:r>
            <a:r>
              <a:rPr lang="el-GR" sz="2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Κίκιζας</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πάντα βρίσκουμε ευκαιρίες να βρεθούμε όλοι μαζί και να </a:t>
            </a:r>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γιορτάσουμε</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Κάθε χρόνο οργανώνεται</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Χριστουγεννιάτικο </a:t>
            </a:r>
            <a:r>
              <a:rPr lang="el-GR" sz="20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πάρτυ</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και τρεις εκδηλώσεις για την </a:t>
            </a:r>
            <a:r>
              <a:rPr lang="el-GR"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κοπή της βασιλόπιτας</a:t>
            </a:r>
            <a:r>
              <a:rPr lang="el-GR"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σε Αθήνα, Λάρισα και Θες/νίκη. Στην εκδήλωση κοπής της πίτας, εκτός από το αντίτιμο των φλουριών, κληρώνονται και άλλα δώρα (laptop, ηλεκτρονικές και ηλεκτρικές συσκευές, είδη σπιτιού, επιταγές σε καταστήματα και </a:t>
            </a:r>
            <a:r>
              <a:rPr lang="el-GR" sz="2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markets</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ταξίδια και δωρεάν γεύματα σε εστιατόρια ).</a:t>
            </a:r>
          </a:p>
          <a:p>
            <a:pPr marL="342900" indent="-342900">
              <a:buFont typeface="Arial" panose="020B0604020202020204" pitchFamily="34" charset="0"/>
              <a:buChar char="•"/>
            </a:pP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Θεσμό στην εταιρία, αποτελεί η χρηματική</a:t>
            </a:r>
            <a:r>
              <a:rPr lang="el-GR"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υποτροφία ‘’Αλέξανδρου </a:t>
            </a:r>
            <a:r>
              <a:rPr lang="el-GR" sz="20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Κίκιζα</a:t>
            </a:r>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στη μνήμη του Ιδρυτή της, στα παιδιά των υπαλλήλων σχολικής ηλικίας.</a:t>
            </a:r>
          </a:p>
          <a:p>
            <a:pPr marL="342900" indent="-342900">
              <a:buFont typeface="Arial" panose="020B0604020202020204" pitchFamily="34" charset="0"/>
              <a:buChar char="•"/>
            </a:pP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Τα </a:t>
            </a:r>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Χριστούγεννα</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και το </a:t>
            </a:r>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Πάσχα</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δίδονται σε όλους τους εργαζομένους, σε </a:t>
            </a:r>
            <a:r>
              <a:rPr lang="el-GR"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συσκευασίες </a:t>
            </a:r>
            <a:r>
              <a:rPr lang="el-GR" sz="20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πουγγιών</a:t>
            </a:r>
            <a:r>
              <a:rPr lang="el-GR"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τα προϊόντα </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που έχουν λανσαριστεί πρόσφατα στην αγορά, καθώς και γλυκά, εποχιακά τρόφιμα, δώρα και ποτά.</a:t>
            </a:r>
          </a:p>
          <a:p>
            <a:pPr marL="342900" indent="-342900">
              <a:buFont typeface="Arial" panose="020B0604020202020204" pitchFamily="34" charset="0"/>
              <a:buChar char="•"/>
            </a:pP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Κατά τη διάρκεια του έτους δίδονται </a:t>
            </a:r>
            <a:r>
              <a:rPr lang="el-GR"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δωρεάν προσκλήσεις</a:t>
            </a:r>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για θεατρικές παραστάσεις, πρεμιέρες στο σινεμά ή παιδικές εκδηλώσεις.</a:t>
            </a:r>
          </a:p>
          <a:p>
            <a:pPr marL="342900" indent="-342900">
              <a:buFont typeface="Arial" panose="020B0604020202020204" pitchFamily="34" charset="0"/>
              <a:buChar char="•"/>
            </a:pP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Εταιρεία </a:t>
            </a:r>
            <a:r>
              <a:rPr lang="el-GR"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κάθε δύο μήνες προσφέρει σε όλο το προσωπικό δωρεάν ζυμαρικά και </a:t>
            </a:r>
            <a:r>
              <a:rPr lang="el-GR" sz="20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τοματικά</a:t>
            </a:r>
            <a:r>
              <a:rPr lang="el-GR"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προϊόντα της επιλογής του.</a:t>
            </a:r>
            <a:endParaRPr lang="el-GR" sz="2000" b="1" i="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631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pPr marL="342900" lvl="0" indent="-228600">
              <a:spcBef>
                <a:spcPct val="20000"/>
              </a:spcBef>
            </a:pPr>
            <a:r>
              <a:rPr lang="el-GR" sz="2700" b="1" cap="none" dirty="0" smtClean="0">
                <a:solidFill>
                  <a:srgbClr val="666666"/>
                </a:solidFill>
                <a:latin typeface="Arial Black" panose="020B0A04020102020204" pitchFamily="34" charset="0"/>
                <a:ea typeface="+mn-ea"/>
                <a:cs typeface="+mn-cs"/>
              </a:rPr>
              <a:t/>
            </a:r>
            <a:br>
              <a:rPr lang="el-GR" sz="2700" b="1" cap="none" dirty="0" smtClean="0">
                <a:solidFill>
                  <a:srgbClr val="666666"/>
                </a:solidFill>
                <a:latin typeface="Arial Black" panose="020B0A04020102020204" pitchFamily="34" charset="0"/>
                <a:ea typeface="+mn-ea"/>
                <a:cs typeface="+mn-cs"/>
              </a:rPr>
            </a:br>
            <a:r>
              <a:rPr lang="el-GR" sz="2700" b="1" cap="none" dirty="0" smtClean="0">
                <a:solidFill>
                  <a:srgbClr val="666666"/>
                </a:solidFill>
                <a:latin typeface="Arial Black" panose="020B0A04020102020204" pitchFamily="34" charset="0"/>
                <a:ea typeface="+mn-ea"/>
                <a:cs typeface="+mn-cs"/>
              </a:rPr>
              <a:t>Η </a:t>
            </a:r>
            <a:r>
              <a:rPr lang="el-GR" sz="2700" b="1" cap="none" dirty="0">
                <a:solidFill>
                  <a:srgbClr val="666666"/>
                </a:solidFill>
                <a:latin typeface="Arial Black" panose="020B0A04020102020204" pitchFamily="34" charset="0"/>
                <a:ea typeface="+mn-ea"/>
                <a:cs typeface="+mn-cs"/>
              </a:rPr>
              <a:t>ΜΕΛΙΣΣΑ ΚΙΚΙΖΑΣ για 5η χρονιά ανάμεσα στις εταιρείες με το καλύτερο εργασιακό περιβάλλον.</a:t>
            </a:r>
            <a:r>
              <a:rPr lang="el-GR" sz="1800" b="1" cap="none" dirty="0">
                <a:solidFill>
                  <a:srgbClr val="666666"/>
                </a:solidFill>
                <a:latin typeface="Segoe UI" panose="020B0502040204020203" pitchFamily="34" charset="0"/>
                <a:ea typeface="+mn-ea"/>
                <a:cs typeface="+mn-cs"/>
              </a:rPr>
              <a:t/>
            </a:r>
            <a:br>
              <a:rPr lang="el-GR" sz="1800" b="1" cap="none" dirty="0">
                <a:solidFill>
                  <a:srgbClr val="666666"/>
                </a:solidFill>
                <a:latin typeface="Segoe UI" panose="020B0502040204020203" pitchFamily="34" charset="0"/>
                <a:ea typeface="+mn-ea"/>
                <a:cs typeface="+mn-cs"/>
              </a:rPr>
            </a:br>
            <a:endParaRPr lang="el-GR" sz="3200" dirty="0"/>
          </a:p>
        </p:txBody>
      </p:sp>
      <p:sp>
        <p:nvSpPr>
          <p:cNvPr id="4" name="Θέση περιεχομένου 3"/>
          <p:cNvSpPr>
            <a:spLocks noGrp="1"/>
          </p:cNvSpPr>
          <p:nvPr>
            <p:ph idx="1"/>
          </p:nvPr>
        </p:nvSpPr>
        <p:spPr/>
        <p:txBody>
          <a:bodyPr>
            <a:normAutofit/>
          </a:bodyPr>
          <a:lstStyle/>
          <a:p>
            <a:pPr>
              <a:buClrTx/>
              <a:buFont typeface="Wingdings" panose="05000000000000000000" pitchFamily="2" charset="2"/>
              <a:buChar char="v"/>
            </a:pPr>
            <a:r>
              <a:rPr lang="el-GR" sz="2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ΜΕΛΙΣΣΑ ΚΙΚΙΖΑΣ</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διακρίθηκε για 5η χρονιά ανάμεσα στις 25 εταιρείες με το καλύτερο εργασιακό περιβάλλον, αποσπώντας το Βραβείο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«Best </a:t>
            </a:r>
            <a:r>
              <a:rPr lang="el-GR" sz="20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Workplaces</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2019».</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διάκριση αυτή επισφραγίζει με τον καλύτερο δυνατό τρόπο το όραμα του ιδρυτή της, Αλέξανδρου </a:t>
            </a:r>
            <a:r>
              <a:rPr lang="el-GR" sz="20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Κίκιζα</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για μία εταιρεία με έντονη την έννοια της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συνεισφοράς</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τόσο στο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κοινωνικό</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σύνολο</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όσο και στο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εργατικό</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δυναμικό</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της.</a:t>
            </a:r>
          </a:p>
          <a:p>
            <a:pPr algn="just">
              <a:buClrTx/>
              <a:buFont typeface="Wingdings" panose="05000000000000000000" pitchFamily="2" charset="2"/>
              <a:buChar char="v"/>
            </a:pP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προσήλωση της εταιρείας στις αξίες που τη χαρακτηρίζουν από την πρώτη ημέρα λειτουργίας της αλλά και ο ανθρωποκεντρικός της χαρακτήρας είναι τα στοιχεία εκείνα που την έχουν οδηγήσει στη σημερινή της θέση, όχι μόνο ως </a:t>
            </a:r>
            <a:r>
              <a:rPr lang="el-GR" sz="20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leader</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της κατηγορίας της αλλά και ως μία εταιρεία που θέτει στην πρώτη γραμμή του ενδιαφέροντος της, την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ποιότητα</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Την ποιότητα των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προϊόντων</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της, αλλά και την ποιότητα της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σχέσης</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της με τους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εργαζομένους</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της.</a:t>
            </a:r>
          </a:p>
          <a:p>
            <a:endParaRPr lang="el-GR" sz="1800" dirty="0"/>
          </a:p>
        </p:txBody>
      </p:sp>
    </p:spTree>
    <p:extLst>
      <p:ext uri="{BB962C8B-B14F-4D97-AF65-F5344CB8AC3E}">
        <p14:creationId xmlns:p14="http://schemas.microsoft.com/office/powerpoint/2010/main" val="2408827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128" y="188640"/>
            <a:ext cx="8260672" cy="864097"/>
          </a:xfrm>
        </p:spPr>
        <p:txBody>
          <a:bodyPr>
            <a:normAutofit fontScale="90000"/>
          </a:bodyPr>
          <a:lstStyle/>
          <a:p>
            <a:r>
              <a:rPr lang="el-GR" b="1" dirty="0" smtClean="0">
                <a:solidFill>
                  <a:srgbClr val="E51937"/>
                </a:solidFill>
                <a:latin typeface="Segoe UI" panose="020B0502040204020203" pitchFamily="34" charset="0"/>
              </a:rPr>
              <a:t/>
            </a:r>
            <a:br>
              <a:rPr lang="el-GR" b="1" dirty="0" smtClean="0">
                <a:solidFill>
                  <a:srgbClr val="E51937"/>
                </a:solidFill>
                <a:latin typeface="Segoe UI" panose="020B0502040204020203" pitchFamily="34" charset="0"/>
              </a:rPr>
            </a:br>
            <a:r>
              <a:rPr lang="el-GR" sz="4000" b="1" dirty="0" smtClean="0">
                <a:solidFill>
                  <a:schemeClr val="tx1"/>
                </a:solidFill>
                <a:latin typeface="Arial Black" panose="020B0A04020102020204" pitchFamily="34" charset="0"/>
              </a:rPr>
              <a:t>Δ</a:t>
            </a:r>
            <a:r>
              <a:rPr lang="el-GR" sz="4000" b="1" cap="none" dirty="0" smtClean="0">
                <a:solidFill>
                  <a:schemeClr val="tx1"/>
                </a:solidFill>
                <a:latin typeface="Arial Black" panose="020B0A04020102020204" pitchFamily="34" charset="0"/>
              </a:rPr>
              <a:t>ίκτυο διανομής</a:t>
            </a:r>
            <a:r>
              <a:rPr lang="el-GR" b="1" dirty="0">
                <a:solidFill>
                  <a:srgbClr val="E51937"/>
                </a:solidFill>
                <a:latin typeface="Segoe UI" panose="020B0502040204020203" pitchFamily="34" charset="0"/>
              </a:rPr>
              <a:t/>
            </a:r>
            <a:br>
              <a:rPr lang="el-GR" b="1" dirty="0">
                <a:solidFill>
                  <a:srgbClr val="E51937"/>
                </a:solidFill>
                <a:latin typeface="Segoe UI" panose="020B0502040204020203" pitchFamily="34" charset="0"/>
              </a:rPr>
            </a:br>
            <a:endParaRPr lang="el-GR" dirty="0"/>
          </a:p>
        </p:txBody>
      </p:sp>
      <p:sp>
        <p:nvSpPr>
          <p:cNvPr id="3" name="Θέση περιεχομένου 2"/>
          <p:cNvSpPr>
            <a:spLocks noGrp="1"/>
          </p:cNvSpPr>
          <p:nvPr>
            <p:ph idx="1"/>
          </p:nvPr>
        </p:nvSpPr>
        <p:spPr>
          <a:xfrm>
            <a:off x="323528" y="1052737"/>
            <a:ext cx="8229600" cy="5616623"/>
          </a:xfrm>
        </p:spPr>
        <p:txBody>
          <a:bodyPr>
            <a:noAutofit/>
          </a:bodyPr>
          <a:lstStyle/>
          <a:p>
            <a:endParaRPr lang="el-GR" sz="2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Tx/>
            </a:pPr>
            <a:r>
              <a:rPr lang="el-GR" sz="2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Στη </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MEΛΙΣΣΑ ΚΙΚΙΖΑΣ διαθέτουμε ένα πλήρες και οργανωμένο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Εμπορικό Δίκτυο</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για την διάθεση των προϊόντων που παράγουμε ή αντιπροσωπεύουμε. Κύριο άξονα αποτελεί το συγκρότημα παραγωγής στη Λάρισα, που είναι και το βασικό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Κέντρο Διανομής</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Σε αυτό έρχονται να προστεθούν τα κεντρικά γραφεία και η αποθήκη της Αθήνας, τα γραφεία πωλήσεων της Πάτρας και της Θεσσαλονίκης καθώς και τα αντίστοιχα κέντρα διανομής Νοτίου και Βορείου Ελλάδος. Με στόχο πάντα την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άριστη εξυπηρέτηση</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των καταναλωτών μας σε κάθε σημείο της Ελλάδας, έχουμε επιλέξει τους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καλύτερους αποκλειστικούς συνεργάτες</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ανά την Ελλάδα</a:t>
            </a:r>
            <a:r>
              <a:rPr lang="el-GR" sz="2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Tx/>
            </a:pPr>
            <a:r>
              <a:rPr lang="el-GR"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15.000 </a:t>
            </a:r>
            <a:r>
              <a:rPr lang="el-GR"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σημεία πώλησης</a:t>
            </a:r>
            <a:r>
              <a:rPr lang="el-GR" sz="2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Tx/>
            </a:pPr>
            <a:r>
              <a:rPr lang="el-GR" sz="20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a:t>
            </a:r>
            <a:r>
              <a:rPr lang="el-GR"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market</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και στα καταστήματα της </a:t>
            </a:r>
            <a:r>
              <a:rPr lang="el-GR" sz="2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γειτονιάς</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l-GR" sz="2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Tx/>
            </a:pP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a:t>
            </a:r>
            <a:r>
              <a:rPr lang="el-GR" sz="20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ροφοδοσία </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ξενοδοχείων, εστιατορίων, ακτοπλοϊκών εταιριών, αεροπορικού </a:t>
            </a:r>
            <a:r>
              <a:rPr lang="el-GR" sz="20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catering</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εταιριών οργάνωσης δεξιώσεων, νοσοκομείων, ιδρυμάτων, βιομηχανικού </a:t>
            </a:r>
            <a:r>
              <a:rPr lang="el-GR" sz="20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catering</a:t>
            </a:r>
            <a:r>
              <a:rPr lang="el-GR"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σωφρονιστικών καταστημάτων αλλά και του Ελληνικού Στρατού.</a:t>
            </a:r>
          </a:p>
        </p:txBody>
      </p:sp>
    </p:spTree>
    <p:extLst>
      <p:ext uri="{BB962C8B-B14F-4D97-AF65-F5344CB8AC3E}">
        <p14:creationId xmlns:p14="http://schemas.microsoft.com/office/powerpoint/2010/main" val="800753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u="sng" dirty="0">
                <a:solidFill>
                  <a:srgbClr val="666666"/>
                </a:solidFill>
                <a:latin typeface="Arial Black" panose="020B0A04020102020204" pitchFamily="34" charset="0"/>
              </a:rPr>
              <a:t>ΟΙΚΟΝΟΜΙΚΑ ΣΤΟΙΧΕΙΑ</a:t>
            </a:r>
            <a:endParaRPr lang="el-GR" dirty="0">
              <a:latin typeface="Arial Black" panose="020B0A04020102020204" pitchFamily="34" charset="0"/>
            </a:endParaRPr>
          </a:p>
        </p:txBody>
      </p:sp>
      <p:sp>
        <p:nvSpPr>
          <p:cNvPr id="4" name="Θέση περιεχομένου 3"/>
          <p:cNvSpPr>
            <a:spLocks noGrp="1"/>
          </p:cNvSpPr>
          <p:nvPr>
            <p:ph idx="1"/>
          </p:nvPr>
        </p:nvSpPr>
        <p:spPr>
          <a:xfrm>
            <a:off x="426128" y="1447800"/>
            <a:ext cx="8229600" cy="5130628"/>
          </a:xfrm>
        </p:spPr>
        <p:txBody>
          <a:bodyPr>
            <a:normAutofit fontScale="92500"/>
          </a:bodyPr>
          <a:lstStyle/>
          <a:p>
            <a:pPr marL="114300" indent="0">
              <a:buNone/>
            </a:pP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Διαχρονικός οικονομικός στόχος της εταιρίας μας αποτελεί η ανάπτυξη σε υγιείς βάσεις, αποφεύγοντας να οδηγείται σε υπέρμετρο δανεισμό. Διατηρώντας μια συνετή μερισματική πολιτική, οι μέτοχοι στηρίζουν πάντοτε κεφαλαιακά την εταιρία </a:t>
            </a:r>
            <a:r>
              <a:rPr lang="el-GR"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επανεπενδύοντας</a:t>
            </a: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το μεγαλύτερο μέρος των κερδών της, αποδεικνύοντας με αυτόν τον τρόπο έμπρακτα την πίστη τους στις μεγάλες προοπτικές ανάπτυξης της εταιρίας. </a:t>
            </a:r>
          </a:p>
          <a:p>
            <a:pPr marL="114300" indent="0">
              <a:buNone/>
            </a:pPr>
            <a:r>
              <a:rPr lang="el-GR" u="sng"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ΔΕΙΤΕ ΤΑ ΟΙΚΟΝΟΜΙΚΑ ΣΤΟΙΧΕΙΑ 2019.</a:t>
            </a:r>
            <a:endParaRPr lang="el-GR"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Tx/>
              <a:buFont typeface="Wingdings" panose="05000000000000000000" pitchFamily="2" charset="2"/>
              <a:buChar char="v"/>
            </a:pPr>
            <a:r>
              <a:rPr lang="en-US" dirty="0" smtClean="0">
                <a:hlinkClick r:id="rId2"/>
              </a:rPr>
              <a:t>http://melissa-kikizas.gr/wp-content/uploads/2020/09/2019_isologismos_eterias_kai_omilou.pdf</a:t>
            </a:r>
            <a:endParaRPr lang="el-GR" dirty="0" smtClean="0"/>
          </a:p>
          <a:p>
            <a:pPr>
              <a:buClrTx/>
              <a:buFont typeface="Wingdings" panose="05000000000000000000" pitchFamily="2" charset="2"/>
              <a:buChar char="v"/>
            </a:pPr>
            <a:r>
              <a:rPr lang="en-US" dirty="0">
                <a:hlinkClick r:id="rId3"/>
              </a:rPr>
              <a:t>http://</a:t>
            </a:r>
            <a:r>
              <a:rPr lang="en-US" dirty="0" smtClean="0">
                <a:hlinkClick r:id="rId3"/>
              </a:rPr>
              <a:t>melissa-kikizas.gr/wp-content/uploads/2020/09/melissa_etisies_oikonomikes_katastaseis_2020.pdf</a:t>
            </a:r>
            <a:endParaRPr lang="el-GR" dirty="0" smtClean="0"/>
          </a:p>
          <a:p>
            <a:pPr marL="114300" indent="0">
              <a:buNone/>
            </a:pPr>
            <a:endParaRPr lang="el-GR" dirty="0" smtClean="0"/>
          </a:p>
          <a:p>
            <a:pPr marL="114300" indent="0">
              <a:buNone/>
            </a:pPr>
            <a:endParaRPr lang="el-GR" dirty="0" smtClean="0"/>
          </a:p>
          <a:p>
            <a:pPr marL="114300" indent="0">
              <a:buNone/>
            </a:pPr>
            <a:endParaRPr lang="el-GR" dirty="0"/>
          </a:p>
        </p:txBody>
      </p:sp>
    </p:spTree>
    <p:extLst>
      <p:ext uri="{BB962C8B-B14F-4D97-AF65-F5344CB8AC3E}">
        <p14:creationId xmlns:p14="http://schemas.microsoft.com/office/powerpoint/2010/main" val="516894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fontAlgn="base"/>
            <a:r>
              <a:rPr lang="el-GR" b="1" dirty="0" smtClean="0">
                <a:solidFill>
                  <a:srgbClr val="BFBCB1"/>
                </a:solidFill>
                <a:latin typeface="GillSansNova"/>
              </a:rPr>
              <a:t/>
            </a:r>
            <a:br>
              <a:rPr lang="el-GR" b="1" dirty="0" smtClean="0">
                <a:solidFill>
                  <a:srgbClr val="BFBCB1"/>
                </a:solidFill>
                <a:latin typeface="GillSansNova"/>
              </a:rPr>
            </a:br>
            <a:r>
              <a:rPr lang="el-GR" b="1" dirty="0" smtClean="0">
                <a:solidFill>
                  <a:schemeClr val="tx1"/>
                </a:solidFill>
                <a:latin typeface="Arial Black" panose="020B0A04020102020204" pitchFamily="34" charset="0"/>
              </a:rPr>
              <a:t>ΑΚΑΔΗΜΙΑ </a:t>
            </a:r>
            <a:r>
              <a:rPr lang="el-GR" b="1" dirty="0">
                <a:solidFill>
                  <a:schemeClr val="tx1"/>
                </a:solidFill>
                <a:latin typeface="Arial Black" panose="020B0A04020102020204" pitchFamily="34" charset="0"/>
              </a:rPr>
              <a:t>ΣΙΤΟΥ</a:t>
            </a:r>
            <a:br>
              <a:rPr lang="el-GR" b="1" dirty="0">
                <a:solidFill>
                  <a:schemeClr val="tx1"/>
                </a:solidFill>
                <a:latin typeface="Arial Black" panose="020B0A04020102020204" pitchFamily="34" charset="0"/>
              </a:rPr>
            </a:br>
            <a:r>
              <a:rPr lang="el-GR" b="1" dirty="0">
                <a:solidFill>
                  <a:schemeClr val="tx1"/>
                </a:solidFill>
                <a:latin typeface="Arial Black" panose="020B0A04020102020204" pitchFamily="34" charset="0"/>
              </a:rPr>
              <a:t>ΥΠΟΤΡΟΦΙΑ </a:t>
            </a:r>
            <a:r>
              <a:rPr lang="en-US" b="1" dirty="0">
                <a:solidFill>
                  <a:schemeClr val="tx1"/>
                </a:solidFill>
                <a:latin typeface="Arial Black" panose="020B0A04020102020204" pitchFamily="34" charset="0"/>
              </a:rPr>
              <a:t>MELISSA</a:t>
            </a:r>
            <a:br>
              <a:rPr lang="en-US" b="1" dirty="0">
                <a:solidFill>
                  <a:schemeClr val="tx1"/>
                </a:solidFill>
                <a:latin typeface="Arial Black" panose="020B0A04020102020204" pitchFamily="34" charset="0"/>
              </a:rPr>
            </a:br>
            <a:endParaRPr lang="el-GR" dirty="0">
              <a:solidFill>
                <a:schemeClr val="tx1"/>
              </a:solidFill>
              <a:latin typeface="Arial Black" panose="020B0A04020102020204" pitchFamily="34" charset="0"/>
            </a:endParaRPr>
          </a:p>
        </p:txBody>
      </p:sp>
      <p:sp>
        <p:nvSpPr>
          <p:cNvPr id="3" name="Θέση περιεχομένου 2"/>
          <p:cNvSpPr>
            <a:spLocks noGrp="1"/>
          </p:cNvSpPr>
          <p:nvPr>
            <p:ph idx="1"/>
          </p:nvPr>
        </p:nvSpPr>
        <p:spPr>
          <a:xfrm>
            <a:off x="251520" y="1556792"/>
            <a:ext cx="8568952" cy="5112568"/>
          </a:xfrm>
        </p:spPr>
        <p:txBody>
          <a:bodyPr>
            <a:normAutofit fontScale="85000" lnSpcReduction="20000"/>
          </a:bodyPr>
          <a:lstStyle/>
          <a:p>
            <a:pPr>
              <a:buClrTx/>
              <a:buFont typeface="Wingdings" panose="05000000000000000000" pitchFamily="2" charset="2"/>
              <a:buChar char="v"/>
            </a:pPr>
            <a:r>
              <a:rPr lang="el-GR" dirty="0">
                <a:solidFill>
                  <a:schemeClr val="tx1"/>
                </a:solidFill>
                <a:latin typeface="Arial" panose="020B0604020202020204" pitchFamily="34" charset="0"/>
                <a:cs typeface="Arial" panose="020B0604020202020204" pitchFamily="34" charset="0"/>
              </a:rPr>
              <a:t>Στην </a:t>
            </a:r>
            <a:r>
              <a:rPr lang="el-GR" dirty="0" err="1">
                <a:solidFill>
                  <a:schemeClr val="tx1"/>
                </a:solidFill>
                <a:latin typeface="Arial" panose="020B0604020202020204" pitchFamily="34" charset="0"/>
                <a:cs typeface="Arial" panose="020B0604020202020204" pitchFamily="34" charset="0"/>
              </a:rPr>
              <a:t>Melissa</a:t>
            </a:r>
            <a:r>
              <a:rPr lang="el-GR" dirty="0">
                <a:solidFill>
                  <a:schemeClr val="tx1"/>
                </a:solidFill>
                <a:latin typeface="Arial" panose="020B0604020202020204" pitchFamily="34" charset="0"/>
                <a:cs typeface="Arial" panose="020B0604020202020204" pitchFamily="34" charset="0"/>
              </a:rPr>
              <a:t> πιστεύουμε πως όταν υπάρχει όρεξη, πρέπει να υπάρχει και ευκαιρία</a:t>
            </a:r>
            <a:r>
              <a:rPr lang="el-GR" dirty="0" smtClean="0">
                <a:solidFill>
                  <a:schemeClr val="tx1"/>
                </a:solidFill>
                <a:latin typeface="Arial" panose="020B0604020202020204" pitchFamily="34" charset="0"/>
                <a:cs typeface="Arial" panose="020B0604020202020204" pitchFamily="34" charset="0"/>
              </a:rPr>
              <a:t>. </a:t>
            </a:r>
            <a:r>
              <a:rPr lang="el-GR" dirty="0">
                <a:solidFill>
                  <a:schemeClr val="tx1"/>
                </a:solidFill>
                <a:latin typeface="Arial" panose="020B0604020202020204" pitchFamily="34" charset="0"/>
                <a:cs typeface="Arial" panose="020B0604020202020204" pitchFamily="34" charset="0"/>
              </a:rPr>
              <a:t>Γι’ αυτό δημιουργήσαμε την </a:t>
            </a:r>
            <a:r>
              <a:rPr lang="el-GR" b="1" dirty="0">
                <a:solidFill>
                  <a:srgbClr val="7030A0"/>
                </a:solidFill>
                <a:latin typeface="Arial" panose="020B0604020202020204" pitchFamily="34" charset="0"/>
                <a:cs typeface="Arial" panose="020B0604020202020204" pitchFamily="34" charset="0"/>
              </a:rPr>
              <a:t>υποτροφία </a:t>
            </a:r>
            <a:r>
              <a:rPr lang="el-GR" b="1" dirty="0" err="1">
                <a:solidFill>
                  <a:srgbClr val="7030A0"/>
                </a:solidFill>
                <a:latin typeface="Arial" panose="020B0604020202020204" pitchFamily="34" charset="0"/>
                <a:cs typeface="Arial" panose="020B0604020202020204" pitchFamily="34" charset="0"/>
              </a:rPr>
              <a:t>Melissa</a:t>
            </a:r>
            <a:r>
              <a:rPr lang="el-GR" b="1" dirty="0">
                <a:solidFill>
                  <a:srgbClr val="7030A0"/>
                </a:solidFill>
                <a:latin typeface="Arial" panose="020B0604020202020204" pitchFamily="34" charset="0"/>
                <a:cs typeface="Arial" panose="020B0604020202020204" pitchFamily="34" charset="0"/>
              </a:rPr>
              <a:t> </a:t>
            </a:r>
            <a:r>
              <a:rPr lang="el-GR" dirty="0">
                <a:solidFill>
                  <a:schemeClr val="tx1"/>
                </a:solidFill>
                <a:latin typeface="Arial" panose="020B0604020202020204" pitchFamily="34" charset="0"/>
                <a:cs typeface="Arial" panose="020B0604020202020204" pitchFamily="34" charset="0"/>
              </a:rPr>
              <a:t>στο νέο Ινστιτούτο Επαγγελματικής Κατάρτισης της Αμερικανικής Γεωργικής Σχολής με σπουδές διάρκειας 2 ετών. </a:t>
            </a:r>
            <a:endParaRPr lang="el-GR" dirty="0" smtClean="0">
              <a:solidFill>
                <a:schemeClr val="tx1"/>
              </a:solidFill>
              <a:latin typeface="Arial" panose="020B0604020202020204" pitchFamily="34" charset="0"/>
              <a:cs typeface="Arial" panose="020B0604020202020204" pitchFamily="34" charset="0"/>
            </a:endParaRPr>
          </a:p>
          <a:p>
            <a:pPr>
              <a:buClrTx/>
              <a:buFont typeface="Wingdings" panose="05000000000000000000" pitchFamily="2" charset="2"/>
              <a:buChar char="v"/>
            </a:pPr>
            <a:r>
              <a:rPr lang="el-GR" dirty="0" smtClean="0">
                <a:solidFill>
                  <a:srgbClr val="7030A0"/>
                </a:solidFill>
                <a:latin typeface="Arial" panose="020B0604020202020204" pitchFamily="34" charset="0"/>
                <a:cs typeface="Arial" panose="020B0604020202020204" pitchFamily="34" charset="0"/>
              </a:rPr>
              <a:t>Απευθύνεται </a:t>
            </a:r>
            <a:r>
              <a:rPr lang="el-GR" dirty="0">
                <a:solidFill>
                  <a:srgbClr val="7030A0"/>
                </a:solidFill>
                <a:latin typeface="Arial" panose="020B0604020202020204" pitchFamily="34" charset="0"/>
                <a:cs typeface="Arial" panose="020B0604020202020204" pitchFamily="34" charset="0"/>
              </a:rPr>
              <a:t>σε αποφοίτους Επαγγελματικών και Γενικών Λυκείων, ΤΕΕ (Β’ κύκλου) Επαγγελματικών Σχολών και ΤΕΛ, όλων των ειδικοτήτων,</a:t>
            </a:r>
            <a:r>
              <a:rPr lang="el-GR" dirty="0">
                <a:solidFill>
                  <a:schemeClr val="tx1"/>
                </a:solidFill>
                <a:latin typeface="Arial" panose="020B0604020202020204" pitchFamily="34" charset="0"/>
                <a:cs typeface="Arial" panose="020B0604020202020204" pitchFamily="34" charset="0"/>
              </a:rPr>
              <a:t> οι οποίοι επιθυμούν να πραγματοποιήσουν ολοκληρωμένες και ουσιαστικές σπουδές για να αναδειχθούν επαγγελματικά στον </a:t>
            </a:r>
            <a:r>
              <a:rPr lang="el-GR" dirty="0" err="1">
                <a:solidFill>
                  <a:schemeClr val="tx1"/>
                </a:solidFill>
                <a:latin typeface="Arial" panose="020B0604020202020204" pitchFamily="34" charset="0"/>
                <a:cs typeface="Arial" panose="020B0604020202020204" pitchFamily="34" charset="0"/>
              </a:rPr>
              <a:t>αγροδιατροφικό</a:t>
            </a:r>
            <a:r>
              <a:rPr lang="el-GR" dirty="0">
                <a:solidFill>
                  <a:schemeClr val="tx1"/>
                </a:solidFill>
                <a:latin typeface="Arial" panose="020B0604020202020204" pitchFamily="34" charset="0"/>
                <a:cs typeface="Arial" panose="020B0604020202020204" pitchFamily="34" charset="0"/>
              </a:rPr>
              <a:t> τομέα. </a:t>
            </a:r>
            <a:endParaRPr lang="el-GR" dirty="0" smtClean="0">
              <a:solidFill>
                <a:schemeClr val="tx1"/>
              </a:solidFill>
              <a:latin typeface="Arial" panose="020B0604020202020204" pitchFamily="34" charset="0"/>
              <a:cs typeface="Arial" panose="020B0604020202020204" pitchFamily="34" charset="0"/>
            </a:endParaRPr>
          </a:p>
          <a:p>
            <a:pPr>
              <a:buClrTx/>
              <a:buFont typeface="Wingdings" panose="05000000000000000000" pitchFamily="2" charset="2"/>
              <a:buChar char="v"/>
            </a:pPr>
            <a:r>
              <a:rPr lang="el-GR" dirty="0" smtClean="0">
                <a:solidFill>
                  <a:schemeClr val="tx1"/>
                </a:solidFill>
                <a:latin typeface="Arial" panose="020B0604020202020204" pitchFamily="34" charset="0"/>
                <a:cs typeface="Arial" panose="020B0604020202020204" pitchFamily="34" charset="0"/>
              </a:rPr>
              <a:t>Ο </a:t>
            </a:r>
            <a:r>
              <a:rPr lang="el-GR" dirty="0">
                <a:solidFill>
                  <a:schemeClr val="tx1"/>
                </a:solidFill>
                <a:latin typeface="Arial" panose="020B0604020202020204" pitchFamily="34" charset="0"/>
                <a:cs typeface="Arial" panose="020B0604020202020204" pitchFamily="34" charset="0"/>
              </a:rPr>
              <a:t>ισχύων κανονισμός περί Λειτουργίας των ΙΕΚ, παρέχει τη δυνατότητα σε αποφοίτους των παραπάνω εκπαιδευτικών επιπέδων να καταταχθούν </a:t>
            </a:r>
            <a:r>
              <a:rPr lang="el-GR" dirty="0">
                <a:solidFill>
                  <a:srgbClr val="7030A0"/>
                </a:solidFill>
                <a:latin typeface="Arial" panose="020B0604020202020204" pitchFamily="34" charset="0"/>
                <a:cs typeface="Arial" panose="020B0604020202020204" pitchFamily="34" charset="0"/>
              </a:rPr>
              <a:t>στο Γ’ εξάμηνο σπουδών </a:t>
            </a:r>
            <a:r>
              <a:rPr lang="el-GR" dirty="0">
                <a:solidFill>
                  <a:schemeClr val="tx1"/>
                </a:solidFill>
                <a:latin typeface="Arial" panose="020B0604020202020204" pitchFamily="34" charset="0"/>
                <a:cs typeface="Arial" panose="020B0604020202020204" pitchFamily="34" charset="0"/>
              </a:rPr>
              <a:t>συναφών ειδικοτήτων</a:t>
            </a:r>
            <a:r>
              <a:rPr lang="el-GR" dirty="0" smtClean="0">
                <a:solidFill>
                  <a:schemeClr val="tx1"/>
                </a:solidFill>
                <a:latin typeface="Arial" panose="020B0604020202020204" pitchFamily="34" charset="0"/>
                <a:cs typeface="Arial" panose="020B0604020202020204" pitchFamily="34" charset="0"/>
              </a:rPr>
              <a:t>.</a:t>
            </a:r>
            <a:r>
              <a:rPr lang="el-GR" dirty="0">
                <a:solidFill>
                  <a:schemeClr val="tx1"/>
                </a:solidFill>
                <a:latin typeface="Arial" panose="020B0604020202020204" pitchFamily="34" charset="0"/>
                <a:cs typeface="Arial" panose="020B0604020202020204" pitchFamily="34" charset="0"/>
              </a:rPr>
              <a:t/>
            </a:r>
            <a:br>
              <a:rPr lang="el-GR" dirty="0">
                <a:solidFill>
                  <a:schemeClr val="tx1"/>
                </a:solidFill>
                <a:latin typeface="Arial" panose="020B0604020202020204" pitchFamily="34" charset="0"/>
                <a:cs typeface="Arial" panose="020B0604020202020204" pitchFamily="34" charset="0"/>
              </a:rPr>
            </a:br>
            <a:r>
              <a:rPr lang="el-GR" dirty="0" smtClean="0">
                <a:solidFill>
                  <a:schemeClr val="tx1"/>
                </a:solidFill>
                <a:latin typeface="Arial" panose="020B0604020202020204" pitchFamily="34" charset="0"/>
                <a:cs typeface="Arial" panose="020B0604020202020204" pitchFamily="34" charset="0"/>
              </a:rPr>
              <a:t/>
            </a:r>
            <a:br>
              <a:rPr lang="el-GR" dirty="0" smtClean="0">
                <a:solidFill>
                  <a:schemeClr val="tx1"/>
                </a:solidFill>
                <a:latin typeface="Arial" panose="020B0604020202020204" pitchFamily="34" charset="0"/>
                <a:cs typeface="Arial" panose="020B0604020202020204" pitchFamily="34" charset="0"/>
              </a:rPr>
            </a:br>
            <a:r>
              <a:rPr lang="el-GR" dirty="0" smtClean="0">
                <a:solidFill>
                  <a:schemeClr val="tx1"/>
                </a:solidFill>
                <a:latin typeface="Arial" panose="020B0604020202020204" pitchFamily="34" charset="0"/>
                <a:cs typeface="Arial" panose="020B0604020202020204" pitchFamily="34" charset="0"/>
              </a:rPr>
              <a:t>Το </a:t>
            </a:r>
            <a:r>
              <a:rPr lang="el-GR" dirty="0">
                <a:solidFill>
                  <a:schemeClr val="tx1"/>
                </a:solidFill>
                <a:latin typeface="Arial" panose="020B0604020202020204" pitchFamily="34" charset="0"/>
                <a:cs typeface="Arial" panose="020B0604020202020204" pitchFamily="34" charset="0"/>
              </a:rPr>
              <a:t>ΙΕΚ παρέχει στους αποφοίτους του </a:t>
            </a:r>
            <a:r>
              <a:rPr lang="el-GR" dirty="0">
                <a:solidFill>
                  <a:srgbClr val="7030A0"/>
                </a:solidFill>
                <a:latin typeface="Arial" panose="020B0604020202020204" pitchFamily="34" charset="0"/>
                <a:cs typeface="Arial" panose="020B0604020202020204" pitchFamily="34" charset="0"/>
              </a:rPr>
              <a:t>πιστοποιημένο τίτλο σπουδών επιπέδου 5 από το Υπουργείο Παιδείας (ΕΟΠΠΕΠ),</a:t>
            </a:r>
            <a:r>
              <a:rPr lang="el-GR" dirty="0">
                <a:solidFill>
                  <a:schemeClr val="tx1"/>
                </a:solidFill>
                <a:latin typeface="Arial" panose="020B0604020202020204" pitchFamily="34" charset="0"/>
                <a:cs typeface="Arial" panose="020B0604020202020204" pitchFamily="34" charset="0"/>
              </a:rPr>
              <a:t> σύμφωνα με το Εθνικό Πλαίσιο Προσόντων. Οι απόφοιτοι των ΙΕΚ </a:t>
            </a:r>
            <a:r>
              <a:rPr lang="el-GR" dirty="0" err="1">
                <a:solidFill>
                  <a:schemeClr val="tx1"/>
                </a:solidFill>
                <a:latin typeface="Arial" panose="020B0604020202020204" pitchFamily="34" charset="0"/>
                <a:cs typeface="Arial" panose="020B0604020202020204" pitchFamily="34" charset="0"/>
              </a:rPr>
              <a:t>αγροδιατροφικού</a:t>
            </a:r>
            <a:r>
              <a:rPr lang="el-GR" dirty="0">
                <a:solidFill>
                  <a:schemeClr val="tx1"/>
                </a:solidFill>
                <a:latin typeface="Arial" panose="020B0604020202020204" pitchFamily="34" charset="0"/>
                <a:cs typeface="Arial" panose="020B0604020202020204" pitchFamily="34" charset="0"/>
              </a:rPr>
              <a:t> τομέα, δικαιούνται επιπλέον </a:t>
            </a:r>
            <a:r>
              <a:rPr lang="el-GR" dirty="0" err="1">
                <a:solidFill>
                  <a:schemeClr val="tx1"/>
                </a:solidFill>
                <a:latin typeface="Arial" panose="020B0604020202020204" pitchFamily="34" charset="0"/>
                <a:cs typeface="Arial" panose="020B0604020202020204" pitchFamily="34" charset="0"/>
              </a:rPr>
              <a:t>μοριοδότησης</a:t>
            </a:r>
            <a:r>
              <a:rPr lang="el-GR" dirty="0">
                <a:solidFill>
                  <a:schemeClr val="tx1"/>
                </a:solidFill>
                <a:latin typeface="Arial" panose="020B0604020202020204" pitchFamily="34" charset="0"/>
                <a:cs typeface="Arial" panose="020B0604020202020204" pitchFamily="34" charset="0"/>
              </a:rPr>
              <a:t> στα σχέδια βελτίωσης, καθώς και στην ένταξή τους στα προγράμματα Νέων Αγροτών.</a:t>
            </a:r>
            <a:br>
              <a:rPr lang="el-GR" dirty="0">
                <a:solidFill>
                  <a:schemeClr val="tx1"/>
                </a:solidFill>
                <a:latin typeface="Arial" panose="020B0604020202020204" pitchFamily="34" charset="0"/>
                <a:cs typeface="Arial" panose="020B0604020202020204" pitchFamily="34" charset="0"/>
              </a:rPr>
            </a:br>
            <a:r>
              <a:rPr lang="el-GR" b="1" dirty="0">
                <a:solidFill>
                  <a:srgbClr val="7030A0"/>
                </a:solidFill>
                <a:latin typeface="Arial" panose="020B0604020202020204" pitchFamily="34" charset="0"/>
                <a:cs typeface="Arial" panose="020B0604020202020204" pitchFamily="34" charset="0"/>
              </a:rPr>
              <a:t/>
            </a:r>
            <a:br>
              <a:rPr lang="el-GR" b="1" dirty="0">
                <a:solidFill>
                  <a:srgbClr val="7030A0"/>
                </a:solidFill>
                <a:latin typeface="Arial" panose="020B0604020202020204" pitchFamily="34" charset="0"/>
                <a:cs typeface="Arial" panose="020B0604020202020204" pitchFamily="34" charset="0"/>
              </a:rPr>
            </a:br>
            <a:r>
              <a:rPr lang="el-GR" b="1" dirty="0">
                <a:solidFill>
                  <a:srgbClr val="7030A0"/>
                </a:solidFill>
                <a:latin typeface="GillSansNova"/>
                <a:hlinkClick r:id="rId2"/>
              </a:rPr>
              <a:t>Κατέβασε εδώ το φετινό πρόγραμμα</a:t>
            </a:r>
            <a:r>
              <a:rPr lang="el-GR" b="1" dirty="0" smtClean="0">
                <a:solidFill>
                  <a:srgbClr val="7030A0"/>
                </a:solidFill>
                <a:latin typeface="GillSansNova"/>
                <a:hlinkClick r:id="rId2"/>
              </a:rPr>
              <a:t>!</a:t>
            </a:r>
            <a:r>
              <a:rPr lang="el-GR" b="1" dirty="0" smtClean="0">
                <a:solidFill>
                  <a:srgbClr val="7030A0"/>
                </a:solidFill>
                <a:latin typeface="GillSansNova"/>
              </a:rPr>
              <a:t> </a:t>
            </a:r>
            <a:endParaRPr lang="el-GR" b="1" dirty="0">
              <a:solidFill>
                <a:srgbClr val="7030A0"/>
              </a:solidFill>
            </a:endParaRPr>
          </a:p>
        </p:txBody>
      </p:sp>
    </p:spTree>
    <p:extLst>
      <p:ext uri="{BB962C8B-B14F-4D97-AF65-F5344CB8AC3E}">
        <p14:creationId xmlns:p14="http://schemas.microsoft.com/office/powerpoint/2010/main" val="118509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99852"/>
                    </a14:imgEffect>
                  </a14:imgLayer>
                </a14:imgProps>
              </a:ext>
              <a:ext uri="{28A0092B-C50C-407E-A947-70E740481C1C}">
                <a14:useLocalDpi xmlns:a14="http://schemas.microsoft.com/office/drawing/2010/main" val="0"/>
              </a:ext>
            </a:extLst>
          </a:blip>
          <a:stretch>
            <a:fillRect/>
          </a:stretch>
        </p:blipFill>
        <p:spPr>
          <a:xfrm>
            <a:off x="971600" y="1340768"/>
            <a:ext cx="7272808" cy="3816424"/>
          </a:xfrm>
          <a:prstGeom prst="rect">
            <a:avLst/>
          </a:prstGeom>
        </p:spPr>
      </p:pic>
    </p:spTree>
    <p:extLst>
      <p:ext uri="{BB962C8B-B14F-4D97-AF65-F5344CB8AC3E}">
        <p14:creationId xmlns:p14="http://schemas.microsoft.com/office/powerpoint/2010/main" val="1794286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564" y="1997839"/>
            <a:ext cx="7848872" cy="4247317"/>
          </a:xfrm>
          <a:prstGeom prst="rect">
            <a:avLst/>
          </a:prstGeom>
        </p:spPr>
        <p:txBody>
          <a:bodyPr wrap="square">
            <a:spAutoFit/>
          </a:bodyPr>
          <a:lstStyle/>
          <a:p>
            <a:pPr marL="285750" indent="-285750" algn="just">
              <a:buFont typeface="Wingdings" panose="05000000000000000000" pitchFamily="2" charset="2"/>
              <a:buChar char="v"/>
            </a:pPr>
            <a:r>
              <a:rPr lang="el-G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εταιρία «Μέλισσα», (ΜΕΛΙΣΣΑ ΚΙΚIΖΑΣ Α.Β.Ε.Ε. ΤΡΟΦΙΜΩΝ) ξεκινά το 1947, αλλά οι ρίζες της βρίσκονται ακόμη πιο βαθιά πίσω στο παρελθόν. Η ιστορία των ζυμαρικών στην Ελλάδα έχει τα θεμέλιά της κάπου στο Ναύπλιο, στην πρώτη πρωτεύουσα του νεοσύστατου τότε ελληνικού κράτους, το πρώτο μισό του 19ου αιώνα. </a:t>
            </a:r>
          </a:p>
          <a:p>
            <a:pPr marL="285750" indent="-285750" algn="just">
              <a:buFont typeface="Wingdings" panose="05000000000000000000" pitchFamily="2" charset="2"/>
              <a:buChar char="v"/>
            </a:pPr>
            <a:endParaRPr lang="el-G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l-G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εταιρία γεννήθηκε από το όραμα του Αλέξανδρου </a:t>
            </a:r>
            <a:r>
              <a:rPr lang="el-GR"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Κίκιζα</a:t>
            </a:r>
            <a:r>
              <a:rPr lang="el-G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να δημιουργήσει μια βιομηχανία τροφίμων. </a:t>
            </a:r>
          </a:p>
          <a:p>
            <a:pPr marL="285750" indent="-285750" algn="just">
              <a:buFont typeface="Wingdings" panose="05000000000000000000" pitchFamily="2" charset="2"/>
              <a:buChar char="v"/>
            </a:pPr>
            <a:endParaRPr lang="el-G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l-G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Στη Λεωφόρο Κηφισού θα στηθεί το εργοστάσιο «ΒΕΖΑΚ» (Βιομηχανία Εκλεκτών Ζυμαρικών Αδελφών </a:t>
            </a:r>
            <a:r>
              <a:rPr lang="el-GR"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Κίκιζα</a:t>
            </a:r>
            <a:r>
              <a:rPr lang="el-G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μια </a:t>
            </a:r>
            <a:r>
              <a:rPr lang="el-GR"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μακαρονοβιομηχανία</a:t>
            </a:r>
            <a:r>
              <a:rPr lang="el-G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που, 65 χρόνια μετά, έχει εξελιχθεί σε μια από τις σημαντικότερες εταιρίες τροφίμων της χώρας μας. Μετά από μερικά χρόνια ο Γρηγόρης </a:t>
            </a:r>
            <a:r>
              <a:rPr lang="el-GR"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Κίκιζας</a:t>
            </a:r>
            <a:r>
              <a:rPr lang="el-G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αδερφός του Αλέξανδρου, αποχωρεί από την επιχείρηση και η εταιρία μετονομάζεται σε «Μέλισσα» - το σύμβολο της εργατικότητας.</a:t>
            </a:r>
          </a:p>
        </p:txBody>
      </p:sp>
      <p:sp>
        <p:nvSpPr>
          <p:cNvPr id="4" name="Title 3"/>
          <p:cNvSpPr>
            <a:spLocks noGrp="1"/>
          </p:cNvSpPr>
          <p:nvPr>
            <p:ph type="title"/>
          </p:nvPr>
        </p:nvSpPr>
        <p:spPr/>
        <p:txBody>
          <a:bodyPr>
            <a:normAutofit/>
          </a:bodyPr>
          <a:lstStyle/>
          <a:p>
            <a:r>
              <a:rPr lang="el-GR" b="1" cap="none" dirty="0" smtClean="0">
                <a:solidFill>
                  <a:schemeClr val="tx1"/>
                </a:solidFill>
                <a:effectLst>
                  <a:outerShdw blurRad="38100" dist="38100" dir="2700000" algn="tl">
                    <a:srgbClr val="000000">
                      <a:alpha val="43137"/>
                    </a:srgbClr>
                  </a:outerShdw>
                </a:effectLst>
                <a:latin typeface="Arial Black" panose="020B0A04020102020204" pitchFamily="34" charset="0"/>
              </a:rPr>
              <a:t>Ιστορία της εταιρίας </a:t>
            </a:r>
            <a:r>
              <a:rPr lang="el-GR" b="1" cap="none" dirty="0" smtClean="0">
                <a:solidFill>
                  <a:srgbClr val="C00000"/>
                </a:solidFill>
                <a:effectLst>
                  <a:outerShdw blurRad="38100" dist="38100" dir="2700000" algn="tl">
                    <a:srgbClr val="000000">
                      <a:alpha val="43137"/>
                    </a:srgbClr>
                  </a:outerShdw>
                </a:effectLst>
                <a:latin typeface="Arial Black" panose="020B0A04020102020204" pitchFamily="34" charset="0"/>
              </a:rPr>
              <a:t>«ΜΕΛΙΣΣΑ»</a:t>
            </a:r>
            <a:endParaRPr lang="el-GR" b="1" cap="none"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625271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426128" y="116632"/>
            <a:ext cx="8260672" cy="1224136"/>
          </a:xfrm>
        </p:spPr>
        <p:txBody>
          <a:bodyPr>
            <a:normAutofit fontScale="90000"/>
          </a:bodyPr>
          <a:lstStyle/>
          <a:p>
            <a:r>
              <a:rPr lang="el-GR" b="1" dirty="0" smtClean="0">
                <a:solidFill>
                  <a:srgbClr val="E51937"/>
                </a:solidFill>
                <a:latin typeface="Segoe UI" panose="020B0502040204020203" pitchFamily="34" charset="0"/>
              </a:rPr>
              <a:t/>
            </a:r>
            <a:br>
              <a:rPr lang="el-GR" b="1" dirty="0" smtClean="0">
                <a:solidFill>
                  <a:srgbClr val="E51937"/>
                </a:solidFill>
                <a:latin typeface="Segoe UI" panose="020B0502040204020203" pitchFamily="34" charset="0"/>
              </a:rPr>
            </a:br>
            <a:r>
              <a:rPr lang="el-GR" sz="4000" b="1" cap="none" dirty="0">
                <a:solidFill>
                  <a:schemeClr val="tx1"/>
                </a:solidFill>
                <a:latin typeface="Arial Black" panose="020B0A04020102020204" pitchFamily="34" charset="0"/>
              </a:rPr>
              <a:t>Η</a:t>
            </a:r>
            <a:r>
              <a:rPr lang="el-GR" sz="4000" b="1" cap="none" dirty="0" smtClean="0">
                <a:solidFill>
                  <a:schemeClr val="tx1"/>
                </a:solidFill>
                <a:latin typeface="Arial Black" panose="020B0A04020102020204" pitchFamily="34" charset="0"/>
              </a:rPr>
              <a:t> φιλοσοφία μας</a:t>
            </a:r>
            <a:r>
              <a:rPr lang="el-GR" b="1" dirty="0">
                <a:solidFill>
                  <a:srgbClr val="E51937"/>
                </a:solidFill>
                <a:latin typeface="Arial Black" panose="020B0A04020102020204" pitchFamily="34" charset="0"/>
              </a:rPr>
              <a:t/>
            </a:r>
            <a:br>
              <a:rPr lang="el-GR" b="1" dirty="0">
                <a:solidFill>
                  <a:srgbClr val="E51937"/>
                </a:solidFill>
                <a:latin typeface="Arial Black" panose="020B0A04020102020204" pitchFamily="34" charset="0"/>
              </a:rPr>
            </a:br>
            <a:endParaRPr lang="el-GR" dirty="0">
              <a:latin typeface="Arial Black" panose="020B0A04020102020204" pitchFamily="34" charset="0"/>
            </a:endParaRPr>
          </a:p>
        </p:txBody>
      </p:sp>
      <p:sp>
        <p:nvSpPr>
          <p:cNvPr id="9" name="Θέση περιεχομένου 8"/>
          <p:cNvSpPr>
            <a:spLocks noGrp="1"/>
          </p:cNvSpPr>
          <p:nvPr>
            <p:ph idx="1"/>
          </p:nvPr>
        </p:nvSpPr>
        <p:spPr>
          <a:xfrm>
            <a:off x="457200" y="1484784"/>
            <a:ext cx="8229600" cy="5184576"/>
          </a:xfrm>
        </p:spPr>
        <p:txBody>
          <a:bodyPr>
            <a:normAutofit lnSpcReduction="10000"/>
          </a:bodyPr>
          <a:lstStyle/>
          <a:p>
            <a:pPr>
              <a:buClrTx/>
              <a:buFont typeface="Wingdings" panose="05000000000000000000" pitchFamily="2" charset="2"/>
              <a:buChar char="v"/>
            </a:pPr>
            <a:r>
              <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Μένοντας πιστοί στο όραμα του ιδρυτή μας, επιλέγουμε τις πρώτες μας ύλες διασφαλίζοντας την αδιαπραγμάτευτη </a:t>
            </a:r>
            <a:r>
              <a:rPr lang="el-GR" sz="2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ποιότητα</a:t>
            </a:r>
            <a:r>
              <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του κάθε προϊόντος που προσφέρουμε στην ελληνική οικογένεια.</a:t>
            </a:r>
          </a:p>
          <a:p>
            <a:pPr>
              <a:buClrTx/>
              <a:buFont typeface="Wingdings" panose="05000000000000000000" pitchFamily="2" charset="2"/>
              <a:buChar char="v"/>
            </a:pPr>
            <a:r>
              <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Από την ίδρυση της εταιρίας μας μέχρι και σήμερα, πρωτεύων στόχος είναι η θετική συμβολή μας στην </a:t>
            </a:r>
            <a:r>
              <a:rPr lang="el-GR" sz="2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κοινωνία</a:t>
            </a:r>
            <a:r>
              <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και στο </a:t>
            </a:r>
            <a:r>
              <a:rPr lang="el-GR" sz="2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περιβάλλον</a:t>
            </a:r>
            <a:r>
              <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114300" indent="0">
              <a:buNone/>
            </a:pPr>
            <a:r>
              <a:rPr lang="el-GR"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Με ποιους τρόπους το πετυχαίνουμε</a:t>
            </a:r>
            <a:r>
              <a:rPr lang="en-US"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114300" indent="0">
              <a:buNone/>
            </a:pPr>
            <a:r>
              <a:rPr lang="el-G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l-G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ι</a:t>
            </a:r>
            <a:r>
              <a:rPr lang="el-G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καταναλωτές</a:t>
            </a:r>
          </a:p>
          <a:p>
            <a:pPr>
              <a:buClrTx/>
              <a:buFont typeface="Wingdings" panose="05000000000000000000" pitchFamily="2" charset="2"/>
              <a:buChar char="v"/>
            </a:pPr>
            <a:r>
              <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Οι </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καταναλωτές είναι οι ρυθμιστές της αξίας μας. </a:t>
            </a:r>
            <a:endPar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Tx/>
              <a:buFont typeface="Wingdings" panose="05000000000000000000" pitchFamily="2" charset="2"/>
              <a:buChar char="v"/>
            </a:pPr>
            <a:r>
              <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Φροντίζουμε </a:t>
            </a:r>
            <a:r>
              <a:rPr lang="el-GR" sz="2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να τους προσφέρουμε την καλύτερη δυνατή σχέση ποιότητας και κόστους και να εξελισσόμαστε ταυτόχρονα με τις ανάγκες τους για πιο σύγχρονα και υγιεινά προϊόντα</a:t>
            </a:r>
            <a:r>
              <a:rPr lang="el-GR" sz="2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4970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76672"/>
            <a:ext cx="8229600" cy="6120680"/>
          </a:xfrm>
        </p:spPr>
        <p:txBody>
          <a:bodyPr>
            <a:normAutofit fontScale="85000" lnSpcReduction="20000"/>
          </a:bodyPr>
          <a:lstStyle/>
          <a:p>
            <a:pPr marL="114300" indent="0">
              <a:buNone/>
            </a:pPr>
            <a:endParaRPr lang="el-GR" sz="2600" b="1" dirty="0" smtClean="0">
              <a:solidFill>
                <a:srgbClr val="FF0000"/>
              </a:solidFill>
              <a:latin typeface="Arial" panose="020B0604020202020204" pitchFamily="34" charset="0"/>
              <a:cs typeface="Arial" panose="020B0604020202020204" pitchFamily="34" charset="0"/>
            </a:endParaRPr>
          </a:p>
          <a:p>
            <a:pPr marL="114300" indent="0">
              <a:buNone/>
            </a:pPr>
            <a:r>
              <a:rPr lang="el-GR" sz="33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Οι </a:t>
            </a:r>
            <a:r>
              <a:rPr lang="el-GR" sz="3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εργαζόμενοι και οι </a:t>
            </a:r>
            <a:r>
              <a:rPr lang="el-GR" sz="33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συνεργάτες</a:t>
            </a:r>
          </a:p>
          <a:p>
            <a:pPr marL="114300" indent="0">
              <a:buNone/>
            </a:pPr>
            <a:endParaRPr lang="el-GR" dirty="0" smtClean="0">
              <a:solidFill>
                <a:srgbClr val="666666"/>
              </a:solidFill>
              <a:latin typeface="Segoe UI" panose="020B0502040204020203" pitchFamily="34" charset="0"/>
            </a:endParaRPr>
          </a:p>
          <a:p>
            <a:pPr>
              <a:buClrTx/>
              <a:buFont typeface="Wingdings" panose="05000000000000000000" pitchFamily="2" charset="2"/>
              <a:buChar char="v"/>
            </a:pP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Οι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εργαζόμενοι και οι συνεργάτες μας είναι η δύναμή μας. </a:t>
            </a:r>
            <a:endPar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14300" indent="0">
              <a:buClrTx/>
              <a:buNone/>
            </a:pPr>
            <a:endPar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Tx/>
              <a:buFont typeface="Wingdings" panose="05000000000000000000" pitchFamily="2" charset="2"/>
              <a:buChar char="v"/>
            </a:pP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Υποστηρίζουμε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τη μοναδικότητα αλλά και τη δυναμική της ομάδας και πιστεύουμε στη συνεργασία, το σεβασμό και την αμοιβαία εμπιστοσύνη που μπορούν να μετατρέψουν έναν εταιρικό στόχο σε προσωπικό κίνητρο</a:t>
            </a: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114300" indent="0">
              <a:buNone/>
            </a:pPr>
            <a:endParaRPr lang="el-GR" dirty="0" smtClean="0">
              <a:solidFill>
                <a:srgbClr val="666666"/>
              </a:solidFill>
              <a:latin typeface="Segoe UI" panose="020B0502040204020203" pitchFamily="34" charset="0"/>
            </a:endParaRPr>
          </a:p>
          <a:p>
            <a:pPr marL="114300" lvl="0" indent="0">
              <a:buClr>
                <a:srgbClr val="93A299"/>
              </a:buClr>
              <a:buNone/>
            </a:pPr>
            <a:r>
              <a:rPr lang="el-GR" sz="33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Εκπαίδευση</a:t>
            </a:r>
            <a:r>
              <a:rPr lang="el-GR" sz="3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114300" indent="0">
              <a:buNone/>
            </a:pPr>
            <a:endParaRPr lang="el-GR" dirty="0" smtClean="0">
              <a:solidFill>
                <a:srgbClr val="666666"/>
              </a:solidFill>
              <a:latin typeface="Segoe UI" panose="020B0502040204020203" pitchFamily="34" charset="0"/>
            </a:endParaRPr>
          </a:p>
          <a:p>
            <a:pPr>
              <a:buClrTx/>
              <a:buFont typeface="Wingdings" panose="05000000000000000000" pitchFamily="2" charset="2"/>
              <a:buChar char="v"/>
            </a:pP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Η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αξία της εκπαίδευσης αποτελεί θεμέλιο λίθο της εταιρείας μας</a:t>
            </a: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114300" indent="0">
              <a:buClrTx/>
              <a:buNone/>
            </a:pPr>
            <a:endPar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Tx/>
              <a:buFont typeface="Wingdings" panose="05000000000000000000" pitchFamily="2" charset="2"/>
              <a:buChar char="v"/>
            </a:pP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συνεχής ενημέρωση γύρω από το αντικείμενο της δουλειάς μας είναι η κινητήριος δύναμή μας για πρόοδο και καινοτομία.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 φάσμα της συνεχούς εκπαίδευσης του προσωπικού μας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κυμαίνεται από το επίπεδο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των γεωπόνων, των μηχανικών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και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χειριστών των μηχανημάτων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έως το επίπεδο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των στελεχών του εμπορικού τμήματος.</a:t>
            </a:r>
          </a:p>
        </p:txBody>
      </p:sp>
    </p:spTree>
    <p:extLst>
      <p:ext uri="{BB962C8B-B14F-4D97-AF65-F5344CB8AC3E}">
        <p14:creationId xmlns:p14="http://schemas.microsoft.com/office/powerpoint/2010/main" val="3576028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664"/>
            <a:ext cx="8229600" cy="5721499"/>
          </a:xfrm>
        </p:spPr>
        <p:txBody>
          <a:bodyPr>
            <a:normAutofit fontScale="92500" lnSpcReduction="10000"/>
          </a:bodyPr>
          <a:lstStyle/>
          <a:p>
            <a:pPr marL="114300" lvl="0" indent="0">
              <a:buClr>
                <a:srgbClr val="93A299"/>
              </a:buClr>
              <a:buNone/>
            </a:pPr>
            <a:endParaRPr lang="el-GR" sz="2600" b="1" dirty="0" smtClean="0">
              <a:solidFill>
                <a:srgbClr val="FF0000"/>
              </a:solidFill>
              <a:latin typeface="Arial" panose="020B0604020202020204" pitchFamily="34" charset="0"/>
              <a:cs typeface="Arial" panose="020B0604020202020204" pitchFamily="34" charset="0"/>
            </a:endParaRPr>
          </a:p>
          <a:p>
            <a:pPr marL="114300" lvl="0" indent="0">
              <a:buClr>
                <a:srgbClr val="93A299"/>
              </a:buClr>
              <a:buNone/>
            </a:pPr>
            <a:r>
              <a:rPr lang="el-GR" sz="3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Ελληνικές </a:t>
            </a:r>
            <a:r>
              <a:rPr lang="el-GR"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καλλιέργειες:</a:t>
            </a:r>
            <a:endParaRPr lang="el-GR" sz="3000" dirty="0">
              <a:solidFill>
                <a:srgbClr val="6666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14300" indent="0">
              <a:buNone/>
            </a:pPr>
            <a:endParaRPr lang="el-GR" dirty="0" smtClean="0">
              <a:solidFill>
                <a:srgbClr val="666666"/>
              </a:solidFill>
              <a:latin typeface="Segoe UI" panose="020B0502040204020203" pitchFamily="34" charset="0"/>
            </a:endParaRPr>
          </a:p>
          <a:p>
            <a:pPr>
              <a:buClrTx/>
              <a:buFont typeface="Wingdings" panose="05000000000000000000" pitchFamily="2" charset="2"/>
              <a:buChar char="v"/>
            </a:pP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Συμβάλουμε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στην απορρόφηση της πλεονασματικής παραγωγής σίτου που έχουμε στη χώρα μας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αγοράζοντας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περισσότερους από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100,000 τόνους σκληρού σταριού ετησίως</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καθιστώντας μας τους μεγαλύτερους αγοραστές σε όλη την Ελλάδα</a:t>
            </a: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Tx/>
              <a:buFont typeface="Wingdings" panose="05000000000000000000" pitchFamily="2" charset="2"/>
              <a:buChar char="v"/>
            </a:pP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Πιστεύοντας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πάντα στην αξία της ποιότητας των αγροτικών προϊόντων και της ενημέρωσης των εργαζομένων, διοργανώνουμε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σεμινάρια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σε συνεργασία με εκπαιδευτικούς φορείς, με σκοπό να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ενημερώσουμε τους αγρότες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για τις πιο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σύγχρονες μεθόδους καλλιέργειας</a:t>
            </a: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Tx/>
              <a:buFont typeface="Wingdings" panose="05000000000000000000" pitchFamily="2" charset="2"/>
              <a:buChar char="v"/>
            </a:pPr>
            <a:r>
              <a:rPr lang="el-GR" u="sng"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Καλλιεργούμε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σε ιδιόκτητη έκταση διαφορετικές ποικιλίες σπόρων τις οποίες στη συνέχεια προτείνουμε στους αγρότες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της περιοχής, διασφαλίζοντας την αγνότητα των υλικών που χρησιμοποιούμε.</a:t>
            </a:r>
          </a:p>
        </p:txBody>
      </p:sp>
    </p:spTree>
    <p:extLst>
      <p:ext uri="{BB962C8B-B14F-4D97-AF65-F5344CB8AC3E}">
        <p14:creationId xmlns:p14="http://schemas.microsoft.com/office/powerpoint/2010/main" val="2728217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b="1" dirty="0">
              <a:effectLst>
                <a:outerShdw blurRad="38100" dist="38100" dir="2700000" algn="tl">
                  <a:srgbClr val="000000">
                    <a:alpha val="43137"/>
                  </a:srgbClr>
                </a:outerShdw>
              </a:effectLst>
              <a:latin typeface="Arial Black" panose="020B0A04020102020204" pitchFamily="34" charset="0"/>
            </a:endParaRPr>
          </a:p>
        </p:txBody>
      </p:sp>
      <p:sp>
        <p:nvSpPr>
          <p:cNvPr id="6" name="Rectangle 5"/>
          <p:cNvSpPr/>
          <p:nvPr/>
        </p:nvSpPr>
        <p:spPr>
          <a:xfrm>
            <a:off x="251520" y="404664"/>
            <a:ext cx="8496944" cy="6180153"/>
          </a:xfrm>
          <a:prstGeom prst="rect">
            <a:avLst/>
          </a:prstGeom>
        </p:spPr>
        <p:txBody>
          <a:bodyPr wrap="square">
            <a:spAutoFit/>
          </a:bodyPr>
          <a:lstStyle/>
          <a:p>
            <a:pPr marL="114300" lvl="0">
              <a:spcBef>
                <a:spcPct val="20000"/>
              </a:spcBef>
              <a:buClr>
                <a:srgbClr val="93A299"/>
              </a:buClr>
            </a:pPr>
            <a:r>
              <a:rPr lang="el-G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Παραγωγή </a:t>
            </a:r>
            <a:r>
              <a:rPr lang="el-G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με σεβασμό στο περιβάλλον</a:t>
            </a:r>
            <a:r>
              <a:rPr lang="el-G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114300" lvl="0">
              <a:spcBef>
                <a:spcPct val="20000"/>
              </a:spcBef>
              <a:buClr>
                <a:srgbClr val="93A299"/>
              </a:buClr>
            </a:pPr>
            <a:endParaRPr lang="el-G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0" indent="-342900">
              <a:spcBef>
                <a:spcPct val="20000"/>
              </a:spcBef>
              <a:buFont typeface="Wingdings" panose="05000000000000000000" pitchFamily="2" charset="2"/>
              <a:buChar char="v"/>
            </a:pPr>
            <a:r>
              <a:rPr lang="el-GR" sz="2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Έχοντας την τύχη να παράγουμε τα προϊόντα μας σε μια χώρα με τόσο έντονο φυσικό πλούτο, νιώθουμε την υποχρέωση να προστατεύουμε το περιβάλλον μας. </a:t>
            </a:r>
            <a:r>
              <a:rPr lang="el-GR" sz="22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Οι </a:t>
            </a:r>
            <a:r>
              <a:rPr lang="el-GR" sz="2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πηγές του πλανήτη είναι περιορισμένες και δεν έχουμε την πολυτέλεια να τις σπαταλάμε.</a:t>
            </a:r>
          </a:p>
          <a:p>
            <a:pPr marL="457200" lvl="0" indent="-342900">
              <a:spcBef>
                <a:spcPct val="20000"/>
              </a:spcBef>
              <a:buFont typeface="Wingdings" panose="05000000000000000000" pitchFamily="2" charset="2"/>
              <a:buChar char="v"/>
            </a:pPr>
            <a:r>
              <a:rPr lang="el-GR" sz="2200"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Στόχος μας </a:t>
            </a:r>
            <a:r>
              <a:rPr lang="el-GR" sz="2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είναι λοιπόν η υιοθέτηση των τελειότερων μεθόδων παραγωγής με σκοπό να ελαχιστοποιήσουμε τη δική μας επιβάρυνση προς το περιβάλλον.</a:t>
            </a:r>
          </a:p>
          <a:p>
            <a:pPr marL="342900" indent="-342900" algn="just">
              <a:buFont typeface="Wingdings" panose="05000000000000000000" pitchFamily="2" charset="2"/>
              <a:buChar char="v"/>
            </a:pPr>
            <a:endParaRPr lang="el-GR"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l-GR"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εταιρία «Μέλισσα», διακρίνεται ιδιαίτερα για </a:t>
            </a:r>
            <a:r>
              <a:rPr lang="el-GR" sz="22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οικολογική και </a:t>
            </a:r>
            <a:r>
              <a:rPr lang="el-GR" sz="2200" dirty="0" err="1"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περιβαντολλογική</a:t>
            </a:r>
            <a:r>
              <a:rPr lang="el-GR" sz="22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συνείδηση </a:t>
            </a:r>
            <a:r>
              <a:rPr lang="el-GR"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χρησιμοποιώντας </a:t>
            </a:r>
            <a:r>
              <a:rPr lang="el-GR" sz="22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φυσικό αέριο και 100% ανακυκλώσιμα υλικά για τις συσκευασίες των προϊόντων της</a:t>
            </a:r>
            <a:r>
              <a:rPr lang="el-GR"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δημιουργεί σαν απόβλητα μόνο ξερά ζυμάρια τα οποία διατίθενται σαν τροφή ζώων, </a:t>
            </a:r>
            <a:r>
              <a:rPr lang="el-GR" sz="22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συμμετέχει σε ειδικά προγράμματα, όπως: «Ώρα της Γης, εκστρατεία αναδάσωσης» κ.α.</a:t>
            </a:r>
          </a:p>
        </p:txBody>
      </p:sp>
    </p:spTree>
    <p:extLst>
      <p:ext uri="{BB962C8B-B14F-4D97-AF65-F5344CB8AC3E}">
        <p14:creationId xmlns:p14="http://schemas.microsoft.com/office/powerpoint/2010/main" val="356057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60648"/>
            <a:ext cx="8229600" cy="6336704"/>
          </a:xfrm>
        </p:spPr>
        <p:txBody>
          <a:bodyPr>
            <a:normAutofit lnSpcReduction="10000"/>
          </a:bodyPr>
          <a:lstStyle/>
          <a:p>
            <a:pPr marL="114300" indent="0">
              <a:buNone/>
            </a:pPr>
            <a:endParaRPr lang="el-GR" b="1" dirty="0" smtClean="0">
              <a:solidFill>
                <a:srgbClr val="FF0000"/>
              </a:solidFill>
              <a:latin typeface="Segoe UI" panose="020B0502040204020203" pitchFamily="34" charset="0"/>
            </a:endParaRPr>
          </a:p>
          <a:p>
            <a:pPr marL="114300" indent="0">
              <a:buNone/>
            </a:pPr>
            <a:r>
              <a:rPr lang="el-G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Επιστροφή </a:t>
            </a:r>
            <a:r>
              <a:rPr lang="el-G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στο κοινωνικό σύνολο</a:t>
            </a:r>
            <a:r>
              <a:rPr lang="el-G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114300" indent="0">
              <a:buNone/>
            </a:pPr>
            <a:endParaRPr lang="el-G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Tx/>
              <a:buFont typeface="Wingdings" panose="05000000000000000000" pitchFamily="2" charset="2"/>
              <a:buChar char="v"/>
            </a:pP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Ως μια αμιγώς </a:t>
            </a:r>
            <a:r>
              <a:rPr lang="el-GR"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ελληνική οικογενειακή επιχείρηση</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νιώθουμε την ανάγκη να επιστρέφουμε στην τοπική κοινωνία και να ανταποδίδουμε την εμπιστοσύνη που μας προσφέρουν οι καταναλωτές μας εδώ και δεκαετίες</a:t>
            </a: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Tx/>
              <a:buFont typeface="Wingdings" panose="05000000000000000000" pitchFamily="2" charset="2"/>
              <a:buChar char="v"/>
            </a:pP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Δέσμευσή μας αποτελεί το γεγονός ότι τουλάχιστον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 2% των ετήσιων κερδών μας επιστρέφονται στην κοινωνία υπό τη μορφή δωρεών, χορηγιών και υποτροφιών</a:t>
            </a:r>
            <a:r>
              <a:rPr lang="el-GR" u="sng"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Tx/>
              <a:buFont typeface="Wingdings" panose="05000000000000000000" pitchFamily="2" charset="2"/>
              <a:buChar char="v"/>
            </a:pPr>
            <a:r>
              <a:rPr lang="el-GR"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Μέσω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των </a:t>
            </a:r>
            <a:r>
              <a:rPr lang="el-GR"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 τουλάχιστον ιδρυμάτων με τα οποία συνεργαζόμαστε, </a:t>
            </a:r>
            <a:r>
              <a:rPr lang="el-G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δωρίζουμε κάθε χρόνο σημαντικές ποσότητες ζυμαρικών και ενισχύουμε οργανώσεις που ασχολούνται με την υγεία και την προώθηση της σωστής διατροφής.</a:t>
            </a:r>
          </a:p>
        </p:txBody>
      </p:sp>
    </p:spTree>
    <p:extLst>
      <p:ext uri="{BB962C8B-B14F-4D97-AF65-F5344CB8AC3E}">
        <p14:creationId xmlns:p14="http://schemas.microsoft.com/office/powerpoint/2010/main" val="3806904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987" t="36494" r="25938" b="38205"/>
          <a:stretch/>
        </p:blipFill>
        <p:spPr bwMode="auto">
          <a:xfrm>
            <a:off x="107004" y="3793682"/>
            <a:ext cx="8932221" cy="2928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6128" y="346695"/>
            <a:ext cx="8260672" cy="994074"/>
          </a:xfrm>
        </p:spPr>
        <p:txBody>
          <a:bodyPr>
            <a:normAutofit/>
          </a:bodyPr>
          <a:lstStyle/>
          <a:p>
            <a:r>
              <a:rPr lang="el-GR" cap="none" dirty="0" smtClean="0">
                <a:solidFill>
                  <a:schemeClr val="tx1"/>
                </a:solidFill>
                <a:effectLst>
                  <a:outerShdw blurRad="38100" dist="38100" dir="2700000" algn="tl">
                    <a:srgbClr val="000000">
                      <a:alpha val="43137"/>
                    </a:srgbClr>
                  </a:outerShdw>
                </a:effectLst>
                <a:latin typeface="Arial Black" panose="020B0A04020102020204" pitchFamily="34" charset="0"/>
              </a:rPr>
              <a:t>Εγκαταστάσεις της εταιρίας</a:t>
            </a:r>
            <a:endParaRPr lang="el-GR" cap="none"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251520" y="1443841"/>
            <a:ext cx="8640960" cy="2246769"/>
          </a:xfrm>
          <a:prstGeom prst="rect">
            <a:avLst/>
          </a:prstGeom>
          <a:solidFill>
            <a:schemeClr val="bg1">
              <a:alpha val="67000"/>
            </a:schemeClr>
          </a:solidFill>
        </p:spPr>
        <p:txBody>
          <a:bodyPr wrap="square">
            <a:spAutoFit/>
          </a:bodyPr>
          <a:lstStyle/>
          <a:p>
            <a:pPr marL="342900" indent="-342900" algn="just">
              <a:buFont typeface="Wingdings" panose="05000000000000000000" pitchFamily="2" charset="2"/>
              <a:buChar char="v"/>
            </a:pP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εταιρία λειτουργεί από το 1980 έως και σήμερα στη Θεσσαλία, στην περιοχή της Λάρισας και εκτείνεται σε έκταση 65 στρεμμάτων. Το εργοστάσιο έχει φτάσει να είναι σήμερα ένα από τα μεγαλύτερα στην Ευρώπη στο είδος του, με ετήσια παραγωγή που ξεπερνάει τους 50.000 τόνους ζυμαρικών. </a:t>
            </a:r>
          </a:p>
          <a:p>
            <a:pPr marL="342900" indent="-342900" algn="just">
              <a:buFont typeface="Wingdings" panose="05000000000000000000" pitchFamily="2" charset="2"/>
              <a:buChar char="v"/>
            </a:pP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έδρα και τα κεντρικά γραφεία της </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εταιρίας </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στεγάζονται σε ιδιόκτητα κτίρια έκτασης 4.000 </a:t>
            </a:r>
            <a:r>
              <a:rPr lang="el-GR" sz="2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τ.μ</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στη λεωφόρο Κηφισού στην Αθήνα</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251520" y="3793682"/>
            <a:ext cx="4032448" cy="523220"/>
          </a:xfrm>
          <a:prstGeom prst="rect">
            <a:avLst/>
          </a:prstGeom>
          <a:noFill/>
        </p:spPr>
        <p:txBody>
          <a:bodyPr wrap="square" rtlCol="0">
            <a:spAutoFit/>
          </a:bodyPr>
          <a:lstStyle/>
          <a:p>
            <a:r>
              <a:rPr lang="el-G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Συγκρότημα Λάρισας</a:t>
            </a:r>
            <a:endParaRPr lang="el-G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209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411</TotalTime>
  <Words>1481</Words>
  <Application>Microsoft Office PowerPoint</Application>
  <PresentationFormat>Προβολή στην οθόνη (4:3)</PresentationFormat>
  <Paragraphs>128</Paragraphs>
  <Slides>27</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27</vt:i4>
      </vt:variant>
    </vt:vector>
  </HeadingPairs>
  <TitlesOfParts>
    <vt:vector size="35" baseType="lpstr">
      <vt:lpstr>Arial</vt:lpstr>
      <vt:lpstr>Arial Black</vt:lpstr>
      <vt:lpstr>Book Antiqua</vt:lpstr>
      <vt:lpstr>Century Gothic</vt:lpstr>
      <vt:lpstr>GillSansNova</vt:lpstr>
      <vt:lpstr>Segoe UI</vt:lpstr>
      <vt:lpstr>Wingdings</vt:lpstr>
      <vt:lpstr>Apothecary</vt:lpstr>
      <vt:lpstr>Παρουσίαση του PowerPoint</vt:lpstr>
      <vt:lpstr>Οργανόγραμμα της εταιρίας</vt:lpstr>
      <vt:lpstr>Ιστορία της εταιρίας «ΜΕΛΙΣΣΑ»</vt:lpstr>
      <vt:lpstr> Η φιλοσοφία μας </vt:lpstr>
      <vt:lpstr>Παρουσίαση του PowerPoint</vt:lpstr>
      <vt:lpstr>Παρουσίαση του PowerPoint</vt:lpstr>
      <vt:lpstr>Παρουσίαση του PowerPoint</vt:lpstr>
      <vt:lpstr>Παρουσίαση του PowerPoint</vt:lpstr>
      <vt:lpstr>Εγκαταστάσεις της εταιρίας</vt:lpstr>
      <vt:lpstr>Φυσικοί πόροι της εταιρίας</vt:lpstr>
      <vt:lpstr>Διαδικασία παραγωγής (1)</vt:lpstr>
      <vt:lpstr>Διαδικασία παραγωγής (2)</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ΠΟΙΟΤΗΤΑ</vt:lpstr>
      <vt:lpstr>Εργατικό δυναμικό της εταιρίας</vt:lpstr>
      <vt:lpstr> Εργασιακό περιβάλλον </vt:lpstr>
      <vt:lpstr>Παρουσίαση του PowerPoint</vt:lpstr>
      <vt:lpstr>Παρουσίαση του PowerPoint</vt:lpstr>
      <vt:lpstr> Η ΜΕΛΙΣΣΑ ΚΙΚΙΖΑΣ για 5η χρονιά ανάμεσα στις εταιρείες με το καλύτερο εργασιακό περιβάλλον. </vt:lpstr>
      <vt:lpstr> Δίκτυο διανομής </vt:lpstr>
      <vt:lpstr>ΟΙΚΟΝΟΜΙΚΑ ΣΤΟΙΧΕΙΑ</vt:lpstr>
      <vt:lpstr> ΑΚΑΔΗΜΙΑ ΣΙΤΟΥ ΥΠΟΤΡΟΦΙΑ MELISSA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dc:creator>
  <cp:lastModifiedBy>Technologia</cp:lastModifiedBy>
  <cp:revision>66</cp:revision>
  <dcterms:created xsi:type="dcterms:W3CDTF">2016-12-20T17:44:19Z</dcterms:created>
  <dcterms:modified xsi:type="dcterms:W3CDTF">2020-12-03T21:56:53Z</dcterms:modified>
</cp:coreProperties>
</file>