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3" r:id="rId1"/>
  </p:sldMasterIdLst>
  <p:notesMasterIdLst>
    <p:notesMasterId r:id="rId100"/>
  </p:notesMasterIdLst>
  <p:sldIdLst>
    <p:sldId id="256" r:id="rId2"/>
    <p:sldId id="372" r:id="rId3"/>
    <p:sldId id="257" r:id="rId4"/>
    <p:sldId id="258" r:id="rId5"/>
    <p:sldId id="259" r:id="rId6"/>
    <p:sldId id="260" r:id="rId7"/>
    <p:sldId id="261" r:id="rId8"/>
    <p:sldId id="262" r:id="rId9"/>
    <p:sldId id="263" r:id="rId10"/>
    <p:sldId id="264" r:id="rId11"/>
    <p:sldId id="265" r:id="rId12"/>
    <p:sldId id="266" r:id="rId13"/>
    <p:sldId id="330" r:id="rId14"/>
    <p:sldId id="267" r:id="rId15"/>
    <p:sldId id="368" r:id="rId16"/>
    <p:sldId id="332" r:id="rId17"/>
    <p:sldId id="269" r:id="rId18"/>
    <p:sldId id="331" r:id="rId19"/>
    <p:sldId id="270" r:id="rId20"/>
    <p:sldId id="271" r:id="rId21"/>
    <p:sldId id="272" r:id="rId22"/>
    <p:sldId id="273" r:id="rId23"/>
    <p:sldId id="369" r:id="rId24"/>
    <p:sldId id="274" r:id="rId25"/>
    <p:sldId id="275" r:id="rId26"/>
    <p:sldId id="276" r:id="rId27"/>
    <p:sldId id="277" r:id="rId28"/>
    <p:sldId id="278" r:id="rId29"/>
    <p:sldId id="279" r:id="rId30"/>
    <p:sldId id="280" r:id="rId31"/>
    <p:sldId id="281" r:id="rId32"/>
    <p:sldId id="370" r:id="rId33"/>
    <p:sldId id="373" r:id="rId34"/>
    <p:sldId id="282" r:id="rId35"/>
    <p:sldId id="283" r:id="rId36"/>
    <p:sldId id="284" r:id="rId37"/>
    <p:sldId id="285" r:id="rId38"/>
    <p:sldId id="286" r:id="rId39"/>
    <p:sldId id="293" r:id="rId40"/>
    <p:sldId id="333" r:id="rId41"/>
    <p:sldId id="294" r:id="rId42"/>
    <p:sldId id="295" r:id="rId43"/>
    <p:sldId id="375" r:id="rId44"/>
    <p:sldId id="296" r:id="rId45"/>
    <p:sldId id="298" r:id="rId46"/>
    <p:sldId id="299" r:id="rId47"/>
    <p:sldId id="300" r:id="rId48"/>
    <p:sldId id="301" r:id="rId49"/>
    <p:sldId id="302" r:id="rId50"/>
    <p:sldId id="303" r:id="rId51"/>
    <p:sldId id="304" r:id="rId52"/>
    <p:sldId id="371" r:id="rId53"/>
    <p:sldId id="310" r:id="rId54"/>
    <p:sldId id="311" r:id="rId55"/>
    <p:sldId id="312" r:id="rId56"/>
    <p:sldId id="313" r:id="rId57"/>
    <p:sldId id="314" r:id="rId58"/>
    <p:sldId id="315" r:id="rId59"/>
    <p:sldId id="316" r:id="rId60"/>
    <p:sldId id="317" r:id="rId61"/>
    <p:sldId id="318" r:id="rId62"/>
    <p:sldId id="319" r:id="rId63"/>
    <p:sldId id="320" r:id="rId64"/>
    <p:sldId id="376" r:id="rId65"/>
    <p:sldId id="321" r:id="rId66"/>
    <p:sldId id="322" r:id="rId67"/>
    <p:sldId id="374" r:id="rId68"/>
    <p:sldId id="323" r:id="rId69"/>
    <p:sldId id="324" r:id="rId70"/>
    <p:sldId id="325" r:id="rId71"/>
    <p:sldId id="326" r:id="rId72"/>
    <p:sldId id="328" r:id="rId73"/>
    <p:sldId id="329" r:id="rId74"/>
    <p:sldId id="334" r:id="rId75"/>
    <p:sldId id="335" r:id="rId76"/>
    <p:sldId id="336" r:id="rId77"/>
    <p:sldId id="337" r:id="rId78"/>
    <p:sldId id="338" r:id="rId79"/>
    <p:sldId id="339" r:id="rId80"/>
    <p:sldId id="349" r:id="rId81"/>
    <p:sldId id="350" r:id="rId82"/>
    <p:sldId id="351" r:id="rId83"/>
    <p:sldId id="352" r:id="rId84"/>
    <p:sldId id="353" r:id="rId85"/>
    <p:sldId id="354" r:id="rId86"/>
    <p:sldId id="356" r:id="rId87"/>
    <p:sldId id="347" r:id="rId88"/>
    <p:sldId id="359" r:id="rId89"/>
    <p:sldId id="360" r:id="rId90"/>
    <p:sldId id="361" r:id="rId91"/>
    <p:sldId id="348" r:id="rId92"/>
    <p:sldId id="362" r:id="rId93"/>
    <p:sldId id="363" r:id="rId94"/>
    <p:sldId id="364" r:id="rId95"/>
    <p:sldId id="366" r:id="rId96"/>
    <p:sldId id="367" r:id="rId97"/>
    <p:sldId id="365" r:id="rId98"/>
    <p:sldId id="377" r:id="rId9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76"/>
  </p:normalViewPr>
  <p:slideViewPr>
    <p:cSldViewPr snapToGrid="0" snapToObjects="1">
      <p:cViewPr>
        <p:scale>
          <a:sx n="60" d="100"/>
          <a:sy n="60" d="100"/>
        </p:scale>
        <p:origin x="-1522" y="-5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image" Target="../media/image24.jpeg"/></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l-GR"/>
              <a:t>ΕΤΗΣΙΟΣ ΠΡΟΥΠΟΛΟΓΙΣΜΟΙΣ ΓΙΑ ΠΟΛΥΔΗΜΗΤΡΙΑΚΑ</a:t>
            </a:r>
            <a:endParaRPr lang="en-US"/>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2">
                <a:lumMod val="60000"/>
                <a:lumOff val="40000"/>
              </a:schemeClr>
            </a:solidFill>
            <a:ln>
              <a:solidFill>
                <a:schemeClr val="accent2">
                  <a:lumMod val="40000"/>
                  <a:lumOff val="60000"/>
                </a:schemeClr>
              </a:solidFill>
            </a:ln>
            <a:effectLst/>
            <a:sp3d>
              <a:contourClr>
                <a:schemeClr val="accent2">
                  <a:lumMod val="40000"/>
                  <a:lumOff val="60000"/>
                </a:schemeClr>
              </a:contourClr>
            </a:sp3d>
          </c:spPr>
          <c:invertIfNegative val="0"/>
          <c:val>
            <c:numRef>
              <c:f>Sheet1!$C$7:$F$7</c:f>
              <c:numCache>
                <c:formatCode>_("€"* #,##0.00_);_("€"* \(#,##0.00\);_("€"* "-"??_);_(@_)</c:formatCode>
                <c:ptCount val="4"/>
                <c:pt idx="0">
                  <c:v>280000</c:v>
                </c:pt>
                <c:pt idx="1">
                  <c:v>336000</c:v>
                </c:pt>
                <c:pt idx="2">
                  <c:v>282000</c:v>
                </c:pt>
                <c:pt idx="3">
                  <c:v>222000</c:v>
                </c:pt>
              </c:numCache>
            </c:numRef>
          </c:val>
          <c:extLst xmlns:c16r2="http://schemas.microsoft.com/office/drawing/2015/06/chart">
            <c:ext xmlns:c16="http://schemas.microsoft.com/office/drawing/2014/chart" uri="{C3380CC4-5D6E-409C-BE32-E72D297353CC}">
              <c16:uniqueId val="{00000000-D1E4-4C27-A310-67C315F3D3D8}"/>
            </c:ext>
          </c:extLst>
        </c:ser>
        <c:ser>
          <c:idx val="1"/>
          <c:order val="1"/>
          <c:spPr>
            <a:solidFill>
              <a:schemeClr val="accent2"/>
            </a:solidFill>
            <a:ln>
              <a:noFill/>
            </a:ln>
            <a:effectLst/>
            <a:sp3d/>
          </c:spPr>
          <c:invertIfNegative val="0"/>
          <c:val>
            <c:numRef>
              <c:f>Sheet1!$C$8:$F$8</c:f>
              <c:numCache>
                <c:formatCode>General</c:formatCode>
                <c:ptCount val="4"/>
              </c:numCache>
            </c:numRef>
          </c:val>
          <c:extLst xmlns:c16r2="http://schemas.microsoft.com/office/drawing/2015/06/chart">
            <c:ext xmlns:c16="http://schemas.microsoft.com/office/drawing/2014/chart" uri="{C3380CC4-5D6E-409C-BE32-E72D297353CC}">
              <c16:uniqueId val="{00000001-D1E4-4C27-A310-67C315F3D3D8}"/>
            </c:ext>
          </c:extLst>
        </c:ser>
        <c:ser>
          <c:idx val="2"/>
          <c:order val="2"/>
          <c:spPr>
            <a:solidFill>
              <a:schemeClr val="accent3"/>
            </a:solidFill>
            <a:ln>
              <a:noFill/>
            </a:ln>
            <a:effectLst/>
            <a:sp3d/>
          </c:spPr>
          <c:invertIfNegative val="0"/>
          <c:val>
            <c:numRef>
              <c:f>Sheet1!$C$9:$F$9</c:f>
              <c:numCache>
                <c:formatCode>General</c:formatCode>
                <c:ptCount val="4"/>
              </c:numCache>
            </c:numRef>
          </c:val>
          <c:extLst xmlns:c16r2="http://schemas.microsoft.com/office/drawing/2015/06/chart">
            <c:ext xmlns:c16="http://schemas.microsoft.com/office/drawing/2014/chart" uri="{C3380CC4-5D6E-409C-BE32-E72D297353CC}">
              <c16:uniqueId val="{00000002-D1E4-4C27-A310-67C315F3D3D8}"/>
            </c:ext>
          </c:extLst>
        </c:ser>
        <c:dLbls>
          <c:showLegendKey val="0"/>
          <c:showVal val="0"/>
          <c:showCatName val="0"/>
          <c:showSerName val="0"/>
          <c:showPercent val="0"/>
          <c:showBubbleSize val="0"/>
        </c:dLbls>
        <c:gapWidth val="150"/>
        <c:shape val="cylinder"/>
        <c:axId val="164203520"/>
        <c:axId val="164213504"/>
        <c:axId val="0"/>
      </c:bar3DChart>
      <c:catAx>
        <c:axId val="16420352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164213504"/>
        <c:crosses val="autoZero"/>
        <c:auto val="1"/>
        <c:lblAlgn val="ctr"/>
        <c:lblOffset val="100"/>
        <c:noMultiLvlLbl val="0"/>
      </c:catAx>
      <c:valAx>
        <c:axId val="16421350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164203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l-GR"/>
              <a:t>ΕΤΗΣΙΟΣ ΠΡΟΥΠΟΛΟΓΙΣΜΟΣ</a:t>
            </a:r>
            <a:r>
              <a:rPr lang="el-GR" baseline="0"/>
              <a:t> ΓΙΑ ΚΡΑΚΕΡΑΚΙΑ </a:t>
            </a:r>
            <a:endParaRPr lang="el-G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val>
            <c:numRef>
              <c:f>Sheet1!$C$4:$F$4</c:f>
              <c:numCache>
                <c:formatCode>_("€"* #,##0.00_);_("€"* \(#,##0.00\);_("€"* "-"??_);_(@_)</c:formatCode>
                <c:ptCount val="4"/>
                <c:pt idx="0">
                  <c:v>370000</c:v>
                </c:pt>
                <c:pt idx="1">
                  <c:v>560000</c:v>
                </c:pt>
                <c:pt idx="2">
                  <c:v>300000</c:v>
                </c:pt>
                <c:pt idx="3">
                  <c:v>410000</c:v>
                </c:pt>
              </c:numCache>
            </c:numRef>
          </c:val>
          <c:extLst xmlns:c16r2="http://schemas.microsoft.com/office/drawing/2015/06/chart">
            <c:ext xmlns:c16="http://schemas.microsoft.com/office/drawing/2014/chart" uri="{C3380CC4-5D6E-409C-BE32-E72D297353CC}">
              <c16:uniqueId val="{00000000-1DDE-4129-9C6D-FD3D1C467874}"/>
            </c:ext>
          </c:extLst>
        </c:ser>
        <c:ser>
          <c:idx val="1"/>
          <c:order val="1"/>
          <c:spPr>
            <a:solidFill>
              <a:schemeClr val="accent2"/>
            </a:solidFill>
            <a:ln>
              <a:noFill/>
            </a:ln>
            <a:effectLst/>
            <a:sp3d/>
          </c:spPr>
          <c:invertIfNegative val="0"/>
          <c:val>
            <c:numRef>
              <c:f>Sheet1!$C$5:$F$5</c:f>
              <c:numCache>
                <c:formatCode>General</c:formatCode>
                <c:ptCount val="4"/>
              </c:numCache>
            </c:numRef>
          </c:val>
          <c:extLst xmlns:c16r2="http://schemas.microsoft.com/office/drawing/2015/06/chart">
            <c:ext xmlns:c16="http://schemas.microsoft.com/office/drawing/2014/chart" uri="{C3380CC4-5D6E-409C-BE32-E72D297353CC}">
              <c16:uniqueId val="{00000001-1DDE-4129-9C6D-FD3D1C467874}"/>
            </c:ext>
          </c:extLst>
        </c:ser>
        <c:ser>
          <c:idx val="2"/>
          <c:order val="2"/>
          <c:spPr>
            <a:solidFill>
              <a:schemeClr val="accent3"/>
            </a:solidFill>
            <a:ln>
              <a:noFill/>
            </a:ln>
            <a:effectLst/>
            <a:sp3d/>
          </c:spPr>
          <c:invertIfNegative val="0"/>
          <c:val>
            <c:numRef>
              <c:f>Sheet1!$C$6:$F$6</c:f>
              <c:numCache>
                <c:formatCode>General</c:formatCode>
                <c:ptCount val="4"/>
              </c:numCache>
            </c:numRef>
          </c:val>
          <c:extLst xmlns:c16r2="http://schemas.microsoft.com/office/drawing/2015/06/chart">
            <c:ext xmlns:c16="http://schemas.microsoft.com/office/drawing/2014/chart" uri="{C3380CC4-5D6E-409C-BE32-E72D297353CC}">
              <c16:uniqueId val="{00000002-1DDE-4129-9C6D-FD3D1C467874}"/>
            </c:ext>
          </c:extLst>
        </c:ser>
        <c:dLbls>
          <c:showLegendKey val="0"/>
          <c:showVal val="0"/>
          <c:showCatName val="0"/>
          <c:showSerName val="0"/>
          <c:showPercent val="0"/>
          <c:showBubbleSize val="0"/>
        </c:dLbls>
        <c:gapWidth val="150"/>
        <c:shape val="box"/>
        <c:axId val="164663680"/>
        <c:axId val="164665216"/>
        <c:axId val="0"/>
      </c:bar3DChart>
      <c:catAx>
        <c:axId val="16466368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164665216"/>
        <c:crosses val="autoZero"/>
        <c:auto val="1"/>
        <c:lblAlgn val="ctr"/>
        <c:lblOffset val="100"/>
        <c:noMultiLvlLbl val="0"/>
      </c:catAx>
      <c:valAx>
        <c:axId val="1646652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164663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l-GR"/>
              <a:t>ΕΤΗΣΙΟΣ ΠΡΟΥΠΟΛΟΓΙΣΜΟΣ</a:t>
            </a:r>
            <a:r>
              <a:rPr lang="el-GR" baseline="0"/>
              <a:t> ΓΙΑ </a:t>
            </a:r>
            <a:r>
              <a:rPr lang="en-US" baseline="0"/>
              <a:t>COOKIES</a:t>
            </a:r>
            <a:endParaRPr lang="en-US"/>
          </a:p>
        </c:rich>
      </c:tx>
      <c:layout>
        <c:manualLayout>
          <c:xMode val="edge"/>
          <c:yMode val="edge"/>
          <c:x val="0.16448622047244099"/>
          <c:y val="4.1666666666666699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val>
            <c:numRef>
              <c:f>Sheet1!$C$10:$F$10</c:f>
              <c:numCache>
                <c:formatCode>_("€"* #,##0.00_);_("€"* \(#,##0.00\);_("€"* "-"??_);_(@_)</c:formatCode>
                <c:ptCount val="4"/>
                <c:pt idx="0">
                  <c:v>350000</c:v>
                </c:pt>
                <c:pt idx="1">
                  <c:v>366000</c:v>
                </c:pt>
                <c:pt idx="2">
                  <c:v>315000</c:v>
                </c:pt>
                <c:pt idx="3">
                  <c:v>239000</c:v>
                </c:pt>
              </c:numCache>
            </c:numRef>
          </c:val>
          <c:extLst xmlns:c16r2="http://schemas.microsoft.com/office/drawing/2015/06/chart">
            <c:ext xmlns:c16="http://schemas.microsoft.com/office/drawing/2014/chart" uri="{C3380CC4-5D6E-409C-BE32-E72D297353CC}">
              <c16:uniqueId val="{00000000-9109-4437-BB2A-9606FC41F957}"/>
            </c:ext>
          </c:extLst>
        </c:ser>
        <c:ser>
          <c:idx val="1"/>
          <c:order val="1"/>
          <c:spPr>
            <a:solidFill>
              <a:schemeClr val="accent2"/>
            </a:solidFill>
            <a:ln>
              <a:noFill/>
            </a:ln>
            <a:effectLst/>
            <a:sp3d/>
          </c:spPr>
          <c:invertIfNegative val="0"/>
          <c:val>
            <c:numRef>
              <c:f>Sheet1!$C$11:$F$11</c:f>
              <c:numCache>
                <c:formatCode>General</c:formatCode>
                <c:ptCount val="4"/>
              </c:numCache>
            </c:numRef>
          </c:val>
          <c:extLst xmlns:c16r2="http://schemas.microsoft.com/office/drawing/2015/06/chart">
            <c:ext xmlns:c16="http://schemas.microsoft.com/office/drawing/2014/chart" uri="{C3380CC4-5D6E-409C-BE32-E72D297353CC}">
              <c16:uniqueId val="{00000001-9109-4437-BB2A-9606FC41F957}"/>
            </c:ext>
          </c:extLst>
        </c:ser>
        <c:ser>
          <c:idx val="2"/>
          <c:order val="2"/>
          <c:spPr>
            <a:solidFill>
              <a:schemeClr val="accent3"/>
            </a:solidFill>
            <a:ln>
              <a:noFill/>
            </a:ln>
            <a:effectLst/>
            <a:sp3d/>
          </c:spPr>
          <c:invertIfNegative val="0"/>
          <c:val>
            <c:numRef>
              <c:f>Sheet1!$C$12:$F$12</c:f>
              <c:numCache>
                <c:formatCode>General</c:formatCode>
                <c:ptCount val="4"/>
              </c:numCache>
            </c:numRef>
          </c:val>
          <c:extLst xmlns:c16r2="http://schemas.microsoft.com/office/drawing/2015/06/chart">
            <c:ext xmlns:c16="http://schemas.microsoft.com/office/drawing/2014/chart" uri="{C3380CC4-5D6E-409C-BE32-E72D297353CC}">
              <c16:uniqueId val="{00000002-9109-4437-BB2A-9606FC41F957}"/>
            </c:ext>
          </c:extLst>
        </c:ser>
        <c:ser>
          <c:idx val="3"/>
          <c:order val="3"/>
          <c:spPr>
            <a:solidFill>
              <a:schemeClr val="accent4"/>
            </a:solidFill>
            <a:ln>
              <a:noFill/>
            </a:ln>
            <a:effectLst/>
            <a:sp3d/>
          </c:spPr>
          <c:invertIfNegative val="0"/>
          <c:val>
            <c:numRef>
              <c:f>Sheet1!$C$13:$F$13</c:f>
              <c:numCache>
                <c:formatCode>General</c:formatCode>
                <c:ptCount val="4"/>
              </c:numCache>
            </c:numRef>
          </c:val>
          <c:extLst xmlns:c16r2="http://schemas.microsoft.com/office/drawing/2015/06/chart">
            <c:ext xmlns:c16="http://schemas.microsoft.com/office/drawing/2014/chart" uri="{C3380CC4-5D6E-409C-BE32-E72D297353CC}">
              <c16:uniqueId val="{00000003-9109-4437-BB2A-9606FC41F957}"/>
            </c:ext>
          </c:extLst>
        </c:ser>
        <c:dLbls>
          <c:showLegendKey val="0"/>
          <c:showVal val="0"/>
          <c:showCatName val="0"/>
          <c:showSerName val="0"/>
          <c:showPercent val="0"/>
          <c:showBubbleSize val="0"/>
        </c:dLbls>
        <c:gapWidth val="150"/>
        <c:shape val="box"/>
        <c:axId val="164838016"/>
        <c:axId val="164848000"/>
        <c:axId val="0"/>
      </c:bar3DChart>
      <c:catAx>
        <c:axId val="164838016"/>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164848000"/>
        <c:crosses val="autoZero"/>
        <c:auto val="1"/>
        <c:lblAlgn val="ctr"/>
        <c:lblOffset val="100"/>
        <c:noMultiLvlLbl val="0"/>
      </c:catAx>
      <c:valAx>
        <c:axId val="1648480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164838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accent6">
        <a:lumMod val="60000"/>
        <a:lumOff val="40000"/>
      </a:schemeClr>
    </a:solidFill>
    <a:ln w="9525" cap="flat" cmpd="sng" algn="ctr">
      <a:solidFill>
        <a:schemeClr val="tx1">
          <a:lumMod val="15000"/>
          <a:lumOff val="85000"/>
        </a:schemeClr>
      </a:solidFill>
      <a:round/>
    </a:ln>
    <a:effectLst>
      <a:outerShdw blurRad="50800" dist="50800" dir="5400000" algn="ctr" rotWithShape="0">
        <a:schemeClr val="accent2">
          <a:lumMod val="60000"/>
          <a:lumOff val="40000"/>
        </a:schemeClr>
      </a:outerShdw>
    </a:effectLst>
  </c:spPr>
  <c:txPr>
    <a:bodyPr/>
    <a:lstStyle/>
    <a:p>
      <a:pPr>
        <a:defRPr/>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l-GR"/>
              <a:t>ΕΤΗΣΙΟΣ</a:t>
            </a:r>
            <a:r>
              <a:rPr lang="el-GR" baseline="0"/>
              <a:t> ΠΡΟΥΠΟΛΟΓΙΣΜΟΣ ΓΙΑ ΒΟΥΤΗΜΑΤΑ </a:t>
            </a:r>
            <a:endParaRPr lang="en-US"/>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rgbClr val="FF0000"/>
            </a:solidFill>
            <a:ln>
              <a:noFill/>
            </a:ln>
            <a:effectLst/>
            <a:sp3d/>
          </c:spPr>
          <c:invertIfNegative val="0"/>
          <c:val>
            <c:numRef>
              <c:f>Sheet1!$C$17:$F$17</c:f>
              <c:numCache>
                <c:formatCode>_("€"* #,##0.00_);_("€"* \(#,##0.00\);_("€"* "-"??_);_(@_)</c:formatCode>
                <c:ptCount val="4"/>
                <c:pt idx="0">
                  <c:v>250000</c:v>
                </c:pt>
                <c:pt idx="1">
                  <c:v>170000</c:v>
                </c:pt>
                <c:pt idx="2">
                  <c:v>160000</c:v>
                </c:pt>
                <c:pt idx="3">
                  <c:v>265000</c:v>
                </c:pt>
              </c:numCache>
            </c:numRef>
          </c:val>
          <c:shape val="pyramidToMax"/>
          <c:extLst xmlns:c16r2="http://schemas.microsoft.com/office/drawing/2015/06/chart">
            <c:ext xmlns:c16="http://schemas.microsoft.com/office/drawing/2014/chart" uri="{C3380CC4-5D6E-409C-BE32-E72D297353CC}">
              <c16:uniqueId val="{00000000-9C35-400F-AE00-E82F0246C173}"/>
            </c:ext>
          </c:extLst>
        </c:ser>
        <c:ser>
          <c:idx val="1"/>
          <c:order val="1"/>
          <c:spPr>
            <a:solidFill>
              <a:schemeClr val="accent2"/>
            </a:solidFill>
            <a:ln>
              <a:noFill/>
            </a:ln>
            <a:effectLst/>
            <a:sp3d/>
          </c:spPr>
          <c:invertIfNegative val="0"/>
          <c:val>
            <c:numRef>
              <c:f>Sheet1!$C$18:$F$18</c:f>
              <c:numCache>
                <c:formatCode>General</c:formatCode>
                <c:ptCount val="4"/>
              </c:numCache>
            </c:numRef>
          </c:val>
          <c:shape val="pyramidToMax"/>
          <c:extLst xmlns:c16r2="http://schemas.microsoft.com/office/drawing/2015/06/chart">
            <c:ext xmlns:c16="http://schemas.microsoft.com/office/drawing/2014/chart" uri="{C3380CC4-5D6E-409C-BE32-E72D297353CC}">
              <c16:uniqueId val="{00000001-9C35-400F-AE00-E82F0246C173}"/>
            </c:ext>
          </c:extLst>
        </c:ser>
        <c:ser>
          <c:idx val="2"/>
          <c:order val="2"/>
          <c:spPr>
            <a:solidFill>
              <a:schemeClr val="accent3"/>
            </a:solidFill>
            <a:ln>
              <a:noFill/>
            </a:ln>
            <a:effectLst/>
            <a:sp3d/>
          </c:spPr>
          <c:invertIfNegative val="0"/>
          <c:val>
            <c:numRef>
              <c:f>Sheet1!$C$19:$F$19</c:f>
              <c:numCache>
                <c:formatCode>General</c:formatCode>
                <c:ptCount val="4"/>
              </c:numCache>
            </c:numRef>
          </c:val>
          <c:shape val="pyramidToMax"/>
          <c:extLst xmlns:c16r2="http://schemas.microsoft.com/office/drawing/2015/06/chart">
            <c:ext xmlns:c16="http://schemas.microsoft.com/office/drawing/2014/chart" uri="{C3380CC4-5D6E-409C-BE32-E72D297353CC}">
              <c16:uniqueId val="{00000002-9C35-400F-AE00-E82F0246C173}"/>
            </c:ext>
          </c:extLst>
        </c:ser>
        <c:dLbls>
          <c:showLegendKey val="0"/>
          <c:showVal val="0"/>
          <c:showCatName val="0"/>
          <c:showSerName val="0"/>
          <c:showPercent val="0"/>
          <c:showBubbleSize val="0"/>
        </c:dLbls>
        <c:gapWidth val="150"/>
        <c:shape val="pyramidToMax"/>
        <c:axId val="215822336"/>
        <c:axId val="215823872"/>
        <c:axId val="0"/>
      </c:bar3DChart>
      <c:catAx>
        <c:axId val="215822336"/>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215823872"/>
        <c:crosses val="autoZero"/>
        <c:auto val="1"/>
        <c:lblAlgn val="ctr"/>
        <c:lblOffset val="100"/>
        <c:noMultiLvlLbl val="0"/>
      </c:catAx>
      <c:valAx>
        <c:axId val="21582387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215822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blipFill>
      <a:blip xmlns:r="http://schemas.openxmlformats.org/officeDocument/2006/relationships" r:embed="rId1"/>
      <a:tile tx="0" ty="0" sx="100000" sy="100000" flip="none" algn="tl"/>
    </a:blipFill>
    <a:ln w="9525" cap="flat" cmpd="sng" algn="ctr">
      <a:solidFill>
        <a:schemeClr val="accent2">
          <a:lumMod val="40000"/>
          <a:lumOff val="60000"/>
        </a:schemeClr>
      </a:solidFill>
      <a:round/>
    </a:ln>
    <a:effectLst>
      <a:outerShdw blurRad="50800" dist="50800" dir="5400000" algn="ctr" rotWithShape="0">
        <a:schemeClr val="accent2">
          <a:lumMod val="40000"/>
          <a:lumOff val="60000"/>
        </a:schemeClr>
      </a:outerShdw>
    </a:effectLst>
  </c:spPr>
  <c:txPr>
    <a:bodyPr/>
    <a:lstStyle/>
    <a:p>
      <a:pPr>
        <a:defRPr/>
      </a:pPr>
      <a:endParaRPr lang="el-G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l-GR"/>
              <a:t>ΕΤΗΣΙΟΣ ΠΡΟΥΠΟΛΟΓΙΣΜΟΣ</a:t>
            </a:r>
            <a:r>
              <a:rPr lang="el-GR" baseline="0"/>
              <a:t> ΓΙΑ ΟΛΙΚΗΣ ΑΛΕΣΕΩΣ </a:t>
            </a:r>
            <a:endParaRPr lang="el-G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bg2">
                <a:lumMod val="50000"/>
              </a:schemeClr>
            </a:solidFill>
            <a:ln>
              <a:noFill/>
            </a:ln>
            <a:effectLst/>
            <a:sp3d/>
          </c:spPr>
          <c:invertIfNegative val="0"/>
          <c:val>
            <c:numRef>
              <c:f>Sheet1!$C$20:$F$20</c:f>
              <c:numCache>
                <c:formatCode>_("€"* #,##0.00_);_("€"* \(#,##0.00\);_("€"* "-"??_);_(@_)</c:formatCode>
                <c:ptCount val="4"/>
                <c:pt idx="0">
                  <c:v>232000</c:v>
                </c:pt>
                <c:pt idx="1">
                  <c:v>189000</c:v>
                </c:pt>
                <c:pt idx="2">
                  <c:v>260000</c:v>
                </c:pt>
                <c:pt idx="3">
                  <c:v>270000</c:v>
                </c:pt>
              </c:numCache>
            </c:numRef>
          </c:val>
          <c:extLst xmlns:c16r2="http://schemas.microsoft.com/office/drawing/2015/06/chart">
            <c:ext xmlns:c16="http://schemas.microsoft.com/office/drawing/2014/chart" uri="{C3380CC4-5D6E-409C-BE32-E72D297353CC}">
              <c16:uniqueId val="{00000000-1876-4476-9C0E-F47D38018D3C}"/>
            </c:ext>
          </c:extLst>
        </c:ser>
        <c:ser>
          <c:idx val="1"/>
          <c:order val="1"/>
          <c:spPr>
            <a:solidFill>
              <a:schemeClr val="accent2"/>
            </a:solidFill>
            <a:ln>
              <a:noFill/>
            </a:ln>
            <a:effectLst/>
            <a:sp3d/>
          </c:spPr>
          <c:invertIfNegative val="0"/>
          <c:val>
            <c:numRef>
              <c:f>Sheet1!$C$21:$F$21</c:f>
              <c:numCache>
                <c:formatCode>General</c:formatCode>
                <c:ptCount val="4"/>
              </c:numCache>
            </c:numRef>
          </c:val>
          <c:extLst xmlns:c16r2="http://schemas.microsoft.com/office/drawing/2015/06/chart">
            <c:ext xmlns:c16="http://schemas.microsoft.com/office/drawing/2014/chart" uri="{C3380CC4-5D6E-409C-BE32-E72D297353CC}">
              <c16:uniqueId val="{00000001-1876-4476-9C0E-F47D38018D3C}"/>
            </c:ext>
          </c:extLst>
        </c:ser>
        <c:ser>
          <c:idx val="2"/>
          <c:order val="2"/>
          <c:spPr>
            <a:solidFill>
              <a:schemeClr val="accent3"/>
            </a:solidFill>
            <a:ln>
              <a:noFill/>
            </a:ln>
            <a:effectLst/>
            <a:sp3d/>
          </c:spPr>
          <c:invertIfNegative val="0"/>
          <c:val>
            <c:numRef>
              <c:f>Sheet1!$C$22:$F$22</c:f>
              <c:numCache>
                <c:formatCode>General</c:formatCode>
                <c:ptCount val="4"/>
              </c:numCache>
            </c:numRef>
          </c:val>
          <c:extLst xmlns:c16r2="http://schemas.microsoft.com/office/drawing/2015/06/chart">
            <c:ext xmlns:c16="http://schemas.microsoft.com/office/drawing/2014/chart" uri="{C3380CC4-5D6E-409C-BE32-E72D297353CC}">
              <c16:uniqueId val="{00000002-1876-4476-9C0E-F47D38018D3C}"/>
            </c:ext>
          </c:extLst>
        </c:ser>
        <c:dLbls>
          <c:showLegendKey val="0"/>
          <c:showVal val="0"/>
          <c:showCatName val="0"/>
          <c:showSerName val="0"/>
          <c:showPercent val="0"/>
          <c:showBubbleSize val="0"/>
        </c:dLbls>
        <c:gapWidth val="150"/>
        <c:shape val="box"/>
        <c:axId val="255194624"/>
        <c:axId val="255196160"/>
        <c:axId val="0"/>
      </c:bar3DChart>
      <c:catAx>
        <c:axId val="25519462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255196160"/>
        <c:crosses val="autoZero"/>
        <c:auto val="1"/>
        <c:lblAlgn val="ctr"/>
        <c:lblOffset val="100"/>
        <c:noMultiLvlLbl val="0"/>
      </c:catAx>
      <c:valAx>
        <c:axId val="25519616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255194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pattFill prst="pct20">
      <a:fgClr>
        <a:srgbClr val="FF0000"/>
      </a:fgClr>
      <a:bgClr>
        <a:schemeClr val="bg1"/>
      </a:bgClr>
    </a:pattFill>
    <a:ln w="9525" cap="flat" cmpd="sng" algn="ctr">
      <a:solidFill>
        <a:schemeClr val="accent2">
          <a:lumMod val="40000"/>
          <a:lumOff val="60000"/>
        </a:schemeClr>
      </a:solidFill>
      <a:round/>
    </a:ln>
    <a:effectLst/>
  </c:spPr>
  <c:txPr>
    <a:bodyPr/>
    <a:lstStyle/>
    <a:p>
      <a:pPr>
        <a:defRPr/>
      </a:pPr>
      <a:endParaRPr lang="el-G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l-GR"/>
              <a:t>ΕΤΗΣΙΟΣ</a:t>
            </a:r>
            <a:r>
              <a:rPr lang="el-GR" baseline="0"/>
              <a:t> ΠΡΟΥΠΟΛΟΓΙΣΜΟΣ ΓΙΑ ΜΠΟΥΚΙΤΣΕΣ</a:t>
            </a:r>
            <a:endParaRPr lang="en-US"/>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spPr>
            <a:solidFill>
              <a:srgbClr val="7030A0"/>
            </a:solidFill>
            <a:ln>
              <a:solidFill>
                <a:srgbClr val="7030A0"/>
              </a:solidFill>
            </a:ln>
            <a:effectLst>
              <a:outerShdw blurRad="50800" dist="50800" dir="5400000" algn="ctr" rotWithShape="0">
                <a:srgbClr val="7030A0"/>
              </a:outerShdw>
            </a:effectLst>
            <a:sp3d>
              <a:contourClr>
                <a:srgbClr val="7030A0"/>
              </a:contourClr>
            </a:sp3d>
          </c:spPr>
          <c:invertIfNegative val="0"/>
          <c:val>
            <c:numRef>
              <c:f>Sheet1!$C$23:$F$23</c:f>
              <c:numCache>
                <c:formatCode>_("€"* #,##0.00_);_("€"* \(#,##0.00\);_("€"* "-"??_);_(@_)</c:formatCode>
                <c:ptCount val="4"/>
                <c:pt idx="0">
                  <c:v>268000</c:v>
                </c:pt>
                <c:pt idx="1">
                  <c:v>350000</c:v>
                </c:pt>
                <c:pt idx="2">
                  <c:v>280000</c:v>
                </c:pt>
                <c:pt idx="3">
                  <c:v>333000</c:v>
                </c:pt>
              </c:numCache>
            </c:numRef>
          </c:val>
          <c:shape val="cylinder"/>
          <c:extLst xmlns:c16r2="http://schemas.microsoft.com/office/drawing/2015/06/chart">
            <c:ext xmlns:c16="http://schemas.microsoft.com/office/drawing/2014/chart" uri="{C3380CC4-5D6E-409C-BE32-E72D297353CC}">
              <c16:uniqueId val="{00000000-C968-4E09-BE5B-7BB34CBCED9F}"/>
            </c:ext>
          </c:extLst>
        </c:ser>
        <c:ser>
          <c:idx val="1"/>
          <c:order val="1"/>
          <c:spPr>
            <a:solidFill>
              <a:schemeClr val="accent2"/>
            </a:solidFill>
            <a:ln>
              <a:noFill/>
            </a:ln>
            <a:effectLst/>
            <a:sp3d/>
          </c:spPr>
          <c:invertIfNegative val="0"/>
          <c:val>
            <c:numRef>
              <c:f>Sheet1!$C$24:$F$24</c:f>
              <c:numCache>
                <c:formatCode>General</c:formatCode>
                <c:ptCount val="4"/>
              </c:numCache>
            </c:numRef>
          </c:val>
          <c:extLst xmlns:c16r2="http://schemas.microsoft.com/office/drawing/2015/06/chart">
            <c:ext xmlns:c16="http://schemas.microsoft.com/office/drawing/2014/chart" uri="{C3380CC4-5D6E-409C-BE32-E72D297353CC}">
              <c16:uniqueId val="{00000001-C968-4E09-BE5B-7BB34CBCED9F}"/>
            </c:ext>
          </c:extLst>
        </c:ser>
        <c:ser>
          <c:idx val="2"/>
          <c:order val="2"/>
          <c:spPr>
            <a:solidFill>
              <a:schemeClr val="accent3"/>
            </a:solidFill>
            <a:ln>
              <a:noFill/>
            </a:ln>
            <a:effectLst/>
            <a:sp3d/>
          </c:spPr>
          <c:invertIfNegative val="0"/>
          <c:val>
            <c:numRef>
              <c:f>Sheet1!$C$25:$F$25</c:f>
              <c:numCache>
                <c:formatCode>General</c:formatCode>
                <c:ptCount val="4"/>
              </c:numCache>
            </c:numRef>
          </c:val>
          <c:extLst xmlns:c16r2="http://schemas.microsoft.com/office/drawing/2015/06/chart">
            <c:ext xmlns:c16="http://schemas.microsoft.com/office/drawing/2014/chart" uri="{C3380CC4-5D6E-409C-BE32-E72D297353CC}">
              <c16:uniqueId val="{00000002-C968-4E09-BE5B-7BB34CBCED9F}"/>
            </c:ext>
          </c:extLst>
        </c:ser>
        <c:dLbls>
          <c:showLegendKey val="0"/>
          <c:showVal val="0"/>
          <c:showCatName val="0"/>
          <c:showSerName val="0"/>
          <c:showPercent val="0"/>
          <c:showBubbleSize val="0"/>
        </c:dLbls>
        <c:gapWidth val="150"/>
        <c:shape val="box"/>
        <c:axId val="258194048"/>
        <c:axId val="258195840"/>
        <c:axId val="181913344"/>
      </c:bar3DChart>
      <c:catAx>
        <c:axId val="258194048"/>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258195840"/>
        <c:crosses val="autoZero"/>
        <c:auto val="1"/>
        <c:lblAlgn val="ctr"/>
        <c:lblOffset val="100"/>
        <c:noMultiLvlLbl val="0"/>
      </c:catAx>
      <c:valAx>
        <c:axId val="25819584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258194048"/>
        <c:crosses val="autoZero"/>
        <c:crossBetween val="between"/>
      </c:valAx>
      <c:serAx>
        <c:axId val="18191334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258195840"/>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2">
        <a:lumMod val="90000"/>
      </a:schemeClr>
    </a:solidFill>
    <a:ln w="9525" cap="flat" cmpd="sng" algn="ctr">
      <a:solidFill>
        <a:schemeClr val="tx1">
          <a:lumMod val="15000"/>
          <a:lumOff val="85000"/>
        </a:schemeClr>
      </a:solidFill>
      <a:round/>
    </a:ln>
    <a:effectLst>
      <a:outerShdw blurRad="63500" sx="102000" sy="102000" algn="ctr" rotWithShape="0">
        <a:schemeClr val="accent3">
          <a:lumMod val="20000"/>
          <a:lumOff val="80000"/>
          <a:alpha val="40000"/>
        </a:schemeClr>
      </a:outerShdw>
    </a:effectLst>
  </c:spPr>
  <c:txPr>
    <a:bodyPr/>
    <a:lstStyle/>
    <a:p>
      <a:pPr>
        <a:defRPr/>
      </a:pPr>
      <a:endParaRPr lang="el-G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98836-F1D5-F949-96CE-C7DE1539F3B1}" type="datetimeFigureOut">
              <a:rPr lang="ru-RU" smtClean="0"/>
              <a:t>02.04.2020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B263E-E3DA-D645-91EE-922B8C312461}" type="slidenum">
              <a:rPr lang="ru-RU" smtClean="0"/>
              <a:t>‹#›</a:t>
            </a:fld>
            <a:endParaRPr lang="ru-RU"/>
          </a:p>
        </p:txBody>
      </p:sp>
    </p:spTree>
    <p:extLst>
      <p:ext uri="{BB962C8B-B14F-4D97-AF65-F5344CB8AC3E}">
        <p14:creationId xmlns:p14="http://schemas.microsoft.com/office/powerpoint/2010/main" val="67593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C3B263E-E3DA-D645-91EE-922B8C312461}" type="slidenum">
              <a:rPr lang="ru-RU" smtClean="0"/>
              <a:t>4</a:t>
            </a:fld>
            <a:endParaRPr lang="ru-RU"/>
          </a:p>
        </p:txBody>
      </p:sp>
    </p:spTree>
    <p:extLst>
      <p:ext uri="{BB962C8B-B14F-4D97-AF65-F5344CB8AC3E}">
        <p14:creationId xmlns:p14="http://schemas.microsoft.com/office/powerpoint/2010/main" val="1317052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B5965789-9335-424F-9847-AD9C79332C9E}"/>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9E17C61-8570-4AAE-AC39-375F00A475C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4/2/2020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87568161-EF52-47BF-B516-F42553DF6063}"/>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BC6F59B-79E9-45A8-B4B4-4274DF5800BE}" type="slidenum">
              <a:rPr kumimoji="0" lang="el-GR"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81</a:t>
            </a:fld>
            <a:endParaRPr kumimoji="0" lang="el-GR"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11" name="Slide Number Placeholder 6">
            <a:extLst>
              <a:ext uri="{FF2B5EF4-FFF2-40B4-BE49-F238E27FC236}">
                <a16:creationId xmlns="" xmlns:a16="http://schemas.microsoft.com/office/drawing/2014/main" id="{CF2E7BA7-984D-4D15-814A-F38443A07267}"/>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EEF4815A-11F2-4E89-8947-80C04CA31596}"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81</a:t>
            </a:fld>
            <a:endParaRPr kumimoji="0" lang="en-US"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2" name="Slide Image Placeholder 1">
            <a:extLst>
              <a:ext uri="{FF2B5EF4-FFF2-40B4-BE49-F238E27FC236}">
                <a16:creationId xmlns="" xmlns:a16="http://schemas.microsoft.com/office/drawing/2014/main" id="{C2559880-F081-4C8A-B237-9B8897216853}"/>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 xmlns:a16="http://schemas.microsoft.com/office/drawing/2014/main" id="{2FB4373B-879F-4052-B673-53E27FF1A618}"/>
              </a:ext>
            </a:extLst>
          </p:cNvPr>
          <p:cNvSpPr txBox="1">
            <a:spLocks noGrp="1"/>
          </p:cNvSpPr>
          <p:nvPr>
            <p:ph type="body" sz="quarter" idx="1"/>
          </p:nvPr>
        </p:nvSpPr>
        <p:spPr>
          <a:xfrm>
            <a:off x="756000" y="5078520"/>
            <a:ext cx="6047640" cy="4811040"/>
          </a:xfrm>
          <a:noFill/>
          <a:ln>
            <a:noFill/>
          </a:ln>
        </p:spPr>
        <p:txBody>
          <a:bodyPr lIns="0" tIns="0" rIns="0" bIns="0"/>
          <a:lstStyle/>
          <a:p>
            <a:endParaRPr lang="el-GR"/>
          </a:p>
        </p:txBody>
      </p:sp>
    </p:spTree>
    <p:extLst>
      <p:ext uri="{BB962C8B-B14F-4D97-AF65-F5344CB8AC3E}">
        <p14:creationId xmlns:p14="http://schemas.microsoft.com/office/powerpoint/2010/main" val="1554114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30808289-EA44-4459-95B2-6C7BAA79C1A4}"/>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9E17C61-8570-4AAE-AC39-375F00A475C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4/2/2020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1EACB167-D380-485A-B862-1E845B4C2670}"/>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E40B104-1932-4E00-8833-C9CF76D684AC}" type="slidenum">
              <a:rPr kumimoji="0" lang="el-GR"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82</a:t>
            </a:fld>
            <a:endParaRPr kumimoji="0" lang="el-GR"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11" name="Slide Number Placeholder 6">
            <a:extLst>
              <a:ext uri="{FF2B5EF4-FFF2-40B4-BE49-F238E27FC236}">
                <a16:creationId xmlns="" xmlns:a16="http://schemas.microsoft.com/office/drawing/2014/main" id="{A4E0BAB1-02F5-424B-9F83-F58BB90BEEDF}"/>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B6D748-AA7B-40C4-9637-172A989D2651}"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82</a:t>
            </a:fld>
            <a:endParaRPr kumimoji="0" lang="en-US"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2" name="Slide Image Placeholder 1">
            <a:extLst>
              <a:ext uri="{FF2B5EF4-FFF2-40B4-BE49-F238E27FC236}">
                <a16:creationId xmlns="" xmlns:a16="http://schemas.microsoft.com/office/drawing/2014/main" id="{41D1CE3E-5B37-4A13-82F3-04832F1B43AD}"/>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 xmlns:a16="http://schemas.microsoft.com/office/drawing/2014/main" id="{2A8A01AD-9C83-4EC8-BFDE-01F299ED5ECC}"/>
              </a:ext>
            </a:extLst>
          </p:cNvPr>
          <p:cNvSpPr txBox="1">
            <a:spLocks noGrp="1"/>
          </p:cNvSpPr>
          <p:nvPr>
            <p:ph type="body" sz="quarter" idx="1"/>
          </p:nvPr>
        </p:nvSpPr>
        <p:spPr>
          <a:xfrm>
            <a:off x="756000" y="5078520"/>
            <a:ext cx="6047640" cy="4811040"/>
          </a:xfrm>
          <a:noFill/>
          <a:ln>
            <a:noFill/>
          </a:ln>
        </p:spPr>
        <p:txBody>
          <a:bodyPr lIns="0" tIns="0" rIns="0" bIns="0"/>
          <a:lstStyle/>
          <a:p>
            <a:endParaRPr lang="el-GR"/>
          </a:p>
        </p:txBody>
      </p:sp>
    </p:spTree>
    <p:extLst>
      <p:ext uri="{BB962C8B-B14F-4D97-AF65-F5344CB8AC3E}">
        <p14:creationId xmlns:p14="http://schemas.microsoft.com/office/powerpoint/2010/main" val="1587275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71C31DEC-38EF-4DF0-BF64-CD1A9333B2A9}"/>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9E17C61-8570-4AAE-AC39-375F00A475C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4/2/2020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608CBA98-8489-4103-A581-333642929951}"/>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08B0C02-4993-4D89-85C2-01A807218AE2}" type="slidenum">
              <a:rPr kumimoji="0" lang="el-GR"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83</a:t>
            </a:fld>
            <a:endParaRPr kumimoji="0" lang="el-GR"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11" name="Slide Number Placeholder 6">
            <a:extLst>
              <a:ext uri="{FF2B5EF4-FFF2-40B4-BE49-F238E27FC236}">
                <a16:creationId xmlns="" xmlns:a16="http://schemas.microsoft.com/office/drawing/2014/main" id="{0E085D04-69A9-472C-B00C-183BC726D8AB}"/>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B8B760F-1417-44B4-BF78-5CF4364A78E3}"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83</a:t>
            </a:fld>
            <a:endParaRPr kumimoji="0" lang="en-US"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2" name="Slide Image Placeholder 1">
            <a:extLst>
              <a:ext uri="{FF2B5EF4-FFF2-40B4-BE49-F238E27FC236}">
                <a16:creationId xmlns="" xmlns:a16="http://schemas.microsoft.com/office/drawing/2014/main" id="{F29D2406-D96F-4EAF-B496-341BDA54D425}"/>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 xmlns:a16="http://schemas.microsoft.com/office/drawing/2014/main" id="{67FD3A25-332C-4B36-A41F-AFA2AE610742}"/>
              </a:ext>
            </a:extLst>
          </p:cNvPr>
          <p:cNvSpPr txBox="1">
            <a:spLocks noGrp="1"/>
          </p:cNvSpPr>
          <p:nvPr>
            <p:ph type="body" sz="quarter" idx="1"/>
          </p:nvPr>
        </p:nvSpPr>
        <p:spPr>
          <a:xfrm>
            <a:off x="756000" y="5078520"/>
            <a:ext cx="6047640" cy="4811040"/>
          </a:xfrm>
          <a:noFill/>
          <a:ln>
            <a:noFill/>
          </a:ln>
        </p:spPr>
        <p:txBody>
          <a:bodyPr lIns="0" tIns="0" rIns="0" bIns="0"/>
          <a:lstStyle/>
          <a:p>
            <a:endParaRPr lang="el-GR"/>
          </a:p>
        </p:txBody>
      </p:sp>
    </p:spTree>
    <p:extLst>
      <p:ext uri="{BB962C8B-B14F-4D97-AF65-F5344CB8AC3E}">
        <p14:creationId xmlns:p14="http://schemas.microsoft.com/office/powerpoint/2010/main" val="1211528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5B1D750D-0FC0-4D03-95ED-5389F338AB8D}"/>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9E17C61-8570-4AAE-AC39-375F00A475C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4/2/2020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790A6534-C85D-4A4F-B357-CCD54B375EAE}"/>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2D860E1-3E5C-4114-A5C7-93497AF061B9}" type="slidenum">
              <a:rPr kumimoji="0" lang="el-GR"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84</a:t>
            </a:fld>
            <a:endParaRPr kumimoji="0" lang="el-GR"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11" name="Slide Number Placeholder 6">
            <a:extLst>
              <a:ext uri="{FF2B5EF4-FFF2-40B4-BE49-F238E27FC236}">
                <a16:creationId xmlns="" xmlns:a16="http://schemas.microsoft.com/office/drawing/2014/main" id="{D25E3B61-B7DD-499C-A8E5-FDE639E087BC}"/>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83AD055-E38D-4BE0-AA11-90522BD3069B}"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84</a:t>
            </a:fld>
            <a:endParaRPr kumimoji="0" lang="en-US"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2" name="Slide Image Placeholder 1">
            <a:extLst>
              <a:ext uri="{FF2B5EF4-FFF2-40B4-BE49-F238E27FC236}">
                <a16:creationId xmlns="" xmlns:a16="http://schemas.microsoft.com/office/drawing/2014/main" id="{89EF2B12-FBD0-4C8F-83EE-4836EC34AC81}"/>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 xmlns:a16="http://schemas.microsoft.com/office/drawing/2014/main" id="{72CD93B4-0B56-48D4-893F-488FA8864ACC}"/>
              </a:ext>
            </a:extLst>
          </p:cNvPr>
          <p:cNvSpPr txBox="1">
            <a:spLocks noGrp="1"/>
          </p:cNvSpPr>
          <p:nvPr>
            <p:ph type="body" sz="quarter" idx="1"/>
          </p:nvPr>
        </p:nvSpPr>
        <p:spPr>
          <a:xfrm>
            <a:off x="756000" y="5078520"/>
            <a:ext cx="6047640" cy="4811040"/>
          </a:xfrm>
          <a:noFill/>
          <a:ln>
            <a:noFill/>
          </a:ln>
        </p:spPr>
        <p:txBody>
          <a:bodyPr lIns="0" tIns="0" rIns="0" bIns="0"/>
          <a:lstStyle/>
          <a:p>
            <a:endParaRPr lang="el-GR"/>
          </a:p>
        </p:txBody>
      </p:sp>
    </p:spTree>
    <p:extLst>
      <p:ext uri="{BB962C8B-B14F-4D97-AF65-F5344CB8AC3E}">
        <p14:creationId xmlns:p14="http://schemas.microsoft.com/office/powerpoint/2010/main" val="674672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B0D4CB16-DBE0-4EFF-A0EF-8FB142D46C43}"/>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9E17C61-8570-4AAE-AC39-375F00A475C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4/2/2020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3705D00B-142F-486B-AB8B-A8B7A6BCE792}"/>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D6EB8A3-6636-4E4E-93C3-8E8D05BAE446}" type="slidenum">
              <a:rPr kumimoji="0" lang="el-GR"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85</a:t>
            </a:fld>
            <a:endParaRPr kumimoji="0" lang="el-GR"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11" name="Slide Number Placeholder 6">
            <a:extLst>
              <a:ext uri="{FF2B5EF4-FFF2-40B4-BE49-F238E27FC236}">
                <a16:creationId xmlns="" xmlns:a16="http://schemas.microsoft.com/office/drawing/2014/main" id="{7A2DC346-D3CC-4436-9268-855111F95C5B}"/>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A0C615DB-EC1A-415A-AE70-D7E3B9B7AA76}"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85</a:t>
            </a:fld>
            <a:endParaRPr kumimoji="0" lang="en-US"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2" name="Slide Image Placeholder 1">
            <a:extLst>
              <a:ext uri="{FF2B5EF4-FFF2-40B4-BE49-F238E27FC236}">
                <a16:creationId xmlns="" xmlns:a16="http://schemas.microsoft.com/office/drawing/2014/main" id="{350B09DB-0AD5-43BA-902D-A776D6CD181B}"/>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 xmlns:a16="http://schemas.microsoft.com/office/drawing/2014/main" id="{44529692-FE09-4E74-87AB-1A51B3C877A9}"/>
              </a:ext>
            </a:extLst>
          </p:cNvPr>
          <p:cNvSpPr txBox="1">
            <a:spLocks noGrp="1"/>
          </p:cNvSpPr>
          <p:nvPr>
            <p:ph type="body" sz="quarter" idx="1"/>
          </p:nvPr>
        </p:nvSpPr>
        <p:spPr>
          <a:xfrm>
            <a:off x="756000" y="5078520"/>
            <a:ext cx="6047640" cy="4811040"/>
          </a:xfrm>
          <a:noFill/>
          <a:ln>
            <a:noFill/>
          </a:ln>
        </p:spPr>
        <p:txBody>
          <a:bodyPr lIns="0" tIns="0" rIns="0" bIns="0"/>
          <a:lstStyle/>
          <a:p>
            <a:endParaRPr lang="el-GR"/>
          </a:p>
        </p:txBody>
      </p:sp>
    </p:spTree>
    <p:extLst>
      <p:ext uri="{BB962C8B-B14F-4D97-AF65-F5344CB8AC3E}">
        <p14:creationId xmlns:p14="http://schemas.microsoft.com/office/powerpoint/2010/main" val="2042650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B11D5957-DB04-4B60-B4E4-8D2CFCF8DF4D}"/>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9E17C61-8570-4AAE-AC39-375F00A475C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4/2/2020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5470F639-A88A-41A6-9881-BFE3C14577D8}"/>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DA87332-E6D2-496D-84A4-B9A214BBF195}" type="slidenum">
              <a:rPr kumimoji="0" lang="el-GR"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86</a:t>
            </a:fld>
            <a:endParaRPr kumimoji="0" lang="el-GR"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11" name="Slide Number Placeholder 6">
            <a:extLst>
              <a:ext uri="{FF2B5EF4-FFF2-40B4-BE49-F238E27FC236}">
                <a16:creationId xmlns="" xmlns:a16="http://schemas.microsoft.com/office/drawing/2014/main" id="{523FF84E-FE4D-4856-84E9-AC733D3AC5D8}"/>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654958A-D082-4E3E-86C7-E0A80880735F}"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86</a:t>
            </a:fld>
            <a:endParaRPr kumimoji="0" lang="en-US"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2" name="Slide Image Placeholder 1">
            <a:extLst>
              <a:ext uri="{FF2B5EF4-FFF2-40B4-BE49-F238E27FC236}">
                <a16:creationId xmlns="" xmlns:a16="http://schemas.microsoft.com/office/drawing/2014/main" id="{DC128FCC-E0EF-4748-91B3-78CFF71403F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 xmlns:a16="http://schemas.microsoft.com/office/drawing/2014/main" id="{A394F228-59BF-4958-9C2E-BB613A0E278F}"/>
              </a:ext>
            </a:extLst>
          </p:cNvPr>
          <p:cNvSpPr txBox="1">
            <a:spLocks noGrp="1"/>
          </p:cNvSpPr>
          <p:nvPr>
            <p:ph type="body" sz="quarter" idx="1"/>
          </p:nvPr>
        </p:nvSpPr>
        <p:spPr>
          <a:xfrm>
            <a:off x="756000" y="5078520"/>
            <a:ext cx="6047640" cy="4811040"/>
          </a:xfrm>
          <a:noFill/>
          <a:ln>
            <a:noFill/>
          </a:ln>
        </p:spPr>
        <p:txBody>
          <a:bodyPr lIns="0" tIns="0" rIns="0" bIns="0"/>
          <a:lstStyle/>
          <a:p>
            <a:endParaRPr lang="el-GR"/>
          </a:p>
        </p:txBody>
      </p:sp>
    </p:spTree>
    <p:extLst>
      <p:ext uri="{BB962C8B-B14F-4D97-AF65-F5344CB8AC3E}">
        <p14:creationId xmlns:p14="http://schemas.microsoft.com/office/powerpoint/2010/main" val="17578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374151C3-F99E-4F86-B654-242F066587C6}"/>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FF87212-C5A0-4BEF-A18C-07BCB561A5E9}"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4/2/2020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4CFECDFD-084E-4BD2-AE50-3174C5F412B3}"/>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A44A19C-EE1A-4A8E-98E9-9486BD23245A}" type="slidenum">
              <a:rPr kumimoji="0" lang="el-GR"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59</a:t>
            </a:fld>
            <a:endParaRPr kumimoji="0" lang="el-GR"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11" name="Slide Number Placeholder 6">
            <a:extLst>
              <a:ext uri="{FF2B5EF4-FFF2-40B4-BE49-F238E27FC236}">
                <a16:creationId xmlns="" xmlns:a16="http://schemas.microsoft.com/office/drawing/2014/main" id="{B5B4DDE4-9773-4F34-A766-E2572057AAFB}"/>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85C8C72-0292-4D5C-A9AF-C390B62B74FB}"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59</a:t>
            </a:fld>
            <a:endParaRPr kumimoji="0" lang="en-US"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2" name="Slide Image Placeholder 1">
            <a:extLst>
              <a:ext uri="{FF2B5EF4-FFF2-40B4-BE49-F238E27FC236}">
                <a16:creationId xmlns="" xmlns:a16="http://schemas.microsoft.com/office/drawing/2014/main" id="{8511BFB4-6F17-4FC8-A361-26BF2F37B3E9}"/>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 xmlns:a16="http://schemas.microsoft.com/office/drawing/2014/main" id="{5BEBD167-4F80-46B1-994C-5F99B44285A8}"/>
              </a:ext>
            </a:extLst>
          </p:cNvPr>
          <p:cNvSpPr txBox="1">
            <a:spLocks noGrp="1"/>
          </p:cNvSpPr>
          <p:nvPr>
            <p:ph type="body" sz="quarter" idx="1"/>
          </p:nvPr>
        </p:nvSpPr>
        <p:spPr>
          <a:xfrm>
            <a:off x="756000" y="5078520"/>
            <a:ext cx="6047640" cy="4811040"/>
          </a:xfrm>
          <a:noFill/>
          <a:ln>
            <a:noFill/>
          </a:ln>
        </p:spPr>
        <p:txBody>
          <a:bodyPr lIns="0" tIns="0" rIns="0" bIns="0">
            <a:spAutoFit/>
          </a:bodyPr>
          <a:lstStyle/>
          <a:p>
            <a:endParaRPr lang="el-GR"/>
          </a:p>
        </p:txBody>
      </p:sp>
    </p:spTree>
    <p:extLst>
      <p:ext uri="{BB962C8B-B14F-4D97-AF65-F5344CB8AC3E}">
        <p14:creationId xmlns:p14="http://schemas.microsoft.com/office/powerpoint/2010/main" val="135047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D4713047-8CD9-4C0E-8C5C-018A83F7461A}"/>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FF87212-C5A0-4BEF-A18C-07BCB561A5E9}"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4/2/2020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B48E8B18-BD88-4666-A1EE-B6F3B9251BBA}"/>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0D4AAF1-FD21-4B20-805B-02AFBC87F1B2}" type="slidenum">
              <a:rPr kumimoji="0" lang="el-GR"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60</a:t>
            </a:fld>
            <a:endParaRPr kumimoji="0" lang="el-GR"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11" name="Slide Number Placeholder 6">
            <a:extLst>
              <a:ext uri="{FF2B5EF4-FFF2-40B4-BE49-F238E27FC236}">
                <a16:creationId xmlns="" xmlns:a16="http://schemas.microsoft.com/office/drawing/2014/main" id="{37D07892-2FBE-4D48-9916-690CB23E4EDF}"/>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0ED863F-B85D-42C1-BF0D-F8BD8F4B2F61}"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60</a:t>
            </a:fld>
            <a:endParaRPr kumimoji="0" lang="en-US"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2" name="Slide Image Placeholder 1">
            <a:extLst>
              <a:ext uri="{FF2B5EF4-FFF2-40B4-BE49-F238E27FC236}">
                <a16:creationId xmlns="" xmlns:a16="http://schemas.microsoft.com/office/drawing/2014/main" id="{3C17E143-8436-4ADA-8C06-ECE0F307F835}"/>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 xmlns:a16="http://schemas.microsoft.com/office/drawing/2014/main" id="{C45FA4A4-1E1B-467A-BC3C-90B943448646}"/>
              </a:ext>
            </a:extLst>
          </p:cNvPr>
          <p:cNvSpPr txBox="1">
            <a:spLocks noGrp="1"/>
          </p:cNvSpPr>
          <p:nvPr>
            <p:ph type="body" sz="quarter" idx="1"/>
          </p:nvPr>
        </p:nvSpPr>
        <p:spPr>
          <a:xfrm>
            <a:off x="756000" y="5078520"/>
            <a:ext cx="6047640" cy="4811040"/>
          </a:xfrm>
          <a:noFill/>
          <a:ln>
            <a:noFill/>
          </a:ln>
        </p:spPr>
        <p:txBody>
          <a:bodyPr lIns="0" tIns="0" rIns="0" bIns="0"/>
          <a:lstStyle/>
          <a:p>
            <a:endParaRPr lang="el-GR"/>
          </a:p>
        </p:txBody>
      </p:sp>
    </p:spTree>
    <p:extLst>
      <p:ext uri="{BB962C8B-B14F-4D97-AF65-F5344CB8AC3E}">
        <p14:creationId xmlns:p14="http://schemas.microsoft.com/office/powerpoint/2010/main" val="24421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81B8ECF4-A4B0-4C99-9A31-DFEFEEE0327F}"/>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FF87212-C5A0-4BEF-A18C-07BCB561A5E9}"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4/2/2020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A5C30601-2B8C-4B28-975C-E3094E960250}"/>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DDED7B7-8398-4A30-B788-8A6EAB04933A}" type="slidenum">
              <a:rPr kumimoji="0" lang="el-GR"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61</a:t>
            </a:fld>
            <a:endParaRPr kumimoji="0" lang="el-GR"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11" name="Slide Number Placeholder 6">
            <a:extLst>
              <a:ext uri="{FF2B5EF4-FFF2-40B4-BE49-F238E27FC236}">
                <a16:creationId xmlns="" xmlns:a16="http://schemas.microsoft.com/office/drawing/2014/main" id="{8B3BC8E2-5122-419A-A63D-82438501BDC5}"/>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E92CBC1-307C-46B5-8CFB-02FCE5E1165B}"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61</a:t>
            </a:fld>
            <a:endParaRPr kumimoji="0" lang="en-US"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2" name="Slide Image Placeholder 1">
            <a:extLst>
              <a:ext uri="{FF2B5EF4-FFF2-40B4-BE49-F238E27FC236}">
                <a16:creationId xmlns="" xmlns:a16="http://schemas.microsoft.com/office/drawing/2014/main" id="{5E2B778E-7968-4FA9-B65B-06252E1EA2F2}"/>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 xmlns:a16="http://schemas.microsoft.com/office/drawing/2014/main" id="{3C754443-5BE1-435E-B7C5-59B74629EF37}"/>
              </a:ext>
            </a:extLst>
          </p:cNvPr>
          <p:cNvSpPr txBox="1">
            <a:spLocks noGrp="1"/>
          </p:cNvSpPr>
          <p:nvPr>
            <p:ph type="body" sz="quarter" idx="1"/>
          </p:nvPr>
        </p:nvSpPr>
        <p:spPr>
          <a:xfrm>
            <a:off x="756000" y="5078520"/>
            <a:ext cx="6047640" cy="4811040"/>
          </a:xfrm>
          <a:noFill/>
          <a:ln>
            <a:noFill/>
          </a:ln>
        </p:spPr>
        <p:txBody>
          <a:bodyPr lIns="0" tIns="0" rIns="0" bIns="0"/>
          <a:lstStyle/>
          <a:p>
            <a:endParaRPr lang="el-GR"/>
          </a:p>
        </p:txBody>
      </p:sp>
    </p:spTree>
    <p:extLst>
      <p:ext uri="{BB962C8B-B14F-4D97-AF65-F5344CB8AC3E}">
        <p14:creationId xmlns:p14="http://schemas.microsoft.com/office/powerpoint/2010/main" val="15407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0B7D693B-9165-4DEA-BAA9-18D168F2046B}"/>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FF87212-C5A0-4BEF-A18C-07BCB561A5E9}"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4/2/2020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48C7638F-0315-4177-9BA0-6E79D47E0E7D}"/>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F155D2E-37A0-447D-A19E-AF2285BBAF5C}" type="slidenum">
              <a:rPr kumimoji="0" lang="el-GR"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62</a:t>
            </a:fld>
            <a:endParaRPr kumimoji="0" lang="el-GR"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11" name="Slide Number Placeholder 6">
            <a:extLst>
              <a:ext uri="{FF2B5EF4-FFF2-40B4-BE49-F238E27FC236}">
                <a16:creationId xmlns="" xmlns:a16="http://schemas.microsoft.com/office/drawing/2014/main" id="{9B210176-40E1-4077-A093-738FE77D2E8E}"/>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E2C48DD-ACCA-4CFE-84DE-22737BDBBEAF}"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62</a:t>
            </a:fld>
            <a:endParaRPr kumimoji="0" lang="en-US"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2" name="Slide Image Placeholder 1">
            <a:extLst>
              <a:ext uri="{FF2B5EF4-FFF2-40B4-BE49-F238E27FC236}">
                <a16:creationId xmlns="" xmlns:a16="http://schemas.microsoft.com/office/drawing/2014/main" id="{FA495652-3587-47C8-A240-389F7C1061C5}"/>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 xmlns:a16="http://schemas.microsoft.com/office/drawing/2014/main" id="{97A6BA55-473D-4B64-8DC9-67767B0E6680}"/>
              </a:ext>
            </a:extLst>
          </p:cNvPr>
          <p:cNvSpPr txBox="1">
            <a:spLocks noGrp="1"/>
          </p:cNvSpPr>
          <p:nvPr>
            <p:ph type="body" sz="quarter" idx="1"/>
          </p:nvPr>
        </p:nvSpPr>
        <p:spPr>
          <a:xfrm>
            <a:off x="756000" y="5078520"/>
            <a:ext cx="6047640" cy="4811040"/>
          </a:xfrm>
          <a:noFill/>
          <a:ln>
            <a:noFill/>
          </a:ln>
        </p:spPr>
        <p:txBody>
          <a:bodyPr lIns="0" tIns="0" rIns="0" bIns="0"/>
          <a:lstStyle/>
          <a:p>
            <a:endParaRPr lang="el-GR"/>
          </a:p>
        </p:txBody>
      </p:sp>
    </p:spTree>
    <p:extLst>
      <p:ext uri="{BB962C8B-B14F-4D97-AF65-F5344CB8AC3E}">
        <p14:creationId xmlns:p14="http://schemas.microsoft.com/office/powerpoint/2010/main" val="170903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C8B4549C-BED6-401B-859B-6CA5F2DAC69A}"/>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FF87212-C5A0-4BEF-A18C-07BCB561A5E9}"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4/2/2020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CF4BEB53-E305-4203-BAF5-DEBAC43CD504}"/>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3A98AB8-6A81-4FB2-9436-54C4C747464E}" type="slidenum">
              <a:rPr kumimoji="0" lang="el-GR"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63</a:t>
            </a:fld>
            <a:endParaRPr kumimoji="0" lang="el-GR"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11" name="Slide Number Placeholder 6">
            <a:extLst>
              <a:ext uri="{FF2B5EF4-FFF2-40B4-BE49-F238E27FC236}">
                <a16:creationId xmlns="" xmlns:a16="http://schemas.microsoft.com/office/drawing/2014/main" id="{943C938B-0DA7-43D1-9398-AAB00737AA72}"/>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94865D4-C213-4ADF-BDC2-BE11D46CB371}"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63</a:t>
            </a:fld>
            <a:endParaRPr kumimoji="0" lang="en-US"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2" name="Slide Image Placeholder 1">
            <a:extLst>
              <a:ext uri="{FF2B5EF4-FFF2-40B4-BE49-F238E27FC236}">
                <a16:creationId xmlns="" xmlns:a16="http://schemas.microsoft.com/office/drawing/2014/main" id="{EE1F35CB-7883-4FCF-9C76-699760897A38}"/>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 xmlns:a16="http://schemas.microsoft.com/office/drawing/2014/main" id="{4639E29E-63B7-4456-B994-D52E5188353E}"/>
              </a:ext>
            </a:extLst>
          </p:cNvPr>
          <p:cNvSpPr txBox="1">
            <a:spLocks noGrp="1"/>
          </p:cNvSpPr>
          <p:nvPr>
            <p:ph type="body" sz="quarter" idx="1"/>
          </p:nvPr>
        </p:nvSpPr>
        <p:spPr>
          <a:xfrm>
            <a:off x="756000" y="5078520"/>
            <a:ext cx="6047640" cy="4811040"/>
          </a:xfrm>
          <a:noFill/>
          <a:ln>
            <a:noFill/>
          </a:ln>
        </p:spPr>
        <p:txBody>
          <a:bodyPr lIns="0" tIns="0" rIns="0" bIns="0"/>
          <a:lstStyle/>
          <a:p>
            <a:endParaRPr lang="el-GR"/>
          </a:p>
        </p:txBody>
      </p:sp>
    </p:spTree>
    <p:extLst>
      <p:ext uri="{BB962C8B-B14F-4D97-AF65-F5344CB8AC3E}">
        <p14:creationId xmlns:p14="http://schemas.microsoft.com/office/powerpoint/2010/main" val="191033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BC2ADDDF-09D7-4EE4-866E-41744D3C9468}"/>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FF87212-C5A0-4BEF-A18C-07BCB561A5E9}"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4/2/2020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44CABD33-3455-481F-BC17-2DF9B339F021}"/>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0EF3699-A2D5-4FCE-9836-B70AF93B6E23}" type="slidenum">
              <a:rPr kumimoji="0" lang="el-GR"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65</a:t>
            </a:fld>
            <a:endParaRPr kumimoji="0" lang="el-GR"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11" name="Slide Number Placeholder 6">
            <a:extLst>
              <a:ext uri="{FF2B5EF4-FFF2-40B4-BE49-F238E27FC236}">
                <a16:creationId xmlns="" xmlns:a16="http://schemas.microsoft.com/office/drawing/2014/main" id="{38A1C4CF-7C6E-40A7-B452-E6382C4F11E5}"/>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E9F59A8-71C8-46C6-A9EE-3BE4E3B57F93}"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65</a:t>
            </a:fld>
            <a:endParaRPr kumimoji="0" lang="en-US"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2" name="Slide Image Placeholder 1">
            <a:extLst>
              <a:ext uri="{FF2B5EF4-FFF2-40B4-BE49-F238E27FC236}">
                <a16:creationId xmlns="" xmlns:a16="http://schemas.microsoft.com/office/drawing/2014/main" id="{4D68148F-6BD9-4597-BF41-F98C4E5F7914}"/>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 xmlns:a16="http://schemas.microsoft.com/office/drawing/2014/main" id="{D486CD5D-EFB1-41ED-8396-E8F1D47DF695}"/>
              </a:ext>
            </a:extLst>
          </p:cNvPr>
          <p:cNvSpPr txBox="1">
            <a:spLocks noGrp="1"/>
          </p:cNvSpPr>
          <p:nvPr>
            <p:ph type="body" sz="quarter" idx="1"/>
          </p:nvPr>
        </p:nvSpPr>
        <p:spPr>
          <a:xfrm>
            <a:off x="756000" y="5078520"/>
            <a:ext cx="6047640" cy="4811040"/>
          </a:xfrm>
          <a:noFill/>
          <a:ln>
            <a:noFill/>
          </a:ln>
        </p:spPr>
        <p:txBody>
          <a:bodyPr lIns="0" tIns="0" rIns="0" bIns="0"/>
          <a:lstStyle/>
          <a:p>
            <a:endParaRPr lang="el-GR"/>
          </a:p>
        </p:txBody>
      </p:sp>
    </p:spTree>
    <p:extLst>
      <p:ext uri="{BB962C8B-B14F-4D97-AF65-F5344CB8AC3E}">
        <p14:creationId xmlns:p14="http://schemas.microsoft.com/office/powerpoint/2010/main" val="3445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33A6EA9E-787F-442A-8C2C-B195919D940B}"/>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9E17C61-8570-4AAE-AC39-375F00A475C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4/2/2020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7510408A-FAC2-4246-83D0-936DD590C792}"/>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E1DB7D6-05B4-43B1-9504-B8354643B6A9}" type="slidenum">
              <a:rPr kumimoji="0" lang="el-GR"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67</a:t>
            </a:fld>
            <a:endParaRPr kumimoji="0" lang="el-GR"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11" name="Slide Number Placeholder 6">
            <a:extLst>
              <a:ext uri="{FF2B5EF4-FFF2-40B4-BE49-F238E27FC236}">
                <a16:creationId xmlns="" xmlns:a16="http://schemas.microsoft.com/office/drawing/2014/main" id="{928CE259-801B-48B0-93D4-E8C9E80DCBF0}"/>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4086FDB-31E7-4E5D-8940-8AC33C24A9CF}"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67</a:t>
            </a:fld>
            <a:endParaRPr kumimoji="0" lang="en-US"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2" name="Slide Image Placeholder 1">
            <a:extLst>
              <a:ext uri="{FF2B5EF4-FFF2-40B4-BE49-F238E27FC236}">
                <a16:creationId xmlns="" xmlns:a16="http://schemas.microsoft.com/office/drawing/2014/main" id="{399DCCB9-4A85-4A26-AB02-9F7DE9477108}"/>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 xmlns:a16="http://schemas.microsoft.com/office/drawing/2014/main" id="{EF3CC2CA-6ABE-4C97-B9D5-85E5B4BC88A6}"/>
              </a:ext>
            </a:extLst>
          </p:cNvPr>
          <p:cNvSpPr txBox="1">
            <a:spLocks noGrp="1"/>
          </p:cNvSpPr>
          <p:nvPr>
            <p:ph type="body" sz="quarter" idx="1"/>
          </p:nvPr>
        </p:nvSpPr>
        <p:spPr>
          <a:xfrm>
            <a:off x="756000" y="5078520"/>
            <a:ext cx="6047640" cy="4811040"/>
          </a:xfrm>
          <a:noFill/>
          <a:ln>
            <a:noFill/>
          </a:ln>
        </p:spPr>
        <p:txBody>
          <a:bodyPr lIns="0" tIns="0" rIns="0" bIns="0"/>
          <a:lstStyle/>
          <a:p>
            <a:endParaRPr lang="el-GR"/>
          </a:p>
        </p:txBody>
      </p:sp>
    </p:spTree>
    <p:extLst>
      <p:ext uri="{BB962C8B-B14F-4D97-AF65-F5344CB8AC3E}">
        <p14:creationId xmlns:p14="http://schemas.microsoft.com/office/powerpoint/2010/main" val="95577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594E4FD2-C8A0-46C6-A7D1-ED438DC22E21}"/>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9E17C61-8570-4AAE-AC39-375F00A475C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4/2/2020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B8B1D689-9134-4A21-A45B-C316B6ABC9EE}"/>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742FDA9-3F7B-445E-9049-F5E69069EA31}" type="slidenum">
              <a:rPr kumimoji="0" lang="el-GR"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80</a:t>
            </a:fld>
            <a:endParaRPr kumimoji="0" lang="el-GR"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11" name="Slide Number Placeholder 6">
            <a:extLst>
              <a:ext uri="{FF2B5EF4-FFF2-40B4-BE49-F238E27FC236}">
                <a16:creationId xmlns="" xmlns:a16="http://schemas.microsoft.com/office/drawing/2014/main" id="{6FD39410-5E78-485E-B968-C95985A61FC7}"/>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8BA32B3-B6F8-468E-A762-9914ED8D68F8}"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80</a:t>
            </a:fld>
            <a:endParaRPr kumimoji="0" lang="en-US"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2" name="Slide Image Placeholder 1">
            <a:extLst>
              <a:ext uri="{FF2B5EF4-FFF2-40B4-BE49-F238E27FC236}">
                <a16:creationId xmlns="" xmlns:a16="http://schemas.microsoft.com/office/drawing/2014/main" id="{8C30B5D4-CC4D-4990-A600-021D2D2DB54D}"/>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 xmlns:a16="http://schemas.microsoft.com/office/drawing/2014/main" id="{3508B64B-E26E-472B-8C72-7E7E8CF227DB}"/>
              </a:ext>
            </a:extLst>
          </p:cNvPr>
          <p:cNvSpPr txBox="1">
            <a:spLocks noGrp="1"/>
          </p:cNvSpPr>
          <p:nvPr>
            <p:ph type="body" sz="quarter" idx="1"/>
          </p:nvPr>
        </p:nvSpPr>
        <p:spPr>
          <a:xfrm>
            <a:off x="756000" y="5078520"/>
            <a:ext cx="6047640" cy="4811040"/>
          </a:xfrm>
          <a:noFill/>
          <a:ln>
            <a:noFill/>
          </a:ln>
        </p:spPr>
        <p:txBody>
          <a:bodyPr lIns="0" tIns="0" rIns="0" bIns="0">
            <a:spAutoFit/>
          </a:bodyPr>
          <a:lstStyle/>
          <a:p>
            <a:endParaRPr lang="el-GR"/>
          </a:p>
        </p:txBody>
      </p:sp>
    </p:spTree>
    <p:extLst>
      <p:ext uri="{BB962C8B-B14F-4D97-AF65-F5344CB8AC3E}">
        <p14:creationId xmlns:p14="http://schemas.microsoft.com/office/powerpoint/2010/main" val="1423338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2142694-73B5-AE4E-972C-0F0039C3A131}"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255346" y="2750337"/>
            <a:ext cx="1171888" cy="1356442"/>
          </a:xfrm>
        </p:spPr>
        <p:txBody>
          <a:bodyPr/>
          <a:lstStyle/>
          <a:p>
            <a:fld id="{CD19822A-E673-1A4A-9BAB-9F106E1382B5}" type="slidenum">
              <a:rPr lang="ru-RU" smtClean="0"/>
              <a:t>‹#›</a:t>
            </a:fld>
            <a:endParaRPr lang="ru-RU"/>
          </a:p>
        </p:txBody>
      </p:sp>
    </p:spTree>
    <p:extLst>
      <p:ext uri="{BB962C8B-B14F-4D97-AF65-F5344CB8AC3E}">
        <p14:creationId xmlns:p14="http://schemas.microsoft.com/office/powerpoint/2010/main" val="745430471"/>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ое изображение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в заполнитель или щелкните значок</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2142694-73B5-AE4E-972C-0F0039C3A131}" type="datetimeFigureOut">
              <a:rPr lang="ru-RU" smtClean="0"/>
              <a:t>02.04.2020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309"/>
            <a:ext cx="1154151" cy="1090789"/>
          </a:xfrm>
        </p:spPr>
        <p:txBody>
          <a:bodyPr/>
          <a:lstStyle/>
          <a:p>
            <a:fld id="{CD19822A-E673-1A4A-9BAB-9F106E1382B5}" type="slidenum">
              <a:rPr lang="ru-RU" smtClean="0"/>
              <a:t>‹#›</a:t>
            </a:fld>
            <a:endParaRPr lang="ru-RU"/>
          </a:p>
        </p:txBody>
      </p:sp>
    </p:spTree>
    <p:extLst>
      <p:ext uri="{BB962C8B-B14F-4D97-AF65-F5344CB8AC3E}">
        <p14:creationId xmlns:p14="http://schemas.microsoft.com/office/powerpoint/2010/main" val="161360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2142694-73B5-AE4E-972C-0F0039C3A131}" type="datetimeFigureOut">
              <a:rPr lang="ru-RU" smtClean="0"/>
              <a:t>02.04.2020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615"/>
            <a:ext cx="1154151" cy="1090789"/>
          </a:xfrm>
        </p:spPr>
        <p:txBody>
          <a:bodyPr/>
          <a:lstStyle/>
          <a:p>
            <a:fld id="{CD19822A-E673-1A4A-9BAB-9F106E1382B5}" type="slidenum">
              <a:rPr lang="ru-RU" smtClean="0"/>
              <a:t>‹#›</a:t>
            </a:fld>
            <a:endParaRPr lang="ru-RU"/>
          </a:p>
        </p:txBody>
      </p:sp>
    </p:spTree>
    <p:extLst>
      <p:ext uri="{BB962C8B-B14F-4D97-AF65-F5344CB8AC3E}">
        <p14:creationId xmlns:p14="http://schemas.microsoft.com/office/powerpoint/2010/main" val="1420614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2142694-73B5-AE4E-972C-0F0039C3A131}" type="datetimeFigureOut">
              <a:rPr lang="ru-RU" smtClean="0"/>
              <a:t>02.04.2020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CD19822A-E673-1A4A-9BAB-9F106E1382B5}" type="slidenum">
              <a:rPr lang="ru-RU" smtClean="0"/>
              <a:t>‹#›</a:t>
            </a:fld>
            <a:endParaRPr lang="ru-R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542764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с именем">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2142694-73B5-AE4E-972C-0F0039C3A131}" type="datetimeFigureOut">
              <a:rPr lang="ru-RU" smtClean="0"/>
              <a:t>02.04.2020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CD19822A-E673-1A4A-9BAB-9F106E1382B5}" type="slidenum">
              <a:rPr lang="ru-RU" smtClean="0"/>
              <a:t>‹#›</a:t>
            </a:fld>
            <a:endParaRPr lang="ru-RU"/>
          </a:p>
        </p:txBody>
      </p:sp>
    </p:spTree>
    <p:extLst>
      <p:ext uri="{BB962C8B-B14F-4D97-AF65-F5344CB8AC3E}">
        <p14:creationId xmlns:p14="http://schemas.microsoft.com/office/powerpoint/2010/main" val="1880608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82142694-73B5-AE4E-972C-0F0039C3A131}" type="datetimeFigureOut">
              <a:rPr lang="ru-RU" smtClean="0"/>
              <a:t>02.04.2020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D19822A-E673-1A4A-9BAB-9F106E1382B5}" type="slidenum">
              <a:rPr lang="ru-RU" smtClean="0"/>
              <a:t>‹#›</a:t>
            </a:fld>
            <a:endParaRPr lang="ru-RU"/>
          </a:p>
        </p:txBody>
      </p:sp>
    </p:spTree>
    <p:extLst>
      <p:ext uri="{BB962C8B-B14F-4D97-AF65-F5344CB8AC3E}">
        <p14:creationId xmlns:p14="http://schemas.microsoft.com/office/powerpoint/2010/main" val="724171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с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Чтобы добавить рисунок, перетащите его в заполнитель или щелкните значок</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Чтобы добавить рисунок, перетащите его в заполнитель или щелкните значок</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Чтобы добавить рисунок, перетащите его в заполнитель или щелкните значок</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82142694-73B5-AE4E-972C-0F0039C3A131}" type="datetimeFigureOut">
              <a:rPr lang="ru-RU" smtClean="0"/>
              <a:t>02.04.2020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D19822A-E673-1A4A-9BAB-9F106E1382B5}" type="slidenum">
              <a:rPr lang="ru-RU" smtClean="0"/>
              <a:t>‹#›</a:t>
            </a:fld>
            <a:endParaRPr lang="ru-RU"/>
          </a:p>
        </p:txBody>
      </p:sp>
    </p:spTree>
    <p:extLst>
      <p:ext uri="{BB962C8B-B14F-4D97-AF65-F5344CB8AC3E}">
        <p14:creationId xmlns:p14="http://schemas.microsoft.com/office/powerpoint/2010/main" val="1361396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2142694-73B5-AE4E-972C-0F0039C3A131}"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19822A-E673-1A4A-9BAB-9F106E1382B5}" type="slidenum">
              <a:rPr lang="ru-RU" smtClean="0"/>
              <a:t>‹#›</a:t>
            </a:fld>
            <a:endParaRPr lang="ru-RU"/>
          </a:p>
        </p:txBody>
      </p:sp>
    </p:spTree>
    <p:extLst>
      <p:ext uri="{BB962C8B-B14F-4D97-AF65-F5344CB8AC3E}">
        <p14:creationId xmlns:p14="http://schemas.microsoft.com/office/powerpoint/2010/main" val="170009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2142694-73B5-AE4E-972C-0F0039C3A131}" type="datetimeFigureOut">
              <a:rPr lang="ru-RU" smtClean="0"/>
              <a:t>02.04.2020</a:t>
            </a:fld>
            <a:endParaRPr lang="ru-RU"/>
          </a:p>
        </p:txBody>
      </p:sp>
      <p:sp>
        <p:nvSpPr>
          <p:cNvPr id="5" name="Footer Placeholder 4"/>
          <p:cNvSpPr>
            <a:spLocks noGrp="1"/>
          </p:cNvSpPr>
          <p:nvPr>
            <p:ph type="ftr" sz="quarter" idx="11"/>
          </p:nvPr>
        </p:nvSpPr>
        <p:spPr>
          <a:xfrm>
            <a:off x="680321" y="5936188"/>
            <a:ext cx="6126805" cy="365125"/>
          </a:xfrm>
        </p:spPr>
        <p:txBody>
          <a:bodyPr/>
          <a:lstStyle/>
          <a:p>
            <a:endParaRPr lang="ru-R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CD19822A-E673-1A4A-9BAB-9F106E1382B5}" type="slidenum">
              <a:rPr lang="ru-RU" smtClean="0"/>
              <a:t>‹#›</a:t>
            </a:fld>
            <a:endParaRPr lang="ru-RU"/>
          </a:p>
        </p:txBody>
      </p:sp>
    </p:spTree>
    <p:extLst>
      <p:ext uri="{BB962C8B-B14F-4D97-AF65-F5344CB8AC3E}">
        <p14:creationId xmlns:p14="http://schemas.microsoft.com/office/powerpoint/2010/main" val="1302709305"/>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2142694-73B5-AE4E-972C-0F0039C3A131}"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19822A-E673-1A4A-9BAB-9F106E1382B5}" type="slidenum">
              <a:rPr lang="ru-RU" smtClean="0"/>
              <a:t>‹#›</a:t>
            </a:fld>
            <a:endParaRPr lang="ru-RU"/>
          </a:p>
        </p:txBody>
      </p:sp>
    </p:spTree>
    <p:extLst>
      <p:ext uri="{BB962C8B-B14F-4D97-AF65-F5344CB8AC3E}">
        <p14:creationId xmlns:p14="http://schemas.microsoft.com/office/powerpoint/2010/main" val="3032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2142694-73B5-AE4E-972C-0F0039C3A131}"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729455" y="2869895"/>
            <a:ext cx="1154151" cy="1090789"/>
          </a:xfrm>
        </p:spPr>
        <p:txBody>
          <a:bodyPr/>
          <a:lstStyle/>
          <a:p>
            <a:fld id="{CD19822A-E673-1A4A-9BAB-9F106E1382B5}" type="slidenum">
              <a:rPr lang="ru-RU" smtClean="0"/>
              <a:t>‹#›</a:t>
            </a:fld>
            <a:endParaRPr lang="ru-RU"/>
          </a:p>
        </p:txBody>
      </p:sp>
    </p:spTree>
    <p:extLst>
      <p:ext uri="{BB962C8B-B14F-4D97-AF65-F5344CB8AC3E}">
        <p14:creationId xmlns:p14="http://schemas.microsoft.com/office/powerpoint/2010/main" val="794265354"/>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2142694-73B5-AE4E-972C-0F0039C3A131}" type="datetimeFigureOut">
              <a:rPr lang="ru-RU" smtClean="0"/>
              <a:t>02.04.2020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D19822A-E673-1A4A-9BAB-9F106E1382B5}" type="slidenum">
              <a:rPr lang="ru-RU" smtClean="0"/>
              <a:t>‹#›</a:t>
            </a:fld>
            <a:endParaRPr lang="ru-RU"/>
          </a:p>
        </p:txBody>
      </p:sp>
    </p:spTree>
    <p:extLst>
      <p:ext uri="{BB962C8B-B14F-4D97-AF65-F5344CB8AC3E}">
        <p14:creationId xmlns:p14="http://schemas.microsoft.com/office/powerpoint/2010/main" val="45945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2142694-73B5-AE4E-972C-0F0039C3A131}" type="datetimeFigureOut">
              <a:rPr lang="ru-RU" smtClean="0"/>
              <a:t>02.04.2020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D19822A-E673-1A4A-9BAB-9F106E1382B5}" type="slidenum">
              <a:rPr lang="ru-RU" smtClean="0"/>
              <a:t>‹#›</a:t>
            </a:fld>
            <a:endParaRPr lang="ru-RU"/>
          </a:p>
        </p:txBody>
      </p:sp>
    </p:spTree>
    <p:extLst>
      <p:ext uri="{BB962C8B-B14F-4D97-AF65-F5344CB8AC3E}">
        <p14:creationId xmlns:p14="http://schemas.microsoft.com/office/powerpoint/2010/main" val="185523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2142694-73B5-AE4E-972C-0F0039C3A131}" type="datetimeFigureOut">
              <a:rPr lang="ru-RU" smtClean="0"/>
              <a:t>02.04.2020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D19822A-E673-1A4A-9BAB-9F106E1382B5}" type="slidenum">
              <a:rPr lang="ru-RU" smtClean="0"/>
              <a:t>‹#›</a:t>
            </a:fld>
            <a:endParaRPr lang="ru-RU"/>
          </a:p>
        </p:txBody>
      </p:sp>
    </p:spTree>
    <p:extLst>
      <p:ext uri="{BB962C8B-B14F-4D97-AF65-F5344CB8AC3E}">
        <p14:creationId xmlns:p14="http://schemas.microsoft.com/office/powerpoint/2010/main" val="154086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2142694-73B5-AE4E-972C-0F0039C3A131}" type="datetimeFigureOut">
              <a:rPr lang="ru-RU" smtClean="0"/>
              <a:t>02.04.2020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D19822A-E673-1A4A-9BAB-9F106E1382B5}" type="slidenum">
              <a:rPr lang="ru-RU" smtClean="0"/>
              <a:t>‹#›</a:t>
            </a:fld>
            <a:endParaRPr lang="ru-RU"/>
          </a:p>
        </p:txBody>
      </p:sp>
    </p:spTree>
    <p:extLst>
      <p:ext uri="{BB962C8B-B14F-4D97-AF65-F5344CB8AC3E}">
        <p14:creationId xmlns:p14="http://schemas.microsoft.com/office/powerpoint/2010/main" val="846806809"/>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2142694-73B5-AE4E-972C-0F0039C3A131}" type="datetimeFigureOut">
              <a:rPr lang="ru-RU" smtClean="0"/>
              <a:t>02.04.2020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D19822A-E673-1A4A-9BAB-9F106E1382B5}" type="slidenum">
              <a:rPr lang="ru-RU" smtClean="0"/>
              <a:t>‹#›</a:t>
            </a:fld>
            <a:endParaRPr lang="ru-RU"/>
          </a:p>
        </p:txBody>
      </p:sp>
    </p:spTree>
    <p:extLst>
      <p:ext uri="{BB962C8B-B14F-4D97-AF65-F5344CB8AC3E}">
        <p14:creationId xmlns:p14="http://schemas.microsoft.com/office/powerpoint/2010/main" val="907910194"/>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в заполнитель или щелкните значок</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2142694-73B5-AE4E-972C-0F0039C3A131}" type="datetimeFigureOut">
              <a:rPr lang="ru-RU" smtClean="0"/>
              <a:t>02.04.2020</a:t>
            </a:fld>
            <a:endParaRPr lang="ru-RU"/>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CD19822A-E673-1A4A-9BAB-9F106E1382B5}" type="slidenum">
              <a:rPr lang="ru-RU" smtClean="0"/>
              <a:t>‹#›</a:t>
            </a:fld>
            <a:endParaRPr lang="ru-RU"/>
          </a:p>
        </p:txBody>
      </p:sp>
    </p:spTree>
    <p:extLst>
      <p:ext uri="{BB962C8B-B14F-4D97-AF65-F5344CB8AC3E}">
        <p14:creationId xmlns:p14="http://schemas.microsoft.com/office/powerpoint/2010/main" val="137531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2142694-73B5-AE4E-972C-0F0039C3A131}" type="datetimeFigureOut">
              <a:rPr lang="ru-RU" smtClean="0"/>
              <a:t>02.04.2020</a:t>
            </a:fld>
            <a:endParaRPr lang="ru-R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D19822A-E673-1A4A-9BAB-9F106E1382B5}" type="slidenum">
              <a:rPr lang="ru-RU" smtClean="0"/>
              <a:t>‹#›</a:t>
            </a:fld>
            <a:endParaRPr lang="ru-RU"/>
          </a:p>
        </p:txBody>
      </p:sp>
    </p:spTree>
    <p:extLst>
      <p:ext uri="{BB962C8B-B14F-4D97-AF65-F5344CB8AC3E}">
        <p14:creationId xmlns:p14="http://schemas.microsoft.com/office/powerpoint/2010/main" val="1702749599"/>
      </p:ext>
    </p:extLst>
  </p:cSld>
  <p:clrMap bg1="dk1" tx1="lt1" bg2="dk2" tx2="lt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4Vzww-S-wc" TargetMode="External"/><Relationship Id="rId2" Type="http://schemas.openxmlformats.org/officeDocument/2006/relationships/hyperlink" Target="https://www.youtube.com/watch?v=YcBuPspZPJ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euretirio.com/2010/06/pathitiko.html" TargetMode="External"/><Relationship Id="rId3" Type="http://schemas.openxmlformats.org/officeDocument/2006/relationships/hyperlink" Target="http://www.euretirio.com/2010/06/ypoxreoseis-xena-kefalaia.html" TargetMode="External"/><Relationship Id="rId7" Type="http://schemas.openxmlformats.org/officeDocument/2006/relationships/hyperlink" Target="http://www.euretirio.com/2010/06/xreosi-pistosi.html" TargetMode="External"/><Relationship Id="rId12" Type="http://schemas.openxmlformats.org/officeDocument/2006/relationships/hyperlink" Target="http://www.euretirio.com/2010/06/xreografo.html" TargetMode="External"/><Relationship Id="rId2" Type="http://schemas.openxmlformats.org/officeDocument/2006/relationships/hyperlink" Target="https://www.euretirio.com/logistiki-accounting/" TargetMode="External"/><Relationship Id="rId1" Type="http://schemas.openxmlformats.org/officeDocument/2006/relationships/slideLayout" Target="../slideLayouts/slideLayout2.xml"/><Relationship Id="rId6" Type="http://schemas.openxmlformats.org/officeDocument/2006/relationships/hyperlink" Target="http://www.euretirio.com/2010/06/exodo.html" TargetMode="External"/><Relationship Id="rId11" Type="http://schemas.openxmlformats.org/officeDocument/2006/relationships/hyperlink" Target="http://www.euretirio.com/2010/02/oikonomika-agatha.html" TargetMode="External"/><Relationship Id="rId5" Type="http://schemas.openxmlformats.org/officeDocument/2006/relationships/hyperlink" Target="http://www.euretirio.com/2010/06/esodo.html" TargetMode="External"/><Relationship Id="rId10" Type="http://schemas.openxmlformats.org/officeDocument/2006/relationships/hyperlink" Target="http://www.euretirio.com/2010/03/reustotita.html" TargetMode="External"/><Relationship Id="rId4" Type="http://schemas.openxmlformats.org/officeDocument/2006/relationships/hyperlink" Target="http://www.euretirio.com/2010/06/apaitiseis-eisprakteoi-logariasmoi.html" TargetMode="External"/><Relationship Id="rId9" Type="http://schemas.openxmlformats.org/officeDocument/2006/relationships/hyperlink" Target="http://www.euretirio.com/2010/06/logariasmos.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euretirio.com/2010/08/xreokopia.html" TargetMode="External"/><Relationship Id="rId7" Type="http://schemas.openxmlformats.org/officeDocument/2006/relationships/hyperlink" Target="https://www.euretirio.com/xrimatistirio-stock-exchange/" TargetMode="External"/><Relationship Id="rId2" Type="http://schemas.openxmlformats.org/officeDocument/2006/relationships/hyperlink" Target="http://www.euretirio.com/2010/06/logistiki-xrisi-periodos.html" TargetMode="External"/><Relationship Id="rId1" Type="http://schemas.openxmlformats.org/officeDocument/2006/relationships/slideLayout" Target="../slideLayouts/slideLayout2.xml"/><Relationship Id="rId6" Type="http://schemas.openxmlformats.org/officeDocument/2006/relationships/hyperlink" Target="https://www.euretirio.com/metoxes-stocks/" TargetMode="External"/><Relationship Id="rId5" Type="http://schemas.openxmlformats.org/officeDocument/2006/relationships/hyperlink" Target="https://www.euretirio.com/ependytis/" TargetMode="External"/><Relationship Id="rId4" Type="http://schemas.openxmlformats.org/officeDocument/2006/relationships/hyperlink" Target="https://www.euretirio.com/apotelesmata-xrisi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euretirio.com/arxi-tis-antikeimenikotitas/" TargetMode="External"/><Relationship Id="rId2" Type="http://schemas.openxmlformats.org/officeDocument/2006/relationships/hyperlink" Target="http://www.euretirio.com/arxi-tis-apokalypsis/" TargetMode="External"/><Relationship Id="rId1" Type="http://schemas.openxmlformats.org/officeDocument/2006/relationships/slideLayout" Target="../slideLayouts/slideLayout2.xml"/><Relationship Id="rId6" Type="http://schemas.openxmlformats.org/officeDocument/2006/relationships/hyperlink" Target="http://www.euretirio.com/2010/06/apografi.html" TargetMode="External"/><Relationship Id="rId5" Type="http://schemas.openxmlformats.org/officeDocument/2006/relationships/hyperlink" Target="http://www.euretirio.com/2010/06/logistikes-arxes.html" TargetMode="External"/><Relationship Id="rId4" Type="http://schemas.openxmlformats.org/officeDocument/2006/relationships/hyperlink" Target="http://www.euretirio.com/synepeia-logistikon-methodo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euretirio.com/2010/06/arxi-tis-apokalypsis.html" TargetMode="External"/><Relationship Id="rId2" Type="http://schemas.openxmlformats.org/officeDocument/2006/relationships/hyperlink" Target="http://www.euretirio.com/2013/05/empisteftikes-plirofories.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hr@.gr"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9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43278" y="-103071"/>
            <a:ext cx="4642021" cy="1269214"/>
          </a:xfrm>
        </p:spPr>
        <p:txBody>
          <a:bodyPr>
            <a:normAutofit/>
          </a:bodyPr>
          <a:lstStyle/>
          <a:p>
            <a:r>
              <a:rPr lang="el-GR" sz="3200" u="sng" dirty="0" smtClean="0"/>
              <a:t>65</a:t>
            </a:r>
            <a:r>
              <a:rPr lang="el-GR" sz="3200" u="sng" baseline="30000" dirty="0" smtClean="0"/>
              <a:t>Ο</a:t>
            </a:r>
            <a:r>
              <a:rPr lang="el-GR" sz="3200" u="sng" dirty="0" smtClean="0"/>
              <a:t> Γυμνάσιο Αθηνών</a:t>
            </a:r>
            <a:r>
              <a:rPr lang="el-GR" sz="3200" dirty="0" smtClean="0"/>
              <a:t/>
            </a:r>
            <a:br>
              <a:rPr lang="el-GR" sz="3200" dirty="0" smtClean="0"/>
            </a:br>
            <a:endParaRPr lang="ru-RU" sz="3200" dirty="0"/>
          </a:p>
        </p:txBody>
      </p:sp>
      <p:sp>
        <p:nvSpPr>
          <p:cNvPr id="11" name="Rectangle 4"/>
          <p:cNvSpPr>
            <a:spLocks noChangeArrowheads="1"/>
          </p:cNvSpPr>
          <p:nvPr/>
        </p:nvSpPr>
        <p:spPr bwMode="auto">
          <a:xfrm flipV="1">
            <a:off x="1" y="4557931"/>
            <a:ext cx="12385702" cy="4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75284"/>
            <a:ext cx="5225624" cy="2460171"/>
          </a:xfrm>
          <a:prstGeom prst="rect">
            <a:avLst/>
          </a:prstGeom>
          <a:noFill/>
          <a:extLst>
            <a:ext uri="{909E8E84-426E-40DD-AFC4-6F175D3DCCD1}">
              <a14:hiddenFill xmlns:a14="http://schemas.microsoft.com/office/drawing/2010/main">
                <a:solidFill>
                  <a:srgbClr val="FFFFFF"/>
                </a:solidFill>
              </a14:hiddenFill>
            </a:ext>
          </a:extLst>
        </p:spPr>
      </p:pic>
      <p:sp>
        <p:nvSpPr>
          <p:cNvPr id="14" name="Подзаголовок 2"/>
          <p:cNvSpPr txBox="1">
            <a:spLocks/>
          </p:cNvSpPr>
          <p:nvPr/>
        </p:nvSpPr>
        <p:spPr>
          <a:xfrm>
            <a:off x="5675086" y="719256"/>
            <a:ext cx="8873329" cy="1696001"/>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l-GR" sz="2400" dirty="0" smtClean="0"/>
              <a:t>Μάθημα: Τεχνολογία</a:t>
            </a:r>
          </a:p>
          <a:p>
            <a:pPr algn="ctr"/>
            <a:r>
              <a:rPr lang="el-GR" sz="2400" dirty="0" smtClean="0"/>
              <a:t>Καθηγήτρια: Κα. </a:t>
            </a:r>
            <a:r>
              <a:rPr lang="el-GR" sz="2400" dirty="0" err="1" smtClean="0"/>
              <a:t>Τσεμεντζή</a:t>
            </a:r>
            <a:endParaRPr lang="el-GR" sz="2400" dirty="0" smtClean="0"/>
          </a:p>
          <a:p>
            <a:pPr algn="ctr"/>
            <a:r>
              <a:rPr lang="el-GR" sz="2400" dirty="0" smtClean="0"/>
              <a:t>Σχολικό έτος: 2018-2019</a:t>
            </a:r>
            <a:endParaRPr lang="ru-RU" sz="2400" dirty="0"/>
          </a:p>
        </p:txBody>
      </p:sp>
      <p:sp>
        <p:nvSpPr>
          <p:cNvPr id="13" name="TextBox 12"/>
          <p:cNvSpPr txBox="1"/>
          <p:nvPr/>
        </p:nvSpPr>
        <p:spPr>
          <a:xfrm>
            <a:off x="2610021" y="4630205"/>
            <a:ext cx="6850743" cy="1261884"/>
          </a:xfrm>
          <a:prstGeom prst="rect">
            <a:avLst/>
          </a:prstGeom>
          <a:noFill/>
        </p:spPr>
        <p:txBody>
          <a:bodyPr wrap="square" rtlCol="0">
            <a:spAutoFit/>
          </a:bodyPr>
          <a:lstStyle/>
          <a:p>
            <a:pPr algn="ctr"/>
            <a:r>
              <a:rPr lang="el-GR" sz="3200" dirty="0" smtClean="0"/>
              <a:t>Βιομηχανία Παραγωγής Μπισκότων </a:t>
            </a:r>
          </a:p>
          <a:p>
            <a:pPr algn="ctr"/>
            <a:r>
              <a:rPr lang="el-GR" sz="4400" dirty="0" smtClean="0"/>
              <a:t>‘’Μαργαρίτα Α.Ε’’</a:t>
            </a:r>
            <a:endParaRPr lang="ru-RU" sz="4400" dirty="0"/>
          </a:p>
        </p:txBody>
      </p:sp>
      <p:sp>
        <p:nvSpPr>
          <p:cNvPr id="15" name="TextBox 14"/>
          <p:cNvSpPr txBox="1"/>
          <p:nvPr/>
        </p:nvSpPr>
        <p:spPr>
          <a:xfrm>
            <a:off x="870858" y="2954874"/>
            <a:ext cx="7184571" cy="707886"/>
          </a:xfrm>
          <a:prstGeom prst="rect">
            <a:avLst/>
          </a:prstGeom>
          <a:noFill/>
        </p:spPr>
        <p:txBody>
          <a:bodyPr wrap="square" rtlCol="0">
            <a:spAutoFit/>
          </a:bodyPr>
          <a:lstStyle/>
          <a:p>
            <a:r>
              <a:rPr lang="el-GR" sz="4000" dirty="0" smtClean="0"/>
              <a:t>Ομαδική Εργασία του : Β’1α</a:t>
            </a:r>
            <a:endParaRPr lang="ru-RU" sz="4000" dirty="0"/>
          </a:p>
        </p:txBody>
      </p:sp>
    </p:spTree>
    <p:extLst>
      <p:ext uri="{BB962C8B-B14F-4D97-AF65-F5344CB8AC3E}">
        <p14:creationId xmlns:p14="http://schemas.microsoft.com/office/powerpoint/2010/main" val="6022671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15"/>
          </p:nvPr>
        </p:nvSpPr>
        <p:spPr>
          <a:xfrm>
            <a:off x="224099" y="2546118"/>
            <a:ext cx="3505172" cy="4172182"/>
          </a:xfrm>
        </p:spPr>
        <p:txBody>
          <a:bodyPr>
            <a:noAutofit/>
          </a:bodyPr>
          <a:lstStyle/>
          <a:p>
            <a:r>
              <a:rPr lang="el-GR" sz="2400" dirty="0" smtClean="0"/>
              <a:t>Μπισκότα ιδανικά για να τα βουτάνε σε γάλα οι μικροί μας φίλοι! Τα</a:t>
            </a:r>
            <a:r>
              <a:rPr lang="en-US" sz="2400" dirty="0" smtClean="0"/>
              <a:t> </a:t>
            </a:r>
            <a:r>
              <a:rPr lang="en-US" sz="2400" dirty="0" smtClean="0">
                <a:solidFill>
                  <a:srgbClr val="92D050"/>
                </a:solidFill>
              </a:rPr>
              <a:t>cookies </a:t>
            </a:r>
            <a:r>
              <a:rPr lang="el-GR" sz="2400" dirty="0" smtClean="0"/>
              <a:t>βγαίνουν σε πολλές γεύσεις και συνδυασμούς όπως  σοκολάτα &amp; πορτοκάλι, σοκολάτα &amp; φουντούκι, με μαύρη σοκολάτα κ.α. Παρασκευάζονται σε μίνι μεγέθη και σε διάφορα σχήματα.</a:t>
            </a:r>
            <a:endParaRPr lang="ru-RU" sz="2400" dirty="0"/>
          </a:p>
        </p:txBody>
      </p:sp>
      <p:sp>
        <p:nvSpPr>
          <p:cNvPr id="6" name="Текст 5"/>
          <p:cNvSpPr>
            <a:spLocks noGrp="1"/>
          </p:cNvSpPr>
          <p:nvPr>
            <p:ph type="body" sz="half" idx="16"/>
          </p:nvPr>
        </p:nvSpPr>
        <p:spPr>
          <a:xfrm>
            <a:off x="4305300" y="2860518"/>
            <a:ext cx="3051464" cy="3558809"/>
          </a:xfrm>
        </p:spPr>
        <p:txBody>
          <a:bodyPr>
            <a:noAutofit/>
          </a:bodyPr>
          <a:lstStyle/>
          <a:p>
            <a:r>
              <a:rPr lang="el-GR" sz="2400" dirty="0" smtClean="0"/>
              <a:t>Τα </a:t>
            </a:r>
            <a:r>
              <a:rPr lang="el-GR" sz="2400" dirty="0" smtClean="0">
                <a:solidFill>
                  <a:srgbClr val="92D050"/>
                </a:solidFill>
              </a:rPr>
              <a:t>βουτήματα</a:t>
            </a:r>
            <a:r>
              <a:rPr lang="el-GR" sz="2400" dirty="0" smtClean="0"/>
              <a:t> ή αλλιώς </a:t>
            </a:r>
            <a:r>
              <a:rPr lang="el-GR" sz="2400" dirty="0" smtClean="0">
                <a:solidFill>
                  <a:srgbClr val="92D050"/>
                </a:solidFill>
              </a:rPr>
              <a:t>μπισκότα βουτύρου </a:t>
            </a:r>
            <a:r>
              <a:rPr lang="el-GR" sz="2400" dirty="0" smtClean="0"/>
              <a:t>είναι ειδικά φτιαγμένα για να τα βουτάτε στον καφέ σας αλλά και στο τσάι /σοκολάτα σας. Μπορείτε να τα απολαύσετε όλες τις ώρες της ημέρας.</a:t>
            </a:r>
            <a:endParaRPr lang="ru-RU" sz="2400" dirty="0"/>
          </a:p>
        </p:txBody>
      </p:sp>
      <p:sp>
        <p:nvSpPr>
          <p:cNvPr id="8" name="Текст 7"/>
          <p:cNvSpPr>
            <a:spLocks noGrp="1"/>
          </p:cNvSpPr>
          <p:nvPr>
            <p:ph type="body" sz="half" idx="17"/>
          </p:nvPr>
        </p:nvSpPr>
        <p:spPr>
          <a:xfrm>
            <a:off x="7975599" y="2546118"/>
            <a:ext cx="3686401" cy="4468345"/>
          </a:xfrm>
        </p:spPr>
        <p:txBody>
          <a:bodyPr>
            <a:noAutofit/>
          </a:bodyPr>
          <a:lstStyle/>
          <a:p>
            <a:r>
              <a:rPr lang="el-GR" sz="2400" dirty="0" smtClean="0"/>
              <a:t>Τα </a:t>
            </a:r>
            <a:r>
              <a:rPr lang="el-GR" sz="2400" dirty="0" smtClean="0">
                <a:solidFill>
                  <a:srgbClr val="92D050"/>
                </a:solidFill>
              </a:rPr>
              <a:t>μπισκότα ολικής αλέσεως </a:t>
            </a:r>
            <a:r>
              <a:rPr lang="el-GR" sz="2400" dirty="0" smtClean="0"/>
              <a:t>είναι κατάλληλα κατασκευασμένα για τους φίλους μας που προσέχουν την διατροφή τους. Τα βρίσκουμε σε 4 γεύσεις: τα κλασσικά, με 43% λιγότερα λιπαρά, χωρίς ζάχαρη και με μαύρη σοκολάτα.</a:t>
            </a:r>
            <a:endParaRPr lang="ru-RU" sz="2400" dirty="0"/>
          </a:p>
        </p:txBody>
      </p:sp>
      <p:pic>
        <p:nvPicPr>
          <p:cNvPr id="7170" name="Picture 2" descr="ÏÎ¿ÏÎ­Î»ÎµÏÎ¼Î± ÎµÎ¹ÎºÏÎ½Î±Ï Î³Î¹Î± ÎºÎ¿ÏÎºÎ¹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8061">
            <a:off x="131714" y="-9537"/>
            <a:ext cx="3565408" cy="23433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ÏÎ¿ÏÎ­Î»ÎµÏÎ¼Î± ÎµÎ¹ÎºÏÎ½Î±Ï Î³Î¹Î± Î²Î¿ÏÏÎ·Î¼Î±Ï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47308">
            <a:off x="3686419" y="-125970"/>
            <a:ext cx="4593498" cy="257618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ÏÎ¿ÏÎ­Î»ÎµÏÎ¼Î± ÎµÎ¹ÎºÏÎ½Î±Ï Î³Î¹Î± Î¼ÏÎ¹ÏÎºÎ¿ÏÎ± Î¿Î»Î¹ÎºÎ·Ï Î±Î»ÎµÏÎµÏ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37523">
            <a:off x="8401149" y="156332"/>
            <a:ext cx="4389954" cy="24388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8441" y="5980655"/>
            <a:ext cx="1863559" cy="87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48187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15"/>
          </p:nvPr>
        </p:nvSpPr>
        <p:spPr>
          <a:xfrm>
            <a:off x="914400" y="3008475"/>
            <a:ext cx="3562367" cy="2935335"/>
          </a:xfrm>
        </p:spPr>
        <p:txBody>
          <a:bodyPr>
            <a:noAutofit/>
          </a:bodyPr>
          <a:lstStyle/>
          <a:p>
            <a:r>
              <a:rPr lang="el-GR" sz="2400" dirty="0" smtClean="0"/>
              <a:t>Ουσιαστικά οι </a:t>
            </a:r>
            <a:r>
              <a:rPr lang="el-GR" sz="2400" dirty="0" err="1" smtClean="0">
                <a:solidFill>
                  <a:srgbClr val="92D050"/>
                </a:solidFill>
              </a:rPr>
              <a:t>μπουκίτσες</a:t>
            </a:r>
            <a:r>
              <a:rPr lang="el-GR" sz="2400" dirty="0" smtClean="0"/>
              <a:t> είναι ένα φανταστικό </a:t>
            </a:r>
            <a:r>
              <a:rPr lang="el-GR" sz="2400" dirty="0" err="1" smtClean="0"/>
              <a:t>μιξ</a:t>
            </a:r>
            <a:r>
              <a:rPr lang="el-GR" sz="2400" dirty="0"/>
              <a:t> </a:t>
            </a:r>
            <a:r>
              <a:rPr lang="el-GR" sz="2400" dirty="0" smtClean="0"/>
              <a:t>με μικρά μπισκότα και </a:t>
            </a:r>
            <a:r>
              <a:rPr lang="el-GR" sz="2400" dirty="0" err="1" smtClean="0"/>
              <a:t>γκοφρετίνια</a:t>
            </a:r>
            <a:r>
              <a:rPr lang="el-GR" sz="2400" dirty="0" smtClean="0"/>
              <a:t> σε διάφορα σχήματα. Κυρίως έχουν γεύση σοκολάτας ή κακάο αλλά σε κάθε μία συσκευασία βρίσκεις διάφορες άλλες γεύσεις έκπληξη!</a:t>
            </a:r>
            <a:endParaRPr lang="ru-RU" sz="2400" dirty="0"/>
          </a:p>
        </p:txBody>
      </p:sp>
      <p:sp>
        <p:nvSpPr>
          <p:cNvPr id="8" name="Текст 7"/>
          <p:cNvSpPr>
            <a:spLocks noGrp="1"/>
          </p:cNvSpPr>
          <p:nvPr>
            <p:ph type="body" sz="half" idx="17"/>
          </p:nvPr>
        </p:nvSpPr>
        <p:spPr>
          <a:xfrm>
            <a:off x="5792882" y="3103001"/>
            <a:ext cx="3821678" cy="2818987"/>
          </a:xfrm>
        </p:spPr>
        <p:txBody>
          <a:bodyPr>
            <a:noAutofit/>
          </a:bodyPr>
          <a:lstStyle/>
          <a:p>
            <a:r>
              <a:rPr lang="el-GR" sz="2800" dirty="0" smtClean="0"/>
              <a:t>Δύο στρώσεις πλούσιας κρέμας και τρεις στρώσεις τραγανής </a:t>
            </a:r>
            <a:r>
              <a:rPr lang="el-GR" sz="2800" dirty="0" err="1" smtClean="0">
                <a:solidFill>
                  <a:srgbClr val="92D050"/>
                </a:solidFill>
              </a:rPr>
              <a:t>βάφλας</a:t>
            </a:r>
            <a:r>
              <a:rPr lang="el-GR" sz="2800" dirty="0" smtClean="0"/>
              <a:t> σε διάφορες λαχταριστές γεύσεις όπως σοκολάτα και </a:t>
            </a:r>
            <a:r>
              <a:rPr lang="el-GR" sz="2800" dirty="0"/>
              <a:t>φ</a:t>
            </a:r>
            <a:r>
              <a:rPr lang="el-GR" sz="2800" dirty="0" smtClean="0"/>
              <a:t>ράουλα.</a:t>
            </a:r>
            <a:endParaRPr lang="ru-RU" sz="2800" dirty="0"/>
          </a:p>
        </p:txBody>
      </p:sp>
      <p:pic>
        <p:nvPicPr>
          <p:cNvPr id="8194" name="Picture 2" descr="ÏÎ¿ÏÎ­Î»ÎµÏÎ¼Î± ÎµÎ¹ÎºÏÎ½Î±Ï Î³Î¹Î± Î¼ÏÎ¹ÏÎºÏÏÎ± Î¼ÏÎ¿ÏÎºÎ¯ÏÏÎµ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37514">
            <a:off x="239512" y="-88340"/>
            <a:ext cx="2611664" cy="275360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ÏÎ¿ÏÎ­Î»ÎµÏÎ¼Î± ÎµÎ¹ÎºÏÎ½Î±Ï Î³Î¹Î± Î¼ÏÎ¹ÏÎºÏÏÎ± Î¼ÏÎ¿ÏÎºÎ¯ÏÏÎµ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5365">
            <a:off x="2615590" y="-146994"/>
            <a:ext cx="3017962" cy="30179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ÏÎ¿ÏÎ­Î»ÎµÏÎ¼Î± ÎµÎ¹ÎºÏÎ½Î±Ï Î³Î¹Î± Î²Î±ÏÎ»ÎµÏ Î³ÎºÎ¿ÏÏÎµÏ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8788">
            <a:off x="8544012" y="-195893"/>
            <a:ext cx="4055929" cy="26912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ÏÎ¿ÏÎ­Î»ÎµÏÎ¼Î± ÎµÎ¹ÎºÏÎ½Î±Ï Î³Î¹Î± Î²Î±ÏÎ»ÎµÏ Î³ÎºÎ¿ÏÏÎµÏÎ±"/>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15369">
            <a:off x="5826360" y="-169417"/>
            <a:ext cx="2978719" cy="21726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7232" y="6003626"/>
            <a:ext cx="1814768" cy="85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53389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293" y="311727"/>
            <a:ext cx="9613861" cy="1101437"/>
          </a:xfrm>
        </p:spPr>
        <p:txBody>
          <a:bodyPr>
            <a:normAutofit/>
          </a:bodyPr>
          <a:lstStyle/>
          <a:p>
            <a:r>
              <a:rPr lang="el-GR" sz="3200" dirty="0" smtClean="0"/>
              <a:t>ΠΡΩΤΕΣ ΥΛΕΣ ΚΑΙ ΔΙΑΔΙΚΑΣΙΑ</a:t>
            </a:r>
            <a:r>
              <a:rPr lang="el-GR" sz="3200" dirty="0"/>
              <a:t> </a:t>
            </a:r>
            <a:r>
              <a:rPr lang="el-GR" sz="3200" dirty="0" smtClean="0"/>
              <a:t>ΠΑΡΑΓΩΓΗΣ</a:t>
            </a:r>
            <a:endParaRPr lang="ru-RU" sz="3200" dirty="0"/>
          </a:p>
        </p:txBody>
      </p:sp>
      <p:sp>
        <p:nvSpPr>
          <p:cNvPr id="3" name="Объект 2"/>
          <p:cNvSpPr>
            <a:spLocks noGrp="1"/>
          </p:cNvSpPr>
          <p:nvPr>
            <p:ph idx="1"/>
          </p:nvPr>
        </p:nvSpPr>
        <p:spPr>
          <a:xfrm>
            <a:off x="143293" y="1574800"/>
            <a:ext cx="11314363" cy="5283200"/>
          </a:xfrm>
        </p:spPr>
        <p:txBody>
          <a:bodyPr>
            <a:normAutofit/>
          </a:bodyPr>
          <a:lstStyle/>
          <a:p>
            <a:r>
              <a:rPr lang="el-GR" sz="3000" b="1" u="sng" dirty="0">
                <a:solidFill>
                  <a:srgbClr val="00B050"/>
                </a:solidFill>
              </a:rPr>
              <a:t>Ζ</a:t>
            </a:r>
            <a:r>
              <a:rPr lang="el-GR" sz="3000" b="1" u="sng" dirty="0" smtClean="0">
                <a:solidFill>
                  <a:srgbClr val="00B050"/>
                </a:solidFill>
              </a:rPr>
              <a:t>ύμωμα</a:t>
            </a:r>
            <a:r>
              <a:rPr lang="el-GR" sz="3000" dirty="0" smtClean="0">
                <a:solidFill>
                  <a:srgbClr val="00B050"/>
                </a:solidFill>
              </a:rPr>
              <a:t>. </a:t>
            </a:r>
            <a:r>
              <a:rPr lang="el-GR" sz="3000" dirty="0" smtClean="0"/>
              <a:t>Αλεύρι, αυγά, ξηροί καρποί, κακάο ή σοκολάτα και βούτυρο τοποθετούνται στο </a:t>
            </a:r>
            <a:r>
              <a:rPr lang="el-GR" sz="3000" dirty="0" smtClean="0">
                <a:solidFill>
                  <a:srgbClr val="FFFF00"/>
                </a:solidFill>
              </a:rPr>
              <a:t>ζυμωτήριο. </a:t>
            </a:r>
            <a:r>
              <a:rPr lang="el-GR" sz="3000" dirty="0" smtClean="0"/>
              <a:t>Εκεί αφού ανακατευτούν καλά για να αποτελέσουν ένα </a:t>
            </a:r>
            <a:r>
              <a:rPr lang="el-GR" sz="3000" dirty="0" err="1" smtClean="0">
                <a:solidFill>
                  <a:srgbClr val="FFFF00"/>
                </a:solidFill>
              </a:rPr>
              <a:t>ομογενοποιημένο</a:t>
            </a:r>
            <a:r>
              <a:rPr lang="el-GR" sz="3000" dirty="0" smtClean="0">
                <a:solidFill>
                  <a:srgbClr val="FFFF00"/>
                </a:solidFill>
              </a:rPr>
              <a:t> </a:t>
            </a:r>
            <a:r>
              <a:rPr lang="el-GR" sz="3000" dirty="0" smtClean="0"/>
              <a:t>μείγμα, θα αφεθούν συνήθως για ένα μικρό χρονικό διάστημα για να ‘’δέσουν’’.</a:t>
            </a:r>
          </a:p>
          <a:p>
            <a:r>
              <a:rPr lang="el-GR" sz="3000" dirty="0" smtClean="0"/>
              <a:t> Εφόσον το ζυμάρι είναι έτοιμο περιχύνεται σε μεγάλες γραμμές παραγωγής που διαθέτουν </a:t>
            </a:r>
            <a:r>
              <a:rPr lang="el-GR" sz="3000" dirty="0" smtClean="0">
                <a:solidFill>
                  <a:srgbClr val="FFFF00"/>
                </a:solidFill>
              </a:rPr>
              <a:t>ειδικά μηχανήματα </a:t>
            </a:r>
            <a:r>
              <a:rPr lang="el-GR" sz="3000" dirty="0" smtClean="0"/>
              <a:t>για να κόψουν το ζυμάρι στο μέγεθος που επιθυμούμε </a:t>
            </a:r>
            <a:r>
              <a:rPr lang="el-GR" sz="3000" b="1" u="sng" dirty="0" smtClean="0">
                <a:solidFill>
                  <a:srgbClr val="00B050"/>
                </a:solidFill>
              </a:rPr>
              <a:t>(μορφοποίηση).   </a:t>
            </a:r>
          </a:p>
          <a:p>
            <a:r>
              <a:rPr lang="el-GR" sz="3000" dirty="0" smtClean="0"/>
              <a:t>Τα διαμορφωμένα μπισκότα συνεχίζουν το ταξίδι τους πάνω σε </a:t>
            </a:r>
            <a:r>
              <a:rPr lang="el-GR" sz="3000" dirty="0" smtClean="0">
                <a:solidFill>
                  <a:srgbClr val="FFFF00"/>
                </a:solidFill>
              </a:rPr>
              <a:t>ειδικές τράπεζες τροφίμων </a:t>
            </a:r>
            <a:r>
              <a:rPr lang="el-GR" sz="3000" dirty="0" smtClean="0"/>
              <a:t>οδεύοντας προς το φούρνο.</a:t>
            </a:r>
          </a:p>
          <a:p>
            <a:pPr marL="0" indent="0">
              <a:buNone/>
            </a:pPr>
            <a:endParaRPr lang="el-GR" sz="2000" dirty="0" smtClean="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175" y="5976293"/>
            <a:ext cx="1872825" cy="88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79100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660400"/>
            <a:ext cx="12192000" cy="6000922"/>
          </a:xfrm>
        </p:spPr>
        <p:txBody>
          <a:bodyPr>
            <a:normAutofit/>
          </a:bodyPr>
          <a:lstStyle/>
          <a:p>
            <a:r>
              <a:rPr lang="el-GR" sz="2800" dirty="0" smtClean="0"/>
              <a:t>Στους </a:t>
            </a:r>
            <a:r>
              <a:rPr lang="el-GR" sz="2800" dirty="0">
                <a:solidFill>
                  <a:srgbClr val="FFFF00"/>
                </a:solidFill>
              </a:rPr>
              <a:t>φούρνους </a:t>
            </a:r>
            <a:r>
              <a:rPr lang="el-GR" sz="2800" dirty="0"/>
              <a:t>στους οποίους</a:t>
            </a:r>
            <a:r>
              <a:rPr lang="el-GR" sz="2800" b="1" dirty="0"/>
              <a:t> </a:t>
            </a:r>
            <a:r>
              <a:rPr lang="el-GR" sz="2800" b="1" u="sng" dirty="0">
                <a:solidFill>
                  <a:srgbClr val="00B050"/>
                </a:solidFill>
              </a:rPr>
              <a:t>ψήνονται</a:t>
            </a:r>
            <a:r>
              <a:rPr lang="el-GR" sz="2800" b="1" dirty="0"/>
              <a:t> </a:t>
            </a:r>
            <a:r>
              <a:rPr lang="el-GR" sz="2800" dirty="0"/>
              <a:t>τα μπισκότα αυτά αναπτύσσονται θερμοκρασίες γύρω στους 200 βαθμούς κελσίου και ο μέσος όρος ψησίματος κυμαίνεται στα 10 λεπτά. </a:t>
            </a:r>
          </a:p>
          <a:p>
            <a:r>
              <a:rPr lang="el-GR" sz="2800" b="1" u="sng" dirty="0" smtClean="0">
                <a:solidFill>
                  <a:srgbClr val="00B050"/>
                </a:solidFill>
              </a:rPr>
              <a:t>Γέμιση </a:t>
            </a:r>
            <a:r>
              <a:rPr lang="el-GR" sz="2800" b="1" u="sng" dirty="0">
                <a:solidFill>
                  <a:srgbClr val="00B050"/>
                </a:solidFill>
              </a:rPr>
              <a:t>και επικάλυψη.</a:t>
            </a:r>
            <a:r>
              <a:rPr lang="el-GR" sz="2800" b="1" u="sng" dirty="0"/>
              <a:t> </a:t>
            </a:r>
            <a:r>
              <a:rPr lang="el-GR" sz="2800" dirty="0"/>
              <a:t> Η συγκεκριμένη διαδικασία είναι που κάνει το κάθε μπισκότο μοναδικό. Σε ειδικά μεγάλα </a:t>
            </a:r>
            <a:r>
              <a:rPr lang="el-GR" sz="2800" dirty="0">
                <a:solidFill>
                  <a:srgbClr val="FFFF00"/>
                </a:solidFill>
              </a:rPr>
              <a:t>μίξερ </a:t>
            </a:r>
            <a:r>
              <a:rPr lang="el-GR" sz="2800" dirty="0"/>
              <a:t>ετοιμάζεται η γέμιση που θα </a:t>
            </a:r>
            <a:r>
              <a:rPr lang="el-GR" sz="2800" dirty="0" smtClean="0"/>
              <a:t>φιλοξενήσουν </a:t>
            </a:r>
            <a:r>
              <a:rPr lang="el-GR" sz="2800" dirty="0"/>
              <a:t>τα μπισκότα τύπου σάντουιτς. Για την επικάλυψη των μπισκότων η διαδικασία περιλαμβάνει την παραγωγή της επικάλυψης και </a:t>
            </a:r>
            <a:r>
              <a:rPr lang="el-GR" sz="2800" dirty="0" smtClean="0"/>
              <a:t>την επικάλυψη, είτε </a:t>
            </a:r>
            <a:r>
              <a:rPr lang="el-GR" sz="2800" dirty="0"/>
              <a:t>με ειδικές κάνουλες </a:t>
            </a:r>
            <a:r>
              <a:rPr lang="el-GR" sz="2800" dirty="0" smtClean="0"/>
              <a:t>επικάλυψης, </a:t>
            </a:r>
            <a:r>
              <a:rPr lang="el-GR" sz="2800" dirty="0"/>
              <a:t>είτε με την απευθείας εισαγωγή των μπισκότων στο μείγμα</a:t>
            </a:r>
            <a:r>
              <a:rPr lang="el-GR" sz="2800" dirty="0" smtClean="0"/>
              <a:t>.</a:t>
            </a:r>
          </a:p>
          <a:p>
            <a:r>
              <a:rPr lang="el-GR" sz="2800" dirty="0" smtClean="0"/>
              <a:t> </a:t>
            </a:r>
            <a:r>
              <a:rPr lang="el-GR" sz="2800" dirty="0"/>
              <a:t>Μετά την ολοκλήρωση της διαδικασίας τα μπισκότα </a:t>
            </a:r>
            <a:r>
              <a:rPr lang="el-GR" sz="2800" b="1" u="sng" dirty="0">
                <a:solidFill>
                  <a:srgbClr val="00B050"/>
                </a:solidFill>
              </a:rPr>
              <a:t>ψύχοντα</a:t>
            </a:r>
            <a:r>
              <a:rPr lang="el-GR" sz="2800" u="sng" dirty="0">
                <a:solidFill>
                  <a:srgbClr val="00B050"/>
                </a:solidFill>
              </a:rPr>
              <a:t>ι</a:t>
            </a:r>
            <a:r>
              <a:rPr lang="el-GR" sz="2800" u="sng" dirty="0"/>
              <a:t> </a:t>
            </a:r>
            <a:r>
              <a:rPr lang="el-GR" sz="2800" dirty="0"/>
              <a:t>για ένα συγκεκριμένο χρονικό διάστημα για να εξασφαλιστεί η </a:t>
            </a:r>
            <a:r>
              <a:rPr lang="el-GR" sz="2800" dirty="0" err="1"/>
              <a:t>ομογενοποίηση</a:t>
            </a:r>
            <a:r>
              <a:rPr lang="el-GR" sz="2800" dirty="0"/>
              <a:t> όλων των </a:t>
            </a:r>
            <a:r>
              <a:rPr lang="el-GR" sz="2800" dirty="0" smtClean="0"/>
              <a:t>συστατικών.</a:t>
            </a:r>
            <a:r>
              <a:rPr lang="de-DE" sz="2800" dirty="0">
                <a:hlinkClick r:id="rId2"/>
              </a:rPr>
              <a:t> https://</a:t>
            </a:r>
            <a:r>
              <a:rPr lang="de-DE" sz="2800" dirty="0" smtClean="0">
                <a:hlinkClick r:id="rId2"/>
              </a:rPr>
              <a:t>www.youtube.com/watch?v=YcBuPspZPJw</a:t>
            </a:r>
            <a:endParaRPr lang="el-GR" sz="2800" dirty="0" smtClean="0"/>
          </a:p>
          <a:p>
            <a:pPr marL="0" indent="0">
              <a:buNone/>
            </a:pPr>
            <a:r>
              <a:rPr lang="el-GR" sz="2800" dirty="0" smtClean="0">
                <a:hlinkClick r:id="rId3"/>
              </a:rPr>
              <a:t>   </a:t>
            </a:r>
            <a:r>
              <a:rPr lang="de-DE" sz="2800" dirty="0" smtClean="0">
                <a:hlinkClick r:id="rId3"/>
              </a:rPr>
              <a:t>https</a:t>
            </a:r>
            <a:r>
              <a:rPr lang="de-DE" sz="2800" dirty="0">
                <a:hlinkClick r:id="rId3"/>
              </a:rPr>
              <a:t>://www.youtube.com/watch?v=p4Vzww-S-wc</a:t>
            </a:r>
            <a:endParaRPr lang="el-GR" sz="2800" dirty="0" smtClean="0"/>
          </a:p>
          <a:p>
            <a:endParaRPr lang="el-GR" sz="2800" dirty="0"/>
          </a:p>
        </p:txBody>
      </p:sp>
    </p:spTree>
    <p:extLst>
      <p:ext uri="{BB962C8B-B14F-4D97-AF65-F5344CB8AC3E}">
        <p14:creationId xmlns:p14="http://schemas.microsoft.com/office/powerpoint/2010/main" val="1682158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l-GR" dirty="0" smtClean="0"/>
              <a:t>Εξοπλισμός:</a:t>
            </a:r>
            <a:endParaRPr lang="ru-RU" dirty="0"/>
          </a:p>
        </p:txBody>
      </p:sp>
      <p:sp>
        <p:nvSpPr>
          <p:cNvPr id="3" name="Текст 2"/>
          <p:cNvSpPr>
            <a:spLocks noGrp="1"/>
          </p:cNvSpPr>
          <p:nvPr>
            <p:ph type="body" idx="1"/>
          </p:nvPr>
        </p:nvSpPr>
        <p:spPr>
          <a:xfrm>
            <a:off x="-854695" y="1852157"/>
            <a:ext cx="3070034" cy="576262"/>
          </a:xfrm>
        </p:spPr>
        <p:txBody>
          <a:bodyPr/>
          <a:lstStyle/>
          <a:p>
            <a:pPr algn="ctr"/>
            <a:r>
              <a:rPr lang="el-GR" sz="2800" b="1" u="sng" dirty="0" smtClean="0">
                <a:solidFill>
                  <a:srgbClr val="FFFF00"/>
                </a:solidFill>
              </a:rPr>
              <a:t>Ζύγιση:</a:t>
            </a:r>
            <a:endParaRPr lang="ru-RU" sz="2800" b="1" u="sng" dirty="0">
              <a:solidFill>
                <a:srgbClr val="FFFF00"/>
              </a:solidFill>
            </a:endParaRPr>
          </a:p>
        </p:txBody>
      </p:sp>
      <p:sp>
        <p:nvSpPr>
          <p:cNvPr id="4" name="Текст 3"/>
          <p:cNvSpPr>
            <a:spLocks noGrp="1"/>
          </p:cNvSpPr>
          <p:nvPr>
            <p:ph type="body" sz="half" idx="15"/>
          </p:nvPr>
        </p:nvSpPr>
        <p:spPr>
          <a:xfrm>
            <a:off x="0" y="2446410"/>
            <a:ext cx="3049702" cy="2913513"/>
          </a:xfrm>
        </p:spPr>
        <p:txBody>
          <a:bodyPr>
            <a:normAutofit/>
          </a:bodyPr>
          <a:lstStyle/>
          <a:p>
            <a:r>
              <a:rPr lang="el-GR" sz="2400" dirty="0" smtClean="0"/>
              <a:t>1.Ζυγοί</a:t>
            </a:r>
          </a:p>
          <a:p>
            <a:r>
              <a:rPr lang="el-GR" sz="2400" dirty="0" smtClean="0"/>
              <a:t>2.Πλάστιγγες</a:t>
            </a:r>
          </a:p>
          <a:p>
            <a:r>
              <a:rPr lang="el-GR" sz="2400" dirty="0" smtClean="0"/>
              <a:t>3.Φορητά ζυγιστικά όργανα</a:t>
            </a:r>
          </a:p>
          <a:p>
            <a:r>
              <a:rPr lang="el-GR" sz="2400" dirty="0" smtClean="0"/>
              <a:t>4.Δοσομετρήσεις </a:t>
            </a:r>
          </a:p>
          <a:p>
            <a:r>
              <a:rPr lang="el-GR" sz="2400" dirty="0" smtClean="0"/>
              <a:t>5.Πρότυπα βάρη</a:t>
            </a:r>
            <a:endParaRPr lang="ru-RU" sz="2400" dirty="0"/>
          </a:p>
        </p:txBody>
      </p:sp>
      <p:sp>
        <p:nvSpPr>
          <p:cNvPr id="5" name="Текст 4"/>
          <p:cNvSpPr>
            <a:spLocks noGrp="1"/>
          </p:cNvSpPr>
          <p:nvPr>
            <p:ph type="body" sz="quarter" idx="3"/>
          </p:nvPr>
        </p:nvSpPr>
        <p:spPr>
          <a:xfrm>
            <a:off x="3605309" y="1921021"/>
            <a:ext cx="3063240" cy="576262"/>
          </a:xfrm>
        </p:spPr>
        <p:txBody>
          <a:bodyPr/>
          <a:lstStyle/>
          <a:p>
            <a:pPr algn="ctr"/>
            <a:r>
              <a:rPr lang="el-GR" sz="2800" b="1" u="sng" dirty="0" smtClean="0">
                <a:solidFill>
                  <a:srgbClr val="FFFF00"/>
                </a:solidFill>
              </a:rPr>
              <a:t>Συσκευασία:</a:t>
            </a:r>
            <a:endParaRPr lang="ru-RU" sz="2800" b="1" u="sng" dirty="0">
              <a:solidFill>
                <a:srgbClr val="FFFF00"/>
              </a:solidFill>
            </a:endParaRPr>
          </a:p>
        </p:txBody>
      </p:sp>
      <p:sp>
        <p:nvSpPr>
          <p:cNvPr id="6" name="Текст 5"/>
          <p:cNvSpPr>
            <a:spLocks noGrp="1"/>
          </p:cNvSpPr>
          <p:nvPr>
            <p:ph type="body" sz="half" idx="16"/>
          </p:nvPr>
        </p:nvSpPr>
        <p:spPr>
          <a:xfrm>
            <a:off x="3605309" y="2579406"/>
            <a:ext cx="3063240" cy="2913513"/>
          </a:xfrm>
        </p:spPr>
        <p:txBody>
          <a:bodyPr>
            <a:normAutofit/>
          </a:bodyPr>
          <a:lstStyle/>
          <a:p>
            <a:r>
              <a:rPr lang="el-GR" sz="2400" dirty="0" smtClean="0"/>
              <a:t>1.Σήμανση</a:t>
            </a:r>
          </a:p>
          <a:p>
            <a:r>
              <a:rPr lang="el-GR" sz="2400" dirty="0" smtClean="0"/>
              <a:t>2.Κλειστικά</a:t>
            </a:r>
          </a:p>
          <a:p>
            <a:r>
              <a:rPr lang="el-GR" sz="2400" dirty="0" smtClean="0"/>
              <a:t>3.Γεμιστικά στερεών</a:t>
            </a:r>
            <a:endParaRPr lang="ru-RU" sz="2400" dirty="0"/>
          </a:p>
        </p:txBody>
      </p:sp>
      <p:sp>
        <p:nvSpPr>
          <p:cNvPr id="7" name="Текст 6"/>
          <p:cNvSpPr>
            <a:spLocks noGrp="1"/>
          </p:cNvSpPr>
          <p:nvPr>
            <p:ph type="body" sz="quarter" idx="13"/>
          </p:nvPr>
        </p:nvSpPr>
        <p:spPr>
          <a:xfrm>
            <a:off x="7148243" y="1921021"/>
            <a:ext cx="3070025" cy="507398"/>
          </a:xfrm>
        </p:spPr>
        <p:txBody>
          <a:bodyPr/>
          <a:lstStyle/>
          <a:p>
            <a:pPr algn="ctr"/>
            <a:r>
              <a:rPr lang="el-GR" sz="2800" b="1" u="sng" dirty="0" smtClean="0">
                <a:solidFill>
                  <a:srgbClr val="FFFF00"/>
                </a:solidFill>
              </a:rPr>
              <a:t>Ανίχνευση:</a:t>
            </a:r>
            <a:endParaRPr lang="ru-RU" sz="2800" b="1" u="sng" dirty="0">
              <a:solidFill>
                <a:srgbClr val="FFFF00"/>
              </a:solidFill>
            </a:endParaRPr>
          </a:p>
        </p:txBody>
      </p:sp>
      <p:sp>
        <p:nvSpPr>
          <p:cNvPr id="8" name="Текст 7"/>
          <p:cNvSpPr>
            <a:spLocks noGrp="1"/>
          </p:cNvSpPr>
          <p:nvPr>
            <p:ph type="body" sz="half" idx="17"/>
          </p:nvPr>
        </p:nvSpPr>
        <p:spPr>
          <a:xfrm>
            <a:off x="7148243" y="2497283"/>
            <a:ext cx="3070025" cy="2913513"/>
          </a:xfrm>
        </p:spPr>
        <p:txBody>
          <a:bodyPr>
            <a:normAutofit/>
          </a:bodyPr>
          <a:lstStyle/>
          <a:p>
            <a:r>
              <a:rPr lang="el-GR" sz="2400" dirty="0" smtClean="0"/>
              <a:t>1.Ελεγκτές βάρους</a:t>
            </a:r>
          </a:p>
          <a:p>
            <a:r>
              <a:rPr lang="el-GR" sz="2400" dirty="0" smtClean="0"/>
              <a:t>2.Ανιχνευτές μετάλλων</a:t>
            </a:r>
          </a:p>
          <a:p>
            <a:r>
              <a:rPr lang="el-GR" sz="2400" dirty="0" smtClean="0"/>
              <a:t>3.Ανιχνευτές </a:t>
            </a:r>
            <a:r>
              <a:rPr lang="en-US" sz="2400" dirty="0" smtClean="0"/>
              <a:t>x-ray</a:t>
            </a:r>
            <a:endParaRPr lang="ru-RU" sz="2400" dirty="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3199" y="6058222"/>
            <a:ext cx="1698801" cy="7997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ÏÎ¿ÏÎ­Î»ÎµÏÎ¼Î± ÎµÎ¹ÎºÏÎ½Î±Ï Î³Î¹Î± Î¶ÏÎ³Î±ÏÎ¹ÎµÏ Î²Î¹Î¿Î¼Î·ÏÎ±Î½Î¹ÏÎ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69238">
            <a:off x="-45193" y="5148891"/>
            <a:ext cx="1207918" cy="181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788949"/>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0321" y="254000"/>
            <a:ext cx="9613861" cy="1193800"/>
          </a:xfrm>
        </p:spPr>
        <p:txBody>
          <a:bodyPr>
            <a:normAutofit/>
          </a:bodyPr>
          <a:lstStyle/>
          <a:p>
            <a:r>
              <a:rPr lang="el-GR" sz="3200" b="1" dirty="0">
                <a:latin typeface="Calibri" panose="020F0502020204030204" pitchFamily="34" charset="0"/>
                <a:ea typeface="Calibri" panose="020F0502020204030204" pitchFamily="34" charset="0"/>
                <a:cs typeface="Times New Roman" panose="02020603050405020304" pitchFamily="18" charset="0"/>
              </a:rPr>
              <a:t>Οικονομικός </a:t>
            </a:r>
            <a:r>
              <a:rPr lang="el-GR" sz="3200" b="1" dirty="0" smtClean="0">
                <a:latin typeface="Calibri" panose="020F0502020204030204" pitchFamily="34" charset="0"/>
                <a:ea typeface="Calibri" panose="020F0502020204030204" pitchFamily="34" charset="0"/>
                <a:cs typeface="Times New Roman" panose="02020603050405020304" pitchFamily="18" charset="0"/>
              </a:rPr>
              <a:t>Διευθυντής</a:t>
            </a:r>
            <a:r>
              <a:rPr lang="en-GB" sz="3200" b="1" dirty="0" smtClean="0">
                <a:latin typeface="Calibri" panose="020F0502020204030204" pitchFamily="34" charset="0"/>
                <a:ea typeface="Calibri" panose="020F0502020204030204" pitchFamily="34" charset="0"/>
                <a:cs typeface="Times New Roman" panose="02020603050405020304" pitchFamily="18" charset="0"/>
              </a:rPr>
              <a:t>: </a:t>
            </a:r>
            <a:r>
              <a:rPr lang="el-GR" sz="3200" b="1" dirty="0" err="1" smtClean="0">
                <a:latin typeface="Calibri" panose="020F0502020204030204" pitchFamily="34" charset="0"/>
                <a:ea typeface="Calibri" panose="020F0502020204030204" pitchFamily="34" charset="0"/>
                <a:cs typeface="Times New Roman" panose="02020603050405020304" pitchFamily="18" charset="0"/>
              </a:rPr>
              <a:t>Βανικιώτης</a:t>
            </a:r>
            <a:r>
              <a:rPr lang="el-GR" sz="3200" b="1" dirty="0" smtClean="0">
                <a:latin typeface="Calibri" panose="020F0502020204030204" pitchFamily="34" charset="0"/>
                <a:ea typeface="Calibri" panose="020F0502020204030204" pitchFamily="34" charset="0"/>
                <a:cs typeface="Times New Roman" panose="02020603050405020304" pitchFamily="18" charset="0"/>
              </a:rPr>
              <a:t>  Μάνος</a:t>
            </a:r>
            <a:endParaRPr lang="el-GR" sz="3200" dirty="0"/>
          </a:p>
        </p:txBody>
      </p:sp>
      <p:sp>
        <p:nvSpPr>
          <p:cNvPr id="9" name="Θέση περιεχομένου 8"/>
          <p:cNvSpPr>
            <a:spLocks noGrp="1"/>
          </p:cNvSpPr>
          <p:nvPr>
            <p:ph idx="1"/>
          </p:nvPr>
        </p:nvSpPr>
        <p:spPr>
          <a:xfrm>
            <a:off x="393699" y="1447800"/>
            <a:ext cx="11404601" cy="5410200"/>
          </a:xfrm>
        </p:spPr>
        <p:txBody>
          <a:bodyPr>
            <a:normAutofit fontScale="92500"/>
          </a:bodyPr>
          <a:lstStyle/>
          <a:p>
            <a:pPr marL="0" indent="0" algn="ctr">
              <a:lnSpc>
                <a:spcPct val="107000"/>
              </a:lnSpc>
              <a:spcAft>
                <a:spcPts val="800"/>
              </a:spcAft>
              <a:buNone/>
            </a:pPr>
            <a:r>
              <a:rPr lang="el-GR" sz="2800" b="1" dirty="0" smtClean="0">
                <a:latin typeface="Calibri" panose="020F0502020204030204" pitchFamily="34" charset="0"/>
                <a:ea typeface="Calibri" panose="020F0502020204030204" pitchFamily="34" charset="0"/>
                <a:cs typeface="Times New Roman" panose="02020603050405020304" pitchFamily="18" charset="0"/>
              </a:rPr>
              <a:t>Ο </a:t>
            </a:r>
            <a:r>
              <a:rPr lang="el-GR" sz="2800" b="1" dirty="0">
                <a:latin typeface="Calibri" panose="020F0502020204030204" pitchFamily="34" charset="0"/>
                <a:ea typeface="Calibri" panose="020F0502020204030204" pitchFamily="34" charset="0"/>
                <a:cs typeface="Times New Roman" panose="02020603050405020304" pitchFamily="18" charset="0"/>
              </a:rPr>
              <a:t>Οικονομικός Διευθυντής έχει την ευθύνη του συντονισμού των οικονομικών λειτουργιών της </a:t>
            </a:r>
            <a:r>
              <a:rPr lang="el-GR" sz="2800" b="1" dirty="0" smtClean="0">
                <a:latin typeface="Calibri" panose="020F0502020204030204" pitchFamily="34" charset="0"/>
                <a:ea typeface="Calibri" panose="020F0502020204030204" pitchFamily="34" charset="0"/>
                <a:cs typeface="Times New Roman" panose="02020603050405020304" pitchFamily="18" charset="0"/>
              </a:rPr>
              <a:t>εταιρεία</a:t>
            </a:r>
          </a:p>
          <a:p>
            <a:pPr algn="just">
              <a:lnSpc>
                <a:spcPct val="107000"/>
              </a:lnSpc>
              <a:spcAft>
                <a:spcPts val="800"/>
              </a:spcAft>
              <a:buFont typeface="Wingdings" pitchFamily="2" charset="2"/>
              <a:buChar char="Ø"/>
            </a:pPr>
            <a:r>
              <a:rPr lang="el-GR" sz="2800" dirty="0" smtClean="0">
                <a:latin typeface="Calibri" panose="020F0502020204030204" pitchFamily="34" charset="0"/>
                <a:ea typeface="Calibri" panose="020F0502020204030204" pitchFamily="34" charset="0"/>
                <a:cs typeface="Times New Roman" panose="02020603050405020304" pitchFamily="18" charset="0"/>
              </a:rPr>
              <a:t>Συντάσσει τον ετήσιο </a:t>
            </a:r>
            <a:r>
              <a:rPr lang="el-GR" sz="2800"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rPr>
              <a:t>προϋπολογισμό</a:t>
            </a:r>
            <a:r>
              <a:rPr lang="el-GR" sz="2800" dirty="0" smtClean="0">
                <a:latin typeface="Calibri" panose="020F0502020204030204" pitchFamily="34" charset="0"/>
                <a:ea typeface="Calibri" panose="020F0502020204030204" pitchFamily="34" charset="0"/>
                <a:cs typeface="Times New Roman" panose="02020603050405020304" pitchFamily="18" charset="0"/>
              </a:rPr>
              <a:t> και παρακολουθεί την εξέλιξη των αποτελεσμάτων μέσω των μηνιαίων απολογιστικών καταστάσεων.</a:t>
            </a:r>
          </a:p>
          <a:p>
            <a:pPr algn="just">
              <a:lnSpc>
                <a:spcPct val="107000"/>
              </a:lnSpc>
              <a:spcAft>
                <a:spcPts val="800"/>
              </a:spcAft>
              <a:buFont typeface="Wingdings" pitchFamily="2" charset="2"/>
              <a:buChar char="Ø"/>
            </a:pPr>
            <a:r>
              <a:rPr lang="el-GR" sz="2800" dirty="0" smtClean="0">
                <a:latin typeface="Calibri" panose="020F0502020204030204" pitchFamily="34" charset="0"/>
                <a:ea typeface="Calibri" panose="020F0502020204030204" pitchFamily="34" charset="0"/>
                <a:cs typeface="Times New Roman" panose="02020603050405020304" pitchFamily="18" charset="0"/>
              </a:rPr>
              <a:t>Σε συμφωνία με τον Γενικό Διευθυντή ,επεμβαίνει διορθωτικά εάν αυτό είναι αναγκαίο, όταν υπάρχουν αποκλίσεις από τον αρχικό  προϋπολογισμό.</a:t>
            </a:r>
          </a:p>
          <a:p>
            <a:pPr lvl="0">
              <a:lnSpc>
                <a:spcPct val="107000"/>
              </a:lnSpc>
              <a:spcAft>
                <a:spcPts val="0"/>
              </a:spcAft>
              <a:buFont typeface="Wingdings" pitchFamily="2" charset="2"/>
              <a:buChar char="Ø"/>
            </a:pPr>
            <a:r>
              <a:rPr lang="el-GR" sz="2800" dirty="0" smtClean="0">
                <a:latin typeface="Calibri" panose="020F0502020204030204" pitchFamily="34" charset="0"/>
                <a:ea typeface="Calibri" panose="020F0502020204030204" pitchFamily="34" charset="0"/>
                <a:cs typeface="Times New Roman" panose="02020603050405020304" pitchFamily="18" charset="0"/>
              </a:rPr>
              <a:t>Στο </a:t>
            </a:r>
            <a:r>
              <a:rPr lang="el-GR" sz="2800" dirty="0">
                <a:latin typeface="Calibri" panose="020F0502020204030204" pitchFamily="34" charset="0"/>
                <a:ea typeface="Calibri" panose="020F0502020204030204" pitchFamily="34" charset="0"/>
                <a:cs typeface="Times New Roman" panose="02020603050405020304" pitchFamily="18" charset="0"/>
              </a:rPr>
              <a:t>τέλος του έτους συντάσσει τον</a:t>
            </a:r>
            <a:r>
              <a:rPr lang="el-GR" sz="2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 ισολογισμό </a:t>
            </a:r>
            <a:r>
              <a:rPr lang="el-GR" sz="2800" dirty="0">
                <a:latin typeface="Calibri" panose="020F0502020204030204" pitchFamily="34" charset="0"/>
                <a:ea typeface="Calibri" panose="020F0502020204030204" pitchFamily="34" charset="0"/>
                <a:cs typeface="Times New Roman" panose="02020603050405020304" pitchFamily="18" charset="0"/>
              </a:rPr>
              <a:t>και φροντίζει για τη δημοσίευσή του. </a:t>
            </a:r>
            <a:endParaRPr lang="el-GR" sz="28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buFont typeface="Wingdings" pitchFamily="2" charset="2"/>
              <a:buChar char="Ø"/>
            </a:pPr>
            <a:r>
              <a:rPr lang="el-GR" sz="2800" dirty="0" smtClean="0">
                <a:latin typeface="Calibri" panose="020F0502020204030204" pitchFamily="34" charset="0"/>
                <a:ea typeface="Calibri" panose="020F0502020204030204" pitchFamily="34" charset="0"/>
                <a:cs typeface="Times New Roman" panose="02020603050405020304" pitchFamily="18" charset="0"/>
              </a:rPr>
              <a:t>Παρακολουθεί </a:t>
            </a:r>
            <a:r>
              <a:rPr lang="el-GR" sz="2800" dirty="0">
                <a:latin typeface="Calibri" panose="020F0502020204030204" pitchFamily="34" charset="0"/>
                <a:ea typeface="Calibri" panose="020F0502020204030204" pitchFamily="34" charset="0"/>
                <a:cs typeface="Times New Roman" panose="02020603050405020304" pitchFamily="18" charset="0"/>
              </a:rPr>
              <a:t>ακόμα το ρυθμό των εισπράξεων και των πληρωμών της εταιρείας</a:t>
            </a:r>
          </a:p>
          <a:p>
            <a:endParaRPr lang="el-GR" dirty="0"/>
          </a:p>
        </p:txBody>
      </p:sp>
    </p:spTree>
    <p:extLst>
      <p:ext uri="{BB962C8B-B14F-4D97-AF65-F5344CB8AC3E}">
        <p14:creationId xmlns:p14="http://schemas.microsoft.com/office/powerpoint/2010/main" val="2508753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0321" y="789709"/>
            <a:ext cx="10604206" cy="5146480"/>
          </a:xfrm>
        </p:spPr>
        <p:txBody>
          <a:bodyPr>
            <a:noAutofit/>
          </a:bodyPr>
          <a:lstStyle/>
          <a:p>
            <a:pPr lvl="0" algn="just">
              <a:lnSpc>
                <a:spcPct val="107000"/>
              </a:lnSpc>
              <a:spcAft>
                <a:spcPts val="0"/>
              </a:spcAft>
              <a:buFont typeface="Wingdings" pitchFamily="2" charset="2"/>
              <a:buChar char="Ø"/>
            </a:pPr>
            <a:r>
              <a:rPr lang="el-GR" sz="2800" dirty="0">
                <a:latin typeface="Calibri" panose="020F0502020204030204" pitchFamily="34" charset="0"/>
                <a:ea typeface="Calibri" panose="020F0502020204030204" pitchFamily="34" charset="0"/>
                <a:cs typeface="Times New Roman" panose="02020603050405020304" pitchFamily="18" charset="0"/>
              </a:rPr>
              <a:t>Διατηρεί επαφές με τις </a:t>
            </a:r>
            <a:r>
              <a:rPr lang="el-GR" sz="2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Τράπεζες</a:t>
            </a:r>
            <a:r>
              <a:rPr lang="el-GR" sz="2800" dirty="0">
                <a:latin typeface="Calibri" panose="020F0502020204030204" pitchFamily="34" charset="0"/>
                <a:ea typeface="Calibri" panose="020F0502020204030204" pitchFamily="34" charset="0"/>
                <a:cs typeface="Times New Roman" panose="02020603050405020304" pitchFamily="18" charset="0"/>
              </a:rPr>
              <a:t> όπου απευθύνεται σε περίπτωση ανάγκης δανεισμού και φροντίζει να υπάρχει πάντα διαθέσιμο ταμείο για την αντιμετώπιση των οικονομικών υποχρεώσεων της εταιρείας.</a:t>
            </a:r>
          </a:p>
          <a:p>
            <a:pPr marL="571500" indent="-342900" algn="just">
              <a:lnSpc>
                <a:spcPct val="107000"/>
              </a:lnSpc>
              <a:spcAft>
                <a:spcPts val="0"/>
              </a:spcAft>
              <a:buFont typeface="Wingdings" pitchFamily="2" charset="2"/>
              <a:buChar char="Ø"/>
            </a:pPr>
            <a:endParaRPr lang="el-GR"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buFont typeface="Wingdings" pitchFamily="2" charset="2"/>
              <a:buChar char="Ø"/>
            </a:pPr>
            <a:r>
              <a:rPr lang="el-GR" sz="2800" dirty="0">
                <a:latin typeface="Calibri" panose="020F0502020204030204" pitchFamily="34" charset="0"/>
                <a:ea typeface="Calibri" panose="020F0502020204030204" pitchFamily="34" charset="0"/>
                <a:cs typeface="Times New Roman" panose="02020603050405020304" pitchFamily="18" charset="0"/>
              </a:rPr>
              <a:t>Ενημερώνεται για θέματα φορολογικής νομοθεσίας, θέματα αναπτυξιακών και επενδυτικών ευκαιριών και εισηγείται ανάλογα στον Διευθύνοντα Σύμβουλο. Στον Οικονομικό Διευθυντή αναφέρονται η </a:t>
            </a:r>
            <a:r>
              <a:rPr lang="el-GR" sz="2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υποδιεύθυνση Λογιστηρίου </a:t>
            </a:r>
            <a:r>
              <a:rPr lang="el-GR" sz="2800" dirty="0">
                <a:latin typeface="Calibri" panose="020F0502020204030204" pitchFamily="34" charset="0"/>
                <a:ea typeface="Calibri" panose="020F0502020204030204" pitchFamily="34" charset="0"/>
                <a:cs typeface="Times New Roman" panose="02020603050405020304" pitchFamily="18" charset="0"/>
              </a:rPr>
              <a:t>που ασχολείται με τα λογιστικά συστήματα και τη σύνταξη του κοστολογίου και η </a:t>
            </a:r>
            <a:r>
              <a:rPr lang="el-GR" sz="2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υποδιεύθυνση Πληροφορικής </a:t>
            </a:r>
            <a:r>
              <a:rPr lang="el-GR" sz="2800" dirty="0">
                <a:latin typeface="Calibri" panose="020F0502020204030204" pitchFamily="34" charset="0"/>
                <a:ea typeface="Calibri" panose="020F0502020204030204" pitchFamily="34" charset="0"/>
                <a:cs typeface="Times New Roman" panose="02020603050405020304" pitchFamily="18" charset="0"/>
              </a:rPr>
              <a:t>που υποστηρίζει με τα συστήματα πληροφόρησης την ομαλή εξέλιξη των οικονομικών λειτουργιών της εταιρείας. </a:t>
            </a:r>
          </a:p>
          <a:p>
            <a:pPr>
              <a:buFont typeface="Wingdings" pitchFamily="2" charset="2"/>
              <a:buChar char="Ø"/>
            </a:pPr>
            <a:endParaRPr lang="el-GR" sz="2800" dirty="0"/>
          </a:p>
        </p:txBody>
      </p:sp>
    </p:spTree>
    <p:extLst>
      <p:ext uri="{BB962C8B-B14F-4D97-AF65-F5344CB8AC3E}">
        <p14:creationId xmlns:p14="http://schemas.microsoft.com/office/powerpoint/2010/main" val="2655565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1" y="469900"/>
            <a:ext cx="11290300" cy="6121400"/>
          </a:xfrm>
        </p:spPr>
        <p:txBody>
          <a:bodyPr>
            <a:normAutofit fontScale="55000" lnSpcReduction="20000"/>
          </a:bodyPr>
          <a:lstStyle/>
          <a:p>
            <a:endParaRPr lang="el-GR" b="1" dirty="0" smtClean="0">
              <a:effectLst>
                <a:outerShdw blurRad="38100" dist="38100" dir="2700000" algn="tl">
                  <a:srgbClr val="000000">
                    <a:alpha val="43137"/>
                  </a:srgbClr>
                </a:outerShdw>
              </a:effectLst>
            </a:endParaRPr>
          </a:p>
          <a:p>
            <a:pPr marL="0" indent="0">
              <a:buNone/>
            </a:pPr>
            <a:r>
              <a:rPr lang="el-GR" sz="5800" b="1" dirty="0" smtClean="0">
                <a:solidFill>
                  <a:srgbClr val="FFFF00"/>
                </a:solidFill>
              </a:rPr>
              <a:t>Κυρίαρχοι στόχοι </a:t>
            </a:r>
            <a:r>
              <a:rPr lang="el-GR" sz="5800" b="1" dirty="0">
                <a:solidFill>
                  <a:srgbClr val="FFFF00"/>
                </a:solidFill>
              </a:rPr>
              <a:t>για το 2019 αποτελούν : </a:t>
            </a:r>
            <a:endParaRPr lang="el-GR" sz="5800" b="1" dirty="0" smtClean="0">
              <a:solidFill>
                <a:srgbClr val="FFFF00"/>
              </a:solidFill>
            </a:endParaRPr>
          </a:p>
          <a:p>
            <a:pPr marL="0" indent="0">
              <a:buNone/>
            </a:pPr>
            <a:endParaRPr lang="el-GR" sz="7400" b="1" dirty="0">
              <a:solidFill>
                <a:srgbClr val="FFFF00"/>
              </a:solidFill>
            </a:endParaRPr>
          </a:p>
          <a:p>
            <a:pPr marL="0" lvl="0" indent="0">
              <a:buNone/>
            </a:pPr>
            <a:r>
              <a:rPr lang="el-GR" sz="5100" dirty="0" smtClean="0">
                <a:latin typeface="Calibri" pitchFamily="34" charset="0"/>
                <a:cs typeface="Calibri" pitchFamily="34" charset="0"/>
              </a:rPr>
              <a:t>1)   Τιμολόγηση </a:t>
            </a:r>
            <a:r>
              <a:rPr lang="el-GR" sz="5100" dirty="0">
                <a:latin typeface="Calibri" pitchFamily="34" charset="0"/>
                <a:cs typeface="Calibri" pitchFamily="34" charset="0"/>
              </a:rPr>
              <a:t>των προϊόντων με βάση την αγορά και τη τιμολόγηση των ανταγωνιστών . </a:t>
            </a:r>
          </a:p>
          <a:p>
            <a:pPr marL="0" lvl="0" indent="0">
              <a:buNone/>
            </a:pPr>
            <a:r>
              <a:rPr lang="el-GR" sz="5100" dirty="0" smtClean="0">
                <a:latin typeface="Calibri" pitchFamily="34" charset="0"/>
                <a:cs typeface="Calibri" pitchFamily="34" charset="0"/>
              </a:rPr>
              <a:t>2)   Τιμολογιακή </a:t>
            </a:r>
            <a:r>
              <a:rPr lang="el-GR" sz="5100" dirty="0">
                <a:latin typeface="Calibri" pitchFamily="34" charset="0"/>
                <a:cs typeface="Calibri" pitchFamily="34" charset="0"/>
              </a:rPr>
              <a:t>πολιτική διείσδυσης , δηλαδή προσφορά χαμηλών τιμών σε σχέση με τους ανταγωνιστές , για τη δημιουργία μεγαλύτερου τζίρου πωλήσεων</a:t>
            </a:r>
            <a:r>
              <a:rPr lang="el-GR" sz="5100" dirty="0" smtClean="0">
                <a:latin typeface="Calibri" pitchFamily="34" charset="0"/>
                <a:cs typeface="Calibri" pitchFamily="34" charset="0"/>
              </a:rPr>
              <a:t>.</a:t>
            </a:r>
            <a:r>
              <a:rPr lang="el-GR" sz="5100" dirty="0">
                <a:latin typeface="Calibri" pitchFamily="34" charset="0"/>
                <a:cs typeface="Calibri" pitchFamily="34" charset="0"/>
              </a:rPr>
              <a:t> </a:t>
            </a:r>
          </a:p>
          <a:p>
            <a:pPr marL="0" lvl="0" indent="0">
              <a:buNone/>
            </a:pPr>
            <a:r>
              <a:rPr lang="el-GR" sz="5100" dirty="0" smtClean="0">
                <a:latin typeface="Calibri" pitchFamily="34" charset="0"/>
                <a:cs typeface="Calibri" pitchFamily="34" charset="0"/>
              </a:rPr>
              <a:t>3)   Εκμετάλλευση </a:t>
            </a:r>
            <a:r>
              <a:rPr lang="el-GR" sz="5100" dirty="0">
                <a:latin typeface="Calibri" pitchFamily="34" charset="0"/>
                <a:cs typeface="Calibri" pitchFamily="34" charset="0"/>
              </a:rPr>
              <a:t>οποιασδήποτε ευκαιρίας –</a:t>
            </a:r>
            <a:r>
              <a:rPr lang="el-GR" sz="5100" dirty="0" smtClean="0">
                <a:latin typeface="Calibri" pitchFamily="34" charset="0"/>
                <a:cs typeface="Calibri" pitchFamily="34" charset="0"/>
              </a:rPr>
              <a:t>δυνατότητας (</a:t>
            </a:r>
            <a:r>
              <a:rPr lang="el-GR" sz="5100" dirty="0" err="1" smtClean="0">
                <a:latin typeface="Calibri" pitchFamily="34" charset="0"/>
                <a:cs typeface="Calibri" pitchFamily="34" charset="0"/>
              </a:rPr>
              <a:t>opportunities</a:t>
            </a:r>
            <a:r>
              <a:rPr lang="el-GR" sz="5100" dirty="0" smtClean="0">
                <a:latin typeface="Calibri" pitchFamily="34" charset="0"/>
                <a:cs typeface="Calibri" pitchFamily="34" charset="0"/>
              </a:rPr>
              <a:t>)</a:t>
            </a:r>
          </a:p>
          <a:p>
            <a:pPr marL="0" lvl="0" indent="0">
              <a:buNone/>
            </a:pPr>
            <a:r>
              <a:rPr lang="el-GR" sz="5100" dirty="0" smtClean="0">
                <a:latin typeface="Calibri" pitchFamily="34" charset="0"/>
                <a:cs typeface="Calibri" pitchFamily="34" charset="0"/>
              </a:rPr>
              <a:t>4)   Εύρεση </a:t>
            </a:r>
            <a:r>
              <a:rPr lang="el-GR" sz="5100" dirty="0">
                <a:latin typeface="Calibri" pitchFamily="34" charset="0"/>
                <a:cs typeface="Calibri" pitchFamily="34" charset="0"/>
              </a:rPr>
              <a:t>πρόσθετων μελλοντικών χρηματοδοτήσεων για τη καλή λειτουργία και επέκταση της επιχείρησης . </a:t>
            </a:r>
          </a:p>
          <a:p>
            <a:pPr marL="0" lvl="0" indent="0">
              <a:buNone/>
            </a:pPr>
            <a:r>
              <a:rPr lang="el-GR" sz="5100" dirty="0" smtClean="0">
                <a:latin typeface="Calibri" pitchFamily="34" charset="0"/>
                <a:cs typeface="Calibri" pitchFamily="34" charset="0"/>
              </a:rPr>
              <a:t>5)   Πλήρης </a:t>
            </a:r>
            <a:r>
              <a:rPr lang="el-GR" sz="5100" dirty="0">
                <a:latin typeface="Calibri" pitchFamily="34" charset="0"/>
                <a:cs typeface="Calibri" pitchFamily="34" charset="0"/>
              </a:rPr>
              <a:t>απασχόληση του εργατικού δυναμικού . </a:t>
            </a:r>
            <a:endParaRPr lang="el-GR" sz="5100" dirty="0" smtClean="0">
              <a:latin typeface="Calibri" pitchFamily="34" charset="0"/>
              <a:cs typeface="Calibri" pitchFamily="34" charset="0"/>
            </a:endParaRPr>
          </a:p>
          <a:p>
            <a:pPr marL="0" lvl="0" indent="0">
              <a:buNone/>
            </a:pPr>
            <a:r>
              <a:rPr lang="el-GR" sz="5100" dirty="0" smtClean="0">
                <a:latin typeface="Calibri" pitchFamily="34" charset="0"/>
                <a:cs typeface="Calibri" pitchFamily="34" charset="0"/>
              </a:rPr>
              <a:t>6)   Προστασία </a:t>
            </a:r>
            <a:r>
              <a:rPr lang="el-GR" sz="5100" dirty="0">
                <a:latin typeface="Calibri" pitchFamily="34" charset="0"/>
                <a:cs typeface="Calibri" pitchFamily="34" charset="0"/>
              </a:rPr>
              <a:t>του περιβάλλοντος και χρησιμοποίηση ανακυκλώσιμων πηγών ενέργειας . </a:t>
            </a:r>
          </a:p>
          <a:p>
            <a:pPr marL="0" indent="0">
              <a:buNone/>
            </a:pPr>
            <a:endParaRPr lang="el-GR" sz="5900" dirty="0"/>
          </a:p>
        </p:txBody>
      </p:sp>
    </p:spTree>
    <p:extLst>
      <p:ext uri="{BB962C8B-B14F-4D97-AF65-F5344CB8AC3E}">
        <p14:creationId xmlns:p14="http://schemas.microsoft.com/office/powerpoint/2010/main" val="114871317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31800"/>
            <a:ext cx="12191999" cy="6426200"/>
          </a:xfrm>
        </p:spPr>
        <p:txBody>
          <a:bodyPr>
            <a:noAutofit/>
          </a:bodyPr>
          <a:lstStyle/>
          <a:p>
            <a:pPr lvl="0"/>
            <a:r>
              <a:rPr lang="el-GR" sz="2800" dirty="0">
                <a:latin typeface="Calibri" pitchFamily="34" charset="0"/>
                <a:cs typeface="Calibri" pitchFamily="34" charset="0"/>
              </a:rPr>
              <a:t>7</a:t>
            </a:r>
            <a:r>
              <a:rPr lang="el-GR" sz="2800" dirty="0" smtClean="0">
                <a:latin typeface="Calibri" pitchFamily="34" charset="0"/>
                <a:cs typeface="Calibri" pitchFamily="34" charset="0"/>
              </a:rPr>
              <a:t>)    Ακριβοδίκαιη </a:t>
            </a:r>
            <a:r>
              <a:rPr lang="el-GR" sz="2800" dirty="0">
                <a:latin typeface="Calibri" pitchFamily="34" charset="0"/>
                <a:cs typeface="Calibri" pitchFamily="34" charset="0"/>
              </a:rPr>
              <a:t>κατανομή της χρηματοδότησης των τμημάτων της επιχείρησης. </a:t>
            </a:r>
            <a:r>
              <a:rPr lang="el-GR" sz="2800" dirty="0" smtClean="0">
                <a:latin typeface="Calibri" pitchFamily="34" charset="0"/>
                <a:cs typeface="Calibri" pitchFamily="34" charset="0"/>
              </a:rPr>
              <a:t/>
            </a:r>
            <a:br>
              <a:rPr lang="el-GR" sz="2800" dirty="0" smtClean="0">
                <a:latin typeface="Calibri" pitchFamily="34" charset="0"/>
                <a:cs typeface="Calibri" pitchFamily="34" charset="0"/>
              </a:rPr>
            </a:br>
            <a:r>
              <a:rPr lang="el-GR" sz="2800" dirty="0">
                <a:latin typeface="Calibri" pitchFamily="34" charset="0"/>
                <a:cs typeface="Calibri" pitchFamily="34" charset="0"/>
              </a:rPr>
              <a:t/>
            </a:r>
            <a:br>
              <a:rPr lang="el-GR" sz="2800" dirty="0">
                <a:latin typeface="Calibri" pitchFamily="34" charset="0"/>
                <a:cs typeface="Calibri" pitchFamily="34" charset="0"/>
              </a:rPr>
            </a:br>
            <a:r>
              <a:rPr lang="el-GR" sz="2800" dirty="0">
                <a:latin typeface="Calibri" pitchFamily="34" charset="0"/>
                <a:cs typeface="Calibri" pitchFamily="34" charset="0"/>
              </a:rPr>
              <a:t>8</a:t>
            </a:r>
            <a:r>
              <a:rPr lang="el-GR" sz="2800" dirty="0" smtClean="0">
                <a:latin typeface="Calibri" pitchFamily="34" charset="0"/>
                <a:cs typeface="Calibri" pitchFamily="34" charset="0"/>
              </a:rPr>
              <a:t>)     Σύνταξη </a:t>
            </a:r>
            <a:r>
              <a:rPr lang="el-GR" sz="2800" dirty="0">
                <a:latin typeface="Calibri" pitchFamily="34" charset="0"/>
                <a:cs typeface="Calibri" pitchFamily="34" charset="0"/>
              </a:rPr>
              <a:t>ισολογισμού με στόχο το μεγαλύτερο δυνατό κέρδος για την εταιρία και τους μετόχους. </a:t>
            </a:r>
            <a:r>
              <a:rPr lang="el-GR" sz="2800" dirty="0" smtClean="0">
                <a:latin typeface="Calibri" pitchFamily="34" charset="0"/>
                <a:cs typeface="Calibri" pitchFamily="34" charset="0"/>
              </a:rPr>
              <a:t/>
            </a:r>
            <a:br>
              <a:rPr lang="el-GR" sz="2800" dirty="0" smtClean="0">
                <a:latin typeface="Calibri" pitchFamily="34" charset="0"/>
                <a:cs typeface="Calibri" pitchFamily="34" charset="0"/>
              </a:rPr>
            </a:br>
            <a:r>
              <a:rPr lang="el-GR" sz="2800" dirty="0">
                <a:latin typeface="Calibri" pitchFamily="34" charset="0"/>
                <a:cs typeface="Calibri" pitchFamily="34" charset="0"/>
              </a:rPr>
              <a:t/>
            </a:r>
            <a:br>
              <a:rPr lang="el-GR" sz="2800" dirty="0">
                <a:latin typeface="Calibri" pitchFamily="34" charset="0"/>
                <a:cs typeface="Calibri" pitchFamily="34" charset="0"/>
              </a:rPr>
            </a:br>
            <a:r>
              <a:rPr lang="el-GR" sz="2800" dirty="0" smtClean="0">
                <a:latin typeface="Calibri" pitchFamily="34" charset="0"/>
                <a:cs typeface="Calibri" pitchFamily="34" charset="0"/>
              </a:rPr>
              <a:t>9)    Ύπαρξη </a:t>
            </a:r>
            <a:r>
              <a:rPr lang="el-GR" sz="2800" dirty="0">
                <a:latin typeface="Calibri" pitchFamily="34" charset="0"/>
                <a:cs typeface="Calibri" pitchFamily="34" charset="0"/>
              </a:rPr>
              <a:t>ρευστότητας(του μεγαλύτερου μέρους των κερδών σε μετρητά), για τον καλύτερο ελιγμό της εταιρίας στην αγορά</a:t>
            </a:r>
            <a:r>
              <a:rPr lang="el-GR" sz="2800" dirty="0" smtClean="0">
                <a:latin typeface="Calibri" pitchFamily="34" charset="0"/>
                <a:cs typeface="Calibri" pitchFamily="34" charset="0"/>
              </a:rPr>
              <a:t>.</a:t>
            </a:r>
            <a:br>
              <a:rPr lang="el-GR" sz="2800" dirty="0" smtClean="0">
                <a:latin typeface="Calibri" pitchFamily="34" charset="0"/>
                <a:cs typeface="Calibri" pitchFamily="34" charset="0"/>
              </a:rPr>
            </a:br>
            <a:r>
              <a:rPr lang="el-GR" sz="2800" dirty="0">
                <a:latin typeface="Calibri" pitchFamily="34" charset="0"/>
                <a:cs typeface="Calibri" pitchFamily="34" charset="0"/>
              </a:rPr>
              <a:t/>
            </a:r>
            <a:br>
              <a:rPr lang="el-GR" sz="2800" dirty="0">
                <a:latin typeface="Calibri" pitchFamily="34" charset="0"/>
                <a:cs typeface="Calibri" pitchFamily="34" charset="0"/>
              </a:rPr>
            </a:br>
            <a:r>
              <a:rPr lang="el-GR" sz="2800" dirty="0">
                <a:latin typeface="Calibri" pitchFamily="34" charset="0"/>
                <a:cs typeface="Calibri" pitchFamily="34" charset="0"/>
              </a:rPr>
              <a:t> </a:t>
            </a:r>
            <a:r>
              <a:rPr lang="el-GR" sz="2800" dirty="0" smtClean="0">
                <a:latin typeface="Calibri" pitchFamily="34" charset="0"/>
                <a:cs typeface="Calibri" pitchFamily="34" charset="0"/>
              </a:rPr>
              <a:t>10)  Ύπαρξη </a:t>
            </a:r>
            <a:r>
              <a:rPr lang="el-GR" sz="2800" dirty="0">
                <a:latin typeface="Calibri" pitchFamily="34" charset="0"/>
                <a:cs typeface="Calibri" pitchFamily="34" charset="0"/>
              </a:rPr>
              <a:t>σχεδίου έκτακτης ανάγκης (</a:t>
            </a:r>
            <a:r>
              <a:rPr lang="el-GR" sz="2800" dirty="0" err="1">
                <a:latin typeface="Calibri" pitchFamily="34" charset="0"/>
                <a:cs typeface="Calibri" pitchFamily="34" charset="0"/>
              </a:rPr>
              <a:t>Ontigency</a:t>
            </a:r>
            <a:r>
              <a:rPr lang="el-GR" sz="2800" dirty="0">
                <a:latin typeface="Calibri" pitchFamily="34" charset="0"/>
                <a:cs typeface="Calibri" pitchFamily="34" charset="0"/>
              </a:rPr>
              <a:t> </a:t>
            </a:r>
            <a:r>
              <a:rPr lang="el-GR" sz="2800" dirty="0" err="1">
                <a:latin typeface="Calibri" pitchFamily="34" charset="0"/>
                <a:cs typeface="Calibri" pitchFamily="34" charset="0"/>
              </a:rPr>
              <a:t>plan).Σε</a:t>
            </a:r>
            <a:r>
              <a:rPr lang="el-GR" sz="2800" dirty="0">
                <a:latin typeface="Calibri" pitchFamily="34" charset="0"/>
                <a:cs typeface="Calibri" pitchFamily="34" charset="0"/>
              </a:rPr>
              <a:t> περίπτωση αποτυχίας της επιχείρησης , ύπαρξη μέτρων για τον περιορισμό του προβλήματος. Η εξισορρόπηση των μακροπρόθεσμων και βραχυπρόθεσμων στόχων παίζει σημαντικό ρόλο στην κερδοφορία </a:t>
            </a:r>
            <a:r>
              <a:rPr lang="el-GR" sz="2800" dirty="0" smtClean="0">
                <a:latin typeface="Calibri" pitchFamily="34" charset="0"/>
                <a:cs typeface="Calibri" pitchFamily="34" charset="0"/>
              </a:rPr>
              <a:t>.Το </a:t>
            </a:r>
            <a:r>
              <a:rPr lang="el-GR" sz="2800" dirty="0">
                <a:latin typeface="Calibri" pitchFamily="34" charset="0"/>
                <a:cs typeface="Calibri" pitchFamily="34" charset="0"/>
              </a:rPr>
              <a:t>κέρδος μας επιτρέπει να </a:t>
            </a:r>
            <a:r>
              <a:rPr lang="el-GR" sz="2800" dirty="0" err="1">
                <a:latin typeface="Calibri" pitchFamily="34" charset="0"/>
                <a:cs typeface="Calibri" pitchFamily="34" charset="0"/>
              </a:rPr>
              <a:t>επανεπενδύουμε</a:t>
            </a:r>
            <a:r>
              <a:rPr lang="el-GR" sz="2800" dirty="0">
                <a:latin typeface="Calibri" pitchFamily="34" charset="0"/>
                <a:cs typeface="Calibri" pitchFamily="34" charset="0"/>
              </a:rPr>
              <a:t> σε νέες αναδυόμενες επιχειρηματικές </a:t>
            </a:r>
            <a:r>
              <a:rPr lang="el-GR" sz="2800" dirty="0" smtClean="0">
                <a:latin typeface="Calibri" pitchFamily="34" charset="0"/>
                <a:cs typeface="Calibri" pitchFamily="34" charset="0"/>
              </a:rPr>
              <a:t>ευκαιρίες..                          </a:t>
            </a:r>
            <a:br>
              <a:rPr lang="el-GR" sz="2800" dirty="0" smtClean="0">
                <a:latin typeface="Calibri" pitchFamily="34" charset="0"/>
                <a:cs typeface="Calibri" pitchFamily="34" charset="0"/>
              </a:rPr>
            </a:br>
            <a:r>
              <a:rPr lang="el-GR" sz="2800" dirty="0">
                <a:latin typeface="Calibri" pitchFamily="34" charset="0"/>
                <a:cs typeface="Calibri" pitchFamily="34" charset="0"/>
              </a:rPr>
              <a:t/>
            </a:r>
            <a:br>
              <a:rPr lang="el-GR" sz="2800" dirty="0">
                <a:latin typeface="Calibri" pitchFamily="34" charset="0"/>
                <a:cs typeface="Calibri" pitchFamily="34" charset="0"/>
              </a:rPr>
            </a:br>
            <a:r>
              <a:rPr lang="el-GR" sz="2800" b="1" dirty="0" smtClean="0">
                <a:solidFill>
                  <a:srgbClr val="FFFF00"/>
                </a:solidFill>
                <a:latin typeface="Calibri" pitchFamily="34" charset="0"/>
                <a:cs typeface="Calibri" pitchFamily="34" charset="0"/>
              </a:rPr>
              <a:t>Το </a:t>
            </a:r>
            <a:r>
              <a:rPr lang="el-GR" sz="2800" b="1" dirty="0">
                <a:solidFill>
                  <a:srgbClr val="FFFF00"/>
                </a:solidFill>
                <a:latin typeface="Calibri" pitchFamily="34" charset="0"/>
                <a:cs typeface="Calibri" pitchFamily="34" charset="0"/>
              </a:rPr>
              <a:t>κέρδος είναι ευθύνη όλων μας.</a:t>
            </a:r>
            <a:r>
              <a:rPr lang="el-GR" sz="2800" dirty="0">
                <a:latin typeface="Calibri" pitchFamily="34" charset="0"/>
                <a:cs typeface="Calibri" pitchFamily="34" charset="0"/>
              </a:rPr>
              <a:t/>
            </a:r>
            <a:br>
              <a:rPr lang="el-GR" sz="2800" dirty="0">
                <a:latin typeface="Calibri" pitchFamily="34" charset="0"/>
                <a:cs typeface="Calibri" pitchFamily="34" charset="0"/>
              </a:rPr>
            </a:br>
            <a:endParaRPr lang="ru-RU" sz="2800" dirty="0">
              <a:latin typeface="Calibri" pitchFamily="34" charset="0"/>
              <a:cs typeface="Calibri" pitchFamily="34" charset="0"/>
            </a:endParaRPr>
          </a:p>
        </p:txBody>
      </p:sp>
    </p:spTree>
    <p:extLst>
      <p:ext uri="{BB962C8B-B14F-4D97-AF65-F5344CB8AC3E}">
        <p14:creationId xmlns:p14="http://schemas.microsoft.com/office/powerpoint/2010/main" val="1714170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01" y="647700"/>
            <a:ext cx="11391900" cy="6210300"/>
          </a:xfrm>
        </p:spPr>
        <p:txBody>
          <a:bodyPr>
            <a:normAutofit fontScale="62500" lnSpcReduction="20000"/>
          </a:bodyPr>
          <a:lstStyle/>
          <a:p>
            <a:pPr marL="0" indent="0" algn="ctr">
              <a:buNone/>
            </a:pPr>
            <a:r>
              <a:rPr lang="el-GR" sz="5100" b="1" dirty="0" smtClean="0">
                <a:effectLst>
                  <a:outerShdw blurRad="12700" dist="38100" dir="2700000" algn="tl">
                    <a:schemeClr val="accent5">
                      <a:lumMod val="60000"/>
                      <a:lumOff val="40000"/>
                    </a:schemeClr>
                  </a:outerShdw>
                </a:effectLst>
                <a:latin typeface="Calibri" pitchFamily="34" charset="0"/>
                <a:cs typeface="Calibri" pitchFamily="34" charset="0"/>
              </a:rPr>
              <a:t>ΚΑΤΑΣΤΑΣΤΙΚΟ</a:t>
            </a:r>
            <a:endParaRPr lang="el-GR" sz="5100" dirty="0" smtClean="0">
              <a:latin typeface="Calibri" pitchFamily="34" charset="0"/>
              <a:cs typeface="Calibri" pitchFamily="34" charset="0"/>
            </a:endParaRPr>
          </a:p>
          <a:p>
            <a:pPr marL="0" indent="0">
              <a:buNone/>
            </a:pPr>
            <a:endParaRPr lang="el-GR" sz="5800" dirty="0" smtClean="0">
              <a:latin typeface="Calibri" pitchFamily="34" charset="0"/>
              <a:cs typeface="Calibri" pitchFamily="34" charset="0"/>
            </a:endParaRPr>
          </a:p>
          <a:p>
            <a:pPr marL="0" indent="0">
              <a:buNone/>
            </a:pPr>
            <a:r>
              <a:rPr lang="el-GR" sz="4500" dirty="0" smtClean="0">
                <a:latin typeface="Calibri" pitchFamily="34" charset="0"/>
                <a:cs typeface="Calibri" pitchFamily="34" charset="0"/>
              </a:rPr>
              <a:t>Ιδρύεται </a:t>
            </a:r>
            <a:r>
              <a:rPr lang="el-GR" sz="4500" dirty="0" smtClean="0">
                <a:solidFill>
                  <a:srgbClr val="FFFF00"/>
                </a:solidFill>
                <a:latin typeface="Calibri" pitchFamily="34" charset="0"/>
                <a:cs typeface="Calibri" pitchFamily="34" charset="0"/>
              </a:rPr>
              <a:t>ανώνυμη </a:t>
            </a:r>
            <a:r>
              <a:rPr lang="el-GR" sz="4500" dirty="0">
                <a:solidFill>
                  <a:srgbClr val="FFFF00"/>
                </a:solidFill>
                <a:latin typeface="Calibri" pitchFamily="34" charset="0"/>
                <a:cs typeface="Calibri" pitchFamily="34" charset="0"/>
              </a:rPr>
              <a:t>εταιρεία </a:t>
            </a:r>
            <a:r>
              <a:rPr lang="el-GR" sz="4500" dirty="0">
                <a:latin typeface="Calibri" pitchFamily="34" charset="0"/>
                <a:cs typeface="Calibri" pitchFamily="34" charset="0"/>
              </a:rPr>
              <a:t>με την επωνυμία </a:t>
            </a:r>
            <a:r>
              <a:rPr lang="el-GR" sz="4500" dirty="0">
                <a:effectLst>
                  <a:outerShdw blurRad="38100" dist="19050" dir="2700000" algn="tl">
                    <a:schemeClr val="dk1">
                      <a:alpha val="40000"/>
                    </a:schemeClr>
                  </a:outerShdw>
                </a:effectLst>
                <a:latin typeface="Calibri" pitchFamily="34" charset="0"/>
                <a:cs typeface="Calibri" pitchFamily="34" charset="0"/>
              </a:rPr>
              <a:t>”</a:t>
            </a:r>
            <a:r>
              <a:rPr lang="el-GR" sz="4500" dirty="0">
                <a:solidFill>
                  <a:srgbClr val="FFFF00"/>
                </a:solidFill>
                <a:effectLst>
                  <a:outerShdw blurRad="38100" dist="19050" dir="2700000" algn="tl">
                    <a:schemeClr val="dk1">
                      <a:alpha val="40000"/>
                    </a:schemeClr>
                  </a:outerShdw>
                </a:effectLst>
                <a:latin typeface="Calibri" pitchFamily="34" charset="0"/>
                <a:cs typeface="Calibri" pitchFamily="34" charset="0"/>
              </a:rPr>
              <a:t>ΜΑΡΓΑΡΙΤΑ ΑΕ</a:t>
            </a:r>
            <a:r>
              <a:rPr lang="el-GR" sz="4500" dirty="0">
                <a:effectLst>
                  <a:outerShdw blurRad="38100" dist="19050" dir="2700000" algn="tl">
                    <a:schemeClr val="dk1">
                      <a:alpha val="40000"/>
                    </a:schemeClr>
                  </a:outerShdw>
                </a:effectLst>
                <a:latin typeface="Calibri" pitchFamily="34" charset="0"/>
                <a:cs typeface="Calibri" pitchFamily="34" charset="0"/>
              </a:rPr>
              <a:t>”  </a:t>
            </a:r>
            <a:r>
              <a:rPr lang="el-GR" sz="4500" dirty="0">
                <a:latin typeface="Calibri" pitchFamily="34" charset="0"/>
                <a:cs typeface="Calibri" pitchFamily="34" charset="0"/>
              </a:rPr>
              <a:t>με σκοπό την </a:t>
            </a:r>
            <a:r>
              <a:rPr lang="el-GR" sz="4500" b="1" dirty="0">
                <a:latin typeface="Calibri" pitchFamily="34" charset="0"/>
                <a:cs typeface="Calibri" pitchFamily="34" charset="0"/>
              </a:rPr>
              <a:t>παραγωγή και διάθεση μπισκότων</a:t>
            </a:r>
            <a:r>
              <a:rPr lang="el-GR" sz="4500" dirty="0" smtClean="0">
                <a:latin typeface="Calibri" pitchFamily="34" charset="0"/>
                <a:cs typeface="Calibri" pitchFamily="34" charset="0"/>
              </a:rPr>
              <a:t>.</a:t>
            </a:r>
          </a:p>
          <a:p>
            <a:pPr marL="0" indent="0">
              <a:buNone/>
            </a:pPr>
            <a:r>
              <a:rPr lang="el-GR" sz="4500" dirty="0" smtClean="0">
                <a:latin typeface="Calibri" pitchFamily="34" charset="0"/>
                <a:cs typeface="Calibri" pitchFamily="34" charset="0"/>
              </a:rPr>
              <a:t>Ως </a:t>
            </a:r>
            <a:r>
              <a:rPr lang="el-GR" sz="4500" dirty="0">
                <a:solidFill>
                  <a:srgbClr val="FFFF00"/>
                </a:solidFill>
                <a:latin typeface="Calibri" pitchFamily="34" charset="0"/>
                <a:cs typeface="Calibri" pitchFamily="34" charset="0"/>
              </a:rPr>
              <a:t>έδρα </a:t>
            </a:r>
            <a:r>
              <a:rPr lang="el-GR" sz="4500" dirty="0">
                <a:latin typeface="Calibri" pitchFamily="34" charset="0"/>
                <a:cs typeface="Calibri" pitchFamily="34" charset="0"/>
              </a:rPr>
              <a:t>της εταιρείας ορίζεται η </a:t>
            </a:r>
            <a:r>
              <a:rPr lang="el-GR" sz="4500" b="1" dirty="0">
                <a:latin typeface="Calibri" pitchFamily="34" charset="0"/>
                <a:cs typeface="Calibri" pitchFamily="34" charset="0"/>
              </a:rPr>
              <a:t>Μηλιαράκη 22 Κ.Πατήσια.</a:t>
            </a:r>
            <a:r>
              <a:rPr lang="el-GR" sz="4500" dirty="0">
                <a:latin typeface="Calibri" pitchFamily="34" charset="0"/>
                <a:cs typeface="Calibri" pitchFamily="34" charset="0"/>
              </a:rPr>
              <a:t> </a:t>
            </a:r>
          </a:p>
          <a:p>
            <a:pPr marL="0" indent="0">
              <a:buNone/>
            </a:pPr>
            <a:r>
              <a:rPr lang="el-GR" sz="4500" dirty="0">
                <a:latin typeface="Calibri" pitchFamily="34" charset="0"/>
                <a:cs typeface="Calibri" pitchFamily="34" charset="0"/>
              </a:rPr>
              <a:t>Η εγκατάσταση του εργοστασίου θα γίνει στην περιοχή </a:t>
            </a:r>
            <a:r>
              <a:rPr lang="el-GR" sz="4500" b="1" dirty="0">
                <a:latin typeface="Calibri" pitchFamily="34" charset="0"/>
                <a:cs typeface="Calibri" pitchFamily="34" charset="0"/>
              </a:rPr>
              <a:t>Ελευσίνας</a:t>
            </a:r>
            <a:r>
              <a:rPr lang="el-GR" sz="4500" dirty="0" smtClean="0">
                <a:latin typeface="Calibri" pitchFamily="34" charset="0"/>
                <a:cs typeface="Calibri" pitchFamily="34" charset="0"/>
              </a:rPr>
              <a:t>.</a:t>
            </a:r>
            <a:endParaRPr lang="el-GR" sz="4500" dirty="0">
              <a:latin typeface="Calibri" pitchFamily="34" charset="0"/>
              <a:cs typeface="Calibri" pitchFamily="34" charset="0"/>
            </a:endParaRPr>
          </a:p>
          <a:p>
            <a:pPr marL="0" indent="0">
              <a:buNone/>
            </a:pPr>
            <a:r>
              <a:rPr lang="el-GR" sz="4500" dirty="0">
                <a:latin typeface="Calibri" pitchFamily="34" charset="0"/>
                <a:cs typeface="Calibri" pitchFamily="34" charset="0"/>
              </a:rPr>
              <a:t>Η</a:t>
            </a:r>
            <a:r>
              <a:rPr lang="el-GR" sz="4500" dirty="0">
                <a:solidFill>
                  <a:srgbClr val="FFFF00"/>
                </a:solidFill>
                <a:latin typeface="Calibri" pitchFamily="34" charset="0"/>
                <a:cs typeface="Calibri" pitchFamily="34" charset="0"/>
              </a:rPr>
              <a:t> διάρκεια </a:t>
            </a:r>
            <a:r>
              <a:rPr lang="el-GR" sz="4500" dirty="0">
                <a:latin typeface="Calibri" pitchFamily="34" charset="0"/>
                <a:cs typeface="Calibri" pitchFamily="34" charset="0"/>
              </a:rPr>
              <a:t>της εταιρείας ορίζεται  για  </a:t>
            </a:r>
            <a:r>
              <a:rPr lang="el-GR" sz="4500" b="1" dirty="0">
                <a:latin typeface="Calibri" pitchFamily="34" charset="0"/>
                <a:cs typeface="Calibri" pitchFamily="34" charset="0"/>
              </a:rPr>
              <a:t>30 χρόνια</a:t>
            </a:r>
            <a:r>
              <a:rPr lang="el-GR" sz="4500" dirty="0">
                <a:latin typeface="Calibri" pitchFamily="34" charset="0"/>
                <a:cs typeface="Calibri" pitchFamily="34" charset="0"/>
              </a:rPr>
              <a:t> , </a:t>
            </a:r>
            <a:r>
              <a:rPr lang="en-US" sz="4500" dirty="0">
                <a:latin typeface="Calibri" pitchFamily="34" charset="0"/>
                <a:cs typeface="Calibri" pitchFamily="34" charset="0"/>
              </a:rPr>
              <a:t>A</a:t>
            </a:r>
            <a:r>
              <a:rPr lang="el-GR" sz="4500" dirty="0">
                <a:latin typeface="Calibri" pitchFamily="34" charset="0"/>
                <a:cs typeface="Calibri" pitchFamily="34" charset="0"/>
              </a:rPr>
              <a:t>ρχίζει δε απο την ημέρα δημοσίευσης περιλήψης του παρόντος στην εφημερίδα της κυβερνήσεως – Δελτίο Ανώνυμων Εταιρειών και Εταιρειών Περιορισμένης Ευθύνης και λήγει την αντίστοιχη ημερομηνία του </a:t>
            </a:r>
            <a:r>
              <a:rPr lang="el-GR" sz="4500" b="1" dirty="0">
                <a:latin typeface="Calibri" pitchFamily="34" charset="0"/>
                <a:cs typeface="Calibri" pitchFamily="34" charset="0"/>
              </a:rPr>
              <a:t>11/12/2038</a:t>
            </a:r>
            <a:r>
              <a:rPr lang="el-GR" sz="4500" dirty="0">
                <a:latin typeface="Calibri" pitchFamily="34" charset="0"/>
                <a:cs typeface="Calibri" pitchFamily="34" charset="0"/>
              </a:rPr>
              <a:t>.</a:t>
            </a:r>
          </a:p>
          <a:p>
            <a:pPr marL="0" indent="0">
              <a:buNone/>
            </a:pPr>
            <a:r>
              <a:rPr lang="el-GR" sz="4500" dirty="0" smtClean="0">
                <a:latin typeface="Calibri" pitchFamily="34" charset="0"/>
                <a:cs typeface="Calibri" pitchFamily="34" charset="0"/>
              </a:rPr>
              <a:t>Ως </a:t>
            </a:r>
            <a:r>
              <a:rPr lang="el-GR" sz="4500" dirty="0">
                <a:solidFill>
                  <a:srgbClr val="FFFF00"/>
                </a:solidFill>
                <a:latin typeface="Calibri" pitchFamily="34" charset="0"/>
                <a:cs typeface="Calibri" pitchFamily="34" charset="0"/>
              </a:rPr>
              <a:t>μετοχικό κεφάλαιο </a:t>
            </a:r>
            <a:r>
              <a:rPr lang="el-GR" sz="4500" dirty="0">
                <a:latin typeface="Calibri" pitchFamily="34" charset="0"/>
                <a:cs typeface="Calibri" pitchFamily="34" charset="0"/>
              </a:rPr>
              <a:t>της </a:t>
            </a:r>
            <a:r>
              <a:rPr lang="el-GR" sz="4500" dirty="0" smtClean="0">
                <a:latin typeface="Calibri" pitchFamily="34" charset="0"/>
                <a:cs typeface="Calibri" pitchFamily="34" charset="0"/>
              </a:rPr>
              <a:t>εταιρείας </a:t>
            </a:r>
            <a:r>
              <a:rPr lang="el-GR" sz="4500" dirty="0">
                <a:latin typeface="Calibri" pitchFamily="34" charset="0"/>
                <a:cs typeface="Calibri" pitchFamily="34" charset="0"/>
              </a:rPr>
              <a:t>ορίζεται το ποσό των </a:t>
            </a:r>
            <a:r>
              <a:rPr lang="el-GR" sz="4500" b="1" dirty="0">
                <a:latin typeface="Calibri" pitchFamily="34" charset="0"/>
                <a:cs typeface="Calibri" pitchFamily="34" charset="0"/>
              </a:rPr>
              <a:t>120.000 €.</a:t>
            </a:r>
            <a:r>
              <a:rPr lang="el-GR" sz="4500" dirty="0">
                <a:latin typeface="Calibri" pitchFamily="34" charset="0"/>
                <a:cs typeface="Calibri" pitchFamily="34" charset="0"/>
              </a:rPr>
              <a:t> Το κεφάλαιο αυτο θα καλυφθεί με την έκδοση ονομαστικών μετοχών. </a:t>
            </a:r>
          </a:p>
          <a:p>
            <a:pPr marL="0" indent="0">
              <a:buNone/>
            </a:pPr>
            <a:r>
              <a:rPr lang="el-GR" sz="4500" dirty="0">
                <a:latin typeface="Calibri" pitchFamily="34" charset="0"/>
                <a:cs typeface="Calibri" pitchFamily="34" charset="0"/>
              </a:rPr>
              <a:t> </a:t>
            </a:r>
            <a:r>
              <a:rPr lang="el-GR" sz="4500" dirty="0" smtClean="0">
                <a:latin typeface="Calibri" pitchFamily="34" charset="0"/>
                <a:cs typeface="Calibri" pitchFamily="34" charset="0"/>
              </a:rPr>
              <a:t>Ο </a:t>
            </a:r>
            <a:r>
              <a:rPr lang="el-GR" sz="4500" dirty="0">
                <a:solidFill>
                  <a:srgbClr val="FFFF00"/>
                </a:solidFill>
                <a:latin typeface="Calibri" pitchFamily="34" charset="0"/>
                <a:cs typeface="Calibri" pitchFamily="34" charset="0"/>
              </a:rPr>
              <a:t>αριθμός των μετοχών </a:t>
            </a:r>
            <a:r>
              <a:rPr lang="el-GR" sz="4500" dirty="0">
                <a:latin typeface="Calibri" pitchFamily="34" charset="0"/>
                <a:cs typeface="Calibri" pitchFamily="34" charset="0"/>
              </a:rPr>
              <a:t>ορίζεται στις </a:t>
            </a:r>
            <a:r>
              <a:rPr lang="el-GR" sz="4500" b="1" dirty="0">
                <a:latin typeface="Calibri" pitchFamily="34" charset="0"/>
                <a:cs typeface="Calibri" pitchFamily="34" charset="0"/>
              </a:rPr>
              <a:t>12.000</a:t>
            </a:r>
            <a:r>
              <a:rPr lang="el-GR" sz="4500" dirty="0">
                <a:latin typeface="Calibri" pitchFamily="34" charset="0"/>
                <a:cs typeface="Calibri" pitchFamily="34" charset="0"/>
              </a:rPr>
              <a:t> με ονομαστική αξία κάθε μετοχής </a:t>
            </a:r>
            <a:r>
              <a:rPr lang="el-GR" sz="4500" b="1" dirty="0">
                <a:latin typeface="Calibri" pitchFamily="34" charset="0"/>
                <a:cs typeface="Calibri" pitchFamily="34" charset="0"/>
              </a:rPr>
              <a:t>10 € ( δέκα ευρώ).</a:t>
            </a:r>
            <a:endParaRPr lang="el-GR" sz="4500" dirty="0">
              <a:latin typeface="Calibri" pitchFamily="34" charset="0"/>
              <a:cs typeface="Calibri" pitchFamily="34" charset="0"/>
            </a:endParaRPr>
          </a:p>
          <a:p>
            <a:pPr marL="0" indent="0">
              <a:buNone/>
            </a:pPr>
            <a:endParaRPr lang="el-GR" sz="6400" dirty="0" smtClean="0"/>
          </a:p>
        </p:txBody>
      </p:sp>
    </p:spTree>
    <p:extLst>
      <p:ext uri="{BB962C8B-B14F-4D97-AF65-F5344CB8AC3E}">
        <p14:creationId xmlns:p14="http://schemas.microsoft.com/office/powerpoint/2010/main" val="205484269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ΛΟΓΟΤΥΠΟ</a:t>
            </a:r>
            <a:endParaRPr lang="el-GR"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4493" y="2336800"/>
            <a:ext cx="4926989" cy="35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475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609600"/>
            <a:ext cx="11442700" cy="6095999"/>
          </a:xfrm>
        </p:spPr>
        <p:txBody>
          <a:bodyPr>
            <a:normAutofit fontScale="55000" lnSpcReduction="20000"/>
          </a:bodyPr>
          <a:lstStyle/>
          <a:p>
            <a:pPr lvl="0">
              <a:buFont typeface="Wingdings" pitchFamily="2" charset="2"/>
              <a:buChar char="Ø"/>
            </a:pPr>
            <a:r>
              <a:rPr lang="el-GR" sz="4500" dirty="0">
                <a:solidFill>
                  <a:prstClr val="white"/>
                </a:solidFill>
                <a:latin typeface="Calibri" pitchFamily="34" charset="0"/>
                <a:cs typeface="Calibri" pitchFamily="34" charset="0"/>
              </a:rPr>
              <a:t>Η κάλυψη του μετοχικού κεφαλαίου θα γίνει </a:t>
            </a:r>
            <a:r>
              <a:rPr lang="el-GR" sz="4500" dirty="0" smtClean="0">
                <a:solidFill>
                  <a:prstClr val="white"/>
                </a:solidFill>
                <a:latin typeface="Calibri" pitchFamily="34" charset="0"/>
                <a:cs typeface="Calibri" pitchFamily="34" charset="0"/>
              </a:rPr>
              <a:t>από </a:t>
            </a:r>
            <a:r>
              <a:rPr lang="el-GR" sz="4500" dirty="0">
                <a:solidFill>
                  <a:srgbClr val="FFFF00"/>
                </a:solidFill>
                <a:latin typeface="Calibri" pitchFamily="34" charset="0"/>
                <a:cs typeface="Calibri" pitchFamily="34" charset="0"/>
              </a:rPr>
              <a:t>τα ιδρυτικά μέλη</a:t>
            </a:r>
            <a:r>
              <a:rPr lang="el-GR" sz="4500" dirty="0">
                <a:solidFill>
                  <a:prstClr val="white"/>
                </a:solidFill>
                <a:latin typeface="Calibri" pitchFamily="34" charset="0"/>
                <a:cs typeface="Calibri" pitchFamily="34" charset="0"/>
              </a:rPr>
              <a:t> , τα οποία </a:t>
            </a:r>
            <a:endParaRPr lang="el-GR" sz="4500" dirty="0" smtClean="0">
              <a:solidFill>
                <a:prstClr val="white"/>
              </a:solidFill>
              <a:latin typeface="Calibri" pitchFamily="34" charset="0"/>
              <a:cs typeface="Calibri" pitchFamily="34" charset="0"/>
            </a:endParaRPr>
          </a:p>
          <a:p>
            <a:pPr marL="0" lvl="0" indent="0">
              <a:buNone/>
            </a:pPr>
            <a:r>
              <a:rPr lang="el-GR" sz="4500" dirty="0" smtClean="0">
                <a:solidFill>
                  <a:prstClr val="white"/>
                </a:solidFill>
                <a:latin typeface="Calibri" pitchFamily="34" charset="0"/>
                <a:cs typeface="Calibri" pitchFamily="34" charset="0"/>
              </a:rPr>
              <a:t>είναι </a:t>
            </a:r>
            <a:r>
              <a:rPr lang="el-GR" sz="4500" dirty="0">
                <a:solidFill>
                  <a:prstClr val="white"/>
                </a:solidFill>
                <a:latin typeface="Calibri" pitchFamily="34" charset="0"/>
                <a:cs typeface="Calibri" pitchFamily="34" charset="0"/>
              </a:rPr>
              <a:t>δώδεκα ( 12) και συγκεκριμένα οι: </a:t>
            </a:r>
            <a:endParaRPr lang="el-GR" sz="4500" dirty="0" smtClean="0">
              <a:solidFill>
                <a:prstClr val="white"/>
              </a:solidFill>
              <a:latin typeface="Calibri" pitchFamily="34" charset="0"/>
              <a:cs typeface="Calibri" pitchFamily="34" charset="0"/>
            </a:endParaRPr>
          </a:p>
          <a:p>
            <a:pPr marL="0" lvl="0" indent="0">
              <a:buNone/>
            </a:pPr>
            <a:endParaRPr lang="el-GR" sz="3600" dirty="0">
              <a:solidFill>
                <a:prstClr val="white"/>
              </a:solidFill>
              <a:latin typeface="Calibri" pitchFamily="34" charset="0"/>
              <a:cs typeface="Calibri" pitchFamily="34" charset="0"/>
            </a:endParaRPr>
          </a:p>
          <a:p>
            <a:pPr marL="0" lvl="0" indent="0">
              <a:buNone/>
            </a:pPr>
            <a:r>
              <a:rPr lang="el-GR" sz="3600" dirty="0">
                <a:solidFill>
                  <a:prstClr val="white"/>
                </a:solidFill>
                <a:latin typeface="Calibri" pitchFamily="34" charset="0"/>
                <a:cs typeface="Calibri" pitchFamily="34" charset="0"/>
              </a:rPr>
              <a:t>Α. 	Βασιλειάδη Ειρήνη.                                 Ζ.     Σπυρίδων </a:t>
            </a:r>
            <a:r>
              <a:rPr lang="el-GR" sz="3600" dirty="0" err="1">
                <a:solidFill>
                  <a:prstClr val="white"/>
                </a:solidFill>
                <a:latin typeface="Calibri" pitchFamily="34" charset="0"/>
                <a:cs typeface="Calibri" pitchFamily="34" charset="0"/>
              </a:rPr>
              <a:t>Αυγούστης</a:t>
            </a:r>
            <a:endParaRPr lang="el-GR" sz="3600" dirty="0">
              <a:solidFill>
                <a:prstClr val="white"/>
              </a:solidFill>
              <a:latin typeface="Calibri" pitchFamily="34" charset="0"/>
              <a:cs typeface="Calibri" pitchFamily="34" charset="0"/>
            </a:endParaRPr>
          </a:p>
          <a:p>
            <a:pPr marL="0" lvl="0" indent="0">
              <a:buNone/>
            </a:pPr>
            <a:r>
              <a:rPr lang="el-GR" sz="3600" dirty="0">
                <a:solidFill>
                  <a:prstClr val="white"/>
                </a:solidFill>
                <a:latin typeface="Calibri" pitchFamily="34" charset="0"/>
                <a:cs typeface="Calibri" pitchFamily="34" charset="0"/>
              </a:rPr>
              <a:t>Β. 	</a:t>
            </a:r>
            <a:r>
              <a:rPr lang="el-GR" sz="3600" dirty="0" err="1">
                <a:solidFill>
                  <a:prstClr val="white"/>
                </a:solidFill>
                <a:latin typeface="Calibri" pitchFamily="34" charset="0"/>
                <a:cs typeface="Calibri" pitchFamily="34" charset="0"/>
              </a:rPr>
              <a:t>Άβντια</a:t>
            </a:r>
            <a:r>
              <a:rPr lang="el-GR" sz="3600" dirty="0">
                <a:solidFill>
                  <a:prstClr val="white"/>
                </a:solidFill>
                <a:latin typeface="Calibri" pitchFamily="34" charset="0"/>
                <a:cs typeface="Calibri" pitchFamily="34" charset="0"/>
              </a:rPr>
              <a:t> Τζον                                          </a:t>
            </a:r>
            <a:r>
              <a:rPr lang="el-GR" sz="3600" dirty="0" smtClean="0">
                <a:solidFill>
                  <a:prstClr val="white"/>
                </a:solidFill>
                <a:latin typeface="Calibri" pitchFamily="34" charset="0"/>
                <a:cs typeface="Calibri" pitchFamily="34" charset="0"/>
              </a:rPr>
              <a:t>     </a:t>
            </a:r>
            <a:r>
              <a:rPr lang="el-GR" sz="3600" dirty="0">
                <a:solidFill>
                  <a:prstClr val="white"/>
                </a:solidFill>
                <a:latin typeface="Calibri" pitchFamily="34" charset="0"/>
                <a:cs typeface="Calibri" pitchFamily="34" charset="0"/>
              </a:rPr>
              <a:t>Η.     Αθανασοπούλου Κωνσταντίνα</a:t>
            </a:r>
          </a:p>
          <a:p>
            <a:pPr marL="0" lvl="0" indent="0">
              <a:buNone/>
            </a:pPr>
            <a:r>
              <a:rPr lang="el-GR" sz="3600" dirty="0">
                <a:solidFill>
                  <a:prstClr val="white"/>
                </a:solidFill>
                <a:latin typeface="Calibri" pitchFamily="34" charset="0"/>
                <a:cs typeface="Calibri" pitchFamily="34" charset="0"/>
              </a:rPr>
              <a:t>Γ. 	</a:t>
            </a:r>
            <a:r>
              <a:rPr lang="el-GR" sz="3600" dirty="0" err="1">
                <a:solidFill>
                  <a:prstClr val="white"/>
                </a:solidFill>
                <a:latin typeface="Calibri" pitchFamily="34" charset="0"/>
                <a:cs typeface="Calibri" pitchFamily="34" charset="0"/>
              </a:rPr>
              <a:t>Βατζιόλης</a:t>
            </a:r>
            <a:r>
              <a:rPr lang="el-GR" sz="3600" dirty="0">
                <a:solidFill>
                  <a:prstClr val="white"/>
                </a:solidFill>
                <a:latin typeface="Calibri" pitchFamily="34" charset="0"/>
                <a:cs typeface="Calibri" pitchFamily="34" charset="0"/>
              </a:rPr>
              <a:t> Εμμανουήλ                            </a:t>
            </a:r>
            <a:r>
              <a:rPr lang="el-GR" sz="3600" dirty="0" smtClean="0">
                <a:solidFill>
                  <a:prstClr val="white"/>
                </a:solidFill>
                <a:latin typeface="Calibri" pitchFamily="34" charset="0"/>
                <a:cs typeface="Calibri" pitchFamily="34" charset="0"/>
              </a:rPr>
              <a:t> </a:t>
            </a:r>
            <a:r>
              <a:rPr lang="el-GR" sz="3600" dirty="0">
                <a:solidFill>
                  <a:prstClr val="white"/>
                </a:solidFill>
                <a:latin typeface="Calibri" pitchFamily="34" charset="0"/>
                <a:cs typeface="Calibri" pitchFamily="34" charset="0"/>
              </a:rPr>
              <a:t>Θ.     Αλεξίου Ειρήνη</a:t>
            </a:r>
          </a:p>
          <a:p>
            <a:pPr marL="0" lvl="0" indent="0">
              <a:buNone/>
            </a:pPr>
            <a:r>
              <a:rPr lang="el-GR" sz="3600" dirty="0">
                <a:solidFill>
                  <a:prstClr val="white"/>
                </a:solidFill>
                <a:latin typeface="Calibri" pitchFamily="34" charset="0"/>
                <a:cs typeface="Calibri" pitchFamily="34" charset="0"/>
              </a:rPr>
              <a:t>Δ.	</a:t>
            </a:r>
            <a:r>
              <a:rPr lang="el-GR" sz="3600" dirty="0" err="1" smtClean="0">
                <a:solidFill>
                  <a:prstClr val="white"/>
                </a:solidFill>
                <a:latin typeface="Calibri" pitchFamily="34" charset="0"/>
                <a:cs typeface="Calibri" pitchFamily="34" charset="0"/>
              </a:rPr>
              <a:t>Βανικιώτης</a:t>
            </a:r>
            <a:r>
              <a:rPr lang="el-GR" sz="3600" dirty="0" smtClean="0">
                <a:solidFill>
                  <a:prstClr val="white"/>
                </a:solidFill>
                <a:latin typeface="Calibri" pitchFamily="34" charset="0"/>
                <a:cs typeface="Calibri" pitchFamily="34" charset="0"/>
              </a:rPr>
              <a:t> </a:t>
            </a:r>
            <a:r>
              <a:rPr lang="el-GR" sz="3600" dirty="0">
                <a:solidFill>
                  <a:prstClr val="white"/>
                </a:solidFill>
                <a:latin typeface="Calibri" pitchFamily="34" charset="0"/>
                <a:cs typeface="Calibri" pitchFamily="34" charset="0"/>
              </a:rPr>
              <a:t>Εμμανουήλ                            Ι.      </a:t>
            </a:r>
            <a:r>
              <a:rPr lang="el-GR" sz="3600" dirty="0" err="1">
                <a:solidFill>
                  <a:prstClr val="white"/>
                </a:solidFill>
                <a:latin typeface="Calibri" pitchFamily="34" charset="0"/>
                <a:cs typeface="Calibri" pitchFamily="34" charset="0"/>
              </a:rPr>
              <a:t>Αντωνέλος</a:t>
            </a:r>
            <a:r>
              <a:rPr lang="el-GR" sz="3600" dirty="0">
                <a:solidFill>
                  <a:prstClr val="white"/>
                </a:solidFill>
                <a:latin typeface="Calibri" pitchFamily="34" charset="0"/>
                <a:cs typeface="Calibri" pitchFamily="34" charset="0"/>
              </a:rPr>
              <a:t> Χαράλαμπος</a:t>
            </a:r>
          </a:p>
          <a:p>
            <a:pPr marL="0" lvl="0" indent="0">
              <a:buNone/>
            </a:pPr>
            <a:r>
              <a:rPr lang="el-GR" sz="3600" dirty="0">
                <a:solidFill>
                  <a:prstClr val="white"/>
                </a:solidFill>
                <a:latin typeface="Calibri" pitchFamily="34" charset="0"/>
                <a:cs typeface="Calibri" pitchFamily="34" charset="0"/>
              </a:rPr>
              <a:t>Ε. 	Βαρελάς Βασίλειος                                 </a:t>
            </a:r>
            <a:r>
              <a:rPr lang="el-GR" sz="3600" dirty="0" smtClean="0">
                <a:solidFill>
                  <a:prstClr val="white"/>
                </a:solidFill>
                <a:latin typeface="Calibri" pitchFamily="34" charset="0"/>
                <a:cs typeface="Calibri" pitchFamily="34" charset="0"/>
              </a:rPr>
              <a:t>  </a:t>
            </a:r>
            <a:r>
              <a:rPr lang="el-GR" sz="3600" dirty="0">
                <a:solidFill>
                  <a:prstClr val="white"/>
                </a:solidFill>
                <a:latin typeface="Calibri" pitchFamily="34" charset="0"/>
                <a:cs typeface="Calibri" pitchFamily="34" charset="0"/>
              </a:rPr>
              <a:t>ΙΑ.    </a:t>
            </a:r>
            <a:r>
              <a:rPr lang="el-GR" sz="3600" dirty="0" err="1">
                <a:solidFill>
                  <a:prstClr val="white"/>
                </a:solidFill>
                <a:latin typeface="Calibri" pitchFamily="34" charset="0"/>
                <a:cs typeface="Calibri" pitchFamily="34" charset="0"/>
              </a:rPr>
              <a:t>Βεϊζάι</a:t>
            </a:r>
            <a:r>
              <a:rPr lang="el-GR" sz="3600" dirty="0">
                <a:solidFill>
                  <a:prstClr val="white"/>
                </a:solidFill>
                <a:latin typeface="Calibri" pitchFamily="34" charset="0"/>
                <a:cs typeface="Calibri" pitchFamily="34" charset="0"/>
              </a:rPr>
              <a:t> Άννα-Μελίνα</a:t>
            </a:r>
          </a:p>
          <a:p>
            <a:pPr marL="0" lvl="0" indent="0">
              <a:buNone/>
            </a:pPr>
            <a:r>
              <a:rPr lang="el-GR" sz="3600" dirty="0">
                <a:solidFill>
                  <a:prstClr val="white"/>
                </a:solidFill>
                <a:latin typeface="Calibri" pitchFamily="34" charset="0"/>
                <a:cs typeface="Calibri" pitchFamily="34" charset="0"/>
              </a:rPr>
              <a:t>ΣΤ.       </a:t>
            </a:r>
            <a:r>
              <a:rPr lang="el-GR" sz="3600" dirty="0" smtClean="0">
                <a:solidFill>
                  <a:prstClr val="white"/>
                </a:solidFill>
                <a:latin typeface="Calibri" pitchFamily="34" charset="0"/>
                <a:cs typeface="Calibri" pitchFamily="34" charset="0"/>
              </a:rPr>
              <a:t>    </a:t>
            </a:r>
            <a:r>
              <a:rPr lang="el-GR" sz="3600" dirty="0" err="1" smtClean="0">
                <a:solidFill>
                  <a:prstClr val="white"/>
                </a:solidFill>
                <a:latin typeface="Calibri" pitchFamily="34" charset="0"/>
                <a:cs typeface="Calibri" pitchFamily="34" charset="0"/>
              </a:rPr>
              <a:t>Βεϊζάι</a:t>
            </a:r>
            <a:r>
              <a:rPr lang="el-GR" sz="3600" dirty="0" smtClean="0">
                <a:solidFill>
                  <a:prstClr val="white"/>
                </a:solidFill>
                <a:latin typeface="Calibri" pitchFamily="34" charset="0"/>
                <a:cs typeface="Calibri" pitchFamily="34" charset="0"/>
              </a:rPr>
              <a:t> </a:t>
            </a:r>
            <a:r>
              <a:rPr lang="el-GR" sz="3600" dirty="0">
                <a:solidFill>
                  <a:prstClr val="white"/>
                </a:solidFill>
                <a:latin typeface="Calibri" pitchFamily="34" charset="0"/>
                <a:cs typeface="Calibri" pitchFamily="34" charset="0"/>
              </a:rPr>
              <a:t>Μελίνα                                          </a:t>
            </a:r>
            <a:r>
              <a:rPr lang="el-GR" sz="3600" dirty="0" smtClean="0">
                <a:solidFill>
                  <a:prstClr val="white"/>
                </a:solidFill>
                <a:latin typeface="Calibri" pitchFamily="34" charset="0"/>
                <a:cs typeface="Calibri" pitchFamily="34" charset="0"/>
              </a:rPr>
              <a:t>   ΙΒ</a:t>
            </a:r>
            <a:r>
              <a:rPr lang="el-GR" sz="3600" dirty="0">
                <a:solidFill>
                  <a:prstClr val="white"/>
                </a:solidFill>
                <a:latin typeface="Calibri" pitchFamily="34" charset="0"/>
                <a:cs typeface="Calibri" pitchFamily="34" charset="0"/>
              </a:rPr>
              <a:t>.    Αναστασόπουλος </a:t>
            </a:r>
            <a:r>
              <a:rPr lang="el-GR" sz="3600" dirty="0" smtClean="0">
                <a:solidFill>
                  <a:prstClr val="white"/>
                </a:solidFill>
                <a:latin typeface="Calibri" pitchFamily="34" charset="0"/>
                <a:cs typeface="Calibri" pitchFamily="34" charset="0"/>
              </a:rPr>
              <a:t>Γιώργος</a:t>
            </a:r>
            <a:endParaRPr lang="el-GR" sz="3600" dirty="0" smtClean="0"/>
          </a:p>
          <a:p>
            <a:pPr marL="0" indent="0">
              <a:buNone/>
            </a:pPr>
            <a:endParaRPr lang="el-GR" sz="2800" dirty="0"/>
          </a:p>
          <a:p>
            <a:pPr>
              <a:buFont typeface="Wingdings" pitchFamily="2" charset="2"/>
              <a:buChar char="Ø"/>
            </a:pPr>
            <a:r>
              <a:rPr lang="el-GR" sz="3600" dirty="0" smtClean="0"/>
              <a:t>Η </a:t>
            </a:r>
            <a:r>
              <a:rPr lang="el-GR" sz="3600" dirty="0"/>
              <a:t>κάλυψη του μετοχικού κεφαλαίου θα είναι</a:t>
            </a:r>
            <a:r>
              <a:rPr lang="el-GR" sz="3600" dirty="0">
                <a:solidFill>
                  <a:srgbClr val="FFFF00"/>
                </a:solidFill>
              </a:rPr>
              <a:t> ολοσχερής</a:t>
            </a:r>
            <a:r>
              <a:rPr lang="el-GR" sz="3600" dirty="0"/>
              <a:t> και θα πραγματοποιηθεί το αργότερο μέχρι </a:t>
            </a:r>
            <a:r>
              <a:rPr lang="el-GR" sz="3600" b="1" dirty="0"/>
              <a:t>15/01/2019</a:t>
            </a:r>
            <a:r>
              <a:rPr lang="el-GR" sz="3600" b="1" dirty="0" smtClean="0"/>
              <a:t>.</a:t>
            </a:r>
          </a:p>
          <a:p>
            <a:pPr>
              <a:buFont typeface="Wingdings" pitchFamily="2" charset="2"/>
              <a:buChar char="Ø"/>
            </a:pPr>
            <a:endParaRPr lang="el-GR" sz="3600" dirty="0"/>
          </a:p>
          <a:p>
            <a:pPr>
              <a:buFont typeface="Wingdings" pitchFamily="2" charset="2"/>
              <a:buChar char="Ø"/>
            </a:pPr>
            <a:r>
              <a:rPr lang="el-GR" sz="3600" dirty="0"/>
              <a:t>Στις </a:t>
            </a:r>
            <a:r>
              <a:rPr lang="el-GR" sz="3600" b="1" dirty="0"/>
              <a:t>02/02/2019</a:t>
            </a:r>
            <a:r>
              <a:rPr lang="el-GR" sz="3600" dirty="0"/>
              <a:t>  θα πραγματοποιηθεί η </a:t>
            </a:r>
            <a:r>
              <a:rPr lang="el-GR" sz="3600" b="1" dirty="0">
                <a:solidFill>
                  <a:srgbClr val="92D050"/>
                </a:solidFill>
              </a:rPr>
              <a:t>1η τ</a:t>
            </a:r>
            <a:r>
              <a:rPr lang="el-GR" sz="3600" b="1" dirty="0" smtClean="0">
                <a:solidFill>
                  <a:srgbClr val="92D050"/>
                </a:solidFill>
              </a:rPr>
              <a:t>ακτική </a:t>
            </a:r>
            <a:r>
              <a:rPr lang="el-GR" sz="3600" b="1" dirty="0">
                <a:solidFill>
                  <a:srgbClr val="92D050"/>
                </a:solidFill>
              </a:rPr>
              <a:t>συνέλευση </a:t>
            </a:r>
            <a:r>
              <a:rPr lang="el-GR" sz="3600" dirty="0"/>
              <a:t>των μετόχων  για την εκλογή του διοικητικού συμβουλίου</a:t>
            </a:r>
            <a:r>
              <a:rPr lang="el-GR" sz="3600" dirty="0" smtClean="0"/>
              <a:t>.</a:t>
            </a:r>
          </a:p>
          <a:p>
            <a:pPr marL="0" indent="0">
              <a:buNone/>
            </a:pPr>
            <a:endParaRPr lang="el-GR" sz="3600" dirty="0"/>
          </a:p>
          <a:p>
            <a:pPr>
              <a:buFont typeface="Wingdings" pitchFamily="2" charset="2"/>
              <a:buChar char="Ø"/>
            </a:pPr>
            <a:r>
              <a:rPr lang="el-GR" sz="3600" dirty="0"/>
              <a:t> </a:t>
            </a:r>
            <a:r>
              <a:rPr lang="el-GR" sz="3600" dirty="0" smtClean="0"/>
              <a:t>Το </a:t>
            </a:r>
            <a:r>
              <a:rPr lang="el-GR" sz="3600" dirty="0"/>
              <a:t>παρόν καταστατικό υπογράφεται και κυρώνεται παρουσία του </a:t>
            </a:r>
            <a:r>
              <a:rPr lang="el-GR" sz="3600" dirty="0">
                <a:solidFill>
                  <a:srgbClr val="FFFF00"/>
                </a:solidFill>
              </a:rPr>
              <a:t>συμβολαιογράφου </a:t>
            </a:r>
            <a:r>
              <a:rPr lang="el-GR" sz="3600" dirty="0"/>
              <a:t>κυρίου </a:t>
            </a:r>
            <a:r>
              <a:rPr lang="el-GR" sz="3600" b="1" dirty="0"/>
              <a:t>ΠΑΠΑΔΟΠΟΥΛΟΥ ΛΕΩΝΙΔΑ</a:t>
            </a:r>
            <a:r>
              <a:rPr lang="el-GR" sz="3600" b="1" dirty="0" smtClean="0"/>
              <a:t>.</a:t>
            </a:r>
            <a:r>
              <a:rPr lang="el-GR" sz="3600" dirty="0"/>
              <a:t> </a:t>
            </a:r>
          </a:p>
        </p:txBody>
      </p:sp>
    </p:spTree>
    <p:extLst>
      <p:ext uri="{BB962C8B-B14F-4D97-AF65-F5344CB8AC3E}">
        <p14:creationId xmlns:p14="http://schemas.microsoft.com/office/powerpoint/2010/main" val="1649453734"/>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700" y="0"/>
            <a:ext cx="11163300" cy="6858000"/>
          </a:xfrm>
        </p:spPr>
        <p:txBody>
          <a:bodyPr>
            <a:normAutofit fontScale="55000" lnSpcReduction="20000"/>
          </a:bodyPr>
          <a:lstStyle/>
          <a:p>
            <a:pPr marL="0" indent="0">
              <a:buNone/>
            </a:pPr>
            <a:endParaRPr lang="en-US" sz="3400" b="1" u="sng" dirty="0" smtClean="0">
              <a:effectLst>
                <a:reflection blurRad="6350" stA="53000" endA="300" endPos="35500" dir="5400000" sy="-90000" algn="bl"/>
              </a:effectLst>
            </a:endParaRPr>
          </a:p>
          <a:p>
            <a:pPr marL="0" indent="0">
              <a:buNone/>
            </a:pPr>
            <a:r>
              <a:rPr lang="el-GR" sz="5800" b="1" u="sng" dirty="0" smtClean="0">
                <a:effectLst>
                  <a:reflection blurRad="6350" stA="53000" endA="300" endPos="35500" dir="5400000" sy="-90000" algn="bl"/>
                </a:effectLst>
              </a:rPr>
              <a:t>ΔΙΑΔΙΚΑΣΙΑ </a:t>
            </a:r>
            <a:r>
              <a:rPr lang="el-GR" sz="5800" b="1" u="sng" dirty="0">
                <a:effectLst>
                  <a:reflection blurRad="6350" stA="53000" endA="300" endPos="35500" dir="5400000" sy="-90000" algn="bl"/>
                </a:effectLst>
              </a:rPr>
              <a:t>ΕΚΔΟΣΗΣ ΚΑΙ ΠΩΛΗΣΗΣ ΜΕΤΟΧΩΝ </a:t>
            </a:r>
            <a:endParaRPr lang="en-US" sz="5800" b="1" u="sng" dirty="0" smtClean="0">
              <a:effectLst>
                <a:reflection blurRad="6350" stA="53000" endA="300" endPos="35500" dir="5400000" sy="-90000" algn="bl"/>
              </a:effectLst>
            </a:endParaRPr>
          </a:p>
          <a:p>
            <a:pPr marL="0" indent="0">
              <a:buNone/>
            </a:pPr>
            <a:r>
              <a:rPr lang="el-GR" sz="4400" dirty="0" smtClean="0">
                <a:latin typeface="Calibri" pitchFamily="34" charset="0"/>
                <a:cs typeface="Calibri" pitchFamily="34" charset="0"/>
              </a:rPr>
              <a:t>Όπως </a:t>
            </a:r>
            <a:r>
              <a:rPr lang="el-GR" sz="4400" dirty="0">
                <a:latin typeface="Calibri" pitchFamily="34" charset="0"/>
                <a:cs typeface="Calibri" pitchFamily="34" charset="0"/>
              </a:rPr>
              <a:t>προβλέπεται απο το καταστατικο δηλαδή οι μετοχές θα είναι ονομαστικές και θά καλυφθούν απο τα ιδρυτικά μέλη με ποσοστό συμμετοχής </a:t>
            </a:r>
            <a:r>
              <a:rPr lang="el-GR" sz="4400" b="1" dirty="0">
                <a:latin typeface="Calibri" pitchFamily="34" charset="0"/>
                <a:cs typeface="Calibri" pitchFamily="34" charset="0"/>
              </a:rPr>
              <a:t>8,33%</a:t>
            </a:r>
            <a:r>
              <a:rPr lang="el-GR" sz="4400" dirty="0">
                <a:latin typeface="Calibri" pitchFamily="34" charset="0"/>
                <a:cs typeface="Calibri" pitchFamily="34" charset="0"/>
              </a:rPr>
              <a:t> του εταιρικού και ορίζεται στον αριθμό των </a:t>
            </a:r>
            <a:r>
              <a:rPr lang="el-GR" sz="4400" b="1" dirty="0">
                <a:latin typeface="Calibri" pitchFamily="34" charset="0"/>
                <a:cs typeface="Calibri" pitchFamily="34" charset="0"/>
              </a:rPr>
              <a:t>12.000</a:t>
            </a:r>
            <a:r>
              <a:rPr lang="el-GR" sz="4400" dirty="0">
                <a:latin typeface="Calibri" pitchFamily="34" charset="0"/>
                <a:cs typeface="Calibri" pitchFamily="34" charset="0"/>
              </a:rPr>
              <a:t> μετοχών. </a:t>
            </a:r>
            <a:r>
              <a:rPr lang="el-GR" sz="4400" b="1" dirty="0">
                <a:latin typeface="Calibri" pitchFamily="34" charset="0"/>
                <a:cs typeface="Calibri" pitchFamily="34" charset="0"/>
              </a:rPr>
              <a:t> </a:t>
            </a:r>
            <a:endParaRPr lang="el-GR" sz="4400" b="1" dirty="0" smtClean="0">
              <a:latin typeface="Calibri" pitchFamily="34" charset="0"/>
              <a:cs typeface="Calibri" pitchFamily="34" charset="0"/>
            </a:endParaRPr>
          </a:p>
          <a:p>
            <a:pPr marL="0" indent="0">
              <a:buNone/>
            </a:pPr>
            <a:endParaRPr lang="el-GR" sz="4400" dirty="0">
              <a:latin typeface="Calibri" pitchFamily="34" charset="0"/>
              <a:cs typeface="Calibri" pitchFamily="34" charset="0"/>
            </a:endParaRPr>
          </a:p>
          <a:p>
            <a:pPr marL="0" indent="0">
              <a:buNone/>
            </a:pPr>
            <a:r>
              <a:rPr lang="el-GR" sz="3300" b="1" u="sng" dirty="0">
                <a:solidFill>
                  <a:schemeClr val="accent5"/>
                </a:solidFill>
              </a:rPr>
              <a:t>ΚΑΤΑΛΟΓΟΣ ΜΕΤΟΧΩΝ ΚΑΙ ΠΟΣΟΣΤΑ ΣΥΜΜΕΤΟΧΗΣ </a:t>
            </a:r>
            <a:endParaRPr lang="el-GR" sz="3300" b="1" dirty="0">
              <a:solidFill>
                <a:schemeClr val="accent5"/>
              </a:solidFill>
            </a:endParaRPr>
          </a:p>
          <a:p>
            <a:pPr marL="0" indent="0">
              <a:buNone/>
            </a:pPr>
            <a:r>
              <a:rPr lang="el-GR" sz="3300" dirty="0"/>
              <a:t> </a:t>
            </a:r>
            <a:endParaRPr lang="el-GR" sz="3600" b="1" dirty="0">
              <a:solidFill>
                <a:schemeClr val="accent5"/>
              </a:solidFill>
            </a:endParaRPr>
          </a:p>
          <a:p>
            <a:pPr marL="0" indent="0">
              <a:buNone/>
            </a:pPr>
            <a:r>
              <a:rPr lang="el-GR" sz="3600" b="1" dirty="0">
                <a:solidFill>
                  <a:schemeClr val="accent5"/>
                </a:solidFill>
              </a:rPr>
              <a:t>ΜΕΤΟΧΟΙ 				ΠΟΣΟΣΤΟ ΣΥΜΜΕΤΟΧΗΣ	</a:t>
            </a:r>
            <a:r>
              <a:rPr lang="el-GR" sz="3600" b="1" dirty="0" smtClean="0">
                <a:solidFill>
                  <a:schemeClr val="accent5"/>
                </a:solidFill>
              </a:rPr>
              <a:t>ΑΡΙΘΜΟΣ </a:t>
            </a:r>
            <a:r>
              <a:rPr lang="el-GR" sz="3600" b="1" dirty="0">
                <a:solidFill>
                  <a:schemeClr val="accent5"/>
                </a:solidFill>
              </a:rPr>
              <a:t>ΜΕΤΟΧΩΝ</a:t>
            </a:r>
          </a:p>
          <a:p>
            <a:pPr marL="0" indent="0">
              <a:buNone/>
            </a:pPr>
            <a:r>
              <a:rPr lang="el-GR" sz="3300" dirty="0"/>
              <a:t>1. </a:t>
            </a:r>
            <a:r>
              <a:rPr lang="el-GR" sz="3300" dirty="0" smtClean="0"/>
              <a:t>Βασιλειάδη </a:t>
            </a:r>
            <a:r>
              <a:rPr lang="el-GR" sz="3300" dirty="0"/>
              <a:t>Ειρήνη			</a:t>
            </a:r>
            <a:r>
              <a:rPr lang="el-GR" sz="3300" b="1" dirty="0" smtClean="0"/>
              <a:t>8.33 </a:t>
            </a:r>
            <a:r>
              <a:rPr lang="el-GR" sz="3300" b="1" dirty="0"/>
              <a:t>%		</a:t>
            </a:r>
            <a:r>
              <a:rPr lang="el-GR" sz="3300" b="1" dirty="0" smtClean="0"/>
              <a:t>                           1000</a:t>
            </a:r>
            <a:endParaRPr lang="el-GR" sz="3300" dirty="0"/>
          </a:p>
          <a:p>
            <a:pPr marL="0" indent="0">
              <a:buNone/>
            </a:pPr>
            <a:r>
              <a:rPr lang="el-GR" sz="3300" dirty="0"/>
              <a:t>2. </a:t>
            </a:r>
            <a:r>
              <a:rPr lang="el-GR" sz="3300" dirty="0" err="1" smtClean="0"/>
              <a:t>Άβντια</a:t>
            </a:r>
            <a:r>
              <a:rPr lang="el-GR" sz="3300" dirty="0" smtClean="0"/>
              <a:t> </a:t>
            </a:r>
            <a:r>
              <a:rPr lang="el-GR" sz="3300" dirty="0"/>
              <a:t>Τζον				</a:t>
            </a:r>
            <a:r>
              <a:rPr lang="el-GR" sz="3300" b="1" dirty="0" smtClean="0"/>
              <a:t>8.33</a:t>
            </a:r>
            <a:r>
              <a:rPr lang="el-GR" sz="3300" b="1" dirty="0"/>
              <a:t>%				1000		</a:t>
            </a:r>
            <a:endParaRPr lang="el-GR" sz="3300" dirty="0"/>
          </a:p>
          <a:p>
            <a:pPr marL="0" indent="0">
              <a:buNone/>
            </a:pPr>
            <a:r>
              <a:rPr lang="el-GR" sz="3300" dirty="0"/>
              <a:t>3. Βατζιόλης Εμμανουήλ			</a:t>
            </a:r>
            <a:r>
              <a:rPr lang="el-GR" sz="3300" b="1" dirty="0"/>
              <a:t>8.33%				1000</a:t>
            </a:r>
            <a:endParaRPr lang="el-GR" sz="3300" dirty="0"/>
          </a:p>
          <a:p>
            <a:pPr marL="0" indent="0">
              <a:buNone/>
            </a:pPr>
            <a:r>
              <a:rPr lang="el-GR" sz="3300" dirty="0"/>
              <a:t>4. Βανικιωτης Εμμανουήλ			</a:t>
            </a:r>
            <a:r>
              <a:rPr lang="el-GR" sz="3300" b="1" dirty="0"/>
              <a:t>8.33%				1000	</a:t>
            </a:r>
            <a:endParaRPr lang="el-GR" sz="3300" dirty="0"/>
          </a:p>
          <a:p>
            <a:pPr marL="0" indent="0">
              <a:buNone/>
            </a:pPr>
            <a:r>
              <a:rPr lang="el-GR" sz="3300" dirty="0"/>
              <a:t>5. Βαρελλάς Βασίλειος 			</a:t>
            </a:r>
            <a:r>
              <a:rPr lang="el-GR" sz="3300" b="1" dirty="0" smtClean="0"/>
              <a:t>8.33</a:t>
            </a:r>
            <a:r>
              <a:rPr lang="el-GR" sz="3300" b="1" dirty="0"/>
              <a:t>%			</a:t>
            </a:r>
            <a:r>
              <a:rPr lang="el-GR" sz="3300" b="1" dirty="0" smtClean="0"/>
              <a:t>              1000</a:t>
            </a:r>
            <a:r>
              <a:rPr lang="el-GR" sz="3300" b="1" dirty="0"/>
              <a:t>	</a:t>
            </a:r>
            <a:endParaRPr lang="el-GR" sz="3300" dirty="0"/>
          </a:p>
          <a:p>
            <a:pPr marL="0" indent="0">
              <a:buNone/>
            </a:pPr>
            <a:r>
              <a:rPr lang="el-GR" sz="3300" dirty="0"/>
              <a:t>6. Αυγουστής Σπυρίδων 			</a:t>
            </a:r>
            <a:r>
              <a:rPr lang="el-GR" sz="3300" b="1" dirty="0"/>
              <a:t>8.33%				1000</a:t>
            </a:r>
            <a:endParaRPr lang="el-GR" sz="3300" dirty="0"/>
          </a:p>
          <a:p>
            <a:pPr marL="0" indent="0">
              <a:buNone/>
            </a:pPr>
            <a:r>
              <a:rPr lang="el-GR" sz="3300" dirty="0"/>
              <a:t>7. Αθανασοπούλου Κωνσταντίνα	</a:t>
            </a:r>
            <a:r>
              <a:rPr lang="el-GR" sz="3300" dirty="0" smtClean="0"/>
              <a:t>  	</a:t>
            </a:r>
            <a:r>
              <a:rPr lang="el-GR" sz="3300" b="1" dirty="0" smtClean="0"/>
              <a:t>8.33</a:t>
            </a:r>
            <a:r>
              <a:rPr lang="el-GR" sz="3300" b="1" dirty="0"/>
              <a:t>%			</a:t>
            </a:r>
            <a:r>
              <a:rPr lang="el-GR" sz="3300" b="1" dirty="0" smtClean="0"/>
              <a:t>              1000</a:t>
            </a:r>
            <a:endParaRPr lang="el-GR" sz="3300" dirty="0"/>
          </a:p>
          <a:p>
            <a:pPr marL="0" indent="0">
              <a:buNone/>
            </a:pPr>
            <a:r>
              <a:rPr lang="el-GR" sz="3300" dirty="0"/>
              <a:t>8. Αλεξίου Ειρήνη				</a:t>
            </a:r>
            <a:r>
              <a:rPr lang="el-GR" sz="3300" b="1" dirty="0"/>
              <a:t>8.33%				1000</a:t>
            </a:r>
            <a:endParaRPr lang="el-GR" sz="3300" dirty="0"/>
          </a:p>
          <a:p>
            <a:pPr marL="0" indent="0">
              <a:buNone/>
            </a:pPr>
            <a:r>
              <a:rPr lang="el-GR" sz="3300" dirty="0"/>
              <a:t>9. Αντωνέλλος Χαράλαμπος		</a:t>
            </a:r>
            <a:r>
              <a:rPr lang="el-GR" sz="3300" b="1" dirty="0" smtClean="0"/>
              <a:t>8.33</a:t>
            </a:r>
            <a:r>
              <a:rPr lang="el-GR" sz="3300" b="1" dirty="0"/>
              <a:t>%				1000</a:t>
            </a:r>
            <a:endParaRPr lang="el-GR" sz="3300" dirty="0"/>
          </a:p>
          <a:p>
            <a:pPr marL="0" indent="0">
              <a:buNone/>
            </a:pPr>
            <a:r>
              <a:rPr lang="el-GR" sz="3300" dirty="0"/>
              <a:t>10. </a:t>
            </a:r>
            <a:r>
              <a:rPr lang="el-GR" sz="3300" dirty="0" err="1" smtClean="0"/>
              <a:t>Βεϊζά</a:t>
            </a:r>
            <a:r>
              <a:rPr lang="en-US" sz="3300" dirty="0" err="1" smtClean="0"/>
              <a:t>i</a:t>
            </a:r>
            <a:r>
              <a:rPr lang="el-GR" sz="3300" dirty="0" smtClean="0"/>
              <a:t> </a:t>
            </a:r>
            <a:r>
              <a:rPr lang="el-GR" sz="3300" dirty="0"/>
              <a:t>Μελίνα				</a:t>
            </a:r>
            <a:r>
              <a:rPr lang="el-GR" sz="3300" b="1" dirty="0"/>
              <a:t>8.33%				1000</a:t>
            </a:r>
            <a:endParaRPr lang="el-GR" sz="3300" dirty="0"/>
          </a:p>
          <a:p>
            <a:pPr marL="0" indent="0">
              <a:buNone/>
            </a:pPr>
            <a:r>
              <a:rPr lang="el-GR" sz="3300" dirty="0"/>
              <a:t>11. </a:t>
            </a:r>
            <a:r>
              <a:rPr lang="el-GR" sz="3300" dirty="0" err="1" smtClean="0"/>
              <a:t>Βεϊζά</a:t>
            </a:r>
            <a:r>
              <a:rPr lang="en-US" sz="3300" dirty="0" err="1" smtClean="0"/>
              <a:t>i</a:t>
            </a:r>
            <a:r>
              <a:rPr lang="el-GR" sz="3300" dirty="0" smtClean="0"/>
              <a:t> </a:t>
            </a:r>
            <a:r>
              <a:rPr lang="el-GR" sz="3300" dirty="0"/>
              <a:t>Άννα				</a:t>
            </a:r>
            <a:r>
              <a:rPr lang="el-GR" sz="3300" b="1" dirty="0" smtClean="0"/>
              <a:t>8.33</a:t>
            </a:r>
            <a:r>
              <a:rPr lang="el-GR" sz="3300" b="1" dirty="0"/>
              <a:t>%				1000</a:t>
            </a:r>
            <a:endParaRPr lang="el-GR" sz="3300" dirty="0"/>
          </a:p>
          <a:p>
            <a:pPr marL="0" indent="0">
              <a:buNone/>
            </a:pPr>
            <a:r>
              <a:rPr lang="el-GR" sz="3300" dirty="0"/>
              <a:t>12. Αναστασόπουλος Γιώργος		</a:t>
            </a:r>
            <a:r>
              <a:rPr lang="el-GR" sz="3300" b="1" dirty="0" smtClean="0"/>
              <a:t>8.33%</a:t>
            </a:r>
            <a:r>
              <a:rPr lang="el-GR" sz="3300" b="1" dirty="0"/>
              <a:t>				1000</a:t>
            </a:r>
            <a:endParaRPr lang="el-GR" sz="3300" dirty="0"/>
          </a:p>
          <a:p>
            <a:pPr marL="0" indent="0">
              <a:buNone/>
            </a:pPr>
            <a:endParaRPr lang="el-GR" dirty="0"/>
          </a:p>
          <a:p>
            <a:pPr marL="0" indent="0">
              <a:buNone/>
            </a:pPr>
            <a:endParaRPr lang="el-GR" dirty="0"/>
          </a:p>
        </p:txBody>
      </p:sp>
    </p:spTree>
    <p:extLst>
      <p:ext uri="{BB962C8B-B14F-4D97-AF65-F5344CB8AC3E}">
        <p14:creationId xmlns:p14="http://schemas.microsoft.com/office/powerpoint/2010/main" val="1529880309"/>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701" y="629704"/>
            <a:ext cx="11379199" cy="5932034"/>
          </a:xfrm>
        </p:spPr>
        <p:txBody>
          <a:bodyPr>
            <a:normAutofit fontScale="25000" lnSpcReduction="20000"/>
          </a:bodyPr>
          <a:lstStyle/>
          <a:p>
            <a:pPr marL="0" indent="0">
              <a:buNone/>
            </a:pPr>
            <a:r>
              <a:rPr lang="el-GR" sz="12800" b="1" dirty="0">
                <a:solidFill>
                  <a:srgbClr val="FFFF00"/>
                </a:solidFill>
              </a:rPr>
              <a:t>Έννοια - σημασία και σχεδίαση του προϋπολογισμού </a:t>
            </a:r>
            <a:endParaRPr lang="en-US" sz="12800" b="1" dirty="0">
              <a:solidFill>
                <a:srgbClr val="FFFF00"/>
              </a:solidFill>
            </a:endParaRPr>
          </a:p>
          <a:p>
            <a:pPr marL="0" indent="0">
              <a:buNone/>
            </a:pPr>
            <a:endParaRPr lang="en-US" sz="11200" b="1" dirty="0" smtClean="0">
              <a:effectLst>
                <a:outerShdw blurRad="12700" dist="38100" dir="2700000" algn="tl">
                  <a:schemeClr val="accent5">
                    <a:lumMod val="60000"/>
                    <a:lumOff val="40000"/>
                  </a:schemeClr>
                </a:outerShdw>
              </a:effectLst>
            </a:endParaRPr>
          </a:p>
          <a:p>
            <a:pPr marL="0" indent="0">
              <a:buNone/>
            </a:pPr>
            <a:r>
              <a:rPr lang="el-GR" sz="12000" dirty="0" smtClean="0">
                <a:latin typeface="Calibri" pitchFamily="34" charset="0"/>
                <a:cs typeface="Calibri" pitchFamily="34" charset="0"/>
              </a:rPr>
              <a:t>Ό </a:t>
            </a:r>
            <a:r>
              <a:rPr lang="el-GR" sz="12000" dirty="0">
                <a:latin typeface="Calibri" pitchFamily="34" charset="0"/>
                <a:cs typeface="Calibri" pitchFamily="34" charset="0"/>
              </a:rPr>
              <a:t>προϋπολογισμός είναι ένα σχέδιο με το οποίο μία επιχείρηση προσπαθεί να εξασφαλίσει χρήματα για τις τρέχουσες αλλά κυρίως για τις μελλοντικές δραστηριότητες της. </a:t>
            </a:r>
            <a:endParaRPr lang="el-GR" sz="12000" dirty="0" smtClean="0">
              <a:latin typeface="Calibri" pitchFamily="34" charset="0"/>
              <a:cs typeface="Calibri" pitchFamily="34" charset="0"/>
            </a:endParaRPr>
          </a:p>
          <a:p>
            <a:pPr marL="0" indent="0">
              <a:buNone/>
            </a:pPr>
            <a:endParaRPr lang="el-GR" sz="12000" dirty="0">
              <a:latin typeface="Calibri" pitchFamily="34" charset="0"/>
              <a:cs typeface="Calibri" pitchFamily="34" charset="0"/>
            </a:endParaRPr>
          </a:p>
          <a:p>
            <a:pPr marL="0" indent="0">
              <a:buNone/>
            </a:pPr>
            <a:r>
              <a:rPr lang="el-GR" sz="12000" dirty="0">
                <a:solidFill>
                  <a:srgbClr val="FFFF00"/>
                </a:solidFill>
                <a:latin typeface="Calibri" pitchFamily="34" charset="0"/>
                <a:cs typeface="Calibri" pitchFamily="34" charset="0"/>
              </a:rPr>
              <a:t>Επίσης επιτρέπει τον ακριβή έλεγχο των οικονομικών της επιχείρησης και την οδηγεί σε πιο ασφαλείς και σίγουρες οικονομικές αποφάσεις. Είναι ένα σχέδιο που βασίζεται σε σταθερά μεγέθη, ένα προσχεδιασμένο πόρισμα για τους μελλοντικούς οικονομικούς στόχους της επιχείρησης, που δεν έχει σε τίποτε να κάνει με υποθέσεις, ένστικτο ή προγνωστικά</a:t>
            </a:r>
            <a:r>
              <a:rPr lang="el-GR" sz="12000" dirty="0" smtClean="0">
                <a:solidFill>
                  <a:srgbClr val="FFFF00"/>
                </a:solidFill>
                <a:latin typeface="Calibri" pitchFamily="34" charset="0"/>
                <a:cs typeface="Calibri" pitchFamily="34" charset="0"/>
              </a:rPr>
              <a:t>.</a:t>
            </a:r>
          </a:p>
          <a:p>
            <a:pPr marL="0" indent="0">
              <a:buNone/>
            </a:pPr>
            <a:endParaRPr lang="el-GR" sz="12000" dirty="0">
              <a:solidFill>
                <a:srgbClr val="FFFF00"/>
              </a:solidFill>
              <a:latin typeface="Calibri" pitchFamily="34" charset="0"/>
              <a:cs typeface="Calibri" pitchFamily="34" charset="0"/>
            </a:endParaRPr>
          </a:p>
          <a:p>
            <a:pPr marL="0" indent="0">
              <a:buNone/>
            </a:pPr>
            <a:r>
              <a:rPr lang="el-GR" sz="12000" dirty="0" smtClean="0">
                <a:latin typeface="Calibri" pitchFamily="34" charset="0"/>
                <a:cs typeface="Calibri" pitchFamily="34" charset="0"/>
              </a:rPr>
              <a:t> </a:t>
            </a:r>
            <a:r>
              <a:rPr lang="el-GR" sz="12000" dirty="0">
                <a:latin typeface="Calibri" pitchFamily="34" charset="0"/>
                <a:cs typeface="Calibri" pitchFamily="34" charset="0"/>
              </a:rPr>
              <a:t>Ένας προϋπολογισμός υποδεικνύει πού θα πρέπει να σπαταληθούν χρήματα και πώς αυτά ΘΑ αποκτηθούν, στην περίπτωση που η επιχείρηση δεν έχει το απαραίτητο ρευστό. </a:t>
            </a:r>
          </a:p>
          <a:p>
            <a:pPr marL="0" indent="0">
              <a:buNone/>
            </a:pPr>
            <a:r>
              <a:rPr lang="el-GR" sz="12800" dirty="0">
                <a:latin typeface="Calibri" pitchFamily="34" charset="0"/>
                <a:cs typeface="Calibri" pitchFamily="34" charset="0"/>
              </a:rPr>
              <a:t> </a:t>
            </a:r>
          </a:p>
          <a:p>
            <a:pPr marL="0" indent="0">
              <a:buNone/>
            </a:pPr>
            <a:r>
              <a:rPr lang="el-GR" sz="8000" dirty="0" smtClean="0"/>
              <a:t>. </a:t>
            </a:r>
            <a:endParaRPr lang="el-GR" sz="8000" dirty="0"/>
          </a:p>
          <a:p>
            <a:pPr marL="0" indent="0">
              <a:buNone/>
            </a:pPr>
            <a:r>
              <a:rPr lang="el-GR" sz="7200" dirty="0"/>
              <a:t> </a:t>
            </a:r>
          </a:p>
          <a:p>
            <a:pPr marL="0" indent="0">
              <a:buNone/>
            </a:pPr>
            <a:r>
              <a:rPr lang="el-GR" sz="7200" dirty="0"/>
              <a:t> </a:t>
            </a:r>
          </a:p>
          <a:p>
            <a:pPr marL="0" indent="0">
              <a:buNone/>
            </a:pPr>
            <a:r>
              <a:rPr lang="el-GR" sz="7200" dirty="0"/>
              <a:t> </a:t>
            </a:r>
          </a:p>
          <a:p>
            <a:pPr marL="0" indent="0">
              <a:buNone/>
            </a:pPr>
            <a:r>
              <a:rPr lang="el-GR" sz="5600" dirty="0"/>
              <a:t> </a:t>
            </a:r>
          </a:p>
          <a:p>
            <a:pPr marL="0" indent="0">
              <a:buNone/>
            </a:pPr>
            <a:r>
              <a:rPr lang="el-GR" sz="5600" dirty="0"/>
              <a:t> </a:t>
            </a:r>
          </a:p>
          <a:p>
            <a:pPr marL="0" indent="0">
              <a:buNone/>
            </a:pPr>
            <a:r>
              <a:rPr lang="el-GR" sz="5600" dirty="0"/>
              <a:t> </a:t>
            </a:r>
          </a:p>
          <a:p>
            <a:pPr marL="0" indent="0">
              <a:buNone/>
            </a:pPr>
            <a:r>
              <a:rPr lang="el-GR" sz="5600" dirty="0"/>
              <a:t> </a:t>
            </a:r>
          </a:p>
          <a:p>
            <a:pPr marL="0" indent="0">
              <a:buNone/>
            </a:pPr>
            <a:r>
              <a:rPr lang="el-GR" sz="5600" dirty="0"/>
              <a:t> </a:t>
            </a:r>
          </a:p>
          <a:p>
            <a:pPr marL="0" indent="0">
              <a:buNone/>
            </a:pPr>
            <a:r>
              <a:rPr lang="el-GR" dirty="0"/>
              <a:t> </a:t>
            </a:r>
          </a:p>
          <a:p>
            <a:pPr marL="0" indent="0">
              <a:buNone/>
            </a:pPr>
            <a:endParaRPr lang="el-GR" dirty="0"/>
          </a:p>
        </p:txBody>
      </p:sp>
    </p:spTree>
    <p:extLst>
      <p:ext uri="{BB962C8B-B14F-4D97-AF65-F5344CB8AC3E}">
        <p14:creationId xmlns:p14="http://schemas.microsoft.com/office/powerpoint/2010/main" val="567960537"/>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95299" y="698500"/>
            <a:ext cx="11125201" cy="5740400"/>
          </a:xfrm>
        </p:spPr>
        <p:txBody>
          <a:bodyPr>
            <a:noAutofit/>
          </a:bodyPr>
          <a:lstStyle/>
          <a:p>
            <a:pPr marL="0" lvl="0" indent="0">
              <a:buNone/>
            </a:pPr>
            <a:r>
              <a:rPr lang="el-GR" sz="2800" dirty="0">
                <a:solidFill>
                  <a:srgbClr val="FFFF00"/>
                </a:solidFill>
                <a:latin typeface="Calibri" pitchFamily="34" charset="0"/>
                <a:cs typeface="Calibri" pitchFamily="34" charset="0"/>
              </a:rPr>
              <a:t>Βασικός στόχος ενός προϋπολογισμού είναι να κάνει το συνολικό εισόδημα μεγαλύτερο ή ίσο των απωλειών. </a:t>
            </a:r>
          </a:p>
          <a:p>
            <a:pPr marL="0" lvl="0" indent="0">
              <a:buNone/>
            </a:pPr>
            <a:r>
              <a:rPr lang="el-GR" sz="2800" dirty="0">
                <a:solidFill>
                  <a:prstClr val="white"/>
                </a:solidFill>
                <a:latin typeface="Calibri" pitchFamily="34" charset="0"/>
                <a:cs typeface="Calibri" pitchFamily="34" charset="0"/>
              </a:rPr>
              <a:t>Μπορεί ακόμα να θεωρηθεί και ως ένα εργαλείο που θα βελτιώσει την κερδοφορία. </a:t>
            </a:r>
          </a:p>
          <a:p>
            <a:pPr marL="0" lvl="0" indent="0">
              <a:buNone/>
            </a:pPr>
            <a:r>
              <a:rPr lang="el-GR" sz="2800" dirty="0">
                <a:solidFill>
                  <a:srgbClr val="FFFF00"/>
                </a:solidFill>
                <a:latin typeface="Calibri" pitchFamily="34" charset="0"/>
                <a:cs typeface="Calibri" pitchFamily="34" charset="0"/>
              </a:rPr>
              <a:t>Ο χρονικός κύκλος ενός προϋπολογισμού, συνήθως δεν είναι προκαθορισμένος. – αν και για τις περισσότερες επιχειρήσεις, ο χρονικός κύκλος ενός προϋπολογισμού συμπίπτει με το οικονομικό τους έτος. </a:t>
            </a:r>
          </a:p>
          <a:p>
            <a:pPr marL="0" lvl="0" indent="0">
              <a:buNone/>
            </a:pPr>
            <a:r>
              <a:rPr lang="el-GR" sz="2800" dirty="0">
                <a:solidFill>
                  <a:prstClr val="white"/>
                </a:solidFill>
                <a:latin typeface="Calibri" pitchFamily="34" charset="0"/>
                <a:cs typeface="Calibri" pitchFamily="34" charset="0"/>
              </a:rPr>
              <a:t>Όταν ένας προϋπολογισμός είναι τόσο μακροπρόθεσμος, συνήθως διαιρείται σε μηνιαίες εκθέσεις , προκειμένου να είναι πιο εύχρηστος και εφικτός. Πολλές επιχειρήσεις φτιάχνουν προϋπολογισμό που έχει κύκλο 1-4 εβδομάδες, όμως, πιο αποτελεσματικό για τη μελλοντική πορεία της εταιρείας είναι ένα μακροπρόθεσμο σχέδιο</a:t>
            </a:r>
            <a:endParaRPr lang="el-GR" sz="2800" dirty="0"/>
          </a:p>
        </p:txBody>
      </p:sp>
    </p:spTree>
    <p:extLst>
      <p:ext uri="{BB962C8B-B14F-4D97-AF65-F5344CB8AC3E}">
        <p14:creationId xmlns:p14="http://schemas.microsoft.com/office/powerpoint/2010/main" val="79350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12912652"/>
              </p:ext>
            </p:extLst>
          </p:nvPr>
        </p:nvGraphicFramePr>
        <p:xfrm>
          <a:off x="1421026" y="2100646"/>
          <a:ext cx="9543609" cy="4467635"/>
        </p:xfrm>
        <a:graphic>
          <a:graphicData uri="http://schemas.openxmlformats.org/drawingml/2006/table">
            <a:tbl>
              <a:tblPr firstRow="1" firstCol="1" bandRow="1">
                <a:tableStyleId>{5C22544A-7EE6-4342-B048-85BDC9FD1C3A}</a:tableStyleId>
              </a:tblPr>
              <a:tblGrid>
                <a:gridCol w="877801">
                  <a:extLst>
                    <a:ext uri="{9D8B030D-6E8A-4147-A177-3AD203B41FA5}">
                      <a16:colId xmlns="" xmlns:a16="http://schemas.microsoft.com/office/drawing/2014/main" val="3420747612"/>
                    </a:ext>
                  </a:extLst>
                </a:gridCol>
                <a:gridCol w="1952397">
                  <a:extLst>
                    <a:ext uri="{9D8B030D-6E8A-4147-A177-3AD203B41FA5}">
                      <a16:colId xmlns="" xmlns:a16="http://schemas.microsoft.com/office/drawing/2014/main" val="3756015552"/>
                    </a:ext>
                  </a:extLst>
                </a:gridCol>
                <a:gridCol w="1267935">
                  <a:extLst>
                    <a:ext uri="{9D8B030D-6E8A-4147-A177-3AD203B41FA5}">
                      <a16:colId xmlns="" xmlns:a16="http://schemas.microsoft.com/office/drawing/2014/main" val="148132428"/>
                    </a:ext>
                  </a:extLst>
                </a:gridCol>
                <a:gridCol w="1350796">
                  <a:extLst>
                    <a:ext uri="{9D8B030D-6E8A-4147-A177-3AD203B41FA5}">
                      <a16:colId xmlns="" xmlns:a16="http://schemas.microsoft.com/office/drawing/2014/main" val="3021759552"/>
                    </a:ext>
                  </a:extLst>
                </a:gridCol>
                <a:gridCol w="1268798">
                  <a:extLst>
                    <a:ext uri="{9D8B030D-6E8A-4147-A177-3AD203B41FA5}">
                      <a16:colId xmlns="" xmlns:a16="http://schemas.microsoft.com/office/drawing/2014/main" val="1607885280"/>
                    </a:ext>
                  </a:extLst>
                </a:gridCol>
                <a:gridCol w="1235136">
                  <a:extLst>
                    <a:ext uri="{9D8B030D-6E8A-4147-A177-3AD203B41FA5}">
                      <a16:colId xmlns="" xmlns:a16="http://schemas.microsoft.com/office/drawing/2014/main" val="1551935875"/>
                    </a:ext>
                  </a:extLst>
                </a:gridCol>
                <a:gridCol w="1590746">
                  <a:extLst>
                    <a:ext uri="{9D8B030D-6E8A-4147-A177-3AD203B41FA5}">
                      <a16:colId xmlns="" xmlns:a16="http://schemas.microsoft.com/office/drawing/2014/main" val="2087659176"/>
                    </a:ext>
                  </a:extLst>
                </a:gridCol>
              </a:tblGrid>
              <a:tr h="490619">
                <a:tc>
                  <a:txBody>
                    <a:bodyPr/>
                    <a:lstStyle/>
                    <a:p>
                      <a:pPr>
                        <a:lnSpc>
                          <a:spcPct val="107000"/>
                        </a:lnSpc>
                        <a:spcAft>
                          <a:spcPts val="0"/>
                        </a:spcAft>
                      </a:pPr>
                      <a:r>
                        <a:rPr lang="el-GR" sz="1100" dirty="0">
                          <a:effectLst/>
                        </a:rPr>
                        <a:t>ΚΩΔΙΚΟΣ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ΠΕΡΙΓΡΑΦΗ ΠΡΟΙΟΝΤΟΣ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Α ΤΡΙΜΗΝΟ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Β ΤΡΙΜΗΝΟ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Γ ΤΡΙΜΗΝΟ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Δ ΤΡΙΜΗΝΟ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ΣΥΝΟΛΟ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8591025"/>
                  </a:ext>
                </a:extLst>
              </a:tr>
              <a:tr h="490619">
                <a:tc>
                  <a:txBody>
                    <a:bodyPr/>
                    <a:lstStyle/>
                    <a:p>
                      <a:pPr>
                        <a:lnSpc>
                          <a:spcPct val="107000"/>
                        </a:lnSpc>
                        <a:spcAft>
                          <a:spcPts val="0"/>
                        </a:spcAft>
                      </a:pPr>
                      <a:r>
                        <a:rPr lang="en-US" sz="1100">
                          <a:effectLst/>
                        </a:rPr>
                        <a:t>1-KR</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dirty="0">
                          <a:effectLst/>
                        </a:rPr>
                        <a:t>ΚΡΑΚΕΡΑΚΙΑ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370.000,00 €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dirty="0">
                          <a:effectLst/>
                        </a:rPr>
                        <a:t>  560.000,00 €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300.000,00 €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410.000,00 €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1.640.000,00 €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771348315"/>
                  </a:ext>
                </a:extLst>
              </a:tr>
              <a:tr h="490619">
                <a:tc>
                  <a:txBody>
                    <a:bodyPr/>
                    <a:lstStyle/>
                    <a:p>
                      <a:pPr>
                        <a:lnSpc>
                          <a:spcPct val="107000"/>
                        </a:lnSpc>
                        <a:spcAft>
                          <a:spcPts val="0"/>
                        </a:spcAft>
                      </a:pPr>
                      <a:r>
                        <a:rPr lang="el-GR" sz="1100">
                          <a:effectLst/>
                        </a:rPr>
                        <a:t>2-POL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ΠΟΛΥΔΗΜΗΤΡΙΑΚΑ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280.000,00 €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336.000,00 €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282.000,00 €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222.000,00 €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1.120.000,00 €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40954327"/>
                  </a:ext>
                </a:extLst>
              </a:tr>
              <a:tr h="490619">
                <a:tc>
                  <a:txBody>
                    <a:bodyPr/>
                    <a:lstStyle/>
                    <a:p>
                      <a:pPr>
                        <a:lnSpc>
                          <a:spcPct val="107000"/>
                        </a:lnSpc>
                        <a:spcAft>
                          <a:spcPts val="0"/>
                        </a:spcAft>
                      </a:pPr>
                      <a:r>
                        <a:rPr lang="en-US" sz="1100">
                          <a:effectLst/>
                        </a:rPr>
                        <a:t>3-COOK</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100">
                          <a:effectLst/>
                        </a:rPr>
                        <a:t>COOKIES</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350.000,00 €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366.000,00 €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315.000,00 €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239.000,00 €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1.270.000,00 €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708934599"/>
                  </a:ext>
                </a:extLst>
              </a:tr>
              <a:tr h="542683">
                <a:tc>
                  <a:txBody>
                    <a:bodyPr/>
                    <a:lstStyle/>
                    <a:p>
                      <a:pPr>
                        <a:lnSpc>
                          <a:spcPct val="107000"/>
                        </a:lnSpc>
                        <a:spcAft>
                          <a:spcPts val="0"/>
                        </a:spcAft>
                      </a:pPr>
                      <a:r>
                        <a:rPr lang="en-US" sz="1100">
                          <a:effectLst/>
                        </a:rPr>
                        <a:t>4-GEM</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ΓΕΜΙΣΤΑ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423.000,00 €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400.000,00 €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466.000,00 €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530.000,00 €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1.819.000,00 €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167371148"/>
                  </a:ext>
                </a:extLst>
              </a:tr>
              <a:tr h="490619">
                <a:tc>
                  <a:txBody>
                    <a:bodyPr/>
                    <a:lstStyle/>
                    <a:p>
                      <a:pPr>
                        <a:lnSpc>
                          <a:spcPct val="107000"/>
                        </a:lnSpc>
                        <a:spcAft>
                          <a:spcPts val="0"/>
                        </a:spcAft>
                      </a:pPr>
                      <a:r>
                        <a:rPr lang="en-US" sz="1100">
                          <a:effectLst/>
                        </a:rPr>
                        <a:t>5-BOYT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ΒΟΥΤΗΜΑΤΑ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250.000,00 €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170.000,00 €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160.000,00 €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265.000,00 €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845.000,00 €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26497271"/>
                  </a:ext>
                </a:extLst>
              </a:tr>
              <a:tr h="490619">
                <a:tc>
                  <a:txBody>
                    <a:bodyPr/>
                    <a:lstStyle/>
                    <a:p>
                      <a:pPr>
                        <a:lnSpc>
                          <a:spcPct val="107000"/>
                        </a:lnSpc>
                        <a:spcAft>
                          <a:spcPts val="0"/>
                        </a:spcAft>
                      </a:pPr>
                      <a:r>
                        <a:rPr lang="en-US" sz="1100">
                          <a:effectLst/>
                        </a:rPr>
                        <a:t>6-OLIK</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ΟΛΙΚΗΣ ΑΛΕΣΕΩΣ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232.000,00 €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189.000,00 €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260.000,00 €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270.000,00 €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951.000,00 €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24379354"/>
                  </a:ext>
                </a:extLst>
              </a:tr>
              <a:tr h="490619">
                <a:tc>
                  <a:txBody>
                    <a:bodyPr/>
                    <a:lstStyle/>
                    <a:p>
                      <a:pPr>
                        <a:lnSpc>
                          <a:spcPct val="107000"/>
                        </a:lnSpc>
                        <a:spcAft>
                          <a:spcPts val="0"/>
                        </a:spcAft>
                      </a:pPr>
                      <a:r>
                        <a:rPr lang="en-US" sz="1100">
                          <a:effectLst/>
                        </a:rPr>
                        <a:t>7- MPOYK</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ΜΠΟΥΚΙΤΣΕΣ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268.000,00 €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350.000,00 €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280.000,00 €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dirty="0">
                          <a:effectLst/>
                        </a:rPr>
                        <a:t> 333.000,00 €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1.231.000,00 €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151643581"/>
                  </a:ext>
                </a:extLst>
              </a:tr>
              <a:tr h="490619">
                <a:tc>
                  <a:txBody>
                    <a:bodyPr/>
                    <a:lstStyle/>
                    <a:p>
                      <a:pPr>
                        <a:lnSpc>
                          <a:spcPct val="107000"/>
                        </a:lnSpc>
                        <a:spcAft>
                          <a:spcPts val="0"/>
                        </a:spcAft>
                      </a:pPr>
                      <a:r>
                        <a:rPr lang="en-US" sz="1100">
                          <a:effectLst/>
                        </a:rPr>
                        <a:t>8- BAFL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ΒΑΦΛΟΥΛΕΣ ΓΕΜΙΣΤΕΣ ΜΕ ΚΡΕΜΑ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120.000,00 €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130.000,00 €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dirty="0">
                          <a:effectLst/>
                        </a:rPr>
                        <a:t> 140.000,00 €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 160.000,00 €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dirty="0">
                          <a:effectLst/>
                        </a:rPr>
                        <a:t>     550.000,00 €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556246529"/>
                  </a:ext>
                </a:extLst>
              </a:tr>
            </a:tbl>
          </a:graphicData>
        </a:graphic>
      </p:graphicFrame>
      <p:sp>
        <p:nvSpPr>
          <p:cNvPr id="5" name="Rectangle 1"/>
          <p:cNvSpPr>
            <a:spLocks noChangeArrowheads="1"/>
          </p:cNvSpPr>
          <p:nvPr/>
        </p:nvSpPr>
        <p:spPr bwMode="auto">
          <a:xfrm>
            <a:off x="0" y="668941"/>
            <a:ext cx="10083114"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l-GR" altLang="el-GR" sz="2200" b="1" i="0" u="none" strike="noStrike" cap="none" normalizeH="0" baseline="0" dirty="0" smtClean="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ΕΤΗΣΙΟΣ ΠΡΟΫΠΟΛΟΓΙΣΜΟΣ ΕΤΑΙΡΕΙΑΣ ΜΠΙΣΚΟΤΩΝ ΜΕ ΔΙΑΚΡΙΤΙΚΟ ΤΙΤΛΟ “ΜΑΡΓΑΡΙΤΑ ΑΕ”</a:t>
            </a:r>
            <a:endParaRPr kumimoji="0" lang="el-GR" altLang="el-GR"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l-GR" altLang="el-GR" sz="2100" b="1" i="0" u="none" strike="noStrike" cap="none" normalizeH="0" baseline="0" dirty="0" smtClean="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ΣΥΝΟΛΙΚΟΣ ΕΤΗΣΙΟΣ ΠΡΟΥΠΟΛΟΓΙΣΜΟΣ</a:t>
            </a:r>
            <a:r>
              <a:rPr kumimoji="0" lang="en-US" altLang="el-GR" sz="2100" b="1" i="0" u="none" strike="noStrike" cap="none" normalizeH="0" baseline="0" dirty="0" smtClean="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9.426.000 </a:t>
            </a:r>
            <a:r>
              <a:rPr kumimoji="0" lang="el-GR" altLang="el-GR" sz="2100" b="1" i="0" u="none" strike="noStrike" cap="none" normalizeH="0" baseline="0" dirty="0" smtClean="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459522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61199631"/>
              </p:ext>
            </p:extLst>
          </p:nvPr>
        </p:nvGraphicFramePr>
        <p:xfrm>
          <a:off x="307761" y="656023"/>
          <a:ext cx="10909300" cy="6115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7368668"/>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38200" y="1110343"/>
          <a:ext cx="10515600" cy="50666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1506791"/>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46021755"/>
              </p:ext>
            </p:extLst>
          </p:nvPr>
        </p:nvGraphicFramePr>
        <p:xfrm>
          <a:off x="877328" y="1396315"/>
          <a:ext cx="9352005" cy="45582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84663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932688"/>
              </p:ext>
            </p:extLst>
          </p:nvPr>
        </p:nvGraphicFramePr>
        <p:xfrm>
          <a:off x="642551" y="1309817"/>
          <a:ext cx="9181069" cy="4967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68132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915056060"/>
              </p:ext>
            </p:extLst>
          </p:nvPr>
        </p:nvGraphicFramePr>
        <p:xfrm>
          <a:off x="333632" y="1433384"/>
          <a:ext cx="9982200" cy="5151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5993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8532" y="107875"/>
            <a:ext cx="11263086" cy="6908801"/>
          </a:xfrm>
        </p:spPr>
        <p:txBody>
          <a:bodyPr/>
          <a:lstStyle/>
          <a:p>
            <a:endParaRPr lang="en-US" dirty="0" smtClean="0"/>
          </a:p>
          <a:p>
            <a:endParaRPr lang="en-US" dirty="0"/>
          </a:p>
          <a:p>
            <a:r>
              <a:rPr lang="el-GR" u="sng" dirty="0" smtClean="0"/>
              <a:t>ΡΟΛΟΣ</a:t>
            </a:r>
            <a:r>
              <a:rPr lang="el-GR" dirty="0" smtClean="0"/>
              <a:t>                                             </a:t>
            </a:r>
            <a:r>
              <a:rPr lang="el-GR" u="sng" dirty="0" smtClean="0"/>
              <a:t>ΟΝΟΜΑΤΕΠΩΝΥΜΟ</a:t>
            </a:r>
            <a:endParaRPr lang="el-GR" dirty="0" smtClean="0"/>
          </a:p>
          <a:p>
            <a:endParaRPr lang="el-GR" dirty="0"/>
          </a:p>
          <a:p>
            <a:r>
              <a:rPr lang="el-GR" sz="2000" dirty="0" smtClean="0"/>
              <a:t>1. Γενικός Διευθυντής                                Εμμανουήλ </a:t>
            </a:r>
            <a:r>
              <a:rPr lang="el-GR" sz="2000" dirty="0" err="1" smtClean="0"/>
              <a:t>Βατζιόλης</a:t>
            </a:r>
            <a:endParaRPr lang="el-GR" sz="2000" dirty="0" smtClean="0"/>
          </a:p>
          <a:p>
            <a:r>
              <a:rPr lang="el-GR" sz="2000" dirty="0" smtClean="0"/>
              <a:t>2. Διευθύντρια Παραγωγής                        Ειρήνη Βασιλειάδη</a:t>
            </a:r>
          </a:p>
          <a:p>
            <a:r>
              <a:rPr lang="el-GR" sz="2000" dirty="0" smtClean="0"/>
              <a:t>3. Διευθυντής Οικονομικών                        Εμμανουήλ </a:t>
            </a:r>
            <a:r>
              <a:rPr lang="el-GR" sz="2000" dirty="0" err="1" smtClean="0"/>
              <a:t>Βανικιώτης</a:t>
            </a:r>
            <a:endParaRPr lang="el-GR" sz="2000" dirty="0" smtClean="0"/>
          </a:p>
          <a:p>
            <a:r>
              <a:rPr lang="el-GR" sz="2000" dirty="0" smtClean="0"/>
              <a:t>4. Διευθυντής Προσωπικού                        Σπύρος </a:t>
            </a:r>
            <a:r>
              <a:rPr lang="el-GR" sz="2000" dirty="0" err="1" smtClean="0"/>
              <a:t>Αυγούστης</a:t>
            </a:r>
            <a:r>
              <a:rPr lang="el-GR" sz="2000" dirty="0" smtClean="0"/>
              <a:t> </a:t>
            </a:r>
          </a:p>
          <a:p>
            <a:r>
              <a:rPr lang="el-GR" sz="2000" dirty="0" smtClean="0"/>
              <a:t>5. Διευθυντής Προμηθειών                         Χαράλαμπος </a:t>
            </a:r>
            <a:r>
              <a:rPr lang="el-GR" sz="2000" dirty="0" err="1" smtClean="0"/>
              <a:t>Αντωνέλος</a:t>
            </a:r>
            <a:endParaRPr lang="el-GR" sz="2000" dirty="0" smtClean="0"/>
          </a:p>
          <a:p>
            <a:r>
              <a:rPr lang="el-GR" sz="2000" dirty="0" smtClean="0"/>
              <a:t>6. Διευθύντρια </a:t>
            </a:r>
            <a:r>
              <a:rPr lang="en-US" sz="2000" dirty="0" smtClean="0"/>
              <a:t>Marketing </a:t>
            </a:r>
            <a:r>
              <a:rPr lang="el-GR" sz="2000" dirty="0" smtClean="0"/>
              <a:t>                          Ειρήνη Αλεξίου</a:t>
            </a:r>
          </a:p>
          <a:p>
            <a:r>
              <a:rPr lang="el-GR" sz="2000" dirty="0" smtClean="0"/>
              <a:t>7. Διευθυντής </a:t>
            </a:r>
            <a:r>
              <a:rPr lang="el-GR" sz="2000" dirty="0"/>
              <a:t>Εκπαίδευσης                      </a:t>
            </a:r>
            <a:r>
              <a:rPr lang="el-GR" sz="2000" dirty="0" smtClean="0"/>
              <a:t>  </a:t>
            </a:r>
            <a:r>
              <a:rPr lang="el-GR" sz="2000" dirty="0"/>
              <a:t>Γιώργος </a:t>
            </a:r>
            <a:r>
              <a:rPr lang="el-GR" sz="2000" dirty="0" smtClean="0"/>
              <a:t>Αναστασόπουλος</a:t>
            </a:r>
          </a:p>
          <a:p>
            <a:r>
              <a:rPr lang="el-GR" sz="2000" dirty="0" smtClean="0"/>
              <a:t>8. Μηχανικός σχεδιασμού προϊόντος           Τζον </a:t>
            </a:r>
            <a:r>
              <a:rPr lang="el-GR" sz="2000" dirty="0" err="1" smtClean="0"/>
              <a:t>Αβντία</a:t>
            </a:r>
            <a:endParaRPr lang="el-GR" sz="2000" dirty="0" smtClean="0"/>
          </a:p>
          <a:p>
            <a:r>
              <a:rPr lang="el-GR" sz="2000" dirty="0" smtClean="0"/>
              <a:t>9. Διευθύντρια Έρευνας και Ανάπτυξης       Άννα-Μαρία </a:t>
            </a:r>
            <a:r>
              <a:rPr lang="el-GR" sz="2000" dirty="0" err="1" smtClean="0"/>
              <a:t>Βεϊζάι</a:t>
            </a:r>
            <a:endParaRPr lang="el-GR" sz="2000" dirty="0"/>
          </a:p>
          <a:p>
            <a:r>
              <a:rPr lang="el-GR" sz="2000" dirty="0" smtClean="0"/>
              <a:t>10. Διευθύντρια Ποιοτικού ελέγχου             Μελίνα </a:t>
            </a:r>
            <a:r>
              <a:rPr lang="el-GR" sz="2000" dirty="0" err="1" smtClean="0"/>
              <a:t>Βεϊζάι</a:t>
            </a:r>
            <a:endParaRPr lang="el-GR" sz="2000" dirty="0" smtClean="0"/>
          </a:p>
          <a:p>
            <a:r>
              <a:rPr lang="el-GR" sz="2000" dirty="0" smtClean="0"/>
              <a:t>11. Διευθυντής Ασφάλειας                          Βασίλης Βαρελάς</a:t>
            </a:r>
          </a:p>
          <a:p>
            <a:r>
              <a:rPr lang="el-GR" sz="2000" dirty="0" smtClean="0"/>
              <a:t>12. Διευθύντρια Δημοσίων Σχέσεων            Κων/να Αθανασοπούλου</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7714" y="5732368"/>
            <a:ext cx="1814286" cy="112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6823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46427473"/>
              </p:ext>
            </p:extLst>
          </p:nvPr>
        </p:nvGraphicFramePr>
        <p:xfrm>
          <a:off x="253313" y="1223319"/>
          <a:ext cx="9866871" cy="5189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51638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546100"/>
            <a:ext cx="11366500" cy="6197600"/>
          </a:xfrm>
        </p:spPr>
        <p:txBody>
          <a:bodyPr>
            <a:noAutofit/>
          </a:bodyPr>
          <a:lstStyle/>
          <a:p>
            <a:pPr marL="0" indent="0" algn="ctr">
              <a:buNone/>
            </a:pPr>
            <a:r>
              <a:rPr lang="el-GR" sz="3600" dirty="0" smtClean="0">
                <a:effectLst>
                  <a:outerShdw blurRad="12700" dist="38100" dir="2700000" algn="tl">
                    <a:schemeClr val="accent5">
                      <a:lumMod val="60000"/>
                      <a:lumOff val="40000"/>
                    </a:schemeClr>
                  </a:outerShdw>
                </a:effectLst>
                <a:latin typeface="Calibri" pitchFamily="34" charset="0"/>
                <a:cs typeface="Calibri" pitchFamily="34" charset="0"/>
              </a:rPr>
              <a:t>ΙΣΟΛΟΓΙΣΜΟΣ</a:t>
            </a:r>
            <a:endParaRPr lang="el-GR" sz="3600" dirty="0">
              <a:latin typeface="Calibri" pitchFamily="34" charset="0"/>
              <a:cs typeface="Calibri" pitchFamily="34" charset="0"/>
            </a:endParaRPr>
          </a:p>
          <a:p>
            <a:r>
              <a:rPr lang="el-GR" dirty="0">
                <a:latin typeface="Calibri" pitchFamily="34" charset="0"/>
                <a:cs typeface="Calibri" pitchFamily="34" charset="0"/>
              </a:rPr>
              <a:t>Ισολογισμός είναι ένας </a:t>
            </a:r>
            <a:r>
              <a:rPr lang="el-GR" dirty="0">
                <a:solidFill>
                  <a:schemeClr val="accent5"/>
                </a:solidFill>
                <a:latin typeface="Calibri" pitchFamily="34" charset="0"/>
                <a:cs typeface="Calibri" pitchFamily="34" charset="0"/>
                <a:hlinkClick r:id="rId2"/>
              </a:rPr>
              <a:t>λογιστικός</a:t>
            </a:r>
            <a:r>
              <a:rPr lang="el-GR" dirty="0">
                <a:solidFill>
                  <a:schemeClr val="accent5"/>
                </a:solidFill>
                <a:latin typeface="Calibri" pitchFamily="34" charset="0"/>
                <a:cs typeface="Calibri" pitchFamily="34" charset="0"/>
              </a:rPr>
              <a:t> πίνακας </a:t>
            </a:r>
            <a:r>
              <a:rPr lang="el-GR" dirty="0">
                <a:latin typeface="Calibri" pitchFamily="34" charset="0"/>
                <a:cs typeface="Calibri" pitchFamily="34" charset="0"/>
              </a:rPr>
              <a:t>που εμφανίζει τα </a:t>
            </a:r>
            <a:r>
              <a:rPr lang="el-GR" dirty="0">
                <a:solidFill>
                  <a:srgbClr val="FF9900"/>
                </a:solidFill>
                <a:latin typeface="Calibri" pitchFamily="34" charset="0"/>
                <a:cs typeface="Calibri" pitchFamily="34" charset="0"/>
              </a:rPr>
              <a:t>Π</a:t>
            </a:r>
            <a:r>
              <a:rPr lang="el-GR" dirty="0" smtClean="0">
                <a:solidFill>
                  <a:srgbClr val="FF9900"/>
                </a:solidFill>
                <a:latin typeface="Calibri" pitchFamily="34" charset="0"/>
                <a:cs typeface="Calibri" pitchFamily="34" charset="0"/>
              </a:rPr>
              <a:t>εριουσιακά</a:t>
            </a:r>
            <a:r>
              <a:rPr lang="el-GR" dirty="0" smtClean="0">
                <a:latin typeface="Calibri" pitchFamily="34" charset="0"/>
                <a:cs typeface="Calibri" pitchFamily="34" charset="0"/>
              </a:rPr>
              <a:t> </a:t>
            </a:r>
            <a:r>
              <a:rPr lang="el-GR" dirty="0" smtClean="0">
                <a:solidFill>
                  <a:srgbClr val="FF9900"/>
                </a:solidFill>
                <a:latin typeface="Calibri" pitchFamily="34" charset="0"/>
                <a:cs typeface="Calibri" pitchFamily="34" charset="0"/>
              </a:rPr>
              <a:t>στοιχεία, </a:t>
            </a:r>
            <a:r>
              <a:rPr lang="el-GR" dirty="0">
                <a:latin typeface="Calibri" pitchFamily="34" charset="0"/>
                <a:cs typeface="Calibri" pitchFamily="34" charset="0"/>
              </a:rPr>
              <a:t>τις </a:t>
            </a:r>
            <a:r>
              <a:rPr lang="el-GR" u="sng" dirty="0">
                <a:latin typeface="Calibri" pitchFamily="34" charset="0"/>
                <a:cs typeface="Calibri" pitchFamily="34" charset="0"/>
                <a:hlinkClick r:id="rId3"/>
              </a:rPr>
              <a:t>Υποχρεώσεις</a:t>
            </a:r>
            <a:r>
              <a:rPr lang="el-GR" dirty="0">
                <a:latin typeface="Calibri" pitchFamily="34" charset="0"/>
                <a:cs typeface="Calibri" pitchFamily="34" charset="0"/>
              </a:rPr>
              <a:t> και τις </a:t>
            </a:r>
            <a:r>
              <a:rPr lang="el-GR" dirty="0">
                <a:latin typeface="Calibri" pitchFamily="34" charset="0"/>
                <a:cs typeface="Calibri" pitchFamily="34" charset="0"/>
                <a:hlinkClick r:id="rId4"/>
              </a:rPr>
              <a:t>Απαιτήσεις</a:t>
            </a:r>
            <a:r>
              <a:rPr lang="el-GR" dirty="0">
                <a:latin typeface="Calibri" pitchFamily="34" charset="0"/>
                <a:cs typeface="Calibri" pitchFamily="34" charset="0"/>
              </a:rPr>
              <a:t> μιας επιχείρησης σε ένα συγκεκριμένο χρονικό διάστημα. Συνήθως, στο αριστερό του μέρος εμφανίζεται το Ενεργητικό (</a:t>
            </a:r>
            <a:r>
              <a:rPr lang="el-GR" dirty="0">
                <a:latin typeface="Calibri" pitchFamily="34" charset="0"/>
                <a:cs typeface="Calibri" pitchFamily="34" charset="0"/>
                <a:hlinkClick r:id="rId5"/>
              </a:rPr>
              <a:t>έσοδα</a:t>
            </a:r>
            <a:r>
              <a:rPr lang="el-GR" dirty="0">
                <a:latin typeface="Calibri" pitchFamily="34" charset="0"/>
                <a:cs typeface="Calibri" pitchFamily="34" charset="0"/>
              </a:rPr>
              <a:t>) και στο αριστερό το Παθητικό (</a:t>
            </a:r>
            <a:r>
              <a:rPr lang="el-GR" dirty="0">
                <a:latin typeface="Calibri" pitchFamily="34" charset="0"/>
                <a:cs typeface="Calibri" pitchFamily="34" charset="0"/>
                <a:hlinkClick r:id="rId6"/>
              </a:rPr>
              <a:t>έξοδα</a:t>
            </a:r>
            <a:r>
              <a:rPr lang="el-GR" dirty="0">
                <a:latin typeface="Calibri" pitchFamily="34" charset="0"/>
                <a:cs typeface="Calibri" pitchFamily="34" charset="0"/>
              </a:rPr>
              <a:t>).</a:t>
            </a:r>
          </a:p>
          <a:p>
            <a:r>
              <a:rPr lang="el-GR" dirty="0">
                <a:latin typeface="Calibri" pitchFamily="34" charset="0"/>
                <a:cs typeface="Calibri" pitchFamily="34" charset="0"/>
              </a:rPr>
              <a:t>Στις στήλες του Ενεργητικού μεταφέρονται τα στοιχεία των λογαριασμών με </a:t>
            </a:r>
            <a:r>
              <a:rPr lang="el-GR" dirty="0" smtClean="0">
                <a:latin typeface="Calibri" pitchFamily="34" charset="0"/>
                <a:cs typeface="Calibri" pitchFamily="34" charset="0"/>
                <a:hlinkClick r:id="rId7"/>
              </a:rPr>
              <a:t>χρεωστικό</a:t>
            </a:r>
            <a:r>
              <a:rPr lang="el-GR" dirty="0" smtClean="0">
                <a:latin typeface="Calibri" pitchFamily="34" charset="0"/>
                <a:cs typeface="Calibri" pitchFamily="34" charset="0"/>
              </a:rPr>
              <a:t> υπόλοιπο</a:t>
            </a:r>
            <a:r>
              <a:rPr lang="el-GR" dirty="0">
                <a:latin typeface="Calibri" pitchFamily="34" charset="0"/>
                <a:cs typeface="Calibri" pitchFamily="34" charset="0"/>
              </a:rPr>
              <a:t>, ενώ στις στήλες του </a:t>
            </a:r>
            <a:r>
              <a:rPr lang="el-GR" dirty="0">
                <a:latin typeface="Calibri" pitchFamily="34" charset="0"/>
                <a:cs typeface="Calibri" pitchFamily="34" charset="0"/>
                <a:hlinkClick r:id="rId8"/>
              </a:rPr>
              <a:t>Παθητικού</a:t>
            </a:r>
            <a:r>
              <a:rPr lang="el-GR" dirty="0">
                <a:latin typeface="Calibri" pitchFamily="34" charset="0"/>
                <a:cs typeface="Calibri" pitchFamily="34" charset="0"/>
              </a:rPr>
              <a:t> μεταφέρονται τα στοιχεία των λογαριασμών με </a:t>
            </a:r>
            <a:r>
              <a:rPr lang="el-GR" dirty="0">
                <a:latin typeface="Calibri" pitchFamily="34" charset="0"/>
                <a:cs typeface="Calibri" pitchFamily="34" charset="0"/>
                <a:hlinkClick r:id="rId7"/>
              </a:rPr>
              <a:t>πιστωτικό</a:t>
            </a:r>
            <a:r>
              <a:rPr lang="el-GR" dirty="0">
                <a:latin typeface="Calibri" pitchFamily="34" charset="0"/>
                <a:cs typeface="Calibri" pitchFamily="34" charset="0"/>
              </a:rPr>
              <a:t> υπόλοιπο.</a:t>
            </a:r>
          </a:p>
          <a:p>
            <a:r>
              <a:rPr lang="el-GR" dirty="0" smtClean="0">
                <a:latin typeface="Calibri" pitchFamily="34" charset="0"/>
                <a:cs typeface="Calibri" pitchFamily="34" charset="0"/>
              </a:rPr>
              <a:t>Σύμφωνα </a:t>
            </a:r>
            <a:r>
              <a:rPr lang="el-GR" dirty="0">
                <a:latin typeface="Calibri" pitchFamily="34" charset="0"/>
                <a:cs typeface="Calibri" pitchFamily="34" charset="0"/>
              </a:rPr>
              <a:t>με το Γενικό Λογιστικό Σχέδιο, οι </a:t>
            </a:r>
            <a:r>
              <a:rPr lang="el-GR" dirty="0">
                <a:latin typeface="Calibri" pitchFamily="34" charset="0"/>
                <a:cs typeface="Calibri" pitchFamily="34" charset="0"/>
                <a:hlinkClick r:id="rId9"/>
              </a:rPr>
              <a:t>λογαριασμοί</a:t>
            </a:r>
            <a:r>
              <a:rPr lang="el-GR" dirty="0">
                <a:latin typeface="Calibri" pitchFamily="34" charset="0"/>
                <a:cs typeface="Calibri" pitchFamily="34" charset="0"/>
              </a:rPr>
              <a:t> του Ενεργητικού κατατάσσονται με βάση το κριτήριο </a:t>
            </a:r>
            <a:r>
              <a:rPr lang="el-GR" dirty="0">
                <a:latin typeface="Calibri" pitchFamily="34" charset="0"/>
                <a:cs typeface="Calibri" pitchFamily="34" charset="0"/>
                <a:hlinkClick r:id="rId10"/>
              </a:rPr>
              <a:t>ρευστότητας</a:t>
            </a:r>
            <a:r>
              <a:rPr lang="el-GR" dirty="0">
                <a:latin typeface="Calibri" pitchFamily="34" charset="0"/>
                <a:cs typeface="Calibri" pitchFamily="34" charset="0"/>
              </a:rPr>
              <a:t>. Δηλαδή παραθέτονται πρώτοι οι λογαριασμοί του μη Κυκλοφορούντος Ενεργητικού (π.χ. οικόπεδα, κτίρια, μηχανήματα) και μετά αυτοί του Κυκλοφορούντος (π.χ. </a:t>
            </a:r>
            <a:r>
              <a:rPr lang="el-GR" dirty="0">
                <a:latin typeface="Calibri" pitchFamily="34" charset="0"/>
                <a:cs typeface="Calibri" pitchFamily="34" charset="0"/>
                <a:hlinkClick r:id="rId11"/>
              </a:rPr>
              <a:t>εμπορεύματα</a:t>
            </a:r>
            <a:r>
              <a:rPr lang="el-GR" dirty="0">
                <a:latin typeface="Calibri" pitchFamily="34" charset="0"/>
                <a:cs typeface="Calibri" pitchFamily="34" charset="0"/>
              </a:rPr>
              <a:t>, απαιτήσεις, </a:t>
            </a:r>
            <a:r>
              <a:rPr lang="el-GR" dirty="0">
                <a:latin typeface="Calibri" pitchFamily="34" charset="0"/>
                <a:cs typeface="Calibri" pitchFamily="34" charset="0"/>
                <a:hlinkClick r:id="rId12"/>
              </a:rPr>
              <a:t>χρεόγραφα</a:t>
            </a:r>
            <a:r>
              <a:rPr lang="el-GR" dirty="0">
                <a:latin typeface="Calibri" pitchFamily="34" charset="0"/>
                <a:cs typeface="Calibri" pitchFamily="34" charset="0"/>
              </a:rPr>
              <a:t>, διαθέσιμα).</a:t>
            </a:r>
          </a:p>
          <a:p>
            <a:r>
              <a:rPr lang="el-GR" dirty="0">
                <a:latin typeface="Calibri" pitchFamily="34" charset="0"/>
                <a:cs typeface="Calibri" pitchFamily="34" charset="0"/>
              </a:rPr>
              <a:t>Ο</a:t>
            </a:r>
            <a:r>
              <a:rPr lang="el-GR" dirty="0" smtClean="0">
                <a:latin typeface="Calibri" pitchFamily="34" charset="0"/>
                <a:cs typeface="Calibri" pitchFamily="34" charset="0"/>
              </a:rPr>
              <a:t>ι </a:t>
            </a:r>
            <a:r>
              <a:rPr lang="el-GR" dirty="0">
                <a:latin typeface="Calibri" pitchFamily="34" charset="0"/>
                <a:cs typeface="Calibri" pitchFamily="34" charset="0"/>
              </a:rPr>
              <a:t>λογαριασμοί του Παθητικού κατατάσσονται με βάση το χρόνο λήξης των ίδιων και των ξένων </a:t>
            </a:r>
            <a:r>
              <a:rPr lang="el-GR" dirty="0" smtClean="0">
                <a:latin typeface="Calibri" pitchFamily="34" charset="0"/>
                <a:cs typeface="Calibri" pitchFamily="34" charset="0"/>
              </a:rPr>
              <a:t>κεφαλαίων.</a:t>
            </a:r>
          </a:p>
        </p:txBody>
      </p:sp>
    </p:spTree>
    <p:extLst>
      <p:ext uri="{BB962C8B-B14F-4D97-AF65-F5344CB8AC3E}">
        <p14:creationId xmlns:p14="http://schemas.microsoft.com/office/powerpoint/2010/main" val="4515429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3700" y="558800"/>
            <a:ext cx="11137899" cy="6032500"/>
          </a:xfrm>
        </p:spPr>
        <p:txBody>
          <a:bodyPr>
            <a:normAutofit/>
          </a:bodyPr>
          <a:lstStyle/>
          <a:p>
            <a:pPr marL="0" indent="0">
              <a:buNone/>
            </a:pPr>
            <a:r>
              <a:rPr lang="el-GR" sz="3200" b="1" dirty="0">
                <a:solidFill>
                  <a:srgbClr val="92D050"/>
                </a:solidFill>
                <a:latin typeface="Calibri" pitchFamily="34" charset="0"/>
                <a:cs typeface="Calibri" pitchFamily="34" charset="0"/>
              </a:rPr>
              <a:t>Οι Ισολογισμοί ανάλογα με την περιοδικότητα τους διακρίνονται σε:</a:t>
            </a:r>
          </a:p>
          <a:p>
            <a:pPr lvl="0"/>
            <a:r>
              <a:rPr lang="el-GR" sz="2800" b="1" dirty="0">
                <a:latin typeface="Calibri" pitchFamily="34" charset="0"/>
                <a:cs typeface="Calibri" pitchFamily="34" charset="0"/>
              </a:rPr>
              <a:t>Τακτικούς</a:t>
            </a:r>
            <a:r>
              <a:rPr lang="el-GR" sz="2800" dirty="0">
                <a:latin typeface="Calibri" pitchFamily="34" charset="0"/>
                <a:cs typeface="Calibri" pitchFamily="34" charset="0"/>
              </a:rPr>
              <a:t>, όπου καταρτίζονται σε τακτά χρονικά διαστήματα και συνήθως στο τέλος κάθε </a:t>
            </a:r>
            <a:r>
              <a:rPr lang="el-GR" sz="2800" dirty="0">
                <a:latin typeface="Calibri" pitchFamily="34" charset="0"/>
                <a:cs typeface="Calibri" pitchFamily="34" charset="0"/>
                <a:hlinkClick r:id="rId2"/>
              </a:rPr>
              <a:t>λογιστικής χρήσης</a:t>
            </a:r>
            <a:endParaRPr lang="el-GR" sz="2800" dirty="0">
              <a:latin typeface="Calibri" pitchFamily="34" charset="0"/>
              <a:cs typeface="Calibri" pitchFamily="34" charset="0"/>
            </a:endParaRPr>
          </a:p>
          <a:p>
            <a:pPr lvl="0"/>
            <a:r>
              <a:rPr lang="el-GR" sz="2800" b="1" dirty="0">
                <a:latin typeface="Calibri" pitchFamily="34" charset="0"/>
                <a:cs typeface="Calibri" pitchFamily="34" charset="0"/>
              </a:rPr>
              <a:t>Έκτακτους</a:t>
            </a:r>
            <a:r>
              <a:rPr lang="el-GR" sz="2800" dirty="0">
                <a:latin typeface="Calibri" pitchFamily="34" charset="0"/>
                <a:cs typeface="Calibri" pitchFamily="34" charset="0"/>
              </a:rPr>
              <a:t>, οι οποίοι καταρτίζονται όταν συγχωνεύονται εταιρίες ή όταν γίνεται εκκαθάριση τους λόγω </a:t>
            </a:r>
            <a:r>
              <a:rPr lang="el-GR" sz="2800" dirty="0">
                <a:latin typeface="Calibri" pitchFamily="34" charset="0"/>
                <a:cs typeface="Calibri" pitchFamily="34" charset="0"/>
                <a:hlinkClick r:id="rId3"/>
              </a:rPr>
              <a:t>πτώχευσης</a:t>
            </a:r>
            <a:r>
              <a:rPr lang="el-GR" sz="2800" dirty="0" smtClean="0">
                <a:latin typeface="Calibri" pitchFamily="34" charset="0"/>
                <a:cs typeface="Calibri" pitchFamily="34" charset="0"/>
              </a:rPr>
              <a:t>.</a:t>
            </a:r>
          </a:p>
          <a:p>
            <a:pPr marL="0" indent="0">
              <a:buNone/>
            </a:pPr>
            <a:r>
              <a:rPr lang="el-GR" sz="3600" b="1" dirty="0">
                <a:solidFill>
                  <a:srgbClr val="92D050"/>
                </a:solidFill>
                <a:latin typeface="Calibri" pitchFamily="34" charset="0"/>
                <a:cs typeface="Calibri" pitchFamily="34" charset="0"/>
              </a:rPr>
              <a:t>Ενδεικτικός Ισολογισμός</a:t>
            </a:r>
          </a:p>
          <a:p>
            <a:pPr marL="0" indent="0">
              <a:buNone/>
            </a:pPr>
            <a:r>
              <a:rPr lang="el-GR" dirty="0"/>
              <a:t>Ο ισολογισμός, τα </a:t>
            </a:r>
            <a:r>
              <a:rPr lang="el-GR" dirty="0">
                <a:hlinkClick r:id="rId4"/>
              </a:rPr>
              <a:t>αποτελέσματα χρήσεως</a:t>
            </a:r>
            <a:r>
              <a:rPr lang="el-GR" dirty="0"/>
              <a:t> και οι οικονομικές καταστάσεις που τον συνοδεύουν </a:t>
            </a:r>
            <a:r>
              <a:rPr lang="el-GR" sz="2800" dirty="0">
                <a:latin typeface="Calibri" pitchFamily="34" charset="0"/>
                <a:cs typeface="Calibri" pitchFamily="34" charset="0"/>
              </a:rPr>
              <a:t>αποτελούν πολύτιμο εργαλείο ανάλυσης της χρηματοπιστωτικής θέσης και της προοπτικής δυναμικής της επιχείρησης και χρησιμοποιείται από τις τράπεζες και τους </a:t>
            </a:r>
            <a:r>
              <a:rPr lang="el-GR" sz="2800" dirty="0">
                <a:latin typeface="Calibri" pitchFamily="34" charset="0"/>
                <a:cs typeface="Calibri" pitchFamily="34" charset="0"/>
                <a:hlinkClick r:id="rId5"/>
              </a:rPr>
              <a:t>επενδυτές</a:t>
            </a:r>
            <a:r>
              <a:rPr lang="el-GR" sz="2800" dirty="0">
                <a:latin typeface="Calibri" pitchFamily="34" charset="0"/>
                <a:cs typeface="Calibri" pitchFamily="34" charset="0"/>
              </a:rPr>
              <a:t> για να αξιολογήσουν τη θέση της επιχείρησης πριν χορηγήσουν δάνειο ή αγοράσουν </a:t>
            </a:r>
            <a:r>
              <a:rPr lang="el-GR" sz="2800" dirty="0">
                <a:latin typeface="Calibri" pitchFamily="34" charset="0"/>
                <a:cs typeface="Calibri" pitchFamily="34" charset="0"/>
                <a:hlinkClick r:id="rId6"/>
              </a:rPr>
              <a:t>μετοχές</a:t>
            </a:r>
            <a:r>
              <a:rPr lang="el-GR" sz="2800" dirty="0">
                <a:latin typeface="Calibri" pitchFamily="34" charset="0"/>
                <a:cs typeface="Calibri" pitchFamily="34" charset="0"/>
              </a:rPr>
              <a:t> της στο </a:t>
            </a:r>
            <a:r>
              <a:rPr lang="el-GR" sz="2800" dirty="0">
                <a:latin typeface="Calibri" pitchFamily="34" charset="0"/>
                <a:cs typeface="Calibri" pitchFamily="34" charset="0"/>
                <a:hlinkClick r:id="rId7"/>
              </a:rPr>
              <a:t>χρηματιστήριο</a:t>
            </a:r>
            <a:r>
              <a:rPr lang="el-GR" dirty="0"/>
              <a:t>.</a:t>
            </a:r>
          </a:p>
          <a:p>
            <a:endParaRPr lang="el-GR" dirty="0"/>
          </a:p>
          <a:p>
            <a:pPr marL="0" indent="0">
              <a:buNone/>
            </a:pPr>
            <a:endParaRPr lang="el-GR" sz="1800" dirty="0"/>
          </a:p>
          <a:p>
            <a:endParaRPr lang="el-GR" dirty="0"/>
          </a:p>
        </p:txBody>
      </p:sp>
    </p:spTree>
    <p:extLst>
      <p:ext uri="{BB962C8B-B14F-4D97-AF65-F5344CB8AC3E}">
        <p14:creationId xmlns:p14="http://schemas.microsoft.com/office/powerpoint/2010/main" val="3083072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3400" y="571500"/>
            <a:ext cx="10502899" cy="5638800"/>
          </a:xfrm>
        </p:spPr>
        <p:txBody>
          <a:bodyPr/>
          <a:lstStyle/>
          <a:p>
            <a:pPr marL="0" indent="0">
              <a:buNone/>
            </a:pPr>
            <a:r>
              <a:rPr lang="el-GR" sz="2800" b="1" dirty="0">
                <a:solidFill>
                  <a:srgbClr val="FFFF00"/>
                </a:solidFill>
              </a:rPr>
              <a:t>Χαρακτηριστικά του Ισολογισμού</a:t>
            </a:r>
          </a:p>
          <a:p>
            <a:pPr marL="0" indent="0">
              <a:buNone/>
            </a:pPr>
            <a:r>
              <a:rPr lang="el-GR" sz="2800" dirty="0">
                <a:latin typeface="Calibri" pitchFamily="34" charset="0"/>
                <a:cs typeface="Calibri" pitchFamily="34" charset="0"/>
              </a:rPr>
              <a:t>Οι προϋποθέσεις που πρέπει να πληρούνται για να καταρτιστεί ένας Ισολογισμός είναι οι παρακάτω:</a:t>
            </a:r>
          </a:p>
          <a:p>
            <a:pPr marL="0" lvl="0" indent="0">
              <a:buNone/>
            </a:pPr>
            <a:r>
              <a:rPr lang="el-GR" sz="2800" b="1" u="sng" dirty="0" smtClean="0">
                <a:solidFill>
                  <a:srgbClr val="92D050"/>
                </a:solidFill>
                <a:latin typeface="Calibri" pitchFamily="34" charset="0"/>
                <a:cs typeface="Calibri" pitchFamily="34" charset="0"/>
                <a:hlinkClick r:id="rId2"/>
              </a:rPr>
              <a:t>Ειλικρίνεια</a:t>
            </a:r>
            <a:r>
              <a:rPr lang="el-GR" sz="2800" b="1" u="sng" dirty="0" smtClean="0">
                <a:solidFill>
                  <a:srgbClr val="92D050"/>
                </a:solidFill>
                <a:latin typeface="Calibri" pitchFamily="34" charset="0"/>
                <a:cs typeface="Calibri" pitchFamily="34" charset="0"/>
              </a:rPr>
              <a:t>     </a:t>
            </a:r>
            <a:r>
              <a:rPr lang="el-GR" sz="2800" b="1" u="sng" dirty="0" smtClean="0">
                <a:solidFill>
                  <a:srgbClr val="92D050"/>
                </a:solidFill>
                <a:latin typeface="Calibri" pitchFamily="34" charset="0"/>
                <a:cs typeface="Calibri" pitchFamily="34" charset="0"/>
                <a:hlinkClick r:id="rId3"/>
              </a:rPr>
              <a:t>Σαφήνεια</a:t>
            </a:r>
            <a:r>
              <a:rPr lang="el-GR" sz="2800" b="1" u="sng" dirty="0" smtClean="0">
                <a:solidFill>
                  <a:srgbClr val="92D050"/>
                </a:solidFill>
                <a:latin typeface="Calibri" pitchFamily="34" charset="0"/>
                <a:cs typeface="Calibri" pitchFamily="34" charset="0"/>
              </a:rPr>
              <a:t>      </a:t>
            </a:r>
            <a:r>
              <a:rPr lang="el-GR" sz="2800" b="1" u="sng" dirty="0" smtClean="0">
                <a:solidFill>
                  <a:srgbClr val="FF9900"/>
                </a:solidFill>
                <a:latin typeface="Calibri" pitchFamily="34" charset="0"/>
                <a:cs typeface="Calibri" pitchFamily="34" charset="0"/>
              </a:rPr>
              <a:t>Συνέπεια     </a:t>
            </a:r>
            <a:r>
              <a:rPr lang="el-GR" sz="2800" b="1" u="sng" dirty="0" smtClean="0">
                <a:solidFill>
                  <a:srgbClr val="92D050"/>
                </a:solidFill>
                <a:latin typeface="Calibri" pitchFamily="34" charset="0"/>
                <a:cs typeface="Calibri" pitchFamily="34" charset="0"/>
                <a:hlinkClick r:id="rId4"/>
              </a:rPr>
              <a:t>Συγκρισιμότητα</a:t>
            </a:r>
            <a:endParaRPr lang="el-GR" sz="2800" b="1" u="sng" dirty="0">
              <a:solidFill>
                <a:srgbClr val="92D050"/>
              </a:solidFill>
              <a:latin typeface="Calibri" pitchFamily="34" charset="0"/>
              <a:cs typeface="Calibri" pitchFamily="34" charset="0"/>
            </a:endParaRPr>
          </a:p>
          <a:p>
            <a:pPr marL="0" indent="0">
              <a:buNone/>
            </a:pPr>
            <a:r>
              <a:rPr lang="el-GR" b="1" dirty="0">
                <a:solidFill>
                  <a:srgbClr val="FFFF00"/>
                </a:solidFill>
              </a:rPr>
              <a:t>Για να τηρούνται οι παραπάνω προϋποθέσεις θα πρέπει ο ισολογισμός να καταρτίζεται ως εξής</a:t>
            </a:r>
            <a:r>
              <a:rPr lang="el-GR" dirty="0"/>
              <a:t>:</a:t>
            </a:r>
          </a:p>
          <a:p>
            <a:pPr lvl="0"/>
            <a:r>
              <a:rPr lang="el-GR" dirty="0"/>
              <a:t>Να καταρτίζεται βάσει των γενικά παραδεκτών </a:t>
            </a:r>
            <a:r>
              <a:rPr lang="el-GR" dirty="0">
                <a:hlinkClick r:id="rId5"/>
              </a:rPr>
              <a:t>λογιστικών αρχών</a:t>
            </a:r>
            <a:r>
              <a:rPr lang="el-GR" dirty="0"/>
              <a:t>.</a:t>
            </a:r>
          </a:p>
          <a:p>
            <a:pPr lvl="0"/>
            <a:r>
              <a:rPr lang="el-GR" dirty="0"/>
              <a:t>Να ακολουθεί την διενέργεια της φυσικής </a:t>
            </a:r>
            <a:r>
              <a:rPr lang="el-GR" dirty="0">
                <a:hlinkClick r:id="rId6"/>
              </a:rPr>
              <a:t>απογραφής</a:t>
            </a:r>
            <a:r>
              <a:rPr lang="el-GR" dirty="0"/>
              <a:t>.</a:t>
            </a:r>
          </a:p>
          <a:p>
            <a:pPr lvl="0"/>
            <a:r>
              <a:rPr lang="el-GR" dirty="0"/>
              <a:t>Να έχει την κατάλληλη επικεφαλίδα.</a:t>
            </a:r>
          </a:p>
          <a:p>
            <a:pPr lvl="0"/>
            <a:r>
              <a:rPr lang="el-GR" dirty="0"/>
              <a:t>Να περιέχει λογαριασμούς με σαφείς τίτλους.</a:t>
            </a:r>
          </a:p>
          <a:p>
            <a:pPr lvl="0"/>
            <a:r>
              <a:rPr lang="el-GR" dirty="0"/>
              <a:t>Οι λογαριασμοί να είναι ταξινομημένους σε ομάδες.</a:t>
            </a:r>
          </a:p>
          <a:p>
            <a:pPr lvl="0"/>
            <a:r>
              <a:rPr lang="el-GR" dirty="0"/>
              <a:t>Να παρουσιάζει πάνω από μία λογιστικές χρήσεις για σύγκριση.</a:t>
            </a:r>
          </a:p>
        </p:txBody>
      </p:sp>
    </p:spTree>
    <p:extLst>
      <p:ext uri="{BB962C8B-B14F-4D97-AF65-F5344CB8AC3E}">
        <p14:creationId xmlns:p14="http://schemas.microsoft.com/office/powerpoint/2010/main" val="3964414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989" y="254000"/>
            <a:ext cx="11080039" cy="6718300"/>
          </a:xfrm>
        </p:spPr>
        <p:txBody>
          <a:bodyPr>
            <a:normAutofit/>
          </a:bodyPr>
          <a:lstStyle/>
          <a:p>
            <a:pPr marL="0" indent="0">
              <a:buNone/>
            </a:pPr>
            <a:endParaRPr lang="el-GR" sz="1900" dirty="0"/>
          </a:p>
          <a:p>
            <a:pPr lvl="0"/>
            <a:r>
              <a:rPr lang="el-GR" dirty="0"/>
              <a:t>Να δίνονται όπου χρειάζεται οι </a:t>
            </a:r>
            <a:r>
              <a:rPr lang="el-GR" dirty="0">
                <a:hlinkClick r:id="rId2"/>
              </a:rPr>
              <a:t>αναγκαίες οικονομικές πληροφορίες</a:t>
            </a:r>
            <a:r>
              <a:rPr lang="el-GR" dirty="0"/>
              <a:t> για την ικανοποίηση της βασικής λογιστικής </a:t>
            </a:r>
            <a:r>
              <a:rPr lang="el-GR" dirty="0">
                <a:hlinkClick r:id="rId3"/>
              </a:rPr>
              <a:t>αρχής της πλήρους γνωστοποίησης</a:t>
            </a:r>
            <a:r>
              <a:rPr lang="el-GR" dirty="0"/>
              <a:t>.</a:t>
            </a:r>
          </a:p>
          <a:p>
            <a:pPr lvl="0"/>
            <a:r>
              <a:rPr lang="el-GR" dirty="0"/>
              <a:t>Να φαίνεται η επωνυμία της επιχείρησης στην οποία αναφέρεται ο Ισολογισμός</a:t>
            </a:r>
          </a:p>
          <a:p>
            <a:pPr lvl="0"/>
            <a:r>
              <a:rPr lang="el-GR" dirty="0"/>
              <a:t>Να φαίνεται η νομική μορφή της</a:t>
            </a:r>
          </a:p>
          <a:p>
            <a:pPr lvl="0"/>
            <a:r>
              <a:rPr lang="el-GR" dirty="0"/>
              <a:t>Να φαίνεται το αντικείμενο της δραστηριότητας της</a:t>
            </a:r>
          </a:p>
          <a:p>
            <a:pPr lvl="0"/>
            <a:r>
              <a:rPr lang="el-GR" dirty="0"/>
              <a:t>Να φαίνεται ο τίτλος ΙΣΟΛΟΓΙΣΜΟΣ</a:t>
            </a:r>
          </a:p>
          <a:p>
            <a:pPr lvl="0"/>
            <a:r>
              <a:rPr lang="el-GR" dirty="0"/>
              <a:t>Να φαίνεται το είδος του Ισολογισμού</a:t>
            </a:r>
          </a:p>
          <a:p>
            <a:pPr lvl="0"/>
            <a:r>
              <a:rPr lang="el-GR" dirty="0"/>
              <a:t>Να φαίνεται η ημερομηνία κατάρτισης του Ισολογισμού</a:t>
            </a:r>
          </a:p>
          <a:p>
            <a:pPr lvl="0"/>
            <a:r>
              <a:rPr lang="el-GR" dirty="0"/>
              <a:t>Να φαίνεται η λογιστική χρήση που καλύπτεται</a:t>
            </a:r>
          </a:p>
          <a:p>
            <a:pPr lvl="0"/>
            <a:r>
              <a:rPr lang="el-GR" dirty="0"/>
              <a:t>Να φαίνεται η νομισματική μονάδα</a:t>
            </a:r>
          </a:p>
          <a:p>
            <a:pPr lvl="0"/>
            <a:r>
              <a:rPr lang="el-GR" dirty="0"/>
              <a:t>Να φαίνονται οι ενδείξεις Ενεργητικό και Παθητικό</a:t>
            </a:r>
          </a:p>
          <a:p>
            <a:pPr marL="0" indent="0">
              <a:buNone/>
            </a:pPr>
            <a:endParaRPr lang="el-GR" dirty="0"/>
          </a:p>
        </p:txBody>
      </p:sp>
    </p:spTree>
    <p:extLst>
      <p:ext uri="{BB962C8B-B14F-4D97-AF65-F5344CB8AC3E}">
        <p14:creationId xmlns:p14="http://schemas.microsoft.com/office/powerpoint/2010/main" val="18374887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34628101"/>
              </p:ext>
            </p:extLst>
          </p:nvPr>
        </p:nvGraphicFramePr>
        <p:xfrm>
          <a:off x="-2" y="9"/>
          <a:ext cx="12192000" cy="6857990"/>
        </p:xfrm>
        <a:graphic>
          <a:graphicData uri="http://schemas.openxmlformats.org/drawingml/2006/table">
            <a:tbl>
              <a:tblPr>
                <a:tableStyleId>{5C22544A-7EE6-4342-B048-85BDC9FD1C3A}</a:tableStyleId>
              </a:tblPr>
              <a:tblGrid>
                <a:gridCol w="2856570">
                  <a:extLst>
                    <a:ext uri="{9D8B030D-6E8A-4147-A177-3AD203B41FA5}">
                      <a16:colId xmlns="" xmlns:a16="http://schemas.microsoft.com/office/drawing/2014/main" val="4116579665"/>
                    </a:ext>
                  </a:extLst>
                </a:gridCol>
                <a:gridCol w="84322">
                  <a:extLst>
                    <a:ext uri="{9D8B030D-6E8A-4147-A177-3AD203B41FA5}">
                      <a16:colId xmlns="" xmlns:a16="http://schemas.microsoft.com/office/drawing/2014/main" val="4039461910"/>
                    </a:ext>
                  </a:extLst>
                </a:gridCol>
                <a:gridCol w="785979">
                  <a:extLst>
                    <a:ext uri="{9D8B030D-6E8A-4147-A177-3AD203B41FA5}">
                      <a16:colId xmlns="" xmlns:a16="http://schemas.microsoft.com/office/drawing/2014/main" val="2814854618"/>
                    </a:ext>
                  </a:extLst>
                </a:gridCol>
                <a:gridCol w="1105317">
                  <a:extLst>
                    <a:ext uri="{9D8B030D-6E8A-4147-A177-3AD203B41FA5}">
                      <a16:colId xmlns="" xmlns:a16="http://schemas.microsoft.com/office/drawing/2014/main" val="3330290275"/>
                    </a:ext>
                  </a:extLst>
                </a:gridCol>
                <a:gridCol w="901479">
                  <a:extLst>
                    <a:ext uri="{9D8B030D-6E8A-4147-A177-3AD203B41FA5}">
                      <a16:colId xmlns="" xmlns:a16="http://schemas.microsoft.com/office/drawing/2014/main" val="2074665825"/>
                    </a:ext>
                  </a:extLst>
                </a:gridCol>
                <a:gridCol w="239884">
                  <a:extLst>
                    <a:ext uri="{9D8B030D-6E8A-4147-A177-3AD203B41FA5}">
                      <a16:colId xmlns="" xmlns:a16="http://schemas.microsoft.com/office/drawing/2014/main" val="3945224199"/>
                    </a:ext>
                  </a:extLst>
                </a:gridCol>
                <a:gridCol w="55446">
                  <a:extLst>
                    <a:ext uri="{9D8B030D-6E8A-4147-A177-3AD203B41FA5}">
                      <a16:colId xmlns="" xmlns:a16="http://schemas.microsoft.com/office/drawing/2014/main" val="1864396134"/>
                    </a:ext>
                  </a:extLst>
                </a:gridCol>
                <a:gridCol w="373561">
                  <a:extLst>
                    <a:ext uri="{9D8B030D-6E8A-4147-A177-3AD203B41FA5}">
                      <a16:colId xmlns="" xmlns:a16="http://schemas.microsoft.com/office/drawing/2014/main" val="1214250364"/>
                    </a:ext>
                  </a:extLst>
                </a:gridCol>
                <a:gridCol w="119238">
                  <a:extLst>
                    <a:ext uri="{9D8B030D-6E8A-4147-A177-3AD203B41FA5}">
                      <a16:colId xmlns="" xmlns:a16="http://schemas.microsoft.com/office/drawing/2014/main" val="1038929766"/>
                    </a:ext>
                  </a:extLst>
                </a:gridCol>
                <a:gridCol w="55446">
                  <a:extLst>
                    <a:ext uri="{9D8B030D-6E8A-4147-A177-3AD203B41FA5}">
                      <a16:colId xmlns="" xmlns:a16="http://schemas.microsoft.com/office/drawing/2014/main" val="703169392"/>
                    </a:ext>
                  </a:extLst>
                </a:gridCol>
                <a:gridCol w="1727296">
                  <a:extLst>
                    <a:ext uri="{9D8B030D-6E8A-4147-A177-3AD203B41FA5}">
                      <a16:colId xmlns="" xmlns:a16="http://schemas.microsoft.com/office/drawing/2014/main" val="218025046"/>
                    </a:ext>
                  </a:extLst>
                </a:gridCol>
                <a:gridCol w="55446">
                  <a:extLst>
                    <a:ext uri="{9D8B030D-6E8A-4147-A177-3AD203B41FA5}">
                      <a16:colId xmlns="" xmlns:a16="http://schemas.microsoft.com/office/drawing/2014/main" val="3528948466"/>
                    </a:ext>
                  </a:extLst>
                </a:gridCol>
                <a:gridCol w="777316">
                  <a:extLst>
                    <a:ext uri="{9D8B030D-6E8A-4147-A177-3AD203B41FA5}">
                      <a16:colId xmlns="" xmlns:a16="http://schemas.microsoft.com/office/drawing/2014/main" val="4168350571"/>
                    </a:ext>
                  </a:extLst>
                </a:gridCol>
                <a:gridCol w="3054700">
                  <a:extLst>
                    <a:ext uri="{9D8B030D-6E8A-4147-A177-3AD203B41FA5}">
                      <a16:colId xmlns="" xmlns:a16="http://schemas.microsoft.com/office/drawing/2014/main" val="1824267910"/>
                    </a:ext>
                  </a:extLst>
                </a:gridCol>
              </a:tblGrid>
              <a:tr h="131563">
                <a:tc gridSpan="14">
                  <a:txBody>
                    <a:bodyPr/>
                    <a:lstStyle/>
                    <a:p>
                      <a:pPr algn="ctr" fontAlgn="b"/>
                      <a:r>
                        <a:rPr lang="el-GR" sz="600" u="sng" strike="noStrike" dirty="0">
                          <a:effectLst/>
                        </a:rPr>
                        <a:t>ΙΣΟΛΟΓΙΣΜΟΣ ΜΑΡΓΑΡΙΤΑ  ΑΕ</a:t>
                      </a:r>
                      <a:endParaRPr lang="el-GR" sz="600" b="1" i="0" u="sng" strike="noStrike" dirty="0">
                        <a:effectLst/>
                        <a:latin typeface="Tahoma" panose="020B0604030504040204" pitchFamily="34" charset="0"/>
                      </a:endParaRPr>
                    </a:p>
                  </a:txBody>
                  <a:tcPr marL="2542" marR="2542" marT="2542"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 xmlns:a16="http://schemas.microsoft.com/office/drawing/2014/main" val="3101994438"/>
                  </a:ext>
                </a:extLst>
              </a:tr>
              <a:tr h="100596">
                <a:tc gridSpan="14">
                  <a:txBody>
                    <a:bodyPr/>
                    <a:lstStyle/>
                    <a:p>
                      <a:pPr algn="ctr" fontAlgn="b"/>
                      <a:r>
                        <a:rPr lang="el-GR" sz="600" u="sng" strike="noStrike">
                          <a:effectLst/>
                        </a:rPr>
                        <a:t>31ηs ΔΕΚΕΜΒΡΙΟΥ 2018 (ΠΕΡΙΟΔΟΣ 01/01/2018 ΕΩΣ 31/12/2018)</a:t>
                      </a:r>
                      <a:endParaRPr lang="el-GR" sz="600" b="1" i="0" u="sng" strike="noStrike">
                        <a:effectLst/>
                        <a:latin typeface="Tahoma" panose="020B0604030504040204" pitchFamily="34" charset="0"/>
                      </a:endParaRPr>
                    </a:p>
                  </a:txBody>
                  <a:tcPr marL="2542" marR="2542" marT="2542"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 xmlns:a16="http://schemas.microsoft.com/office/drawing/2014/main" val="834742738"/>
                  </a:ext>
                </a:extLst>
              </a:tr>
              <a:tr h="100596">
                <a:tc>
                  <a:txBody>
                    <a:bodyPr/>
                    <a:lstStyle/>
                    <a:p>
                      <a:pPr algn="l" fontAlgn="b"/>
                      <a:r>
                        <a:rPr lang="el-GR" sz="600" u="none" strike="noStrike">
                          <a:effectLst/>
                        </a:rPr>
                        <a:t>ΕΝΕΡΓΗΤΙΚΟ</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1"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endParaRPr lang="el-GR"/>
                    </a:p>
                  </a:txBody>
                  <a:tcPr/>
                </a:tc>
                <a:tc hMerge="1">
                  <a:txBody>
                    <a:bodyPr/>
                    <a:lstStyle/>
                    <a:p>
                      <a:endParaRPr lang="el-GR"/>
                    </a:p>
                  </a:txBody>
                  <a:tcPr/>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4">
                  <a:txBody>
                    <a:bodyPr/>
                    <a:lstStyle/>
                    <a:p>
                      <a:pPr algn="ctr" fontAlgn="b"/>
                      <a:r>
                        <a:rPr lang="el-GR" sz="600" u="none" strike="noStrike">
                          <a:effectLst/>
                        </a:rPr>
                        <a:t>ΠΑΘΗΤΙΚΟ </a:t>
                      </a:r>
                      <a:endParaRPr lang="el-GR" sz="600" b="1" i="0" u="none" strike="noStrike">
                        <a:effectLst/>
                        <a:latin typeface="Tahoma" panose="020B0604030504040204" pitchFamily="34" charset="0"/>
                      </a:endParaRPr>
                    </a:p>
                  </a:txBody>
                  <a:tcPr marL="2542" marR="2542" marT="2542" marB="0" anchor="b"/>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 xmlns:a16="http://schemas.microsoft.com/office/drawing/2014/main" val="3966653708"/>
                  </a:ext>
                </a:extLst>
              </a:tr>
              <a:tr h="100596">
                <a:tc>
                  <a:txBody>
                    <a:bodyPr/>
                    <a:lstStyle/>
                    <a:p>
                      <a:pPr algn="l" fontAlgn="b"/>
                      <a:r>
                        <a:rPr lang="el-GR" sz="600" u="none" strike="noStrike" dirty="0">
                          <a:effectLst/>
                        </a:rPr>
                        <a:t> </a:t>
                      </a:r>
                      <a:endParaRPr lang="el-GR" sz="600" b="1"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ctr" fontAlgn="b"/>
                      <a:r>
                        <a:rPr lang="el-GR" sz="600" u="none" strike="noStrike">
                          <a:effectLst/>
                        </a:rPr>
                        <a:t>ΠΟΣΑ ΚΛΕΙΟΜΕΝΗΣ ΧΡΗΣΗΣ 2018</a:t>
                      </a:r>
                      <a:endParaRPr lang="el-GR" sz="600" b="1" i="0" u="none" strike="noStrike">
                        <a:effectLst/>
                        <a:latin typeface="Tahoma" panose="020B0604030504040204" pitchFamily="34" charset="0"/>
                      </a:endParaRPr>
                    </a:p>
                  </a:txBody>
                  <a:tcPr marL="2542" marR="2542" marT="2542" marB="0" anchor="b"/>
                </a:tc>
                <a:tc hMerge="1">
                  <a:txBody>
                    <a:bodyPr/>
                    <a:lstStyle/>
                    <a:p>
                      <a:endParaRPr lang="el-GR"/>
                    </a:p>
                  </a:txBody>
                  <a:tcPr/>
                </a:tc>
                <a:tc hMerge="1">
                  <a:txBody>
                    <a:bodyPr/>
                    <a:lstStyle/>
                    <a:p>
                      <a:endParaRPr lang="el-GR"/>
                    </a:p>
                  </a:txBody>
                  <a:tcPr/>
                </a:tc>
                <a:tc gridSpan="5">
                  <a:txBody>
                    <a:bodyPr/>
                    <a:lstStyle/>
                    <a:p>
                      <a:pPr algn="ctr"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gridSpan="4">
                  <a:txBody>
                    <a:bodyPr/>
                    <a:lstStyle/>
                    <a:p>
                      <a:pPr algn="ctr"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 xmlns:a16="http://schemas.microsoft.com/office/drawing/2014/main" val="2914387453"/>
                  </a:ext>
                </a:extLst>
              </a:tr>
              <a:tr h="100596">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a:effectLst/>
                        </a:rPr>
                        <a:t>ΑΞΙΑ ΚΤΗΣΗΣ</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ΑΠΟΣΒΕΣΕΙΣ</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ΑΝΑΠΟΣΒΕΣΤΗ</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1" i="0" u="none" strike="noStrike" dirty="0">
                        <a:effectLst/>
                        <a:latin typeface="Tahoma" panose="020B0604030504040204" pitchFamily="34" charset="0"/>
                      </a:endParaRPr>
                    </a:p>
                  </a:txBody>
                  <a:tcPr marL="2542" marR="2542" marT="2542" marB="0" anchor="b"/>
                </a:tc>
                <a:tc gridSpan="3">
                  <a:txBody>
                    <a:bodyPr/>
                    <a:lstStyle/>
                    <a:p>
                      <a:pPr algn="l" fontAlgn="b"/>
                      <a:r>
                        <a:rPr lang="el-GR" sz="600" u="none" strike="noStrike" dirty="0">
                          <a:effectLst/>
                        </a:rPr>
                        <a:t> </a:t>
                      </a:r>
                      <a:endParaRPr lang="el-GR" sz="600" b="1" i="0" u="none" strike="noStrike" dirty="0">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ctr" fontAlgn="b"/>
                      <a:r>
                        <a:rPr lang="el-GR" sz="600" u="none" strike="noStrike">
                          <a:effectLst/>
                        </a:rPr>
                        <a:t>2018</a:t>
                      </a:r>
                      <a:endParaRPr lang="el-GR" sz="600" b="1" i="0" u="none" strike="noStrike">
                        <a:effectLst/>
                        <a:latin typeface="Tahoma" panose="020B0604030504040204" pitchFamily="34" charset="0"/>
                      </a:endParaRPr>
                    </a:p>
                  </a:txBody>
                  <a:tcPr marL="2542" marR="2542" marT="2542" marB="0" anchor="b"/>
                </a:tc>
                <a:tc>
                  <a:txBody>
                    <a:bodyPr/>
                    <a:lstStyle/>
                    <a:p>
                      <a:pPr algn="ctr" fontAlgn="b"/>
                      <a:r>
                        <a:rPr lang="el-GR" sz="300" u="none" strike="noStrike">
                          <a:effectLst/>
                        </a:rPr>
                        <a:t> </a:t>
                      </a:r>
                      <a:endParaRPr lang="el-GR" sz="300" b="1"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2043396722"/>
                  </a:ext>
                </a:extLst>
              </a:tr>
              <a:tr h="127692">
                <a:tc>
                  <a:txBody>
                    <a:bodyPr/>
                    <a:lstStyle/>
                    <a:p>
                      <a:pPr algn="l" fontAlgn="b"/>
                      <a:r>
                        <a:rPr lang="el-GR" sz="600" u="none" strike="noStrike">
                          <a:effectLst/>
                        </a:rPr>
                        <a:t>Γ.ΠΑΓΙΟ ΕΝΕΡΓΗΤΙΚΟ</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Α.ΙΔΙΑ ΚΕΦΑΛΑΙΑ</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dirty="0">
                          <a:effectLst/>
                        </a:rPr>
                        <a:t> </a:t>
                      </a:r>
                      <a:endParaRPr lang="el-GR" sz="300" b="0" i="0" u="none" strike="noStrike" dirty="0">
                        <a:effectLst/>
                        <a:latin typeface="Tahoma" panose="020B0604030504040204" pitchFamily="34" charset="0"/>
                      </a:endParaRPr>
                    </a:p>
                  </a:txBody>
                  <a:tcPr marL="2542" marR="2542" marT="2542" marB="0" anchor="b"/>
                </a:tc>
                <a:extLst>
                  <a:ext uri="{0D108BD9-81ED-4DB2-BD59-A6C34878D82A}">
                    <a16:rowId xmlns="" xmlns:a16="http://schemas.microsoft.com/office/drawing/2014/main" val="3574972836"/>
                  </a:ext>
                </a:extLst>
              </a:tr>
              <a:tr h="127692">
                <a:tc>
                  <a:txBody>
                    <a:bodyPr/>
                    <a:lstStyle/>
                    <a:p>
                      <a:pPr algn="l" fontAlgn="b"/>
                      <a:r>
                        <a:rPr lang="el-GR" sz="600" u="none" strike="noStrike">
                          <a:effectLst/>
                        </a:rPr>
                        <a:t>Ι.ΑΣΩΜΑΤΕΣ ΑΚΙΝΗΤΟΠΟΙΗΣΕΙΣ</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Ι ΚΕΦΑΛΑΙΟ ΜΕΤΟΧΙΚΟ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3081483996"/>
                  </a:ext>
                </a:extLst>
              </a:tr>
              <a:tr h="145619">
                <a:tc>
                  <a:txBody>
                    <a:bodyPr/>
                    <a:lstStyle/>
                    <a:p>
                      <a:pPr algn="l" fontAlgn="b"/>
                      <a:r>
                        <a:rPr lang="el-GR" sz="600" u="none" strike="noStrike">
                          <a:effectLst/>
                        </a:rPr>
                        <a:t>1. ΕΞΟΔΑ ΕΡΕΥΝΩΝ ΚΑΙ ΑΝΑΠΤΥΞΗΣ</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100.000,00</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3.606.063,10</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dirty="0" smtClean="0">
                          <a:effectLst/>
                        </a:rPr>
                        <a:t>3.506.063,10</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1.ΚΑΤΑΒΛΗΜΕΝΟ</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120.000,00</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3290266270"/>
                  </a:ext>
                </a:extLst>
              </a:tr>
              <a:tr h="313428">
                <a:tc>
                  <a:txBody>
                    <a:bodyPr/>
                    <a:lstStyle/>
                    <a:p>
                      <a:pPr algn="l" fontAlgn="b"/>
                      <a:r>
                        <a:rPr lang="el-GR" sz="600" u="none" strike="noStrike">
                          <a:effectLst/>
                        </a:rPr>
                        <a:t>5. ΛΟΙΠΕΣ ΑΣΩΜΑΤΕΣ ΑΚΙΝΗΤΟΠΟΙΗΣΕΙΣ</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40.355,95</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17.226,12</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dirty="0">
                          <a:effectLst/>
                        </a:rPr>
                        <a:t>23.129,83</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35584 ΤΕΜ ΟΝΟΜ ΑΞΙΑΣ 30,00 ΕΥΡΩ ΕΚΑΣΤΗ</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3466492953"/>
                  </a:ext>
                </a:extLst>
              </a:tr>
              <a:tr h="290465">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140.355,95</a:t>
                      </a:r>
                      <a:endParaRPr lang="el-GR" sz="600" b="1"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3.623.289,22</a:t>
                      </a:r>
                      <a:endParaRPr lang="el-GR" sz="600" b="1"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dirty="0" smtClean="0">
                          <a:effectLst/>
                        </a:rPr>
                        <a:t>3.482.933,27</a:t>
                      </a:r>
                      <a:endParaRPr lang="el-GR" sz="600" b="1"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ΙII Διαφορές αναπροσαρμογής- Επιχορηγήσεις Επενδύσεων</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3541474393"/>
                  </a:ext>
                </a:extLst>
              </a:tr>
              <a:tr h="255811">
                <a:tc>
                  <a:txBody>
                    <a:bodyPr/>
                    <a:lstStyle/>
                    <a:p>
                      <a:pPr algn="l" fontAlgn="b"/>
                      <a:r>
                        <a:rPr lang="el-GR" sz="600" u="none" strike="noStrike">
                          <a:effectLst/>
                        </a:rPr>
                        <a:t>ΙΙ.ΕΝΣΩΜΑΤΕΣ ΑΚΙΝΗΤΟΠΟΙΗΣΕΙΣ</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3.Επιχορηγήσεις Επενδύσεων Παγίων Ενεργητικού</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500.000,00</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2350219563"/>
                  </a:ext>
                </a:extLst>
              </a:tr>
              <a:tr h="189605">
                <a:tc>
                  <a:txBody>
                    <a:bodyPr/>
                    <a:lstStyle/>
                    <a:p>
                      <a:pPr algn="l" fontAlgn="b"/>
                      <a:r>
                        <a:rPr lang="el-GR" sz="600" u="none" strike="noStrike">
                          <a:effectLst/>
                        </a:rPr>
                        <a:t>1.ΓΗΠΕΔΑ-ΟΙΚΟΠΕΔΑ</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309.820,56</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0,00</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309.820,56</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Ι</a:t>
                      </a:r>
                      <a:r>
                        <a:rPr lang="en-US" sz="600" u="none" strike="noStrike">
                          <a:effectLst/>
                        </a:rPr>
                        <a:t>V.</a:t>
                      </a:r>
                      <a:r>
                        <a:rPr lang="el-GR" sz="600" u="none" strike="noStrike">
                          <a:effectLst/>
                        </a:rPr>
                        <a:t>ΑΠΟΘΕΜΑΤΙΚΑ ΚΕΦΑΛΑΙΑ</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1396535363"/>
                  </a:ext>
                </a:extLst>
              </a:tr>
              <a:tr h="189605">
                <a:tc>
                  <a:txBody>
                    <a:bodyPr/>
                    <a:lstStyle/>
                    <a:p>
                      <a:pPr algn="l" fontAlgn="b"/>
                      <a:r>
                        <a:rPr lang="el-GR" sz="600" u="none" strike="noStrike">
                          <a:effectLst/>
                        </a:rPr>
                        <a:t>3. ΚΤΙΡΙΑ &amp; ΤΕΧΝΙΚΑ ΕΡΓΑ</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8.767,82</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5.976,52</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2.791,30</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1. ΤΑΚΤΙΚΟ ΑΠΟΘΕΜΑΤΙΚΟ</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0,00</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362994710"/>
                  </a:ext>
                </a:extLst>
              </a:tr>
              <a:tr h="251515">
                <a:tc>
                  <a:txBody>
                    <a:bodyPr/>
                    <a:lstStyle/>
                    <a:p>
                      <a:pPr algn="l" fontAlgn="b"/>
                      <a:r>
                        <a:rPr lang="el-GR" sz="600" u="none" strike="noStrike">
                          <a:effectLst/>
                        </a:rPr>
                        <a:t>4.ΜΗΧΑΝΗΜΑΤΑ</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24.803,39</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20.743,10</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4.060,29</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2.ΑΠΟΘΕΜΑΤΙΚΑ ΚΑΤΑΣΤΑΤΙΚΟΥ</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0,00</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2248543332"/>
                  </a:ext>
                </a:extLst>
              </a:tr>
              <a:tr h="251515">
                <a:tc>
                  <a:txBody>
                    <a:bodyPr/>
                    <a:lstStyle/>
                    <a:p>
                      <a:pPr algn="l" fontAlgn="b"/>
                      <a:r>
                        <a:rPr lang="el-GR" sz="600" u="none" strike="noStrike">
                          <a:effectLst/>
                        </a:rPr>
                        <a:t>5. ΜΕΤΑΦΟΡΙΚΑ ΜΕΣΑ</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57.514,24</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dirty="0">
                          <a:effectLst/>
                        </a:rPr>
                        <a:t>51.406,05</a:t>
                      </a:r>
                      <a:endParaRPr lang="el-GR" sz="600" b="0" i="0" u="none" strike="noStrike" dirty="0">
                        <a:effectLst/>
                        <a:latin typeface="Tahoma" panose="020B0604030504040204" pitchFamily="34" charset="0"/>
                      </a:endParaRPr>
                    </a:p>
                  </a:txBody>
                  <a:tcPr marL="2542" marR="2542" marT="2542" marB="0" anchor="b"/>
                </a:tc>
                <a:tc>
                  <a:txBody>
                    <a:bodyPr/>
                    <a:lstStyle/>
                    <a:p>
                      <a:pPr algn="r" fontAlgn="b"/>
                      <a:r>
                        <a:rPr lang="el-GR" sz="600" u="none" strike="noStrike">
                          <a:effectLst/>
                        </a:rPr>
                        <a:t>6.108,19</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3. ΑΝΑΠΡΟΣΑΡΜΟΓΗ ΑΞΙΑΣ ΠΑΓΙΩΝ</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0,00</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300" u="none" strike="noStrike" dirty="0">
                          <a:effectLst/>
                        </a:rPr>
                        <a:t> </a:t>
                      </a:r>
                      <a:endParaRPr lang="el-GR" sz="300" b="0" i="0" u="none" strike="noStrike" dirty="0">
                        <a:effectLst/>
                        <a:latin typeface="Tahoma" panose="020B0604030504040204" pitchFamily="34" charset="0"/>
                      </a:endParaRPr>
                    </a:p>
                  </a:txBody>
                  <a:tcPr marL="2542" marR="2542" marT="2542" marB="0" anchor="b"/>
                </a:tc>
                <a:extLst>
                  <a:ext uri="{0D108BD9-81ED-4DB2-BD59-A6C34878D82A}">
                    <a16:rowId xmlns="" xmlns:a16="http://schemas.microsoft.com/office/drawing/2014/main" val="2616855313"/>
                  </a:ext>
                </a:extLst>
              </a:tr>
              <a:tr h="100596">
                <a:tc>
                  <a:txBody>
                    <a:bodyPr/>
                    <a:lstStyle/>
                    <a:p>
                      <a:pPr algn="l" fontAlgn="b"/>
                      <a:r>
                        <a:rPr lang="el-GR" sz="600" u="none" strike="noStrike">
                          <a:effectLst/>
                        </a:rPr>
                        <a:t>6.ΕΠΙΠΛΑ -ΣΚΕΥΗ</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483.602,28</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480.938,70</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2.663,58</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3726483939"/>
                  </a:ext>
                </a:extLst>
              </a:tr>
              <a:tr h="189605">
                <a:tc>
                  <a:txBody>
                    <a:bodyPr/>
                    <a:lstStyle/>
                    <a:p>
                      <a:pPr algn="l" fontAlgn="b"/>
                      <a:r>
                        <a:rPr lang="en-US" sz="600" u="none" strike="noStrike">
                          <a:effectLst/>
                        </a:rPr>
                        <a:t>7.AKINHTO</a:t>
                      </a:r>
                      <a:r>
                        <a:rPr lang="el-GR" sz="600" u="none" strike="noStrike">
                          <a:effectLst/>
                        </a:rPr>
                        <a:t>ΠΟΙΗΣΕΙΣ ΥΠΟ ΕΚΤΕΛΕΣΗ</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0,00</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0,00</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0,00</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n-US" sz="600" u="none" strike="noStrike">
                          <a:effectLst/>
                        </a:rPr>
                        <a:t>V.</a:t>
                      </a:r>
                      <a:r>
                        <a:rPr lang="el-GR" sz="600" u="none" strike="noStrike">
                          <a:effectLst/>
                        </a:rPr>
                        <a:t>ΑΠΟΤΕΛΕΣΜΑΤΑ ΕΙΣ ΝΕΟ</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dirty="0">
                          <a:effectLst/>
                        </a:rPr>
                        <a:t> </a:t>
                      </a:r>
                      <a:endParaRPr lang="el-GR" sz="300" b="0" i="0" u="none" strike="noStrike" dirty="0">
                        <a:effectLst/>
                        <a:latin typeface="Tahoma" panose="020B0604030504040204" pitchFamily="34" charset="0"/>
                      </a:endParaRPr>
                    </a:p>
                  </a:txBody>
                  <a:tcPr marL="2542" marR="2542" marT="2542" marB="0" anchor="b"/>
                </a:tc>
                <a:extLst>
                  <a:ext uri="{0D108BD9-81ED-4DB2-BD59-A6C34878D82A}">
                    <a16:rowId xmlns="" xmlns:a16="http://schemas.microsoft.com/office/drawing/2014/main" val="4266800277"/>
                  </a:ext>
                </a:extLst>
              </a:tr>
              <a:tr h="251515">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ΥΠΟΛΟΙΠΟ ΚΕΡΔΩΝ ΠΡΟΗΓ.ΧΡΗΣΕΩΝ</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0,00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300" u="none" strike="noStrike" dirty="0">
                          <a:effectLst/>
                        </a:rPr>
                        <a:t> </a:t>
                      </a:r>
                      <a:endParaRPr lang="el-GR" sz="300" b="0" i="0" u="none" strike="noStrike" dirty="0">
                        <a:effectLst/>
                        <a:latin typeface="Tahoma" panose="020B0604030504040204" pitchFamily="34" charset="0"/>
                      </a:endParaRPr>
                    </a:p>
                  </a:txBody>
                  <a:tcPr marL="2542" marR="2542" marT="2542" marB="0" anchor="b"/>
                </a:tc>
                <a:extLst>
                  <a:ext uri="{0D108BD9-81ED-4DB2-BD59-A6C34878D82A}">
                    <a16:rowId xmlns="" xmlns:a16="http://schemas.microsoft.com/office/drawing/2014/main" val="455915504"/>
                  </a:ext>
                </a:extLst>
              </a:tr>
              <a:tr h="251515">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884.508,29</a:t>
                      </a:r>
                      <a:endParaRPr lang="el-GR" sz="600" b="1"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559.064,37</a:t>
                      </a:r>
                      <a:endParaRPr lang="el-GR" sz="600" b="1"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325.443,92</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ΥΠΟΛΟΙΠΟ ΚΕΡΔΩΝ ΧΡΗΣΕΩΣ ΕΙΣ ΝΕΟ</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300" u="none" strike="noStrike" dirty="0">
                          <a:effectLst/>
                        </a:rPr>
                        <a:t> </a:t>
                      </a:r>
                      <a:endParaRPr lang="el-GR" sz="300" b="0" i="0" u="none" strike="noStrike" dirty="0">
                        <a:effectLst/>
                        <a:latin typeface="Tahoma" panose="020B0604030504040204" pitchFamily="34" charset="0"/>
                      </a:endParaRPr>
                    </a:p>
                  </a:txBody>
                  <a:tcPr marL="2542" marR="2542" marT="2542" marB="0" anchor="b"/>
                </a:tc>
                <a:extLst>
                  <a:ext uri="{0D108BD9-81ED-4DB2-BD59-A6C34878D82A}">
                    <a16:rowId xmlns="" xmlns:a16="http://schemas.microsoft.com/office/drawing/2014/main" val="69063100"/>
                  </a:ext>
                </a:extLst>
              </a:tr>
              <a:tr h="194532">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ΔΙΑΦΟΡΕΣ ΦΟΡΟΛΟΓΙΚΟΥ ΕΛΕΓΧΟΥ</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1759309427"/>
                  </a:ext>
                </a:extLst>
              </a:tr>
              <a:tr h="127692">
                <a:tc>
                  <a:txBody>
                    <a:bodyPr/>
                    <a:lstStyle/>
                    <a:p>
                      <a:pPr algn="l" fontAlgn="b"/>
                      <a:r>
                        <a:rPr lang="el-GR" sz="600" u="none" strike="noStrike">
                          <a:effectLst/>
                        </a:rPr>
                        <a:t>ΣΥΝΟΛΟ ΑΚΙΝΗΤΟΠΟΙΗΣΕΩΝ (ΓΙ+ΓΙΙ)</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1.024.864,24</a:t>
                      </a:r>
                      <a:endParaRPr lang="el-GR" sz="600" b="1"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4.182.353,59</a:t>
                      </a:r>
                      <a:endParaRPr lang="el-GR" sz="600" b="1"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dirty="0" smtClean="0">
                          <a:effectLst/>
                        </a:rPr>
                        <a:t>3.157.489,35</a:t>
                      </a:r>
                      <a:endParaRPr lang="el-GR" sz="600" b="1"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2115334037"/>
                  </a:ext>
                </a:extLst>
              </a:tr>
              <a:tr h="127692">
                <a:tc>
                  <a:txBody>
                    <a:bodyPr/>
                    <a:lstStyle/>
                    <a:p>
                      <a:pPr algn="l" fontAlgn="b"/>
                      <a:r>
                        <a:rPr lang="el-GR" sz="600" u="none" strike="noStrike">
                          <a:effectLst/>
                        </a:rPr>
                        <a:t>ΙΙΙ ΣΥΜΜΕΤ.&amp; ΑΛΛΕΣ ΜΑΚΡ.ΧΡΗΜ.ΑΠΑΙΤ.</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1"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3183874674"/>
                  </a:ext>
                </a:extLst>
              </a:tr>
              <a:tr h="189605">
                <a:tc>
                  <a:txBody>
                    <a:bodyPr/>
                    <a:lstStyle/>
                    <a:p>
                      <a:pPr algn="l" fontAlgn="b"/>
                      <a:r>
                        <a:rPr lang="el-GR" sz="600" u="none" strike="noStrike">
                          <a:effectLst/>
                        </a:rPr>
                        <a:t>7. ΛΟΙΠΕΣ ΜΑΚΡ. ΑΠΑΙΤΗΣΕΙΣ</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3.736,67</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ΣΥΝΟΛΟ ΙΔΙΩΝ ΚΕΦΑΛΑΙΩΝ</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4231048616"/>
                  </a:ext>
                </a:extLst>
              </a:tr>
              <a:tr h="127692">
                <a:tc>
                  <a:txBody>
                    <a:bodyPr/>
                    <a:lstStyle/>
                    <a:p>
                      <a:pPr algn="l" fontAlgn="b"/>
                      <a:r>
                        <a:rPr lang="el-GR" sz="600" u="none" strike="noStrike">
                          <a:effectLst/>
                        </a:rPr>
                        <a:t>Δ.ΚΥΚΛΟΦΟΡΟΥΝ ΕΝΕΡΓΗΤΙΚΟ</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ΑΙ. + ΑΙΙΙ. + ΑΙ</a:t>
                      </a:r>
                      <a:r>
                        <a:rPr lang="en-US" sz="600" u="none" strike="noStrike">
                          <a:effectLst/>
                        </a:rPr>
                        <a:t>V. + AV.</a:t>
                      </a:r>
                      <a:endParaRPr lang="en-US"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620.000,00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1"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1245132197"/>
                  </a:ext>
                </a:extLst>
              </a:tr>
              <a:tr h="100596">
                <a:tc>
                  <a:txBody>
                    <a:bodyPr/>
                    <a:lstStyle/>
                    <a:p>
                      <a:pPr algn="l" fontAlgn="b"/>
                      <a:r>
                        <a:rPr lang="el-GR" sz="600" u="none" strike="noStrike">
                          <a:effectLst/>
                        </a:rPr>
                        <a:t>Ι.ΑΠΟΘΕΜΑΤΑ</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300" u="none" strike="noStrike" dirty="0">
                          <a:effectLst/>
                        </a:rPr>
                        <a:t> </a:t>
                      </a:r>
                      <a:endParaRPr lang="el-GR" sz="300" b="1" i="0" u="none" strike="noStrike" dirty="0">
                        <a:effectLst/>
                        <a:latin typeface="Tahoma" panose="020B0604030504040204" pitchFamily="34" charset="0"/>
                      </a:endParaRPr>
                    </a:p>
                  </a:txBody>
                  <a:tcPr marL="2542" marR="2542" marT="2542" marB="0" anchor="b"/>
                </a:tc>
                <a:extLst>
                  <a:ext uri="{0D108BD9-81ED-4DB2-BD59-A6C34878D82A}">
                    <a16:rowId xmlns="" xmlns:a16="http://schemas.microsoft.com/office/drawing/2014/main" val="2481667725"/>
                  </a:ext>
                </a:extLst>
              </a:tr>
              <a:tr h="251515">
                <a:tc>
                  <a:txBody>
                    <a:bodyPr/>
                    <a:lstStyle/>
                    <a:p>
                      <a:pPr algn="l" fontAlgn="b"/>
                      <a:r>
                        <a:rPr lang="el-GR" sz="600" u="none" strike="noStrike">
                          <a:effectLst/>
                        </a:rPr>
                        <a:t>1.ΕΜΠΟΡΕΥΜΑΤΑ</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2.000.000,00</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Β.ΠΡΟΒΛΕΨΕΙΣ ΓΙΑ ΚΙΝΔΥΝΟΥΣ &amp; ΕΞΟΔΑ</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dirty="0">
                          <a:effectLst/>
                        </a:rPr>
                        <a:t> </a:t>
                      </a:r>
                      <a:endParaRPr lang="el-GR" sz="300" b="0" i="0" u="none" strike="noStrike" dirty="0">
                        <a:effectLst/>
                        <a:latin typeface="Tahoma" panose="020B0604030504040204" pitchFamily="34" charset="0"/>
                      </a:endParaRPr>
                    </a:p>
                  </a:txBody>
                  <a:tcPr marL="2542" marR="2542" marT="2542" marB="0" anchor="b"/>
                </a:tc>
                <a:extLst>
                  <a:ext uri="{0D108BD9-81ED-4DB2-BD59-A6C34878D82A}">
                    <a16:rowId xmlns="" xmlns:a16="http://schemas.microsoft.com/office/drawing/2014/main" val="2271909428"/>
                  </a:ext>
                </a:extLst>
              </a:tr>
              <a:tr h="127692">
                <a:tc>
                  <a:txBody>
                    <a:bodyPr/>
                    <a:lstStyle/>
                    <a:p>
                      <a:pPr algn="l" fontAlgn="b"/>
                      <a:r>
                        <a:rPr lang="el-GR" sz="600" u="none" strike="noStrike">
                          <a:effectLst/>
                        </a:rPr>
                        <a:t>2.ΠΡΟΚΑΤΑΒΟΛΕΣ ΓΙΑ ΑΓΟΡΕΣ ΑΠΟΘΕΜΑΤΩΝ</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0,00</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2.ΛΟΙΠΕΣ ΠΡΟΒΛΕΨΕΙΣ</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dirty="0">
                          <a:effectLst/>
                        </a:rPr>
                        <a:t>0,00 </a:t>
                      </a:r>
                      <a:endParaRPr lang="el-GR" sz="600" b="1"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dirty="0">
                          <a:effectLst/>
                        </a:rPr>
                        <a:t> </a:t>
                      </a:r>
                      <a:endParaRPr lang="el-GR" sz="300" b="1" i="0" u="none" strike="noStrike" dirty="0">
                        <a:effectLst/>
                        <a:latin typeface="Tahoma" panose="020B0604030504040204" pitchFamily="34" charset="0"/>
                      </a:endParaRPr>
                    </a:p>
                  </a:txBody>
                  <a:tcPr marL="2542" marR="2542" marT="2542" marB="0" anchor="b"/>
                </a:tc>
                <a:extLst>
                  <a:ext uri="{0D108BD9-81ED-4DB2-BD59-A6C34878D82A}">
                    <a16:rowId xmlns="" xmlns:a16="http://schemas.microsoft.com/office/drawing/2014/main" val="561883384"/>
                  </a:ext>
                </a:extLst>
              </a:tr>
              <a:tr h="100596">
                <a:tc>
                  <a:txBody>
                    <a:bodyPr/>
                    <a:lstStyle/>
                    <a:p>
                      <a:pPr algn="l" fontAlgn="b"/>
                      <a:r>
                        <a:rPr lang="el-GR" sz="600" u="none" strike="noStrike">
                          <a:effectLst/>
                        </a:rPr>
                        <a:t>ΙΙ.ΑΠΑΙΤΗΣΕΙΣ</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769244043"/>
                  </a:ext>
                </a:extLst>
              </a:tr>
              <a:tr h="189605">
                <a:tc>
                  <a:txBody>
                    <a:bodyPr/>
                    <a:lstStyle/>
                    <a:p>
                      <a:pPr algn="l" fontAlgn="b"/>
                      <a:r>
                        <a:rPr lang="el-GR" sz="600" u="none" strike="noStrike">
                          <a:effectLst/>
                        </a:rPr>
                        <a:t>1 .ΠΕΛΑΤΕΣ</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0,00</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Γ. ΥΠΟΧΡΕΩΣΕΙΣ</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dirty="0">
                          <a:effectLst/>
                        </a:rPr>
                        <a:t> </a:t>
                      </a:r>
                      <a:endParaRPr lang="el-GR" sz="300" b="0" i="0" u="none" strike="noStrike" dirty="0">
                        <a:effectLst/>
                        <a:latin typeface="Tahoma" panose="020B0604030504040204" pitchFamily="34" charset="0"/>
                      </a:endParaRPr>
                    </a:p>
                  </a:txBody>
                  <a:tcPr marL="2542" marR="2542" marT="2542" marB="0" anchor="b"/>
                </a:tc>
                <a:extLst>
                  <a:ext uri="{0D108BD9-81ED-4DB2-BD59-A6C34878D82A}">
                    <a16:rowId xmlns="" xmlns:a16="http://schemas.microsoft.com/office/drawing/2014/main" val="1007696523"/>
                  </a:ext>
                </a:extLst>
              </a:tr>
              <a:tr h="194532">
                <a:tc>
                  <a:txBody>
                    <a:bodyPr/>
                    <a:lstStyle/>
                    <a:p>
                      <a:pPr algn="l" fontAlgn="b"/>
                      <a:r>
                        <a:rPr lang="el-GR" sz="600" u="none" strike="noStrike">
                          <a:effectLst/>
                        </a:rPr>
                        <a:t>2.ΓΡΑΜΜΑΤΙΑ ΕΙΣΠΡΑΚΤΕΑ</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3.600.000,00</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ΙΙ.ΒΡΑΧΥΠΡΟΘΕΣΜΕΣ ΥΠΟΧΡΕΩΣΕΙΣ</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dirty="0">
                          <a:effectLst/>
                        </a:rPr>
                        <a:t> </a:t>
                      </a:r>
                      <a:endParaRPr lang="el-GR" sz="300" b="0" i="0" u="none" strike="noStrike" dirty="0">
                        <a:effectLst/>
                        <a:latin typeface="Tahoma" panose="020B0604030504040204" pitchFamily="34" charset="0"/>
                      </a:endParaRPr>
                    </a:p>
                  </a:txBody>
                  <a:tcPr marL="2542" marR="2542" marT="2542" marB="0" anchor="b"/>
                </a:tc>
                <a:extLst>
                  <a:ext uri="{0D108BD9-81ED-4DB2-BD59-A6C34878D82A}">
                    <a16:rowId xmlns="" xmlns:a16="http://schemas.microsoft.com/office/drawing/2014/main" val="3998316219"/>
                  </a:ext>
                </a:extLst>
              </a:tr>
              <a:tr h="127692">
                <a:tc>
                  <a:txBody>
                    <a:bodyPr/>
                    <a:lstStyle/>
                    <a:p>
                      <a:pPr algn="l" fontAlgn="b"/>
                      <a:r>
                        <a:rPr lang="el-GR" sz="600" u="none" strike="noStrike">
                          <a:effectLst/>
                        </a:rPr>
                        <a:t>11. ΧΡΕΩΣΤΕΣ ΔΙΑΦΟΡΟΙ</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203.717,99</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1.ΠΡΟΜΗΘΕΥΤΕΣ</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dirty="0">
                          <a:effectLst/>
                        </a:rPr>
                        <a:t>50.000,00</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3761445110"/>
                  </a:ext>
                </a:extLst>
              </a:tr>
              <a:tr h="189605">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2. ΓΡΑΜΜΑΤΙΑ ΠΛΗΡΩΤΕΑ</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r" fontAlgn="b"/>
                      <a:r>
                        <a:rPr lang="el-GR" sz="600" u="none" strike="noStrike" dirty="0">
                          <a:effectLst/>
                        </a:rPr>
                        <a:t>50.000,00</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2400447476"/>
                  </a:ext>
                </a:extLst>
              </a:tr>
              <a:tr h="100596">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3. ΤΡΑΠΕΖΕΣ</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dirty="0">
                          <a:effectLst/>
                        </a:rPr>
                        <a:t>998.000,00</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767967268"/>
                  </a:ext>
                </a:extLst>
              </a:tr>
              <a:tr h="189605">
                <a:tc>
                  <a:txBody>
                    <a:bodyPr/>
                    <a:lstStyle/>
                    <a:p>
                      <a:pPr algn="l" fontAlgn="b"/>
                      <a:r>
                        <a:rPr lang="en-US" sz="600" u="none" strike="noStrike">
                          <a:effectLst/>
                        </a:rPr>
                        <a:t>IV.</a:t>
                      </a:r>
                      <a:r>
                        <a:rPr lang="el-GR" sz="600" u="none" strike="noStrike">
                          <a:effectLst/>
                        </a:rPr>
                        <a:t>ΔΙΑΘΕΣΙΜΑ</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4. ΠΡΟΚΑΤΑΒΟΛΕΣ ΠΕΛΑΤΩΝ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dirty="0">
                          <a:effectLst/>
                        </a:rPr>
                        <a:t>147.830,93</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2974898963"/>
                  </a:ext>
                </a:extLst>
              </a:tr>
              <a:tr h="251515">
                <a:tc>
                  <a:txBody>
                    <a:bodyPr/>
                    <a:lstStyle/>
                    <a:p>
                      <a:pPr algn="l" fontAlgn="b"/>
                      <a:r>
                        <a:rPr lang="el-GR" sz="600" u="none" strike="noStrike">
                          <a:effectLst/>
                        </a:rPr>
                        <a:t>1. ΤΑΜΕΙΟ</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413.290,23</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5. ΥΠΟΧΡΕΩΣΕΙΣ ΑΠΌ ΦΟΡΟΥΣ ΤΕΛΗ</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dirty="0">
                          <a:effectLst/>
                        </a:rPr>
                        <a:t>670.000,00</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293376230"/>
                  </a:ext>
                </a:extLst>
              </a:tr>
              <a:tr h="189605">
                <a:tc>
                  <a:txBody>
                    <a:bodyPr/>
                    <a:lstStyle/>
                    <a:p>
                      <a:pPr algn="l" fontAlgn="b"/>
                      <a:r>
                        <a:rPr lang="el-GR" sz="600" u="none" strike="noStrike">
                          <a:effectLst/>
                        </a:rPr>
                        <a:t>2. ΚΑΤΑΘΕΣΕΙΣ ΟΨΕΩΣ &amp; ΠΡΟΘΕΣΜΙΑΣ</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297.731,57</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6.ΑΣΦΑΛΙΣΤΙΚΟΙ ΟΡΓΑΝΙΣΜΟΙ</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dirty="0">
                          <a:effectLst/>
                        </a:rPr>
                        <a:t>770.000,00</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dirty="0">
                          <a:effectLst/>
                        </a:rPr>
                        <a:t> </a:t>
                      </a:r>
                      <a:endParaRPr lang="el-GR" sz="300" b="0" i="0" u="none" strike="noStrike" dirty="0">
                        <a:effectLst/>
                        <a:latin typeface="Tahoma" panose="020B0604030504040204" pitchFamily="34" charset="0"/>
                      </a:endParaRPr>
                    </a:p>
                  </a:txBody>
                  <a:tcPr marL="2542" marR="2542" marT="2542" marB="0" anchor="b"/>
                </a:tc>
                <a:extLst>
                  <a:ext uri="{0D108BD9-81ED-4DB2-BD59-A6C34878D82A}">
                    <a16:rowId xmlns="" xmlns:a16="http://schemas.microsoft.com/office/drawing/2014/main" val="734564439"/>
                  </a:ext>
                </a:extLst>
              </a:tr>
              <a:tr h="127692">
                <a:tc>
                  <a:txBody>
                    <a:bodyPr/>
                    <a:lstStyle/>
                    <a:p>
                      <a:pPr algn="l" fontAlgn="b"/>
                      <a:r>
                        <a:rPr lang="el-GR" sz="600" u="none" strike="noStrike">
                          <a:effectLst/>
                        </a:rPr>
                        <a:t>ΣΥΝΟΛΟ ΚΥΚΛΟΦΟΡΟΥΝΤΟΣ ΕΝΕΡΓΗΤΙΚΟΥ</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11,ΠΙΣΤΩΤΕΣ ΔΙΑΦΟΡΟΙ</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dirty="0">
                          <a:effectLst/>
                        </a:rPr>
                        <a:t>55.156,18</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280882710"/>
                  </a:ext>
                </a:extLst>
              </a:tr>
              <a:tr h="189605">
                <a:tc>
                  <a:txBody>
                    <a:bodyPr/>
                    <a:lstStyle/>
                    <a:p>
                      <a:pPr algn="l" fontAlgn="b"/>
                      <a:r>
                        <a:rPr lang="el-GR" sz="600" u="none" strike="noStrike">
                          <a:effectLst/>
                        </a:rPr>
                        <a:t>ΔΙ + ΔΙΙ. + ΔΙ</a:t>
                      </a:r>
                      <a:r>
                        <a:rPr lang="en-US" sz="600" u="none" strike="noStrike">
                          <a:effectLst/>
                        </a:rPr>
                        <a:t>V</a:t>
                      </a:r>
                      <a:endParaRPr lang="en-US"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6.514.739,79</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ΣΥΝΟΛΟ ΥΠΟΧΡΕΩΣΕΩΝ (ΓΙΙ)</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dirty="0">
                          <a:effectLst/>
                        </a:rPr>
                        <a:t>2.740.987,11</a:t>
                      </a:r>
                      <a:endParaRPr lang="el-GR" sz="600" b="1"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1"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1897222859"/>
                  </a:ext>
                </a:extLst>
              </a:tr>
              <a:tr h="100596">
                <a:tc>
                  <a:txBody>
                    <a:bodyPr/>
                    <a:lstStyle/>
                    <a:p>
                      <a:pPr algn="l" fontAlgn="b"/>
                      <a:r>
                        <a:rPr lang="el-GR" sz="600" u="sng" strike="noStrike">
                          <a:effectLst/>
                        </a:rPr>
                        <a:t> </a:t>
                      </a:r>
                      <a:endParaRPr lang="el-GR" sz="600" b="1" i="0" u="sng"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300" u="none" strike="noStrike">
                          <a:effectLst/>
                        </a:rPr>
                        <a:t> </a:t>
                      </a:r>
                      <a:endParaRPr lang="el-GR" sz="300" b="0" i="0" u="none" strike="noStrike">
                        <a:effectLst/>
                        <a:latin typeface="Tahoma" panose="020B0604030504040204" pitchFamily="34" charset="0"/>
                      </a:endParaRPr>
                    </a:p>
                  </a:txBody>
                  <a:tcPr marL="2542" marR="2542" marT="2542" marB="0" anchor="b"/>
                </a:tc>
                <a:extLst>
                  <a:ext uri="{0D108BD9-81ED-4DB2-BD59-A6C34878D82A}">
                    <a16:rowId xmlns="" xmlns:a16="http://schemas.microsoft.com/office/drawing/2014/main" val="3824381857"/>
                  </a:ext>
                </a:extLst>
              </a:tr>
              <a:tr h="189605">
                <a:tc>
                  <a:txBody>
                    <a:bodyPr/>
                    <a:lstStyle/>
                    <a:p>
                      <a:pPr algn="l" fontAlgn="b"/>
                      <a:r>
                        <a:rPr lang="el-GR" sz="600" u="none" strike="noStrike">
                          <a:effectLst/>
                        </a:rPr>
                        <a:t>ΓΕΝΙΚΟ ΣΥΝΟΛΟ ΕΝΕΡΓΗΤΙΚΟΥ (Β+Γ)</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a:effectLst/>
                        </a:rPr>
                        <a:t>3.360.987,11</a:t>
                      </a:r>
                      <a:endParaRPr lang="el-GR" sz="600" b="1" i="0" u="none" strike="noStrike">
                        <a:solidFill>
                          <a:srgbClr val="FF0000"/>
                        </a:solidFill>
                        <a:effectLst/>
                        <a:latin typeface="Tahoma" panose="020B0604030504040204" pitchFamily="34" charset="0"/>
                      </a:endParaRPr>
                    </a:p>
                  </a:txBody>
                  <a:tcPr marL="2542" marR="2542" marT="2542" marB="0" anchor="b"/>
                </a:tc>
                <a:tc>
                  <a:txBody>
                    <a:bodyPr/>
                    <a:lstStyle/>
                    <a:p>
                      <a:pPr algn="l" fontAlgn="b"/>
                      <a:r>
                        <a:rPr lang="el-GR" sz="600" u="none" strike="noStrike" dirty="0">
                          <a:effectLst/>
                        </a:rPr>
                        <a:t> </a:t>
                      </a:r>
                      <a:endParaRPr lang="el-GR" sz="600" b="0" i="0" u="none" strike="noStrike" dirty="0">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gridSpan="3">
                  <a:txBody>
                    <a:bodyPr/>
                    <a:lstStyle/>
                    <a:p>
                      <a:pPr algn="l" fontAlgn="b"/>
                      <a:r>
                        <a:rPr lang="el-GR" sz="600" u="none" strike="noStrike">
                          <a:effectLst/>
                        </a:rPr>
                        <a:t> </a:t>
                      </a:r>
                      <a:endParaRPr lang="el-GR" sz="600" b="1" i="0" u="none" strike="noStrike">
                        <a:solidFill>
                          <a:srgbClr val="FF0000"/>
                        </a:solidFill>
                        <a:effectLst/>
                        <a:latin typeface="Tahoma" panose="020B0604030504040204" pitchFamily="34" charset="0"/>
                      </a:endParaRPr>
                    </a:p>
                  </a:txBody>
                  <a:tcPr marL="2542" marR="2542" marT="2542" marB="0" anchor="b"/>
                </a:tc>
                <a:tc hMerge="1">
                  <a:txBody>
                    <a:bodyPr/>
                    <a:lstStyle/>
                    <a:p>
                      <a:pPr algn="l" fontAlgn="b"/>
                      <a:endParaRPr lang="el-GR" sz="300" b="0" i="0" u="none" strike="noStrike">
                        <a:effectLst/>
                        <a:latin typeface="Tahoma" panose="020B0604030504040204" pitchFamily="34" charset="0"/>
                      </a:endParaRPr>
                    </a:p>
                  </a:txBody>
                  <a:tcPr marL="2542" marR="2542" marT="2542" marB="0" anchor="b"/>
                </a:tc>
                <a:tc hMerge="1">
                  <a:txBody>
                    <a:bodyPr/>
                    <a:lstStyle/>
                    <a:p>
                      <a:pPr algn="l" fontAlgn="b"/>
                      <a:endParaRPr lang="el-GR" sz="300" b="1" i="0" u="none" strike="noStrike">
                        <a:solidFill>
                          <a:srgbClr val="FF0000"/>
                        </a:solidFill>
                        <a:effectLst/>
                        <a:latin typeface="Tahoma" panose="020B0604030504040204" pitchFamily="34" charset="0"/>
                      </a:endParaRPr>
                    </a:p>
                  </a:txBody>
                  <a:tcPr marL="2542" marR="2542" marT="2542" marB="0" anchor="b"/>
                </a:tc>
                <a:tc>
                  <a:txBody>
                    <a:bodyPr/>
                    <a:lstStyle/>
                    <a:p>
                      <a:pPr algn="l" fontAlgn="b"/>
                      <a:r>
                        <a:rPr lang="el-GR" sz="600" u="none" strike="noStrike">
                          <a:effectLst/>
                        </a:rPr>
                        <a:t>ΓΕΝΙΚΟ ΣΥΝΟΛΟ ΠΑΘΗΤΙΚΟΥ</a:t>
                      </a:r>
                      <a:endParaRPr lang="el-GR" sz="600" b="1" i="0" u="none" strike="noStrike">
                        <a:effectLst/>
                        <a:latin typeface="Tahoma" panose="020B0604030504040204" pitchFamily="34" charset="0"/>
                      </a:endParaRPr>
                    </a:p>
                  </a:txBody>
                  <a:tcPr marL="2542" marR="2542" marT="2542"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2542" marR="2542" marT="2542" marB="0" anchor="b"/>
                </a:tc>
                <a:tc>
                  <a:txBody>
                    <a:bodyPr/>
                    <a:lstStyle/>
                    <a:p>
                      <a:pPr algn="r" fontAlgn="b"/>
                      <a:r>
                        <a:rPr lang="el-GR" sz="600" u="none" strike="noStrike" dirty="0">
                          <a:effectLst/>
                        </a:rPr>
                        <a:t>3.360.987,11</a:t>
                      </a:r>
                      <a:endParaRPr lang="el-GR" sz="600" b="1" i="0" u="none" strike="noStrike" dirty="0">
                        <a:solidFill>
                          <a:srgbClr val="FF0000"/>
                        </a:solidFill>
                        <a:effectLst/>
                        <a:latin typeface="Tahoma" panose="020B0604030504040204" pitchFamily="34" charset="0"/>
                      </a:endParaRPr>
                    </a:p>
                  </a:txBody>
                  <a:tcPr marL="2542" marR="2542" marT="2542" marB="0" anchor="b"/>
                </a:tc>
                <a:tc>
                  <a:txBody>
                    <a:bodyPr/>
                    <a:lstStyle/>
                    <a:p>
                      <a:pPr algn="l" fontAlgn="b"/>
                      <a:r>
                        <a:rPr lang="el-GR" sz="300" u="none" strike="noStrike" dirty="0">
                          <a:effectLst/>
                        </a:rPr>
                        <a:t> </a:t>
                      </a:r>
                      <a:endParaRPr lang="el-GR" sz="300" b="1" i="0" u="none" strike="noStrike" dirty="0">
                        <a:solidFill>
                          <a:srgbClr val="FF0000"/>
                        </a:solidFill>
                        <a:effectLst/>
                        <a:latin typeface="Tahoma" panose="020B0604030504040204" pitchFamily="34" charset="0"/>
                      </a:endParaRPr>
                    </a:p>
                  </a:txBody>
                  <a:tcPr marL="2542" marR="2542" marT="2542" marB="0" anchor="b"/>
                </a:tc>
                <a:extLst>
                  <a:ext uri="{0D108BD9-81ED-4DB2-BD59-A6C34878D82A}">
                    <a16:rowId xmlns="" xmlns:a16="http://schemas.microsoft.com/office/drawing/2014/main" val="4164682656"/>
                  </a:ext>
                </a:extLst>
              </a:tr>
            </a:tbl>
          </a:graphicData>
        </a:graphic>
      </p:graphicFrame>
    </p:spTree>
    <p:extLst>
      <p:ext uri="{BB962C8B-B14F-4D97-AF65-F5344CB8AC3E}">
        <p14:creationId xmlns:p14="http://schemas.microsoft.com/office/powerpoint/2010/main" val="20000453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6154720"/>
              </p:ext>
            </p:extLst>
          </p:nvPr>
        </p:nvGraphicFramePr>
        <p:xfrm>
          <a:off x="0" y="0"/>
          <a:ext cx="12192000" cy="6858002"/>
        </p:xfrm>
        <a:graphic>
          <a:graphicData uri="http://schemas.openxmlformats.org/drawingml/2006/table">
            <a:tbl>
              <a:tblPr>
                <a:tableStyleId>{5C22544A-7EE6-4342-B048-85BDC9FD1C3A}</a:tableStyleId>
              </a:tblPr>
              <a:tblGrid>
                <a:gridCol w="2175556">
                  <a:extLst>
                    <a:ext uri="{9D8B030D-6E8A-4147-A177-3AD203B41FA5}">
                      <a16:colId xmlns="" xmlns:a16="http://schemas.microsoft.com/office/drawing/2014/main" val="2235943010"/>
                    </a:ext>
                  </a:extLst>
                </a:gridCol>
                <a:gridCol w="58346">
                  <a:extLst>
                    <a:ext uri="{9D8B030D-6E8A-4147-A177-3AD203B41FA5}">
                      <a16:colId xmlns="" xmlns:a16="http://schemas.microsoft.com/office/drawing/2014/main" val="2714485634"/>
                    </a:ext>
                  </a:extLst>
                </a:gridCol>
                <a:gridCol w="1200306">
                  <a:extLst>
                    <a:ext uri="{9D8B030D-6E8A-4147-A177-3AD203B41FA5}">
                      <a16:colId xmlns="" xmlns:a16="http://schemas.microsoft.com/office/drawing/2014/main" val="956338739"/>
                    </a:ext>
                  </a:extLst>
                </a:gridCol>
                <a:gridCol w="858553">
                  <a:extLst>
                    <a:ext uri="{9D8B030D-6E8A-4147-A177-3AD203B41FA5}">
                      <a16:colId xmlns="" xmlns:a16="http://schemas.microsoft.com/office/drawing/2014/main" val="2113545523"/>
                    </a:ext>
                  </a:extLst>
                </a:gridCol>
                <a:gridCol w="925236">
                  <a:extLst>
                    <a:ext uri="{9D8B030D-6E8A-4147-A177-3AD203B41FA5}">
                      <a16:colId xmlns="" xmlns:a16="http://schemas.microsoft.com/office/drawing/2014/main" val="2939839173"/>
                    </a:ext>
                  </a:extLst>
                </a:gridCol>
                <a:gridCol w="889116">
                  <a:extLst>
                    <a:ext uri="{9D8B030D-6E8A-4147-A177-3AD203B41FA5}">
                      <a16:colId xmlns="" xmlns:a16="http://schemas.microsoft.com/office/drawing/2014/main" val="1386917191"/>
                    </a:ext>
                  </a:extLst>
                </a:gridCol>
                <a:gridCol w="911342">
                  <a:extLst>
                    <a:ext uri="{9D8B030D-6E8A-4147-A177-3AD203B41FA5}">
                      <a16:colId xmlns="" xmlns:a16="http://schemas.microsoft.com/office/drawing/2014/main" val="3126920600"/>
                    </a:ext>
                  </a:extLst>
                </a:gridCol>
                <a:gridCol w="866888">
                  <a:extLst>
                    <a:ext uri="{9D8B030D-6E8A-4147-A177-3AD203B41FA5}">
                      <a16:colId xmlns="" xmlns:a16="http://schemas.microsoft.com/office/drawing/2014/main" val="2633005513"/>
                    </a:ext>
                  </a:extLst>
                </a:gridCol>
                <a:gridCol w="744633">
                  <a:extLst>
                    <a:ext uri="{9D8B030D-6E8A-4147-A177-3AD203B41FA5}">
                      <a16:colId xmlns="" xmlns:a16="http://schemas.microsoft.com/office/drawing/2014/main" val="4067916971"/>
                    </a:ext>
                  </a:extLst>
                </a:gridCol>
                <a:gridCol w="1525391">
                  <a:extLst>
                    <a:ext uri="{9D8B030D-6E8A-4147-A177-3AD203B41FA5}">
                      <a16:colId xmlns="" xmlns:a16="http://schemas.microsoft.com/office/drawing/2014/main" val="3863767069"/>
                    </a:ext>
                  </a:extLst>
                </a:gridCol>
                <a:gridCol w="1178080">
                  <a:extLst>
                    <a:ext uri="{9D8B030D-6E8A-4147-A177-3AD203B41FA5}">
                      <a16:colId xmlns="" xmlns:a16="http://schemas.microsoft.com/office/drawing/2014/main" val="229827299"/>
                    </a:ext>
                  </a:extLst>
                </a:gridCol>
                <a:gridCol w="858553">
                  <a:extLst>
                    <a:ext uri="{9D8B030D-6E8A-4147-A177-3AD203B41FA5}">
                      <a16:colId xmlns="" xmlns:a16="http://schemas.microsoft.com/office/drawing/2014/main" val="405142814"/>
                    </a:ext>
                  </a:extLst>
                </a:gridCol>
              </a:tblGrid>
              <a:tr h="452100">
                <a:tc gridSpan="5">
                  <a:txBody>
                    <a:bodyPr/>
                    <a:lstStyle/>
                    <a:p>
                      <a:pPr algn="ctr" fontAlgn="b"/>
                      <a:r>
                        <a:rPr lang="el-GR" sz="600" u="none" strike="noStrike" dirty="0">
                          <a:effectLst/>
                        </a:rPr>
                        <a:t>ΚΑΤΑΣΤΑΣΗ  ΛΟΓΑΡΙΑΣΜΟΥ ΑΠΟΤΕΛΕΣΜΑΤΩΝ ΧΡΗΣΗΣ (Λ.86)</a:t>
                      </a:r>
                      <a:endParaRPr lang="el-GR" sz="600" b="1" i="0" u="none" strike="noStrike" dirty="0">
                        <a:effectLst/>
                        <a:latin typeface="Tahoma" panose="020B0604030504040204" pitchFamily="34" charset="0"/>
                      </a:endParaRPr>
                    </a:p>
                  </a:txBody>
                  <a:tcPr marL="5748" marR="5748" marT="5748"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ΠΙΝΑΚΑΣ ΔΙΑΘΕΣΗΣ ΑΠΟΤΕΛΕΣΜΑΤΩΝ (Λ-88)</a:t>
                      </a:r>
                      <a:endParaRPr lang="el-GR" sz="600" b="1"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tc>
                  <a:txBody>
                    <a:bodyPr/>
                    <a:lstStyle/>
                    <a:p>
                      <a:pPr algn="ctr" fontAlgn="b"/>
                      <a:r>
                        <a:rPr lang="el-GR" sz="600" u="sng" strike="noStrike">
                          <a:effectLst/>
                        </a:rPr>
                        <a:t>2018</a:t>
                      </a:r>
                      <a:endParaRPr lang="el-GR" sz="600" b="1" i="0" u="sng" strike="noStrike">
                        <a:effectLst/>
                        <a:latin typeface="Tahoma" panose="020B0604030504040204" pitchFamily="34" charset="0"/>
                      </a:endParaRPr>
                    </a:p>
                  </a:txBody>
                  <a:tcPr marL="5748" marR="5748" marT="5748" marB="0" anchor="b"/>
                </a:tc>
                <a:tc>
                  <a:txBody>
                    <a:bodyPr/>
                    <a:lstStyle/>
                    <a:p>
                      <a:pPr algn="ctr" fontAlgn="b"/>
                      <a:r>
                        <a:rPr lang="el-GR" sz="600" u="sng" strike="noStrike">
                          <a:effectLst/>
                        </a:rPr>
                        <a:t> </a:t>
                      </a:r>
                      <a:endParaRPr lang="el-GR" sz="600" b="1" i="0" u="sng"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398535615"/>
                  </a:ext>
                </a:extLst>
              </a:tr>
              <a:tr h="118241">
                <a:tc gridSpan="5">
                  <a:txBody>
                    <a:bodyPr/>
                    <a:lstStyle/>
                    <a:p>
                      <a:pPr algn="ctr" fontAlgn="b"/>
                      <a:r>
                        <a:rPr lang="el-GR" sz="600" u="none" strike="noStrike">
                          <a:effectLst/>
                        </a:rPr>
                        <a:t>01 ΙΑΝΟΥΑΡΙΟΥ 2013 ΕΩΣ 31 ΔΕΚΕΜΒΡΙΟΥ 2013</a:t>
                      </a:r>
                      <a:endParaRPr lang="el-GR" sz="600" b="1" i="0" u="none" strike="noStrike">
                        <a:effectLst/>
                        <a:latin typeface="Tahoma" panose="020B0604030504040204" pitchFamily="34" charset="0"/>
                      </a:endParaRPr>
                    </a:p>
                  </a:txBody>
                  <a:tcPr marL="5748" marR="5748" marT="5748"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4145782985"/>
                  </a:ext>
                </a:extLst>
              </a:tr>
              <a:tr h="452100">
                <a:tc gridSpan="4">
                  <a:txBody>
                    <a:bodyPr/>
                    <a:lstStyle/>
                    <a:p>
                      <a:pPr algn="ctr" fontAlgn="b"/>
                      <a:r>
                        <a:rPr lang="el-GR" sz="600" u="none" strike="noStrike">
                          <a:effectLst/>
                        </a:rPr>
                        <a:t>Ι.ΑΠΟΤΕΛΕΣΜΑΤΑ ΕΚΜΕΤΑΛΛΕΥΣΗΣ</a:t>
                      </a:r>
                      <a:endParaRPr lang="el-GR" sz="600" b="1" i="0" u="none" strike="noStrike">
                        <a:effectLst/>
                        <a:latin typeface="Tahoma" panose="020B0604030504040204" pitchFamily="34" charset="0"/>
                      </a:endParaRPr>
                    </a:p>
                  </a:txBody>
                  <a:tcPr marL="5748" marR="5748" marT="5748" marB="0" anchor="b"/>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fontAlgn="b"/>
                      <a:r>
                        <a:rPr lang="el-GR" sz="600" u="none" strike="noStrike">
                          <a:effectLst/>
                        </a:rPr>
                        <a:t>2018</a:t>
                      </a:r>
                      <a:endParaRPr lang="el-GR" sz="600" b="1" i="0" u="none" strike="noStrike">
                        <a:effectLst/>
                        <a:latin typeface="Tahoma" panose="020B0604030504040204" pitchFamily="34" charset="0"/>
                      </a:endParaRPr>
                    </a:p>
                  </a:txBody>
                  <a:tcPr marL="5748" marR="5748" marT="5748" marB="0" anchor="b"/>
                </a:tc>
                <a:tc>
                  <a:txBody>
                    <a:bodyPr/>
                    <a:lstStyle/>
                    <a:p>
                      <a:pPr algn="ctr"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ΚΑΘΑΡΑ ΑΠΟΤΕΛΕΣΜΑΤΑ ΖΗΜΙΕΣ-ΚΕΡΔΗ ΧΡΗΣΗΣ</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405.444,92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1775827549"/>
                  </a:ext>
                </a:extLst>
              </a:tr>
              <a:tr h="452100">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ΥΠΟΛΟΙΠΟ ΚΕΡΔΩΝ ΠΡΟΗΓ.ΧΡΗΣΕΩΣ</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2980724979"/>
                  </a:ext>
                </a:extLst>
              </a:tr>
              <a:tr h="118241">
                <a:tc>
                  <a:txBody>
                    <a:bodyPr/>
                    <a:lstStyle/>
                    <a:p>
                      <a:pPr algn="l" fontAlgn="b"/>
                      <a:r>
                        <a:rPr lang="el-GR" sz="600" u="none" strike="noStrike">
                          <a:effectLst/>
                        </a:rPr>
                        <a:t>ΚΥΚΛΟΣ ΕΡΓΑΣΙΩΝ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9.960.000,00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ΣΥΝΟΛΟ</a:t>
                      </a:r>
                      <a:endParaRPr lang="el-GR" sz="600" b="1"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tc>
                  <a:txBody>
                    <a:bodyPr/>
                    <a:lstStyle/>
                    <a:p>
                      <a:pPr algn="r" fontAlgn="b"/>
                      <a:r>
                        <a:rPr lang="el-GR" sz="600" u="sng" strike="noStrike">
                          <a:effectLst/>
                        </a:rPr>
                        <a:t>405.444,92 </a:t>
                      </a:r>
                      <a:endParaRPr lang="el-GR" sz="600" b="1"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1" i="0" u="sng"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866609776"/>
                  </a:ext>
                </a:extLst>
              </a:tr>
              <a:tr h="340813">
                <a:tc>
                  <a:txBody>
                    <a:bodyPr/>
                    <a:lstStyle/>
                    <a:p>
                      <a:pPr algn="l" fontAlgn="b"/>
                      <a:r>
                        <a:rPr lang="el-GR" sz="600" u="none" strike="noStrike">
                          <a:effectLst/>
                        </a:rPr>
                        <a:t>ΜΕΙΟΝ ΚΟΣΤΟΣ ΠΩΛΗΣΕΩΝ</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4.770.000,00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ΜΕΙΟΝ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1. ΦΟΡΟΣ ΕΙΣΟΔΗΜΑΤΟΣ</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170.000,00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3732747069"/>
                  </a:ext>
                </a:extLst>
              </a:tr>
              <a:tr h="118241">
                <a:tc>
                  <a:txBody>
                    <a:bodyPr/>
                    <a:lstStyle/>
                    <a:p>
                      <a:pPr algn="l" fontAlgn="b"/>
                      <a:r>
                        <a:rPr lang="el-GR" sz="600" u="none" strike="noStrike">
                          <a:effectLst/>
                        </a:rPr>
                        <a:t>ΜΙΚΤΑ ΑΠΟΤΕΛΕΣΜΑΤΑ</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5.190.000,00</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3132298955"/>
                  </a:ext>
                </a:extLst>
              </a:tr>
              <a:tr h="229528">
                <a:tc>
                  <a:txBody>
                    <a:bodyPr/>
                    <a:lstStyle/>
                    <a:p>
                      <a:pPr algn="l" fontAlgn="b"/>
                      <a:r>
                        <a:rPr lang="el-GR" sz="600" u="none" strike="noStrike">
                          <a:effectLst/>
                        </a:rPr>
                        <a:t>ΠΛΕΟΝ  1 ΑΛΛΑ ΕΣΟΔΑ ΕΚΜΕΤΑΛΛΕΥΣΗΣ</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880.000,00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ΚΕΡΔΗ ΠΡΟΣ ΔΙΑΘΕΣΗ</a:t>
                      </a:r>
                      <a:endParaRPr lang="el-GR" sz="600" b="1" i="0" u="sng"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r" fontAlgn="b"/>
                      <a:r>
                        <a:rPr lang="el-GR" sz="600" u="sng" strike="noStrike">
                          <a:effectLst/>
                        </a:rPr>
                        <a:t>235.444,92 </a:t>
                      </a:r>
                      <a:endParaRPr lang="el-GR" sz="600" b="1"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1" i="0" u="sng"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1051808936"/>
                  </a:ext>
                </a:extLst>
              </a:tr>
              <a:tr h="118241">
                <a:tc>
                  <a:txBody>
                    <a:bodyPr/>
                    <a:lstStyle/>
                    <a:p>
                      <a:pPr algn="l" fontAlgn="b"/>
                      <a:r>
                        <a:rPr lang="el-GR" sz="600" u="none" strike="noStrike">
                          <a:effectLst/>
                        </a:rPr>
                        <a:t>ΣΥΝΟΛΟ</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6.070.000,00</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1" i="0" u="sng"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1"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1" i="0" u="sng"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4102999533"/>
                  </a:ext>
                </a:extLst>
              </a:tr>
              <a:tr h="452100">
                <a:tc>
                  <a:txBody>
                    <a:bodyPr/>
                    <a:lstStyle/>
                    <a:p>
                      <a:pPr algn="l" fontAlgn="b"/>
                      <a:r>
                        <a:rPr lang="el-GR" sz="600" u="none" strike="noStrike">
                          <a:effectLst/>
                        </a:rPr>
                        <a:t>ΜΕΙΟΝ 1 ΕΞΟΔΑ ΔΙΟΙΚΗΤΙΚΗΣ ΛΕΙΤΟΥΡΓΙΑΣ</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5.600.000,00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ctr" fontAlgn="b"/>
                      <a:r>
                        <a:rPr lang="el-GR" sz="600" u="sng" strike="noStrike">
                          <a:effectLst/>
                        </a:rPr>
                        <a:t>Η ΔΙΑΘΕΣΗ ΤΩΝ ΚΕΡΔΩΝ ΓΙΝΕΤΑΙ ΩΣ ΕΞΗΣ</a:t>
                      </a:r>
                      <a:endParaRPr lang="el-GR" sz="600" b="1" i="0" u="sng" strike="noStrike">
                        <a:effectLst/>
                        <a:latin typeface="Tahoma" panose="020B0604030504040204" pitchFamily="34" charset="0"/>
                      </a:endParaRPr>
                    </a:p>
                  </a:txBody>
                  <a:tcPr marL="5748" marR="5748" marT="5748" marB="0" anchor="b"/>
                </a:tc>
                <a:tc>
                  <a:txBody>
                    <a:bodyPr/>
                    <a:lstStyle/>
                    <a:p>
                      <a:pPr algn="ctr" fontAlgn="b"/>
                      <a:r>
                        <a:rPr lang="el-GR" sz="600" u="sng" strike="noStrike">
                          <a:effectLst/>
                        </a:rPr>
                        <a:t> </a:t>
                      </a:r>
                      <a:endParaRPr lang="el-GR" sz="600" b="1" i="0" u="sng" strike="noStrike">
                        <a:effectLst/>
                        <a:latin typeface="Tahoma" panose="020B0604030504040204" pitchFamily="34" charset="0"/>
                      </a:endParaRPr>
                    </a:p>
                  </a:txBody>
                  <a:tcPr marL="5748" marR="5748" marT="5748" marB="0" anchor="b"/>
                </a:tc>
                <a:tc>
                  <a:txBody>
                    <a:bodyPr/>
                    <a:lstStyle/>
                    <a:p>
                      <a:pPr algn="ctr" fontAlgn="b"/>
                      <a:r>
                        <a:rPr lang="el-GR" sz="600" u="sng" strike="noStrike">
                          <a:effectLst/>
                        </a:rPr>
                        <a:t> </a:t>
                      </a:r>
                      <a:endParaRPr lang="el-GR" sz="600" b="1" i="0" u="sng" strike="noStrike">
                        <a:effectLst/>
                        <a:latin typeface="Tahoma" panose="020B0604030504040204" pitchFamily="34" charset="0"/>
                      </a:endParaRPr>
                    </a:p>
                  </a:txBody>
                  <a:tcPr marL="5748" marR="5748" marT="5748" marB="0" anchor="b"/>
                </a:tc>
                <a:tc>
                  <a:txBody>
                    <a:bodyPr/>
                    <a:lstStyle/>
                    <a:p>
                      <a:pPr algn="ctr" fontAlgn="b"/>
                      <a:r>
                        <a:rPr lang="el-GR" sz="600" u="sng" strike="noStrike">
                          <a:effectLst/>
                        </a:rPr>
                        <a:t> </a:t>
                      </a:r>
                      <a:endParaRPr lang="el-GR" sz="600" b="1"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2973117675"/>
                  </a:ext>
                </a:extLst>
              </a:tr>
              <a:tr h="229528">
                <a:tc>
                  <a:txBody>
                    <a:bodyPr/>
                    <a:lstStyle/>
                    <a:p>
                      <a:pPr algn="l" fontAlgn="b"/>
                      <a:r>
                        <a:rPr lang="el-GR" sz="600" u="none" strike="noStrike">
                          <a:effectLst/>
                        </a:rPr>
                        <a:t>            3 ΕΞΟΔΑ ΛΕΙΤΟΥΡΓΙΑΣ ΚΑΙ ΔΙΑΘΕΣΗΣ</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42.750,33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ctr" fontAlgn="b"/>
                      <a:r>
                        <a:rPr lang="el-GR" sz="600" u="sng" strike="noStrike">
                          <a:effectLst/>
                        </a:rPr>
                        <a:t> </a:t>
                      </a:r>
                      <a:endParaRPr lang="el-GR" sz="600" b="1" i="0" u="sng" strike="noStrike">
                        <a:effectLst/>
                        <a:latin typeface="Tahoma" panose="020B0604030504040204" pitchFamily="34" charset="0"/>
                      </a:endParaRPr>
                    </a:p>
                  </a:txBody>
                  <a:tcPr marL="5748" marR="5748" marT="5748" marB="0" anchor="b"/>
                </a:tc>
                <a:tc>
                  <a:txBody>
                    <a:bodyPr/>
                    <a:lstStyle/>
                    <a:p>
                      <a:pPr algn="ctr" fontAlgn="b"/>
                      <a:r>
                        <a:rPr lang="el-GR" sz="600" u="sng" strike="noStrike">
                          <a:effectLst/>
                        </a:rPr>
                        <a:t> </a:t>
                      </a:r>
                      <a:endParaRPr lang="el-GR" sz="600" b="1" i="0" u="sng" strike="noStrike">
                        <a:effectLst/>
                        <a:latin typeface="Tahoma" panose="020B0604030504040204" pitchFamily="34" charset="0"/>
                      </a:endParaRPr>
                    </a:p>
                  </a:txBody>
                  <a:tcPr marL="5748" marR="5748" marT="5748" marB="0" anchor="b"/>
                </a:tc>
                <a:tc>
                  <a:txBody>
                    <a:bodyPr/>
                    <a:lstStyle/>
                    <a:p>
                      <a:pPr algn="ctr" fontAlgn="b"/>
                      <a:r>
                        <a:rPr lang="el-GR" sz="600" u="sng" strike="noStrike">
                          <a:effectLst/>
                        </a:rPr>
                        <a:t> </a:t>
                      </a:r>
                      <a:endParaRPr lang="el-GR" sz="600" b="1" i="0" u="sng" strike="noStrike">
                        <a:effectLst/>
                        <a:latin typeface="Tahoma" panose="020B0604030504040204" pitchFamily="34" charset="0"/>
                      </a:endParaRPr>
                    </a:p>
                  </a:txBody>
                  <a:tcPr marL="5748" marR="5748" marT="5748" marB="0" anchor="b"/>
                </a:tc>
                <a:tc>
                  <a:txBody>
                    <a:bodyPr/>
                    <a:lstStyle/>
                    <a:p>
                      <a:pPr algn="ctr" fontAlgn="b"/>
                      <a:r>
                        <a:rPr lang="el-GR" sz="600" u="sng" strike="noStrike">
                          <a:effectLst/>
                        </a:rPr>
                        <a:t> </a:t>
                      </a:r>
                      <a:endParaRPr lang="el-GR" sz="600" b="1"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1841674234"/>
                  </a:ext>
                </a:extLst>
              </a:tr>
              <a:tr h="340813">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1 ΤΑΚΤΙΚΟ ΑΠΟΘΕΜΑΤΙΚΟ</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0,00</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1688923327"/>
                  </a:ext>
                </a:extLst>
              </a:tr>
              <a:tr h="229528">
                <a:tc>
                  <a:txBody>
                    <a:bodyPr/>
                    <a:lstStyle/>
                    <a:p>
                      <a:pPr algn="l" fontAlgn="b"/>
                      <a:r>
                        <a:rPr lang="el-GR" sz="600" u="none" strike="noStrike">
                          <a:effectLst/>
                        </a:rPr>
                        <a:t>ΜΕΡΙΚΑ ΑΠΟΤΕΛΕΣΜΑΤΑ ΚΕΡΔΗ ΕΚΜ-ΣΗΣ</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427.249,67</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2 ΠΡΩΤΟ ΜΕΡΙΣΜΑ</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0,00</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1212553331"/>
                  </a:ext>
                </a:extLst>
              </a:tr>
              <a:tr h="452100">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5 ΕΙΔΙΚΟ ΑΦΟΡΟΛ.ΑΠΟΘΕΜ.ΕΠΕΝΔΥΣΕΩΝ</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dirty="0">
                          <a:effectLst/>
                        </a:rPr>
                        <a:t> </a:t>
                      </a:r>
                      <a:endParaRPr lang="el-GR" sz="600" b="1" i="0" u="none" strike="noStrike" dirty="0">
                        <a:effectLst/>
                        <a:latin typeface="Tahoma" panose="020B0604030504040204" pitchFamily="34" charset="0"/>
                      </a:endParaRPr>
                    </a:p>
                  </a:txBody>
                  <a:tcPr marL="5748" marR="5748" marT="5748" marB="0" anchor="b"/>
                </a:tc>
                <a:tc>
                  <a:txBody>
                    <a:bodyPr/>
                    <a:lstStyle/>
                    <a:p>
                      <a:pPr algn="r" fontAlgn="b"/>
                      <a:r>
                        <a:rPr lang="el-GR" sz="600" u="none" strike="noStrike">
                          <a:effectLst/>
                        </a:rPr>
                        <a:t>0,00</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2806027904"/>
                  </a:ext>
                </a:extLst>
              </a:tr>
              <a:tr h="118241">
                <a:tc>
                  <a:txBody>
                    <a:bodyPr/>
                    <a:lstStyle/>
                    <a:p>
                      <a:pPr algn="l" fontAlgn="b"/>
                      <a:r>
                        <a:rPr lang="el-GR" sz="600" u="sng" strike="noStrike">
                          <a:effectLst/>
                        </a:rPr>
                        <a:t>ΠΛΕΟΝ ΕΚΤΑΚΤΑ ΑΠΟΤ/ΤΑ</a:t>
                      </a:r>
                      <a:endParaRPr lang="el-GR" sz="600" b="1"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1"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1" i="0" u="sng"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gridSpan="3">
                  <a:txBody>
                    <a:bodyPr/>
                    <a:lstStyle/>
                    <a:p>
                      <a:pPr algn="l" fontAlgn="b"/>
                      <a:r>
                        <a:rPr lang="el-GR" sz="600" u="none" strike="noStrike">
                          <a:effectLst/>
                        </a:rPr>
                        <a:t>7 ΑΜΟΙΒΕΣ ΑΠΟ ΠΟΣΟΣΤΑ ΜΕΛ.ΔΙΟΙΚ.ΣΥΜΒ</a:t>
                      </a:r>
                      <a:endParaRPr lang="el-GR" sz="600" b="1" i="0" u="none" strike="noStrike">
                        <a:effectLst/>
                        <a:latin typeface="Tahoma" panose="020B0604030504040204" pitchFamily="34" charset="0"/>
                      </a:endParaRPr>
                    </a:p>
                  </a:txBody>
                  <a:tcPr marL="5748" marR="5748" marT="5748" marB="0" anchor="b"/>
                </a:tc>
                <a:tc hMerge="1">
                  <a:txBody>
                    <a:bodyPr/>
                    <a:lstStyle/>
                    <a:p>
                      <a:endParaRPr lang="el-GR"/>
                    </a:p>
                  </a:txBody>
                  <a:tcPr/>
                </a:tc>
                <a:tc hMerge="1">
                  <a:txBody>
                    <a:bodyPr/>
                    <a:lstStyle/>
                    <a:p>
                      <a:endParaRPr lang="el-GR"/>
                    </a:p>
                  </a:txBody>
                  <a:tcPr/>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1889199672"/>
                  </a:ext>
                </a:extLst>
              </a:tr>
              <a:tr h="563385">
                <a:tc>
                  <a:txBody>
                    <a:bodyPr/>
                    <a:lstStyle/>
                    <a:p>
                      <a:pPr algn="l" fontAlgn="b"/>
                      <a:r>
                        <a:rPr lang="el-GR" sz="600" u="none" strike="noStrike" dirty="0">
                          <a:effectLst/>
                        </a:rPr>
                        <a:t>ΕΚΤΑΚΤΑ ΚΑΙ ΑΝΟΡΓΑΝΑ ΕΞΟΔΑ-ΕΣΟΔΑ</a:t>
                      </a:r>
                      <a:endParaRPr lang="el-GR" sz="600" b="1" i="0" u="none" strike="noStrike" dirty="0">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155,72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8 ΥΠΟΛΟΙΠΟ ΚΕΡΔΩΝ-ΖΗΜΙΩΝ ΕΙΣ ΝΕΟ</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235.444,92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1459681710"/>
                  </a:ext>
                </a:extLst>
              </a:tr>
              <a:tr h="229528">
                <a:tc>
                  <a:txBody>
                    <a:bodyPr/>
                    <a:lstStyle/>
                    <a:p>
                      <a:pPr algn="l" fontAlgn="b"/>
                      <a:r>
                        <a:rPr lang="el-GR" sz="600" u="none" strike="noStrike">
                          <a:effectLst/>
                        </a:rPr>
                        <a:t>ΟΡΓΑΝΙΚΑ &amp; ΕΚΤΑΚΤΑ ΑΠΟΤ/ΤΑ ΚΕΡΔΗ</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427.093,95</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235.444,92</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2329798746"/>
                  </a:ext>
                </a:extLst>
              </a:tr>
              <a:tr h="229528">
                <a:tc>
                  <a:txBody>
                    <a:bodyPr/>
                    <a:lstStyle/>
                    <a:p>
                      <a:pPr algn="l" fontAlgn="b"/>
                      <a:r>
                        <a:rPr lang="el-GR" sz="600" u="none" strike="noStrike">
                          <a:effectLst/>
                        </a:rPr>
                        <a:t>ΜΕΙΟΝ ΧΡΕΩΣΤΙΚΟΙ ΤΟΚΟΙ ΚΑΙ ΣΥΝΑΦΗ ΕΞΟΔΑ</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21.649,03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514170277"/>
                  </a:ext>
                </a:extLst>
              </a:tr>
              <a:tr h="118241">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ΑΘΗΝΑ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671409889"/>
                  </a:ext>
                </a:extLst>
              </a:tr>
              <a:tr h="340813">
                <a:tc>
                  <a:txBody>
                    <a:bodyPr/>
                    <a:lstStyle/>
                    <a:p>
                      <a:pPr algn="l" fontAlgn="b"/>
                      <a:r>
                        <a:rPr lang="el-GR" sz="600" u="sng" strike="noStrike">
                          <a:effectLst/>
                        </a:rPr>
                        <a:t>ΟΛΙΚΑ ΑΠΟΤ-ΤΑ ΚΕΡΔΗ ΕΚΜ-ΣΗΣ</a:t>
                      </a:r>
                      <a:endParaRPr lang="el-GR" sz="600" b="1"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405.444,92</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Ο ΠΡΟΕΔΡΟΣ ΤΟΥ Δ.Σ.</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Ο ΑΝΤΙΠΡΟΕΔΡΟΣ ΤΟΥ Δ.Σ</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ΟΙΚΟΝΟΜΙΚΟΣ ΔΙΕΥΘΥΝΤΗΣ</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1656796146"/>
                  </a:ext>
                </a:extLst>
              </a:tr>
              <a:tr h="118241">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918027395"/>
                  </a:ext>
                </a:extLst>
              </a:tr>
              <a:tr h="229528">
                <a:tc>
                  <a:txBody>
                    <a:bodyPr/>
                    <a:lstStyle/>
                    <a:p>
                      <a:pPr algn="l" fontAlgn="b"/>
                      <a:r>
                        <a:rPr lang="el-GR" sz="600" u="none" strike="noStrike">
                          <a:effectLst/>
                        </a:rPr>
                        <a:t>ΜΕΙΟΝ ΣΥΝΟΛΟ ΑΠΟΣΒΕΣΕΩΝ ΠΑΓΙΩΝ ΣΤΟΙΧΕΙΩΝ</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207.210,09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2002298237"/>
                  </a:ext>
                </a:extLst>
              </a:tr>
              <a:tr h="340813">
                <a:tc>
                  <a:txBody>
                    <a:bodyPr/>
                    <a:lstStyle/>
                    <a:p>
                      <a:pPr algn="l" fontAlgn="b"/>
                      <a:r>
                        <a:rPr lang="el-GR" sz="600" u="none" strike="noStrike">
                          <a:effectLst/>
                        </a:rPr>
                        <a:t>ΜΕΙΟΝ ΟΙ ΑΠΌ ΑΥΤΈΣ ΕΝΣΩΜΑΤΩΜΕΝΕΣΣΤΟ ΛΕΙΤΟΥΡΓΙΚΟ ΚΟΣΤΟΣ</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r" fontAlgn="b"/>
                      <a:r>
                        <a:rPr lang="el-GR" sz="600" u="none" strike="noStrike">
                          <a:effectLst/>
                        </a:rPr>
                        <a:t>207.210,09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3543546971"/>
                  </a:ext>
                </a:extLst>
              </a:tr>
              <a:tr h="118241">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3755593258"/>
                  </a:ext>
                </a:extLst>
              </a:tr>
              <a:tr h="229528">
                <a:tc>
                  <a:txBody>
                    <a:bodyPr/>
                    <a:lstStyle/>
                    <a:p>
                      <a:pPr algn="l" fontAlgn="b"/>
                      <a:r>
                        <a:rPr lang="el-GR" sz="600" u="sng" strike="noStrike">
                          <a:effectLst/>
                        </a:rPr>
                        <a:t>ΚΑΘΑΡΑ ΑΠΟΤΕΛΕΣΜΑΤΑ  ΚΕΡΔΗ  ΧΡΗΣΕΩΣ ΠΡΟ ΦΟΡΩΝ</a:t>
                      </a:r>
                      <a:endParaRPr lang="el-GR" sz="600" b="1"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0" i="0" u="sng" strike="noStrike">
                        <a:effectLst/>
                        <a:latin typeface="Tahoma" panose="020B0604030504040204" pitchFamily="34" charset="0"/>
                      </a:endParaRPr>
                    </a:p>
                  </a:txBody>
                  <a:tcPr marL="5748" marR="5748" marT="5748" marB="0" anchor="b"/>
                </a:tc>
                <a:tc>
                  <a:txBody>
                    <a:bodyPr/>
                    <a:lstStyle/>
                    <a:p>
                      <a:pPr algn="r" fontAlgn="b"/>
                      <a:r>
                        <a:rPr lang="el-GR" sz="600" u="sng" strike="noStrike">
                          <a:effectLst/>
                        </a:rPr>
                        <a:t>405.444,92 </a:t>
                      </a:r>
                      <a:endParaRPr lang="el-GR" sz="600" b="1" i="0" u="sng" strike="noStrike">
                        <a:effectLst/>
                        <a:latin typeface="Tahoma" panose="020B0604030504040204" pitchFamily="34" charset="0"/>
                      </a:endParaRPr>
                    </a:p>
                  </a:txBody>
                  <a:tcPr marL="5748" marR="5748" marT="5748" marB="0" anchor="b"/>
                </a:tc>
                <a:tc>
                  <a:txBody>
                    <a:bodyPr/>
                    <a:lstStyle/>
                    <a:p>
                      <a:pPr algn="l" fontAlgn="b"/>
                      <a:r>
                        <a:rPr lang="el-GR" sz="600" u="sng" strike="noStrike">
                          <a:effectLst/>
                        </a:rPr>
                        <a:t> </a:t>
                      </a:r>
                      <a:endParaRPr lang="el-GR" sz="600" b="1" i="0" u="sng"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tc>
                  <a:txBody>
                    <a:bodyPr/>
                    <a:lstStyle/>
                    <a:p>
                      <a:pPr algn="l" fontAlgn="b"/>
                      <a:r>
                        <a:rPr lang="el-GR" sz="600" u="none" strike="noStrike">
                          <a:effectLst/>
                        </a:rPr>
                        <a:t> </a:t>
                      </a:r>
                      <a:endParaRPr lang="el-GR" sz="600" b="0" i="0" u="none" strike="noStrike">
                        <a:effectLst/>
                        <a:latin typeface="Tahoma" panose="020B0604030504040204" pitchFamily="34" charset="0"/>
                      </a:endParaRPr>
                    </a:p>
                  </a:txBody>
                  <a:tcPr marL="5748" marR="5748" marT="5748" marB="0" anchor="b"/>
                </a:tc>
                <a:extLst>
                  <a:ext uri="{0D108BD9-81ED-4DB2-BD59-A6C34878D82A}">
                    <a16:rowId xmlns="" xmlns:a16="http://schemas.microsoft.com/office/drawing/2014/main" val="1767974052"/>
                  </a:ext>
                </a:extLst>
              </a:tr>
              <a:tr h="118241">
                <a:tc>
                  <a:txBody>
                    <a:bodyPr/>
                    <a:lstStyle/>
                    <a:p>
                      <a:pPr algn="l" fontAlgn="b"/>
                      <a:endParaRPr lang="el-GR" sz="600" b="0" i="0" u="none" strike="noStrike">
                        <a:effectLst/>
                        <a:latin typeface="Tahoma" panose="020B0604030504040204" pitchFamily="34" charset="0"/>
                      </a:endParaRPr>
                    </a:p>
                  </a:txBody>
                  <a:tcPr marL="5748" marR="5748" marT="5748" marB="0" anchor="b"/>
                </a:tc>
                <a:tc>
                  <a:txBody>
                    <a:bodyPr/>
                    <a:lstStyle/>
                    <a:p>
                      <a:pPr algn="l" fontAlgn="b"/>
                      <a:endParaRPr lang="el-GR" sz="600" b="0" i="0" u="none" strike="noStrike">
                        <a:effectLst/>
                        <a:latin typeface="Tahoma" panose="020B0604030504040204" pitchFamily="34" charset="0"/>
                      </a:endParaRPr>
                    </a:p>
                  </a:txBody>
                  <a:tcPr marL="5748" marR="5748" marT="5748" marB="0" anchor="b"/>
                </a:tc>
                <a:tc>
                  <a:txBody>
                    <a:bodyPr/>
                    <a:lstStyle/>
                    <a:p>
                      <a:pPr algn="l" fontAlgn="b"/>
                      <a:endParaRPr lang="el-GR" sz="600" b="0" i="0" u="none" strike="noStrike">
                        <a:effectLst/>
                        <a:latin typeface="Tahoma" panose="020B0604030504040204" pitchFamily="34" charset="0"/>
                      </a:endParaRPr>
                    </a:p>
                  </a:txBody>
                  <a:tcPr marL="5748" marR="5748" marT="5748" marB="0" anchor="b"/>
                </a:tc>
                <a:tc>
                  <a:txBody>
                    <a:bodyPr/>
                    <a:lstStyle/>
                    <a:p>
                      <a:pPr algn="l" fontAlgn="b"/>
                      <a:endParaRPr lang="el-GR" sz="600" b="0" i="0" u="none" strike="noStrike">
                        <a:effectLst/>
                        <a:latin typeface="Tahoma" panose="020B0604030504040204" pitchFamily="34" charset="0"/>
                      </a:endParaRPr>
                    </a:p>
                  </a:txBody>
                  <a:tcPr marL="5748" marR="5748" marT="5748" marB="0" anchor="b"/>
                </a:tc>
                <a:tc>
                  <a:txBody>
                    <a:bodyPr/>
                    <a:lstStyle/>
                    <a:p>
                      <a:pPr algn="l" fontAlgn="b"/>
                      <a:endParaRPr lang="el-GR" sz="600" b="0" i="0" u="none" strike="noStrike">
                        <a:effectLst/>
                        <a:latin typeface="Tahoma" panose="020B0604030504040204" pitchFamily="34" charset="0"/>
                      </a:endParaRPr>
                    </a:p>
                  </a:txBody>
                  <a:tcPr marL="5748" marR="5748" marT="5748" marB="0" anchor="b"/>
                </a:tc>
                <a:tc>
                  <a:txBody>
                    <a:bodyPr/>
                    <a:lstStyle/>
                    <a:p>
                      <a:pPr algn="l" fontAlgn="b"/>
                      <a:endParaRPr lang="el-GR" sz="600" b="0" i="0" u="none" strike="noStrike">
                        <a:effectLst/>
                        <a:latin typeface="Tahoma" panose="020B0604030504040204" pitchFamily="34" charset="0"/>
                      </a:endParaRPr>
                    </a:p>
                  </a:txBody>
                  <a:tcPr marL="5748" marR="5748" marT="5748" marB="0" anchor="b"/>
                </a:tc>
                <a:tc>
                  <a:txBody>
                    <a:bodyPr/>
                    <a:lstStyle/>
                    <a:p>
                      <a:pPr algn="l" fontAlgn="b"/>
                      <a:endParaRPr lang="el-GR" sz="600" b="0" i="0" u="none" strike="noStrike">
                        <a:effectLst/>
                        <a:latin typeface="Tahoma" panose="020B0604030504040204" pitchFamily="34" charset="0"/>
                      </a:endParaRPr>
                    </a:p>
                  </a:txBody>
                  <a:tcPr marL="5748" marR="5748" marT="5748" marB="0" anchor="b"/>
                </a:tc>
                <a:tc>
                  <a:txBody>
                    <a:bodyPr/>
                    <a:lstStyle/>
                    <a:p>
                      <a:pPr algn="l" fontAlgn="b"/>
                      <a:endParaRPr lang="el-GR" sz="600" b="0" i="0" u="none" strike="noStrike">
                        <a:effectLst/>
                        <a:latin typeface="Tahoma" panose="020B0604030504040204" pitchFamily="34" charset="0"/>
                      </a:endParaRPr>
                    </a:p>
                  </a:txBody>
                  <a:tcPr marL="5748" marR="5748" marT="5748" marB="0" anchor="b"/>
                </a:tc>
                <a:tc>
                  <a:txBody>
                    <a:bodyPr/>
                    <a:lstStyle/>
                    <a:p>
                      <a:pPr algn="l" fontAlgn="b"/>
                      <a:endParaRPr lang="el-GR" sz="600" b="0" i="0" u="none" strike="noStrike">
                        <a:effectLst/>
                        <a:latin typeface="Tahoma" panose="020B0604030504040204" pitchFamily="34" charset="0"/>
                      </a:endParaRPr>
                    </a:p>
                  </a:txBody>
                  <a:tcPr marL="5748" marR="5748" marT="5748" marB="0" anchor="b"/>
                </a:tc>
                <a:tc>
                  <a:txBody>
                    <a:bodyPr/>
                    <a:lstStyle/>
                    <a:p>
                      <a:pPr algn="l" fontAlgn="b"/>
                      <a:endParaRPr lang="el-GR" sz="600" b="0" i="0" u="none" strike="noStrike">
                        <a:effectLst/>
                        <a:latin typeface="Tahoma" panose="020B0604030504040204" pitchFamily="34" charset="0"/>
                      </a:endParaRPr>
                    </a:p>
                  </a:txBody>
                  <a:tcPr marL="5748" marR="5748" marT="5748" marB="0" anchor="b"/>
                </a:tc>
                <a:tc>
                  <a:txBody>
                    <a:bodyPr/>
                    <a:lstStyle/>
                    <a:p>
                      <a:pPr algn="l" fontAlgn="b"/>
                      <a:endParaRPr lang="el-GR" sz="600" b="0" i="0" u="none" strike="noStrike">
                        <a:effectLst/>
                        <a:latin typeface="Tahoma" panose="020B0604030504040204" pitchFamily="34" charset="0"/>
                      </a:endParaRPr>
                    </a:p>
                  </a:txBody>
                  <a:tcPr marL="5748" marR="5748" marT="5748" marB="0" anchor="b"/>
                </a:tc>
                <a:tc>
                  <a:txBody>
                    <a:bodyPr/>
                    <a:lstStyle/>
                    <a:p>
                      <a:pPr algn="l" fontAlgn="b"/>
                      <a:endParaRPr lang="el-GR" sz="600" b="0" i="0" u="none" strike="noStrike" dirty="0">
                        <a:effectLst/>
                        <a:latin typeface="Tahoma" panose="020B0604030504040204" pitchFamily="34" charset="0"/>
                      </a:endParaRPr>
                    </a:p>
                  </a:txBody>
                  <a:tcPr marL="5748" marR="5748" marT="5748" marB="0" anchor="b"/>
                </a:tc>
                <a:extLst>
                  <a:ext uri="{0D108BD9-81ED-4DB2-BD59-A6C34878D82A}">
                    <a16:rowId xmlns="" xmlns:a16="http://schemas.microsoft.com/office/drawing/2014/main" val="1321019421"/>
                  </a:ext>
                </a:extLst>
              </a:tr>
            </a:tbl>
          </a:graphicData>
        </a:graphic>
      </p:graphicFrame>
    </p:spTree>
    <p:extLst>
      <p:ext uri="{BB962C8B-B14F-4D97-AF65-F5344CB8AC3E}">
        <p14:creationId xmlns:p14="http://schemas.microsoft.com/office/powerpoint/2010/main" val="7522271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11151150"/>
              </p:ext>
            </p:extLst>
          </p:nvPr>
        </p:nvGraphicFramePr>
        <p:xfrm>
          <a:off x="0" y="-7"/>
          <a:ext cx="12191999" cy="6858010"/>
        </p:xfrm>
        <a:graphic>
          <a:graphicData uri="http://schemas.openxmlformats.org/drawingml/2006/table">
            <a:tbl>
              <a:tblPr>
                <a:tableStyleId>{5C22544A-7EE6-4342-B048-85BDC9FD1C3A}</a:tableStyleId>
              </a:tblPr>
              <a:tblGrid>
                <a:gridCol w="426428">
                  <a:extLst>
                    <a:ext uri="{9D8B030D-6E8A-4147-A177-3AD203B41FA5}">
                      <a16:colId xmlns="" xmlns:a16="http://schemas.microsoft.com/office/drawing/2014/main" val="2048679020"/>
                    </a:ext>
                  </a:extLst>
                </a:gridCol>
                <a:gridCol w="2161221">
                  <a:extLst>
                    <a:ext uri="{9D8B030D-6E8A-4147-A177-3AD203B41FA5}">
                      <a16:colId xmlns="" xmlns:a16="http://schemas.microsoft.com/office/drawing/2014/main" val="3850195768"/>
                    </a:ext>
                  </a:extLst>
                </a:gridCol>
                <a:gridCol w="1347129">
                  <a:extLst>
                    <a:ext uri="{9D8B030D-6E8A-4147-A177-3AD203B41FA5}">
                      <a16:colId xmlns="" xmlns:a16="http://schemas.microsoft.com/office/drawing/2014/main" val="4284199034"/>
                    </a:ext>
                  </a:extLst>
                </a:gridCol>
                <a:gridCol w="765634">
                  <a:extLst>
                    <a:ext uri="{9D8B030D-6E8A-4147-A177-3AD203B41FA5}">
                      <a16:colId xmlns="" xmlns:a16="http://schemas.microsoft.com/office/drawing/2014/main" val="543592721"/>
                    </a:ext>
                  </a:extLst>
                </a:gridCol>
                <a:gridCol w="1075765">
                  <a:extLst>
                    <a:ext uri="{9D8B030D-6E8A-4147-A177-3AD203B41FA5}">
                      <a16:colId xmlns="" xmlns:a16="http://schemas.microsoft.com/office/drawing/2014/main" val="3221817151"/>
                    </a:ext>
                  </a:extLst>
                </a:gridCol>
                <a:gridCol w="620262">
                  <a:extLst>
                    <a:ext uri="{9D8B030D-6E8A-4147-A177-3AD203B41FA5}">
                      <a16:colId xmlns="" xmlns:a16="http://schemas.microsoft.com/office/drawing/2014/main" val="2866150116"/>
                    </a:ext>
                  </a:extLst>
                </a:gridCol>
                <a:gridCol w="843166">
                  <a:extLst>
                    <a:ext uri="{9D8B030D-6E8A-4147-A177-3AD203B41FA5}">
                      <a16:colId xmlns="" xmlns:a16="http://schemas.microsoft.com/office/drawing/2014/main" val="2734963873"/>
                    </a:ext>
                  </a:extLst>
                </a:gridCol>
                <a:gridCol w="904545">
                  <a:extLst>
                    <a:ext uri="{9D8B030D-6E8A-4147-A177-3AD203B41FA5}">
                      <a16:colId xmlns="" xmlns:a16="http://schemas.microsoft.com/office/drawing/2014/main" val="1422310360"/>
                    </a:ext>
                  </a:extLst>
                </a:gridCol>
                <a:gridCol w="801170">
                  <a:extLst>
                    <a:ext uri="{9D8B030D-6E8A-4147-A177-3AD203B41FA5}">
                      <a16:colId xmlns="" xmlns:a16="http://schemas.microsoft.com/office/drawing/2014/main" val="2355158584"/>
                    </a:ext>
                  </a:extLst>
                </a:gridCol>
                <a:gridCol w="1075765">
                  <a:extLst>
                    <a:ext uri="{9D8B030D-6E8A-4147-A177-3AD203B41FA5}">
                      <a16:colId xmlns="" xmlns:a16="http://schemas.microsoft.com/office/drawing/2014/main" val="3729264368"/>
                    </a:ext>
                  </a:extLst>
                </a:gridCol>
                <a:gridCol w="930390">
                  <a:extLst>
                    <a:ext uri="{9D8B030D-6E8A-4147-A177-3AD203B41FA5}">
                      <a16:colId xmlns="" xmlns:a16="http://schemas.microsoft.com/office/drawing/2014/main" val="3506574416"/>
                    </a:ext>
                  </a:extLst>
                </a:gridCol>
                <a:gridCol w="620262">
                  <a:extLst>
                    <a:ext uri="{9D8B030D-6E8A-4147-A177-3AD203B41FA5}">
                      <a16:colId xmlns="" xmlns:a16="http://schemas.microsoft.com/office/drawing/2014/main" val="2446295259"/>
                    </a:ext>
                  </a:extLst>
                </a:gridCol>
                <a:gridCol w="620262">
                  <a:extLst>
                    <a:ext uri="{9D8B030D-6E8A-4147-A177-3AD203B41FA5}">
                      <a16:colId xmlns="" xmlns:a16="http://schemas.microsoft.com/office/drawing/2014/main" val="1525509444"/>
                    </a:ext>
                  </a:extLst>
                </a:gridCol>
              </a:tblGrid>
              <a:tr h="100911">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1594898040"/>
                  </a:ext>
                </a:extLst>
              </a:tr>
              <a:tr h="197473">
                <a:tc gridSpan="12">
                  <a:txBody>
                    <a:bodyPr/>
                    <a:lstStyle/>
                    <a:p>
                      <a:pPr algn="ctr" fontAlgn="b"/>
                      <a:r>
                        <a:rPr lang="el-GR" sz="800" u="sng" strike="noStrike">
                          <a:effectLst/>
                        </a:rPr>
                        <a:t>ΙΣΟΛΟΓΙΣΜΟΣ ΜΑΡΓΑΡΙΤΑ ΑΕ</a:t>
                      </a:r>
                      <a:endParaRPr lang="el-GR" sz="800" b="1" i="0" u="sng" strike="noStrike">
                        <a:effectLst/>
                        <a:latin typeface="Tahoma" panose="020B0604030504040204" pitchFamily="34" charset="0"/>
                      </a:endParaRPr>
                    </a:p>
                  </a:txBody>
                  <a:tcPr marL="3723" marR="3723" marT="3723"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2072858156"/>
                  </a:ext>
                </a:extLst>
              </a:tr>
              <a:tr h="174240">
                <a:tc gridSpan="12">
                  <a:txBody>
                    <a:bodyPr/>
                    <a:lstStyle/>
                    <a:p>
                      <a:pPr algn="ctr" fontAlgn="b"/>
                      <a:r>
                        <a:rPr lang="el-GR" sz="700" u="none" strike="noStrike">
                          <a:effectLst/>
                        </a:rPr>
                        <a:t>ΚΑΤΑΣΤΑΣΗ ΛΟΓ/ΣΜΟΥ ΓΕΝΙΚΗΣ ΕΚΜ/ΣΗΣ (Λ/80)</a:t>
                      </a:r>
                      <a:endParaRPr lang="el-GR" sz="700" b="1" i="0" u="none" strike="noStrike">
                        <a:solidFill>
                          <a:srgbClr val="000000"/>
                        </a:solidFill>
                        <a:effectLst/>
                        <a:latin typeface="Tahoma" panose="020B0604030504040204" pitchFamily="34" charset="0"/>
                      </a:endParaRPr>
                    </a:p>
                  </a:txBody>
                  <a:tcPr marL="3723" marR="3723" marT="3723"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l" fontAlgn="b"/>
                      <a:endParaRPr lang="el-GR" sz="5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1596884401"/>
                  </a:ext>
                </a:extLst>
              </a:tr>
              <a:tr h="154492">
                <a:tc>
                  <a:txBody>
                    <a:bodyPr/>
                    <a:lstStyle/>
                    <a:p>
                      <a:pPr algn="ctr" fontAlgn="b"/>
                      <a:r>
                        <a:rPr lang="el-GR" sz="600" u="none" strike="noStrike">
                          <a:effectLst/>
                        </a:rPr>
                        <a:t> </a:t>
                      </a:r>
                      <a:endParaRPr lang="el-GR" sz="600" b="1" i="0" u="none" strike="noStrike">
                        <a:effectLst/>
                        <a:latin typeface="Tahoma" panose="020B0604030504040204" pitchFamily="34" charset="0"/>
                      </a:endParaRPr>
                    </a:p>
                  </a:txBody>
                  <a:tcPr marL="3723" marR="3723" marT="3723" marB="0" anchor="b"/>
                </a:tc>
                <a:tc>
                  <a:txBody>
                    <a:bodyPr/>
                    <a:lstStyle/>
                    <a:p>
                      <a:pPr algn="ctr" fontAlgn="b"/>
                      <a:r>
                        <a:rPr lang="el-GR" sz="600" u="none" strike="noStrike">
                          <a:effectLst/>
                        </a:rPr>
                        <a:t> </a:t>
                      </a:r>
                      <a:endParaRPr lang="el-GR" sz="600" b="1" i="0" u="none" strike="noStrike">
                        <a:effectLst/>
                        <a:latin typeface="Tahoma" panose="020B0604030504040204" pitchFamily="34" charset="0"/>
                      </a:endParaRPr>
                    </a:p>
                  </a:txBody>
                  <a:tcPr marL="3723" marR="3723" marT="3723" marB="0" anchor="b"/>
                </a:tc>
                <a:tc>
                  <a:txBody>
                    <a:bodyPr/>
                    <a:lstStyle/>
                    <a:p>
                      <a:pPr algn="ctr" fontAlgn="b"/>
                      <a:r>
                        <a:rPr lang="el-GR" sz="600" u="sng" strike="noStrike">
                          <a:effectLst/>
                        </a:rPr>
                        <a:t>2018</a:t>
                      </a:r>
                      <a:endParaRPr lang="el-GR" sz="600" b="1" i="0" u="sng" strike="noStrike">
                        <a:effectLst/>
                        <a:latin typeface="Tahoma" panose="020B0604030504040204" pitchFamily="34" charset="0"/>
                      </a:endParaRPr>
                    </a:p>
                  </a:txBody>
                  <a:tcPr marL="3723" marR="3723" marT="3723" marB="0" anchor="b"/>
                </a:tc>
                <a:tc>
                  <a:txBody>
                    <a:bodyPr/>
                    <a:lstStyle/>
                    <a:p>
                      <a:pPr algn="ctr" fontAlgn="b"/>
                      <a:r>
                        <a:rPr lang="el-GR" sz="600" u="none" strike="noStrike">
                          <a:effectLst/>
                        </a:rPr>
                        <a:t> </a:t>
                      </a:r>
                      <a:endParaRPr lang="el-GR" sz="600" b="1" i="0" u="none" strike="noStrike">
                        <a:effectLst/>
                        <a:latin typeface="Tahoma" panose="020B0604030504040204" pitchFamily="34" charset="0"/>
                      </a:endParaRPr>
                    </a:p>
                  </a:txBody>
                  <a:tcPr marL="3723" marR="3723" marT="3723" marB="0" anchor="b"/>
                </a:tc>
                <a:tc>
                  <a:txBody>
                    <a:bodyPr/>
                    <a:lstStyle/>
                    <a:p>
                      <a:pPr algn="ctr" fontAlgn="b"/>
                      <a:r>
                        <a:rPr lang="el-GR" sz="600" u="sng" strike="noStrike">
                          <a:effectLst/>
                        </a:rPr>
                        <a:t> </a:t>
                      </a:r>
                      <a:endParaRPr lang="el-GR" sz="600" b="1" i="0" u="sng" strike="noStrike">
                        <a:effectLst/>
                        <a:latin typeface="Tahoma" panose="020B0604030504040204" pitchFamily="34" charset="0"/>
                      </a:endParaRPr>
                    </a:p>
                  </a:txBody>
                  <a:tcPr marL="3723" marR="3723" marT="3723" marB="0" anchor="b"/>
                </a:tc>
                <a:tc>
                  <a:txBody>
                    <a:bodyPr/>
                    <a:lstStyle/>
                    <a:p>
                      <a:pPr algn="ctr" fontAlgn="b"/>
                      <a:r>
                        <a:rPr lang="el-GR" sz="600" u="none" strike="noStrike">
                          <a:effectLst/>
                        </a:rPr>
                        <a:t> </a:t>
                      </a:r>
                      <a:endParaRPr lang="el-GR" sz="600" b="1" i="0" u="none" strike="noStrike">
                        <a:effectLst/>
                        <a:latin typeface="Tahoma" panose="020B0604030504040204" pitchFamily="34" charset="0"/>
                      </a:endParaRPr>
                    </a:p>
                  </a:txBody>
                  <a:tcPr marL="3723" marR="3723" marT="3723" marB="0" anchor="b"/>
                </a:tc>
                <a:tc>
                  <a:txBody>
                    <a:bodyPr/>
                    <a:lstStyle/>
                    <a:p>
                      <a:pPr algn="ctr" fontAlgn="b"/>
                      <a:r>
                        <a:rPr lang="el-GR" sz="600" u="none" strike="noStrike">
                          <a:effectLst/>
                        </a:rPr>
                        <a:t> </a:t>
                      </a:r>
                      <a:endParaRPr lang="el-GR" sz="600" b="1" i="0" u="none" strike="noStrike">
                        <a:effectLst/>
                        <a:latin typeface="Tahoma" panose="020B0604030504040204" pitchFamily="34" charset="0"/>
                      </a:endParaRPr>
                    </a:p>
                  </a:txBody>
                  <a:tcPr marL="3723" marR="3723" marT="3723" marB="0" anchor="b"/>
                </a:tc>
                <a:tc>
                  <a:txBody>
                    <a:bodyPr/>
                    <a:lstStyle/>
                    <a:p>
                      <a:pPr algn="ctr" fontAlgn="b"/>
                      <a:r>
                        <a:rPr lang="el-GR" sz="600" u="none" strike="noStrike">
                          <a:effectLst/>
                        </a:rPr>
                        <a:t> </a:t>
                      </a:r>
                      <a:endParaRPr lang="el-GR" sz="600" b="1" i="0" u="none" strike="noStrike">
                        <a:effectLst/>
                        <a:latin typeface="Tahoma" panose="020B0604030504040204" pitchFamily="34" charset="0"/>
                      </a:endParaRPr>
                    </a:p>
                  </a:txBody>
                  <a:tcPr marL="3723" marR="3723" marT="3723" marB="0" anchor="b"/>
                </a:tc>
                <a:tc>
                  <a:txBody>
                    <a:bodyPr/>
                    <a:lstStyle/>
                    <a:p>
                      <a:pPr algn="ctr" fontAlgn="b"/>
                      <a:r>
                        <a:rPr lang="el-GR" sz="600" u="none" strike="noStrike">
                          <a:effectLst/>
                        </a:rPr>
                        <a:t> </a:t>
                      </a:r>
                      <a:endParaRPr lang="el-GR" sz="600" b="1" i="0" u="none" strike="noStrike">
                        <a:effectLst/>
                        <a:latin typeface="Tahoma" panose="020B0604030504040204" pitchFamily="34" charset="0"/>
                      </a:endParaRPr>
                    </a:p>
                  </a:txBody>
                  <a:tcPr marL="3723" marR="3723" marT="3723" marB="0" anchor="b"/>
                </a:tc>
                <a:tc>
                  <a:txBody>
                    <a:bodyPr/>
                    <a:lstStyle/>
                    <a:p>
                      <a:pPr algn="ctr" fontAlgn="b"/>
                      <a:r>
                        <a:rPr lang="el-GR" sz="600" u="sng" strike="noStrike">
                          <a:effectLst/>
                        </a:rPr>
                        <a:t>2018</a:t>
                      </a:r>
                      <a:endParaRPr lang="el-GR" sz="600" b="1" i="0" u="sng" strike="noStrike">
                        <a:effectLst/>
                        <a:latin typeface="Tahoma" panose="020B0604030504040204" pitchFamily="34" charset="0"/>
                      </a:endParaRPr>
                    </a:p>
                  </a:txBody>
                  <a:tcPr marL="3723" marR="3723" marT="3723" marB="0" anchor="b"/>
                </a:tc>
                <a:tc>
                  <a:txBody>
                    <a:bodyPr/>
                    <a:lstStyle/>
                    <a:p>
                      <a:pPr algn="ctr" fontAlgn="b"/>
                      <a:r>
                        <a:rPr lang="el-GR" sz="600" u="sng" strike="noStrike">
                          <a:effectLst/>
                        </a:rPr>
                        <a:t> </a:t>
                      </a:r>
                      <a:endParaRPr lang="el-GR" sz="600" b="1" i="0" u="sng" strike="noStrike">
                        <a:effectLst/>
                        <a:latin typeface="Tahoma" panose="020B0604030504040204" pitchFamily="34" charset="0"/>
                      </a:endParaRPr>
                    </a:p>
                  </a:txBody>
                  <a:tcPr marL="3723" marR="3723" marT="3723" marB="0" anchor="b"/>
                </a:tc>
                <a:tc>
                  <a:txBody>
                    <a:bodyPr/>
                    <a:lstStyle/>
                    <a:p>
                      <a:pPr algn="l" fontAlgn="b"/>
                      <a:r>
                        <a:rPr lang="el-GR" sz="600" u="none" strike="noStrike">
                          <a:effectLst/>
                        </a:rPr>
                        <a:t> </a:t>
                      </a:r>
                      <a:endParaRPr lang="el-GR" sz="600" b="1" i="0" u="none" strike="noStrike">
                        <a:effectLst/>
                        <a:latin typeface="Tahoma" panose="020B0604030504040204" pitchFamily="34" charset="0"/>
                      </a:endParaRPr>
                    </a:p>
                  </a:txBody>
                  <a:tcPr marL="3723" marR="3723" marT="3723" marB="0" anchor="b"/>
                </a:tc>
                <a:tc>
                  <a:txBody>
                    <a:bodyPr/>
                    <a:lstStyle/>
                    <a:p>
                      <a:pPr algn="l" fontAlgn="b"/>
                      <a:endParaRPr lang="el-GR" sz="6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23984303"/>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2562839338"/>
                  </a:ext>
                </a:extLst>
              </a:tr>
              <a:tr h="139393">
                <a:tc>
                  <a:txBody>
                    <a:bodyPr/>
                    <a:lstStyle/>
                    <a:p>
                      <a:pPr algn="ctr" fontAlgn="b"/>
                      <a:r>
                        <a:rPr lang="el-GR" sz="500" u="none" strike="noStrike">
                          <a:effectLst/>
                        </a:rPr>
                        <a:t> </a:t>
                      </a:r>
                      <a:endParaRPr lang="el-GR" sz="500" b="1" i="0" u="none" strike="noStrike">
                        <a:effectLst/>
                        <a:latin typeface="Tahoma" panose="020B0604030504040204" pitchFamily="34" charset="0"/>
                      </a:endParaRPr>
                    </a:p>
                  </a:txBody>
                  <a:tcPr marL="3723" marR="3723" marT="3723" marB="0" anchor="b"/>
                </a:tc>
                <a:tc>
                  <a:txBody>
                    <a:bodyPr/>
                    <a:lstStyle/>
                    <a:p>
                      <a:pPr algn="ctr" fontAlgn="b"/>
                      <a:r>
                        <a:rPr lang="el-GR" sz="500" u="none" strike="noStrike">
                          <a:effectLst/>
                        </a:rPr>
                        <a:t>ΧΡΕΩΣΗ</a:t>
                      </a:r>
                      <a:endParaRPr lang="el-GR" sz="500" b="1" i="0" u="none" strike="noStrike">
                        <a:effectLst/>
                        <a:latin typeface="Tahoma" panose="020B0604030504040204" pitchFamily="34" charset="0"/>
                      </a:endParaRPr>
                    </a:p>
                  </a:txBody>
                  <a:tcPr marL="3723" marR="3723" marT="3723" marB="0" anchor="b"/>
                </a:tc>
                <a:tc>
                  <a:txBody>
                    <a:bodyPr/>
                    <a:lstStyle/>
                    <a:p>
                      <a:pPr algn="ctr" fontAlgn="b"/>
                      <a:r>
                        <a:rPr lang="el-GR" sz="500" u="none" strike="noStrike">
                          <a:effectLst/>
                        </a:rPr>
                        <a:t> </a:t>
                      </a:r>
                      <a:endParaRPr lang="el-GR" sz="500" b="1" i="0" u="none" strike="noStrike">
                        <a:effectLst/>
                        <a:latin typeface="Tahoma" panose="020B0604030504040204" pitchFamily="34" charset="0"/>
                      </a:endParaRPr>
                    </a:p>
                  </a:txBody>
                  <a:tcPr marL="3723" marR="3723" marT="3723" marB="0" anchor="b"/>
                </a:tc>
                <a:tc>
                  <a:txBody>
                    <a:bodyPr/>
                    <a:lstStyle/>
                    <a:p>
                      <a:pPr algn="ctr" fontAlgn="b"/>
                      <a:r>
                        <a:rPr lang="el-GR" sz="500" u="none" strike="noStrike">
                          <a:effectLst/>
                        </a:rPr>
                        <a:t> </a:t>
                      </a:r>
                      <a:endParaRPr lang="el-GR" sz="500" b="1" i="0" u="none" strike="noStrike">
                        <a:effectLst/>
                        <a:latin typeface="Tahoma" panose="020B0604030504040204" pitchFamily="34" charset="0"/>
                      </a:endParaRPr>
                    </a:p>
                  </a:txBody>
                  <a:tcPr marL="3723" marR="3723" marT="3723" marB="0" anchor="b"/>
                </a:tc>
                <a:tc>
                  <a:txBody>
                    <a:bodyPr/>
                    <a:lstStyle/>
                    <a:p>
                      <a:pPr algn="ctr" fontAlgn="b"/>
                      <a:r>
                        <a:rPr lang="el-GR" sz="500" u="none" strike="noStrike">
                          <a:effectLst/>
                        </a:rPr>
                        <a:t> </a:t>
                      </a:r>
                      <a:endParaRPr lang="el-GR" sz="500" b="1" i="0" u="none" strike="noStrike">
                        <a:effectLst/>
                        <a:latin typeface="Tahoma" panose="020B0604030504040204" pitchFamily="34" charset="0"/>
                      </a:endParaRPr>
                    </a:p>
                  </a:txBody>
                  <a:tcPr marL="3723" marR="3723" marT="3723" marB="0" anchor="b"/>
                </a:tc>
                <a:tc>
                  <a:txBody>
                    <a:bodyPr/>
                    <a:lstStyle/>
                    <a:p>
                      <a:pPr algn="ctr" fontAlgn="b"/>
                      <a:r>
                        <a:rPr lang="el-GR" sz="500" u="none" strike="noStrike">
                          <a:effectLst/>
                        </a:rPr>
                        <a:t> </a:t>
                      </a:r>
                      <a:endParaRPr lang="el-GR" sz="500" b="1" i="0" u="none" strike="noStrike">
                        <a:effectLst/>
                        <a:latin typeface="Tahoma" panose="020B0604030504040204" pitchFamily="34" charset="0"/>
                      </a:endParaRPr>
                    </a:p>
                  </a:txBody>
                  <a:tcPr marL="3723" marR="3723" marT="3723" marB="0" anchor="b"/>
                </a:tc>
                <a:tc>
                  <a:txBody>
                    <a:bodyPr/>
                    <a:lstStyle/>
                    <a:p>
                      <a:pPr algn="ctr" fontAlgn="b"/>
                      <a:r>
                        <a:rPr lang="el-GR" sz="500" u="none" strike="noStrike">
                          <a:effectLst/>
                        </a:rPr>
                        <a:t> </a:t>
                      </a:r>
                      <a:endParaRPr lang="el-GR" sz="500" b="1" i="0" u="none" strike="noStrike">
                        <a:effectLst/>
                        <a:latin typeface="Tahoma" panose="020B0604030504040204" pitchFamily="34" charset="0"/>
                      </a:endParaRPr>
                    </a:p>
                  </a:txBody>
                  <a:tcPr marL="3723" marR="3723" marT="3723" marB="0" anchor="b"/>
                </a:tc>
                <a:tc>
                  <a:txBody>
                    <a:bodyPr/>
                    <a:lstStyle/>
                    <a:p>
                      <a:pPr algn="ctr" fontAlgn="b"/>
                      <a:r>
                        <a:rPr lang="el-GR" sz="500" u="none" strike="noStrike">
                          <a:effectLst/>
                        </a:rPr>
                        <a:t>ΠΙΣΤΩΣΗ</a:t>
                      </a:r>
                      <a:endParaRPr lang="el-GR" sz="500" b="1" i="0" u="none" strike="noStrike">
                        <a:effectLst/>
                        <a:latin typeface="Tahoma" panose="020B0604030504040204" pitchFamily="34" charset="0"/>
                      </a:endParaRPr>
                    </a:p>
                  </a:txBody>
                  <a:tcPr marL="3723" marR="3723" marT="3723" marB="0" anchor="b"/>
                </a:tc>
                <a:tc>
                  <a:txBody>
                    <a:bodyPr/>
                    <a:lstStyle/>
                    <a:p>
                      <a:pPr algn="ctr" fontAlgn="b"/>
                      <a:r>
                        <a:rPr lang="el-GR" sz="500" u="none" strike="noStrike">
                          <a:effectLst/>
                        </a:rPr>
                        <a:t> </a:t>
                      </a:r>
                      <a:endParaRPr lang="el-GR" sz="500" b="1" i="0" u="none" strike="noStrike">
                        <a:effectLst/>
                        <a:latin typeface="Tahoma" panose="020B0604030504040204" pitchFamily="34" charset="0"/>
                      </a:endParaRPr>
                    </a:p>
                  </a:txBody>
                  <a:tcPr marL="3723" marR="3723" marT="3723" marB="0" anchor="b"/>
                </a:tc>
                <a:tc>
                  <a:txBody>
                    <a:bodyPr/>
                    <a:lstStyle/>
                    <a:p>
                      <a:pPr algn="ctr" fontAlgn="b"/>
                      <a:r>
                        <a:rPr lang="el-GR" sz="500" u="none" strike="noStrike">
                          <a:effectLst/>
                        </a:rPr>
                        <a:t> </a:t>
                      </a:r>
                      <a:endParaRPr lang="el-GR" sz="500" b="1" i="0" u="none" strike="noStrike">
                        <a:effectLst/>
                        <a:latin typeface="Tahoma" panose="020B0604030504040204" pitchFamily="34" charset="0"/>
                      </a:endParaRPr>
                    </a:p>
                  </a:txBody>
                  <a:tcPr marL="3723" marR="3723" marT="3723" marB="0" anchor="b"/>
                </a:tc>
                <a:tc>
                  <a:txBody>
                    <a:bodyPr/>
                    <a:lstStyle/>
                    <a:p>
                      <a:pPr algn="ctr" fontAlgn="b"/>
                      <a:r>
                        <a:rPr lang="el-GR" sz="500" u="none" strike="noStrike">
                          <a:effectLst/>
                        </a:rPr>
                        <a:t> </a:t>
                      </a:r>
                      <a:endParaRPr lang="el-GR" sz="500" b="1" i="0" u="none" strike="noStrike">
                        <a:effectLst/>
                        <a:latin typeface="Tahoma" panose="020B0604030504040204" pitchFamily="34" charset="0"/>
                      </a:endParaRPr>
                    </a:p>
                  </a:txBody>
                  <a:tcPr marL="3723" marR="3723" marT="3723" marB="0" anchor="b"/>
                </a:tc>
                <a:tc>
                  <a:txBody>
                    <a:bodyPr/>
                    <a:lstStyle/>
                    <a:p>
                      <a:pPr algn="ctr" fontAlgn="b"/>
                      <a:r>
                        <a:rPr lang="el-GR" sz="500" u="none" strike="noStrike">
                          <a:effectLst/>
                        </a:rPr>
                        <a:t> </a:t>
                      </a:r>
                      <a:endParaRPr lang="el-GR" sz="500" b="1" i="0" u="none" strike="noStrike">
                        <a:effectLst/>
                        <a:latin typeface="Tahoma" panose="020B0604030504040204" pitchFamily="34" charset="0"/>
                      </a:endParaRPr>
                    </a:p>
                  </a:txBody>
                  <a:tcPr marL="3723" marR="3723" marT="3723" marB="0" anchor="b"/>
                </a:tc>
                <a:tc>
                  <a:txBody>
                    <a:bodyPr/>
                    <a:lstStyle/>
                    <a:p>
                      <a:pPr algn="ctr" fontAlgn="b"/>
                      <a:endParaRPr lang="el-GR" sz="5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4224111038"/>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ctr"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3254618820"/>
                  </a:ext>
                </a:extLst>
              </a:tr>
              <a:tr h="100911">
                <a:tc>
                  <a:txBody>
                    <a:bodyPr/>
                    <a:lstStyle/>
                    <a:p>
                      <a:pPr algn="r" fontAlgn="b"/>
                      <a:r>
                        <a:rPr lang="el-GR" sz="400" u="none" strike="noStrike">
                          <a:effectLst/>
                        </a:rPr>
                        <a:t>1</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ΑΠΟΘΕΜΑΤΑ ΕΝΑΡΞΗΣ ΧΡΗΣΗΣ</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2.000.000,00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sng" strike="noStrike">
                          <a:effectLst/>
                        </a:rPr>
                        <a:t>1 ΠΩΛΗΣΕΙΣ</a:t>
                      </a:r>
                      <a:endParaRPr lang="el-GR" sz="400" b="1" i="0" u="sng"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4273465460"/>
                  </a:ext>
                </a:extLst>
              </a:tr>
              <a:tr h="191665">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20.ΕΜΠΟΡΕΥΜΑΤΑ</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70 ΕΜΠ/ΤΩΝ</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9.960.000,00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592883094"/>
                  </a:ext>
                </a:extLst>
              </a:tr>
              <a:tr h="37752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25. ΑΝΑΛΩΣΙΜΑ ΥΛΙΚΑ</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71 ΠΩΛΗΣΕΙΣ ΕΤΟΙΜΩΝ &amp; ΗΜ.</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2463410260"/>
                  </a:ext>
                </a:extLst>
              </a:tr>
              <a:tr h="284595">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sng" strike="noStrike">
                          <a:effectLst/>
                        </a:rPr>
                        <a:t>ΣΥΝΟΛΟ</a:t>
                      </a:r>
                      <a:endParaRPr lang="el-GR" sz="400" b="1" i="0" u="sng" strike="noStrike">
                        <a:effectLst/>
                        <a:latin typeface="Tahoma" panose="020B0604030504040204" pitchFamily="34" charset="0"/>
                      </a:endParaRPr>
                    </a:p>
                  </a:txBody>
                  <a:tcPr marL="3723" marR="3723" marT="3723" marB="0" anchor="b"/>
                </a:tc>
                <a:tc>
                  <a:txBody>
                    <a:bodyPr/>
                    <a:lstStyle/>
                    <a:p>
                      <a:pPr algn="r" fontAlgn="b"/>
                      <a:r>
                        <a:rPr lang="el-GR" sz="400" u="none" strike="noStrike" dirty="0">
                          <a:effectLst/>
                        </a:rPr>
                        <a:t>2.000.000,00</a:t>
                      </a:r>
                      <a:endParaRPr lang="el-GR" sz="400" b="1" i="0" u="none" strike="noStrike" dirty="0">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73 ΕΣΟΔΑ ΠΑΡΟΧΗΣ ΥΠΗΡΕΣΙΩΝ</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3992242304"/>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1970446371"/>
                  </a:ext>
                </a:extLst>
              </a:tr>
              <a:tr h="284595">
                <a:tc>
                  <a:txBody>
                    <a:bodyPr/>
                    <a:lstStyle/>
                    <a:p>
                      <a:pPr algn="r" fontAlgn="b"/>
                      <a:r>
                        <a:rPr lang="el-GR" sz="400" u="none" strike="noStrike">
                          <a:effectLst/>
                        </a:rPr>
                        <a:t>2</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ΜΕΙΟΝ ΑΠΟΘΕΜΑΤΑ ΛΗΞΗΣ</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2 ΛΟΙΠΑ ΟΡΓΑΝ.ΕΣΟΔΑ</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3099941294"/>
                  </a:ext>
                </a:extLst>
              </a:tr>
              <a:tr h="470450">
                <a:tc>
                  <a:txBody>
                    <a:bodyPr/>
                    <a:lstStyle/>
                    <a:p>
                      <a:pPr algn="r" fontAlgn="b"/>
                      <a:r>
                        <a:rPr lang="el-GR" sz="400" u="none" strike="noStrike">
                          <a:effectLst/>
                        </a:rPr>
                        <a:t>Α</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sng" strike="noStrike">
                          <a:effectLst/>
                        </a:rPr>
                        <a:t>ΚΟΣΤΟΣ ΠΩΛΗΘΕΝΤΩΝ</a:t>
                      </a:r>
                      <a:endParaRPr lang="el-GR" sz="400" b="1" i="0" u="sng"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74 ΕΠΙΧΟΡΗΓΗΣΕΙΣ &amp; ΔΙΑΦ.ΕΣΟΔΑ</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500.000,00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2531479543"/>
                  </a:ext>
                </a:extLst>
              </a:tr>
              <a:tr h="284595">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75 ΕΣΟΔΑ ΠΑΡ.ΑΣΧΟΛΙΩΝ</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46096209"/>
                  </a:ext>
                </a:extLst>
              </a:tr>
              <a:tr h="191665">
                <a:tc>
                  <a:txBody>
                    <a:bodyPr/>
                    <a:lstStyle/>
                    <a:p>
                      <a:pPr algn="r" fontAlgn="b"/>
                      <a:r>
                        <a:rPr lang="el-GR" sz="400" u="none" strike="noStrike">
                          <a:effectLst/>
                        </a:rPr>
                        <a:t>4</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sng" strike="noStrike">
                          <a:effectLst/>
                        </a:rPr>
                        <a:t>ΟΡΓΑΝΙΚΑ ΕΞΟΔΑ</a:t>
                      </a:r>
                      <a:endParaRPr lang="el-GR" sz="400" b="1" i="0" u="sng"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76 ΕΣΟΔΑ ΚΕΦΑΛΑΙΩΝ</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3827244098"/>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1477490906"/>
                  </a:ext>
                </a:extLst>
              </a:tr>
              <a:tr h="100911">
                <a:tc>
                  <a:txBody>
                    <a:bodyPr/>
                    <a:lstStyle/>
                    <a:p>
                      <a:pPr algn="r" fontAlgn="b"/>
                      <a:r>
                        <a:rPr lang="el-GR" sz="400" u="none" strike="noStrike">
                          <a:effectLst/>
                        </a:rPr>
                        <a:t>60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ΑΜΟΙΒΕΣ &amp;ΕΞΟΔΑ ΠΡΟΣΩΠΙΚΟΥ</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770.000,00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3318638201"/>
                  </a:ext>
                </a:extLst>
              </a:tr>
              <a:tr h="100911">
                <a:tc>
                  <a:txBody>
                    <a:bodyPr/>
                    <a:lstStyle/>
                    <a:p>
                      <a:pPr algn="r" fontAlgn="b"/>
                      <a:r>
                        <a:rPr lang="el-GR" sz="400" u="none" strike="noStrike">
                          <a:effectLst/>
                        </a:rPr>
                        <a:t>61</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ΑΜΟΙΒΕΣ &amp; ΕΞΟΔΑ ΤΡΙΤΩΝ</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2.789.546,00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2481648215"/>
                  </a:ext>
                </a:extLst>
              </a:tr>
              <a:tr h="100911">
                <a:tc>
                  <a:txBody>
                    <a:bodyPr/>
                    <a:lstStyle/>
                    <a:p>
                      <a:pPr algn="r" fontAlgn="b"/>
                      <a:r>
                        <a:rPr lang="el-GR" sz="400" u="none" strike="noStrike">
                          <a:effectLst/>
                        </a:rPr>
                        <a:t>62</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ΠΑΡΟΧΕΣ ΤΡΙΤΩΝ</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650.000,00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2287558729"/>
                  </a:ext>
                </a:extLst>
              </a:tr>
              <a:tr h="100911">
                <a:tc>
                  <a:txBody>
                    <a:bodyPr/>
                    <a:lstStyle/>
                    <a:p>
                      <a:pPr algn="r" fontAlgn="b"/>
                      <a:r>
                        <a:rPr lang="el-GR" sz="400" u="none" strike="noStrike">
                          <a:effectLst/>
                        </a:rPr>
                        <a:t>63</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ΦΟΡΟΙ- ΤΕΛΗ</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452.123,00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3185688575"/>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3571838053"/>
                  </a:ext>
                </a:extLst>
              </a:tr>
              <a:tr h="100911">
                <a:tc>
                  <a:txBody>
                    <a:bodyPr/>
                    <a:lstStyle/>
                    <a:p>
                      <a:pPr algn="r" fontAlgn="b"/>
                      <a:r>
                        <a:rPr lang="el-GR" sz="400" u="none" strike="noStrike">
                          <a:effectLst/>
                        </a:rPr>
                        <a:t>64</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ΔΙΑΦΟΡΑ ΕΞΟΔΑ</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2252579574"/>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64.00 ΕΞΟΔΑ ΜΕΤΑΦΟΡΩΝ</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4173471133"/>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64.01 ΕΞΟΔΑ ΤΑΞΕΙΔΙΩΝ</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568.000,00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50509121"/>
                  </a:ext>
                </a:extLst>
              </a:tr>
              <a:tr h="191665">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64.02 ΕΞΟΔΑ ΠΡΟΒΟΛΗΣ &amp; ΔΙΑΦ.</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1.678.250,69</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1563377698"/>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n-US" sz="400" u="none" strike="noStrike">
                          <a:effectLst/>
                        </a:rPr>
                        <a:t>64.03 E</a:t>
                      </a:r>
                      <a:r>
                        <a:rPr lang="el-GR" sz="400" u="none" strike="noStrike">
                          <a:effectLst/>
                        </a:rPr>
                        <a:t>ΞΟΔΑ ΕΚΘΕΣΕΩΝ</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456.987,00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1069203607"/>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64.05 ΣΥΝΔΡΟΜΕΣ ΕΙΣΦΟΡΕΣ</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89.654,00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706810091"/>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64.07 ΕΝΤΥΠΑ &amp; ΓΡΑΦΙΚΗ ΥΛΗ</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1.898.789,00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3532898076"/>
                  </a:ext>
                </a:extLst>
              </a:tr>
              <a:tr h="191665">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64.08 ΥΛΙΚΑ ΑΜΕΣΗΣ ΑΝΑΛΩΣΗΣ</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1.509,30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2347803641"/>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64.09 ΕΞΟΔΑ ΔΗΜΟΣΙΕΥΣΕΩΝ</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45.632,00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838348443"/>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64.98 ΔΙΑΦΟΡΑ </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410.100,00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4217592539"/>
                  </a:ext>
                </a:extLst>
              </a:tr>
              <a:tr h="100911">
                <a:tc>
                  <a:txBody>
                    <a:bodyPr/>
                    <a:lstStyle/>
                    <a:p>
                      <a:pPr algn="r" fontAlgn="b"/>
                      <a:r>
                        <a:rPr lang="el-GR" sz="400" u="none" strike="noStrike">
                          <a:effectLst/>
                        </a:rPr>
                        <a:t>65</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ΤΟΚΟΙ &amp; ΣΥΝΑΦΗ ΕΞΟΔΑ</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36.754,00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16655672"/>
                  </a:ext>
                </a:extLst>
              </a:tr>
              <a:tr h="100911">
                <a:tc>
                  <a:txBody>
                    <a:bodyPr/>
                    <a:lstStyle/>
                    <a:p>
                      <a:pPr algn="r" fontAlgn="b"/>
                      <a:r>
                        <a:rPr lang="el-GR" sz="400" u="none" strike="noStrike">
                          <a:effectLst/>
                        </a:rPr>
                        <a:t>66</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ΑΠΟΣΒΕΣΕΙΣ ΠΑΓΙΩΝ</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207.210,09</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3968514271"/>
                  </a:ext>
                </a:extLst>
              </a:tr>
              <a:tr h="100911">
                <a:tc>
                  <a:txBody>
                    <a:bodyPr/>
                    <a:lstStyle/>
                    <a:p>
                      <a:pPr algn="r" fontAlgn="b"/>
                      <a:r>
                        <a:rPr lang="el-GR" sz="400" u="none" strike="noStrike">
                          <a:effectLst/>
                        </a:rPr>
                        <a:t>68</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ΠΡΟΒΛΕΨΕΙΣ ΕΚΜ/ΣΗΣ</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1545048827"/>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ΣΥΝΟΛΙΚΟ ΚΟΣΤΟΣ ΕΞΟΔΩΝ</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10.054.555,08</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1511896442"/>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ΜΕΙΟΝ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4016672958"/>
                  </a:ext>
                </a:extLst>
              </a:tr>
              <a:tr h="191665">
                <a:tc>
                  <a:txBody>
                    <a:bodyPr/>
                    <a:lstStyle/>
                    <a:p>
                      <a:pPr algn="r" fontAlgn="b"/>
                      <a:r>
                        <a:rPr lang="el-GR" sz="400" u="none" strike="noStrike">
                          <a:effectLst/>
                        </a:rPr>
                        <a:t>7810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ΕΣΟΔΑ ΑΠΌ ΙΔΙΟΧΡΗΣΗ ΕΜΠ/ΤΩΝ</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767404791"/>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4209562904"/>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4080861643"/>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1"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2186465519"/>
                  </a:ext>
                </a:extLst>
              </a:tr>
              <a:tr h="303179">
                <a:tc>
                  <a:txBody>
                    <a:bodyPr/>
                    <a:lstStyle/>
                    <a:p>
                      <a:pPr algn="r" fontAlgn="b"/>
                      <a:r>
                        <a:rPr lang="el-GR" sz="400" u="none" strike="noStrike">
                          <a:effectLst/>
                        </a:rPr>
                        <a:t>8000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600" u="none" strike="noStrike">
                          <a:effectLst/>
                        </a:rPr>
                        <a:t>ΚΕΡΔΗ-ΖΗΜΙΑ  ΕΚΜΕΤ/ΣΗΣ</a:t>
                      </a:r>
                      <a:endParaRPr lang="el-GR" sz="600" b="1" i="0" u="none" strike="noStrike">
                        <a:effectLst/>
                        <a:latin typeface="Tahoma" panose="020B0604030504040204" pitchFamily="34" charset="0"/>
                      </a:endParaRPr>
                    </a:p>
                  </a:txBody>
                  <a:tcPr marL="3723" marR="3723" marT="3723" marB="0" anchor="b"/>
                </a:tc>
                <a:tc>
                  <a:txBody>
                    <a:bodyPr/>
                    <a:lstStyle/>
                    <a:p>
                      <a:pPr algn="r" fontAlgn="b"/>
                      <a:r>
                        <a:rPr lang="el-GR" sz="600" u="none" strike="noStrike">
                          <a:effectLst/>
                        </a:rPr>
                        <a:t>405.444,92 </a:t>
                      </a:r>
                      <a:endParaRPr lang="el-GR" sz="6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2284334977"/>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1"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1797609053"/>
                  </a:ext>
                </a:extLst>
              </a:tr>
              <a:tr h="100911">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ΣΥΝΟΛΙΚΟ ΚΟΣΤΟΣ ΕΣΟΔΩΝ</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10.460.000,00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ΣΥΝΟΛΑ</a:t>
                      </a:r>
                      <a:endParaRPr lang="el-GR" sz="400" b="1" i="0" u="none" strike="noStrike">
                        <a:effectLst/>
                        <a:latin typeface="Tahoma" panose="020B0604030504040204" pitchFamily="34" charset="0"/>
                      </a:endParaRPr>
                    </a:p>
                  </a:txBody>
                  <a:tcPr marL="3723" marR="3723" marT="3723" marB="0" anchor="b"/>
                </a:tc>
                <a:tc>
                  <a:txBody>
                    <a:bodyPr/>
                    <a:lstStyle/>
                    <a:p>
                      <a:pPr algn="r" fontAlgn="b"/>
                      <a:r>
                        <a:rPr lang="el-GR" sz="400" u="none" strike="noStrike">
                          <a:effectLst/>
                        </a:rPr>
                        <a:t>10.460.000,00</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r>
                        <a:rPr lang="el-GR" sz="400" u="none" strike="noStrike">
                          <a:effectLst/>
                        </a:rPr>
                        <a:t> </a:t>
                      </a:r>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4085453818"/>
                  </a:ext>
                </a:extLst>
              </a:tr>
              <a:tr h="100911">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1322343345"/>
                  </a:ext>
                </a:extLst>
              </a:tr>
              <a:tr h="100911">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extLst>
                  <a:ext uri="{0D108BD9-81ED-4DB2-BD59-A6C34878D82A}">
                    <a16:rowId xmlns="" xmlns:a16="http://schemas.microsoft.com/office/drawing/2014/main" val="2536413756"/>
                  </a:ext>
                </a:extLst>
              </a:tr>
              <a:tr h="100911">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a:effectLst/>
                        <a:latin typeface="Tahoma" panose="020B0604030504040204" pitchFamily="34" charset="0"/>
                      </a:endParaRPr>
                    </a:p>
                  </a:txBody>
                  <a:tcPr marL="3723" marR="3723" marT="3723" marB="0" anchor="b"/>
                </a:tc>
                <a:tc>
                  <a:txBody>
                    <a:bodyPr/>
                    <a:lstStyle/>
                    <a:p>
                      <a:pPr algn="l" fontAlgn="b"/>
                      <a:endParaRPr lang="el-GR" sz="400" b="1" i="0" u="none" strike="noStrike" dirty="0">
                        <a:effectLst/>
                        <a:latin typeface="Tahoma" panose="020B0604030504040204" pitchFamily="34" charset="0"/>
                      </a:endParaRPr>
                    </a:p>
                  </a:txBody>
                  <a:tcPr marL="3723" marR="3723" marT="3723" marB="0" anchor="b"/>
                </a:tc>
                <a:extLst>
                  <a:ext uri="{0D108BD9-81ED-4DB2-BD59-A6C34878D82A}">
                    <a16:rowId xmlns="" xmlns:a16="http://schemas.microsoft.com/office/drawing/2014/main" val="4103069684"/>
                  </a:ext>
                </a:extLst>
              </a:tr>
            </a:tbl>
          </a:graphicData>
        </a:graphic>
      </p:graphicFrame>
    </p:spTree>
    <p:extLst>
      <p:ext uri="{BB962C8B-B14F-4D97-AF65-F5344CB8AC3E}">
        <p14:creationId xmlns:p14="http://schemas.microsoft.com/office/powerpoint/2010/main" val="17005098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226521791"/>
              </p:ext>
            </p:extLst>
          </p:nvPr>
        </p:nvGraphicFramePr>
        <p:xfrm>
          <a:off x="2910817" y="98854"/>
          <a:ext cx="6189098" cy="6759146"/>
        </p:xfrm>
        <a:graphic>
          <a:graphicData uri="http://schemas.openxmlformats.org/presentationml/2006/ole">
            <mc:AlternateContent xmlns:mc="http://schemas.openxmlformats.org/markup-compatibility/2006">
              <mc:Choice xmlns:v="urn:schemas-microsoft-com:vml" Requires="v">
                <p:oleObj spid="_x0000_s10387" name="Document" r:id="rId3" imgW="7540459" imgH="10057135" progId="Word.Document.12">
                  <p:embed/>
                </p:oleObj>
              </mc:Choice>
              <mc:Fallback>
                <p:oleObj name="Document" r:id="rId3" imgW="7540459" imgH="10057135" progId="Word.Document.12">
                  <p:embed/>
                  <p:pic>
                    <p:nvPicPr>
                      <p:cNvPr id="0" name=""/>
                      <p:cNvPicPr/>
                      <p:nvPr/>
                    </p:nvPicPr>
                    <p:blipFill>
                      <a:blip r:embed="rId4"/>
                      <a:stretch>
                        <a:fillRect/>
                      </a:stretch>
                    </p:blipFill>
                    <p:spPr>
                      <a:xfrm>
                        <a:off x="2910817" y="98854"/>
                        <a:ext cx="6189098" cy="6759146"/>
                      </a:xfrm>
                      <a:prstGeom prst="rect">
                        <a:avLst/>
                      </a:prstGeom>
                    </p:spPr>
                  </p:pic>
                </p:oleObj>
              </mc:Fallback>
            </mc:AlternateContent>
          </a:graphicData>
        </a:graphic>
      </p:graphicFrame>
    </p:spTree>
    <p:extLst>
      <p:ext uri="{BB962C8B-B14F-4D97-AF65-F5344CB8AC3E}">
        <p14:creationId xmlns:p14="http://schemas.microsoft.com/office/powerpoint/2010/main" val="12761210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 xmlns:a16="http://schemas.microsoft.com/office/drawing/2014/main" id="{F4EA39C1-9FF1-FF4F-88DD-8C1586CB5428}"/>
              </a:ext>
            </a:extLst>
          </p:cNvPr>
          <p:cNvSpPr>
            <a:spLocks noGrp="1"/>
          </p:cNvSpPr>
          <p:nvPr>
            <p:ph type="title"/>
          </p:nvPr>
        </p:nvSpPr>
        <p:spPr>
          <a:xfrm>
            <a:off x="564206" y="216198"/>
            <a:ext cx="9613861" cy="1015701"/>
          </a:xfrm>
        </p:spPr>
        <p:txBody>
          <a:bodyPr>
            <a:normAutofit/>
          </a:bodyPr>
          <a:lstStyle/>
          <a:p>
            <a:r>
              <a:rPr lang="el-GR" sz="4400" dirty="0">
                <a:latin typeface="Times New Roman" panose="02020603050405020304" pitchFamily="18" charset="0"/>
                <a:cs typeface="Times New Roman" panose="02020603050405020304" pitchFamily="18" charset="0"/>
              </a:rPr>
              <a:t>Διευθυντής Προσωπικού</a:t>
            </a:r>
          </a:p>
        </p:txBody>
      </p:sp>
      <p:sp>
        <p:nvSpPr>
          <p:cNvPr id="5" name="Θέση περιεχομένου 4">
            <a:extLst>
              <a:ext uri="{FF2B5EF4-FFF2-40B4-BE49-F238E27FC236}">
                <a16:creationId xmlns="" xmlns:a16="http://schemas.microsoft.com/office/drawing/2014/main" id="{05C80D9D-2598-0047-B4E9-0579394E2954}"/>
              </a:ext>
            </a:extLst>
          </p:cNvPr>
          <p:cNvSpPr>
            <a:spLocks noGrp="1"/>
          </p:cNvSpPr>
          <p:nvPr>
            <p:ph idx="1"/>
          </p:nvPr>
        </p:nvSpPr>
        <p:spPr>
          <a:xfrm>
            <a:off x="711199" y="986971"/>
            <a:ext cx="10833101" cy="5653672"/>
          </a:xfrm>
        </p:spPr>
        <p:txBody>
          <a:bodyPr>
            <a:noAutofit/>
          </a:bodyPr>
          <a:lstStyle/>
          <a:p>
            <a:pPr marL="0" indent="0">
              <a:buNone/>
            </a:pPr>
            <a:endParaRPr lang="en-GB" sz="2800" dirty="0" smtClean="0">
              <a:latin typeface="Times New Roman" panose="02020603050405020304" pitchFamily="18" charset="0"/>
              <a:cs typeface="Times New Roman" panose="02020603050405020304" pitchFamily="18" charset="0"/>
            </a:endParaRPr>
          </a:p>
          <a:p>
            <a:pPr marL="0" indent="0">
              <a:buNone/>
            </a:pPr>
            <a:endParaRPr lang="en-GB" sz="2800" dirty="0" smtClean="0">
              <a:latin typeface="Times New Roman" panose="02020603050405020304" pitchFamily="18" charset="0"/>
              <a:cs typeface="Times New Roman" panose="02020603050405020304" pitchFamily="18" charset="0"/>
            </a:endParaRPr>
          </a:p>
          <a:p>
            <a:pPr marL="0" indent="0">
              <a:buNone/>
            </a:pPr>
            <a:r>
              <a:rPr lang="el-GR" sz="3200" dirty="0" smtClean="0">
                <a:latin typeface="Times New Roman" panose="02020603050405020304" pitchFamily="18" charset="0"/>
                <a:cs typeface="Times New Roman" panose="02020603050405020304" pitchFamily="18" charset="0"/>
              </a:rPr>
              <a:t>Ονομάζομαι </a:t>
            </a:r>
            <a:r>
              <a:rPr lang="el-GR" sz="3200" dirty="0">
                <a:latin typeface="Times New Roman" panose="02020603050405020304" pitchFamily="18" charset="0"/>
                <a:cs typeface="Times New Roman" panose="02020603050405020304" pitchFamily="18" charset="0"/>
              </a:rPr>
              <a:t>Σπύρος </a:t>
            </a:r>
            <a:r>
              <a:rPr lang="el-GR" sz="3200" dirty="0" err="1">
                <a:latin typeface="Times New Roman" panose="02020603050405020304" pitchFamily="18" charset="0"/>
                <a:cs typeface="Times New Roman" panose="02020603050405020304" pitchFamily="18" charset="0"/>
              </a:rPr>
              <a:t>Αυγούστης</a:t>
            </a:r>
            <a:r>
              <a:rPr lang="el-GR" sz="3200" dirty="0">
                <a:latin typeface="Times New Roman" panose="02020603050405020304" pitchFamily="18" charset="0"/>
                <a:cs typeface="Times New Roman" panose="02020603050405020304" pitchFamily="18" charset="0"/>
              </a:rPr>
              <a:t> και </a:t>
            </a:r>
            <a:r>
              <a:rPr lang="el-GR" sz="3200" dirty="0" smtClean="0">
                <a:latin typeface="Times New Roman" panose="02020603050405020304" pitchFamily="18" charset="0"/>
                <a:cs typeface="Times New Roman" panose="02020603050405020304" pitchFamily="18" charset="0"/>
              </a:rPr>
              <a:t>είμαι Διευθυντής Προσωπικού στην εταιρεία </a:t>
            </a:r>
            <a:r>
              <a:rPr lang="el-GR" sz="3200" dirty="0">
                <a:latin typeface="Times New Roman" panose="02020603050405020304" pitchFamily="18" charset="0"/>
                <a:cs typeface="Times New Roman" panose="02020603050405020304" pitchFamily="18" charset="0"/>
              </a:rPr>
              <a:t>μπισκότων ΜΑΡΓΑΡΙΤΑ Α.Ε</a:t>
            </a:r>
            <a:r>
              <a:rPr lang="el-GR" sz="3200" dirty="0" smtClean="0">
                <a:latin typeface="Times New Roman" panose="02020603050405020304" pitchFamily="18" charset="0"/>
                <a:cs typeface="Times New Roman" panose="02020603050405020304" pitchFamily="18" charset="0"/>
              </a:rPr>
              <a:t>.. </a:t>
            </a:r>
          </a:p>
          <a:p>
            <a:pPr marL="0" indent="0">
              <a:buNone/>
            </a:pPr>
            <a:r>
              <a:rPr lang="el-GR" sz="3200" dirty="0" smtClean="0">
                <a:latin typeface="Times New Roman" panose="02020603050405020304" pitchFamily="18" charset="0"/>
                <a:cs typeface="Times New Roman" panose="02020603050405020304" pitchFamily="18" charset="0"/>
              </a:rPr>
              <a:t>Στο </a:t>
            </a:r>
            <a:r>
              <a:rPr lang="el-GR" sz="3200" dirty="0">
                <a:latin typeface="Times New Roman" panose="02020603050405020304" pitchFamily="18" charset="0"/>
                <a:cs typeface="Times New Roman" panose="02020603050405020304" pitchFamily="18" charset="0"/>
              </a:rPr>
              <a:t>τμήμα μου απασχολώ 12 άτομα </a:t>
            </a:r>
            <a:r>
              <a:rPr lang="el-GR" sz="3200" dirty="0" smtClean="0">
                <a:latin typeface="Times New Roman" panose="02020603050405020304" pitchFamily="18" charset="0"/>
                <a:cs typeface="Times New Roman" panose="02020603050405020304" pitchFamily="18" charset="0"/>
              </a:rPr>
              <a:t>.</a:t>
            </a:r>
          </a:p>
          <a:p>
            <a:pPr marL="0" indent="0">
              <a:buNone/>
            </a:pPr>
            <a:r>
              <a:rPr lang="el-GR" sz="3200" b="1" dirty="0" smtClean="0">
                <a:solidFill>
                  <a:srgbClr val="92D050"/>
                </a:solidFill>
                <a:latin typeface="Times New Roman" panose="02020603050405020304" pitchFamily="18" charset="0"/>
                <a:cs typeface="Times New Roman" panose="02020603050405020304" pitchFamily="18" charset="0"/>
              </a:rPr>
              <a:t>Ο </a:t>
            </a:r>
            <a:r>
              <a:rPr lang="el-GR" sz="3200" b="1" dirty="0">
                <a:solidFill>
                  <a:srgbClr val="92D050"/>
                </a:solidFill>
                <a:latin typeface="Times New Roman" panose="02020603050405020304" pitchFamily="18" charset="0"/>
                <a:cs typeface="Times New Roman" panose="02020603050405020304" pitchFamily="18" charset="0"/>
              </a:rPr>
              <a:t>ρόλος μου στην εταιρία είναι </a:t>
            </a:r>
            <a:r>
              <a:rPr lang="el-GR" sz="3200" b="1" dirty="0" smtClean="0">
                <a:solidFill>
                  <a:srgbClr val="92D050"/>
                </a:solidFill>
                <a:latin typeface="Times New Roman" panose="02020603050405020304" pitchFamily="18" charset="0"/>
                <a:cs typeface="Times New Roman" panose="02020603050405020304" pitchFamily="18" charset="0"/>
              </a:rPr>
              <a:t>να</a:t>
            </a:r>
            <a:r>
              <a:rPr lang="en-GB" sz="3200" b="1" dirty="0" smtClean="0">
                <a:solidFill>
                  <a:srgbClr val="92D050"/>
                </a:solidFill>
                <a:latin typeface="Times New Roman" panose="02020603050405020304" pitchFamily="18" charset="0"/>
                <a:cs typeface="Times New Roman" panose="02020603050405020304" pitchFamily="18" charset="0"/>
              </a:rPr>
              <a:t>:</a:t>
            </a:r>
            <a:endParaRPr lang="el-GR" sz="3200" b="1" dirty="0" smtClean="0">
              <a:solidFill>
                <a:srgbClr val="92D050"/>
              </a:solidFill>
              <a:latin typeface="Times New Roman" panose="02020603050405020304" pitchFamily="18" charset="0"/>
              <a:cs typeface="Times New Roman" panose="02020603050405020304" pitchFamily="18" charset="0"/>
            </a:endParaRPr>
          </a:p>
          <a:p>
            <a:r>
              <a:rPr lang="el-GR" sz="3200" dirty="0" smtClean="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Α</a:t>
            </a:r>
            <a:r>
              <a:rPr lang="el-GR" sz="3200" dirty="0" smtClean="0">
                <a:latin typeface="Times New Roman" panose="02020603050405020304" pitchFamily="18" charset="0"/>
                <a:cs typeface="Times New Roman" panose="02020603050405020304" pitchFamily="18" charset="0"/>
              </a:rPr>
              <a:t>ναπτύξω </a:t>
            </a:r>
            <a:r>
              <a:rPr lang="el-GR" sz="3200" dirty="0">
                <a:latin typeface="Times New Roman" panose="02020603050405020304" pitchFamily="18" charset="0"/>
                <a:cs typeface="Times New Roman" panose="02020603050405020304" pitchFamily="18" charset="0"/>
              </a:rPr>
              <a:t>διαπροσωπικές σχέσεις με το </a:t>
            </a:r>
            <a:r>
              <a:rPr lang="el-GR" sz="3200" dirty="0" err="1">
                <a:latin typeface="Times New Roman" panose="02020603050405020304" pitchFamily="18" charset="0"/>
                <a:cs typeface="Times New Roman" panose="02020603050405020304" pitchFamily="18" charset="0"/>
              </a:rPr>
              <a:t>προσωπικό,ώστε</a:t>
            </a:r>
            <a:r>
              <a:rPr lang="el-GR" sz="3200" dirty="0">
                <a:latin typeface="Times New Roman" panose="02020603050405020304" pitchFamily="18" charset="0"/>
                <a:cs typeface="Times New Roman" panose="02020603050405020304" pitchFamily="18" charset="0"/>
              </a:rPr>
              <a:t> να δημιουργηθεί ένα κλίμα κατανόησης και εμπιστοσύνης </a:t>
            </a:r>
            <a:r>
              <a:rPr lang="el-GR" sz="3200" dirty="0" smtClean="0">
                <a:latin typeface="Times New Roman" panose="02020603050405020304" pitchFamily="18" charset="0"/>
                <a:cs typeface="Times New Roman" panose="02020603050405020304" pitchFamily="18" charset="0"/>
              </a:rPr>
              <a:t>.</a:t>
            </a:r>
          </a:p>
          <a:p>
            <a:r>
              <a:rPr lang="el-GR" sz="3200" dirty="0" smtClean="0">
                <a:latin typeface="Times New Roman" panose="02020603050405020304" pitchFamily="18" charset="0"/>
                <a:cs typeface="Times New Roman" panose="02020603050405020304" pitchFamily="18" charset="0"/>
              </a:rPr>
              <a:t>Εξετάζω </a:t>
            </a:r>
            <a:r>
              <a:rPr lang="el-GR" sz="3200" dirty="0">
                <a:latin typeface="Times New Roman" panose="02020603050405020304" pitchFamily="18" charset="0"/>
                <a:cs typeface="Times New Roman" panose="02020603050405020304" pitchFamily="18" charset="0"/>
              </a:rPr>
              <a:t>τους υποψήφιους για πρόσληψη στην εταιρία και προτείνω τους καταλληλότερους </a:t>
            </a:r>
            <a:r>
              <a:rPr lang="el-GR"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8501198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3200" y="595086"/>
            <a:ext cx="11538857" cy="6125029"/>
          </a:xfrm>
        </p:spPr>
        <p:txBody>
          <a:bodyPr/>
          <a:lstStyle/>
          <a:p>
            <a:pPr marL="0" indent="0">
              <a:buNone/>
            </a:pPr>
            <a:r>
              <a:rPr lang="el-GR" sz="3600" b="1" dirty="0">
                <a:solidFill>
                  <a:schemeClr val="accent5"/>
                </a:solidFill>
              </a:rPr>
              <a:t>Διευθύντρια </a:t>
            </a:r>
            <a:r>
              <a:rPr lang="el-GR" sz="3600" b="1" dirty="0" smtClean="0">
                <a:solidFill>
                  <a:schemeClr val="accent5"/>
                </a:solidFill>
              </a:rPr>
              <a:t>Παραγωγής</a:t>
            </a:r>
            <a:r>
              <a:rPr lang="en-GB" sz="3600" b="1" dirty="0" smtClean="0">
                <a:solidFill>
                  <a:schemeClr val="accent5"/>
                </a:solidFill>
              </a:rPr>
              <a:t>:</a:t>
            </a:r>
            <a:endParaRPr lang="el-GR" sz="3600" b="1" dirty="0" smtClean="0">
              <a:solidFill>
                <a:schemeClr val="accent5"/>
              </a:solidFill>
            </a:endParaRPr>
          </a:p>
          <a:p>
            <a:pPr marL="0" indent="0">
              <a:buNone/>
            </a:pPr>
            <a:r>
              <a:rPr lang="el-GR" sz="3600" dirty="0" smtClean="0"/>
              <a:t> </a:t>
            </a:r>
            <a:r>
              <a:rPr lang="el-GR" sz="3600" dirty="0"/>
              <a:t>Βασιλειάδη Ειρήνη</a:t>
            </a:r>
            <a:endParaRPr lang="el-GR" sz="3600" b="1" dirty="0" smtClean="0">
              <a:solidFill>
                <a:schemeClr val="accent5"/>
              </a:solidFill>
            </a:endParaRPr>
          </a:p>
          <a:p>
            <a:pPr marL="0" indent="0">
              <a:buNone/>
            </a:pPr>
            <a:endParaRPr lang="el-GR" sz="3200" b="1" dirty="0">
              <a:solidFill>
                <a:schemeClr val="accent5"/>
              </a:solidFill>
            </a:endParaRPr>
          </a:p>
          <a:p>
            <a:pPr marL="0" indent="0">
              <a:buNone/>
            </a:pPr>
            <a:endParaRPr lang="el-GR" sz="3200" dirty="0"/>
          </a:p>
          <a:p>
            <a:r>
              <a:rPr lang="el-GR" sz="2800" dirty="0" smtClean="0"/>
              <a:t>Ο ρόλος μου είναι να κανονίζω σχέδια σύμφωνα με τις παραγγελίες, τα συμβόλαια , τη χωρητικότητα των χώρων εργασίας και  τον εξοπλισμό.</a:t>
            </a:r>
          </a:p>
          <a:p>
            <a:r>
              <a:rPr lang="el-GR" sz="2800" dirty="0" smtClean="0"/>
              <a:t> Κάνω συνεχής επιθεώρηση και έλεγχο της εκπλήρωσης των σχεδίων λαμβάνοντας υπόψη μου την ανάπτυξη των πωλήσεων, τις συνθήκες εργασίας κλπ. </a:t>
            </a:r>
            <a:endParaRPr lang="el-GR"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8464" y="6008914"/>
            <a:ext cx="1803535" cy="84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96792"/>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0321" y="755374"/>
            <a:ext cx="9613861" cy="5180815"/>
          </a:xfrm>
        </p:spPr>
        <p:txBody>
          <a:bodyPr/>
          <a:lstStyle/>
          <a:p>
            <a:r>
              <a:rPr lang="el-GR" sz="3200" dirty="0">
                <a:latin typeface="Times New Roman" panose="02020603050405020304" pitchFamily="18" charset="0"/>
                <a:cs typeface="Times New Roman" panose="02020603050405020304" pitchFamily="18" charset="0"/>
              </a:rPr>
              <a:t>Αξιολογώ την απόδοση των υπαλλήλων και προτείνω οριζόντιες και κάθετες μετακινήσεις σε θέσεις εργασίας ,για τη βελτίωση της αποδοτικότητας ή την απομάκρυνση τους από την εταιρία. </a:t>
            </a:r>
          </a:p>
          <a:p>
            <a:r>
              <a:rPr lang="el-GR" sz="3200" dirty="0">
                <a:latin typeface="Times New Roman" panose="02020603050405020304" pitchFamily="18" charset="0"/>
                <a:cs typeface="Times New Roman" panose="02020603050405020304" pitchFamily="18" charset="0"/>
              </a:rPr>
              <a:t>Σχεδιάζω και προτείνω την κλίμακα των μισθών και των </a:t>
            </a:r>
            <a:r>
              <a:rPr lang="el-GR" sz="3200" dirty="0" smtClean="0">
                <a:latin typeface="Times New Roman" panose="02020603050405020304" pitchFamily="18" charset="0"/>
                <a:cs typeface="Times New Roman" panose="02020603050405020304" pitchFamily="18" charset="0"/>
              </a:rPr>
              <a:t>ασφαλιστικών </a:t>
            </a:r>
            <a:r>
              <a:rPr lang="el-GR" sz="3200" dirty="0">
                <a:latin typeface="Times New Roman" panose="02020603050405020304" pitchFamily="18" charset="0"/>
                <a:cs typeface="Times New Roman" panose="02020603050405020304" pitchFamily="18" charset="0"/>
              </a:rPr>
              <a:t>ή άλλων </a:t>
            </a:r>
            <a:r>
              <a:rPr lang="el-GR" sz="3200" dirty="0" err="1">
                <a:latin typeface="Times New Roman" panose="02020603050405020304" pitchFamily="18" charset="0"/>
                <a:cs typeface="Times New Roman" panose="02020603050405020304" pitchFamily="18" charset="0"/>
              </a:rPr>
              <a:t>παροχώνγιατο</a:t>
            </a:r>
            <a:r>
              <a:rPr lang="el-GR" sz="3200" dirty="0">
                <a:latin typeface="Times New Roman" panose="02020603050405020304" pitchFamily="18" charset="0"/>
                <a:cs typeface="Times New Roman" panose="02020603050405020304" pitchFamily="18" charset="0"/>
              </a:rPr>
              <a:t> προσωπικό. </a:t>
            </a:r>
          </a:p>
          <a:p>
            <a:r>
              <a:rPr lang="el-GR" sz="3200" dirty="0">
                <a:latin typeface="Times New Roman" panose="02020603050405020304" pitchFamily="18" charset="0"/>
                <a:cs typeface="Times New Roman" panose="02020603050405020304" pitchFamily="18" charset="0"/>
              </a:rPr>
              <a:t>Οργανώνω προγράμματα εκπαίδευσης του προσωπικού. </a:t>
            </a:r>
          </a:p>
          <a:p>
            <a:r>
              <a:rPr lang="el-GR" sz="3200" dirty="0">
                <a:latin typeface="Times New Roman" panose="02020603050405020304" pitchFamily="18" charset="0"/>
                <a:cs typeface="Times New Roman" panose="02020603050405020304" pitchFamily="18" charset="0"/>
              </a:rPr>
              <a:t>Τέλος, ενημερώνω και προσπαθώ να </a:t>
            </a:r>
            <a:r>
              <a:rPr lang="el-GR" sz="3200" dirty="0" err="1">
                <a:latin typeface="Times New Roman" panose="02020603050405020304" pitchFamily="18" charset="0"/>
                <a:cs typeface="Times New Roman" panose="02020603050405020304" pitchFamily="18" charset="0"/>
              </a:rPr>
              <a:t>αντιμετοπίσω</a:t>
            </a:r>
            <a:r>
              <a:rPr lang="el-GR" sz="3200" dirty="0">
                <a:latin typeface="Times New Roman" panose="02020603050405020304" pitchFamily="18" charset="0"/>
                <a:cs typeface="Times New Roman" panose="02020603050405020304" pitchFamily="18" charset="0"/>
              </a:rPr>
              <a:t> τυχόν </a:t>
            </a:r>
            <a:r>
              <a:rPr lang="el-GR" sz="3200" dirty="0" err="1">
                <a:latin typeface="Times New Roman" panose="02020603050405020304" pitchFamily="18" charset="0"/>
                <a:cs typeface="Times New Roman" panose="02020603050405020304" pitchFamily="18" charset="0"/>
              </a:rPr>
              <a:t>διαφονίες</a:t>
            </a:r>
            <a:r>
              <a:rPr lang="el-GR" sz="3200" dirty="0">
                <a:latin typeface="Times New Roman" panose="02020603050405020304" pitchFamily="18" charset="0"/>
                <a:cs typeface="Times New Roman" panose="02020603050405020304" pitchFamily="18" charset="0"/>
              </a:rPr>
              <a:t> μεταξύ του προσωπικού</a:t>
            </a:r>
          </a:p>
          <a:p>
            <a:endParaRPr lang="el-GR" dirty="0"/>
          </a:p>
        </p:txBody>
      </p:sp>
    </p:spTree>
    <p:extLst>
      <p:ext uri="{BB962C8B-B14F-4D97-AF65-F5344CB8AC3E}">
        <p14:creationId xmlns:p14="http://schemas.microsoft.com/office/powerpoint/2010/main" val="4290161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8879988-0D33-D240-A9C5-9471D4FDDB48}"/>
              </a:ext>
            </a:extLst>
          </p:cNvPr>
          <p:cNvSpPr>
            <a:spLocks noGrp="1"/>
          </p:cNvSpPr>
          <p:nvPr>
            <p:ph type="title"/>
          </p:nvPr>
        </p:nvSpPr>
        <p:spPr>
          <a:xfrm>
            <a:off x="680321" y="0"/>
            <a:ext cx="9613861" cy="815009"/>
          </a:xfrm>
        </p:spPr>
        <p:txBody>
          <a:bodyPr>
            <a:normAutofit/>
          </a:bodyPr>
          <a:lstStyle/>
          <a:p>
            <a:r>
              <a:rPr lang="el-GR" dirty="0">
                <a:latin typeface="Times New Roman" panose="02020603050405020304" pitchFamily="18" charset="0"/>
                <a:cs typeface="Times New Roman" panose="02020603050405020304" pitchFamily="18" charset="0"/>
              </a:rPr>
              <a:t>Στόχοι τμήματος </a:t>
            </a:r>
          </a:p>
        </p:txBody>
      </p:sp>
      <p:sp>
        <p:nvSpPr>
          <p:cNvPr id="3" name="Θέση περιεχομένου 2">
            <a:extLst>
              <a:ext uri="{FF2B5EF4-FFF2-40B4-BE49-F238E27FC236}">
                <a16:creationId xmlns="" xmlns:a16="http://schemas.microsoft.com/office/drawing/2014/main" id="{4E2475C5-9144-D64B-B104-BFE6D77E7E86}"/>
              </a:ext>
            </a:extLst>
          </p:cNvPr>
          <p:cNvSpPr>
            <a:spLocks noGrp="1"/>
          </p:cNvSpPr>
          <p:nvPr>
            <p:ph idx="1"/>
          </p:nvPr>
        </p:nvSpPr>
        <p:spPr>
          <a:xfrm>
            <a:off x="1" y="1152940"/>
            <a:ext cx="12032342" cy="5363974"/>
          </a:xfrm>
        </p:spPr>
        <p:txBody>
          <a:bodyPr>
            <a:noAutofit/>
          </a:bodyPr>
          <a:lstStyle/>
          <a:p>
            <a:r>
              <a:rPr lang="el-GR" sz="2800" dirty="0">
                <a:latin typeface="Times New Roman" panose="02020603050405020304" pitchFamily="18" charset="0"/>
                <a:cs typeface="Times New Roman" panose="02020603050405020304" pitchFamily="18" charset="0"/>
              </a:rPr>
              <a:t>Ο Διευθυντής Προσωπικού μεριμνά για την πρόσληψη του κατάλληλου για κάθε ειδικότητα προσωπικού, για την </a:t>
            </a:r>
            <a:r>
              <a:rPr lang="el-GR" sz="2800" dirty="0" err="1">
                <a:latin typeface="Times New Roman" panose="02020603050405020304" pitchFamily="18" charset="0"/>
                <a:cs typeface="Times New Roman" panose="02020603050405020304" pitchFamily="18" charset="0"/>
              </a:rPr>
              <a:t>εκπαίδευσητου</a:t>
            </a:r>
            <a:r>
              <a:rPr lang="el-GR" sz="2800" dirty="0">
                <a:latin typeface="Times New Roman" panose="02020603050405020304" pitchFamily="18" charset="0"/>
                <a:cs typeface="Times New Roman" panose="02020603050405020304" pitchFamily="18" charset="0"/>
              </a:rPr>
              <a:t>, για την ομαλή και έγκαιρη προσέλευση και αποχώρηση των εργαζομένων και φροντίζει τα θέματα μισθοδοσίας. </a:t>
            </a:r>
            <a:endParaRPr lang="el-GR" sz="2800" dirty="0" smtClean="0">
              <a:latin typeface="Times New Roman" panose="02020603050405020304" pitchFamily="18" charset="0"/>
              <a:cs typeface="Times New Roman" panose="02020603050405020304" pitchFamily="18" charset="0"/>
            </a:endParaRPr>
          </a:p>
          <a:p>
            <a:r>
              <a:rPr lang="el-GR" sz="2800" dirty="0" smtClean="0">
                <a:latin typeface="Times New Roman" panose="02020603050405020304" pitchFamily="18" charset="0"/>
                <a:cs typeface="Times New Roman" panose="02020603050405020304" pitchFamily="18" charset="0"/>
              </a:rPr>
              <a:t>Παρακολουθεί </a:t>
            </a:r>
            <a:r>
              <a:rPr lang="el-GR" sz="2800" dirty="0">
                <a:latin typeface="Times New Roman" panose="02020603050405020304" pitchFamily="18" charset="0"/>
                <a:cs typeface="Times New Roman" panose="02020603050405020304" pitchFamily="18" charset="0"/>
              </a:rPr>
              <a:t>και ενημερώνεται συνεχώς για τις Συλλογικές Συμβάσεις Εργασίας και όλα τα εργασιακά θέματα. </a:t>
            </a:r>
            <a:endParaRPr lang="el-GR" sz="2800" dirty="0" smtClean="0">
              <a:latin typeface="Times New Roman" panose="02020603050405020304" pitchFamily="18" charset="0"/>
              <a:cs typeface="Times New Roman" panose="02020603050405020304" pitchFamily="18" charset="0"/>
            </a:endParaRPr>
          </a:p>
          <a:p>
            <a:r>
              <a:rPr lang="el-GR" sz="2800" dirty="0" smtClean="0">
                <a:latin typeface="Times New Roman" panose="02020603050405020304" pitchFamily="18" charset="0"/>
                <a:cs typeface="Times New Roman" panose="02020603050405020304" pitchFamily="18" charset="0"/>
              </a:rPr>
              <a:t>Ακόμα</a:t>
            </a:r>
            <a:r>
              <a:rPr lang="el-GR" sz="2800" dirty="0">
                <a:latin typeface="Times New Roman" panose="02020603050405020304" pitchFamily="18" charset="0"/>
                <a:cs typeface="Times New Roman" panose="02020603050405020304" pitchFamily="18" charset="0"/>
              </a:rPr>
              <a:t>, διεξάγει τις διαπραγματεύσεις με τα Σωματεία των εργαζομένων. </a:t>
            </a:r>
            <a:endParaRPr lang="el-GR" sz="2800" dirty="0" smtClean="0">
              <a:latin typeface="Times New Roman" panose="02020603050405020304" pitchFamily="18" charset="0"/>
              <a:cs typeface="Times New Roman" panose="02020603050405020304" pitchFamily="18" charset="0"/>
            </a:endParaRPr>
          </a:p>
          <a:p>
            <a:r>
              <a:rPr lang="el-GR" sz="2800" dirty="0" smtClean="0">
                <a:latin typeface="Times New Roman" panose="02020603050405020304" pitchFamily="18" charset="0"/>
                <a:cs typeface="Times New Roman" panose="02020603050405020304" pitchFamily="18" charset="0"/>
              </a:rPr>
              <a:t>Γενικά </a:t>
            </a:r>
            <a:r>
              <a:rPr lang="el-GR" sz="2800" dirty="0">
                <a:latin typeface="Times New Roman" panose="02020603050405020304" pitchFamily="18" charset="0"/>
                <a:cs typeface="Times New Roman" panose="02020603050405020304" pitchFamily="18" charset="0"/>
              </a:rPr>
              <a:t>έχει την ευθύνη της σωστής και χρηστής διοίκησης του προσωπικού. </a:t>
            </a:r>
            <a:endParaRPr lang="el-GR" sz="2800" dirty="0" smtClean="0">
              <a:latin typeface="Times New Roman" panose="02020603050405020304" pitchFamily="18" charset="0"/>
              <a:cs typeface="Times New Roman" panose="02020603050405020304" pitchFamily="18" charset="0"/>
            </a:endParaRPr>
          </a:p>
          <a:p>
            <a:r>
              <a:rPr lang="el-GR" sz="2800" dirty="0" smtClean="0">
                <a:latin typeface="Times New Roman" panose="02020603050405020304" pitchFamily="18" charset="0"/>
                <a:cs typeface="Times New Roman" panose="02020603050405020304" pitchFamily="18" charset="0"/>
              </a:rPr>
              <a:t>Εδώ </a:t>
            </a:r>
            <a:r>
              <a:rPr lang="el-GR" sz="2800" dirty="0">
                <a:latin typeface="Times New Roman" panose="02020603050405020304" pitchFamily="18" charset="0"/>
                <a:cs typeface="Times New Roman" panose="02020603050405020304" pitchFamily="18" charset="0"/>
              </a:rPr>
              <a:t>πρέπει να σημειώσουμε ότι το προσωπικό μιας εταιρίας –ατομικά και στο </a:t>
            </a:r>
            <a:r>
              <a:rPr lang="el-GR" sz="2800" dirty="0" smtClean="0">
                <a:latin typeface="Times New Roman" panose="02020603050405020304" pitchFamily="18" charset="0"/>
                <a:cs typeface="Times New Roman" panose="02020603050405020304" pitchFamily="18" charset="0"/>
              </a:rPr>
              <a:t>σύνολό </a:t>
            </a:r>
            <a:r>
              <a:rPr lang="el-GR" sz="2800" dirty="0">
                <a:latin typeface="Times New Roman" panose="02020603050405020304" pitchFamily="18" charset="0"/>
                <a:cs typeface="Times New Roman" panose="02020603050405020304" pitchFamily="18" charset="0"/>
              </a:rPr>
              <a:t>του- αποτελεί έναν πολύ σημαντικό μοχλό κίνησης και ανάπτυξης  της εταιρίας και μαζί με το όνομα της εταιρίας είναι ο καθρέπτης αυτής προς το </a:t>
            </a:r>
            <a:r>
              <a:rPr lang="el-GR" sz="2800" dirty="0" smtClean="0">
                <a:latin typeface="Times New Roman" panose="02020603050405020304" pitchFamily="18" charset="0"/>
                <a:cs typeface="Times New Roman" panose="02020603050405020304" pitchFamily="18" charset="0"/>
              </a:rPr>
              <a:t>καταναλωτικό </a:t>
            </a:r>
            <a:r>
              <a:rPr lang="el-GR" sz="2800" dirty="0">
                <a:latin typeface="Times New Roman" panose="02020603050405020304" pitchFamily="18" charset="0"/>
                <a:cs typeface="Times New Roman" panose="02020603050405020304" pitchFamily="18" charset="0"/>
              </a:rPr>
              <a:t>κοινό.</a:t>
            </a:r>
          </a:p>
        </p:txBody>
      </p:sp>
    </p:spTree>
    <p:extLst>
      <p:ext uri="{BB962C8B-B14F-4D97-AF65-F5344CB8AC3E}">
        <p14:creationId xmlns:p14="http://schemas.microsoft.com/office/powerpoint/2010/main" val="1079405008"/>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322F94C-5D82-4440-A331-77B662B7248F}"/>
              </a:ext>
            </a:extLst>
          </p:cNvPr>
          <p:cNvSpPr>
            <a:spLocks noGrp="1"/>
          </p:cNvSpPr>
          <p:nvPr>
            <p:ph type="title"/>
          </p:nvPr>
        </p:nvSpPr>
        <p:spPr>
          <a:xfrm>
            <a:off x="491635" y="-152400"/>
            <a:ext cx="9613861" cy="927100"/>
          </a:xfrm>
        </p:spPr>
        <p:txBody>
          <a:bodyPr>
            <a:normAutofit/>
          </a:bodyPr>
          <a:lstStyle/>
          <a:p>
            <a:r>
              <a:rPr lang="el-GR" sz="3200" dirty="0">
                <a:latin typeface="Times New Roman" panose="02020603050405020304" pitchFamily="18" charset="0"/>
                <a:cs typeface="Times New Roman" panose="02020603050405020304" pitchFamily="18" charset="0"/>
              </a:rPr>
              <a:t>Ανθρώπινο Δυναμικό</a:t>
            </a:r>
          </a:p>
        </p:txBody>
      </p:sp>
      <p:sp>
        <p:nvSpPr>
          <p:cNvPr id="3" name="Θέση περιεχομένου 2">
            <a:extLst>
              <a:ext uri="{FF2B5EF4-FFF2-40B4-BE49-F238E27FC236}">
                <a16:creationId xmlns="" xmlns:a16="http://schemas.microsoft.com/office/drawing/2014/main" id="{851A1CE3-AC3F-D44D-ABEB-8F4B5ED61597}"/>
              </a:ext>
            </a:extLst>
          </p:cNvPr>
          <p:cNvSpPr>
            <a:spLocks noGrp="1"/>
          </p:cNvSpPr>
          <p:nvPr>
            <p:ph idx="1"/>
          </p:nvPr>
        </p:nvSpPr>
        <p:spPr>
          <a:xfrm>
            <a:off x="381000" y="774700"/>
            <a:ext cx="11303000" cy="6083300"/>
          </a:xfrm>
        </p:spPr>
        <p:txBody>
          <a:bodyPr>
            <a:noAutofit/>
          </a:bodyPr>
          <a:lstStyle/>
          <a:p>
            <a:pPr marL="0" indent="0">
              <a:buNone/>
            </a:pPr>
            <a:r>
              <a:rPr lang="el-GR" sz="2800" dirty="0" smtClean="0">
                <a:latin typeface="Times New Roman" panose="02020603050405020304" pitchFamily="18" charset="0"/>
                <a:cs typeface="Times New Roman" panose="02020603050405020304" pitchFamily="18" charset="0"/>
              </a:rPr>
              <a:t>     Στην </a:t>
            </a:r>
            <a:r>
              <a:rPr lang="el-GR" sz="2800" dirty="0">
                <a:latin typeface="Times New Roman" panose="02020603050405020304" pitchFamily="18" charset="0"/>
                <a:cs typeface="Times New Roman" panose="02020603050405020304" pitchFamily="18" charset="0"/>
              </a:rPr>
              <a:t>εταιρεία ΜΑΡΓΑΡΙΤΑ Α.Ε. απασχολούνται </a:t>
            </a:r>
            <a:r>
              <a:rPr lang="el-GR" sz="2800" b="1" dirty="0">
                <a:solidFill>
                  <a:srgbClr val="FFFF00"/>
                </a:solidFill>
                <a:latin typeface="Times New Roman" panose="02020603050405020304" pitchFamily="18" charset="0"/>
                <a:cs typeface="Times New Roman" panose="02020603050405020304" pitchFamily="18" charset="0"/>
              </a:rPr>
              <a:t>160 άτομα</a:t>
            </a:r>
            <a:r>
              <a:rPr lang="el-GR" sz="2800" dirty="0">
                <a:latin typeface="Times New Roman" panose="02020603050405020304" pitchFamily="18" charset="0"/>
                <a:cs typeface="Times New Roman" panose="02020603050405020304" pitchFamily="18" charset="0"/>
              </a:rPr>
              <a:t>. Η εταιρεία φροντίζει το ανθρώπινο δυναμικό της να είναι άρτια καταρτισμένο, για αυτό και υποστηρίζει την την εκπαίδευσή τους είτε με ειδικευμένα σεμινάρια είτε με μεταπτυχιακές σπουδές. </a:t>
            </a:r>
            <a:r>
              <a:rPr lang="el-GR" sz="2800" dirty="0" smtClean="0">
                <a:solidFill>
                  <a:srgbClr val="92D050"/>
                </a:solidFill>
                <a:latin typeface="Times New Roman" panose="02020603050405020304" pitchFamily="18" charset="0"/>
                <a:cs typeface="Times New Roman" panose="02020603050405020304" pitchFamily="18" charset="0"/>
              </a:rPr>
              <a:t>Όλοι </a:t>
            </a:r>
            <a:r>
              <a:rPr lang="el-GR" sz="2800" dirty="0">
                <a:solidFill>
                  <a:srgbClr val="92D050"/>
                </a:solidFill>
                <a:latin typeface="Times New Roman" panose="02020603050405020304" pitchFamily="18" charset="0"/>
                <a:cs typeface="Times New Roman" panose="02020603050405020304" pitchFamily="18" charset="0"/>
              </a:rPr>
              <a:t>οι άνθρωποι της ΜΑΡΓΑΡΊΤΑ Α.Ε. ταυτίζουν τη φιλοσοφία της εταιρίας με τους προσωπικούς τους εργασιακούς στόχους και η δουλειά τους χαρακτηρίζει το μεράκι και η αγάπη. </a:t>
            </a:r>
            <a:r>
              <a:rPr lang="el-GR" sz="2800" dirty="0">
                <a:latin typeface="Times New Roman" panose="02020603050405020304" pitchFamily="18" charset="0"/>
                <a:cs typeface="Times New Roman" panose="02020603050405020304" pitchFamily="18" charset="0"/>
              </a:rPr>
              <a:t>Η εταιρεία προωθεί την ομαδικότητα και την καλή συνεργασία δίνοντας κοινούς στόχους στην στην ανάπτυξη την παραγωγή και την προώθηση προϊόντων</a:t>
            </a:r>
            <a:r>
              <a:rPr lang="el-GR" sz="2800" dirty="0" smtClean="0">
                <a:latin typeface="Times New Roman" panose="02020603050405020304" pitchFamily="18" charset="0"/>
                <a:cs typeface="Times New Roman" panose="02020603050405020304" pitchFamily="18" charset="0"/>
              </a:rPr>
              <a:t>.</a:t>
            </a:r>
          </a:p>
          <a:p>
            <a:pPr marL="0" indent="0">
              <a:buNone/>
            </a:pPr>
            <a:r>
              <a:rPr lang="el-GR" sz="2800" dirty="0" smtClean="0">
                <a:latin typeface="Times New Roman" panose="02020603050405020304" pitchFamily="18" charset="0"/>
                <a:cs typeface="Times New Roman" panose="02020603050405020304" pitchFamily="18" charset="0"/>
              </a:rPr>
              <a:t>     Ο </a:t>
            </a:r>
            <a:r>
              <a:rPr lang="el-GR" sz="2800" dirty="0">
                <a:latin typeface="Times New Roman" panose="02020603050405020304" pitchFamily="18" charset="0"/>
                <a:cs typeface="Times New Roman" panose="02020603050405020304" pitchFamily="18" charset="0"/>
              </a:rPr>
              <a:t>άνθρωπος θεωρείται το μεγαλύτερο ατού της εταιρίας, για αυτό και η επένδυση στους ανθρώπινους πόρους αποτελεί σημαντική και καθημερινή μέριμνά της. </a:t>
            </a:r>
            <a:r>
              <a:rPr lang="el-GR" sz="2800" dirty="0">
                <a:solidFill>
                  <a:srgbClr val="92D050"/>
                </a:solidFill>
                <a:latin typeface="Times New Roman" panose="02020603050405020304" pitchFamily="18" charset="0"/>
                <a:cs typeface="Times New Roman" panose="02020603050405020304" pitchFamily="18" charset="0"/>
              </a:rPr>
              <a:t>Οι άνθρωποί της αποτελούν το ανταγωνιστικό πλεονέκτημά της, </a:t>
            </a:r>
            <a:r>
              <a:rPr lang="el-GR" sz="2800" dirty="0">
                <a:latin typeface="Times New Roman" panose="02020603050405020304" pitchFamily="18" charset="0"/>
                <a:cs typeface="Times New Roman" panose="02020603050405020304" pitchFamily="18" charset="0"/>
              </a:rPr>
              <a:t>μιας και έχουν παίξει τον πιο σημαντικό ρόλο στη μακροχρόνια επιτυχία της εταιρείας. Η ΜΑΡΓΑΡΙΤΑ Α.Ε., αναγνωρίζοντας αυτό το πλεονέκτημα, προσπαθεί και διασφαλίζει ένα καλό εργασιακό περιβάλλον, την ποιότητα στην εργασία ενώ επιβραβεύει τους ανθρώπους της.</a:t>
            </a:r>
          </a:p>
        </p:txBody>
      </p:sp>
    </p:spTree>
    <p:extLst>
      <p:ext uri="{BB962C8B-B14F-4D97-AF65-F5344CB8AC3E}">
        <p14:creationId xmlns:p14="http://schemas.microsoft.com/office/powerpoint/2010/main" val="808397910"/>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5600" y="584200"/>
            <a:ext cx="11175999" cy="5715000"/>
          </a:xfrm>
        </p:spPr>
        <p:txBody>
          <a:bodyPr>
            <a:normAutofit fontScale="92500" lnSpcReduction="20000"/>
          </a:bodyPr>
          <a:lstStyle/>
          <a:p>
            <a:pPr fontAlgn="base"/>
            <a:r>
              <a:rPr lang="el-GR" sz="2600" dirty="0"/>
              <a:t>Η </a:t>
            </a:r>
            <a:r>
              <a:rPr lang="el-GR" sz="2600" dirty="0" smtClean="0"/>
              <a:t>ΜΑΡΓΑΡΙΤΑ, </a:t>
            </a:r>
            <a:r>
              <a:rPr lang="el-GR" sz="2600" dirty="0"/>
              <a:t>αναγνωρίζοντας ότι το πιο ισχυρό ανταγωνιστικό πλεονέκτημά της είναι οι άνθρωποι που εργάζονται σ’ αυτήν, επενδύει καθημερινά στη διασφάλιση ενός καλού, ποιοτικού εργασιακού περιβάλλοντος και επιβραβεύει τους ανθρώπους της με μία σειρά από παροχές, </a:t>
            </a:r>
            <a:r>
              <a:rPr lang="el-GR" sz="2600" dirty="0">
                <a:solidFill>
                  <a:srgbClr val="FFFF00"/>
                </a:solidFill>
              </a:rPr>
              <a:t>όπως</a:t>
            </a:r>
            <a:r>
              <a:rPr lang="el-GR" sz="2600" dirty="0" smtClean="0">
                <a:solidFill>
                  <a:srgbClr val="FFFF00"/>
                </a:solidFill>
              </a:rPr>
              <a:t>:</a:t>
            </a:r>
          </a:p>
          <a:p>
            <a:pPr marL="0" indent="0" fontAlgn="base">
              <a:buNone/>
            </a:pPr>
            <a:endParaRPr lang="el-GR" dirty="0">
              <a:solidFill>
                <a:srgbClr val="FFFF00"/>
              </a:solidFill>
            </a:endParaRPr>
          </a:p>
          <a:p>
            <a:pPr lvl="0" fontAlgn="base"/>
            <a:r>
              <a:rPr lang="el-GR" sz="2600" dirty="0"/>
              <a:t>Ετήσιο πριμ παραγωγικότητας,                                                            </a:t>
            </a:r>
          </a:p>
          <a:p>
            <a:pPr lvl="0" fontAlgn="base"/>
            <a:r>
              <a:rPr lang="el-GR" sz="2600" dirty="0"/>
              <a:t>Ετήσια επιβράβευση καλύτερων εργαζομένων,</a:t>
            </a:r>
          </a:p>
          <a:p>
            <a:pPr lvl="0" fontAlgn="base"/>
            <a:r>
              <a:rPr lang="el-GR" sz="2600" dirty="0"/>
              <a:t>Τράπεζα αίματος για τους εργαζόμενους,</a:t>
            </a:r>
          </a:p>
          <a:p>
            <a:pPr lvl="0" fontAlgn="base"/>
            <a:r>
              <a:rPr lang="el-GR" sz="2600" dirty="0"/>
              <a:t>Ομαδική ασφάλιση,</a:t>
            </a:r>
          </a:p>
          <a:p>
            <a:pPr lvl="0" fontAlgn="base"/>
            <a:r>
              <a:rPr lang="el-GR" sz="2600" dirty="0"/>
              <a:t>Έξτρα παροχές για τις νέες μητέρες και τα παιδιά που γεννιούνται και</a:t>
            </a:r>
          </a:p>
          <a:p>
            <a:pPr lvl="0" fontAlgn="base"/>
            <a:r>
              <a:rPr lang="el-GR" sz="2600" dirty="0"/>
              <a:t>Εκδηλώσεις και δώρα για τα παιδιά των εργαζομένων, την περίοδο των γιορτών.</a:t>
            </a:r>
          </a:p>
          <a:p>
            <a:pPr marL="0" indent="0">
              <a:buNone/>
            </a:pPr>
            <a:r>
              <a:rPr lang="el-GR" sz="2600" dirty="0" smtClean="0"/>
              <a:t>   Βιογραφικά </a:t>
            </a:r>
            <a:r>
              <a:rPr lang="el-GR" sz="2600" dirty="0"/>
              <a:t>σημειώματα μπορείτε να αποστέλλετε στην ηλεκτρονική διεύθυνση </a:t>
            </a:r>
            <a:r>
              <a:rPr lang="el-GR" sz="2600" dirty="0" err="1" smtClean="0">
                <a:hlinkClick r:id="rId2"/>
              </a:rPr>
              <a:t>hr</a:t>
            </a:r>
            <a:r>
              <a:rPr lang="el-GR" sz="2600" dirty="0" smtClean="0">
                <a:hlinkClick r:id="rId2"/>
              </a:rPr>
              <a:t>@</a:t>
            </a:r>
            <a:r>
              <a:rPr lang="en-GB" sz="2600" dirty="0" smtClean="0">
                <a:hlinkClick r:id="rId2"/>
              </a:rPr>
              <a:t>margarita</a:t>
            </a:r>
            <a:r>
              <a:rPr lang="el-GR" sz="2600" dirty="0" smtClean="0">
                <a:hlinkClick r:id="rId2"/>
              </a:rPr>
              <a:t>.</a:t>
            </a:r>
            <a:r>
              <a:rPr lang="el-GR" sz="2600" dirty="0" err="1" smtClean="0">
                <a:hlinkClick r:id="rId2"/>
              </a:rPr>
              <a:t>gr</a:t>
            </a:r>
            <a:r>
              <a:rPr lang="el-GR" sz="2600" dirty="0"/>
              <a:t>. Με την αποστολή του βιογραφικού σας στον παραπάνω σύνδεσμο </a:t>
            </a:r>
            <a:r>
              <a:rPr lang="el-GR" sz="2600" dirty="0" err="1"/>
              <a:t>email</a:t>
            </a:r>
            <a:r>
              <a:rPr lang="el-GR" sz="2600" dirty="0"/>
              <a:t>, δίνετε αυτόματα  την συναίνεσή σας για τη φύλαξη και επεξεργασία των  προσωπικών δεδομένων που περιλαμβάνονται στο βιογραφικό σημείωμα που θα αποστείλετε, ώστε να αξιολογηθεί σχετικά με την πιθανότητα απασχόλησής σας από την </a:t>
            </a:r>
            <a:r>
              <a:rPr lang="el-GR" sz="2600" dirty="0" smtClean="0"/>
              <a:t>εταιρία.</a:t>
            </a:r>
            <a:endParaRPr lang="el-GR" sz="2600" dirty="0"/>
          </a:p>
        </p:txBody>
      </p:sp>
    </p:spTree>
    <p:extLst>
      <p:ext uri="{BB962C8B-B14F-4D97-AF65-F5344CB8AC3E}">
        <p14:creationId xmlns:p14="http://schemas.microsoft.com/office/powerpoint/2010/main" val="560590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4EEB3BB-A1FD-504F-9C18-E67D1C928F0D}"/>
              </a:ext>
            </a:extLst>
          </p:cNvPr>
          <p:cNvSpPr>
            <a:spLocks noGrp="1"/>
          </p:cNvSpPr>
          <p:nvPr>
            <p:ph type="title"/>
          </p:nvPr>
        </p:nvSpPr>
        <p:spPr>
          <a:xfrm>
            <a:off x="680321" y="0"/>
            <a:ext cx="9613861" cy="1113183"/>
          </a:xfrm>
        </p:spPr>
        <p:txBody>
          <a:bodyPr>
            <a:normAutofit/>
          </a:bodyPr>
          <a:lstStyle/>
          <a:p>
            <a:r>
              <a:rPr lang="el-GR" sz="3200" dirty="0">
                <a:latin typeface="Times New Roman" panose="02020603050405020304" pitchFamily="18" charset="0"/>
                <a:cs typeface="Times New Roman" panose="02020603050405020304" pitchFamily="18" charset="0"/>
              </a:rPr>
              <a:t>Αριθμός Ατόμων/Τμήμα</a:t>
            </a:r>
          </a:p>
        </p:txBody>
      </p:sp>
      <p:sp>
        <p:nvSpPr>
          <p:cNvPr id="3" name="Θέση περιεχομένου 2">
            <a:extLst>
              <a:ext uri="{FF2B5EF4-FFF2-40B4-BE49-F238E27FC236}">
                <a16:creationId xmlns="" xmlns:a16="http://schemas.microsoft.com/office/drawing/2014/main" id="{6AD5DAD5-3910-1C40-9145-2D2ADF5E8517}"/>
              </a:ext>
            </a:extLst>
          </p:cNvPr>
          <p:cNvSpPr>
            <a:spLocks noGrp="1"/>
          </p:cNvSpPr>
          <p:nvPr>
            <p:ph idx="1"/>
          </p:nvPr>
        </p:nvSpPr>
        <p:spPr>
          <a:xfrm>
            <a:off x="680321" y="1550504"/>
            <a:ext cx="9613861" cy="5068957"/>
          </a:xfrm>
        </p:spPr>
        <p:txBody>
          <a:bodyPr>
            <a:normAutofit fontScale="85000" lnSpcReduction="20000"/>
          </a:bodyPr>
          <a:lstStyle/>
          <a:p>
            <a:r>
              <a:rPr lang="el-GR" sz="2900" dirty="0" smtClean="0">
                <a:latin typeface="Times New Roman" panose="02020603050405020304" pitchFamily="18" charset="0"/>
                <a:cs typeface="Times New Roman" panose="02020603050405020304" pitchFamily="18" charset="0"/>
              </a:rPr>
              <a:t>ΓΕΝΙΚΟΣ ΔΙΕΥΘΥΝΤΗΣ : 2</a:t>
            </a:r>
          </a:p>
          <a:p>
            <a:r>
              <a:rPr lang="el-GR" sz="2900" dirty="0" smtClean="0">
                <a:latin typeface="Times New Roman" panose="02020603050405020304" pitchFamily="18" charset="0"/>
                <a:cs typeface="Times New Roman" panose="02020603050405020304" pitchFamily="18" charset="0"/>
              </a:rPr>
              <a:t>ΔΙΕΥΘΥΝΤΡΙΑ ΠΑΡΑΓΩΓΗΣ : </a:t>
            </a:r>
            <a:r>
              <a:rPr lang="el-GR" sz="2900" dirty="0">
                <a:latin typeface="Times New Roman" panose="02020603050405020304" pitchFamily="18" charset="0"/>
                <a:cs typeface="Times New Roman" panose="02020603050405020304" pitchFamily="18" charset="0"/>
              </a:rPr>
              <a:t>52</a:t>
            </a:r>
          </a:p>
          <a:p>
            <a:r>
              <a:rPr lang="el-GR" sz="2900" dirty="0" smtClean="0">
                <a:latin typeface="Times New Roman" panose="02020603050405020304" pitchFamily="18" charset="0"/>
                <a:cs typeface="Times New Roman" panose="02020603050405020304" pitchFamily="18" charset="0"/>
              </a:rPr>
              <a:t>MARKΕΤΙΝ</a:t>
            </a:r>
            <a:r>
              <a:rPr lang="en-US" sz="2900" dirty="0">
                <a:latin typeface="Times New Roman" panose="02020603050405020304" pitchFamily="18" charset="0"/>
                <a:cs typeface="Times New Roman" panose="02020603050405020304" pitchFamily="18" charset="0"/>
              </a:rPr>
              <a:t>G</a:t>
            </a:r>
            <a:r>
              <a:rPr lang="el-GR" sz="2900" dirty="0" smtClean="0">
                <a:latin typeface="Times New Roman" panose="02020603050405020304" pitchFamily="18" charset="0"/>
                <a:cs typeface="Times New Roman" panose="02020603050405020304" pitchFamily="18" charset="0"/>
              </a:rPr>
              <a:t> </a:t>
            </a:r>
            <a:r>
              <a:rPr lang="el-GR" sz="2900" dirty="0">
                <a:latin typeface="Times New Roman" panose="02020603050405020304" pitchFamily="18" charset="0"/>
                <a:cs typeface="Times New Roman" panose="02020603050405020304" pitchFamily="18" charset="0"/>
              </a:rPr>
              <a:t>:18</a:t>
            </a:r>
          </a:p>
          <a:p>
            <a:r>
              <a:rPr lang="el-GR" sz="2900" dirty="0" smtClean="0">
                <a:latin typeface="Times New Roman" panose="02020603050405020304" pitchFamily="18" charset="0"/>
                <a:cs typeface="Times New Roman" panose="02020603050405020304" pitchFamily="18" charset="0"/>
              </a:rPr>
              <a:t>ΠΡΟΣΩΠΙΚΟΥ. </a:t>
            </a:r>
            <a:r>
              <a:rPr lang="el-GR" sz="2900" dirty="0">
                <a:latin typeface="Times New Roman" panose="02020603050405020304" pitchFamily="18" charset="0"/>
                <a:cs typeface="Times New Roman" panose="02020603050405020304" pitchFamily="18" charset="0"/>
              </a:rPr>
              <a:t>:12</a:t>
            </a:r>
          </a:p>
          <a:p>
            <a:r>
              <a:rPr lang="el-GR" sz="2900" dirty="0" smtClean="0">
                <a:latin typeface="Times New Roman" panose="02020603050405020304" pitchFamily="18" charset="0"/>
                <a:cs typeface="Times New Roman" panose="02020603050405020304" pitchFamily="18" charset="0"/>
              </a:rPr>
              <a:t>ΟΙΚΟΝΟΜΙΚΩΝ </a:t>
            </a:r>
            <a:r>
              <a:rPr lang="el-GR" sz="2900" dirty="0">
                <a:latin typeface="Times New Roman" panose="02020603050405020304" pitchFamily="18" charset="0"/>
                <a:cs typeface="Times New Roman" panose="02020603050405020304" pitchFamily="18" charset="0"/>
              </a:rPr>
              <a:t>:8</a:t>
            </a:r>
          </a:p>
          <a:p>
            <a:r>
              <a:rPr lang="el-GR" sz="2900" dirty="0" smtClean="0">
                <a:latin typeface="Times New Roman" panose="02020603050405020304" pitchFamily="18" charset="0"/>
                <a:cs typeface="Times New Roman" panose="02020603050405020304" pitchFamily="18" charset="0"/>
              </a:rPr>
              <a:t>ΥΓΙΕΙΝΗΣ ΚΑΙ ΑΣΦΑΛΙΑΣ </a:t>
            </a:r>
            <a:r>
              <a:rPr lang="el-GR" sz="2900" dirty="0">
                <a:latin typeface="Times New Roman" panose="02020603050405020304" pitchFamily="18" charset="0"/>
                <a:cs typeface="Times New Roman" panose="02020603050405020304" pitchFamily="18" charset="0"/>
              </a:rPr>
              <a:t>:7</a:t>
            </a:r>
          </a:p>
          <a:p>
            <a:r>
              <a:rPr lang="el-GR" sz="2900" dirty="0">
                <a:latin typeface="Times New Roman" panose="02020603050405020304" pitchFamily="18" charset="0"/>
                <a:cs typeface="Times New Roman" panose="02020603050405020304" pitchFamily="18" charset="0"/>
              </a:rPr>
              <a:t>ΕΚΠΑΙΔ </a:t>
            </a:r>
            <a:r>
              <a:rPr lang="el-GR" sz="2900" dirty="0" smtClean="0">
                <a:latin typeface="Times New Roman" panose="02020603050405020304" pitchFamily="18" charset="0"/>
                <a:cs typeface="Times New Roman" panose="02020603050405020304" pitchFamily="18" charset="0"/>
              </a:rPr>
              <a:t>ΕΥΣΗΣ:5</a:t>
            </a:r>
            <a:endParaRPr lang="el-GR" sz="2900" dirty="0">
              <a:latin typeface="Times New Roman" panose="02020603050405020304" pitchFamily="18" charset="0"/>
              <a:cs typeface="Times New Roman" panose="02020603050405020304" pitchFamily="18" charset="0"/>
            </a:endParaRPr>
          </a:p>
          <a:p>
            <a:r>
              <a:rPr lang="el-GR" sz="2900" dirty="0">
                <a:latin typeface="Times New Roman" panose="02020603050405020304" pitchFamily="18" charset="0"/>
                <a:cs typeface="Times New Roman" panose="02020603050405020304" pitchFamily="18" charset="0"/>
              </a:rPr>
              <a:t>ΣΧΕΔΙΑΣΤΕΣ :6</a:t>
            </a:r>
          </a:p>
          <a:p>
            <a:r>
              <a:rPr lang="el-GR" sz="2900" dirty="0">
                <a:latin typeface="Times New Roman" panose="02020603050405020304" pitchFamily="18" charset="0"/>
                <a:cs typeface="Times New Roman" panose="02020603050405020304" pitchFamily="18" charset="0"/>
              </a:rPr>
              <a:t>ΕΡ.&amp;ΑΝ. :4</a:t>
            </a:r>
          </a:p>
          <a:p>
            <a:r>
              <a:rPr lang="el-GR" sz="2900" dirty="0" smtClean="0">
                <a:latin typeface="Times New Roman" panose="02020603050405020304" pitchFamily="18" charset="0"/>
                <a:cs typeface="Times New Roman" panose="02020603050405020304" pitchFamily="18" charset="0"/>
              </a:rPr>
              <a:t>ΠΟΙΟΤΙΚΟΥ. ΕΛΕΓΧΟΥ </a:t>
            </a:r>
            <a:r>
              <a:rPr lang="el-GR" sz="2900" dirty="0">
                <a:latin typeface="Times New Roman" panose="02020603050405020304" pitchFamily="18" charset="0"/>
                <a:cs typeface="Times New Roman" panose="02020603050405020304" pitchFamily="18" charset="0"/>
              </a:rPr>
              <a:t>:5</a:t>
            </a:r>
          </a:p>
          <a:p>
            <a:r>
              <a:rPr lang="el-GR" sz="2900" dirty="0" smtClean="0">
                <a:latin typeface="Times New Roman" panose="02020603050405020304" pitchFamily="18" charset="0"/>
                <a:cs typeface="Times New Roman" panose="02020603050405020304" pitchFamily="18" charset="0"/>
              </a:rPr>
              <a:t>ΔΗΜΟΣΙΩΝ ΣΧΕΣΕΩΝ </a:t>
            </a:r>
            <a:r>
              <a:rPr lang="el-GR" sz="2900" dirty="0">
                <a:latin typeface="Times New Roman" panose="02020603050405020304" pitchFamily="18" charset="0"/>
                <a:cs typeface="Times New Roman" panose="02020603050405020304" pitchFamily="18" charset="0"/>
              </a:rPr>
              <a:t>:9</a:t>
            </a:r>
          </a:p>
          <a:p>
            <a:r>
              <a:rPr lang="el-GR" sz="2900" dirty="0" smtClean="0">
                <a:latin typeface="Times New Roman" panose="02020603050405020304" pitchFamily="18" charset="0"/>
                <a:cs typeface="Times New Roman" panose="02020603050405020304" pitchFamily="18" charset="0"/>
              </a:rPr>
              <a:t>ΠΡΟΜΗΘΕΙΩΝ. </a:t>
            </a:r>
            <a:r>
              <a:rPr lang="el-GR" sz="2900" dirty="0">
                <a:latin typeface="Times New Roman" panose="02020603050405020304" pitchFamily="18" charset="0"/>
                <a:cs typeface="Times New Roman" panose="02020603050405020304" pitchFamily="18" charset="0"/>
              </a:rPr>
              <a:t>:6</a:t>
            </a:r>
          </a:p>
          <a:p>
            <a:pPr marL="0" indent="0">
              <a:buNone/>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726931"/>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6487E31-95A1-D34F-9B62-21CBA6944B6A}"/>
              </a:ext>
            </a:extLst>
          </p:cNvPr>
          <p:cNvSpPr>
            <a:spLocks noGrp="1"/>
          </p:cNvSpPr>
          <p:nvPr>
            <p:ph type="title"/>
          </p:nvPr>
        </p:nvSpPr>
        <p:spPr>
          <a:xfrm>
            <a:off x="680321" y="278296"/>
            <a:ext cx="9613861" cy="954156"/>
          </a:xfrm>
        </p:spPr>
        <p:txBody>
          <a:bodyPr>
            <a:normAutofit/>
          </a:bodyPr>
          <a:lstStyle/>
          <a:p>
            <a:r>
              <a:rPr lang="el-GR" sz="3200" b="1" dirty="0">
                <a:solidFill>
                  <a:srgbClr val="92D050"/>
                </a:solidFill>
                <a:latin typeface="Times New Roman" panose="02020603050405020304" pitchFamily="18" charset="0"/>
                <a:cs typeface="Times New Roman" panose="02020603050405020304" pitchFamily="18" charset="0"/>
              </a:rPr>
              <a:t>Ωράριο εργασίας</a:t>
            </a:r>
          </a:p>
        </p:txBody>
      </p:sp>
      <p:sp>
        <p:nvSpPr>
          <p:cNvPr id="3" name="Θέση περιεχομένου 2">
            <a:extLst>
              <a:ext uri="{FF2B5EF4-FFF2-40B4-BE49-F238E27FC236}">
                <a16:creationId xmlns="" xmlns:a16="http://schemas.microsoft.com/office/drawing/2014/main" id="{B0A99A70-0E23-3B4E-9442-F72B0E490041}"/>
              </a:ext>
            </a:extLst>
          </p:cNvPr>
          <p:cNvSpPr>
            <a:spLocks noGrp="1"/>
          </p:cNvSpPr>
          <p:nvPr>
            <p:ph idx="1"/>
          </p:nvPr>
        </p:nvSpPr>
        <p:spPr>
          <a:xfrm>
            <a:off x="838200" y="1232452"/>
            <a:ext cx="10149348" cy="5625547"/>
          </a:xfrm>
        </p:spPr>
        <p:txBody>
          <a:bodyPr>
            <a:normAutofit fontScale="25000" lnSpcReduction="20000"/>
          </a:bodyPr>
          <a:lstStyle/>
          <a:p>
            <a:pPr marL="0" indent="0">
              <a:buNone/>
            </a:pPr>
            <a:endParaRPr lang="el-GR" sz="9600" kern="150" dirty="0">
              <a:effectLst/>
              <a:latin typeface="Times New Roman" panose="02020603050405020304" pitchFamily="18" charset="0"/>
              <a:ea typeface="SimSun" panose="020B0604020202020204" pitchFamily="34" charset="0"/>
              <a:cs typeface="Lucida Sans" panose="020F0502020204030204" pitchFamily="34" charset="0"/>
            </a:endParaRPr>
          </a:p>
          <a:p>
            <a:r>
              <a:rPr lang="el-GR" sz="9600" kern="150" dirty="0">
                <a:effectLst/>
                <a:latin typeface="Times New Roman" panose="02020603050405020304" pitchFamily="18" charset="0"/>
                <a:ea typeface="SimSun" panose="020B0604020202020204" pitchFamily="34" charset="0"/>
                <a:cs typeface="Arial" panose="020B0604020202020204" pitchFamily="34" charset="0"/>
              </a:rPr>
              <a:t>1η ΒΑΡΔΙΑ</a:t>
            </a:r>
            <a:r>
              <a:rPr lang="el-GR" sz="9600" kern="150" dirty="0">
                <a:latin typeface="Times New Roman" panose="02020603050405020304" pitchFamily="18" charset="0"/>
                <a:ea typeface="SimSun" panose="020B0604020202020204" pitchFamily="34" charset="0"/>
                <a:cs typeface="Arial" panose="020B0604020202020204" pitchFamily="34" charset="0"/>
              </a:rPr>
              <a:t> </a:t>
            </a:r>
          </a:p>
          <a:p>
            <a:pPr marL="0" indent="0">
              <a:buNone/>
            </a:pPr>
            <a:r>
              <a:rPr lang="el-GR" sz="9600" kern="150" dirty="0">
                <a:effectLst/>
                <a:latin typeface="Times New Roman" panose="02020603050405020304" pitchFamily="18" charset="0"/>
                <a:ea typeface="SimSun" panose="020B0604020202020204" pitchFamily="34" charset="0"/>
                <a:cs typeface="Arial" panose="020B0604020202020204" pitchFamily="34" charset="0"/>
              </a:rPr>
              <a:t>     6:00-14:00</a:t>
            </a:r>
            <a:endParaRPr lang="el-GR" sz="9600" kern="150" dirty="0">
              <a:effectLst/>
              <a:latin typeface="Times New Roman" panose="02020603050405020304" pitchFamily="18" charset="0"/>
              <a:ea typeface="SimSun" panose="020B0604020202020204" pitchFamily="34" charset="0"/>
              <a:cs typeface="Lucida Sans" panose="020F0502020204030204" pitchFamily="34" charset="0"/>
            </a:endParaRPr>
          </a:p>
          <a:p>
            <a:pPr marL="0" indent="0">
              <a:buNone/>
            </a:pPr>
            <a:endParaRPr lang="el-GR" sz="9600" kern="150" dirty="0">
              <a:effectLst/>
              <a:latin typeface="Times New Roman" panose="02020603050405020304" pitchFamily="18" charset="0"/>
              <a:ea typeface="SimSun" panose="020B0604020202020204" pitchFamily="34" charset="0"/>
              <a:cs typeface="Lucida Sans" panose="020F0502020204030204" pitchFamily="34" charset="0"/>
            </a:endParaRPr>
          </a:p>
          <a:p>
            <a:r>
              <a:rPr lang="el-GR" sz="9600" kern="150" dirty="0">
                <a:effectLst/>
                <a:latin typeface="Times New Roman" panose="02020603050405020304" pitchFamily="18" charset="0"/>
                <a:ea typeface="SimSun" panose="020B0604020202020204" pitchFamily="34" charset="0"/>
                <a:cs typeface="Arial" panose="020B0604020202020204" pitchFamily="34" charset="0"/>
              </a:rPr>
              <a:t>2η ΒΑΡΔΙΑ:</a:t>
            </a:r>
            <a:endParaRPr lang="el-GR" sz="9600" kern="150" dirty="0">
              <a:effectLst/>
              <a:latin typeface="Times New Roman" panose="02020603050405020304" pitchFamily="18" charset="0"/>
              <a:ea typeface="SimSun" panose="020B0604020202020204" pitchFamily="34" charset="0"/>
              <a:cs typeface="Lucida Sans" panose="020F0502020204030204" pitchFamily="34" charset="0"/>
            </a:endParaRPr>
          </a:p>
          <a:p>
            <a:pPr marL="0" indent="0">
              <a:buNone/>
            </a:pPr>
            <a:r>
              <a:rPr lang="el-GR" sz="9600" kern="150" dirty="0">
                <a:latin typeface="Times New Roman" panose="02020603050405020304" pitchFamily="18" charset="0"/>
                <a:ea typeface="SimSun" panose="020B0604020202020204" pitchFamily="34" charset="0"/>
                <a:cs typeface="Arial" panose="020B0604020202020204" pitchFamily="34" charset="0"/>
              </a:rPr>
              <a:t>     </a:t>
            </a:r>
            <a:r>
              <a:rPr lang="el-GR" sz="9600" kern="150" dirty="0">
                <a:effectLst/>
                <a:latin typeface="Times New Roman" panose="02020603050405020304" pitchFamily="18" charset="0"/>
                <a:ea typeface="SimSun" panose="020B0604020202020204" pitchFamily="34" charset="0"/>
                <a:cs typeface="Arial" panose="020B0604020202020204" pitchFamily="34" charset="0"/>
              </a:rPr>
              <a:t>14:00-22:00</a:t>
            </a:r>
            <a:endParaRPr lang="el-GR" sz="9600" kern="150" dirty="0">
              <a:effectLst/>
              <a:latin typeface="Times New Roman" panose="02020603050405020304" pitchFamily="18" charset="0"/>
              <a:ea typeface="SimSun" panose="020B0604020202020204" pitchFamily="34" charset="0"/>
              <a:cs typeface="Lucida Sans" panose="020F0502020204030204" pitchFamily="34" charset="0"/>
            </a:endParaRPr>
          </a:p>
          <a:p>
            <a:pPr marL="0" indent="0">
              <a:buNone/>
            </a:pPr>
            <a:endParaRPr lang="el-GR" sz="9600" kern="150" dirty="0">
              <a:effectLst/>
              <a:latin typeface="Times New Roman" panose="02020603050405020304" pitchFamily="18" charset="0"/>
              <a:ea typeface="SimSun" panose="020B0604020202020204" pitchFamily="34" charset="0"/>
              <a:cs typeface="Lucida Sans" panose="020F0502020204030204" pitchFamily="34" charset="0"/>
            </a:endParaRPr>
          </a:p>
          <a:p>
            <a:pPr marL="0" indent="0">
              <a:buNone/>
            </a:pPr>
            <a:r>
              <a:rPr lang="el-GR" sz="9600" kern="150" dirty="0" smtClean="0">
                <a:solidFill>
                  <a:srgbClr val="FFFF00"/>
                </a:solidFill>
                <a:effectLst/>
                <a:latin typeface="Times New Roman" panose="02020603050405020304" pitchFamily="18" charset="0"/>
                <a:ea typeface="SimSun" panose="020B0604020202020204" pitchFamily="34" charset="0"/>
                <a:cs typeface="Arial" panose="020B0604020202020204" pitchFamily="34" charset="0"/>
              </a:rPr>
              <a:t>ΥΠΕΡΩΡΙΕΣ</a:t>
            </a:r>
            <a:endParaRPr lang="el-GR" sz="9600" kern="150" dirty="0">
              <a:solidFill>
                <a:srgbClr val="FFFF00"/>
              </a:solidFill>
              <a:effectLst/>
              <a:latin typeface="Times New Roman" panose="02020603050405020304" pitchFamily="18" charset="0"/>
              <a:ea typeface="SimSun" panose="020B0604020202020204" pitchFamily="34" charset="0"/>
              <a:cs typeface="Lucida Sans" panose="020F0502020204030204" pitchFamily="34" charset="0"/>
            </a:endParaRPr>
          </a:p>
          <a:p>
            <a:pPr marL="0" indent="0">
              <a:buNone/>
            </a:pPr>
            <a:endParaRPr lang="el-GR" sz="9600" kern="150" dirty="0">
              <a:effectLst/>
              <a:latin typeface="Times New Roman" panose="02020603050405020304" pitchFamily="18" charset="0"/>
              <a:ea typeface="SimSun" panose="020B0604020202020204" pitchFamily="34" charset="0"/>
              <a:cs typeface="Lucida Sans" panose="020F0502020204030204" pitchFamily="34" charset="0"/>
            </a:endParaRPr>
          </a:p>
          <a:p>
            <a:r>
              <a:rPr lang="el-GR" sz="11200" kern="150" dirty="0">
                <a:effectLst/>
                <a:latin typeface="Times New Roman" panose="02020603050405020304" pitchFamily="18" charset="0"/>
                <a:ea typeface="SimSun" panose="020B0604020202020204" pitchFamily="34" charset="0"/>
                <a:cs typeface="Arial" panose="020B0604020202020204" pitchFamily="34" charset="0"/>
              </a:rPr>
              <a:t>Για την πρώτη βάρδια κάθε ώρα εργασίας πέραν της 14:00 </a:t>
            </a:r>
            <a:r>
              <a:rPr lang="el-GR" sz="11200" kern="150" dirty="0" smtClean="0">
                <a:effectLst/>
                <a:latin typeface="Times New Roman" panose="02020603050405020304" pitchFamily="18" charset="0"/>
                <a:ea typeface="SimSun" panose="020B0604020202020204" pitchFamily="34" charset="0"/>
                <a:cs typeface="Arial" panose="020B0604020202020204" pitchFamily="34" charset="0"/>
              </a:rPr>
              <a:t>θεωρείται υπερωρία.</a:t>
            </a:r>
            <a:endParaRPr lang="el-GR" sz="11200" kern="150" dirty="0">
              <a:effectLst/>
              <a:latin typeface="Times New Roman" panose="02020603050405020304" pitchFamily="18" charset="0"/>
              <a:ea typeface="SimSun" panose="020B0604020202020204" pitchFamily="34" charset="0"/>
              <a:cs typeface="Lucida Sans" panose="020F0502020204030204" pitchFamily="34" charset="0"/>
            </a:endParaRPr>
          </a:p>
          <a:p>
            <a:pPr marL="0" indent="0">
              <a:buNone/>
            </a:pPr>
            <a:endParaRPr lang="el-GR" sz="11200" kern="150" dirty="0">
              <a:effectLst/>
              <a:latin typeface="Times New Roman" panose="02020603050405020304" pitchFamily="18" charset="0"/>
              <a:ea typeface="SimSun" panose="020B0604020202020204" pitchFamily="34" charset="0"/>
              <a:cs typeface="Lucida Sans" panose="020F0502020204030204" pitchFamily="34" charset="0"/>
            </a:endParaRPr>
          </a:p>
          <a:p>
            <a:r>
              <a:rPr lang="el-GR" sz="11200" kern="150" dirty="0">
                <a:effectLst/>
                <a:latin typeface="Times New Roman" panose="02020603050405020304" pitchFamily="18" charset="0"/>
                <a:ea typeface="SimSun" panose="020B0604020202020204" pitchFamily="34" charset="0"/>
                <a:cs typeface="Arial" panose="020B0604020202020204" pitchFamily="34" charset="0"/>
              </a:rPr>
              <a:t>Για την δεύτερη βάρδια κάθε ώρα εργασίας πέραν της 22:00</a:t>
            </a:r>
            <a:endParaRPr lang="el-GR" sz="11200" kern="150" dirty="0">
              <a:effectLst/>
              <a:latin typeface="Times New Roman" panose="02020603050405020304" pitchFamily="18" charset="0"/>
              <a:ea typeface="SimSun" panose="020B0604020202020204" pitchFamily="34" charset="0"/>
              <a:cs typeface="Lucida Sans" panose="020F0502020204030204" pitchFamily="34" charset="0"/>
            </a:endParaRPr>
          </a:p>
          <a:p>
            <a:pPr marL="0" indent="0">
              <a:buNone/>
            </a:pPr>
            <a:r>
              <a:rPr lang="el-GR" sz="11200" kern="150" dirty="0" smtClean="0">
                <a:effectLst/>
                <a:latin typeface="Times New Roman" panose="02020603050405020304" pitchFamily="18" charset="0"/>
                <a:ea typeface="SimSun" panose="020B0604020202020204" pitchFamily="34" charset="0"/>
                <a:cs typeface="Arial" panose="020B0604020202020204" pitchFamily="34" charset="0"/>
              </a:rPr>
              <a:t>θεωρείται </a:t>
            </a:r>
            <a:r>
              <a:rPr lang="el-GR" sz="11200" kern="150" dirty="0">
                <a:effectLst/>
                <a:latin typeface="Times New Roman" panose="02020603050405020304" pitchFamily="18" charset="0"/>
                <a:ea typeface="SimSun" panose="020B0604020202020204" pitchFamily="34" charset="0"/>
                <a:cs typeface="Arial" panose="020B0604020202020204" pitchFamily="34" charset="0"/>
              </a:rPr>
              <a:t>υπερωρία </a:t>
            </a:r>
            <a:r>
              <a:rPr lang="el-GR" sz="9600" kern="150" dirty="0">
                <a:effectLst/>
                <a:latin typeface="Times New Roman" panose="02020603050405020304" pitchFamily="18" charset="0"/>
                <a:ea typeface="SimSun" panose="020B0604020202020204" pitchFamily="34" charset="0"/>
                <a:cs typeface="Arial" panose="020B0604020202020204" pitchFamily="34" charset="0"/>
              </a:rPr>
              <a:t>.</a:t>
            </a:r>
            <a:endParaRPr lang="el-GR" sz="9600" kern="150" dirty="0">
              <a:effectLst/>
              <a:latin typeface="Times New Roman" panose="02020603050405020304" pitchFamily="18" charset="0"/>
              <a:ea typeface="SimSun" panose="020B0604020202020204" pitchFamily="34" charset="0"/>
              <a:cs typeface="Lucida Sans" panose="020F0502020204030204" pitchFamily="34" charset="0"/>
            </a:endParaRPr>
          </a:p>
          <a:p>
            <a:endParaRPr lang="el-GR" dirty="0"/>
          </a:p>
        </p:txBody>
      </p:sp>
    </p:spTree>
    <p:extLst>
      <p:ext uri="{BB962C8B-B14F-4D97-AF65-F5344CB8AC3E}">
        <p14:creationId xmlns:p14="http://schemas.microsoft.com/office/powerpoint/2010/main" val="541019694"/>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A65E5E0-FF21-1F42-B4D5-1F7D9E2EF152}"/>
              </a:ext>
            </a:extLst>
          </p:cNvPr>
          <p:cNvSpPr>
            <a:spLocks noGrp="1"/>
          </p:cNvSpPr>
          <p:nvPr>
            <p:ph type="title"/>
          </p:nvPr>
        </p:nvSpPr>
        <p:spPr/>
        <p:txBody>
          <a:bodyPr>
            <a:normAutofit/>
          </a:bodyPr>
          <a:lstStyle/>
          <a:p>
            <a:r>
              <a:rPr lang="el-GR" sz="2800">
                <a:latin typeface="Times New Roman" panose="02020603050405020304" pitchFamily="18" charset="0"/>
                <a:cs typeface="Times New Roman" panose="02020603050405020304" pitchFamily="18" charset="0"/>
              </a:rPr>
              <a:t>Αιτίες Απόλυσης Εργαζομένων</a:t>
            </a:r>
          </a:p>
        </p:txBody>
      </p:sp>
      <p:sp>
        <p:nvSpPr>
          <p:cNvPr id="4" name="Θέση εικόνας 3">
            <a:extLst>
              <a:ext uri="{FF2B5EF4-FFF2-40B4-BE49-F238E27FC236}">
                <a16:creationId xmlns="" xmlns:a16="http://schemas.microsoft.com/office/drawing/2014/main" id="{8B07B482-34EF-F24D-8066-19F6A5F354FA}"/>
              </a:ext>
            </a:extLst>
          </p:cNvPr>
          <p:cNvSpPr>
            <a:spLocks noGrp="1"/>
          </p:cNvSpPr>
          <p:nvPr>
            <p:ph idx="1"/>
          </p:nvPr>
        </p:nvSpPr>
        <p:spPr>
          <a:xfrm>
            <a:off x="838200" y="1825625"/>
            <a:ext cx="10515600" cy="4351338"/>
          </a:xfrm>
        </p:spPr>
        <p:txBody>
          <a:bodyPr/>
          <a:lstStyle/>
          <a:p>
            <a:pPr marL="0" indent="0">
              <a:buNone/>
            </a:pPr>
            <a:endParaRPr lang="el-GR" sz="2000" kern="150" dirty="0">
              <a:effectLst/>
              <a:latin typeface="Times New Roman" panose="02020603050405020304" pitchFamily="18" charset="0"/>
              <a:ea typeface="SimSun" panose="02010600030101010101" pitchFamily="2" charset="-122"/>
              <a:cs typeface="Lucida Sans" panose="020B0602030504020204" pitchFamily="34" charset="0"/>
            </a:endParaRPr>
          </a:p>
          <a:p>
            <a:pPr marL="0" indent="0">
              <a:buNone/>
            </a:pPr>
            <a:endParaRPr lang="el-GR" sz="2000" kern="150" dirty="0">
              <a:effectLst/>
              <a:latin typeface="Times New Roman" panose="02020603050405020304" pitchFamily="18" charset="0"/>
              <a:ea typeface="SimSun" panose="02010600030101010101" pitchFamily="2" charset="-122"/>
              <a:cs typeface="Lucida Sans" panose="020B0602030504020204" pitchFamily="34" charset="0"/>
            </a:endParaRPr>
          </a:p>
          <a:p>
            <a:pPr lvl="0"/>
            <a:r>
              <a:rPr lang="el-GR" sz="2800" kern="150" dirty="0">
                <a:solidFill>
                  <a:srgbClr val="000000"/>
                </a:solidFill>
                <a:effectLst/>
                <a:latin typeface="Times New Roman" panose="02020603050405020304" pitchFamily="18" charset="0"/>
                <a:ea typeface="OpenSymbol"/>
                <a:cs typeface="Times New Roman" panose="02020603050405020304" pitchFamily="18" charset="0"/>
              </a:rPr>
              <a:t>Μη σωστή συμπεριφορά και κακή </a:t>
            </a:r>
            <a:r>
              <a:rPr lang="el-GR" sz="2800" kern="150" dirty="0" smtClean="0">
                <a:solidFill>
                  <a:srgbClr val="000000"/>
                </a:solidFill>
                <a:effectLst/>
                <a:latin typeface="Times New Roman" panose="02020603050405020304" pitchFamily="18" charset="0"/>
                <a:ea typeface="OpenSymbol"/>
                <a:cs typeface="Times New Roman" panose="02020603050405020304" pitchFamily="18" charset="0"/>
              </a:rPr>
              <a:t>επικοινωνία</a:t>
            </a:r>
            <a:r>
              <a:rPr lang="el-GR" sz="2800" kern="150" dirty="0">
                <a:latin typeface="Times New Roman" panose="02020603050405020304" pitchFamily="18" charset="0"/>
                <a:ea typeface="OpenSymbol"/>
                <a:cs typeface="Times New Roman" panose="02020603050405020304" pitchFamily="18" charset="0"/>
              </a:rPr>
              <a:t> </a:t>
            </a:r>
            <a:r>
              <a:rPr lang="el-GR" sz="2800" kern="15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με </a:t>
            </a:r>
            <a:r>
              <a:rPr lang="el-GR" sz="2800" kern="1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τους υπόλοιπους εργαζομένους</a:t>
            </a:r>
            <a:endParaRPr lang="el-GR" sz="28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lvl="0"/>
            <a:r>
              <a:rPr lang="el-GR" sz="2800" kern="150" dirty="0">
                <a:solidFill>
                  <a:srgbClr val="000000"/>
                </a:solidFill>
                <a:effectLst/>
                <a:latin typeface="Times New Roman" panose="02020603050405020304" pitchFamily="18" charset="0"/>
                <a:ea typeface="OpenSymbol"/>
                <a:cs typeface="Times New Roman" panose="02020603050405020304" pitchFamily="18" charset="0"/>
              </a:rPr>
              <a:t>Συστηματική μη-σωστή τήρηση του ωραρίου</a:t>
            </a:r>
            <a:endParaRPr lang="el-GR" sz="2800" kern="150" dirty="0">
              <a:effectLst/>
              <a:latin typeface="Times New Roman" panose="02020603050405020304" pitchFamily="18" charset="0"/>
              <a:ea typeface="OpenSymbol"/>
              <a:cs typeface="Times New Roman" panose="02020603050405020304" pitchFamily="18" charset="0"/>
            </a:endParaRPr>
          </a:p>
          <a:p>
            <a:pPr lvl="0"/>
            <a:r>
              <a:rPr lang="el-GR" sz="2800" kern="150" dirty="0">
                <a:solidFill>
                  <a:srgbClr val="000000"/>
                </a:solidFill>
                <a:effectLst/>
                <a:latin typeface="Times New Roman" panose="02020603050405020304" pitchFamily="18" charset="0"/>
                <a:ea typeface="OpenSymbol"/>
                <a:cs typeface="Times New Roman" panose="02020603050405020304" pitchFamily="18" charset="0"/>
              </a:rPr>
              <a:t>Λόγω οικονομικής δυσχέρειας</a:t>
            </a:r>
            <a:endParaRPr lang="el-GR" sz="2800" kern="150" dirty="0">
              <a:effectLst/>
              <a:latin typeface="Times New Roman" panose="02020603050405020304" pitchFamily="18" charset="0"/>
              <a:ea typeface="OpenSymbol"/>
              <a:cs typeface="Times New Roman" panose="02020603050405020304" pitchFamily="18" charset="0"/>
            </a:endParaRPr>
          </a:p>
          <a:p>
            <a:pPr lvl="0"/>
            <a:r>
              <a:rPr lang="el-GR" sz="2800" kern="150" dirty="0">
                <a:solidFill>
                  <a:srgbClr val="000000"/>
                </a:solidFill>
                <a:effectLst/>
                <a:latin typeface="Times New Roman" panose="02020603050405020304" pitchFamily="18" charset="0"/>
                <a:ea typeface="OpenSymbol"/>
                <a:cs typeface="Times New Roman" panose="02020603050405020304" pitchFamily="18" charset="0"/>
              </a:rPr>
              <a:t>Λόγω ανεπαρκούς παραγωγικότητας</a:t>
            </a:r>
            <a:endParaRPr lang="el-GR" sz="2800" kern="150" dirty="0">
              <a:effectLst/>
              <a:latin typeface="Times New Roman" panose="02020603050405020304" pitchFamily="18" charset="0"/>
              <a:ea typeface="OpenSymbol"/>
              <a:cs typeface="Times New Roman" panose="02020603050405020304" pitchFamily="18" charset="0"/>
            </a:endParaRPr>
          </a:p>
          <a:p>
            <a:pPr lvl="0"/>
            <a:r>
              <a:rPr lang="el-GR" sz="2800" kern="150" dirty="0">
                <a:solidFill>
                  <a:srgbClr val="000000"/>
                </a:solidFill>
                <a:effectLst/>
                <a:latin typeface="Times New Roman" panose="02020603050405020304" pitchFamily="18" charset="0"/>
                <a:ea typeface="OpenSymbol"/>
                <a:cs typeface="Times New Roman" panose="02020603050405020304" pitchFamily="18" charset="0"/>
              </a:rPr>
              <a:t>Δυσφήμιση εταιρίας</a:t>
            </a:r>
            <a:endParaRPr lang="el-GR" sz="2800" kern="150" dirty="0">
              <a:effectLst/>
              <a:latin typeface="Times New Roman" panose="02020603050405020304" pitchFamily="18" charset="0"/>
              <a:ea typeface="OpenSymbol"/>
              <a:cs typeface="Times New Roman" panose="02020603050405020304" pitchFamily="18" charset="0"/>
            </a:endParaRPr>
          </a:p>
          <a:p>
            <a:pPr lvl="0"/>
            <a:r>
              <a:rPr lang="el-GR" sz="2800" kern="150" dirty="0">
                <a:solidFill>
                  <a:srgbClr val="000000"/>
                </a:solidFill>
                <a:effectLst/>
                <a:latin typeface="Times New Roman" panose="02020603050405020304" pitchFamily="18" charset="0"/>
                <a:ea typeface="OpenSymbol"/>
                <a:cs typeface="Times New Roman" panose="02020603050405020304" pitchFamily="18" charset="0"/>
              </a:rPr>
              <a:t> Λόγω ελλιπούς κατάρτισης</a:t>
            </a:r>
            <a:endParaRPr lang="el-GR" sz="2800" kern="150" dirty="0">
              <a:effectLst/>
              <a:latin typeface="Times New Roman" panose="02020603050405020304" pitchFamily="18" charset="0"/>
              <a:ea typeface="OpenSymbol"/>
              <a:cs typeface="Times New Roman" panose="02020603050405020304" pitchFamily="18" charset="0"/>
            </a:endParaRPr>
          </a:p>
          <a:p>
            <a:pPr marL="0" indent="0">
              <a:buNone/>
            </a:pPr>
            <a:endParaRPr lang="el-GR" dirty="0"/>
          </a:p>
        </p:txBody>
      </p:sp>
      <p:sp>
        <p:nvSpPr>
          <p:cNvPr id="3" name="Θέση περιεχομένου 2">
            <a:extLst>
              <a:ext uri="{FF2B5EF4-FFF2-40B4-BE49-F238E27FC236}">
                <a16:creationId xmlns="" xmlns:a16="http://schemas.microsoft.com/office/drawing/2014/main" id="{969424D3-9750-2446-9AF2-D597972207FF}"/>
              </a:ext>
            </a:extLst>
          </p:cNvPr>
          <p:cNvSpPr>
            <a:spLocks noGrp="1"/>
          </p:cNvSpPr>
          <p:nvPr>
            <p:ph type="body" sz="half" idx="4294967295"/>
          </p:nvPr>
        </p:nvSpPr>
        <p:spPr>
          <a:xfrm>
            <a:off x="0" y="2057400"/>
            <a:ext cx="10883900" cy="3811588"/>
          </a:xfrm>
        </p:spPr>
        <p:txBody>
          <a:bodyPr>
            <a:normAutofit/>
          </a:bodyPr>
          <a:lstStyle/>
          <a:p>
            <a:pPr marL="0" indent="0">
              <a:buNone/>
            </a:pPr>
            <a:r>
              <a:rPr lang="el-GR" sz="1800" kern="150" dirty="0">
                <a:latin typeface="Times New Roman" panose="02020603050405020304" pitchFamily="18" charset="0"/>
                <a:ea typeface="SimSun" panose="02010600030101010101" pitchFamily="2" charset="-122"/>
                <a:cs typeface="Lucida Sans" panose="020B0602030504020204" pitchFamily="34" charset="0"/>
              </a:rPr>
              <a:t> </a:t>
            </a:r>
          </a:p>
        </p:txBody>
      </p:sp>
    </p:spTree>
    <p:extLst>
      <p:ext uri="{BB962C8B-B14F-4D97-AF65-F5344CB8AC3E}">
        <p14:creationId xmlns:p14="http://schemas.microsoft.com/office/powerpoint/2010/main" val="1414120924"/>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480AD97-3520-A94C-A67E-9BF179F2A2A7}"/>
              </a:ext>
            </a:extLst>
          </p:cNvPr>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Μισθοδοσία Εργαζομένων</a:t>
            </a:r>
          </a:p>
        </p:txBody>
      </p:sp>
      <p:sp>
        <p:nvSpPr>
          <p:cNvPr id="3" name="Θέση περιεχομένου 2">
            <a:extLst>
              <a:ext uri="{FF2B5EF4-FFF2-40B4-BE49-F238E27FC236}">
                <a16:creationId xmlns="" xmlns:a16="http://schemas.microsoft.com/office/drawing/2014/main" id="{E28DB13A-5D4E-A14F-8B86-19202BA1A4B3}"/>
              </a:ext>
            </a:extLst>
          </p:cNvPr>
          <p:cNvSpPr>
            <a:spLocks noGrp="1"/>
          </p:cNvSpPr>
          <p:nvPr>
            <p:ph idx="1"/>
          </p:nvPr>
        </p:nvSpPr>
        <p:spPr>
          <a:xfrm>
            <a:off x="680321" y="2019300"/>
            <a:ext cx="10533779" cy="4394200"/>
          </a:xfrm>
        </p:spPr>
        <p:txBody>
          <a:bodyPr>
            <a:normAutofit/>
          </a:bodyPr>
          <a:lstStyle/>
          <a:p>
            <a:pPr marL="0" indent="0">
              <a:buNone/>
            </a:pPr>
            <a:r>
              <a:rPr lang="el-GR" kern="1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Στη </a:t>
            </a:r>
            <a:r>
              <a:rPr lang="el-GR" b="1" kern="1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ΜΑΡΓΑΡΙΤΑ Α.Ε. </a:t>
            </a:r>
            <a:r>
              <a:rPr lang="el-GR" kern="1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ως μία από τις καλύτερες </a:t>
            </a:r>
            <a:r>
              <a:rPr lang="el-GR" kern="15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εταιρίες</a:t>
            </a:r>
            <a:r>
              <a:rPr lang="el-GR" kern="150" dirty="0">
                <a:latin typeface="Times New Roman" panose="02020603050405020304" pitchFamily="18" charset="0"/>
                <a:ea typeface="SimSun" panose="02010600030101010101" pitchFamily="2" charset="-122"/>
                <a:cs typeface="Times New Roman" panose="02020603050405020304" pitchFamily="18" charset="0"/>
              </a:rPr>
              <a:t> </a:t>
            </a:r>
            <a:r>
              <a:rPr lang="el-GR" kern="15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μπισκότων </a:t>
            </a:r>
            <a:r>
              <a:rPr lang="el-GR" kern="1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στην Ελλάδα θέλουμε οι εργαζόμενοί μας να είναι ευχαριστημένοι , για αυτό προσφέρουμε έναν μισθό </a:t>
            </a:r>
            <a:r>
              <a:rPr lang="el-GR" kern="15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ανάλογο</a:t>
            </a:r>
            <a:r>
              <a:rPr lang="el-GR" kern="150" dirty="0">
                <a:latin typeface="Times New Roman" panose="02020603050405020304" pitchFamily="18" charset="0"/>
                <a:ea typeface="SimSun" panose="02010600030101010101" pitchFamily="2" charset="-122"/>
                <a:cs typeface="Times New Roman" panose="02020603050405020304" pitchFamily="18" charset="0"/>
              </a:rPr>
              <a:t> </a:t>
            </a:r>
            <a:r>
              <a:rPr lang="el-GR" kern="15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με </a:t>
            </a:r>
            <a:r>
              <a:rPr lang="el-GR" kern="1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τη θέση τους στην εταιρία.</a:t>
            </a:r>
            <a:endParaRPr lang="el-GR" kern="150" dirty="0">
              <a:effectLst/>
              <a:latin typeface="Times New Roman" panose="02020603050405020304" pitchFamily="18" charset="0"/>
              <a:ea typeface="SimSun" panose="02010600030101010101" pitchFamily="2" charset="-122"/>
              <a:cs typeface="Times New Roman" panose="02020603050405020304" pitchFamily="18" charset="0"/>
            </a:endParaRPr>
          </a:p>
          <a:p>
            <a:endParaRPr lang="el-GR" sz="2000" kern="150" dirty="0">
              <a:effectLst/>
              <a:latin typeface="Times New Roman" panose="02020603050405020304" pitchFamily="18" charset="0"/>
              <a:ea typeface="SimSun" panose="02010600030101010101" pitchFamily="2" charset="-122"/>
              <a:cs typeface="Times New Roman" panose="02020603050405020304" pitchFamily="18" charset="0"/>
            </a:endParaRPr>
          </a:p>
          <a:p>
            <a:r>
              <a:rPr lang="el-GR" kern="1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Βασικός μισθός : </a:t>
            </a:r>
            <a:r>
              <a:rPr lang="el-GR" kern="15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7</a:t>
            </a:r>
            <a:r>
              <a:rPr lang="el-GR" kern="15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2</a:t>
            </a:r>
            <a:r>
              <a:rPr lang="el-GR" kern="15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 </a:t>
            </a:r>
            <a:r>
              <a:rPr lang="el-GR" kern="1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 μήνα</a:t>
            </a:r>
            <a:endParaRPr lang="el-GR" kern="150" dirty="0">
              <a:effectLst/>
              <a:latin typeface="Times New Roman" panose="02020603050405020304" pitchFamily="18" charset="0"/>
              <a:ea typeface="SimSun" panose="02010600030101010101" pitchFamily="2" charset="-122"/>
              <a:cs typeface="Times New Roman" panose="02020603050405020304" pitchFamily="18" charset="0"/>
            </a:endParaRPr>
          </a:p>
          <a:p>
            <a:pPr lvl="0"/>
            <a:r>
              <a:rPr lang="el-GR" kern="150" dirty="0" smtClean="0">
                <a:solidFill>
                  <a:srgbClr val="000000"/>
                </a:solidFill>
                <a:effectLst/>
                <a:latin typeface="Times New Roman" panose="02020603050405020304" pitchFamily="18" charset="0"/>
                <a:ea typeface="OpenSymbol"/>
                <a:cs typeface="Times New Roman" panose="02020603050405020304" pitchFamily="18" charset="0"/>
              </a:rPr>
              <a:t>Διευθυντές </a:t>
            </a:r>
            <a:r>
              <a:rPr lang="el-GR" kern="150" dirty="0">
                <a:solidFill>
                  <a:srgbClr val="000000"/>
                </a:solidFill>
                <a:effectLst/>
                <a:latin typeface="Times New Roman" panose="02020603050405020304" pitchFamily="18" charset="0"/>
                <a:ea typeface="OpenSymbol"/>
                <a:cs typeface="Times New Roman" panose="02020603050405020304" pitchFamily="18" charset="0"/>
              </a:rPr>
              <a:t>: </a:t>
            </a:r>
            <a:r>
              <a:rPr lang="el-GR" kern="150" dirty="0" smtClean="0">
                <a:solidFill>
                  <a:srgbClr val="000000"/>
                </a:solidFill>
                <a:effectLst/>
                <a:latin typeface="Times New Roman" panose="02020603050405020304" pitchFamily="18" charset="0"/>
                <a:ea typeface="OpenSymbol"/>
                <a:cs typeface="Times New Roman" panose="02020603050405020304" pitchFamily="18" charset="0"/>
              </a:rPr>
              <a:t>1200€ </a:t>
            </a:r>
            <a:r>
              <a:rPr lang="el-GR" kern="150" dirty="0">
                <a:solidFill>
                  <a:srgbClr val="000000"/>
                </a:solidFill>
                <a:effectLst/>
                <a:latin typeface="Times New Roman" panose="02020603050405020304" pitchFamily="18" charset="0"/>
                <a:ea typeface="OpenSymbol"/>
                <a:cs typeface="Times New Roman" panose="02020603050405020304" pitchFamily="18" charset="0"/>
              </a:rPr>
              <a:t>/ μήνα</a:t>
            </a:r>
            <a:endParaRPr lang="el-GR" kern="150" dirty="0">
              <a:effectLst/>
              <a:latin typeface="Times New Roman" panose="02020603050405020304" pitchFamily="18" charset="0"/>
              <a:ea typeface="OpenSymbol"/>
              <a:cs typeface="Times New Roman" panose="02020603050405020304" pitchFamily="18" charset="0"/>
            </a:endParaRPr>
          </a:p>
          <a:p>
            <a:pPr lvl="0"/>
            <a:r>
              <a:rPr lang="el-GR" kern="150" dirty="0">
                <a:solidFill>
                  <a:srgbClr val="000000"/>
                </a:solidFill>
                <a:effectLst/>
                <a:latin typeface="Times New Roman" panose="02020603050405020304" pitchFamily="18" charset="0"/>
                <a:ea typeface="OpenSymbol"/>
                <a:cs typeface="Times New Roman" panose="02020603050405020304" pitchFamily="18" charset="0"/>
              </a:rPr>
              <a:t>Προϊστάμενοι : 800 € / μήνα</a:t>
            </a:r>
            <a:endParaRPr lang="el-GR" kern="150" dirty="0">
              <a:effectLst/>
              <a:latin typeface="Times New Roman" panose="02020603050405020304" pitchFamily="18" charset="0"/>
              <a:ea typeface="OpenSymbol"/>
              <a:cs typeface="Times New Roman" panose="02020603050405020304" pitchFamily="18" charset="0"/>
            </a:endParaRPr>
          </a:p>
          <a:p>
            <a:pPr lvl="0"/>
            <a:r>
              <a:rPr lang="el-GR" kern="150" dirty="0">
                <a:solidFill>
                  <a:srgbClr val="000000"/>
                </a:solidFill>
                <a:effectLst/>
                <a:latin typeface="Times New Roman" panose="02020603050405020304" pitchFamily="18" charset="0"/>
                <a:ea typeface="OpenSymbol"/>
                <a:cs typeface="Times New Roman" panose="02020603050405020304" pitchFamily="18" charset="0"/>
              </a:rPr>
              <a:t>Πτυχίο : </a:t>
            </a:r>
            <a:r>
              <a:rPr lang="el-GR" kern="150" dirty="0">
                <a:solidFill>
                  <a:srgbClr val="000000"/>
                </a:solidFill>
                <a:latin typeface="Times New Roman" panose="02020603050405020304" pitchFamily="18" charset="0"/>
                <a:ea typeface="OpenSymbol"/>
                <a:cs typeface="Times New Roman" panose="02020603050405020304" pitchFamily="18" charset="0"/>
              </a:rPr>
              <a:t>6</a:t>
            </a:r>
            <a:r>
              <a:rPr lang="el-GR" kern="150" dirty="0" smtClean="0">
                <a:solidFill>
                  <a:srgbClr val="000000"/>
                </a:solidFill>
                <a:effectLst/>
                <a:latin typeface="Times New Roman" panose="02020603050405020304" pitchFamily="18" charset="0"/>
                <a:ea typeface="OpenSymbol"/>
                <a:cs typeface="Times New Roman" panose="02020603050405020304" pitchFamily="18" charset="0"/>
              </a:rPr>
              <a:t>0 </a:t>
            </a:r>
            <a:r>
              <a:rPr lang="el-GR" kern="150" dirty="0">
                <a:solidFill>
                  <a:srgbClr val="000000"/>
                </a:solidFill>
                <a:effectLst/>
                <a:latin typeface="Times New Roman" panose="02020603050405020304" pitchFamily="18" charset="0"/>
                <a:ea typeface="OpenSymbol"/>
                <a:cs typeface="Times New Roman" panose="02020603050405020304" pitchFamily="18" charset="0"/>
              </a:rPr>
              <a:t>€ / μήνα</a:t>
            </a:r>
            <a:endParaRPr lang="el-GR" kern="150" dirty="0">
              <a:effectLst/>
              <a:latin typeface="Times New Roman" panose="02020603050405020304" pitchFamily="18" charset="0"/>
              <a:ea typeface="OpenSymbol"/>
              <a:cs typeface="Times New Roman" panose="02020603050405020304" pitchFamily="18" charset="0"/>
            </a:endParaRPr>
          </a:p>
          <a:p>
            <a:pPr lvl="0"/>
            <a:r>
              <a:rPr lang="el-GR" kern="150" dirty="0">
                <a:solidFill>
                  <a:srgbClr val="000000"/>
                </a:solidFill>
                <a:effectLst/>
                <a:latin typeface="Times New Roman" panose="02020603050405020304" pitchFamily="18" charset="0"/>
                <a:ea typeface="OpenSymbol"/>
                <a:cs typeface="Times New Roman" panose="02020603050405020304" pitchFamily="18" charset="0"/>
              </a:rPr>
              <a:t>Παραγωγικότητα : </a:t>
            </a:r>
            <a:r>
              <a:rPr lang="el-GR" kern="150" dirty="0" smtClean="0">
                <a:solidFill>
                  <a:srgbClr val="000000"/>
                </a:solidFill>
                <a:latin typeface="Times New Roman" panose="02020603050405020304" pitchFamily="18" charset="0"/>
                <a:ea typeface="OpenSymbol"/>
                <a:cs typeface="Times New Roman" panose="02020603050405020304" pitchFamily="18" charset="0"/>
              </a:rPr>
              <a:t>15</a:t>
            </a:r>
            <a:r>
              <a:rPr lang="el-GR" kern="150" dirty="0" smtClean="0">
                <a:solidFill>
                  <a:srgbClr val="000000"/>
                </a:solidFill>
                <a:effectLst/>
                <a:latin typeface="Times New Roman" panose="02020603050405020304" pitchFamily="18" charset="0"/>
                <a:ea typeface="OpenSymbol"/>
                <a:cs typeface="Times New Roman" panose="02020603050405020304" pitchFamily="18" charset="0"/>
              </a:rPr>
              <a:t>0 </a:t>
            </a:r>
            <a:r>
              <a:rPr lang="el-GR" kern="150" dirty="0">
                <a:solidFill>
                  <a:srgbClr val="000000"/>
                </a:solidFill>
                <a:effectLst/>
                <a:latin typeface="Times New Roman" panose="02020603050405020304" pitchFamily="18" charset="0"/>
                <a:ea typeface="OpenSymbol"/>
                <a:cs typeface="Times New Roman" panose="02020603050405020304" pitchFamily="18" charset="0"/>
              </a:rPr>
              <a:t>€ / </a:t>
            </a:r>
            <a:r>
              <a:rPr lang="el-GR" kern="150" dirty="0" smtClean="0">
                <a:solidFill>
                  <a:srgbClr val="000000"/>
                </a:solidFill>
                <a:effectLst/>
                <a:latin typeface="Times New Roman" panose="02020603050405020304" pitchFamily="18" charset="0"/>
                <a:ea typeface="OpenSymbol"/>
                <a:cs typeface="Times New Roman" panose="02020603050405020304" pitchFamily="18" charset="0"/>
              </a:rPr>
              <a:t>μήνα</a:t>
            </a:r>
          </a:p>
          <a:p>
            <a:pPr lvl="0"/>
            <a:r>
              <a:rPr lang="el-GR" kern="150" dirty="0" smtClean="0">
                <a:solidFill>
                  <a:srgbClr val="000000"/>
                </a:solidFill>
                <a:latin typeface="Times New Roman" panose="02020603050405020304" pitchFamily="18" charset="0"/>
                <a:ea typeface="OpenSymbol"/>
                <a:cs typeface="Times New Roman" panose="02020603050405020304" pitchFamily="18" charset="0"/>
              </a:rPr>
              <a:t>ΕΠΙΔΟΜΑΤΑ…………</a:t>
            </a:r>
            <a:endParaRPr lang="el-GR" kern="150" dirty="0">
              <a:effectLst/>
              <a:latin typeface="Times New Roman" panose="02020603050405020304" pitchFamily="18" charset="0"/>
              <a:ea typeface="OpenSymbol"/>
              <a:cs typeface="Times New Roman" panose="02020603050405020304" pitchFamily="18" charset="0"/>
            </a:endParaRPr>
          </a:p>
          <a:p>
            <a:endParaRPr lang="el-GR" dirty="0"/>
          </a:p>
        </p:txBody>
      </p:sp>
    </p:spTree>
    <p:extLst>
      <p:ext uri="{BB962C8B-B14F-4D97-AF65-F5344CB8AC3E}">
        <p14:creationId xmlns:p14="http://schemas.microsoft.com/office/powerpoint/2010/main" val="177188438"/>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135560" y="260649"/>
            <a:ext cx="7772400" cy="1470025"/>
          </a:xfrm>
          <a:solidFill>
            <a:schemeClr val="bg1"/>
          </a:solidFill>
        </p:spPr>
        <p:txBody>
          <a:bodyPr/>
          <a:lstStyle/>
          <a:p>
            <a:r>
              <a:rPr lang="el-GR" dirty="0" smtClean="0">
                <a:solidFill>
                  <a:srgbClr val="FFFF00"/>
                </a:solidFill>
                <a:latin typeface="Times New Roman" pitchFamily="18" charset="0"/>
                <a:cs typeface="Times New Roman" pitchFamily="18" charset="0"/>
              </a:rPr>
              <a:t>Διευθύντρια </a:t>
            </a:r>
            <a:r>
              <a:rPr lang="en-US" dirty="0" smtClean="0">
                <a:solidFill>
                  <a:srgbClr val="FFFF00"/>
                </a:solidFill>
                <a:latin typeface="Times New Roman" pitchFamily="18" charset="0"/>
                <a:cs typeface="Times New Roman" pitchFamily="18" charset="0"/>
              </a:rPr>
              <a:t>Marketing</a:t>
            </a:r>
            <a:endParaRPr lang="fr-FR" dirty="0">
              <a:solidFill>
                <a:srgbClr val="FFFF00"/>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5771456" y="1730674"/>
            <a:ext cx="4136504" cy="841648"/>
          </a:xfrm>
        </p:spPr>
        <p:txBody>
          <a:bodyPr>
            <a:normAutofit/>
          </a:bodyPr>
          <a:lstStyle/>
          <a:p>
            <a:r>
              <a:rPr lang="el-GR" sz="3200" dirty="0" smtClean="0">
                <a:latin typeface="Times New Roman" pitchFamily="18" charset="0"/>
                <a:cs typeface="Times New Roman" pitchFamily="18" charset="0"/>
              </a:rPr>
              <a:t>Αλεξίου Ειρήνη</a:t>
            </a:r>
            <a:endParaRPr lang="fr-FR" sz="3200" dirty="0">
              <a:latin typeface="Times New Roman" pitchFamily="18" charset="0"/>
              <a:cs typeface="Times New Roman" pitchFamily="18" charset="0"/>
            </a:endParaRPr>
          </a:p>
        </p:txBody>
      </p:sp>
      <p:pic>
        <p:nvPicPr>
          <p:cNvPr id="4" name="3 - Εικόνα" descr="ÎÏÎ¿ÏÎ­Î»ÎµÏÎ¼Î± ÎµÎ¹ÎºÏÎ½Î±Ï Î³Î¹Î± Î¼Î±ÏÎºÎµÏÎ¹Î½Î³Îº"/>
          <p:cNvPicPr/>
          <p:nvPr/>
        </p:nvPicPr>
        <p:blipFill>
          <a:blip r:embed="rId2" cstate="print"/>
          <a:srcRect/>
          <a:stretch>
            <a:fillRect/>
          </a:stretch>
        </p:blipFill>
        <p:spPr bwMode="auto">
          <a:xfrm>
            <a:off x="3422821" y="2572322"/>
            <a:ext cx="5535827" cy="3989116"/>
          </a:xfrm>
          <a:prstGeom prst="rect">
            <a:avLst/>
          </a:prstGeom>
          <a:noFill/>
          <a:ln w="9525">
            <a:noFill/>
            <a:miter lim="800000"/>
            <a:headEnd/>
            <a:tailEnd/>
          </a:ln>
        </p:spPr>
      </p:pic>
    </p:spTree>
    <p:extLst>
      <p:ext uri="{BB962C8B-B14F-4D97-AF65-F5344CB8AC3E}">
        <p14:creationId xmlns:p14="http://schemas.microsoft.com/office/powerpoint/2010/main" val="564196030"/>
      </p:ext>
    </p:extLst>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FF00"/>
                </a:solidFill>
                <a:latin typeface="Times New Roman" pitchFamily="18" charset="0"/>
                <a:cs typeface="Times New Roman" pitchFamily="18" charset="0"/>
              </a:rPr>
              <a:t>Τι είναι το </a:t>
            </a:r>
            <a:r>
              <a:rPr lang="en-US" dirty="0" smtClean="0">
                <a:solidFill>
                  <a:srgbClr val="FFFF00"/>
                </a:solidFill>
                <a:latin typeface="Times New Roman" pitchFamily="18" charset="0"/>
                <a:cs typeface="Times New Roman" pitchFamily="18" charset="0"/>
              </a:rPr>
              <a:t>Marketing ?</a:t>
            </a:r>
            <a:endParaRPr lang="fr-FR" dirty="0">
              <a:solidFill>
                <a:srgbClr val="FFFF00"/>
              </a:solidFill>
              <a:latin typeface="Times New Roman" pitchFamily="18" charset="0"/>
              <a:cs typeface="Times New Roman" pitchFamily="18" charset="0"/>
            </a:endParaRPr>
          </a:p>
        </p:txBody>
      </p:sp>
      <p:sp>
        <p:nvSpPr>
          <p:cNvPr id="5" name="4 - Ορθογώνιο"/>
          <p:cNvSpPr/>
          <p:nvPr/>
        </p:nvSpPr>
        <p:spPr>
          <a:xfrm>
            <a:off x="215214" y="1968501"/>
            <a:ext cx="11327714" cy="4770537"/>
          </a:xfrm>
          <a:prstGeom prst="rect">
            <a:avLst/>
          </a:prstGeom>
        </p:spPr>
        <p:txBody>
          <a:bodyPr wrap="square">
            <a:spAutoFit/>
          </a:bodyPr>
          <a:lstStyle/>
          <a:p>
            <a:pPr>
              <a:buNone/>
            </a:pPr>
            <a:r>
              <a:rPr lang="el-GR" sz="2400" dirty="0">
                <a:latin typeface="Times New Roman" pitchFamily="18" charset="0"/>
                <a:cs typeface="Times New Roman" pitchFamily="18" charset="0"/>
              </a:rPr>
              <a:t>Το μάρκετινγκ (</a:t>
            </a:r>
            <a:r>
              <a:rPr lang="en-US" sz="2400" dirty="0">
                <a:latin typeface="Times New Roman" pitchFamily="18" charset="0"/>
                <a:cs typeface="Times New Roman" pitchFamily="18" charset="0"/>
              </a:rPr>
              <a:t>marketing</a:t>
            </a:r>
            <a:r>
              <a:rPr lang="el-GR" sz="2400" dirty="0">
                <a:latin typeface="Times New Roman" pitchFamily="18" charset="0"/>
                <a:cs typeface="Times New Roman" pitchFamily="18" charset="0"/>
              </a:rPr>
              <a:t>) συνιστάται στην οργανωμένη προσπάθεια μίας επιχείρησης ή ενός οργανισμού να ικανοποιήσει τις ανάγκες ,αλλά και τις επιθυμίες των καταναλωτών</a:t>
            </a:r>
            <a:r>
              <a:rPr lang="el-GR" sz="2400" dirty="0" smtClean="0">
                <a:latin typeface="Times New Roman" pitchFamily="18" charset="0"/>
                <a:cs typeface="Times New Roman" pitchFamily="18" charset="0"/>
              </a:rPr>
              <a:t>.</a:t>
            </a:r>
            <a:endParaRPr lang="en-GB" sz="2400" dirty="0" smtClean="0">
              <a:latin typeface="Times New Roman" pitchFamily="18" charset="0"/>
              <a:cs typeface="Times New Roman" pitchFamily="18" charset="0"/>
            </a:endParaRPr>
          </a:p>
          <a:p>
            <a:pPr>
              <a:buNone/>
            </a:pPr>
            <a:endParaRPr lang="el-GR"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Προσπαθεί </a:t>
            </a:r>
            <a:r>
              <a:rPr lang="el-GR" sz="2400" b="1" dirty="0" smtClean="0">
                <a:solidFill>
                  <a:srgbClr val="FFFF00"/>
                </a:solidFill>
                <a:latin typeface="Times New Roman" pitchFamily="18" charset="0"/>
                <a:cs typeface="Times New Roman" pitchFamily="18" charset="0"/>
              </a:rPr>
              <a:t>με </a:t>
            </a:r>
            <a:r>
              <a:rPr lang="el-GR" sz="2400" b="1" dirty="0">
                <a:solidFill>
                  <a:srgbClr val="FFFF00"/>
                </a:solidFill>
                <a:latin typeface="Times New Roman" pitchFamily="18" charset="0"/>
                <a:cs typeface="Times New Roman" pitchFamily="18" charset="0"/>
              </a:rPr>
              <a:t>κύριο εργαλείο την έρευνα αγοράς </a:t>
            </a:r>
            <a:r>
              <a:rPr lang="en-GB" sz="2400" b="1" dirty="0">
                <a:solidFill>
                  <a:srgbClr val="FFFF00"/>
                </a:solidFill>
                <a:latin typeface="Times New Roman" pitchFamily="18" charset="0"/>
                <a:cs typeface="Times New Roman" pitchFamily="18" charset="0"/>
              </a:rPr>
              <a:t>:</a:t>
            </a:r>
            <a:endParaRPr lang="el-GR" sz="2400" b="1" dirty="0" smtClean="0">
              <a:solidFill>
                <a:srgbClr val="FFFF00"/>
              </a:solidFill>
              <a:latin typeface="Times New Roman" pitchFamily="18" charset="0"/>
              <a:cs typeface="Times New Roman" pitchFamily="18" charset="0"/>
            </a:endParaRPr>
          </a:p>
          <a:p>
            <a:pPr marL="342900" indent="-342900">
              <a:buFont typeface="Wingdings" pitchFamily="2" charset="2"/>
              <a:buChar char="§"/>
            </a:pPr>
            <a:r>
              <a:rPr lang="el-GR" sz="2400" dirty="0" smtClean="0">
                <a:latin typeface="Times New Roman" pitchFamily="18" charset="0"/>
                <a:cs typeface="Times New Roman" pitchFamily="18" charset="0"/>
              </a:rPr>
              <a:t>ΝΑ αντιστοιχίσει </a:t>
            </a:r>
            <a:r>
              <a:rPr lang="el-GR" sz="2400" dirty="0">
                <a:latin typeface="Times New Roman" pitchFamily="18" charset="0"/>
                <a:cs typeface="Times New Roman" pitchFamily="18" charset="0"/>
              </a:rPr>
              <a:t>τα προϊόντα ή τις υπηρεσίας που παράγει με τον πελάτη- στόχο που τα χρειάζεται ή τα επιθυμεί </a:t>
            </a:r>
            <a:r>
              <a:rPr lang="el-GR" sz="2400" dirty="0" smtClean="0">
                <a:latin typeface="Times New Roman" pitchFamily="18" charset="0"/>
                <a:cs typeface="Times New Roman" pitchFamily="18" charset="0"/>
              </a:rPr>
              <a:t>ή </a:t>
            </a:r>
            <a:r>
              <a:rPr lang="el-GR" sz="2400" dirty="0">
                <a:latin typeface="Times New Roman" pitchFamily="18" charset="0"/>
                <a:cs typeface="Times New Roman" pitchFamily="18" charset="0"/>
              </a:rPr>
              <a:t>ακόμη καλύτερα αφού κατανοήσει τις ανάγκες και τις επιθυμίες του </a:t>
            </a:r>
            <a:r>
              <a:rPr lang="el-GR" sz="2400" dirty="0" smtClean="0">
                <a:latin typeface="Times New Roman" pitchFamily="18" charset="0"/>
                <a:cs typeface="Times New Roman" pitchFamily="18" charset="0"/>
              </a:rPr>
              <a:t>,</a:t>
            </a:r>
          </a:p>
          <a:p>
            <a:pPr marL="342900" indent="-342900">
              <a:buFont typeface="Wingdings" pitchFamily="2" charset="2"/>
              <a:buChar char="§"/>
            </a:pPr>
            <a:r>
              <a:rPr lang="el-GR" sz="2400" dirty="0" smtClean="0">
                <a:latin typeface="Times New Roman" pitchFamily="18" charset="0"/>
                <a:cs typeface="Times New Roman" pitchFamily="18" charset="0"/>
              </a:rPr>
              <a:t>ΝΑ </a:t>
            </a:r>
            <a:r>
              <a:rPr lang="el-GR" sz="2400" dirty="0">
                <a:latin typeface="Times New Roman" pitchFamily="18" charset="0"/>
                <a:cs typeface="Times New Roman" pitchFamily="18" charset="0"/>
              </a:rPr>
              <a:t>κατασκευάσει τα αντίστοιχα προϊόντα /υπηρεσίες με τα χαρακτηριστικά και τις ιδιότητες που ο πελάτης επιθυμεί </a:t>
            </a:r>
            <a:r>
              <a:rPr lang="el-GR" sz="2400" dirty="0" smtClean="0">
                <a:latin typeface="Times New Roman" pitchFamily="18" charset="0"/>
                <a:cs typeface="Times New Roman" pitchFamily="18" charset="0"/>
              </a:rPr>
              <a:t>,</a:t>
            </a:r>
          </a:p>
          <a:p>
            <a:pPr marL="342900" indent="-342900">
              <a:buFont typeface="Wingdings" pitchFamily="2" charset="2"/>
              <a:buChar char="§"/>
            </a:pPr>
            <a:r>
              <a:rPr lang="el-GR" sz="2400" dirty="0" smtClean="0">
                <a:latin typeface="Times New Roman" pitchFamily="18" charset="0"/>
                <a:cs typeface="Times New Roman" pitchFamily="18" charset="0"/>
              </a:rPr>
              <a:t>ΝΑ </a:t>
            </a:r>
            <a:r>
              <a:rPr lang="el-GR" sz="2400" dirty="0">
                <a:latin typeface="Times New Roman" pitchFamily="18" charset="0"/>
                <a:cs typeface="Times New Roman" pitchFamily="18" charset="0"/>
              </a:rPr>
              <a:t>του τα γνωστοποιήσει (διαφήμιση και προώθηση) </a:t>
            </a:r>
            <a:r>
              <a:rPr lang="el-GR" sz="2400" dirty="0" smtClean="0">
                <a:latin typeface="Times New Roman" pitchFamily="18" charset="0"/>
                <a:cs typeface="Times New Roman" pitchFamily="18" charset="0"/>
              </a:rPr>
              <a:t>,</a:t>
            </a:r>
          </a:p>
          <a:p>
            <a:pPr marL="342900" indent="-342900">
              <a:buFont typeface="Wingdings" pitchFamily="2" charset="2"/>
              <a:buChar char="§"/>
            </a:pPr>
            <a:r>
              <a:rPr lang="el-GR" sz="2400" dirty="0" smtClean="0">
                <a:latin typeface="Times New Roman" pitchFamily="18" charset="0"/>
                <a:cs typeface="Times New Roman" pitchFamily="18" charset="0"/>
              </a:rPr>
              <a:t>ΝΑ </a:t>
            </a:r>
            <a:r>
              <a:rPr lang="el-GR" sz="2400" dirty="0">
                <a:latin typeface="Times New Roman" pitchFamily="18" charset="0"/>
                <a:cs typeface="Times New Roman" pitchFamily="18" charset="0"/>
              </a:rPr>
              <a:t>τα καταστήσει διαθέσιμα μέσα από τα κανάλια διανομής ( τα μαγαζιά και οι τοποθεσίες που αυτά είναι διαθέσιμα )στην τιμή που θα πρέπει αυτά να πωλούνται .</a:t>
            </a:r>
          </a:p>
          <a:p>
            <a:pPr>
              <a:buNone/>
            </a:pPr>
            <a:endParaRPr lang="fr-FR" sz="1600" dirty="0">
              <a:latin typeface="Times New Roman" pitchFamily="18" charset="0"/>
              <a:cs typeface="Times New Roman" pitchFamily="18" charset="0"/>
            </a:endParaRPr>
          </a:p>
        </p:txBody>
      </p:sp>
    </p:spTree>
    <p:extLst>
      <p:ext uri="{BB962C8B-B14F-4D97-AF65-F5344CB8AC3E}">
        <p14:creationId xmlns:p14="http://schemas.microsoft.com/office/powerpoint/2010/main" val="138133904"/>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835" y="469901"/>
            <a:ext cx="9613861" cy="901700"/>
          </a:xfrm>
        </p:spPr>
        <p:txBody>
          <a:bodyPr>
            <a:normAutofit/>
          </a:bodyPr>
          <a:lstStyle/>
          <a:p>
            <a:r>
              <a:rPr lang="el-GR" dirty="0" smtClean="0"/>
              <a:t>Στόχοι τμήματος:</a:t>
            </a:r>
            <a:endParaRPr lang="ru-RU" dirty="0"/>
          </a:p>
        </p:txBody>
      </p:sp>
      <p:sp>
        <p:nvSpPr>
          <p:cNvPr id="3" name="Объект 2"/>
          <p:cNvSpPr>
            <a:spLocks noGrp="1"/>
          </p:cNvSpPr>
          <p:nvPr>
            <p:ph idx="1"/>
          </p:nvPr>
        </p:nvSpPr>
        <p:spPr>
          <a:xfrm>
            <a:off x="406400" y="1371601"/>
            <a:ext cx="11239500" cy="5066158"/>
          </a:xfrm>
        </p:spPr>
        <p:txBody>
          <a:bodyPr>
            <a:noAutofit/>
          </a:bodyPr>
          <a:lstStyle/>
          <a:p>
            <a:r>
              <a:rPr lang="el-GR" dirty="0" smtClean="0"/>
              <a:t>Μέτρηση της ικανοποίησης των πελατών και επίτευξη των στόχων για την ποιότητα.</a:t>
            </a:r>
          </a:p>
          <a:p>
            <a:r>
              <a:rPr lang="el-GR" dirty="0" smtClean="0"/>
              <a:t>Τήρηση των νομοθετικών απαιτήσεων για την σήμανση των προϊόντων που περιέχουν αλλεργιογόνα.</a:t>
            </a:r>
          </a:p>
          <a:p>
            <a:r>
              <a:rPr lang="el-GR" dirty="0"/>
              <a:t>Β</a:t>
            </a:r>
            <a:r>
              <a:rPr lang="el-GR" dirty="0" smtClean="0"/>
              <a:t>ελτίωση της ανταγωνιστική </a:t>
            </a:r>
            <a:r>
              <a:rPr lang="el-GR" dirty="0"/>
              <a:t>μας θέση στην αγορά και </a:t>
            </a:r>
            <a:r>
              <a:rPr lang="el-GR" dirty="0" smtClean="0"/>
              <a:t>αύξηση της εμπιστοσύνης των πελατών μας.</a:t>
            </a:r>
          </a:p>
          <a:p>
            <a:r>
              <a:rPr lang="el-GR" dirty="0"/>
              <a:t>Α</a:t>
            </a:r>
            <a:r>
              <a:rPr lang="el-GR" dirty="0" smtClean="0"/>
              <a:t>ποφυγή τραυματισμών και ασθενειών και  διασφάλιση της υγείας σε όλο μας το προσωπικό.</a:t>
            </a:r>
          </a:p>
          <a:p>
            <a:r>
              <a:rPr lang="el-GR" dirty="0" smtClean="0"/>
              <a:t>Εφαρμογή ενός ολοκληρωμένου συστήματος αναγνώρισης , διαχείρισης και ελέγχου κινδύνων.</a:t>
            </a:r>
          </a:p>
          <a:p>
            <a:r>
              <a:rPr lang="el-GR" dirty="0" smtClean="0"/>
              <a:t>Βελτίωση των περιβαλλοντικών μας επιδόσεων και προσπάθεια πρόληψης πιθανών περιβαλλοντικών επιπτώσεων.</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6743" y="6017519"/>
            <a:ext cx="1785257" cy="84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727163"/>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FF00"/>
                </a:solidFill>
                <a:latin typeface="Times New Roman" pitchFamily="18" charset="0"/>
                <a:cs typeface="Times New Roman" pitchFamily="18" charset="0"/>
              </a:rPr>
              <a:t>Στόχοι του τμήματος </a:t>
            </a:r>
            <a:r>
              <a:rPr lang="en-US" dirty="0" smtClean="0">
                <a:solidFill>
                  <a:srgbClr val="FFFF00"/>
                </a:solidFill>
                <a:latin typeface="Times New Roman" pitchFamily="18" charset="0"/>
                <a:cs typeface="Times New Roman" pitchFamily="18" charset="0"/>
              </a:rPr>
              <a:t>Marketing</a:t>
            </a:r>
            <a:endParaRPr lang="fr-FR" dirty="0">
              <a:solidFill>
                <a:srgbClr val="FFFF00"/>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177234" y="2045045"/>
            <a:ext cx="10516166" cy="3577279"/>
          </a:xfrm>
        </p:spPr>
        <p:txBody>
          <a:bodyPr>
            <a:noAutofit/>
          </a:bodyPr>
          <a:lstStyle/>
          <a:p>
            <a:pPr>
              <a:buFont typeface="Wingdings" pitchFamily="2" charset="2"/>
              <a:buChar char="§"/>
            </a:pPr>
            <a:r>
              <a:rPr lang="en-US" dirty="0"/>
              <a:t>  </a:t>
            </a:r>
            <a:r>
              <a:rPr lang="el-GR" sz="2800" dirty="0" smtClean="0">
                <a:latin typeface="Times New Roman" pitchFamily="18" charset="0"/>
                <a:cs typeface="Times New Roman" pitchFamily="18" charset="0"/>
              </a:rPr>
              <a:t>Ο </a:t>
            </a:r>
            <a:r>
              <a:rPr lang="el-GR" sz="2800" dirty="0">
                <a:latin typeface="Times New Roman" pitchFamily="18" charset="0"/>
                <a:cs typeface="Times New Roman" pitchFamily="18" charset="0"/>
              </a:rPr>
              <a:t>Διευθυντής Μάρκετινγκ (</a:t>
            </a:r>
            <a:r>
              <a:rPr lang="en-US" sz="2800" dirty="0">
                <a:latin typeface="Times New Roman" pitchFamily="18" charset="0"/>
                <a:cs typeface="Times New Roman" pitchFamily="18" charset="0"/>
              </a:rPr>
              <a:t>marketing</a:t>
            </a:r>
            <a:r>
              <a:rPr lang="el-GR" sz="2800" dirty="0">
                <a:latin typeface="Times New Roman" pitchFamily="18" charset="0"/>
                <a:cs typeface="Times New Roman" pitchFamily="18" charset="0"/>
              </a:rPr>
              <a:t>) του εργοστασίου είναι υπεύθυνος για όλες τις δραστηριότητες της επιχείρησης που στοχεύουν στην διάθεση των παραγόμενων προϊόντων στην αγορά </a:t>
            </a:r>
            <a:r>
              <a:rPr lang="el-GR" sz="2800" dirty="0" smtClean="0">
                <a:latin typeface="Times New Roman" pitchFamily="18" charset="0"/>
                <a:cs typeface="Times New Roman" pitchFamily="18" charset="0"/>
              </a:rPr>
              <a:t>.</a:t>
            </a:r>
          </a:p>
          <a:p>
            <a:pPr>
              <a:buFont typeface="Wingdings" pitchFamily="2" charset="2"/>
              <a:buChar char="§"/>
            </a:pPr>
            <a:r>
              <a:rPr lang="el-GR" sz="2800" dirty="0" smtClean="0">
                <a:latin typeface="Times New Roman" pitchFamily="18" charset="0"/>
                <a:cs typeface="Times New Roman" pitchFamily="18" charset="0"/>
              </a:rPr>
              <a:t>   Ο </a:t>
            </a:r>
            <a:r>
              <a:rPr lang="el-GR" sz="2800" dirty="0">
                <a:latin typeface="Times New Roman" pitchFamily="18" charset="0"/>
                <a:cs typeface="Times New Roman" pitchFamily="18" charset="0"/>
              </a:rPr>
              <a:t>Διευθυντής Μάρκετινγκ ,για να χαράξει την στρατηγική που θα ακολουθεί</a:t>
            </a:r>
            <a:r>
              <a:rPr lang="el-GR" sz="2800" dirty="0" smtClean="0">
                <a:latin typeface="Times New Roman" pitchFamily="18" charset="0"/>
                <a:cs typeface="Times New Roman" pitchFamily="18" charset="0"/>
              </a:rPr>
              <a:t>, συνεργάζεται </a:t>
            </a:r>
            <a:r>
              <a:rPr lang="el-GR" sz="2800" dirty="0">
                <a:latin typeface="Times New Roman" pitchFamily="18" charset="0"/>
                <a:cs typeface="Times New Roman" pitchFamily="18" charset="0"/>
              </a:rPr>
              <a:t>κυρίως με τον Μηχανικό Σχεδιασμού προϊόντος τον Μηχανικό παραγωγής και τον Διευθυντή Οικονομικών.</a:t>
            </a:r>
          </a:p>
          <a:p>
            <a:pPr>
              <a:buFont typeface="Wingdings" pitchFamily="2" charset="2"/>
              <a:buChar char="§"/>
            </a:pPr>
            <a:r>
              <a:rPr lang="en-US" sz="2800"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Σύμφωνα </a:t>
            </a:r>
            <a:r>
              <a:rPr lang="el-GR" sz="2800" dirty="0">
                <a:latin typeface="Times New Roman" pitchFamily="18" charset="0"/>
                <a:cs typeface="Times New Roman" pitchFamily="18" charset="0"/>
              </a:rPr>
              <a:t>με τον </a:t>
            </a:r>
            <a:r>
              <a:rPr lang="en-US" sz="2800" dirty="0">
                <a:latin typeface="Times New Roman" pitchFamily="18" charset="0"/>
                <a:cs typeface="Times New Roman" pitchFamily="18" charset="0"/>
              </a:rPr>
              <a:t>Doyle </a:t>
            </a:r>
            <a:r>
              <a:rPr lang="el-GR" sz="2800" dirty="0">
                <a:latin typeface="Times New Roman" pitchFamily="18" charset="0"/>
                <a:cs typeface="Times New Roman" pitchFamily="18" charset="0"/>
              </a:rPr>
              <a:t>μια επιχείρηση πετυχαίνει τους στόχους της, όταν εκπληρώνει τις τωρινές και αυριανές ανάγκες των πελατών πιο αποδοτικά από τους ανταγωνιστές της. </a:t>
            </a:r>
            <a:endParaRPr lang="fr-FR" sz="2800" dirty="0">
              <a:latin typeface="Times New Roman" pitchFamily="18" charset="0"/>
              <a:cs typeface="Times New Roman" pitchFamily="18" charset="0"/>
            </a:endParaRPr>
          </a:p>
        </p:txBody>
      </p:sp>
      <p:pic>
        <p:nvPicPr>
          <p:cNvPr id="4" name="3 - Εικόνα" descr="C:\Users\ΣΠΥΡΟΣ\Desktop\TEXNOLOGIA B\Οικονομολόγος-Μάρκετινγκ..jpg"/>
          <p:cNvPicPr/>
          <p:nvPr/>
        </p:nvPicPr>
        <p:blipFill>
          <a:blip r:embed="rId2" cstate="print"/>
          <a:srcRect/>
          <a:stretch>
            <a:fillRect/>
          </a:stretch>
        </p:blipFill>
        <p:spPr bwMode="auto">
          <a:xfrm>
            <a:off x="9207500" y="86464"/>
            <a:ext cx="2984500" cy="1958581"/>
          </a:xfrm>
          <a:prstGeom prst="rect">
            <a:avLst/>
          </a:prstGeom>
          <a:noFill/>
          <a:ln w="9525">
            <a:noFill/>
            <a:miter lim="800000"/>
            <a:headEnd/>
            <a:tailEnd/>
          </a:ln>
        </p:spPr>
      </p:pic>
    </p:spTree>
    <p:extLst>
      <p:ext uri="{BB962C8B-B14F-4D97-AF65-F5344CB8AC3E}">
        <p14:creationId xmlns:p14="http://schemas.microsoft.com/office/powerpoint/2010/main" val="1519978253"/>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49390" y="787400"/>
            <a:ext cx="6796009" cy="879836"/>
          </a:xfrm>
        </p:spPr>
        <p:txBody>
          <a:bodyPr>
            <a:noAutofit/>
          </a:bodyPr>
          <a:lstStyle/>
          <a:p>
            <a:r>
              <a:rPr lang="el-GR" sz="2800" b="1" dirty="0">
                <a:solidFill>
                  <a:srgbClr val="FFFF00"/>
                </a:solidFill>
                <a:latin typeface="Times New Roman" pitchFamily="18" charset="0"/>
                <a:cs typeface="Times New Roman" pitchFamily="18" charset="0"/>
              </a:rPr>
              <a:t>Γενικά Καθήκοντα και Ευθύνες </a:t>
            </a:r>
            <a:r>
              <a:rPr lang="en-US" sz="2800" b="1" dirty="0">
                <a:solidFill>
                  <a:srgbClr val="FFFF00"/>
                </a:solidFill>
                <a:latin typeface="Times New Roman" pitchFamily="18" charset="0"/>
                <a:cs typeface="Times New Roman" pitchFamily="18" charset="0"/>
              </a:rPr>
              <a:t>:</a:t>
            </a:r>
            <a:endParaRPr lang="fr-FR" sz="2800" b="1" dirty="0">
              <a:solidFill>
                <a:srgbClr val="FFFF00"/>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669370" y="1879600"/>
            <a:ext cx="9884329" cy="4681243"/>
          </a:xfrm>
        </p:spPr>
        <p:txBody>
          <a:bodyPr>
            <a:noAutofit/>
          </a:bodyPr>
          <a:lstStyle/>
          <a:p>
            <a:pPr lvl="0"/>
            <a:r>
              <a:rPr lang="el-GR" dirty="0">
                <a:latin typeface="Times New Roman" pitchFamily="18" charset="0"/>
                <a:cs typeface="Times New Roman" pitchFamily="18" charset="0"/>
              </a:rPr>
              <a:t>Οργάνωση και διεύθυνση όλων των δραστηριοτήτων του Τμήματος Μάρκετινγκ και Πωλήσεων </a:t>
            </a:r>
          </a:p>
          <a:p>
            <a:pPr lvl="0"/>
            <a:r>
              <a:rPr lang="el-GR" dirty="0">
                <a:latin typeface="Times New Roman" pitchFamily="18" charset="0"/>
                <a:cs typeface="Times New Roman" pitchFamily="18" charset="0"/>
              </a:rPr>
              <a:t>Θα αποτελεί μέρος της ανώτερης Διευθυντικής ομάδας και θα συμμετέχει στην ετοιμασία του προϋπολογισμού της </a:t>
            </a:r>
            <a:r>
              <a:rPr lang="el-GR" dirty="0" smtClean="0">
                <a:latin typeface="Times New Roman" pitchFamily="18" charset="0"/>
                <a:cs typeface="Times New Roman" pitchFamily="18" charset="0"/>
              </a:rPr>
              <a:t>εταιρείας </a:t>
            </a:r>
            <a:r>
              <a:rPr lang="el-GR" dirty="0">
                <a:latin typeface="Times New Roman" pitchFamily="18" charset="0"/>
                <a:cs typeface="Times New Roman" pitchFamily="18" charset="0"/>
              </a:rPr>
              <a:t>,καθώς και της παρακολούθησης αυτού.</a:t>
            </a:r>
          </a:p>
          <a:p>
            <a:pPr lvl="0"/>
            <a:r>
              <a:rPr lang="el-GR" dirty="0">
                <a:latin typeface="Times New Roman" pitchFamily="18" charset="0"/>
                <a:cs typeface="Times New Roman" pitchFamily="18" charset="0"/>
              </a:rPr>
              <a:t>Σχεδιασμός στρατηγικής κατεύθυνσης μάρκετινγκ και πωλήσεων.</a:t>
            </a:r>
          </a:p>
          <a:p>
            <a:pPr lvl="0"/>
            <a:r>
              <a:rPr lang="el-GR" dirty="0">
                <a:latin typeface="Times New Roman" pitchFamily="18" charset="0"/>
                <a:cs typeface="Times New Roman" pitchFamily="18" charset="0"/>
              </a:rPr>
              <a:t>Δημιουργία πανωγραμμάτων για αποδοτική διαχείριση χώρων (</a:t>
            </a:r>
            <a:r>
              <a:rPr lang="en-US" dirty="0">
                <a:latin typeface="Times New Roman" pitchFamily="18" charset="0"/>
                <a:cs typeface="Times New Roman" pitchFamily="18" charset="0"/>
              </a:rPr>
              <a:t>space management</a:t>
            </a:r>
            <a:r>
              <a:rPr lang="el-GR" dirty="0">
                <a:latin typeface="Times New Roman" pitchFamily="18" charset="0"/>
                <a:cs typeface="Times New Roman" pitchFamily="18" charset="0"/>
              </a:rPr>
              <a:t> ) στις Υπεραγορές.</a:t>
            </a:r>
          </a:p>
          <a:p>
            <a:pPr lvl="0"/>
            <a:r>
              <a:rPr lang="el-GR" dirty="0">
                <a:latin typeface="Times New Roman" pitchFamily="18" charset="0"/>
                <a:cs typeface="Times New Roman" pitchFamily="18" charset="0"/>
              </a:rPr>
              <a:t>Πλήρη γνώση και αντίληψη των ενεργειών του ανταγωνισμού.</a:t>
            </a:r>
          </a:p>
          <a:p>
            <a:pPr lvl="0"/>
            <a:r>
              <a:rPr lang="el-GR" dirty="0">
                <a:latin typeface="Times New Roman" pitchFamily="18" charset="0"/>
                <a:cs typeface="Times New Roman" pitchFamily="18" charset="0"/>
              </a:rPr>
              <a:t>Επιλογή και συντονισμό των μέσων επικοινωνίας για υλοποίηση του πλάνου </a:t>
            </a:r>
            <a:r>
              <a:rPr lang="en-US" dirty="0">
                <a:latin typeface="Times New Roman" pitchFamily="18" charset="0"/>
                <a:cs typeface="Times New Roman" pitchFamily="18" charset="0"/>
              </a:rPr>
              <a:t>Marketing</a:t>
            </a:r>
            <a:r>
              <a:rPr lang="el-GR" dirty="0">
                <a:latin typeface="Times New Roman" pitchFamily="18" charset="0"/>
                <a:cs typeface="Times New Roman" pitchFamily="18" charset="0"/>
              </a:rPr>
              <a:t>.</a:t>
            </a:r>
          </a:p>
          <a:p>
            <a:pPr>
              <a:buNone/>
            </a:pPr>
            <a:endParaRPr lang="fr-FR" dirty="0"/>
          </a:p>
        </p:txBody>
      </p:sp>
      <p:sp>
        <p:nvSpPr>
          <p:cNvPr id="11265" name="Rectangle 1"/>
          <p:cNvSpPr>
            <a:spLocks noChangeArrowheads="1"/>
          </p:cNvSpPr>
          <p:nvPr/>
        </p:nvSpPr>
        <p:spPr bwMode="auto">
          <a:xfrm>
            <a:off x="7320136" y="4128583"/>
            <a:ext cx="273528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Tx/>
              <a:buChar char="•"/>
            </a:pPr>
            <a:r>
              <a:rPr lang="en-US" sz="1600" dirty="0" smtClean="0">
                <a:latin typeface="Times New Roman" pitchFamily="18" charset="0"/>
                <a:ea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6" name="5 - TextBox"/>
          <p:cNvSpPr txBox="1"/>
          <p:nvPr/>
        </p:nvSpPr>
        <p:spPr>
          <a:xfrm>
            <a:off x="7320136" y="1297904"/>
            <a:ext cx="3096344" cy="369332"/>
          </a:xfrm>
          <a:prstGeom prst="rect">
            <a:avLst/>
          </a:prstGeom>
          <a:noFill/>
        </p:spPr>
        <p:txBody>
          <a:bodyPr wrap="square" rtlCol="0">
            <a:spAutoFit/>
          </a:bodyPr>
          <a:lstStyle/>
          <a:p>
            <a:r>
              <a:rPr lang="en-US" b="1" dirty="0" smtClean="0">
                <a:solidFill>
                  <a:schemeClr val="accent2">
                    <a:lumMod val="75000"/>
                  </a:schemeClr>
                </a:solidFill>
                <a:latin typeface="Times New Roman" pitchFamily="18" charset="0"/>
                <a:cs typeface="Times New Roman" pitchFamily="18" charset="0"/>
              </a:rPr>
              <a:t>:</a:t>
            </a:r>
            <a:endParaRPr lang="fr-FR" b="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27189762"/>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rgbClr val="FFFF00"/>
                </a:solidFill>
                <a:latin typeface="Times New Roman" pitchFamily="18" charset="0"/>
                <a:cs typeface="Times New Roman" pitchFamily="18" charset="0"/>
              </a:rPr>
              <a:t>Απαιτούμενα προσόντα</a:t>
            </a:r>
            <a:endParaRPr lang="el-GR" dirty="0">
              <a:solidFill>
                <a:srgbClr val="FFFF00"/>
              </a:solidFill>
            </a:endParaRPr>
          </a:p>
        </p:txBody>
      </p:sp>
      <p:sp>
        <p:nvSpPr>
          <p:cNvPr id="3" name="Θέση περιεχομένου 2"/>
          <p:cNvSpPr>
            <a:spLocks noGrp="1"/>
          </p:cNvSpPr>
          <p:nvPr>
            <p:ph idx="1"/>
          </p:nvPr>
        </p:nvSpPr>
        <p:spPr>
          <a:xfrm>
            <a:off x="393701" y="1834166"/>
            <a:ext cx="9900482" cy="4102023"/>
          </a:xfrm>
        </p:spPr>
        <p:txBody>
          <a:bodyPr>
            <a:noAutofit/>
          </a:bodyPr>
          <a:lstStyle/>
          <a:p>
            <a:pPr fontAlgn="base">
              <a:spcBef>
                <a:spcPct val="0"/>
              </a:spcBef>
              <a:spcAft>
                <a:spcPct val="0"/>
              </a:spcAft>
              <a:buFontTx/>
              <a:buChar char="•"/>
            </a:pPr>
            <a:r>
              <a:rPr lang="el-GR" sz="2800" dirty="0">
                <a:latin typeface="Times New Roman" pitchFamily="18" charset="0"/>
                <a:ea typeface="Times New Roman" pitchFamily="18" charset="0"/>
                <a:cs typeface="Times New Roman" pitchFamily="18" charset="0"/>
              </a:rPr>
              <a:t>Δίπλωμα ή Μεταπτυχιακός τίτλος στο </a:t>
            </a:r>
            <a:r>
              <a:rPr lang="en-US" sz="2800" dirty="0">
                <a:latin typeface="Times New Roman" pitchFamily="18" charset="0"/>
                <a:ea typeface="Times New Roman" pitchFamily="18" charset="0"/>
                <a:cs typeface="Times New Roman" pitchFamily="18" charset="0"/>
              </a:rPr>
              <a:t>Marketing</a:t>
            </a:r>
            <a:r>
              <a:rPr lang="el-GR" sz="2800" dirty="0">
                <a:latin typeface="Times New Roman" pitchFamily="18" charset="0"/>
                <a:ea typeface="Times New Roman" pitchFamily="18" charset="0"/>
                <a:cs typeface="Times New Roman" pitchFamily="18" charset="0"/>
              </a:rPr>
              <a:t> ή άλλο συναφή κλάδο.</a:t>
            </a:r>
            <a:endParaRPr lang="el-GR" sz="2800" dirty="0">
              <a:latin typeface="Times New Roman" pitchFamily="18" charset="0"/>
              <a:cs typeface="Times New Roman" pitchFamily="18" charset="0"/>
            </a:endParaRPr>
          </a:p>
          <a:p>
            <a:pPr eaLnBrk="0" fontAlgn="base" hangingPunct="0">
              <a:spcBef>
                <a:spcPct val="0"/>
              </a:spcBef>
              <a:spcAft>
                <a:spcPct val="0"/>
              </a:spcAft>
              <a:buFontTx/>
              <a:buChar char="•"/>
            </a:pPr>
            <a:r>
              <a:rPr lang="el-GR" sz="2800" dirty="0">
                <a:latin typeface="Times New Roman" pitchFamily="18" charset="0"/>
                <a:ea typeface="Times New Roman" pitchFamily="18" charset="0"/>
                <a:cs typeface="Times New Roman" pitchFamily="18" charset="0"/>
              </a:rPr>
              <a:t>Πολύ καλή γνώση του Λιανεμπορίου και της αγοράς του εξωτερικού.</a:t>
            </a:r>
            <a:endParaRPr lang="el-GR" sz="2800" dirty="0">
              <a:latin typeface="Times New Roman" pitchFamily="18" charset="0"/>
              <a:cs typeface="Times New Roman" pitchFamily="18" charset="0"/>
            </a:endParaRPr>
          </a:p>
          <a:p>
            <a:pPr eaLnBrk="0" fontAlgn="base" hangingPunct="0">
              <a:spcBef>
                <a:spcPct val="0"/>
              </a:spcBef>
              <a:spcAft>
                <a:spcPct val="0"/>
              </a:spcAft>
              <a:buFontTx/>
              <a:buChar char="•"/>
            </a:pPr>
            <a:r>
              <a:rPr lang="el-GR" sz="2800" dirty="0">
                <a:latin typeface="Times New Roman" pitchFamily="18" charset="0"/>
                <a:ea typeface="Times New Roman" pitchFamily="18" charset="0"/>
                <a:cs typeface="Times New Roman" pitchFamily="18" charset="0"/>
              </a:rPr>
              <a:t>Τουλάχιστον 3 χρόνια εμπειρίας σε ανάλογη θέση με αποδεδειγμένες ικανότητες και επιτυχίες.</a:t>
            </a:r>
            <a:endParaRPr lang="el-GR" sz="2800" dirty="0">
              <a:latin typeface="Times New Roman" pitchFamily="18" charset="0"/>
              <a:cs typeface="Times New Roman" pitchFamily="18" charset="0"/>
            </a:endParaRPr>
          </a:p>
          <a:p>
            <a:pPr eaLnBrk="0" fontAlgn="base" hangingPunct="0">
              <a:spcBef>
                <a:spcPct val="0"/>
              </a:spcBef>
              <a:spcAft>
                <a:spcPct val="0"/>
              </a:spcAft>
              <a:buFontTx/>
              <a:buChar char="•"/>
            </a:pPr>
            <a:r>
              <a:rPr lang="el-GR" sz="2800" dirty="0">
                <a:latin typeface="Times New Roman" pitchFamily="18" charset="0"/>
                <a:ea typeface="Times New Roman" pitchFamily="18" charset="0"/>
                <a:cs typeface="Times New Roman" pitchFamily="18" charset="0"/>
              </a:rPr>
              <a:t>Άριστη γνώση της Ελληνικής και Αγγλικής γλώσσας ,τόσο προφορικά όσο και γραπτά.</a:t>
            </a:r>
            <a:endParaRPr lang="el-GR" sz="2800" dirty="0">
              <a:latin typeface="Times New Roman" pitchFamily="18" charset="0"/>
              <a:cs typeface="Times New Roman" pitchFamily="18" charset="0"/>
            </a:endParaRPr>
          </a:p>
          <a:p>
            <a:pPr eaLnBrk="0" fontAlgn="base" hangingPunct="0">
              <a:spcBef>
                <a:spcPct val="0"/>
              </a:spcBef>
              <a:spcAft>
                <a:spcPct val="0"/>
              </a:spcAft>
              <a:buFontTx/>
              <a:buChar char="•"/>
            </a:pPr>
            <a:r>
              <a:rPr lang="en-US" sz="2800" dirty="0" err="1">
                <a:latin typeface="Times New Roman" pitchFamily="18" charset="0"/>
                <a:ea typeface="Times New Roman" pitchFamily="18" charset="0"/>
                <a:cs typeface="Times New Roman" pitchFamily="18" charset="0"/>
              </a:rPr>
              <a:t>Οργ</a:t>
            </a:r>
            <a:r>
              <a:rPr lang="en-US" sz="2800" dirty="0">
                <a:latin typeface="Times New Roman" pitchFamily="18" charset="0"/>
                <a:ea typeface="Times New Roman" pitchFamily="18" charset="0"/>
                <a:cs typeface="Times New Roman" pitchFamily="18" charset="0"/>
              </a:rPr>
              <a:t>ανωτικές και διοικητικές ικανότητες.</a:t>
            </a:r>
            <a:endParaRPr lang="el-GR" sz="2800" dirty="0">
              <a:latin typeface="Times New Roman" pitchFamily="18" charset="0"/>
              <a:cs typeface="Times New Roman" pitchFamily="18" charset="0"/>
            </a:endParaRPr>
          </a:p>
          <a:p>
            <a:pPr eaLnBrk="0" fontAlgn="base" hangingPunct="0">
              <a:spcBef>
                <a:spcPct val="0"/>
              </a:spcBef>
              <a:spcAft>
                <a:spcPct val="0"/>
              </a:spcAft>
              <a:buFontTx/>
              <a:buChar char="•"/>
            </a:pPr>
            <a:r>
              <a:rPr lang="el-GR" sz="2800" dirty="0">
                <a:latin typeface="Times New Roman" pitchFamily="18" charset="0"/>
                <a:ea typeface="Times New Roman" pitchFamily="18" charset="0"/>
                <a:cs typeface="Times New Roman" pitchFamily="18" charset="0"/>
              </a:rPr>
              <a:t>Πολύ καλές γνώσεις </a:t>
            </a:r>
            <a:r>
              <a:rPr lang="en-US" sz="2800" dirty="0">
                <a:latin typeface="Times New Roman" pitchFamily="18" charset="0"/>
                <a:ea typeface="Times New Roman" pitchFamily="18" charset="0"/>
                <a:cs typeface="Times New Roman" pitchFamily="18" charset="0"/>
              </a:rPr>
              <a:t>H</a:t>
            </a:r>
            <a:r>
              <a:rPr lang="el-GR" sz="2800" dirty="0">
                <a:latin typeface="Times New Roman" pitchFamily="18" charset="0"/>
                <a:ea typeface="Times New Roman" pitchFamily="18" charset="0"/>
                <a:cs typeface="Times New Roman" pitchFamily="18" charset="0"/>
              </a:rPr>
              <a:t>/</a:t>
            </a:r>
            <a:r>
              <a:rPr lang="en-US" sz="2800" dirty="0">
                <a:latin typeface="Times New Roman" pitchFamily="18" charset="0"/>
                <a:ea typeface="Times New Roman" pitchFamily="18" charset="0"/>
                <a:cs typeface="Times New Roman" pitchFamily="18" charset="0"/>
              </a:rPr>
              <a:t>Y</a:t>
            </a:r>
            <a:r>
              <a:rPr lang="el-GR" sz="2800" dirty="0">
                <a:latin typeface="Times New Roman" pitchFamily="18" charset="0"/>
                <a:ea typeface="Times New Roman" pitchFamily="18" charset="0"/>
                <a:cs typeface="Times New Roman" pitchFamily="18" charset="0"/>
              </a:rPr>
              <a:t>(</a:t>
            </a:r>
            <a:r>
              <a:rPr lang="en-US" sz="2800" dirty="0">
                <a:latin typeface="Times New Roman" pitchFamily="18" charset="0"/>
                <a:ea typeface="Times New Roman" pitchFamily="18" charset="0"/>
                <a:cs typeface="Times New Roman" pitchFamily="18" charset="0"/>
              </a:rPr>
              <a:t>MS Office</a:t>
            </a:r>
            <a:r>
              <a:rPr lang="el-GR" sz="2800" dirty="0">
                <a:latin typeface="Times New Roman" pitchFamily="18" charset="0"/>
                <a:ea typeface="Times New Roman" pitchFamily="18" charset="0"/>
                <a:cs typeface="Times New Roman" pitchFamily="18" charset="0"/>
              </a:rPr>
              <a:t>).</a:t>
            </a:r>
            <a:endParaRPr lang="el-GR" sz="2800" dirty="0">
              <a:latin typeface="Times New Roman" pitchFamily="18" charset="0"/>
              <a:cs typeface="Times New Roman" pitchFamily="18" charset="0"/>
            </a:endParaRPr>
          </a:p>
          <a:p>
            <a:pPr eaLnBrk="0" fontAlgn="base" hangingPunct="0">
              <a:spcBef>
                <a:spcPct val="0"/>
              </a:spcBef>
              <a:spcAft>
                <a:spcPct val="0"/>
              </a:spcAft>
              <a:buFontTx/>
              <a:buChar char="•"/>
            </a:pPr>
            <a:r>
              <a:rPr lang="en-US" sz="2800" dirty="0" err="1">
                <a:latin typeface="Times New Roman" pitchFamily="18" charset="0"/>
                <a:ea typeface="Times New Roman" pitchFamily="18" charset="0"/>
                <a:cs typeface="Times New Roman" pitchFamily="18" charset="0"/>
              </a:rPr>
              <a:t>Άριστες</a:t>
            </a:r>
            <a:r>
              <a:rPr lang="en-US" sz="2800" dirty="0">
                <a:latin typeface="Times New Roman" pitchFamily="18" charset="0"/>
                <a:ea typeface="Times New Roman" pitchFamily="18" charset="0"/>
                <a:cs typeface="Times New Roman" pitchFamily="18" charset="0"/>
              </a:rPr>
              <a:t> επ</a:t>
            </a:r>
            <a:r>
              <a:rPr lang="en-US" sz="2800" dirty="0" err="1">
                <a:latin typeface="Times New Roman" pitchFamily="18" charset="0"/>
                <a:ea typeface="Times New Roman" pitchFamily="18" charset="0"/>
                <a:cs typeface="Times New Roman" pitchFamily="18" charset="0"/>
              </a:rPr>
              <a:t>ικοινωνι</a:t>
            </a:r>
            <a:r>
              <a:rPr lang="en-US" sz="2800" dirty="0">
                <a:latin typeface="Times New Roman" pitchFamily="18" charset="0"/>
                <a:ea typeface="Times New Roman" pitchFamily="18" charset="0"/>
                <a:cs typeface="Times New Roman" pitchFamily="18" charset="0"/>
              </a:rPr>
              <a:t>ακές δεξιότητες</a:t>
            </a:r>
            <a:endParaRPr lang="el-GR" sz="2800" dirty="0"/>
          </a:p>
        </p:txBody>
      </p:sp>
    </p:spTree>
    <p:extLst>
      <p:ext uri="{BB962C8B-B14F-4D97-AF65-F5344CB8AC3E}">
        <p14:creationId xmlns:p14="http://schemas.microsoft.com/office/powerpoint/2010/main" val="1338398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58160" y="221446"/>
            <a:ext cx="8229600" cy="346050"/>
          </a:xfrm>
        </p:spPr>
        <p:txBody>
          <a:bodyPr>
            <a:noAutofit/>
          </a:bodyPr>
          <a:lstStyle/>
          <a:p>
            <a:r>
              <a:rPr lang="el-GR" sz="2400" dirty="0">
                <a:solidFill>
                  <a:schemeClr val="bg1"/>
                </a:solidFill>
                <a:latin typeface="Times New Roman" pitchFamily="18" charset="0"/>
                <a:cs typeface="Times New Roman" pitchFamily="18" charset="0"/>
              </a:rPr>
              <a:t>Ερωτηματολόγιο </a:t>
            </a:r>
            <a:endParaRPr lang="fr-FR" sz="2400" dirty="0">
              <a:solidFill>
                <a:srgbClr val="FFFF00"/>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165100" y="774700"/>
            <a:ext cx="11226800" cy="4331749"/>
          </a:xfrm>
        </p:spPr>
        <p:txBody>
          <a:bodyPr>
            <a:noAutofit/>
          </a:bodyPr>
          <a:lstStyle/>
          <a:p>
            <a:pPr>
              <a:buFont typeface="Wingdings" pitchFamily="2" charset="2"/>
              <a:buChar char="§"/>
            </a:pPr>
            <a:r>
              <a:rPr lang="el-GR" sz="2000" dirty="0">
                <a:latin typeface="Times New Roman" pitchFamily="18" charset="0"/>
                <a:cs typeface="Times New Roman" pitchFamily="18" charset="0"/>
              </a:rPr>
              <a:t>Να συμπληρώσετε το φύλλο σας :             Άντρας </a:t>
            </a:r>
          </a:p>
          <a:p>
            <a:pPr>
              <a:buNone/>
            </a:pPr>
            <a:r>
              <a:rPr lang="el-GR" sz="2000" dirty="0">
                <a:latin typeface="Times New Roman" pitchFamily="18" charset="0"/>
                <a:cs typeface="Times New Roman" pitchFamily="18" charset="0"/>
              </a:rPr>
              <a:t>                                                                     </a:t>
            </a:r>
            <a:r>
              <a:rPr lang="en-GB"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Γυν</a:t>
            </a:r>
            <a:r>
              <a:rPr lang="en-US" sz="2000" dirty="0" smtClean="0">
                <a:latin typeface="Times New Roman" pitchFamily="18" charset="0"/>
                <a:cs typeface="Times New Roman" pitchFamily="18" charset="0"/>
              </a:rPr>
              <a:t>αίκα </a:t>
            </a:r>
            <a:endParaRPr lang="el-GR" sz="2000" dirty="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 </a:t>
            </a:r>
            <a:endParaRPr lang="el-GR" sz="2000" dirty="0">
              <a:latin typeface="Times New Roman" pitchFamily="18" charset="0"/>
              <a:cs typeface="Times New Roman" pitchFamily="18" charset="0"/>
            </a:endParaRPr>
          </a:p>
          <a:p>
            <a:pPr>
              <a:buFont typeface="Wingdings" pitchFamily="2" charset="2"/>
              <a:buChar char="§"/>
            </a:pPr>
            <a:r>
              <a:rPr lang="el-GR" sz="2000" dirty="0">
                <a:latin typeface="Times New Roman" pitchFamily="18" charset="0"/>
                <a:cs typeface="Times New Roman" pitchFamily="18" charset="0"/>
              </a:rPr>
              <a:t>Να συμπληρώσετε την ηλικία σας :    &lt;15           16 -20          20 -30          </a:t>
            </a:r>
            <a:r>
              <a:rPr lang="el-GR" sz="2000" dirty="0" smtClean="0">
                <a:latin typeface="Times New Roman" pitchFamily="18" charset="0"/>
                <a:cs typeface="Times New Roman" pitchFamily="18" charset="0"/>
              </a:rPr>
              <a:t>30 </a:t>
            </a:r>
            <a:r>
              <a:rPr lang="el-GR" sz="2000" dirty="0">
                <a:latin typeface="Times New Roman" pitchFamily="18" charset="0"/>
                <a:cs typeface="Times New Roman" pitchFamily="18" charset="0"/>
              </a:rPr>
              <a:t>-40         </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&gt; 40 </a:t>
            </a:r>
            <a:endParaRPr lang="en-GB" sz="2000" dirty="0" smtClean="0">
              <a:latin typeface="Times New Roman" pitchFamily="18" charset="0"/>
              <a:cs typeface="Times New Roman" pitchFamily="18" charset="0"/>
            </a:endParaRPr>
          </a:p>
          <a:p>
            <a:pPr>
              <a:buFont typeface="Wingdings" pitchFamily="2" charset="2"/>
              <a:buChar char="§"/>
            </a:pPr>
            <a:r>
              <a:rPr lang="el-GR" sz="2000" dirty="0" smtClean="0">
                <a:latin typeface="Times New Roman" pitchFamily="18" charset="0"/>
                <a:cs typeface="Times New Roman" pitchFamily="18" charset="0"/>
              </a:rPr>
              <a:t>Πόσο </a:t>
            </a:r>
            <a:r>
              <a:rPr lang="el-GR" sz="2000" dirty="0">
                <a:latin typeface="Times New Roman" pitchFamily="18" charset="0"/>
                <a:cs typeface="Times New Roman" pitchFamily="18" charset="0"/>
              </a:rPr>
              <a:t>καιρό καταναλώνετε τα προϊόντα της εταιρείας μας ?</a:t>
            </a:r>
          </a:p>
          <a:p>
            <a:pPr lvl="0">
              <a:buNone/>
            </a:pPr>
            <a:r>
              <a:rPr lang="el-GR" sz="2000" dirty="0">
                <a:latin typeface="Times New Roman" pitchFamily="18" charset="0"/>
                <a:cs typeface="Times New Roman" pitchFamily="18" charset="0"/>
              </a:rPr>
              <a:t>Πρώτη φορά </a:t>
            </a:r>
          </a:p>
          <a:p>
            <a:pPr lvl="0">
              <a:buNone/>
            </a:pPr>
            <a:r>
              <a:rPr lang="el-GR" sz="2000" dirty="0">
                <a:latin typeface="Times New Roman" pitchFamily="18" charset="0"/>
                <a:cs typeface="Times New Roman" pitchFamily="18" charset="0"/>
              </a:rPr>
              <a:t>Ένα μήνα </a:t>
            </a:r>
          </a:p>
          <a:p>
            <a:pPr lvl="0">
              <a:buNone/>
            </a:pPr>
            <a:r>
              <a:rPr lang="el-GR" sz="2000" dirty="0">
                <a:latin typeface="Times New Roman" pitchFamily="18" charset="0"/>
                <a:cs typeface="Times New Roman" pitchFamily="18" charset="0"/>
              </a:rPr>
              <a:t>Ένα εξάμηνο </a:t>
            </a:r>
          </a:p>
          <a:p>
            <a:pPr lvl="0">
              <a:buNone/>
            </a:pPr>
            <a:r>
              <a:rPr lang="el-GR" sz="2000" dirty="0">
                <a:latin typeface="Times New Roman" pitchFamily="18" charset="0"/>
                <a:cs typeface="Times New Roman" pitchFamily="18" charset="0"/>
              </a:rPr>
              <a:t>Ένα χρόνο</a:t>
            </a:r>
          </a:p>
          <a:p>
            <a:pPr lvl="0">
              <a:buNone/>
            </a:pPr>
            <a:r>
              <a:rPr lang="el-GR" sz="2000" dirty="0">
                <a:latin typeface="Times New Roman" pitchFamily="18" charset="0"/>
                <a:cs typeface="Times New Roman" pitchFamily="18" charset="0"/>
              </a:rPr>
              <a:t>Περισσότερο από ένα </a:t>
            </a:r>
            <a:r>
              <a:rPr lang="el-GR" sz="2000" dirty="0" err="1">
                <a:latin typeface="Times New Roman" pitchFamily="18" charset="0"/>
                <a:cs typeface="Times New Roman" pitchFamily="18" charset="0"/>
              </a:rPr>
              <a:t>χρόν</a:t>
            </a:r>
            <a:r>
              <a:rPr lang="en-US" sz="2000" dirty="0">
                <a:latin typeface="Times New Roman" pitchFamily="18" charset="0"/>
                <a:cs typeface="Times New Roman" pitchFamily="18" charset="0"/>
              </a:rPr>
              <a:t>ο</a:t>
            </a:r>
            <a:endParaRPr lang="el-GR" sz="2000" dirty="0">
              <a:latin typeface="Times New Roman" pitchFamily="18" charset="0"/>
              <a:cs typeface="Times New Roman" pitchFamily="18" charset="0"/>
            </a:endParaRPr>
          </a:p>
          <a:p>
            <a:pPr lvl="0">
              <a:buFont typeface="Wingdings" pitchFamily="2" charset="2"/>
              <a:buChar char="§"/>
            </a:pPr>
            <a:r>
              <a:rPr lang="el-GR" sz="2000" dirty="0">
                <a:latin typeface="Times New Roman" pitchFamily="18" charset="0"/>
                <a:cs typeface="Times New Roman" pitchFamily="18" charset="0"/>
              </a:rPr>
              <a:t>Πόσο συχνά αγοράζετε τα προϊόντα της εταιρείας μας ?</a:t>
            </a:r>
          </a:p>
          <a:p>
            <a:pPr lvl="0">
              <a:buNone/>
            </a:pPr>
            <a:r>
              <a:rPr lang="el-GR" sz="2000" dirty="0">
                <a:latin typeface="Times New Roman" pitchFamily="18" charset="0"/>
                <a:cs typeface="Times New Roman" pitchFamily="18" charset="0"/>
              </a:rPr>
              <a:t>1 φορά τον </a:t>
            </a:r>
            <a:r>
              <a:rPr lang="en-US" sz="2000" dirty="0" err="1">
                <a:latin typeface="Times New Roman" pitchFamily="18" charset="0"/>
                <a:cs typeface="Times New Roman" pitchFamily="18" charset="0"/>
              </a:rPr>
              <a:t>μήνα</a:t>
            </a:r>
            <a:r>
              <a:rPr lang="en-US" sz="2000" dirty="0">
                <a:latin typeface="Times New Roman" pitchFamily="18" charset="0"/>
                <a:cs typeface="Times New Roman" pitchFamily="18" charset="0"/>
              </a:rPr>
              <a:t> </a:t>
            </a:r>
            <a:endParaRPr lang="el-GR" sz="2000" dirty="0">
              <a:latin typeface="Times New Roman" pitchFamily="18" charset="0"/>
              <a:cs typeface="Times New Roman" pitchFamily="18" charset="0"/>
            </a:endParaRPr>
          </a:p>
          <a:p>
            <a:pPr lvl="0">
              <a:buNone/>
            </a:pPr>
            <a:r>
              <a:rPr lang="el-GR" sz="2000" dirty="0">
                <a:latin typeface="Times New Roman" pitchFamily="18" charset="0"/>
                <a:cs typeface="Times New Roman" pitchFamily="18" charset="0"/>
              </a:rPr>
              <a:t>2-3 φορές το </a:t>
            </a:r>
            <a:r>
              <a:rPr lang="en-US" sz="2000" dirty="0" err="1">
                <a:latin typeface="Times New Roman" pitchFamily="18" charset="0"/>
                <a:cs typeface="Times New Roman" pitchFamily="18" charset="0"/>
              </a:rPr>
              <a:t>μήνα</a:t>
            </a:r>
            <a:r>
              <a:rPr lang="en-US" sz="2000" dirty="0">
                <a:latin typeface="Times New Roman" pitchFamily="18" charset="0"/>
                <a:cs typeface="Times New Roman" pitchFamily="18" charset="0"/>
              </a:rPr>
              <a:t> </a:t>
            </a:r>
            <a:endParaRPr lang="el-GR" sz="2000" b="1" dirty="0">
              <a:latin typeface="Times New Roman" pitchFamily="18" charset="0"/>
              <a:cs typeface="Times New Roman" pitchFamily="18" charset="0"/>
            </a:endParaRPr>
          </a:p>
          <a:p>
            <a:pPr lvl="0">
              <a:buNone/>
            </a:pPr>
            <a:r>
              <a:rPr lang="el-GR" sz="2000" dirty="0" smtClean="0">
                <a:latin typeface="Times New Roman" pitchFamily="18" charset="0"/>
                <a:cs typeface="Times New Roman" pitchFamily="18" charset="0"/>
              </a:rPr>
              <a:t>4 </a:t>
            </a:r>
            <a:r>
              <a:rPr lang="el-GR" sz="2000" dirty="0">
                <a:latin typeface="Times New Roman" pitchFamily="18" charset="0"/>
                <a:cs typeface="Times New Roman" pitchFamily="18" charset="0"/>
              </a:rPr>
              <a:t>φορές και πάνω τον μήνα </a:t>
            </a:r>
          </a:p>
          <a:p>
            <a:pPr>
              <a:buNone/>
            </a:pPr>
            <a:endParaRPr lang="el-GR"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1953843628"/>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500" y="0"/>
            <a:ext cx="9489006" cy="6604000"/>
          </a:xfrm>
        </p:spPr>
        <p:txBody>
          <a:bodyPr>
            <a:noAutofit/>
          </a:bodyPr>
          <a:lstStyle/>
          <a:p>
            <a:pPr>
              <a:buFont typeface="Wingdings" pitchFamily="2" charset="2"/>
              <a:buChar char="§"/>
            </a:pPr>
            <a:r>
              <a:rPr lang="el-GR" sz="2000" dirty="0" smtClean="0">
                <a:latin typeface="Times New Roman" pitchFamily="18" charset="0"/>
                <a:cs typeface="Times New Roman" pitchFamily="18" charset="0"/>
              </a:rPr>
              <a:t>Συνολικά </a:t>
            </a:r>
            <a:r>
              <a:rPr lang="el-GR" sz="2000" dirty="0">
                <a:latin typeface="Times New Roman" pitchFamily="18" charset="0"/>
                <a:cs typeface="Times New Roman" pitchFamily="18" charset="0"/>
              </a:rPr>
              <a:t>πως θα αξιολογούσατε τα προϊόντα της εταιρείας μας από άποψη ποιότητας ?</a:t>
            </a:r>
          </a:p>
          <a:p>
            <a:pPr lvl="0">
              <a:buNone/>
            </a:pPr>
            <a:r>
              <a:rPr lang="en-US" sz="2000" dirty="0" err="1">
                <a:latin typeface="Times New Roman" pitchFamily="18" charset="0"/>
                <a:cs typeface="Times New Roman" pitchFamily="18" charset="0"/>
              </a:rPr>
              <a:t>Εξαιρετική</a:t>
            </a:r>
            <a:r>
              <a:rPr lang="en-US" sz="2000" dirty="0">
                <a:latin typeface="Times New Roman" pitchFamily="18" charset="0"/>
                <a:cs typeface="Times New Roman" pitchFamily="18" charset="0"/>
              </a:rPr>
              <a:t> </a:t>
            </a:r>
            <a:endParaRPr lang="el-GR" sz="2000" dirty="0">
              <a:latin typeface="Times New Roman" pitchFamily="18" charset="0"/>
              <a:cs typeface="Times New Roman" pitchFamily="18" charset="0"/>
            </a:endParaRPr>
          </a:p>
          <a:p>
            <a:pPr lvl="0">
              <a:buNone/>
            </a:pPr>
            <a:r>
              <a:rPr lang="en-US" sz="2000" dirty="0" err="1">
                <a:latin typeface="Times New Roman" pitchFamily="18" charset="0"/>
                <a:cs typeface="Times New Roman" pitchFamily="18" charset="0"/>
              </a:rPr>
              <a:t>Καλή</a:t>
            </a:r>
            <a:r>
              <a:rPr lang="en-US" sz="2000" dirty="0">
                <a:latin typeface="Times New Roman" pitchFamily="18" charset="0"/>
                <a:cs typeface="Times New Roman" pitchFamily="18" charset="0"/>
              </a:rPr>
              <a:t> </a:t>
            </a:r>
            <a:endParaRPr lang="el-GR" sz="2000" dirty="0">
              <a:latin typeface="Times New Roman" pitchFamily="18" charset="0"/>
              <a:cs typeface="Times New Roman" pitchFamily="18" charset="0"/>
            </a:endParaRPr>
          </a:p>
          <a:p>
            <a:pPr lvl="0">
              <a:buNone/>
            </a:pPr>
            <a:r>
              <a:rPr lang="en-US" sz="2000" dirty="0" err="1">
                <a:latin typeface="Times New Roman" pitchFamily="18" charset="0"/>
                <a:cs typeface="Times New Roman" pitchFamily="18" charset="0"/>
              </a:rPr>
              <a:t>Μέτρια</a:t>
            </a:r>
            <a:r>
              <a:rPr lang="en-US" sz="2000" dirty="0">
                <a:latin typeface="Times New Roman" pitchFamily="18" charset="0"/>
                <a:cs typeface="Times New Roman" pitchFamily="18" charset="0"/>
              </a:rPr>
              <a:t> </a:t>
            </a:r>
            <a:endParaRPr lang="el-GR" sz="2000" dirty="0">
              <a:latin typeface="Times New Roman" pitchFamily="18" charset="0"/>
              <a:cs typeface="Times New Roman" pitchFamily="18" charset="0"/>
            </a:endParaRPr>
          </a:p>
          <a:p>
            <a:pPr lvl="0">
              <a:buNone/>
            </a:pPr>
            <a:r>
              <a:rPr lang="en-US" sz="2000" dirty="0" err="1">
                <a:latin typeface="Times New Roman" pitchFamily="18" charset="0"/>
                <a:cs typeface="Times New Roman" pitchFamily="18" charset="0"/>
              </a:rPr>
              <a:t>Κακή</a:t>
            </a:r>
            <a:r>
              <a:rPr lang="en-US" sz="2000" dirty="0">
                <a:latin typeface="Times New Roman" pitchFamily="18" charset="0"/>
                <a:cs typeface="Times New Roman" pitchFamily="18" charset="0"/>
              </a:rPr>
              <a:t> </a:t>
            </a:r>
            <a:endParaRPr lang="el-GR" sz="2000" dirty="0">
              <a:latin typeface="Times New Roman" pitchFamily="18" charset="0"/>
              <a:cs typeface="Times New Roman" pitchFamily="18" charset="0"/>
            </a:endParaRPr>
          </a:p>
          <a:p>
            <a:pPr lvl="0">
              <a:buFont typeface="Wingdings" pitchFamily="2" charset="2"/>
              <a:buChar char="§"/>
            </a:pPr>
            <a:r>
              <a:rPr lang="el-GR" sz="2000" dirty="0">
                <a:latin typeface="Times New Roman" pitchFamily="18" charset="0"/>
                <a:cs typeface="Times New Roman" pitchFamily="18" charset="0"/>
              </a:rPr>
              <a:t>Πιστεύετε ότι οι τιμές των προϊόντων μας ,είναι αρκετά υψηλές ?</a:t>
            </a:r>
          </a:p>
          <a:p>
            <a:pPr lvl="0">
              <a:buNone/>
            </a:pPr>
            <a:r>
              <a:rPr lang="en-US" sz="2000" dirty="0">
                <a:latin typeface="Times New Roman" pitchFamily="18" charset="0"/>
                <a:cs typeface="Times New Roman" pitchFamily="18" charset="0"/>
              </a:rPr>
              <a:t>Ναι </a:t>
            </a:r>
            <a:r>
              <a:rPr lang="el-GR" sz="2000" dirty="0">
                <a:latin typeface="Times New Roman" pitchFamily="18" charset="0"/>
                <a:cs typeface="Times New Roman" pitchFamily="18" charset="0"/>
              </a:rPr>
              <a:t> </a:t>
            </a:r>
            <a:r>
              <a:rPr lang="el-GR"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Όχι</a:t>
            </a:r>
            <a:r>
              <a:rPr lang="en-US" sz="2000" dirty="0" smtClean="0">
                <a:latin typeface="Times New Roman" pitchFamily="18" charset="0"/>
                <a:cs typeface="Times New Roman" pitchFamily="18" charset="0"/>
              </a:rPr>
              <a:t> </a:t>
            </a:r>
            <a:endParaRPr lang="el-GR" sz="2000" dirty="0">
              <a:latin typeface="Times New Roman" pitchFamily="18" charset="0"/>
              <a:cs typeface="Times New Roman" pitchFamily="18" charset="0"/>
            </a:endParaRPr>
          </a:p>
          <a:p>
            <a:pPr lvl="0">
              <a:buFont typeface="Wingdings" pitchFamily="2" charset="2"/>
              <a:buChar char="§"/>
            </a:pPr>
            <a:r>
              <a:rPr lang="el-GR" sz="2000" dirty="0">
                <a:latin typeface="Times New Roman" pitchFamily="18" charset="0"/>
                <a:cs typeface="Times New Roman" pitchFamily="18" charset="0"/>
              </a:rPr>
              <a:t>Σε σχέση με παρόμοια προϊόντα πως αξιολογείτε αυτά της εταιρείας μας ?</a:t>
            </a:r>
          </a:p>
          <a:p>
            <a:pPr>
              <a:buNone/>
            </a:pPr>
            <a:r>
              <a:rPr lang="en-US" sz="2000" dirty="0" err="1">
                <a:latin typeface="Times New Roman" pitchFamily="18" charset="0"/>
                <a:cs typeface="Times New Roman" pitchFamily="18" charset="0"/>
              </a:rPr>
              <a:t>Πολύ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καλύτερα</a:t>
            </a:r>
            <a:r>
              <a:rPr lang="en-US" sz="2000" dirty="0">
                <a:latin typeface="Times New Roman" pitchFamily="18" charset="0"/>
                <a:cs typeface="Times New Roman" pitchFamily="18" charset="0"/>
              </a:rPr>
              <a:t> </a:t>
            </a:r>
            <a:endParaRPr lang="el-GR" sz="2000" dirty="0">
              <a:latin typeface="Times New Roman" pitchFamily="18" charset="0"/>
              <a:cs typeface="Times New Roman" pitchFamily="18" charset="0"/>
            </a:endParaRPr>
          </a:p>
          <a:p>
            <a:pPr>
              <a:buNone/>
            </a:pPr>
            <a:r>
              <a:rPr lang="en-US" sz="2000" dirty="0" err="1">
                <a:latin typeface="Times New Roman" pitchFamily="18" charset="0"/>
                <a:cs typeface="Times New Roman" pitchFamily="18" charset="0"/>
              </a:rPr>
              <a:t>Καλύτερα</a:t>
            </a:r>
            <a:r>
              <a:rPr lang="en-US" sz="2000" dirty="0">
                <a:latin typeface="Times New Roman" pitchFamily="18" charset="0"/>
                <a:cs typeface="Times New Roman" pitchFamily="18" charset="0"/>
              </a:rPr>
              <a:t> </a:t>
            </a:r>
            <a:endParaRPr lang="el-GR" sz="2000" dirty="0">
              <a:latin typeface="Times New Roman" pitchFamily="18" charset="0"/>
              <a:cs typeface="Times New Roman" pitchFamily="18" charset="0"/>
            </a:endParaRPr>
          </a:p>
          <a:p>
            <a:pPr>
              <a:buNone/>
            </a:pPr>
            <a:r>
              <a:rPr lang="en-US" sz="2000" dirty="0" err="1">
                <a:latin typeface="Times New Roman" pitchFamily="18" charset="0"/>
                <a:cs typeface="Times New Roman" pitchFamily="18" charset="0"/>
              </a:rPr>
              <a:t>Περίπου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το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ίδιο</a:t>
            </a:r>
            <a:r>
              <a:rPr lang="en-US" sz="2000" dirty="0">
                <a:latin typeface="Times New Roman" pitchFamily="18" charset="0"/>
                <a:cs typeface="Times New Roman" pitchFamily="18" charset="0"/>
              </a:rPr>
              <a:t> </a:t>
            </a:r>
            <a:endParaRPr lang="el-GR" sz="2000" dirty="0">
              <a:latin typeface="Times New Roman" pitchFamily="18" charset="0"/>
              <a:cs typeface="Times New Roman" pitchFamily="18" charset="0"/>
            </a:endParaRPr>
          </a:p>
          <a:p>
            <a:pPr>
              <a:buNone/>
            </a:pPr>
            <a:r>
              <a:rPr lang="en-US" sz="2000" dirty="0" err="1">
                <a:latin typeface="Times New Roman" pitchFamily="18" charset="0"/>
                <a:cs typeface="Times New Roman" pitchFamily="18" charset="0"/>
              </a:rPr>
              <a:t>Χειρότερα</a:t>
            </a:r>
            <a:r>
              <a:rPr lang="en-US" sz="2000" dirty="0">
                <a:latin typeface="Times New Roman" pitchFamily="18" charset="0"/>
                <a:cs typeface="Times New Roman" pitchFamily="18" charset="0"/>
              </a:rPr>
              <a:t> </a:t>
            </a:r>
            <a:endParaRPr lang="el-GR" sz="2000" dirty="0">
              <a:latin typeface="Times New Roman" pitchFamily="18" charset="0"/>
              <a:cs typeface="Times New Roman" pitchFamily="18" charset="0"/>
            </a:endParaRPr>
          </a:p>
          <a:p>
            <a:pPr>
              <a:buNone/>
            </a:pPr>
            <a:r>
              <a:rPr lang="en-US" sz="2000" dirty="0" err="1" smtClean="0">
                <a:latin typeface="Times New Roman" pitchFamily="18" charset="0"/>
                <a:cs typeface="Times New Roman" pitchFamily="18" charset="0"/>
              </a:rPr>
              <a:t>Δε</a:t>
            </a:r>
            <a:r>
              <a:rPr lang="el-G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γνωρίζω</a:t>
            </a:r>
            <a:endParaRPr lang="el-GR" sz="2000" dirty="0">
              <a:latin typeface="Times New Roman" pitchFamily="18" charset="0"/>
              <a:cs typeface="Times New Roman" pitchFamily="18" charset="0"/>
            </a:endParaRPr>
          </a:p>
          <a:p>
            <a:pPr lvl="0">
              <a:buFont typeface="Wingdings" pitchFamily="2" charset="2"/>
              <a:buChar char="§"/>
            </a:pPr>
            <a:r>
              <a:rPr lang="el-GR" sz="2000" dirty="0">
                <a:latin typeface="Times New Roman" pitchFamily="18" charset="0"/>
                <a:cs typeface="Times New Roman" pitchFamily="18" charset="0"/>
              </a:rPr>
              <a:t>Θα συστήνατε τα προϊόντα που παράγουμε </a:t>
            </a:r>
            <a:r>
              <a:rPr lang="el-GR" sz="2000" dirty="0" err="1">
                <a:latin typeface="Times New Roman" pitchFamily="18" charset="0"/>
                <a:cs typeface="Times New Roman" pitchFamily="18" charset="0"/>
              </a:rPr>
              <a:t>σ’έναν</a:t>
            </a:r>
            <a:r>
              <a:rPr lang="el-GR" sz="2000" dirty="0">
                <a:latin typeface="Times New Roman" pitchFamily="18" charset="0"/>
                <a:cs typeface="Times New Roman" pitchFamily="18" charset="0"/>
              </a:rPr>
              <a:t> φίλο σας ?</a:t>
            </a:r>
          </a:p>
          <a:p>
            <a:pPr>
              <a:buNone/>
            </a:pPr>
            <a:r>
              <a:rPr lang="en-US" sz="2000" dirty="0">
                <a:latin typeface="Times New Roman" pitchFamily="18" charset="0"/>
                <a:cs typeface="Times New Roman" pitchFamily="18" charset="0"/>
              </a:rPr>
              <a:t>Ναι </a:t>
            </a:r>
            <a:r>
              <a:rPr lang="el-GR" sz="2000" dirty="0">
                <a:latin typeface="Times New Roman" pitchFamily="18" charset="0"/>
                <a:cs typeface="Times New Roman" pitchFamily="18" charset="0"/>
              </a:rPr>
              <a:t> </a:t>
            </a:r>
            <a:r>
              <a:rPr lang="el-GR"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Όχι</a:t>
            </a:r>
            <a:r>
              <a:rPr lang="en-US" sz="2000" dirty="0" smtClean="0">
                <a:latin typeface="Times New Roman" pitchFamily="18" charset="0"/>
                <a:cs typeface="Times New Roman" pitchFamily="18" charset="0"/>
              </a:rPr>
              <a:t> </a:t>
            </a:r>
            <a:endParaRPr lang="el-GR" sz="2000" dirty="0">
              <a:latin typeface="Times New Roman" pitchFamily="18" charset="0"/>
              <a:cs typeface="Times New Roman" pitchFamily="18" charset="0"/>
            </a:endParaRPr>
          </a:p>
          <a:p>
            <a:pPr lvl="0">
              <a:buFont typeface="Wingdings" pitchFamily="2" charset="2"/>
              <a:buChar char="§"/>
            </a:pPr>
            <a:r>
              <a:rPr lang="el-GR" sz="2000" dirty="0">
                <a:latin typeface="Times New Roman" pitchFamily="18" charset="0"/>
                <a:cs typeface="Times New Roman" pitchFamily="18" charset="0"/>
              </a:rPr>
              <a:t>Θα σας ενδιέφερε η δημιουργία ενός νέου προϊόντος ?</a:t>
            </a:r>
          </a:p>
          <a:p>
            <a:pPr lvl="0">
              <a:buNone/>
            </a:pPr>
            <a:r>
              <a:rPr lang="en-US" sz="2000" dirty="0">
                <a:latin typeface="Times New Roman" pitchFamily="18" charset="0"/>
                <a:cs typeface="Times New Roman" pitchFamily="18" charset="0"/>
              </a:rPr>
              <a:t>Ναι </a:t>
            </a:r>
            <a:r>
              <a:rPr lang="el-GR" sz="2000" dirty="0">
                <a:latin typeface="Times New Roman" pitchFamily="18" charset="0"/>
                <a:cs typeface="Times New Roman" pitchFamily="18" charset="0"/>
              </a:rPr>
              <a:t> </a:t>
            </a:r>
            <a:r>
              <a:rPr lang="el-GR"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Όχι</a:t>
            </a:r>
            <a:r>
              <a:rPr lang="en-US" sz="2000" dirty="0" smtClean="0">
                <a:latin typeface="Times New Roman" pitchFamily="18" charset="0"/>
                <a:cs typeface="Times New Roman" pitchFamily="18" charset="0"/>
              </a:rPr>
              <a:t> </a:t>
            </a:r>
            <a:endParaRPr lang="el-GR" sz="2000" dirty="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 </a:t>
            </a:r>
            <a:endParaRPr lang="el-GR" sz="2000" dirty="0">
              <a:latin typeface="Times New Roman" pitchFamily="18" charset="0"/>
              <a:cs typeface="Times New Roman" pitchFamily="18" charset="0"/>
            </a:endParaRPr>
          </a:p>
          <a:p>
            <a:pPr lvl="0">
              <a:buNone/>
            </a:pPr>
            <a:endParaRPr lang="fr-FR" sz="1600" dirty="0">
              <a:latin typeface="Times New Roman" pitchFamily="18" charset="0"/>
              <a:cs typeface="Times New Roman" pitchFamily="18" charset="0"/>
            </a:endParaRPr>
          </a:p>
          <a:p>
            <a:endParaRPr lang="fr-FR" sz="900" dirty="0"/>
          </a:p>
        </p:txBody>
      </p:sp>
    </p:spTree>
    <p:extLst>
      <p:ext uri="{BB962C8B-B14F-4D97-AF65-F5344CB8AC3E}">
        <p14:creationId xmlns:p14="http://schemas.microsoft.com/office/powerpoint/2010/main" val="53536856"/>
      </p:ext>
    </p:extLst>
  </p:cSld>
  <p:clrMapOvr>
    <a:masterClrMapping/>
  </p:clrMapOvr>
  <p:transition spd="slow">
    <p:cov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9900" y="0"/>
            <a:ext cx="11264899" cy="6858000"/>
          </a:xfrm>
        </p:spPr>
        <p:txBody>
          <a:bodyPr>
            <a:noAutofit/>
          </a:bodyPr>
          <a:lstStyle/>
          <a:p>
            <a:pPr lvl="0">
              <a:buFont typeface="Wingdings" pitchFamily="2" charset="2"/>
              <a:buChar char="§"/>
            </a:pPr>
            <a:r>
              <a:rPr lang="el-GR" sz="1800" dirty="0">
                <a:latin typeface="Times New Roman" pitchFamily="18" charset="0"/>
                <a:cs typeface="Times New Roman" pitchFamily="18" charset="0"/>
              </a:rPr>
              <a:t>Το νέο μας προϊόν θα θέλατε ναι είναι  </a:t>
            </a:r>
            <a:r>
              <a:rPr lang="el-GR" sz="1800" dirty="0" smtClean="0">
                <a:latin typeface="Times New Roman" pitchFamily="18" charset="0"/>
                <a:cs typeface="Times New Roman" pitchFamily="18" charset="0"/>
              </a:rPr>
              <a:t>:</a:t>
            </a:r>
          </a:p>
          <a:p>
            <a:pPr marL="0" lvl="0" indent="0">
              <a:buNone/>
            </a:pPr>
            <a:r>
              <a:rPr lang="en-US" sz="1800" dirty="0" err="1" smtClean="0">
                <a:latin typeface="Times New Roman" pitchFamily="18" charset="0"/>
                <a:cs typeface="Times New Roman" pitchFamily="18" charset="0"/>
              </a:rPr>
              <a:t>Σοκοφρέτες</a:t>
            </a:r>
            <a:endParaRPr lang="el-GR" sz="1800" dirty="0">
              <a:latin typeface="Times New Roman" pitchFamily="18" charset="0"/>
              <a:cs typeface="Times New Roman" pitchFamily="18" charset="0"/>
            </a:endParaRPr>
          </a:p>
          <a:p>
            <a:pPr lvl="0">
              <a:buNone/>
            </a:pPr>
            <a:r>
              <a:rPr lang="en-US" sz="1800" dirty="0" err="1">
                <a:latin typeface="Times New Roman" pitchFamily="18" charset="0"/>
                <a:cs typeface="Times New Roman" pitchFamily="18" charset="0"/>
              </a:rPr>
              <a:t>Πουράκια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σοκολάτας</a:t>
            </a:r>
            <a:r>
              <a:rPr lang="en-US" sz="1800" dirty="0">
                <a:latin typeface="Times New Roman" pitchFamily="18" charset="0"/>
                <a:cs typeface="Times New Roman" pitchFamily="18" charset="0"/>
              </a:rPr>
              <a:t> </a:t>
            </a:r>
            <a:endParaRPr lang="el-GR" sz="1800" dirty="0">
              <a:latin typeface="Times New Roman" pitchFamily="18" charset="0"/>
              <a:cs typeface="Times New Roman" pitchFamily="18" charset="0"/>
            </a:endParaRPr>
          </a:p>
          <a:p>
            <a:pPr lvl="0">
              <a:buNone/>
            </a:pPr>
            <a:r>
              <a:rPr lang="en-US" sz="1800" dirty="0" err="1">
                <a:latin typeface="Times New Roman" pitchFamily="18" charset="0"/>
                <a:cs typeface="Times New Roman" pitchFamily="18" charset="0"/>
              </a:rPr>
              <a:t>Νέο</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είδος</a:t>
            </a:r>
            <a:r>
              <a:rPr lang="en-US" sz="1800" dirty="0">
                <a:latin typeface="Times New Roman" pitchFamily="18" charset="0"/>
                <a:cs typeface="Times New Roman" pitchFamily="18" charset="0"/>
              </a:rPr>
              <a:t> μπ</a:t>
            </a:r>
            <a:r>
              <a:rPr lang="en-US" sz="1800" dirty="0" err="1">
                <a:latin typeface="Times New Roman" pitchFamily="18" charset="0"/>
                <a:cs typeface="Times New Roman" pitchFamily="18" charset="0"/>
              </a:rPr>
              <a:t>ισκότου</a:t>
            </a:r>
            <a:r>
              <a:rPr lang="en-US" sz="1800" dirty="0">
                <a:latin typeface="Times New Roman" pitchFamily="18" charset="0"/>
                <a:cs typeface="Times New Roman" pitchFamily="18" charset="0"/>
              </a:rPr>
              <a:t> </a:t>
            </a:r>
            <a:endParaRPr lang="el-GR" sz="1800" dirty="0">
              <a:latin typeface="Times New Roman" pitchFamily="18" charset="0"/>
              <a:cs typeface="Times New Roman" pitchFamily="18" charset="0"/>
            </a:endParaRPr>
          </a:p>
          <a:p>
            <a:pPr lvl="0">
              <a:buFont typeface="Wingdings" pitchFamily="2" charset="2"/>
              <a:buChar char="§"/>
            </a:pPr>
            <a:r>
              <a:rPr lang="el-GR" sz="1800" dirty="0">
                <a:latin typeface="Times New Roman" pitchFamily="18" charset="0"/>
                <a:cs typeface="Times New Roman" pitchFamily="18" charset="0"/>
              </a:rPr>
              <a:t>Το νέο μας προϊόν ,θα θέλατε να έχει γεύση :</a:t>
            </a:r>
          </a:p>
          <a:p>
            <a:pPr lvl="0">
              <a:buNone/>
            </a:pPr>
            <a:r>
              <a:rPr lang="en-US" sz="1800" dirty="0" err="1">
                <a:latin typeface="Times New Roman" pitchFamily="18" charset="0"/>
                <a:cs typeface="Times New Roman" pitchFamily="18" charset="0"/>
              </a:rPr>
              <a:t>Μπανάνα</a:t>
            </a:r>
            <a:r>
              <a:rPr lang="en-US" sz="1800" dirty="0">
                <a:latin typeface="Times New Roman" pitchFamily="18" charset="0"/>
                <a:cs typeface="Times New Roman" pitchFamily="18" charset="0"/>
              </a:rPr>
              <a:t> </a:t>
            </a:r>
            <a:endParaRPr lang="el-GR" sz="1800" dirty="0">
              <a:latin typeface="Times New Roman" pitchFamily="18" charset="0"/>
              <a:cs typeface="Times New Roman" pitchFamily="18" charset="0"/>
            </a:endParaRPr>
          </a:p>
          <a:p>
            <a:pPr lvl="0">
              <a:buNone/>
            </a:pPr>
            <a:r>
              <a:rPr lang="en-US" sz="1800" dirty="0" err="1">
                <a:latin typeface="Times New Roman" pitchFamily="18" charset="0"/>
                <a:cs typeface="Times New Roman" pitchFamily="18" charset="0"/>
              </a:rPr>
              <a:t>Σοκολάτα</a:t>
            </a:r>
            <a:r>
              <a:rPr lang="en-US" sz="1800" dirty="0">
                <a:latin typeface="Times New Roman" pitchFamily="18" charset="0"/>
                <a:cs typeface="Times New Roman" pitchFamily="18" charset="0"/>
              </a:rPr>
              <a:t> </a:t>
            </a:r>
            <a:endParaRPr lang="el-GR" sz="1800" dirty="0">
              <a:latin typeface="Times New Roman" pitchFamily="18" charset="0"/>
              <a:cs typeface="Times New Roman" pitchFamily="18" charset="0"/>
            </a:endParaRPr>
          </a:p>
          <a:p>
            <a:pPr lvl="0">
              <a:buNone/>
            </a:pPr>
            <a:r>
              <a:rPr lang="en-US" sz="1800" dirty="0" err="1">
                <a:latin typeface="Times New Roman" pitchFamily="18" charset="0"/>
                <a:cs typeface="Times New Roman" pitchFamily="18" charset="0"/>
              </a:rPr>
              <a:t>Κανέλα</a:t>
            </a:r>
            <a:r>
              <a:rPr lang="en-US" sz="1800" dirty="0">
                <a:latin typeface="Times New Roman" pitchFamily="18" charset="0"/>
                <a:cs typeface="Times New Roman" pitchFamily="18" charset="0"/>
              </a:rPr>
              <a:t> </a:t>
            </a:r>
            <a:endParaRPr lang="el-GR" sz="1800" dirty="0">
              <a:latin typeface="Times New Roman" pitchFamily="18" charset="0"/>
              <a:cs typeface="Times New Roman" pitchFamily="18" charset="0"/>
            </a:endParaRPr>
          </a:p>
          <a:p>
            <a:pPr lvl="0">
              <a:buNone/>
            </a:pPr>
            <a:r>
              <a:rPr lang="en-US" sz="1800" dirty="0" err="1">
                <a:latin typeface="Times New Roman" pitchFamily="18" charset="0"/>
                <a:cs typeface="Times New Roman" pitchFamily="18" charset="0"/>
              </a:rPr>
              <a:t>Καρύδα</a:t>
            </a:r>
            <a:r>
              <a:rPr lang="en-US" sz="1800" dirty="0">
                <a:latin typeface="Times New Roman" pitchFamily="18" charset="0"/>
                <a:cs typeface="Times New Roman" pitchFamily="18" charset="0"/>
              </a:rPr>
              <a:t> </a:t>
            </a:r>
            <a:endParaRPr lang="el-GR" sz="1800" dirty="0">
              <a:latin typeface="Times New Roman" pitchFamily="18" charset="0"/>
              <a:cs typeface="Times New Roman" pitchFamily="18" charset="0"/>
            </a:endParaRPr>
          </a:p>
          <a:p>
            <a:pPr lvl="0">
              <a:buNone/>
            </a:pPr>
            <a:r>
              <a:rPr lang="en-US" sz="1800" dirty="0" err="1">
                <a:latin typeface="Times New Roman" pitchFamily="18" charset="0"/>
                <a:cs typeface="Times New Roman" pitchFamily="18" charset="0"/>
              </a:rPr>
              <a:t>Άλλο</a:t>
            </a:r>
            <a:r>
              <a:rPr lang="en-US" sz="1800" dirty="0">
                <a:latin typeface="Times New Roman" pitchFamily="18" charset="0"/>
                <a:cs typeface="Times New Roman" pitchFamily="18" charset="0"/>
              </a:rPr>
              <a:t> :   ………………………..</a:t>
            </a:r>
            <a:endParaRPr lang="el-GR" sz="1800" dirty="0">
              <a:latin typeface="Times New Roman" pitchFamily="18" charset="0"/>
              <a:cs typeface="Times New Roman" pitchFamily="18" charset="0"/>
            </a:endParaRPr>
          </a:p>
          <a:p>
            <a:pPr lvl="0">
              <a:buFont typeface="Wingdings" pitchFamily="2" charset="2"/>
              <a:buChar char="§"/>
            </a:pPr>
            <a:r>
              <a:rPr lang="el-GR" sz="1800" dirty="0">
                <a:latin typeface="Times New Roman" pitchFamily="18" charset="0"/>
                <a:cs typeface="Times New Roman" pitchFamily="18" charset="0"/>
              </a:rPr>
              <a:t>Θα σας ενδιέφερε η αλλαγή της ποσότητας των προϊόντων μας στις συσκευασίες ?</a:t>
            </a:r>
          </a:p>
          <a:p>
            <a:pPr>
              <a:buNone/>
            </a:pPr>
            <a:r>
              <a:rPr lang="en-US" sz="1800" dirty="0">
                <a:latin typeface="Times New Roman" pitchFamily="18" charset="0"/>
                <a:cs typeface="Times New Roman" pitchFamily="18" charset="0"/>
              </a:rPr>
              <a:t>Ναι </a:t>
            </a:r>
            <a:r>
              <a:rPr lang="el-GR" sz="1800" dirty="0">
                <a:latin typeface="Times New Roman" pitchFamily="18" charset="0"/>
                <a:cs typeface="Times New Roman" pitchFamily="18" charset="0"/>
              </a:rPr>
              <a:t> </a:t>
            </a:r>
            <a:r>
              <a:rPr lang="el-GR"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Όχι</a:t>
            </a:r>
            <a:r>
              <a:rPr lang="en-US" sz="1800" dirty="0" smtClean="0">
                <a:latin typeface="Times New Roman" pitchFamily="18" charset="0"/>
                <a:cs typeface="Times New Roman" pitchFamily="18" charset="0"/>
              </a:rPr>
              <a:t> </a:t>
            </a:r>
            <a:endParaRPr lang="el-GR" sz="1800" dirty="0">
              <a:latin typeface="Times New Roman" pitchFamily="18" charset="0"/>
              <a:cs typeface="Times New Roman" pitchFamily="18" charset="0"/>
            </a:endParaRPr>
          </a:p>
          <a:p>
            <a:pPr lvl="0">
              <a:buFont typeface="Wingdings" pitchFamily="2" charset="2"/>
              <a:buChar char="§"/>
            </a:pPr>
            <a:r>
              <a:rPr lang="el-GR" sz="1800" dirty="0">
                <a:latin typeface="Times New Roman" pitchFamily="18" charset="0"/>
                <a:cs typeface="Times New Roman" pitchFamily="18" charset="0"/>
              </a:rPr>
              <a:t>Σε ποιο μέσο θυμάστε κάποια πρόσφατη διαφήμιση των προϊόντων μας ?</a:t>
            </a:r>
          </a:p>
          <a:p>
            <a:pPr lvl="0">
              <a:buNone/>
            </a:pPr>
            <a:r>
              <a:rPr lang="en-US" sz="1800" dirty="0" err="1">
                <a:latin typeface="Times New Roman" pitchFamily="18" charset="0"/>
                <a:cs typeface="Times New Roman" pitchFamily="18" charset="0"/>
              </a:rPr>
              <a:t>Ραδιόφωνο</a:t>
            </a:r>
            <a:r>
              <a:rPr lang="en-US" sz="1800" dirty="0">
                <a:latin typeface="Times New Roman" pitchFamily="18" charset="0"/>
                <a:cs typeface="Times New Roman" pitchFamily="18" charset="0"/>
              </a:rPr>
              <a:t> </a:t>
            </a:r>
            <a:endParaRPr lang="el-GR" sz="1800" dirty="0">
              <a:latin typeface="Times New Roman" pitchFamily="18" charset="0"/>
              <a:cs typeface="Times New Roman" pitchFamily="18" charset="0"/>
            </a:endParaRPr>
          </a:p>
          <a:p>
            <a:pPr lvl="0">
              <a:buNone/>
            </a:pPr>
            <a:r>
              <a:rPr lang="en-US" sz="1800" dirty="0" err="1">
                <a:latin typeface="Times New Roman" pitchFamily="18" charset="0"/>
                <a:cs typeface="Times New Roman" pitchFamily="18" charset="0"/>
              </a:rPr>
              <a:t>Τηλεόραση</a:t>
            </a:r>
            <a:r>
              <a:rPr lang="en-US" sz="1800" dirty="0">
                <a:latin typeface="Times New Roman" pitchFamily="18" charset="0"/>
                <a:cs typeface="Times New Roman" pitchFamily="18" charset="0"/>
              </a:rPr>
              <a:t> </a:t>
            </a:r>
            <a:endParaRPr lang="el-GR" sz="1800" dirty="0">
              <a:latin typeface="Times New Roman" pitchFamily="18" charset="0"/>
              <a:cs typeface="Times New Roman" pitchFamily="18" charset="0"/>
            </a:endParaRPr>
          </a:p>
          <a:p>
            <a:pPr lvl="0">
              <a:buNone/>
            </a:pPr>
            <a:r>
              <a:rPr lang="en-US" sz="1800" dirty="0" err="1">
                <a:latin typeface="Times New Roman" pitchFamily="18" charset="0"/>
                <a:cs typeface="Times New Roman" pitchFamily="18" charset="0"/>
              </a:rPr>
              <a:t>Εφημερίδα</a:t>
            </a:r>
            <a:r>
              <a:rPr lang="en-US" sz="1800" dirty="0">
                <a:latin typeface="Times New Roman" pitchFamily="18" charset="0"/>
                <a:cs typeface="Times New Roman" pitchFamily="18" charset="0"/>
              </a:rPr>
              <a:t> </a:t>
            </a:r>
            <a:endParaRPr lang="el-GR" sz="1800" dirty="0">
              <a:latin typeface="Times New Roman" pitchFamily="18" charset="0"/>
              <a:cs typeface="Times New Roman" pitchFamily="18" charset="0"/>
            </a:endParaRPr>
          </a:p>
          <a:p>
            <a:pPr lvl="0">
              <a:buNone/>
            </a:pPr>
            <a:r>
              <a:rPr lang="en-US" sz="1800" dirty="0">
                <a:latin typeface="Times New Roman" pitchFamily="18" charset="0"/>
                <a:cs typeface="Times New Roman" pitchFamily="18" charset="0"/>
              </a:rPr>
              <a:t>Social Media </a:t>
            </a:r>
            <a:endParaRPr lang="el-GR" sz="1800" dirty="0">
              <a:latin typeface="Times New Roman" pitchFamily="18" charset="0"/>
              <a:cs typeface="Times New Roman" pitchFamily="18" charset="0"/>
            </a:endParaRPr>
          </a:p>
          <a:p>
            <a:pPr lvl="0">
              <a:buNone/>
            </a:pPr>
            <a:r>
              <a:rPr lang="en-US" sz="1800" dirty="0" err="1">
                <a:latin typeface="Times New Roman" pitchFamily="18" charset="0"/>
                <a:cs typeface="Times New Roman" pitchFamily="18" charset="0"/>
              </a:rPr>
              <a:t>Άλλο</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a:t>
            </a:r>
            <a:r>
              <a:rPr lang="el-GR" sz="1800" dirty="0" smtClean="0">
                <a:latin typeface="Times New Roman" pitchFamily="18" charset="0"/>
                <a:cs typeface="Times New Roman" pitchFamily="18" charset="0"/>
              </a:rPr>
              <a:t>                                                                           Σας </a:t>
            </a:r>
            <a:r>
              <a:rPr lang="el-GR" sz="1800" dirty="0">
                <a:latin typeface="Times New Roman" pitchFamily="18" charset="0"/>
                <a:cs typeface="Times New Roman" pitchFamily="18" charset="0"/>
              </a:rPr>
              <a:t>ευχαριστούμε για την συμμετοχή σας</a:t>
            </a:r>
          </a:p>
          <a:p>
            <a:pPr>
              <a:buNone/>
            </a:pPr>
            <a:r>
              <a:rPr lang="el-GR" sz="1800" b="1" dirty="0">
                <a:latin typeface="Times New Roman" pitchFamily="18" charset="0"/>
                <a:cs typeface="Times New Roman" pitchFamily="18" charset="0"/>
              </a:rPr>
              <a:t> </a:t>
            </a:r>
            <a:endParaRPr lang="fr-FR" sz="1800" dirty="0">
              <a:latin typeface="Times New Roman" pitchFamily="18" charset="0"/>
              <a:cs typeface="Times New Roman" pitchFamily="18" charset="0"/>
            </a:endParaRPr>
          </a:p>
          <a:p>
            <a:endParaRPr lang="fr-FR" sz="1600" dirty="0"/>
          </a:p>
          <a:p>
            <a:pPr>
              <a:buNone/>
            </a:pPr>
            <a:endParaRPr lang="fr-FR" sz="1600" dirty="0"/>
          </a:p>
        </p:txBody>
      </p:sp>
    </p:spTree>
    <p:extLst>
      <p:ext uri="{BB962C8B-B14F-4D97-AF65-F5344CB8AC3E}">
        <p14:creationId xmlns:p14="http://schemas.microsoft.com/office/powerpoint/2010/main" val="2092093758"/>
      </p:ext>
    </p:extLst>
  </p:cSld>
  <p:clrMapOvr>
    <a:masterClrMapping/>
  </p:clrMapOvr>
  <p:transition spd="slow">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58160" y="330201"/>
            <a:ext cx="8229600" cy="1117600"/>
          </a:xfrm>
        </p:spPr>
        <p:txBody>
          <a:bodyPr>
            <a:normAutofit/>
          </a:bodyPr>
          <a:lstStyle/>
          <a:p>
            <a:r>
              <a:rPr lang="el-GR" dirty="0" smtClean="0">
                <a:solidFill>
                  <a:srgbClr val="FFFF00"/>
                </a:solidFill>
                <a:latin typeface="Times New Roman" pitchFamily="18" charset="0"/>
                <a:cs typeface="Times New Roman" pitchFamily="18" charset="0"/>
              </a:rPr>
              <a:t>Συμπεράσματα Έρευνας</a:t>
            </a:r>
            <a:endParaRPr lang="fr-FR" dirty="0">
              <a:solidFill>
                <a:srgbClr val="FFFF00"/>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146208" y="1219201"/>
            <a:ext cx="11131391" cy="5153140"/>
          </a:xfrm>
        </p:spPr>
        <p:txBody>
          <a:bodyPr>
            <a:noAutofit/>
          </a:bodyPr>
          <a:lstStyle/>
          <a:p>
            <a:pPr>
              <a:buNone/>
            </a:pPr>
            <a:r>
              <a:rPr lang="el-GR" sz="1200" dirty="0">
                <a:latin typeface="Times New Roman" pitchFamily="18" charset="0"/>
                <a:cs typeface="Times New Roman" pitchFamily="18" charset="0"/>
              </a:rPr>
              <a:t>        </a:t>
            </a:r>
            <a:r>
              <a:rPr lang="en-GB" sz="12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Σύμφωνα </a:t>
            </a:r>
            <a:r>
              <a:rPr lang="el-GR" sz="2000" dirty="0">
                <a:latin typeface="Times New Roman" pitchFamily="18" charset="0"/>
                <a:cs typeface="Times New Roman" pitchFamily="18" charset="0"/>
              </a:rPr>
              <a:t>,με τις απαντήσεις που το τμήμα Μάρκετινγκ ,έλαβε από τους συμμετέχοντες της παραπάνω έρευνας – ερωτηματολογίου, το πλήθος των πελατών γνωρίζει τα προϊόντα της εταιρείας μας εδώ και 1 χρόνο και τα καταναλώνει συχνότερα από μία φορά την εβδομάδα ,λόγω όπως οι ίδιοι λένε των λογικών τιμών της εταιρείας μας </a:t>
            </a:r>
            <a:r>
              <a:rPr lang="el-GR" sz="2000" dirty="0" smtClean="0">
                <a:latin typeface="Times New Roman" pitchFamily="18" charset="0"/>
                <a:cs typeface="Times New Roman" pitchFamily="18" charset="0"/>
              </a:rPr>
              <a:t>.</a:t>
            </a:r>
            <a:endParaRPr lang="en-GB" sz="2000" dirty="0" smtClean="0">
              <a:latin typeface="Times New Roman" pitchFamily="18" charset="0"/>
              <a:cs typeface="Times New Roman" pitchFamily="18" charset="0"/>
            </a:endParaRPr>
          </a:p>
          <a:p>
            <a:pPr>
              <a:buNone/>
            </a:pPr>
            <a:r>
              <a:rPr lang="en-GB" sz="2000" dirty="0">
                <a:latin typeface="Times New Roman" pitchFamily="18" charset="0"/>
                <a:cs typeface="Times New Roman" pitchFamily="18" charset="0"/>
              </a:rPr>
              <a:t> </a:t>
            </a:r>
            <a:r>
              <a:rPr lang="en-GB"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Από </a:t>
            </a:r>
            <a:r>
              <a:rPr lang="el-GR" sz="2000" dirty="0">
                <a:latin typeface="Times New Roman" pitchFamily="18" charset="0"/>
                <a:cs typeface="Times New Roman" pitchFamily="18" charset="0"/>
              </a:rPr>
              <a:t>άποψη ποιότητα οι καταναλωτές θα χαρακτήριζαν τα γλυκίσματά μας εξαιρετικά και φυσικά θα τα σύστηναν σ ’ένα φίλο τους </a:t>
            </a:r>
            <a:r>
              <a:rPr lang="el-GR" sz="2000" dirty="0" smtClean="0">
                <a:latin typeface="Times New Roman" pitchFamily="18" charset="0"/>
                <a:cs typeface="Times New Roman" pitchFamily="18" charset="0"/>
              </a:rPr>
              <a:t>.</a:t>
            </a:r>
            <a:endParaRPr lang="en-GB" sz="2000" dirty="0" smtClean="0">
              <a:latin typeface="Times New Roman" pitchFamily="18" charset="0"/>
              <a:cs typeface="Times New Roman" pitchFamily="18" charset="0"/>
            </a:endParaRPr>
          </a:p>
          <a:p>
            <a:pPr>
              <a:buNone/>
            </a:pPr>
            <a:r>
              <a:rPr lang="en-GB" sz="2000" dirty="0">
                <a:latin typeface="Times New Roman" pitchFamily="18" charset="0"/>
                <a:cs typeface="Times New Roman" pitchFamily="18" charset="0"/>
              </a:rPr>
              <a:t> </a:t>
            </a:r>
            <a:r>
              <a:rPr lang="en-GB"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Παρ </a:t>
            </a:r>
            <a:r>
              <a:rPr lang="el-GR" sz="2000" dirty="0">
                <a:latin typeface="Times New Roman" pitchFamily="18" charset="0"/>
                <a:cs typeface="Times New Roman" pitchFamily="18" charset="0"/>
              </a:rPr>
              <a:t>’όλο που ανταγωνισμός στον κλάδο μας ,είναι αρκετά υψηλός αρκετοί είναι εκείνοι που χαρακτηρίζουν τα προϊόντα μας πολύ καλύτερα σε σχέση με εκείνα άλλων εταιρειών .</a:t>
            </a:r>
          </a:p>
          <a:p>
            <a:pPr>
              <a:buNone/>
            </a:pPr>
            <a:r>
              <a:rPr lang="el-GR" sz="2000" dirty="0">
                <a:latin typeface="Times New Roman" pitchFamily="18" charset="0"/>
                <a:cs typeface="Times New Roman" pitchFamily="18" charset="0"/>
              </a:rPr>
              <a:t>         Πολλοί είναι εκείνοι που θα ήθελαν την </a:t>
            </a:r>
            <a:r>
              <a:rPr lang="el-GR" sz="2000" dirty="0" smtClean="0">
                <a:latin typeface="Times New Roman" pitchFamily="18" charset="0"/>
                <a:cs typeface="Times New Roman" pitchFamily="18" charset="0"/>
              </a:rPr>
              <a:t>δημιουργία </a:t>
            </a:r>
            <a:r>
              <a:rPr lang="el-GR" sz="2000" dirty="0">
                <a:latin typeface="Times New Roman" pitchFamily="18" charset="0"/>
                <a:cs typeface="Times New Roman" pitchFamily="18" charset="0"/>
              </a:rPr>
              <a:t>ενός νέου προϊόντος </a:t>
            </a:r>
            <a:r>
              <a:rPr lang="en-GB" sz="2000" dirty="0" smtClean="0">
                <a:latin typeface="Times New Roman" pitchFamily="18" charset="0"/>
                <a:cs typeface="Times New Roman" pitchFamily="18" charset="0"/>
              </a:rPr>
              <a:t>;</a:t>
            </a:r>
            <a:r>
              <a:rPr lang="el-GR" sz="2000" dirty="0" err="1" smtClean="0">
                <a:latin typeface="Times New Roman" pitchFamily="18" charset="0"/>
                <a:cs typeface="Times New Roman" pitchFamily="18" charset="0"/>
              </a:rPr>
              <a:t>σοκοφρέτα</a:t>
            </a:r>
            <a:r>
              <a:rPr lang="el-GR" sz="2000" dirty="0" smtClean="0">
                <a:latin typeface="Times New Roman" pitchFamily="18" charset="0"/>
                <a:cs typeface="Times New Roman" pitchFamily="18" charset="0"/>
              </a:rPr>
              <a:t> . </a:t>
            </a:r>
            <a:r>
              <a:rPr lang="el-GR" sz="2000" dirty="0">
                <a:latin typeface="Times New Roman" pitchFamily="18" charset="0"/>
                <a:cs typeface="Times New Roman" pitchFamily="18" charset="0"/>
              </a:rPr>
              <a:t>με γεύση σοκολάτας </a:t>
            </a:r>
            <a:endParaRPr lang="el-GR" sz="2000" dirty="0" smtClean="0">
              <a:latin typeface="Times New Roman" pitchFamily="18" charset="0"/>
              <a:cs typeface="Times New Roman" pitchFamily="18" charset="0"/>
            </a:endParaRPr>
          </a:p>
          <a:p>
            <a:pPr lvl="0">
              <a:buNone/>
            </a:pPr>
            <a:r>
              <a:rPr lang="el-GR" sz="2000" dirty="0">
                <a:latin typeface="Times New Roman" pitchFamily="18" charset="0"/>
                <a:cs typeface="Times New Roman" pitchFamily="18" charset="0"/>
              </a:rPr>
              <a:t> </a:t>
            </a:r>
            <a:r>
              <a:rPr lang="el-GR" sz="2000" dirty="0" smtClean="0">
                <a:latin typeface="Times New Roman" pitchFamily="18" charset="0"/>
                <a:cs typeface="Times New Roman" pitchFamily="18" charset="0"/>
              </a:rPr>
              <a:t>         Επιπλέον</a:t>
            </a:r>
            <a:r>
              <a:rPr lang="el-GR" sz="2000" dirty="0" smtClean="0"/>
              <a:t> </a:t>
            </a:r>
            <a:r>
              <a:rPr lang="el-GR" sz="2000" dirty="0">
                <a:latin typeface="Times New Roman" pitchFamily="18" charset="0"/>
                <a:cs typeface="Times New Roman" pitchFamily="18" charset="0"/>
              </a:rPr>
              <a:t>δ</a:t>
            </a:r>
            <a:r>
              <a:rPr lang="el-GR" sz="2000" dirty="0" smtClean="0">
                <a:latin typeface="Times New Roman" pitchFamily="18" charset="0"/>
                <a:cs typeface="Times New Roman" pitchFamily="18" charset="0"/>
              </a:rPr>
              <a:t>εν </a:t>
            </a:r>
            <a:r>
              <a:rPr lang="el-GR" sz="2000" dirty="0">
                <a:latin typeface="Times New Roman" pitchFamily="18" charset="0"/>
                <a:cs typeface="Times New Roman" pitchFamily="18" charset="0"/>
              </a:rPr>
              <a:t>επιθυμούν την αλλαγή της ποσότητας των προϊόντων στις συσκευασίες ,καθώς του είναι όπως εξήγησαν πολύ βολικές .</a:t>
            </a:r>
          </a:p>
          <a:p>
            <a:pPr lvl="0">
              <a:buNone/>
            </a:pPr>
            <a:r>
              <a:rPr lang="el-GR" sz="2000" dirty="0">
                <a:latin typeface="Times New Roman" pitchFamily="18" charset="0"/>
                <a:cs typeface="Times New Roman" pitchFamily="18" charset="0"/>
              </a:rPr>
              <a:t>         Στο τελευταίο ερώτημα του </a:t>
            </a:r>
            <a:r>
              <a:rPr lang="el-GR" sz="2000" dirty="0" smtClean="0">
                <a:latin typeface="Times New Roman" pitchFamily="18" charset="0"/>
                <a:cs typeface="Times New Roman" pitchFamily="18" charset="0"/>
              </a:rPr>
              <a:t>ερωτηματολογίου-Σε </a:t>
            </a:r>
            <a:r>
              <a:rPr lang="el-GR" sz="2000" dirty="0">
                <a:latin typeface="Times New Roman" pitchFamily="18" charset="0"/>
                <a:cs typeface="Times New Roman" pitchFamily="18" charset="0"/>
              </a:rPr>
              <a:t>ποιο μέσο θυμάστε κάποια πρόσφατη διαφήμιση των προϊόντων μας </a:t>
            </a:r>
            <a:r>
              <a:rPr lang="el-GR" sz="2000" dirty="0" smtClean="0">
                <a:latin typeface="Times New Roman" pitchFamily="18" charset="0"/>
                <a:cs typeface="Times New Roman" pitchFamily="18" charset="0"/>
              </a:rPr>
              <a:t>?- </a:t>
            </a:r>
            <a:r>
              <a:rPr lang="el-GR" sz="2000" dirty="0">
                <a:latin typeface="Times New Roman" pitchFamily="18" charset="0"/>
                <a:cs typeface="Times New Roman" pitchFamily="18" charset="0"/>
              </a:rPr>
              <a:t>το 72%, απάντησε στην τηλεόραση ,το 19% στα </a:t>
            </a:r>
            <a:r>
              <a:rPr lang="en-US" sz="2000" dirty="0">
                <a:latin typeface="Times New Roman" pitchFamily="18" charset="0"/>
                <a:cs typeface="Times New Roman" pitchFamily="18" charset="0"/>
              </a:rPr>
              <a:t>social media</a:t>
            </a:r>
            <a:r>
              <a:rPr lang="el-GR" sz="2000" dirty="0">
                <a:latin typeface="Times New Roman" pitchFamily="18" charset="0"/>
                <a:cs typeface="Times New Roman" pitchFamily="18" charset="0"/>
              </a:rPr>
              <a:t> ,το 7% στην εφημερίδα και μόνο το 2% στο ραδιόφωνο. </a:t>
            </a:r>
            <a:endParaRPr lang="fr-FR" sz="2000" dirty="0"/>
          </a:p>
        </p:txBody>
      </p:sp>
      <p:sp>
        <p:nvSpPr>
          <p:cNvPr id="22530" name="AutoShape 2" descr="Î£ÏÎµÏÎ¹ÎºÎ® ÎµÎ¹ÎºÏÎ½Î±"/>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2532" name="AutoShape 4" descr="Î£ÏÎµÏÎ¹ÎºÎ® ÎµÎ¹ÎºÏÎ½Î±"/>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62796168"/>
      </p:ext>
    </p:extLst>
  </p:cSld>
  <p:clrMapOvr>
    <a:masterClrMapping/>
  </p:clrMapOvr>
  <p:transition spd="slow">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5924" y="876300"/>
            <a:ext cx="9613861" cy="558800"/>
          </a:xfrm>
        </p:spPr>
        <p:txBody>
          <a:bodyPr>
            <a:normAutofit fontScale="90000"/>
          </a:bodyPr>
          <a:lstStyle/>
          <a:p>
            <a:r>
              <a:rPr lang="el-GR" i="1" dirty="0"/>
              <a:t> </a:t>
            </a:r>
            <a:r>
              <a:rPr lang="el-GR" b="1" dirty="0">
                <a:solidFill>
                  <a:schemeClr val="accent2">
                    <a:lumMod val="75000"/>
                  </a:schemeClr>
                </a:solidFill>
                <a:latin typeface="Times New Roman" pitchFamily="18" charset="0"/>
                <a:cs typeface="Times New Roman" pitchFamily="18" charset="0"/>
              </a:rPr>
              <a:t>ΠΡΟΩΘΗΣΗ(</a:t>
            </a:r>
            <a:r>
              <a:rPr lang="en-US" b="1" dirty="0">
                <a:solidFill>
                  <a:schemeClr val="accent2">
                    <a:lumMod val="75000"/>
                  </a:schemeClr>
                </a:solidFill>
                <a:latin typeface="Times New Roman" pitchFamily="18" charset="0"/>
                <a:cs typeface="Times New Roman" pitchFamily="18" charset="0"/>
              </a:rPr>
              <a:t>PROMOTION</a:t>
            </a:r>
            <a:r>
              <a:rPr lang="el-GR" b="1" dirty="0">
                <a:solidFill>
                  <a:schemeClr val="accent2">
                    <a:lumMod val="75000"/>
                  </a:schemeClr>
                </a:solidFill>
                <a:latin typeface="Times New Roman" pitchFamily="18" charset="0"/>
                <a:cs typeface="Times New Roman" pitchFamily="18" charset="0"/>
              </a:rPr>
              <a:t>)</a:t>
            </a:r>
            <a:r>
              <a:rPr lang="el-GR" dirty="0">
                <a:solidFill>
                  <a:schemeClr val="accent2">
                    <a:lumMod val="75000"/>
                  </a:schemeClr>
                </a:solidFill>
                <a:latin typeface="Times New Roman" pitchFamily="18" charset="0"/>
                <a:cs typeface="Times New Roman" pitchFamily="18" charset="0"/>
              </a:rPr>
              <a:t/>
            </a:r>
            <a:br>
              <a:rPr lang="el-GR" dirty="0">
                <a:solidFill>
                  <a:schemeClr val="accent2">
                    <a:lumMod val="75000"/>
                  </a:schemeClr>
                </a:solidFill>
                <a:latin typeface="Times New Roman" pitchFamily="18" charset="0"/>
                <a:cs typeface="Times New Roman" pitchFamily="18" charset="0"/>
              </a:rPr>
            </a:br>
            <a:endParaRPr lang="fr-FR" dirty="0">
              <a:solidFill>
                <a:schemeClr val="accent2">
                  <a:lumMod val="75000"/>
                </a:schemeClr>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263730" y="876300"/>
            <a:ext cx="11509170" cy="5829300"/>
          </a:xfrm>
        </p:spPr>
        <p:txBody>
          <a:bodyPr>
            <a:noAutofit/>
          </a:bodyPr>
          <a:lstStyle/>
          <a:p>
            <a:pPr lvl="0">
              <a:buNone/>
            </a:pPr>
            <a:r>
              <a:rPr lang="el-GR" sz="1800" dirty="0">
                <a:latin typeface="Times New Roman" pitchFamily="18" charset="0"/>
                <a:cs typeface="Times New Roman" pitchFamily="18" charset="0"/>
              </a:rPr>
              <a:t>         </a:t>
            </a:r>
            <a:endParaRPr lang="el-GR" sz="20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  </a:t>
            </a:r>
            <a:r>
              <a:rPr lang="el-GR" sz="2800" b="1" dirty="0" smtClean="0">
                <a:latin typeface="Times New Roman" pitchFamily="18" charset="0"/>
                <a:cs typeface="Times New Roman" pitchFamily="18" charset="0"/>
              </a:rPr>
              <a:t>Διαφήμιση</a:t>
            </a:r>
            <a:endParaRPr lang="el-GR" sz="2800" b="1" dirty="0">
              <a:latin typeface="Times New Roman" pitchFamily="18" charset="0"/>
              <a:cs typeface="Times New Roman" pitchFamily="18" charset="0"/>
            </a:endParaRPr>
          </a:p>
          <a:p>
            <a:pPr>
              <a:buNone/>
            </a:pPr>
            <a:r>
              <a:rPr lang="el-GR" sz="1800" dirty="0">
                <a:latin typeface="Times New Roman" pitchFamily="18" charset="0"/>
                <a:cs typeface="Times New Roman" pitchFamily="18" charset="0"/>
              </a:rPr>
              <a:t>        </a:t>
            </a:r>
            <a:r>
              <a:rPr lang="el-GR" sz="2000" dirty="0">
                <a:latin typeface="Times New Roman" pitchFamily="18" charset="0"/>
                <a:cs typeface="Times New Roman" pitchFamily="18" charset="0"/>
              </a:rPr>
              <a:t>Μόνο το 2018 ,η εταιρεία δαπάνησε συνολικά για διαφημίσεις των προϊόντων της 7.996.054,96 ευρώ </a:t>
            </a:r>
            <a:r>
              <a:rPr lang="el-GR" sz="2000" dirty="0" smtClean="0">
                <a:latin typeface="Times New Roman" pitchFamily="18" charset="0"/>
                <a:cs typeface="Times New Roman" pitchFamily="18" charset="0"/>
              </a:rPr>
              <a:t>.</a:t>
            </a:r>
          </a:p>
          <a:p>
            <a:pPr>
              <a:buNone/>
            </a:pPr>
            <a:r>
              <a:rPr lang="el-GR" sz="2000" dirty="0">
                <a:latin typeface="Times New Roman" pitchFamily="18" charset="0"/>
                <a:cs typeface="Times New Roman" pitchFamily="18" charset="0"/>
              </a:rPr>
              <a:t> </a:t>
            </a:r>
            <a:r>
              <a:rPr lang="el-GR" sz="2000" dirty="0" smtClean="0">
                <a:latin typeface="Times New Roman" pitchFamily="18" charset="0"/>
                <a:cs typeface="Times New Roman" pitchFamily="18" charset="0"/>
              </a:rPr>
              <a:t>       Για </a:t>
            </a:r>
            <a:r>
              <a:rPr lang="el-GR" sz="2000" dirty="0">
                <a:latin typeface="Times New Roman" pitchFamily="18" charset="0"/>
                <a:cs typeface="Times New Roman" pitchFamily="18" charset="0"/>
              </a:rPr>
              <a:t>την επιτυχία των διαφημίσεων της ,συνεργάζεται με μία πληθώρα διαφημιστικών εταιρειών ,όπως :</a:t>
            </a:r>
            <a:r>
              <a:rPr lang="en-US" sz="2000" dirty="0">
                <a:latin typeface="Times New Roman" pitchFamily="18" charset="0"/>
                <a:cs typeface="Times New Roman" pitchFamily="18" charset="0"/>
              </a:rPr>
              <a:t>HAVAS WW Athens</a:t>
            </a:r>
            <a:r>
              <a:rPr lang="el-GR" sz="2000" dirty="0">
                <a:latin typeface="Times New Roman" pitchFamily="18" charset="0"/>
                <a:cs typeface="Times New Roman" pitchFamily="18" charset="0"/>
              </a:rPr>
              <a:t>,</a:t>
            </a:r>
            <a:r>
              <a:rPr lang="en-US" sz="2000" dirty="0">
                <a:latin typeface="Times New Roman" pitchFamily="18" charset="0"/>
                <a:cs typeface="Times New Roman" pitchFamily="18" charset="0"/>
              </a:rPr>
              <a:t>Arrow</a:t>
            </a:r>
            <a:r>
              <a:rPr lang="el-GR" sz="2000" dirty="0">
                <a:latin typeface="Times New Roman" pitchFamily="18" charset="0"/>
                <a:cs typeface="Times New Roman" pitchFamily="18" charset="0"/>
              </a:rPr>
              <a:t>,</a:t>
            </a:r>
            <a:r>
              <a:rPr lang="en-US" sz="2000" dirty="0">
                <a:latin typeface="Times New Roman" pitchFamily="18" charset="0"/>
                <a:cs typeface="Times New Roman" pitchFamily="18" charset="0"/>
              </a:rPr>
              <a:t>Ashley</a:t>
            </a:r>
            <a:r>
              <a:rPr lang="el-GR" sz="2000" dirty="0">
                <a:latin typeface="Times New Roman" pitchFamily="18" charset="0"/>
                <a:cs typeface="Times New Roman" pitchFamily="18" charset="0"/>
              </a:rPr>
              <a:t>&amp;</a:t>
            </a:r>
            <a:r>
              <a:rPr lang="en-US" sz="2000" dirty="0">
                <a:latin typeface="Times New Roman" pitchFamily="18" charset="0"/>
                <a:cs typeface="Times New Roman" pitchFamily="18" charset="0"/>
              </a:rPr>
              <a:t>Holmes com</a:t>
            </a:r>
            <a:r>
              <a:rPr lang="el-GR" sz="2000" dirty="0">
                <a:latin typeface="Times New Roman" pitchFamily="18" charset="0"/>
                <a:cs typeface="Times New Roman" pitchFamily="18" charset="0"/>
              </a:rPr>
              <a:t>,</a:t>
            </a:r>
            <a:r>
              <a:rPr lang="en-US" sz="2000" dirty="0">
                <a:latin typeface="Times New Roman" pitchFamily="18" charset="0"/>
                <a:cs typeface="Times New Roman" pitchFamily="18" charset="0"/>
              </a:rPr>
              <a:t>Services</a:t>
            </a:r>
            <a:r>
              <a:rPr lang="el-GR" sz="2000" dirty="0">
                <a:latin typeface="Times New Roman" pitchFamily="18" charset="0"/>
                <a:cs typeface="Times New Roman" pitchFamily="18" charset="0"/>
              </a:rPr>
              <a:t> κ. τλ. Το λανσάρισμα για τις νέες συσκευασμένες </a:t>
            </a:r>
            <a:r>
              <a:rPr lang="el-GR" sz="2000" dirty="0" err="1">
                <a:latin typeface="Times New Roman" pitchFamily="18" charset="0"/>
                <a:cs typeface="Times New Roman" pitchFamily="18" charset="0"/>
              </a:rPr>
              <a:t>βάφλες</a:t>
            </a:r>
            <a:r>
              <a:rPr lang="el-GR" sz="2000" dirty="0">
                <a:latin typeface="Times New Roman" pitchFamily="18" charset="0"/>
                <a:cs typeface="Times New Roman" pitchFamily="18" charset="0"/>
              </a:rPr>
              <a:t> γεμιστές με κρέμα ,επιμελήθηκε η </a:t>
            </a:r>
            <a:r>
              <a:rPr lang="en-US" sz="2000" dirty="0">
                <a:latin typeface="Times New Roman" pitchFamily="18" charset="0"/>
                <a:cs typeface="Times New Roman" pitchFamily="18" charset="0"/>
              </a:rPr>
              <a:t>McCann </a:t>
            </a:r>
            <a:r>
              <a:rPr lang="en-US" sz="2000" dirty="0" err="1">
                <a:latin typeface="Times New Roman" pitchFamily="18" charset="0"/>
                <a:cs typeface="Times New Roman" pitchFamily="18" charset="0"/>
              </a:rPr>
              <a:t>Eriskon</a:t>
            </a:r>
            <a:r>
              <a:rPr lang="en-US" sz="2000" dirty="0">
                <a:latin typeface="Times New Roman" pitchFamily="18" charset="0"/>
                <a:cs typeface="Times New Roman" pitchFamily="18" charset="0"/>
              </a:rPr>
              <a:t> Athens</a:t>
            </a:r>
            <a:r>
              <a:rPr lang="el-GR" sz="2000" dirty="0">
                <a:latin typeface="Times New Roman" pitchFamily="18" charset="0"/>
                <a:cs typeface="Times New Roman" pitchFamily="18" charset="0"/>
              </a:rPr>
              <a:t>, η οποία εισέρχεται στο </a:t>
            </a:r>
            <a:r>
              <a:rPr lang="en-US" sz="2000" dirty="0">
                <a:latin typeface="Times New Roman" pitchFamily="18" charset="0"/>
                <a:cs typeface="Times New Roman" pitchFamily="18" charset="0"/>
              </a:rPr>
              <a:t>roster</a:t>
            </a:r>
            <a:r>
              <a:rPr lang="el-GR" sz="2000" dirty="0">
                <a:latin typeface="Times New Roman" pitchFamily="18" charset="0"/>
                <a:cs typeface="Times New Roman" pitchFamily="18" charset="0"/>
              </a:rPr>
              <a:t> των διαφημιστικών εταιρειών της εταιρείας ¨ΜΑΡΓΑΡΙΤΑ </a:t>
            </a:r>
            <a:r>
              <a:rPr lang="el-GR" sz="2000" dirty="0" smtClean="0">
                <a:latin typeface="Times New Roman" pitchFamily="18" charset="0"/>
                <a:cs typeface="Times New Roman" pitchFamily="18" charset="0"/>
              </a:rPr>
              <a:t>¨.</a:t>
            </a:r>
          </a:p>
          <a:p>
            <a:pPr>
              <a:buNone/>
            </a:pPr>
            <a:r>
              <a:rPr lang="el-GR" sz="2000" dirty="0">
                <a:latin typeface="Times New Roman" pitchFamily="18" charset="0"/>
                <a:cs typeface="Times New Roman" pitchFamily="18" charset="0"/>
              </a:rPr>
              <a:t> </a:t>
            </a:r>
            <a:r>
              <a:rPr lang="el-GR" sz="2000" dirty="0" smtClean="0">
                <a:latin typeface="Times New Roman" pitchFamily="18" charset="0"/>
                <a:cs typeface="Times New Roman" pitchFamily="18" charset="0"/>
              </a:rPr>
              <a:t>       Τα </a:t>
            </a:r>
            <a:r>
              <a:rPr lang="en-US" sz="2000" dirty="0">
                <a:latin typeface="Times New Roman" pitchFamily="18" charset="0"/>
                <a:cs typeface="Times New Roman" pitchFamily="18" charset="0"/>
              </a:rPr>
              <a:t>media</a:t>
            </a:r>
            <a:r>
              <a:rPr lang="el-GR" sz="2000" dirty="0">
                <a:latin typeface="Times New Roman" pitchFamily="18" charset="0"/>
                <a:cs typeface="Times New Roman" pitchFamily="18" charset="0"/>
              </a:rPr>
              <a:t> της εταιρείας ,χειρίζεται η </a:t>
            </a:r>
            <a:r>
              <a:rPr lang="en-US" sz="2000" dirty="0">
                <a:latin typeface="Times New Roman" pitchFamily="18" charset="0"/>
                <a:cs typeface="Times New Roman" pitchFamily="18" charset="0"/>
              </a:rPr>
              <a:t>Tempo OMD Hellas</a:t>
            </a:r>
            <a:r>
              <a:rPr lang="el-GR" sz="2000" dirty="0">
                <a:latin typeface="Times New Roman" pitchFamily="18" charset="0"/>
                <a:cs typeface="Times New Roman" pitchFamily="18" charset="0"/>
              </a:rPr>
              <a:t>.Όπως ανέφερε ,ο πρόεδρος της εταιρείας ,η κίνηση αυτή αποτελεί φυσική συνέχει για την εταιρεία ,η οποία ενισχύει την παρουσία της στο χώρο των αρτοσκευασμάτων ,στην οποία κατέχει ισχυρή θέση την τελευταία πενταετία ,με μία ποικιλία προϊόντων όπως τα μπισκότα ,τα βουτήματα ,τα κρακεράκια και οι </a:t>
            </a:r>
            <a:r>
              <a:rPr lang="el-GR" sz="2000" dirty="0" err="1">
                <a:latin typeface="Times New Roman" pitchFamily="18" charset="0"/>
                <a:cs typeface="Times New Roman" pitchFamily="18" charset="0"/>
              </a:rPr>
              <a:t>βάφλες</a:t>
            </a:r>
            <a:r>
              <a:rPr lang="el-GR" sz="2000" dirty="0">
                <a:latin typeface="Times New Roman" pitchFamily="18" charset="0"/>
                <a:cs typeface="Times New Roman" pitchFamily="18" charset="0"/>
              </a:rPr>
              <a:t> .</a:t>
            </a:r>
          </a:p>
          <a:p>
            <a:pPr>
              <a:buNone/>
            </a:pPr>
            <a:r>
              <a:rPr lang="el-GR" sz="2000" dirty="0">
                <a:latin typeface="Times New Roman" pitchFamily="18" charset="0"/>
                <a:cs typeface="Times New Roman" pitchFamily="18" charset="0"/>
              </a:rPr>
              <a:t>       Τα διαφημιστικά σποτ των προϊόντων της εταιρείας μας ,είναι μικρής διάρκειας και τις περισσότερες φορές καταγράφουν τη χρήση των προϊόντων στην καθημερινότητα των καταναλωτών ,την ιστορία των προϊόντων και την ανώτερη γεύση τους. Συνήθως  οι διαφημίσεις των προϊόντων μας ,είναι διαφημίσεις </a:t>
            </a:r>
            <a:r>
              <a:rPr lang="el-GR" sz="2000" dirty="0" err="1">
                <a:latin typeface="Times New Roman" pitchFamily="18" charset="0"/>
                <a:cs typeface="Times New Roman" pitchFamily="18" charset="0"/>
              </a:rPr>
              <a:t>υπομνημιστικές</a:t>
            </a:r>
            <a:r>
              <a:rPr lang="el-GR" sz="2000" dirty="0">
                <a:latin typeface="Times New Roman" pitchFamily="18" charset="0"/>
                <a:cs typeface="Times New Roman" pitchFamily="18" charset="0"/>
              </a:rPr>
              <a:t> και κύρους και χρησιμοποιούν επίκληση στο συναίσθημα των καταναλωτών μέσα από τις εκδηλωτικές εκφράσεις, κινήσεις και κυρίως την σιωπή της απόλαυσης που πρωταγωνιστεί σε όλες τις διαφημίσεις της εταιρείας ¨ΜΑΡΓΑΡΙΤΑ </a:t>
            </a:r>
            <a:r>
              <a:rPr lang="el-GR" sz="1800" dirty="0">
                <a:latin typeface="Times New Roman" pitchFamily="18" charset="0"/>
                <a:cs typeface="Times New Roman" pitchFamily="18" charset="0"/>
              </a:rPr>
              <a:t>¨.</a:t>
            </a:r>
          </a:p>
          <a:p>
            <a:endParaRPr lang="el-GR" sz="1600" dirty="0">
              <a:latin typeface="Times New Roman" pitchFamily="18" charset="0"/>
              <a:cs typeface="Times New Roman" pitchFamily="18" charset="0"/>
            </a:endParaRPr>
          </a:p>
          <a:p>
            <a:pPr>
              <a:buNone/>
            </a:pPr>
            <a:endParaRPr lang="fr-FR" sz="1600" dirty="0">
              <a:latin typeface="Times New Roman" pitchFamily="18" charset="0"/>
              <a:cs typeface="Times New Roman" pitchFamily="18" charset="0"/>
            </a:endParaRPr>
          </a:p>
        </p:txBody>
      </p:sp>
    </p:spTree>
    <p:extLst>
      <p:ext uri="{BB962C8B-B14F-4D97-AF65-F5344CB8AC3E}">
        <p14:creationId xmlns:p14="http://schemas.microsoft.com/office/powerpoint/2010/main" val="1474564032"/>
      </p:ext>
    </p:extLst>
  </p:cSld>
  <p:clrMapOvr>
    <a:masterClrMapping/>
  </p:clrMapOvr>
  <p:transition spd="slow">
    <p:cov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4800" y="317500"/>
            <a:ext cx="12216799" cy="6451599"/>
          </a:xfrm>
        </p:spPr>
        <p:txBody>
          <a:bodyPr>
            <a:noAutofit/>
          </a:bodyPr>
          <a:lstStyle/>
          <a:p>
            <a:pPr marL="0" indent="0">
              <a:buNone/>
            </a:pPr>
            <a:r>
              <a:rPr lang="el-GR" dirty="0">
                <a:latin typeface="Times New Roman" pitchFamily="18" charset="0"/>
                <a:cs typeface="Times New Roman" pitchFamily="18" charset="0"/>
              </a:rPr>
              <a:t>       </a:t>
            </a:r>
            <a:endParaRPr lang="el-GR" dirty="0" smtClean="0">
              <a:latin typeface="Times New Roman" pitchFamily="18" charset="0"/>
              <a:cs typeface="Times New Roman" pitchFamily="18" charset="0"/>
            </a:endParaRPr>
          </a:p>
          <a:p>
            <a:pPr>
              <a:buFont typeface="Wingdings" pitchFamily="2" charset="2"/>
              <a:buChar char="§"/>
            </a:pPr>
            <a:r>
              <a:rPr lang="el-GR" sz="2600" dirty="0" smtClean="0">
                <a:latin typeface="Times New Roman" pitchFamily="18" charset="0"/>
                <a:cs typeface="Times New Roman" pitchFamily="18" charset="0"/>
              </a:rPr>
              <a:t>Οι </a:t>
            </a:r>
            <a:r>
              <a:rPr lang="el-GR" sz="2600" dirty="0">
                <a:latin typeface="Times New Roman" pitchFamily="18" charset="0"/>
                <a:cs typeface="Times New Roman" pitchFamily="18" charset="0"/>
              </a:rPr>
              <a:t>διαφημίσεις της εταιρείας αναπαράγονται στα πιο δημοφιλή μαζικά μέσα </a:t>
            </a:r>
            <a:r>
              <a:rPr lang="el-GR" sz="2600" dirty="0" smtClean="0">
                <a:latin typeface="Times New Roman" pitchFamily="18" charset="0"/>
                <a:cs typeface="Times New Roman" pitchFamily="18" charset="0"/>
              </a:rPr>
              <a:t>,</a:t>
            </a:r>
          </a:p>
          <a:p>
            <a:pPr marL="0" indent="0">
              <a:buNone/>
            </a:pPr>
            <a:r>
              <a:rPr lang="el-GR" sz="2600" dirty="0" smtClean="0">
                <a:latin typeface="Times New Roman" pitchFamily="18" charset="0"/>
                <a:cs typeface="Times New Roman" pitchFamily="18" charset="0"/>
              </a:rPr>
              <a:t>  όπως </a:t>
            </a:r>
            <a:r>
              <a:rPr lang="el-GR" sz="2600" dirty="0">
                <a:latin typeface="Times New Roman" pitchFamily="18" charset="0"/>
                <a:cs typeface="Times New Roman" pitchFamily="18" charset="0"/>
              </a:rPr>
              <a:t>η τηλεόραση </a:t>
            </a:r>
            <a:r>
              <a:rPr lang="en-GB" sz="2600" dirty="0" smtClean="0">
                <a:latin typeface="Times New Roman" pitchFamily="18" charset="0"/>
                <a:cs typeface="Times New Roman" pitchFamily="18" charset="0"/>
              </a:rPr>
              <a:t>,</a:t>
            </a:r>
            <a:r>
              <a:rPr lang="el-GR" sz="2600" dirty="0" smtClean="0">
                <a:latin typeface="Times New Roman" pitchFamily="18" charset="0"/>
                <a:cs typeface="Times New Roman" pitchFamily="18" charset="0"/>
              </a:rPr>
              <a:t>το </a:t>
            </a:r>
            <a:r>
              <a:rPr lang="el-GR" sz="2600" dirty="0">
                <a:latin typeface="Times New Roman" pitchFamily="18" charset="0"/>
                <a:cs typeface="Times New Roman" pitchFamily="18" charset="0"/>
              </a:rPr>
              <a:t>ραδιόφωνο τα περιοδικά και τα τελευταία χρόνια το </a:t>
            </a:r>
            <a:r>
              <a:rPr lang="en-US" sz="2600" dirty="0">
                <a:latin typeface="Times New Roman" pitchFamily="18" charset="0"/>
                <a:cs typeface="Times New Roman" pitchFamily="18" charset="0"/>
              </a:rPr>
              <a:t>internet</a:t>
            </a:r>
            <a:r>
              <a:rPr lang="el-GR" sz="2600" dirty="0">
                <a:latin typeface="Times New Roman" pitchFamily="18" charset="0"/>
                <a:cs typeface="Times New Roman" pitchFamily="18" charset="0"/>
              </a:rPr>
              <a:t>.</a:t>
            </a:r>
          </a:p>
          <a:p>
            <a:pPr lvl="0">
              <a:buFont typeface="Wingdings" pitchFamily="2" charset="2"/>
              <a:buChar char="§"/>
            </a:pPr>
            <a:r>
              <a:rPr lang="el-GR" sz="2600" dirty="0" smtClean="0">
                <a:latin typeface="Times New Roman" pitchFamily="18" charset="0"/>
                <a:cs typeface="Times New Roman" pitchFamily="18" charset="0"/>
              </a:rPr>
              <a:t>Μάλιστα </a:t>
            </a:r>
            <a:r>
              <a:rPr lang="el-GR" sz="2600" dirty="0">
                <a:latin typeface="Times New Roman" pitchFamily="18" charset="0"/>
                <a:cs typeface="Times New Roman" pitchFamily="18" charset="0"/>
              </a:rPr>
              <a:t>, εδώ και δύο μήνες ο ιδρυτής της εταιρίας μας ,καθώς και ο γενικός διευθυντής μας </a:t>
            </a:r>
            <a:r>
              <a:rPr lang="el-GR" sz="2600" dirty="0" smtClean="0">
                <a:latin typeface="Times New Roman" pitchFamily="18" charset="0"/>
                <a:cs typeface="Times New Roman" pitchFamily="18" charset="0"/>
              </a:rPr>
              <a:t>είναι </a:t>
            </a:r>
            <a:r>
              <a:rPr lang="el-GR" sz="2600" dirty="0">
                <a:latin typeface="Times New Roman" pitchFamily="18" charset="0"/>
                <a:cs typeface="Times New Roman" pitchFamily="18" charset="0"/>
              </a:rPr>
              <a:t>στο μέσον  της περιοδείας τους σε 12 πόλεις για την προώθηση του νέου προϊόντος της εταιρείας </a:t>
            </a:r>
            <a:r>
              <a:rPr lang="el-GR" sz="2600" dirty="0" smtClean="0">
                <a:latin typeface="Times New Roman" pitchFamily="18" charset="0"/>
                <a:cs typeface="Times New Roman" pitchFamily="18" charset="0"/>
              </a:rPr>
              <a:t>, μία περιοδεία</a:t>
            </a:r>
            <a:r>
              <a:rPr lang="en-GB" sz="2600" dirty="0" smtClean="0">
                <a:latin typeface="Times New Roman" pitchFamily="18" charset="0"/>
                <a:cs typeface="Times New Roman" pitchFamily="18" charset="0"/>
              </a:rPr>
              <a:t> </a:t>
            </a:r>
            <a:r>
              <a:rPr lang="el-GR" sz="2600" dirty="0" smtClean="0">
                <a:latin typeface="Times New Roman" pitchFamily="18" charset="0"/>
                <a:cs typeface="Times New Roman" pitchFamily="18" charset="0"/>
              </a:rPr>
              <a:t>με πολύ μουσική.</a:t>
            </a:r>
          </a:p>
          <a:p>
            <a:pPr lvl="0">
              <a:buFont typeface="Wingdings" pitchFamily="2" charset="2"/>
              <a:buChar char="§"/>
            </a:pPr>
            <a:r>
              <a:rPr lang="el-GR" sz="2600" dirty="0" smtClean="0">
                <a:latin typeface="Times New Roman" pitchFamily="18" charset="0"/>
                <a:cs typeface="Times New Roman" pitchFamily="18" charset="0"/>
              </a:rPr>
              <a:t>Συμμετέχουν πολλές προσωπικότητες </a:t>
            </a:r>
            <a:r>
              <a:rPr lang="el-GR" sz="2600" dirty="0">
                <a:latin typeface="Times New Roman" pitchFamily="18" charset="0"/>
                <a:cs typeface="Times New Roman" pitchFamily="18" charset="0"/>
              </a:rPr>
              <a:t> </a:t>
            </a:r>
            <a:r>
              <a:rPr lang="el-GR" sz="2600" dirty="0" smtClean="0">
                <a:latin typeface="Times New Roman" pitchFamily="18" charset="0"/>
                <a:cs typeface="Times New Roman" pitchFamily="18" charset="0"/>
              </a:rPr>
              <a:t>που έχουν </a:t>
            </a:r>
            <a:r>
              <a:rPr lang="el-GR" sz="2600" dirty="0">
                <a:latin typeface="Times New Roman" pitchFamily="18" charset="0"/>
                <a:cs typeface="Times New Roman" pitchFamily="18" charset="0"/>
              </a:rPr>
              <a:t>την ευκαιρία να έρθουν σε επαφή με το κοινό τους και να μιλήσουν για τις νέες τους συνεργασίες και επιτυχίες ,να μιλήσουν για την προσωπική τους ζωή ,μα πάνω από όλα να αιτιολογήσουν γιατί επιλέγουν τα προϊόντα της εταιρείας μας και να μιλήσουν για τα πολλαπλά οφέλη στην υγεία του ατόμου </a:t>
            </a:r>
            <a:r>
              <a:rPr lang="el-GR" sz="2600" dirty="0" smtClean="0">
                <a:latin typeface="Times New Roman" pitchFamily="18" charset="0"/>
                <a:cs typeface="Times New Roman" pitchFamily="18" charset="0"/>
              </a:rPr>
              <a:t>.</a:t>
            </a:r>
          </a:p>
          <a:p>
            <a:pPr lvl="0">
              <a:buFont typeface="Wingdings" pitchFamily="2" charset="2"/>
              <a:buChar char="§"/>
            </a:pPr>
            <a:r>
              <a:rPr lang="el-GR" sz="2600" dirty="0" smtClean="0">
                <a:latin typeface="Times New Roman" pitchFamily="18" charset="0"/>
                <a:cs typeface="Times New Roman" pitchFamily="18" charset="0"/>
              </a:rPr>
              <a:t>Στο </a:t>
            </a:r>
            <a:r>
              <a:rPr lang="el-GR" sz="2600" dirty="0">
                <a:latin typeface="Times New Roman" pitchFamily="18" charset="0"/>
                <a:cs typeface="Times New Roman" pitchFamily="18" charset="0"/>
              </a:rPr>
              <a:t>τέλος φυσικά κάθε παρουσίασης ,ο ιδρυτής της ¨ΜΑΡΓΑΡΙΤΑΣ¨ εξιστορεί το ξεκίνημα της εταιρείας και πως έφτασε ως εδώ σήμερα ,τις δυσκολίες που αντιμετώπισε και φυσικά την μεγάλη αναγνώριση από τον κόσμο.</a:t>
            </a:r>
          </a:p>
        </p:txBody>
      </p:sp>
    </p:spTree>
    <p:extLst>
      <p:ext uri="{BB962C8B-B14F-4D97-AF65-F5344CB8AC3E}">
        <p14:creationId xmlns:p14="http://schemas.microsoft.com/office/powerpoint/2010/main" val="188735478"/>
      </p:ext>
    </p:extLst>
  </p:cSld>
  <p:clrMapOvr>
    <a:masterClrMapping/>
  </p:clrMapOvr>
  <p:transition spd="slow">
    <p:cov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9F89B1-DE04-462A-B7D2-6E0415905174}"/>
              </a:ext>
            </a:extLst>
          </p:cNvPr>
          <p:cNvSpPr txBox="1">
            <a:spLocks noGrp="1"/>
          </p:cNvSpPr>
          <p:nvPr>
            <p:ph type="title"/>
          </p:nvPr>
        </p:nvSpPr>
        <p:spPr/>
        <p:txBody>
          <a:bodyPr>
            <a:spAutoFit/>
          </a:bodyPr>
          <a:lstStyle/>
          <a:p>
            <a:pPr lvl="0"/>
            <a:r>
              <a:rPr lang="el-GR"/>
              <a:t>Διευθήντρια Δημοσίων Σχέσεων</a:t>
            </a:r>
          </a:p>
        </p:txBody>
      </p:sp>
      <p:sp>
        <p:nvSpPr>
          <p:cNvPr id="3" name="Subtitle 2">
            <a:extLst>
              <a:ext uri="{FF2B5EF4-FFF2-40B4-BE49-F238E27FC236}">
                <a16:creationId xmlns="" xmlns:a16="http://schemas.microsoft.com/office/drawing/2014/main" id="{CB3D356E-2538-4984-B1E8-E495B7CE3A34}"/>
              </a:ext>
            </a:extLst>
          </p:cNvPr>
          <p:cNvSpPr txBox="1">
            <a:spLocks noGrp="1"/>
          </p:cNvSpPr>
          <p:nvPr>
            <p:ph idx="1"/>
          </p:nvPr>
        </p:nvSpPr>
        <p:spPr/>
        <p:txBody>
          <a:bodyPr anchor="ctr">
            <a:spAutoFit/>
          </a:bodyPr>
          <a:lstStyle/>
          <a:p>
            <a:pPr lvl="0" algn="l">
              <a:buSzPct val="45000"/>
              <a:buFont typeface="StarSymbol"/>
              <a:buChar char="●"/>
            </a:pPr>
            <a:r>
              <a:rPr lang="el-GR"/>
              <a:t>Όνομα:Κωνσταντίνα Αθανασοπούλου</a:t>
            </a:r>
          </a:p>
          <a:p>
            <a:pPr lvl="0" algn="l">
              <a:buSzPct val="45000"/>
              <a:buFont typeface="StarSymbol"/>
              <a:buChar char="●"/>
            </a:pPr>
            <a:r>
              <a:rPr lang="el-GR"/>
              <a:t>Τμήμα:Β΄1</a:t>
            </a:r>
          </a:p>
          <a:p>
            <a:pPr lvl="0" algn="l">
              <a:buSzPct val="45000"/>
              <a:buFont typeface="StarSymbol"/>
              <a:buChar char="●"/>
            </a:pPr>
            <a:r>
              <a:rPr lang="el-GR"/>
              <a:t>Διευθήντρια: Δημοσίων Σχέσεων</a:t>
            </a:r>
          </a:p>
          <a:p>
            <a:pPr lvl="0" algn="l">
              <a:buSzPct val="45000"/>
              <a:buFont typeface="StarSymbol"/>
              <a:buChar char="●"/>
            </a:pPr>
            <a:r>
              <a:rPr lang="el-GR"/>
              <a:t>Εταιρία:Μαργαρίτα Α.Ε</a:t>
            </a:r>
          </a:p>
        </p:txBody>
      </p:sp>
    </p:spTree>
    <p:extLst>
      <p:ext uri="{BB962C8B-B14F-4D97-AF65-F5344CB8AC3E}">
        <p14:creationId xmlns:p14="http://schemas.microsoft.com/office/powerpoint/2010/main" val="86267701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l-GR" dirty="0" smtClean="0"/>
              <a:t>Τα προϊόντα μας:</a:t>
            </a:r>
            <a:endParaRPr lang="ru-RU" dirty="0"/>
          </a:p>
        </p:txBody>
      </p:sp>
      <p:sp>
        <p:nvSpPr>
          <p:cNvPr id="3" name="Текст 2"/>
          <p:cNvSpPr>
            <a:spLocks noGrp="1"/>
          </p:cNvSpPr>
          <p:nvPr>
            <p:ph type="body" idx="1"/>
          </p:nvPr>
        </p:nvSpPr>
        <p:spPr/>
        <p:txBody>
          <a:bodyPr/>
          <a:lstStyle/>
          <a:p>
            <a:r>
              <a:rPr lang="el-GR" dirty="0" smtClean="0"/>
              <a:t>Κρακεράκια:</a:t>
            </a:r>
            <a:endParaRPr lang="ru-RU" dirty="0"/>
          </a:p>
        </p:txBody>
      </p:sp>
      <p:sp>
        <p:nvSpPr>
          <p:cNvPr id="5" name="Текст 4"/>
          <p:cNvSpPr>
            <a:spLocks noGrp="1"/>
          </p:cNvSpPr>
          <p:nvPr>
            <p:ph type="body" sz="quarter" idx="3"/>
          </p:nvPr>
        </p:nvSpPr>
        <p:spPr/>
        <p:txBody>
          <a:bodyPr/>
          <a:lstStyle/>
          <a:p>
            <a:r>
              <a:rPr lang="el-GR" dirty="0" err="1" smtClean="0"/>
              <a:t>Πολυδημητριακά</a:t>
            </a:r>
            <a:r>
              <a:rPr lang="el-GR" dirty="0" smtClean="0"/>
              <a:t>:	</a:t>
            </a:r>
            <a:endParaRPr lang="ru-RU" dirty="0"/>
          </a:p>
        </p:txBody>
      </p:sp>
      <p:sp>
        <p:nvSpPr>
          <p:cNvPr id="7" name="Текст 6"/>
          <p:cNvSpPr>
            <a:spLocks noGrp="1"/>
          </p:cNvSpPr>
          <p:nvPr>
            <p:ph type="body" sz="quarter" idx="13"/>
          </p:nvPr>
        </p:nvSpPr>
        <p:spPr>
          <a:xfrm>
            <a:off x="8101486" y="2336873"/>
            <a:ext cx="3070025" cy="576262"/>
          </a:xfrm>
        </p:spPr>
        <p:txBody>
          <a:bodyPr/>
          <a:lstStyle/>
          <a:p>
            <a:r>
              <a:rPr lang="el-GR" dirty="0" smtClean="0"/>
              <a:t>Γεμιστά:</a:t>
            </a:r>
            <a:endParaRPr lang="ru-RU" dirty="0"/>
          </a:p>
        </p:txBody>
      </p:sp>
      <p:sp>
        <p:nvSpPr>
          <p:cNvPr id="8" name="Текст 7"/>
          <p:cNvSpPr>
            <a:spLocks noGrp="1"/>
          </p:cNvSpPr>
          <p:nvPr>
            <p:ph type="body" sz="half" idx="17"/>
          </p:nvPr>
        </p:nvSpPr>
        <p:spPr>
          <a:xfrm>
            <a:off x="14156436" y="6335407"/>
            <a:ext cx="1807804" cy="2576183"/>
          </a:xfrm>
        </p:spPr>
        <p:txBody>
          <a:bodyPr/>
          <a:lstStyle/>
          <a:p>
            <a:endParaRPr lang="ru-RU"/>
          </a:p>
        </p:txBody>
      </p:sp>
      <p:pic>
        <p:nvPicPr>
          <p:cNvPr id="3074" name="Picture 2" descr="£ÏÎµÏÎ¹ÎºÎ® ÎµÎ¹ÎºÏÎ½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66" y="3213787"/>
            <a:ext cx="3385751" cy="2257167"/>
          </a:xfrm>
          <a:prstGeom prst="rect">
            <a:avLst/>
          </a:prstGeom>
          <a:noFill/>
          <a:extLst>
            <a:ext uri="{909E8E84-426E-40DD-AFC4-6F175D3DCCD1}">
              <a14:hiddenFill xmlns:a14="http://schemas.microsoft.com/office/drawing/2010/main">
                <a:solidFill>
                  <a:srgbClr val="FFFFFF"/>
                </a:solidFill>
              </a14:hiddenFill>
            </a:ext>
          </a:extLst>
        </p:spPr>
      </p:pic>
      <p:sp>
        <p:nvSpPr>
          <p:cNvPr id="15" name="Текст 14"/>
          <p:cNvSpPr txBox="1">
            <a:spLocks noGrp="1"/>
          </p:cNvSpPr>
          <p:nvPr>
            <p:ph type="body" sz="half" idx="16"/>
          </p:nvPr>
        </p:nvSpPr>
        <p:spPr>
          <a:xfrm>
            <a:off x="6671499" y="6047877"/>
            <a:ext cx="1690626" cy="1807211"/>
          </a:xfrm>
          <a:prstGeom prst="rect">
            <a:avLst/>
          </a:prstGeom>
          <a:noFill/>
        </p:spPr>
        <p:txBody>
          <a:bodyPr wrap="square" rtlCol="0">
            <a:spAutoFit/>
          </a:bodyPr>
          <a:lstStyle/>
          <a:p>
            <a:endParaRPr lang="ru-RU"/>
          </a:p>
        </p:txBody>
      </p:sp>
      <p:pic>
        <p:nvPicPr>
          <p:cNvPr id="3076" name="Picture 4" descr="ÏÎ¿ÏÎ­Î»ÎµÏÎ¼Î± ÎµÎ¹ÎºÏÎ½Î±Ï Î³Î¹Î± Î³ÎµÎ¼Î¹ÏÏÎ± Î¼ÏÎ¹ÏÎºÎ¿Ï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071" y="3264342"/>
            <a:ext cx="4077263" cy="22066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ÏÎ¿ÏÎ­Î»ÎµÏÎ¼Î± ÎµÎ¹ÎºÏÎ½Î±Ï Î³Î¹Î± ÏÎ¿Î»ÏÎ´Î·Î¼Î·ÏÏÎ¹Î±ÎºÎ± Î¼ÏÎ¹ÏÎºÎ¿Ï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395" y="3216764"/>
            <a:ext cx="3663098" cy="21978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6108" y="6007804"/>
            <a:ext cx="1805892" cy="850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892422"/>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B05676-ECA7-4BB6-9E7A-78CBEE951112}"/>
              </a:ext>
            </a:extLst>
          </p:cNvPr>
          <p:cNvSpPr txBox="1">
            <a:spLocks noGrp="1"/>
          </p:cNvSpPr>
          <p:nvPr>
            <p:ph type="title"/>
          </p:nvPr>
        </p:nvSpPr>
        <p:spPr/>
        <p:txBody>
          <a:bodyPr>
            <a:normAutofit/>
          </a:bodyPr>
          <a:lstStyle/>
          <a:p>
            <a:pPr lvl="0"/>
            <a:r>
              <a:rPr lang="el-GR" sz="4899"/>
              <a:t>Υπεύθυνος Δημοσίων Σχέσεων</a:t>
            </a:r>
          </a:p>
        </p:txBody>
      </p:sp>
      <p:sp>
        <p:nvSpPr>
          <p:cNvPr id="3" name="Text Placeholder 2">
            <a:extLst>
              <a:ext uri="{FF2B5EF4-FFF2-40B4-BE49-F238E27FC236}">
                <a16:creationId xmlns="" xmlns:a16="http://schemas.microsoft.com/office/drawing/2014/main" id="{7511ADE7-465F-4CDF-AE1C-9BD3911D97EF}"/>
              </a:ext>
            </a:extLst>
          </p:cNvPr>
          <p:cNvSpPr txBox="1">
            <a:spLocks noGrp="1"/>
          </p:cNvSpPr>
          <p:nvPr>
            <p:ph idx="1"/>
          </p:nvPr>
        </p:nvSpPr>
        <p:spPr/>
        <p:txBody>
          <a:bodyPr>
            <a:normAutofit lnSpcReduction="10000"/>
          </a:bodyPr>
          <a:lstStyle/>
          <a:p>
            <a:pPr marL="0" lvl="0" indent="0">
              <a:buSzPct val="45000"/>
              <a:buNone/>
            </a:pPr>
            <a:r>
              <a:rPr lang="el-GR" dirty="0"/>
              <a:t> </a:t>
            </a:r>
            <a:r>
              <a:rPr lang="el-GR" sz="2359" dirty="0"/>
              <a:t>Ο Υπεύθυνος Δημοσίων Σχέσεων είναι υπεύθυνος για την εικόνα μιας επιχείρησης, ενός οργανισμού, ενός σωματείου κ.λπ. προς την εγχώρια ή διεθνή κοινή γνώμη ή προς τους πελάτες και το ειδικότερο κοινό στο οποίο απευθύνεται. </a:t>
            </a:r>
            <a:endParaRPr lang="el-GR" sz="2359" dirty="0" smtClean="0"/>
          </a:p>
          <a:p>
            <a:pPr marL="0" lvl="0" indent="0">
              <a:buSzPct val="45000"/>
              <a:buNone/>
            </a:pPr>
            <a:r>
              <a:rPr lang="el-GR" sz="2800" b="1" dirty="0" smtClean="0">
                <a:solidFill>
                  <a:srgbClr val="FFFF00"/>
                </a:solidFill>
              </a:rPr>
              <a:t>Πιο συγκεκριμένα  </a:t>
            </a:r>
          </a:p>
          <a:p>
            <a:pPr lvl="0">
              <a:buSzPct val="45000"/>
              <a:buFont typeface="Wingdings" panose="05000000000000000000" pitchFamily="2" charset="2"/>
              <a:buChar char="Ø"/>
            </a:pPr>
            <a:r>
              <a:rPr lang="el-GR" sz="2359" dirty="0"/>
              <a:t>Φ</a:t>
            </a:r>
            <a:r>
              <a:rPr lang="el-GR" sz="2359" dirty="0" smtClean="0"/>
              <a:t>ροντίζει </a:t>
            </a:r>
            <a:r>
              <a:rPr lang="el-GR" sz="2359" dirty="0"/>
              <a:t>για τη δημιουργία ευνοϊκής εικόνας και γενικότερα για την προβολή της επιχείρησης, του οργανισμού κ.λπ. που εκπροσωπεί προς το ευρύ ή ειδικό κοινό στο οποίο απευθύνεται. </a:t>
            </a:r>
            <a:endParaRPr lang="el-GR" sz="2359" dirty="0" smtClean="0"/>
          </a:p>
          <a:p>
            <a:pPr lvl="0">
              <a:buSzPct val="45000"/>
              <a:buFont typeface="Wingdings" panose="05000000000000000000" pitchFamily="2" charset="2"/>
              <a:buChar char="Ø"/>
            </a:pPr>
            <a:r>
              <a:rPr lang="el-GR" sz="2359" dirty="0"/>
              <a:t>Π</a:t>
            </a:r>
            <a:r>
              <a:rPr lang="el-GR" sz="2359" dirty="0" smtClean="0"/>
              <a:t>ρέπει </a:t>
            </a:r>
            <a:r>
              <a:rPr lang="el-GR" sz="2359" dirty="0"/>
              <a:t>να γνωρίζει άριστα όλο το φάσμα των ενεργειών της και την άποψη του κοινού για αυτές.</a:t>
            </a:r>
          </a:p>
        </p:txBody>
      </p:sp>
    </p:spTree>
    <p:extLst>
      <p:ext uri="{BB962C8B-B14F-4D97-AF65-F5344CB8AC3E}">
        <p14:creationId xmlns:p14="http://schemas.microsoft.com/office/powerpoint/2010/main" val="651785464"/>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7C390F-D85D-45B9-ADBA-8391ABF55F89}"/>
              </a:ext>
            </a:extLst>
          </p:cNvPr>
          <p:cNvSpPr txBox="1">
            <a:spLocks noGrp="1"/>
          </p:cNvSpPr>
          <p:nvPr>
            <p:ph type="title"/>
          </p:nvPr>
        </p:nvSpPr>
        <p:spPr/>
        <p:txBody>
          <a:bodyPr/>
          <a:lstStyle/>
          <a:p>
            <a:pPr lvl="0"/>
            <a:r>
              <a:rPr lang="el-GR"/>
              <a:t>Λίγα λόγια για τις Δημόσιες Σχέσεις</a:t>
            </a:r>
          </a:p>
        </p:txBody>
      </p:sp>
      <p:sp>
        <p:nvSpPr>
          <p:cNvPr id="3" name="Text Placeholder 2">
            <a:extLst>
              <a:ext uri="{FF2B5EF4-FFF2-40B4-BE49-F238E27FC236}">
                <a16:creationId xmlns="" xmlns:a16="http://schemas.microsoft.com/office/drawing/2014/main" id="{D29618BF-1D5A-41A1-B157-8F8307598D5F}"/>
              </a:ext>
            </a:extLst>
          </p:cNvPr>
          <p:cNvSpPr txBox="1">
            <a:spLocks noGrp="1"/>
          </p:cNvSpPr>
          <p:nvPr>
            <p:ph idx="1"/>
          </p:nvPr>
        </p:nvSpPr>
        <p:spPr/>
        <p:txBody>
          <a:bodyPr>
            <a:normAutofit lnSpcReduction="10000"/>
          </a:bodyPr>
          <a:lstStyle/>
          <a:p>
            <a:pPr lvl="0">
              <a:buSzPct val="45000"/>
              <a:buFont typeface="StarSymbol"/>
              <a:buChar char="●"/>
            </a:pPr>
            <a:r>
              <a:rPr lang="el-GR" dirty="0"/>
              <a:t>Οι Δημόσιες Σχέσεις αναφέρονται στην προσπάθεια μίας επιχείρησης, ενός οργανισμού ή ενός κόμματος, πολιτικού προσώπου κτλ. να προβληθεί ευρέως και να δημιουργήσει θετική εικόνα γύρω από το πρόσωπό του/της.</a:t>
            </a:r>
          </a:p>
          <a:p>
            <a:pPr lvl="0">
              <a:buSzPct val="45000"/>
              <a:buFont typeface="StarSymbol"/>
              <a:buChar char="●"/>
            </a:pPr>
            <a:r>
              <a:rPr lang="el-GR" dirty="0">
                <a:solidFill>
                  <a:srgbClr val="92D050"/>
                </a:solidFill>
              </a:rPr>
              <a:t>Οι δημόσιες σχέσεις διαφέρουν</a:t>
            </a:r>
            <a:r>
              <a:rPr lang="el-GR" dirty="0"/>
              <a:t> από την Διαφήμιση στο γεγονός ότι οι πρώτες </a:t>
            </a:r>
            <a:r>
              <a:rPr lang="el-GR" dirty="0">
                <a:solidFill>
                  <a:srgbClr val="92D050"/>
                </a:solidFill>
              </a:rPr>
              <a:t>βασίζονται</a:t>
            </a:r>
            <a:r>
              <a:rPr lang="el-GR" dirty="0"/>
              <a:t> </a:t>
            </a:r>
            <a:r>
              <a:rPr lang="el-GR" dirty="0">
                <a:solidFill>
                  <a:srgbClr val="92D050"/>
                </a:solidFill>
              </a:rPr>
              <a:t>στην δημοσιότητα η οποία αποκτάται χωρίς αμοιβή.</a:t>
            </a:r>
            <a:r>
              <a:rPr lang="el-GR" dirty="0"/>
              <a:t> </a:t>
            </a:r>
            <a:endParaRPr lang="el-GR" dirty="0" smtClean="0"/>
          </a:p>
          <a:p>
            <a:pPr lvl="0">
              <a:buSzPct val="45000"/>
              <a:buFont typeface="StarSymbol"/>
              <a:buChar char="●"/>
            </a:pPr>
            <a:r>
              <a:rPr lang="el-GR" dirty="0" smtClean="0"/>
              <a:t>Βέβαια </a:t>
            </a:r>
            <a:r>
              <a:rPr lang="el-GR" dirty="0"/>
              <a:t>σε μία επιχείρηση αναλώνονται πόροι χρηματικοί και μη για την αύξηση της δημοσιότητας αλλά η ενέργεια αυτή διαφέρει σημαντικά από την διαφήμιση.</a:t>
            </a:r>
          </a:p>
        </p:txBody>
      </p:sp>
    </p:spTree>
    <p:extLst>
      <p:ext uri="{BB962C8B-B14F-4D97-AF65-F5344CB8AC3E}">
        <p14:creationId xmlns:p14="http://schemas.microsoft.com/office/powerpoint/2010/main" val="1024877754"/>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E4994-190D-4F52-8CE3-2BA450B6946C}"/>
              </a:ext>
            </a:extLst>
          </p:cNvPr>
          <p:cNvSpPr txBox="1">
            <a:spLocks noGrp="1"/>
          </p:cNvSpPr>
          <p:nvPr>
            <p:ph type="title"/>
          </p:nvPr>
        </p:nvSpPr>
        <p:spPr/>
        <p:txBody>
          <a:bodyPr/>
          <a:lstStyle/>
          <a:p>
            <a:pPr lvl="0"/>
            <a:r>
              <a:rPr lang="el-GR" dirty="0" smtClean="0"/>
              <a:t>Εργαλεία </a:t>
            </a:r>
            <a:r>
              <a:rPr lang="el-GR" dirty="0"/>
              <a:t>Δημοσίων Σχέσεων</a:t>
            </a:r>
          </a:p>
        </p:txBody>
      </p:sp>
      <p:sp>
        <p:nvSpPr>
          <p:cNvPr id="3" name="Text Placeholder 2">
            <a:extLst>
              <a:ext uri="{FF2B5EF4-FFF2-40B4-BE49-F238E27FC236}">
                <a16:creationId xmlns="" xmlns:a16="http://schemas.microsoft.com/office/drawing/2014/main" id="{5B7B649C-1C0C-437E-A098-FBD9858635BE}"/>
              </a:ext>
            </a:extLst>
          </p:cNvPr>
          <p:cNvSpPr txBox="1">
            <a:spLocks noGrp="1"/>
          </p:cNvSpPr>
          <p:nvPr>
            <p:ph idx="1"/>
          </p:nvPr>
        </p:nvSpPr>
        <p:spPr/>
        <p:txBody>
          <a:bodyPr/>
          <a:lstStyle/>
          <a:p>
            <a:pPr lvl="0">
              <a:buSzPct val="45000"/>
              <a:buFont typeface="StarSymbol"/>
              <a:buChar char="●"/>
            </a:pPr>
            <a:r>
              <a:rPr lang="el-GR" dirty="0"/>
              <a:t>Τα </a:t>
            </a:r>
            <a:r>
              <a:rPr lang="el-GR" dirty="0">
                <a:solidFill>
                  <a:srgbClr val="92D050"/>
                </a:solidFill>
              </a:rPr>
              <a:t>Δελτία Τύπου </a:t>
            </a:r>
            <a:r>
              <a:rPr lang="el-GR" dirty="0"/>
              <a:t>όπου ο αποστολέας του μηνύματος (δηλαδή η επιχείρηση ή ο οργανισμός κτλ.) αναγγέλλει την ύπαρξη ή έλευση ενός σημαντικού γεγονότος το οποίο αφορά ή μπορεί να αφορά το κοινό.</a:t>
            </a:r>
          </a:p>
          <a:p>
            <a:pPr lvl="0">
              <a:buSzPct val="45000"/>
              <a:buFont typeface="StarSymbol"/>
              <a:buChar char="●"/>
            </a:pPr>
            <a:r>
              <a:rPr lang="el-GR" dirty="0"/>
              <a:t>Οι </a:t>
            </a:r>
            <a:r>
              <a:rPr lang="el-GR" dirty="0">
                <a:solidFill>
                  <a:srgbClr val="92D050"/>
                </a:solidFill>
              </a:rPr>
              <a:t>τηλεφωνικές γραμμές εξυπηρέτησης </a:t>
            </a:r>
            <a:r>
              <a:rPr lang="el-GR" dirty="0"/>
              <a:t>οι οποίες προσφέρουν υπηρεσίες ενημέρωσης των καταναλωτών (πολλές φορές είναι χωρίς χρέωση για τους καταναλωτές).</a:t>
            </a:r>
          </a:p>
        </p:txBody>
      </p:sp>
    </p:spTree>
    <p:extLst>
      <p:ext uri="{BB962C8B-B14F-4D97-AF65-F5344CB8AC3E}">
        <p14:creationId xmlns:p14="http://schemas.microsoft.com/office/powerpoint/2010/main" val="1787009451"/>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E1F60-1C37-4BA8-8620-0F0FCD6DB629}"/>
              </a:ext>
            </a:extLst>
          </p:cNvPr>
          <p:cNvSpPr txBox="1">
            <a:spLocks noGrp="1"/>
          </p:cNvSpPr>
          <p:nvPr>
            <p:ph type="title"/>
          </p:nvPr>
        </p:nvSpPr>
        <p:spPr/>
        <p:txBody>
          <a:bodyPr/>
          <a:lstStyle/>
          <a:p>
            <a:pPr lvl="0"/>
            <a:r>
              <a:rPr lang="el-GR" dirty="0" smtClean="0"/>
              <a:t>Εργα</a:t>
            </a:r>
            <a:r>
              <a:rPr lang="el-GR" dirty="0"/>
              <a:t>σ</a:t>
            </a:r>
            <a:r>
              <a:rPr lang="el-GR" dirty="0" smtClean="0"/>
              <a:t>ία </a:t>
            </a:r>
            <a:r>
              <a:rPr lang="el-GR" dirty="0"/>
              <a:t>Δημοσίων </a:t>
            </a:r>
            <a:r>
              <a:rPr lang="el-GR" dirty="0" smtClean="0"/>
              <a:t>Σχέσεων #</a:t>
            </a:r>
            <a:r>
              <a:rPr lang="el-GR" dirty="0"/>
              <a:t>2</a:t>
            </a:r>
          </a:p>
        </p:txBody>
      </p:sp>
      <p:sp>
        <p:nvSpPr>
          <p:cNvPr id="3" name="Text Placeholder 2">
            <a:extLst>
              <a:ext uri="{FF2B5EF4-FFF2-40B4-BE49-F238E27FC236}">
                <a16:creationId xmlns="" xmlns:a16="http://schemas.microsoft.com/office/drawing/2014/main" id="{A497A555-2231-4DB2-9B49-06CF91D84DD7}"/>
              </a:ext>
            </a:extLst>
          </p:cNvPr>
          <p:cNvSpPr txBox="1">
            <a:spLocks noGrp="1"/>
          </p:cNvSpPr>
          <p:nvPr>
            <p:ph idx="1"/>
          </p:nvPr>
        </p:nvSpPr>
        <p:spPr>
          <a:xfrm>
            <a:off x="680321" y="2082800"/>
            <a:ext cx="9613861" cy="3853389"/>
          </a:xfrm>
        </p:spPr>
        <p:txBody>
          <a:bodyPr/>
          <a:lstStyle/>
          <a:p>
            <a:pPr lvl="0">
              <a:buSzPct val="45000"/>
              <a:buFont typeface="StarSymbol"/>
              <a:buChar char="●"/>
            </a:pPr>
            <a:r>
              <a:rPr lang="el-GR" dirty="0">
                <a:solidFill>
                  <a:srgbClr val="92D050"/>
                </a:solidFill>
              </a:rPr>
              <a:t>Ιστοσελίδες</a:t>
            </a:r>
            <a:r>
              <a:rPr lang="el-GR" dirty="0"/>
              <a:t> και άλλα </a:t>
            </a:r>
            <a:r>
              <a:rPr lang="el-GR" dirty="0" err="1"/>
              <a:t>διαδραστικά</a:t>
            </a:r>
            <a:r>
              <a:rPr lang="el-GR" dirty="0"/>
              <a:t> εργαλεία (όπως CD και άλλο ψηφιακό υλικό) όπου προβάλλονται πληροφορίες για την εταιρία και τα προϊόντα της.</a:t>
            </a:r>
          </a:p>
          <a:p>
            <a:pPr lvl="0">
              <a:buSzPct val="45000"/>
              <a:buFont typeface="StarSymbol"/>
              <a:buChar char="●"/>
            </a:pPr>
            <a:r>
              <a:rPr lang="el-GR" dirty="0"/>
              <a:t>Εταιρικές</a:t>
            </a:r>
            <a:r>
              <a:rPr lang="el-GR" dirty="0">
                <a:solidFill>
                  <a:srgbClr val="92D050"/>
                </a:solidFill>
              </a:rPr>
              <a:t> Χορηγίες </a:t>
            </a:r>
            <a:r>
              <a:rPr lang="el-GR" dirty="0"/>
              <a:t>και συναφείς ενέργειες (όπως εκστρατείες ενημέρωσης του κοινού για ένα θέμα). Αν και τέτοιες ενέργειες εντάσσονται πολλές φορές στα πλαίσια προγραμμάτων Εταιρικής Κοινωνική Ευθύνης θεωρούνται και ως ένα εργαλείο δημοσίων σχέσεων.</a:t>
            </a:r>
          </a:p>
        </p:txBody>
      </p:sp>
    </p:spTree>
    <p:extLst>
      <p:ext uri="{BB962C8B-B14F-4D97-AF65-F5344CB8AC3E}">
        <p14:creationId xmlns:p14="http://schemas.microsoft.com/office/powerpoint/2010/main" val="2045506548"/>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0321" y="622300"/>
            <a:ext cx="10686179" cy="6032500"/>
          </a:xfrm>
        </p:spPr>
        <p:txBody>
          <a:bodyPr>
            <a:normAutofit fontScale="92500"/>
          </a:bodyPr>
          <a:lstStyle/>
          <a:p>
            <a:pPr marL="0" indent="0">
              <a:buNone/>
            </a:pPr>
            <a:r>
              <a:rPr lang="el-GR" dirty="0"/>
              <a:t>Κεντρικός πυλώνας του Προγράμματος Εταιρικής Κοινωνικής Υπευθυνότητας της εταιρείας </a:t>
            </a:r>
            <a:r>
              <a:rPr lang="el-GR" dirty="0" smtClean="0"/>
              <a:t> </a:t>
            </a:r>
            <a:r>
              <a:rPr lang="el-GR" dirty="0"/>
              <a:t>είναι η στήριξη παιδιών, μητέρων και οικογενειών που βρίσκονται σε ανάγκη. Στο πλαίσιο αυτό, η εταιρεία ενισχύει, μέσω χορηγιών και δωρεών, </a:t>
            </a:r>
            <a:r>
              <a:rPr lang="el-GR" b="1" dirty="0"/>
              <a:t>οργανωμένους </a:t>
            </a:r>
            <a:r>
              <a:rPr lang="el-GR" dirty="0"/>
              <a:t>Μη Κερδοσκοπικούς Οργανισμούς, Ιδρύματα, Φιλανθρωπικά Σωματεία κ.α. που στηρίζουν </a:t>
            </a:r>
            <a:r>
              <a:rPr lang="el-GR" b="1" dirty="0"/>
              <a:t>ευάλωτες κοινωνικές ομάδες: παιδιά, </a:t>
            </a:r>
            <a:r>
              <a:rPr lang="el-GR" b="1" dirty="0" err="1"/>
              <a:t>μονογονεϊκές</a:t>
            </a:r>
            <a:r>
              <a:rPr lang="el-GR" b="1" dirty="0"/>
              <a:t> και άπορες οικογένειες.</a:t>
            </a:r>
            <a:endParaRPr lang="el-GR" dirty="0"/>
          </a:p>
          <a:p>
            <a:pPr fontAlgn="base"/>
            <a:r>
              <a:rPr lang="el-GR" dirty="0" smtClean="0"/>
              <a:t>Από </a:t>
            </a:r>
            <a:r>
              <a:rPr lang="el-GR" dirty="0"/>
              <a:t>το </a:t>
            </a:r>
            <a:r>
              <a:rPr lang="el-GR" b="1" dirty="0" smtClean="0">
                <a:solidFill>
                  <a:srgbClr val="FFFF00"/>
                </a:solidFill>
              </a:rPr>
              <a:t>20</a:t>
            </a:r>
            <a:r>
              <a:rPr lang="en-GB" b="1" dirty="0" smtClean="0">
                <a:solidFill>
                  <a:srgbClr val="FFFF00"/>
                </a:solidFill>
              </a:rPr>
              <a:t>13</a:t>
            </a:r>
            <a:r>
              <a:rPr lang="el-GR" b="1" dirty="0" smtClean="0"/>
              <a:t>,</a:t>
            </a:r>
            <a:r>
              <a:rPr lang="el-GR" b="1" dirty="0"/>
              <a:t> </a:t>
            </a:r>
            <a:r>
              <a:rPr lang="el-GR" dirty="0"/>
              <a:t>προσφέρει σε μηνιαία βάση </a:t>
            </a:r>
            <a:r>
              <a:rPr lang="el-GR" b="1" dirty="0"/>
              <a:t>προϊόντα </a:t>
            </a:r>
            <a:r>
              <a:rPr lang="el-GR" dirty="0"/>
              <a:t>στο </a:t>
            </a:r>
            <a:r>
              <a:rPr lang="el-GR" b="1" dirty="0"/>
              <a:t>Ίδρυμα</a:t>
            </a:r>
            <a:r>
              <a:rPr lang="el-GR" dirty="0"/>
              <a:t> </a:t>
            </a:r>
            <a:r>
              <a:rPr lang="el-GR" b="1" dirty="0"/>
              <a:t>Προστασίας &amp; Αποκατάστασης Παιδιών &amp; Νέων με Νοητική Υστέρηση « Η Θεοτόκος»</a:t>
            </a:r>
            <a:r>
              <a:rPr lang="el-GR" dirty="0"/>
              <a:t>.</a:t>
            </a:r>
          </a:p>
          <a:p>
            <a:pPr fontAlgn="base"/>
            <a:r>
              <a:rPr lang="el-GR" dirty="0" smtClean="0"/>
              <a:t>Από </a:t>
            </a:r>
            <a:r>
              <a:rPr lang="el-GR" dirty="0"/>
              <a:t>το </a:t>
            </a:r>
            <a:r>
              <a:rPr lang="el-GR" b="1" dirty="0"/>
              <a:t>2015, </a:t>
            </a:r>
            <a:r>
              <a:rPr lang="el-GR" dirty="0"/>
              <a:t>καλύπτει τις </a:t>
            </a:r>
            <a:r>
              <a:rPr lang="el-GR" b="1" dirty="0"/>
              <a:t>ανάγκες σίτισης των παιδιών του βρεφονηπιακού σταθμού του Σωματείου «Οι Φίλοι του Παιδιού». </a:t>
            </a:r>
            <a:r>
              <a:rPr lang="el-GR" dirty="0"/>
              <a:t>Πρόσφατα, η εταιρεία έλαβε </a:t>
            </a:r>
            <a:r>
              <a:rPr lang="el-GR" b="1" dirty="0"/>
              <a:t>τιμητική διάκριση </a:t>
            </a:r>
            <a:r>
              <a:rPr lang="el-GR" dirty="0"/>
              <a:t>από το Σωματείο, ως </a:t>
            </a:r>
            <a:r>
              <a:rPr lang="el-GR" b="1" dirty="0"/>
              <a:t>ένας από τους μεγάλους χορηγούς που στηρίζουν το έργο του</a:t>
            </a:r>
            <a:r>
              <a:rPr lang="el-GR" b="1" dirty="0" smtClean="0"/>
              <a:t>.</a:t>
            </a:r>
            <a:r>
              <a:rPr lang="el-GR" dirty="0"/>
              <a:t> </a:t>
            </a:r>
            <a:endParaRPr lang="en-GB" dirty="0" smtClean="0"/>
          </a:p>
          <a:p>
            <a:pPr fontAlgn="base"/>
            <a:r>
              <a:rPr lang="el-GR" dirty="0" smtClean="0"/>
              <a:t>Το</a:t>
            </a:r>
            <a:r>
              <a:rPr lang="el-GR" b="1" dirty="0">
                <a:solidFill>
                  <a:srgbClr val="FFFF00"/>
                </a:solidFill>
              </a:rPr>
              <a:t> 2017</a:t>
            </a:r>
            <a:r>
              <a:rPr lang="el-GR" dirty="0"/>
              <a:t>, η Εταιρεία στάθηκε στο πλευρό των πλημμυροπαθών κατοίκων της Μάνδρας Αττικής,  προσφέροντας 50.000 μερίδες σε βασικά είδη διατροφής και 3 τόνους αλεύρι.</a:t>
            </a:r>
          </a:p>
          <a:p>
            <a:r>
              <a:rPr lang="el-GR" dirty="0"/>
              <a:t>Τον Ιούλιο του </a:t>
            </a:r>
            <a:r>
              <a:rPr lang="el-GR" b="1" dirty="0">
                <a:solidFill>
                  <a:srgbClr val="FFFF00"/>
                </a:solidFill>
              </a:rPr>
              <a:t>2018 </a:t>
            </a:r>
            <a:r>
              <a:rPr lang="el-GR" dirty="0"/>
              <a:t>η εταιρία στέκεται στο πλευρό των πυρόπληκτων κατοίκων στην Αττική, προσφέροντας προϊόντα της μέσω της Τράπεζας </a:t>
            </a:r>
            <a:r>
              <a:rPr lang="el-GR" dirty="0" smtClean="0"/>
              <a:t>Τροφίμων</a:t>
            </a:r>
            <a:endParaRPr lang="el-GR" dirty="0"/>
          </a:p>
          <a:p>
            <a:endParaRPr lang="el-GR" dirty="0"/>
          </a:p>
        </p:txBody>
      </p:sp>
    </p:spTree>
    <p:extLst>
      <p:ext uri="{BB962C8B-B14F-4D97-AF65-F5344CB8AC3E}">
        <p14:creationId xmlns:p14="http://schemas.microsoft.com/office/powerpoint/2010/main" val="40401300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FB6952-A7F3-4A75-BCFB-192013A2B938}"/>
              </a:ext>
            </a:extLst>
          </p:cNvPr>
          <p:cNvSpPr txBox="1">
            <a:spLocks noGrp="1"/>
          </p:cNvSpPr>
          <p:nvPr>
            <p:ph type="title"/>
          </p:nvPr>
        </p:nvSpPr>
        <p:spPr/>
        <p:txBody>
          <a:bodyPr/>
          <a:lstStyle/>
          <a:p>
            <a:pPr lvl="0"/>
            <a:r>
              <a:rPr lang="el-GR"/>
              <a:t>Lobbying</a:t>
            </a:r>
          </a:p>
        </p:txBody>
      </p:sp>
      <p:sp>
        <p:nvSpPr>
          <p:cNvPr id="3" name="Text Placeholder 2">
            <a:extLst>
              <a:ext uri="{FF2B5EF4-FFF2-40B4-BE49-F238E27FC236}">
                <a16:creationId xmlns="" xmlns:a16="http://schemas.microsoft.com/office/drawing/2014/main" id="{54FA1769-4AE4-4D55-8126-AEA616ED9827}"/>
              </a:ext>
            </a:extLst>
          </p:cNvPr>
          <p:cNvSpPr txBox="1">
            <a:spLocks noGrp="1"/>
          </p:cNvSpPr>
          <p:nvPr>
            <p:ph idx="1"/>
          </p:nvPr>
        </p:nvSpPr>
        <p:spPr/>
        <p:txBody>
          <a:bodyPr/>
          <a:lstStyle/>
          <a:p>
            <a:pPr lvl="0">
              <a:buSzPct val="45000"/>
              <a:buFont typeface="StarSymbol"/>
              <a:buChar char="●"/>
            </a:pPr>
            <a:r>
              <a:rPr lang="el-GR" sz="2540" dirty="0"/>
              <a:t>Το </a:t>
            </a:r>
            <a:r>
              <a:rPr lang="el-GR" sz="2540" dirty="0" err="1">
                <a:solidFill>
                  <a:srgbClr val="FFFF00"/>
                </a:solidFill>
              </a:rPr>
              <a:t>Lobbying</a:t>
            </a:r>
            <a:r>
              <a:rPr lang="el-GR" sz="2540" dirty="0"/>
              <a:t> είναι η προσπάθεια επηρεασμού και δημιουργίας θετικά προσκείμενων φορέων. Για παράδειγμα το </a:t>
            </a:r>
            <a:r>
              <a:rPr lang="el-GR" sz="2540" dirty="0" err="1"/>
              <a:t>Lobbying</a:t>
            </a:r>
            <a:r>
              <a:rPr lang="el-GR" sz="2540" dirty="0"/>
              <a:t> μπορεί να χρησιμοποιηθεί για να δημιουργηθεί ένας θετικά προσκείμενος νέος νόμος που θα ευνοεί την επιχείρηση ή για την άρση ενός απαγορευτικού μέτρου.</a:t>
            </a:r>
          </a:p>
          <a:p>
            <a:pPr lvl="0">
              <a:buSzPct val="45000"/>
              <a:buFont typeface="StarSymbol"/>
              <a:buChar char="●"/>
            </a:pPr>
            <a:r>
              <a:rPr lang="el-GR" sz="2540" dirty="0"/>
              <a:t>Άλλες λειτουργίες που επιτελούνται στο τμήμα δημοσίων σχέσεων είναι η διαχείριση και διεκπεραίωση των παραπόνων και παρατηρήσεων του κοινού και η επικοινωνιακή σύνδεση της επιχείρησης με τα οποιοδήποτε ενδιαφερόμενα μέρη</a:t>
            </a:r>
          </a:p>
        </p:txBody>
      </p:sp>
    </p:spTree>
    <p:extLst>
      <p:ext uri="{BB962C8B-B14F-4D97-AF65-F5344CB8AC3E}">
        <p14:creationId xmlns:p14="http://schemas.microsoft.com/office/powerpoint/2010/main" val="368627642"/>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200" b="1" dirty="0" smtClean="0">
                <a:latin typeface="Times New Roman" panose="02020603050405020304" pitchFamily="18" charset="0"/>
                <a:cs typeface="Times New Roman" panose="02020603050405020304" pitchFamily="18" charset="0"/>
              </a:rPr>
              <a:t>Γενικός διευθυντής</a:t>
            </a:r>
            <a:endParaRPr lang="el-GR"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idx="1"/>
          </p:nvPr>
        </p:nvSpPr>
        <p:spPr/>
        <p:txBody>
          <a:bodyPr>
            <a:normAutofit/>
          </a:bodyPr>
          <a:lstStyle/>
          <a:p>
            <a:pPr algn="ctr"/>
            <a:r>
              <a:rPr lang="el-GR" sz="2400" dirty="0" smtClean="0"/>
              <a:t>Ονοματεπώνυμο: </a:t>
            </a:r>
            <a:r>
              <a:rPr lang="el-GR" sz="2400" dirty="0" err="1" smtClean="0"/>
              <a:t>Βατζιόλης</a:t>
            </a:r>
            <a:r>
              <a:rPr lang="el-GR" sz="2400" dirty="0" smtClean="0"/>
              <a:t> Εμμανουήλ</a:t>
            </a:r>
          </a:p>
          <a:p>
            <a:pPr algn="ctr"/>
            <a:r>
              <a:rPr lang="el-GR" sz="2400" dirty="0" smtClean="0"/>
              <a:t>Ρόλος: Γενικός διευθυντής</a:t>
            </a:r>
          </a:p>
          <a:p>
            <a:pPr algn="ctr"/>
            <a:r>
              <a:rPr lang="el-GR" sz="2400" dirty="0" smtClean="0"/>
              <a:t>Εταιρία: Μαργαρίτα Α.Ε</a:t>
            </a:r>
            <a:endParaRPr lang="el-GR" sz="2400" dirty="0"/>
          </a:p>
        </p:txBody>
      </p:sp>
    </p:spTree>
    <p:extLst>
      <p:ext uri="{BB962C8B-B14F-4D97-AF65-F5344CB8AC3E}">
        <p14:creationId xmlns:p14="http://schemas.microsoft.com/office/powerpoint/2010/main" val="677406751"/>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DD9838-EF27-423C-A6D7-0AA2F0588BAD}"/>
              </a:ext>
            </a:extLst>
          </p:cNvPr>
          <p:cNvSpPr txBox="1">
            <a:spLocks noGrp="1"/>
          </p:cNvSpPr>
          <p:nvPr>
            <p:ph type="title"/>
          </p:nvPr>
        </p:nvSpPr>
        <p:spPr/>
        <p:txBody>
          <a:bodyPr/>
          <a:lstStyle/>
          <a:p>
            <a:pPr lvl="0"/>
            <a:r>
              <a:rPr lang="el-GR"/>
              <a:t>Λίγα Λόγια για την Εταιρία</a:t>
            </a:r>
          </a:p>
        </p:txBody>
      </p:sp>
      <p:sp>
        <p:nvSpPr>
          <p:cNvPr id="3" name="Text Placeholder 2">
            <a:extLst>
              <a:ext uri="{FF2B5EF4-FFF2-40B4-BE49-F238E27FC236}">
                <a16:creationId xmlns="" xmlns:a16="http://schemas.microsoft.com/office/drawing/2014/main" id="{67DB2D13-9D30-4AEB-A88A-7BD9026241D1}"/>
              </a:ext>
            </a:extLst>
          </p:cNvPr>
          <p:cNvSpPr txBox="1">
            <a:spLocks noGrp="1"/>
          </p:cNvSpPr>
          <p:nvPr>
            <p:ph idx="1"/>
          </p:nvPr>
        </p:nvSpPr>
        <p:spPr/>
        <p:txBody>
          <a:bodyPr/>
          <a:lstStyle/>
          <a:p>
            <a:pPr marL="0" lvl="0" indent="0">
              <a:buNone/>
            </a:pPr>
            <a:r>
              <a:rPr lang="el-GR" sz="3200" dirty="0">
                <a:solidFill>
                  <a:srgbClr val="92D050"/>
                </a:solidFill>
              </a:rPr>
              <a:t>Η εταιρία σήμερα διαθέτει:</a:t>
            </a:r>
          </a:p>
          <a:p>
            <a:pPr marL="0" lvl="0" indent="0">
              <a:buSzPct val="45000"/>
              <a:buNone/>
            </a:pPr>
            <a:r>
              <a:rPr lang="el-GR" sz="2800" dirty="0">
                <a:solidFill>
                  <a:srgbClr val="FFFF00"/>
                </a:solidFill>
              </a:rPr>
              <a:t>4 </a:t>
            </a:r>
            <a:r>
              <a:rPr lang="el-GR" sz="2800" dirty="0" smtClean="0"/>
              <a:t>Εργοστάσια (</a:t>
            </a:r>
            <a:r>
              <a:rPr lang="el-GR" sz="2800" dirty="0"/>
              <a:t>Αθήνα</a:t>
            </a:r>
            <a:r>
              <a:rPr lang="el-GR" sz="2800" dirty="0" smtClean="0"/>
              <a:t>, Θεσσαλονίκη, Βόλο </a:t>
            </a:r>
            <a:r>
              <a:rPr lang="el-GR" sz="2800" dirty="0"/>
              <a:t>και Καρδίτσα</a:t>
            </a:r>
            <a:r>
              <a:rPr lang="el-GR" sz="2800" dirty="0" smtClean="0"/>
              <a:t>) που </a:t>
            </a:r>
            <a:r>
              <a:rPr lang="el-GR" sz="2800" dirty="0"/>
              <a:t>είναι </a:t>
            </a:r>
            <a:r>
              <a:rPr lang="el-GR" sz="2800" dirty="0" err="1"/>
              <a:t>πιστοποιοημένα</a:t>
            </a:r>
            <a:r>
              <a:rPr lang="el-GR" sz="2800" dirty="0"/>
              <a:t> και </a:t>
            </a:r>
            <a:r>
              <a:rPr lang="el-GR" sz="2800" dirty="0" err="1" smtClean="0"/>
              <a:t>λειτουργόυν</a:t>
            </a:r>
            <a:r>
              <a:rPr lang="el-GR" sz="2800" dirty="0" smtClean="0"/>
              <a:t> </a:t>
            </a:r>
            <a:r>
              <a:rPr lang="el-GR" sz="2800" dirty="0"/>
              <a:t>κατά τα διεθνή πρότυπα Διαχείρισης Ποιότητας και ασφάλειας τροφίμων.</a:t>
            </a:r>
          </a:p>
        </p:txBody>
      </p:sp>
    </p:spTree>
    <p:extLst>
      <p:ext uri="{BB962C8B-B14F-4D97-AF65-F5344CB8AC3E}">
        <p14:creationId xmlns:p14="http://schemas.microsoft.com/office/powerpoint/2010/main" val="1792726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Η Ιστορία μας….</a:t>
            </a:r>
            <a:endParaRPr lang="el-GR" b="1" dirty="0"/>
          </a:p>
        </p:txBody>
      </p:sp>
      <p:sp>
        <p:nvSpPr>
          <p:cNvPr id="3" name="Content Placeholder 2"/>
          <p:cNvSpPr>
            <a:spLocks noGrp="1"/>
          </p:cNvSpPr>
          <p:nvPr>
            <p:ph idx="1"/>
          </p:nvPr>
        </p:nvSpPr>
        <p:spPr>
          <a:xfrm>
            <a:off x="680321" y="1834166"/>
            <a:ext cx="10332236" cy="4725660"/>
          </a:xfrm>
        </p:spPr>
        <p:txBody>
          <a:bodyPr>
            <a:normAutofit/>
          </a:bodyPr>
          <a:lstStyle/>
          <a:p>
            <a:pPr marL="0" indent="0">
              <a:lnSpc>
                <a:spcPct val="130000"/>
              </a:lnSpc>
              <a:spcAft>
                <a:spcPts val="800"/>
              </a:spcAft>
              <a:buNone/>
            </a:pPr>
            <a:r>
              <a:rPr lang="el-GR" sz="2800" dirty="0" smtClean="0">
                <a:latin typeface="Calibri" panose="020F0502020204030204" pitchFamily="34" charset="0"/>
                <a:ea typeface="Times New Roman" panose="02020603050405020304" pitchFamily="18" charset="0"/>
                <a:cs typeface="Times New Roman" panose="02020603050405020304" pitchFamily="18" charset="0"/>
              </a:rPr>
              <a:t>         Η </a:t>
            </a:r>
            <a:r>
              <a:rPr lang="el-GR" sz="2800" dirty="0">
                <a:latin typeface="Calibri" panose="020F0502020204030204" pitchFamily="34" charset="0"/>
                <a:ea typeface="Times New Roman" panose="02020603050405020304" pitchFamily="18" charset="0"/>
                <a:cs typeface="Times New Roman" panose="02020603050405020304" pitchFamily="18" charset="0"/>
              </a:rPr>
              <a:t>ιστορία μας ξεκινά από ένα συνοικιακό αρτοποιείο στην Ελευσίνα, όπου την παραγωγή ποιοτικών αρτοσκευασμάτων και ψωμιού διαδέχθηκε η αγάπη μας και το ταλέντο στην ζαχαροπλαστική μετατρέποντας τα παραπάνω συστατικά σε επιχειρηματική δραστηριότητα με ένα και μοναδικό όραμα, την δημιουργία και παραγωγή ποιοτικών, πρωτότυπων αλλά και παραδοσιακών γεύσεων σε κουλουράκια και μπισκότα, από συνταγές που μας κληροδότησαν απλόχερα οι γιαγιάδες μας!</a:t>
            </a:r>
            <a:endParaRPr lang="el-G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sz="2800" dirty="0"/>
          </a:p>
        </p:txBody>
      </p:sp>
    </p:spTree>
    <p:extLst>
      <p:ext uri="{BB962C8B-B14F-4D97-AF65-F5344CB8AC3E}">
        <p14:creationId xmlns:p14="http://schemas.microsoft.com/office/powerpoint/2010/main" val="1364451310"/>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t>Οι σταθερές αξίες μας</a:t>
            </a:r>
            <a:endParaRPr lang="el-GR" b="1" dirty="0"/>
          </a:p>
        </p:txBody>
      </p:sp>
      <p:sp>
        <p:nvSpPr>
          <p:cNvPr id="3" name="Content Placeholder 2"/>
          <p:cNvSpPr>
            <a:spLocks noGrp="1"/>
          </p:cNvSpPr>
          <p:nvPr>
            <p:ph sz="half" idx="1"/>
          </p:nvPr>
        </p:nvSpPr>
        <p:spPr/>
        <p:txBody>
          <a:bodyPr>
            <a:noAutofit/>
          </a:bodyPr>
          <a:lstStyle/>
          <a:p>
            <a:pPr>
              <a:lnSpc>
                <a:spcPct val="130000"/>
              </a:lnSpc>
              <a:spcAft>
                <a:spcPts val="800"/>
              </a:spcAft>
            </a:pPr>
            <a:r>
              <a:rPr lang="el-GR" dirty="0" smtClean="0">
                <a:effectLst/>
                <a:latin typeface="Calibri" panose="020F0502020204030204" pitchFamily="34" charset="0"/>
                <a:ea typeface="Times New Roman" panose="02020603050405020304" pitchFamily="18" charset="0"/>
                <a:cs typeface="Times New Roman" panose="02020603050405020304" pitchFamily="18" charset="0"/>
              </a:rPr>
              <a:t>Ακεραιότητα και εντιμότητα</a:t>
            </a:r>
          </a:p>
          <a:p>
            <a:pPr>
              <a:lnSpc>
                <a:spcPct val="130000"/>
              </a:lnSpc>
              <a:spcAft>
                <a:spcPts val="800"/>
              </a:spcAft>
            </a:pPr>
            <a:r>
              <a:rPr lang="el-GR" dirty="0" smtClean="0">
                <a:effectLst/>
                <a:latin typeface="Calibri" panose="020F0502020204030204" pitchFamily="34" charset="0"/>
                <a:ea typeface="Times New Roman" panose="02020603050405020304" pitchFamily="18" charset="0"/>
                <a:cs typeface="Times New Roman" panose="02020603050405020304" pitchFamily="18" charset="0"/>
              </a:rPr>
              <a:t>Διαφάνεια και ποιότητα</a:t>
            </a:r>
          </a:p>
          <a:p>
            <a:pPr>
              <a:lnSpc>
                <a:spcPct val="130000"/>
              </a:lnSpc>
              <a:spcAft>
                <a:spcPts val="800"/>
              </a:spcAft>
            </a:pPr>
            <a:r>
              <a:rPr lang="el-GR" dirty="0" smtClean="0">
                <a:effectLst/>
                <a:latin typeface="Calibri" panose="020F0502020204030204" pitchFamily="34" charset="0"/>
                <a:ea typeface="Times New Roman" panose="02020603050405020304" pitchFamily="18" charset="0"/>
                <a:cs typeface="Times New Roman" panose="02020603050405020304" pitchFamily="18" charset="0"/>
              </a:rPr>
              <a:t>Φαντασία και ρεαλισμός</a:t>
            </a:r>
          </a:p>
          <a:p>
            <a:pPr>
              <a:lnSpc>
                <a:spcPct val="130000"/>
              </a:lnSpc>
              <a:spcAft>
                <a:spcPts val="800"/>
              </a:spcAft>
            </a:pPr>
            <a:r>
              <a:rPr lang="el-GR" dirty="0" smtClean="0">
                <a:effectLst/>
                <a:latin typeface="Calibri" panose="020F0502020204030204" pitchFamily="34" charset="0"/>
                <a:ea typeface="Times New Roman" panose="02020603050405020304" pitchFamily="18" charset="0"/>
                <a:cs typeface="Times New Roman" panose="02020603050405020304" pitchFamily="18" charset="0"/>
              </a:rPr>
              <a:t>Επαγγελματισμός και αξιοπιστία</a:t>
            </a:r>
          </a:p>
          <a:p>
            <a:pPr>
              <a:lnSpc>
                <a:spcPct val="130000"/>
              </a:lnSpc>
              <a:spcAft>
                <a:spcPts val="800"/>
              </a:spcAft>
            </a:pPr>
            <a:r>
              <a:rPr lang="el-GR" dirty="0" smtClean="0">
                <a:effectLst/>
                <a:latin typeface="Calibri" panose="020F0502020204030204" pitchFamily="34" charset="0"/>
                <a:ea typeface="Times New Roman" panose="02020603050405020304" pitchFamily="18" charset="0"/>
                <a:cs typeface="Times New Roman" panose="02020603050405020304" pitchFamily="18" charset="0"/>
              </a:rPr>
              <a:t>Εκπλήρωση υποχρεώσεων και δεσμεύσεων</a:t>
            </a:r>
          </a:p>
          <a:p>
            <a:pPr marL="0" indent="0">
              <a:lnSpc>
                <a:spcPct val="130000"/>
              </a:lnSpc>
              <a:spcAft>
                <a:spcPts val="800"/>
              </a:spcAft>
              <a:buNone/>
            </a:pPr>
            <a:r>
              <a:rPr lang="el-GR" sz="1400" dirty="0" smtClean="0">
                <a:effectLst/>
                <a:latin typeface="Calibri" panose="020F0502020204030204" pitchFamily="34" charset="0"/>
                <a:ea typeface="Times New Roman" panose="02020603050405020304" pitchFamily="18" charset="0"/>
                <a:cs typeface="Times New Roman" panose="02020603050405020304" pitchFamily="18" charset="0"/>
              </a:rPr>
              <a:t/>
            </a:r>
            <a:br>
              <a:rPr lang="el-GR" sz="1400" dirty="0" smtClean="0">
                <a:effectLst/>
                <a:latin typeface="Calibri" panose="020F0502020204030204" pitchFamily="34" charset="0"/>
                <a:ea typeface="Times New Roman" panose="02020603050405020304" pitchFamily="18" charset="0"/>
                <a:cs typeface="Times New Roman" panose="02020603050405020304" pitchFamily="18" charset="0"/>
              </a:rPr>
            </a:br>
            <a:r>
              <a:rPr lang="el-GR" sz="14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l-GR" sz="9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endParaRPr lang="el-GR" sz="1200"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30000"/>
              </a:lnSpc>
              <a:spcAft>
                <a:spcPts val="800"/>
              </a:spcAft>
              <a:buNone/>
            </a:pPr>
            <a:r>
              <a:rPr lang="el-GR" sz="500" dirty="0">
                <a:latin typeface="Calibri" panose="020F0502020204030204" pitchFamily="34" charset="0"/>
                <a:ea typeface="Times New Roman" panose="02020603050405020304" pitchFamily="18" charset="0"/>
                <a:cs typeface="Times New Roman" panose="02020603050405020304" pitchFamily="18" charset="0"/>
              </a:rPr>
              <a:t/>
            </a:r>
            <a:br>
              <a:rPr lang="el-GR" sz="500" dirty="0">
                <a:latin typeface="Calibri" panose="020F0502020204030204" pitchFamily="34" charset="0"/>
                <a:ea typeface="Times New Roman" panose="02020603050405020304" pitchFamily="18" charset="0"/>
                <a:cs typeface="Times New Roman" panose="02020603050405020304" pitchFamily="18" charset="0"/>
              </a:rPr>
            </a:br>
            <a:r>
              <a:rPr lang="el-GR" sz="500" dirty="0">
                <a:latin typeface="Calibri" panose="020F0502020204030204" pitchFamily="34" charset="0"/>
                <a:ea typeface="Times New Roman" panose="02020603050405020304" pitchFamily="18" charset="0"/>
                <a:cs typeface="Times New Roman" panose="02020603050405020304" pitchFamily="18" charset="0"/>
              </a:rPr>
              <a:t> </a:t>
            </a:r>
            <a:endParaRPr lang="el-GR" sz="300" dirty="0" smtClean="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sz="500" dirty="0"/>
          </a:p>
        </p:txBody>
      </p:sp>
      <p:sp>
        <p:nvSpPr>
          <p:cNvPr id="7" name="Θέση περιεχομένου 6"/>
          <p:cNvSpPr>
            <a:spLocks noGrp="1"/>
          </p:cNvSpPr>
          <p:nvPr>
            <p:ph sz="half" idx="2"/>
          </p:nvPr>
        </p:nvSpPr>
        <p:spPr/>
        <p:txBody>
          <a:bodyPr>
            <a:normAutofit lnSpcReduction="10000"/>
          </a:bodyPr>
          <a:lstStyle/>
          <a:p>
            <a:pPr>
              <a:lnSpc>
                <a:spcPct val="130000"/>
              </a:lnSpc>
              <a:spcAft>
                <a:spcPts val="800"/>
              </a:spcAft>
            </a:pPr>
            <a:r>
              <a:rPr lang="el-GR" dirty="0">
                <a:latin typeface="Calibri" panose="020F0502020204030204" pitchFamily="34" charset="0"/>
                <a:ea typeface="Times New Roman" panose="02020603050405020304" pitchFamily="18" charset="0"/>
                <a:cs typeface="Times New Roman" panose="02020603050405020304" pitchFamily="18" charset="0"/>
              </a:rPr>
              <a:t>Καινοτομία και τεχνολογία</a:t>
            </a:r>
          </a:p>
          <a:p>
            <a:pPr>
              <a:lnSpc>
                <a:spcPct val="130000"/>
              </a:lnSpc>
              <a:spcAft>
                <a:spcPts val="800"/>
              </a:spcAft>
            </a:pPr>
            <a:r>
              <a:rPr lang="el-GR" dirty="0">
                <a:latin typeface="Calibri" panose="020F0502020204030204" pitchFamily="34" charset="0"/>
                <a:ea typeface="Times New Roman" panose="02020603050405020304" pitchFamily="18" charset="0"/>
                <a:cs typeface="Times New Roman" panose="02020603050405020304" pitchFamily="18" charset="0"/>
              </a:rPr>
              <a:t>Ενθουσιασμός, φιλικότητα και δημιουργικότητα</a:t>
            </a:r>
          </a:p>
          <a:p>
            <a:pPr>
              <a:lnSpc>
                <a:spcPct val="130000"/>
              </a:lnSpc>
              <a:spcAft>
                <a:spcPts val="800"/>
              </a:spcAft>
            </a:pPr>
            <a:r>
              <a:rPr lang="el-GR" dirty="0">
                <a:latin typeface="Calibri" panose="020F0502020204030204" pitchFamily="34" charset="0"/>
                <a:ea typeface="Times New Roman" panose="02020603050405020304" pitchFamily="18" charset="0"/>
                <a:cs typeface="Times New Roman" panose="02020603050405020304" pitchFamily="18" charset="0"/>
              </a:rPr>
              <a:t>Εφαρμογή κοινωνικής εταιρικής ευθύνης</a:t>
            </a:r>
          </a:p>
          <a:p>
            <a:pPr>
              <a:lnSpc>
                <a:spcPct val="130000"/>
              </a:lnSpc>
              <a:spcAft>
                <a:spcPts val="800"/>
              </a:spcAft>
            </a:pPr>
            <a:r>
              <a:rPr lang="el-GR" dirty="0">
                <a:latin typeface="Calibri" panose="020F0502020204030204" pitchFamily="34" charset="0"/>
                <a:ea typeface="Times New Roman" panose="02020603050405020304" pitchFamily="18" charset="0"/>
                <a:cs typeface="Times New Roman" panose="02020603050405020304" pitchFamily="18" charset="0"/>
              </a:rPr>
              <a:t>Σεβασμός στο περιβάλλον</a:t>
            </a:r>
          </a:p>
          <a:p>
            <a:endParaRPr lang="el-GR" dirty="0"/>
          </a:p>
        </p:txBody>
      </p:sp>
    </p:spTree>
    <p:extLst>
      <p:ext uri="{BB962C8B-B14F-4D97-AF65-F5344CB8AC3E}">
        <p14:creationId xmlns:p14="http://schemas.microsoft.com/office/powerpoint/2010/main" val="74398636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l-GR" dirty="0" smtClean="0"/>
              <a:t>#2</a:t>
            </a:r>
            <a:endParaRPr lang="ru-RU" dirty="0"/>
          </a:p>
        </p:txBody>
      </p:sp>
      <p:sp>
        <p:nvSpPr>
          <p:cNvPr id="3" name="Текст 2"/>
          <p:cNvSpPr>
            <a:spLocks noGrp="1"/>
          </p:cNvSpPr>
          <p:nvPr>
            <p:ph type="body" idx="1"/>
          </p:nvPr>
        </p:nvSpPr>
        <p:spPr/>
        <p:txBody>
          <a:bodyPr/>
          <a:lstStyle/>
          <a:p>
            <a:r>
              <a:rPr lang="en-US" dirty="0" smtClean="0"/>
              <a:t>Cookies	</a:t>
            </a:r>
            <a:endParaRPr lang="ru-RU" dirty="0"/>
          </a:p>
        </p:txBody>
      </p:sp>
      <p:sp>
        <p:nvSpPr>
          <p:cNvPr id="4" name="Текст 3"/>
          <p:cNvSpPr>
            <a:spLocks noGrp="1"/>
          </p:cNvSpPr>
          <p:nvPr>
            <p:ph type="body" sz="half" idx="15"/>
          </p:nvPr>
        </p:nvSpPr>
        <p:spPr>
          <a:xfrm>
            <a:off x="2579192" y="5569440"/>
            <a:ext cx="1150831" cy="1837200"/>
          </a:xfrm>
        </p:spPr>
        <p:txBody>
          <a:bodyPr/>
          <a:lstStyle/>
          <a:p>
            <a:endParaRPr lang="ru-RU" dirty="0"/>
          </a:p>
        </p:txBody>
      </p:sp>
      <p:sp>
        <p:nvSpPr>
          <p:cNvPr id="5" name="Текст 4"/>
          <p:cNvSpPr>
            <a:spLocks noGrp="1"/>
          </p:cNvSpPr>
          <p:nvPr>
            <p:ph type="body" sz="quarter" idx="3"/>
          </p:nvPr>
        </p:nvSpPr>
        <p:spPr>
          <a:xfrm>
            <a:off x="4480334" y="2370152"/>
            <a:ext cx="3063240" cy="576262"/>
          </a:xfrm>
        </p:spPr>
        <p:txBody>
          <a:bodyPr/>
          <a:lstStyle/>
          <a:p>
            <a:r>
              <a:rPr lang="el-GR" dirty="0" smtClean="0"/>
              <a:t>Βουτήματα</a:t>
            </a:r>
            <a:endParaRPr lang="ru-RU" dirty="0"/>
          </a:p>
        </p:txBody>
      </p:sp>
      <p:sp>
        <p:nvSpPr>
          <p:cNvPr id="6" name="Текст 5"/>
          <p:cNvSpPr>
            <a:spLocks noGrp="1"/>
          </p:cNvSpPr>
          <p:nvPr>
            <p:ph type="body" sz="half" idx="16"/>
          </p:nvPr>
        </p:nvSpPr>
        <p:spPr>
          <a:xfrm>
            <a:off x="7047540" y="5959765"/>
            <a:ext cx="1467736" cy="2007682"/>
          </a:xfrm>
        </p:spPr>
        <p:txBody>
          <a:bodyPr/>
          <a:lstStyle/>
          <a:p>
            <a:endParaRPr lang="ru-RU"/>
          </a:p>
        </p:txBody>
      </p:sp>
      <p:sp>
        <p:nvSpPr>
          <p:cNvPr id="7" name="Текст 6"/>
          <p:cNvSpPr>
            <a:spLocks noGrp="1"/>
          </p:cNvSpPr>
          <p:nvPr>
            <p:ph type="body" sz="quarter" idx="13"/>
          </p:nvPr>
        </p:nvSpPr>
        <p:spPr>
          <a:xfrm>
            <a:off x="8200339" y="2370152"/>
            <a:ext cx="3070025" cy="576262"/>
          </a:xfrm>
        </p:spPr>
        <p:txBody>
          <a:bodyPr/>
          <a:lstStyle/>
          <a:p>
            <a:r>
              <a:rPr lang="el-GR" dirty="0" smtClean="0"/>
              <a:t>Ολικής Αλέσεως</a:t>
            </a:r>
            <a:endParaRPr lang="ru-RU" dirty="0"/>
          </a:p>
        </p:txBody>
      </p:sp>
      <p:sp>
        <p:nvSpPr>
          <p:cNvPr id="8" name="Текст 7"/>
          <p:cNvSpPr>
            <a:spLocks noGrp="1"/>
          </p:cNvSpPr>
          <p:nvPr>
            <p:ph type="body" sz="half" idx="17"/>
          </p:nvPr>
        </p:nvSpPr>
        <p:spPr>
          <a:xfrm>
            <a:off x="15266914" y="6027286"/>
            <a:ext cx="1695085" cy="1539435"/>
          </a:xfrm>
        </p:spPr>
        <p:txBody>
          <a:bodyPr/>
          <a:lstStyle/>
          <a:p>
            <a:endParaRPr lang="ru-RU"/>
          </a:p>
        </p:txBody>
      </p:sp>
      <p:sp>
        <p:nvSpPr>
          <p:cNvPr id="10" name="Текст 3"/>
          <p:cNvSpPr txBox="1">
            <a:spLocks/>
          </p:cNvSpPr>
          <p:nvPr/>
        </p:nvSpPr>
        <p:spPr>
          <a:xfrm>
            <a:off x="-404694" y="5779505"/>
            <a:ext cx="1150831" cy="18372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endParaRPr lang="ru-RU"/>
          </a:p>
        </p:txBody>
      </p:sp>
      <p:pic>
        <p:nvPicPr>
          <p:cNvPr id="11" name="Picture 2" descr="ÏÎ¿ÏÎ­Î»ÎµÏÎ¼Î± ÎµÎ¹ÎºÏÎ½Î±Ï Î³Î¹Î± ÎºÎ¿ÏÎºÎ¹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8349"/>
            <a:ext cx="3730023" cy="23359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ÏÎ¿ÏÎ­Î»ÎµÏÎ¼Î± ÎµÎ¹ÎºÏÎ½Î±Ï Î³Î¹Î± Î²Î¿ÏÏÎ·Î¼Î±Ï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116" y="3190356"/>
            <a:ext cx="3268131" cy="24921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ÏÎ¿ÏÎ­Î»ÎµÏÎ¼Î± ÎµÎ¹ÎºÏÎ½Î±Ï Î³Î¹Î± Î¼ÏÎ¹ÏÎºÎ¿ÏÎ± Î¿Î»Î¹ÎºÎ·Ï Î±Î»ÎµÏÎµÏ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0339" y="3190357"/>
            <a:ext cx="3920670" cy="26137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8208" y="6013501"/>
            <a:ext cx="1793792" cy="84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87460"/>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408" y="546101"/>
            <a:ext cx="10710333" cy="6311899"/>
          </a:xfrm>
        </p:spPr>
        <p:txBody>
          <a:bodyPr>
            <a:noAutofit/>
          </a:bodyPr>
          <a:lstStyle/>
          <a:p>
            <a:pPr marL="0" indent="0" algn="ctr">
              <a:lnSpc>
                <a:spcPct val="130000"/>
              </a:lnSpc>
              <a:spcAft>
                <a:spcPts val="800"/>
              </a:spcAft>
              <a:buNone/>
            </a:pPr>
            <a:r>
              <a:rPr lang="el-GR" sz="2800" b="1" dirty="0" smtClean="0">
                <a:latin typeface="Calibri" panose="020F0502020204030204" pitchFamily="34" charset="0"/>
                <a:ea typeface="Times New Roman" panose="02020603050405020304" pitchFamily="18" charset="0"/>
                <a:cs typeface="Times New Roman" panose="02020603050405020304" pitchFamily="18" charset="0"/>
              </a:rPr>
              <a:t>ΣΤΟΧΟΙ ΤΟΥ ΤΜΗΜΑΤΟΣ</a:t>
            </a:r>
          </a:p>
          <a:p>
            <a:pPr marL="0" indent="0">
              <a:lnSpc>
                <a:spcPct val="130000"/>
              </a:lnSpc>
              <a:spcAft>
                <a:spcPts val="800"/>
              </a:spcAft>
              <a:buNone/>
            </a:pPr>
            <a:r>
              <a:rPr lang="el-GR" sz="2800" b="1" dirty="0" smtClean="0">
                <a:solidFill>
                  <a:srgbClr val="FFFF00"/>
                </a:solidFill>
                <a:latin typeface="Calibri" panose="020F0502020204030204" pitchFamily="34" charset="0"/>
                <a:ea typeface="Times New Roman" panose="02020603050405020304" pitchFamily="18" charset="0"/>
                <a:cs typeface="Times New Roman" panose="02020603050405020304" pitchFamily="18" charset="0"/>
              </a:rPr>
              <a:t>Τα </a:t>
            </a:r>
            <a:r>
              <a:rPr lang="el-GR" sz="2800" b="1" dirty="0">
                <a:solidFill>
                  <a:srgbClr val="FFFF00"/>
                </a:solidFill>
                <a:latin typeface="Calibri" panose="020F0502020204030204" pitchFamily="34" charset="0"/>
                <a:ea typeface="Times New Roman" panose="02020603050405020304" pitchFamily="18" charset="0"/>
                <a:cs typeface="Times New Roman" panose="02020603050405020304" pitchFamily="18" charset="0"/>
              </a:rPr>
              <a:t>βασικά του δε καθήκοντα είναι </a:t>
            </a:r>
            <a:r>
              <a:rPr lang="el-GR" sz="2800" b="1" dirty="0" smtClean="0">
                <a:solidFill>
                  <a:srgbClr val="FFFF00"/>
                </a:solidFill>
                <a:latin typeface="Calibri" panose="020F0502020204030204" pitchFamily="34" charset="0"/>
                <a:ea typeface="Times New Roman" panose="02020603050405020304" pitchFamily="18" charset="0"/>
                <a:cs typeface="Times New Roman" panose="02020603050405020304" pitchFamily="18" charset="0"/>
              </a:rPr>
              <a:t>να:</a:t>
            </a:r>
          </a:p>
          <a:p>
            <a:pPr>
              <a:lnSpc>
                <a:spcPct val="130000"/>
              </a:lnSpc>
              <a:spcAft>
                <a:spcPts val="800"/>
              </a:spcAft>
            </a:pPr>
            <a:r>
              <a:rPr lang="el-GR" dirty="0" smtClean="0">
                <a:latin typeface="Calibri" panose="020F0502020204030204" pitchFamily="34" charset="0"/>
                <a:ea typeface="Times New Roman" panose="02020603050405020304" pitchFamily="18" charset="0"/>
                <a:cs typeface="Times New Roman" panose="02020603050405020304" pitchFamily="18" charset="0"/>
              </a:rPr>
              <a:t> </a:t>
            </a:r>
            <a:r>
              <a:rPr lang="el-GR" dirty="0">
                <a:latin typeface="Calibri" panose="020F0502020204030204" pitchFamily="34" charset="0"/>
                <a:ea typeface="Times New Roman" panose="02020603050405020304" pitchFamily="18" charset="0"/>
                <a:cs typeface="Times New Roman" panose="02020603050405020304" pitchFamily="18" charset="0"/>
              </a:rPr>
              <a:t>Σ</a:t>
            </a:r>
            <a:r>
              <a:rPr lang="el-GR" dirty="0" smtClean="0">
                <a:latin typeface="Calibri" panose="020F0502020204030204" pitchFamily="34" charset="0"/>
                <a:ea typeface="Times New Roman" panose="02020603050405020304" pitchFamily="18" charset="0"/>
                <a:cs typeface="Times New Roman" panose="02020603050405020304" pitchFamily="18" charset="0"/>
              </a:rPr>
              <a:t>υντονίζει </a:t>
            </a:r>
            <a:r>
              <a:rPr lang="el-GR" dirty="0">
                <a:latin typeface="Calibri" panose="020F0502020204030204" pitchFamily="34" charset="0"/>
                <a:ea typeface="Times New Roman" panose="02020603050405020304" pitchFamily="18" charset="0"/>
                <a:cs typeface="Times New Roman" panose="02020603050405020304" pitchFamily="18" charset="0"/>
              </a:rPr>
              <a:t>τις επί μέρους Διευθύνσεις </a:t>
            </a:r>
            <a:endParaRPr lang="el-GR"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el-GR" dirty="0">
                <a:latin typeface="Calibri" panose="020F0502020204030204" pitchFamily="34" charset="0"/>
                <a:ea typeface="Times New Roman" panose="02020603050405020304" pitchFamily="18" charset="0"/>
                <a:cs typeface="Times New Roman" panose="02020603050405020304" pitchFamily="18" charset="0"/>
              </a:rPr>
              <a:t>Ο</a:t>
            </a:r>
            <a:r>
              <a:rPr lang="el-GR" dirty="0" smtClean="0">
                <a:latin typeface="Calibri" panose="020F0502020204030204" pitchFamily="34" charset="0"/>
                <a:ea typeface="Times New Roman" panose="02020603050405020304" pitchFamily="18" charset="0"/>
                <a:cs typeface="Times New Roman" panose="02020603050405020304" pitchFamily="18" charset="0"/>
              </a:rPr>
              <a:t>ραματίζεται την</a:t>
            </a:r>
            <a:r>
              <a:rPr lang="el-GR" dirty="0">
                <a:latin typeface="Calibri" panose="020F0502020204030204" pitchFamily="34" charset="0"/>
                <a:ea typeface="Times New Roman" panose="02020603050405020304" pitchFamily="18" charset="0"/>
                <a:cs typeface="Times New Roman" panose="02020603050405020304" pitchFamily="18" charset="0"/>
              </a:rPr>
              <a:t> </a:t>
            </a:r>
            <a:r>
              <a:rPr lang="el-GR" dirty="0" smtClean="0">
                <a:latin typeface="Calibri" panose="020F0502020204030204" pitchFamily="34" charset="0"/>
                <a:ea typeface="Times New Roman" panose="02020603050405020304" pitchFamily="18" charset="0"/>
                <a:cs typeface="Times New Roman" panose="02020603050405020304" pitchFamily="18" charset="0"/>
              </a:rPr>
              <a:t>ανάπτυξη </a:t>
            </a:r>
            <a:r>
              <a:rPr lang="el-GR" dirty="0">
                <a:latin typeface="Calibri" panose="020F0502020204030204" pitchFamily="34" charset="0"/>
                <a:ea typeface="Times New Roman" panose="02020603050405020304" pitchFamily="18" charset="0"/>
                <a:cs typeface="Times New Roman" panose="02020603050405020304" pitchFamily="18" charset="0"/>
              </a:rPr>
              <a:t>και το μέλλον της εταιρείας, </a:t>
            </a:r>
            <a:endParaRPr lang="el-GR"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el-GR" dirty="0">
                <a:latin typeface="Calibri" panose="020F0502020204030204" pitchFamily="34" charset="0"/>
                <a:ea typeface="Times New Roman" panose="02020603050405020304" pitchFamily="18" charset="0"/>
                <a:cs typeface="Times New Roman" panose="02020603050405020304" pitchFamily="18" charset="0"/>
              </a:rPr>
              <a:t>Π</a:t>
            </a:r>
            <a:r>
              <a:rPr lang="el-GR" dirty="0" smtClean="0">
                <a:latin typeface="Calibri" panose="020F0502020204030204" pitchFamily="34" charset="0"/>
                <a:ea typeface="Times New Roman" panose="02020603050405020304" pitchFamily="18" charset="0"/>
                <a:cs typeface="Times New Roman" panose="02020603050405020304" pitchFamily="18" charset="0"/>
              </a:rPr>
              <a:t>αρακολουθεί </a:t>
            </a:r>
            <a:r>
              <a:rPr lang="el-GR" dirty="0">
                <a:latin typeface="Calibri" panose="020F0502020204030204" pitchFamily="34" charset="0"/>
                <a:ea typeface="Times New Roman" panose="02020603050405020304" pitchFamily="18" charset="0"/>
                <a:cs typeface="Times New Roman" panose="02020603050405020304" pitchFamily="18" charset="0"/>
              </a:rPr>
              <a:t>την πορεία των εταιρικών υποθέσεων </a:t>
            </a:r>
            <a:endParaRPr lang="el-GR"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el-GR" dirty="0">
                <a:latin typeface="Calibri" panose="020F0502020204030204" pitchFamily="34" charset="0"/>
                <a:ea typeface="Times New Roman" panose="02020603050405020304" pitchFamily="18" charset="0"/>
                <a:cs typeface="Times New Roman" panose="02020603050405020304" pitchFamily="18" charset="0"/>
              </a:rPr>
              <a:t>Ε</a:t>
            </a:r>
            <a:r>
              <a:rPr lang="el-GR" dirty="0" smtClean="0">
                <a:latin typeface="Calibri" panose="020F0502020204030204" pitchFamily="34" charset="0"/>
                <a:ea typeface="Times New Roman" panose="02020603050405020304" pitchFamily="18" charset="0"/>
                <a:cs typeface="Times New Roman" panose="02020603050405020304" pitchFamily="18" charset="0"/>
              </a:rPr>
              <a:t>πεμβαίνει </a:t>
            </a:r>
            <a:r>
              <a:rPr lang="el-GR" dirty="0">
                <a:latin typeface="Calibri" panose="020F0502020204030204" pitchFamily="34" charset="0"/>
                <a:ea typeface="Times New Roman" panose="02020603050405020304" pitchFamily="18" charset="0"/>
                <a:cs typeface="Times New Roman" panose="02020603050405020304" pitchFamily="18" charset="0"/>
              </a:rPr>
              <a:t>δραστικά με διορθωτικές κινήσεις σε περίπτωση που οι στόχοι της εταιρείας αρχίζουν </a:t>
            </a:r>
            <a:r>
              <a:rPr lang="el-GR" dirty="0" smtClean="0">
                <a:latin typeface="Calibri" panose="020F0502020204030204" pitchFamily="34" charset="0"/>
                <a:ea typeface="Times New Roman" panose="02020603050405020304" pitchFamily="18" charset="0"/>
                <a:cs typeface="Times New Roman" panose="02020603050405020304" pitchFamily="18" charset="0"/>
              </a:rPr>
              <a:t>να αποκλίνουν </a:t>
            </a:r>
            <a:r>
              <a:rPr lang="el-GR" dirty="0">
                <a:latin typeface="Calibri" panose="020F0502020204030204" pitchFamily="34" charset="0"/>
                <a:ea typeface="Times New Roman" panose="02020603050405020304" pitchFamily="18" charset="0"/>
                <a:cs typeface="Times New Roman" panose="02020603050405020304" pitchFamily="18" charset="0"/>
              </a:rPr>
              <a:t>από το αρχικό σχέδιο. </a:t>
            </a:r>
            <a:endParaRPr lang="el-GR"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391704"/>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0321" y="753228"/>
            <a:ext cx="9613861" cy="732672"/>
          </a:xfrm>
        </p:spPr>
        <p:txBody>
          <a:bodyPr>
            <a:normAutofit fontScale="90000"/>
          </a:bodyPr>
          <a:lstStyle/>
          <a:p>
            <a:r>
              <a:rPr lang="el-GR" dirty="0" smtClean="0">
                <a:latin typeface="Calibri" panose="020F0502020204030204" pitchFamily="34" charset="0"/>
                <a:ea typeface="Times New Roman" panose="02020603050405020304" pitchFamily="18" charset="0"/>
                <a:cs typeface="Times New Roman" panose="02020603050405020304" pitchFamily="18" charset="0"/>
              </a:rPr>
              <a:t>Πιο </a:t>
            </a:r>
            <a:r>
              <a:rPr lang="el-GR" dirty="0">
                <a:latin typeface="Calibri" panose="020F0502020204030204" pitchFamily="34" charset="0"/>
                <a:ea typeface="Times New Roman" panose="02020603050405020304" pitchFamily="18" charset="0"/>
                <a:cs typeface="Times New Roman" panose="02020603050405020304" pitchFamily="18" charset="0"/>
              </a:rPr>
              <a:t>αναλυτικά:</a:t>
            </a:r>
            <a:br>
              <a:rPr lang="el-GR" dirty="0">
                <a:latin typeface="Calibri" panose="020F0502020204030204" pitchFamily="34" charset="0"/>
                <a:ea typeface="Times New Roman" panose="02020603050405020304" pitchFamily="18" charset="0"/>
                <a:cs typeface="Times New Roman" panose="02020603050405020304" pitchFamily="18" charset="0"/>
              </a:rPr>
            </a:br>
            <a:endParaRPr lang="el-GR" dirty="0"/>
          </a:p>
        </p:txBody>
      </p:sp>
      <p:sp>
        <p:nvSpPr>
          <p:cNvPr id="3" name="Content Placeholder 2"/>
          <p:cNvSpPr>
            <a:spLocks noGrp="1"/>
          </p:cNvSpPr>
          <p:nvPr>
            <p:ph idx="1"/>
          </p:nvPr>
        </p:nvSpPr>
        <p:spPr>
          <a:xfrm>
            <a:off x="680321" y="1181100"/>
            <a:ext cx="10724279" cy="5448300"/>
          </a:xfrm>
        </p:spPr>
        <p:txBody>
          <a:bodyPr>
            <a:normAutofit fontScale="92500" lnSpcReduction="20000"/>
          </a:bodyPr>
          <a:lstStyle/>
          <a:p>
            <a:pPr lvl="0">
              <a:lnSpc>
                <a:spcPct val="130000"/>
              </a:lnSpc>
              <a:spcAft>
                <a:spcPts val="800"/>
              </a:spcAft>
            </a:pPr>
            <a:r>
              <a:rPr lang="el-GR" sz="2800" dirty="0">
                <a:latin typeface="Calibri" panose="020F0502020204030204" pitchFamily="34" charset="0"/>
                <a:ea typeface="Times New Roman" panose="02020603050405020304" pitchFamily="18" charset="0"/>
                <a:cs typeface="Times New Roman" panose="02020603050405020304" pitchFamily="18" charset="0"/>
              </a:rPr>
              <a:t>Είναι υπεύθυνος για την υλοποίηση των στόχων της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εταιρείας.</a:t>
            </a:r>
          </a:p>
          <a:p>
            <a:pPr lvl="0">
              <a:lnSpc>
                <a:spcPct val="130000"/>
              </a:lnSpc>
              <a:spcAft>
                <a:spcPts val="800"/>
              </a:spcAft>
            </a:pPr>
            <a:r>
              <a:rPr lang="en-US"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Καθορίζει </a:t>
            </a:r>
            <a:r>
              <a:rPr lang="el-GR" sz="2800" dirty="0">
                <a:latin typeface="Calibri" panose="020F0502020204030204" pitchFamily="34" charset="0"/>
                <a:ea typeface="Times New Roman" panose="02020603050405020304" pitchFamily="18" charset="0"/>
                <a:cs typeface="Times New Roman" panose="02020603050405020304" pitchFamily="18" charset="0"/>
              </a:rPr>
              <a:t>τις δραστηριότητες της επιχείρησης μετά από τις εισηγήσεις των υπευθύνων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των</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διαφόρων </a:t>
            </a:r>
            <a:r>
              <a:rPr lang="el-GR" sz="2800" dirty="0">
                <a:latin typeface="Calibri" panose="020F0502020204030204" pitchFamily="34" charset="0"/>
                <a:ea typeface="Times New Roman" panose="02020603050405020304" pitchFamily="18" charset="0"/>
                <a:cs typeface="Times New Roman" panose="02020603050405020304" pitchFamily="18" charset="0"/>
              </a:rPr>
              <a:t>τμημάτων της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εταιρείας.</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 </a:t>
            </a:r>
            <a:endParaRPr lang="el-GR" sz="2800" dirty="0" smtClean="0">
              <a:latin typeface="Calibri" panose="020F0502020204030204" pitchFamily="34" charset="0"/>
              <a:ea typeface="Times New Roman" panose="02020603050405020304" pitchFamily="18" charset="0"/>
              <a:cs typeface="Times New Roman" panose="02020603050405020304" pitchFamily="18" charset="0"/>
            </a:endParaRPr>
          </a:p>
          <a:p>
            <a:pPr lvl="0">
              <a:lnSpc>
                <a:spcPct val="130000"/>
              </a:lnSpc>
              <a:spcAft>
                <a:spcPts val="800"/>
              </a:spcAft>
            </a:pP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Καθορίζει </a:t>
            </a:r>
            <a:r>
              <a:rPr lang="el-GR" sz="2800" dirty="0">
                <a:latin typeface="Calibri" panose="020F0502020204030204" pitchFamily="34" charset="0"/>
                <a:ea typeface="Times New Roman" panose="02020603050405020304" pitchFamily="18" charset="0"/>
                <a:cs typeface="Times New Roman" panose="02020603050405020304" pitchFamily="18" charset="0"/>
              </a:rPr>
              <a:t>με σαφήνεια τους στόχους κάθε τμήματος και ελέγχει τις διαδικασίες για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την</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σχεδίαση της στρατηγικής </a:t>
            </a:r>
            <a:r>
              <a:rPr lang="el-GR" sz="2800" dirty="0">
                <a:latin typeface="Calibri" panose="020F0502020204030204" pitchFamily="34" charset="0"/>
                <a:ea typeface="Times New Roman" panose="02020603050405020304" pitchFamily="18" charset="0"/>
                <a:cs typeface="Times New Roman" panose="02020603050405020304" pitchFamily="18" charset="0"/>
              </a:rPr>
              <a:t>της επιχείρησης, δηλαδή καθορίζει τους μακροχρόνιους στόχους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και καταγράφει </a:t>
            </a:r>
            <a:r>
              <a:rPr lang="el-GR" sz="2800" dirty="0">
                <a:latin typeface="Calibri" panose="020F0502020204030204" pitchFamily="34" charset="0"/>
                <a:ea typeface="Times New Roman" panose="02020603050405020304" pitchFamily="18" charset="0"/>
                <a:cs typeface="Times New Roman" panose="02020603050405020304" pitchFamily="18" charset="0"/>
              </a:rPr>
              <a:t>τις απαιτούμενες ενέργειες για την επίτευξη τους (αύξηση πωλήσεων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με</a:t>
            </a:r>
            <a:r>
              <a:rPr lang="el-GR" sz="2800" dirty="0">
                <a:latin typeface="Calibri" panose="020F0502020204030204" pitchFamily="34" charset="0"/>
                <a:ea typeface="Times New Roman" panose="02020603050405020304" pitchFamily="18" charset="0"/>
                <a:cs typeface="Times New Roman" panose="02020603050405020304" pitchFamily="18" charset="0"/>
              </a:rPr>
              <a:t> διεύρυνση του δικτύου και στο εξωτερικό, εκπαίδευση πωλητών, διαφήμιση σε ξένα ΜΜΕ</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l-GR" sz="2800" dirty="0">
                <a:latin typeface="Calibri" panose="020F0502020204030204" pitchFamily="34" charset="0"/>
                <a:ea typeface="Times New Roman" panose="02020603050405020304" pitchFamily="18" charset="0"/>
                <a:cs typeface="Times New Roman" panose="02020603050405020304" pitchFamily="18" charset="0"/>
              </a:rPr>
              <a:t>κ.λπ.).</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Για </a:t>
            </a:r>
            <a:r>
              <a:rPr lang="el-GR" sz="2800" dirty="0">
                <a:latin typeface="Calibri" panose="020F0502020204030204" pitchFamily="34" charset="0"/>
                <a:ea typeface="Times New Roman" panose="02020603050405020304" pitchFamily="18" charset="0"/>
                <a:cs typeface="Times New Roman" panose="02020603050405020304" pitchFamily="18" charset="0"/>
              </a:rPr>
              <a:t>το λόγο αυτό, συνεδριάζει με τους</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l-GR" sz="2800" dirty="0">
                <a:latin typeface="Calibri" panose="020F0502020204030204" pitchFamily="34" charset="0"/>
                <a:ea typeface="Times New Roman" panose="02020603050405020304" pitchFamily="18" charset="0"/>
                <a:cs typeface="Times New Roman" panose="02020603050405020304" pitchFamily="18" charset="0"/>
              </a:rPr>
              <a:t>υπευθύνους των διαφόρων τμημάτων και εξετάζει την πρόοδο και τα προβλήματα του κάθε</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l-GR" sz="2800" dirty="0">
                <a:latin typeface="Calibri" panose="020F0502020204030204" pitchFamily="34" charset="0"/>
                <a:ea typeface="Times New Roman" panose="02020603050405020304" pitchFamily="18" charset="0"/>
                <a:cs typeface="Times New Roman" panose="02020603050405020304" pitchFamily="18" charset="0"/>
              </a:rPr>
              <a:t>τμήματος, με στόχο την αντιμετώπισή τους</a:t>
            </a:r>
          </a:p>
          <a:p>
            <a:endParaRPr lang="el-GR" dirty="0"/>
          </a:p>
        </p:txBody>
      </p:sp>
    </p:spTree>
    <p:extLst>
      <p:ext uri="{BB962C8B-B14F-4D97-AF65-F5344CB8AC3E}">
        <p14:creationId xmlns:p14="http://schemas.microsoft.com/office/powerpoint/2010/main" val="1070863253"/>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254000"/>
            <a:ext cx="10731500" cy="6477000"/>
          </a:xfrm>
        </p:spPr>
        <p:txBody>
          <a:bodyPr>
            <a:normAutofit fontScale="92500" lnSpcReduction="20000"/>
          </a:bodyPr>
          <a:lstStyle/>
          <a:p>
            <a:pPr>
              <a:lnSpc>
                <a:spcPct val="130000"/>
              </a:lnSpc>
              <a:spcAft>
                <a:spcPts val="800"/>
              </a:spcAft>
            </a:pPr>
            <a:endParaRPr lang="el-GR" sz="2800"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el-GR" sz="2800" dirty="0" smtClean="0">
                <a:latin typeface="Calibri" panose="020F0502020204030204" pitchFamily="34" charset="0"/>
                <a:ea typeface="Times New Roman" panose="02020603050405020304" pitchFamily="18" charset="0"/>
                <a:cs typeface="Times New Roman" panose="02020603050405020304" pitchFamily="18" charset="0"/>
              </a:rPr>
              <a:t>Σε </a:t>
            </a:r>
            <a:r>
              <a:rPr lang="el-GR" sz="2800" dirty="0">
                <a:latin typeface="Calibri" panose="020F0502020204030204" pitchFamily="34" charset="0"/>
                <a:ea typeface="Times New Roman" panose="02020603050405020304" pitchFamily="18" charset="0"/>
                <a:cs typeface="Times New Roman" panose="02020603050405020304" pitchFamily="18" charset="0"/>
              </a:rPr>
              <a:t>συνεργασία με τους υπεύθυνους των διαφόρων τμημάτων καθορίζει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χρονοδιάγραμμα</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εργασιών </a:t>
            </a:r>
            <a:r>
              <a:rPr lang="el-GR" sz="2800" dirty="0">
                <a:latin typeface="Calibri" panose="020F0502020204030204" pitchFamily="34" charset="0"/>
                <a:ea typeface="Times New Roman" panose="02020603050405020304" pitchFamily="18" charset="0"/>
                <a:cs typeface="Times New Roman" panose="02020603050405020304" pitchFamily="18" charset="0"/>
              </a:rPr>
              <a:t>(έρευνα αγοράς, προμήθεια και συντήρηση μηχανημάτων, οργάνωση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πωλήσεων</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κ.ά</a:t>
            </a:r>
            <a:r>
              <a:rPr lang="el-GR" sz="2800" dirty="0">
                <a:latin typeface="Calibri" panose="020F0502020204030204" pitchFamily="34" charset="0"/>
                <a:ea typeface="Times New Roman" panose="02020603050405020304" pitchFamily="18" charset="0"/>
                <a:cs typeface="Times New Roman" panose="02020603050405020304" pitchFamily="18" charset="0"/>
              </a:rPr>
              <a:t>.) και </a:t>
            </a:r>
            <a:r>
              <a:rPr lang="el-GR" sz="2800" dirty="0" err="1">
                <a:latin typeface="Calibri" panose="020F0502020204030204" pitchFamily="34" charset="0"/>
                <a:ea typeface="Times New Roman" panose="02020603050405020304" pitchFamily="18" charset="0"/>
                <a:cs typeface="Times New Roman" panose="02020603050405020304" pitchFamily="18" charset="0"/>
              </a:rPr>
              <a:t>μεριμνεί</a:t>
            </a:r>
            <a:r>
              <a:rPr lang="el-GR" sz="2800" dirty="0">
                <a:latin typeface="Calibri" panose="020F0502020204030204" pitchFamily="34" charset="0"/>
                <a:ea typeface="Times New Roman" panose="02020603050405020304" pitchFamily="18" charset="0"/>
                <a:cs typeface="Times New Roman" panose="02020603050405020304" pitchFamily="18" charset="0"/>
              </a:rPr>
              <a:t> για την τήρησή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του.</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Καθορίζει </a:t>
            </a:r>
            <a:r>
              <a:rPr lang="el-GR" sz="2800" dirty="0">
                <a:latin typeface="Calibri" panose="020F0502020204030204" pitchFamily="34" charset="0"/>
                <a:ea typeface="Times New Roman" panose="02020603050405020304" pitchFamily="18" charset="0"/>
                <a:cs typeface="Times New Roman" panose="02020603050405020304" pitchFamily="18" charset="0"/>
              </a:rPr>
              <a:t>τα κριτήρια αξιολόγησης και τα οφέλη (</a:t>
            </a:r>
            <a:r>
              <a:rPr lang="el-GR" sz="2800" dirty="0" err="1">
                <a:latin typeface="Calibri" panose="020F0502020204030204" pitchFamily="34" charset="0"/>
                <a:ea typeface="Times New Roman" panose="02020603050405020304" pitchFamily="18" charset="0"/>
                <a:cs typeface="Times New Roman" panose="02020603050405020304" pitchFamily="18" charset="0"/>
              </a:rPr>
              <a:t>πρίμ</a:t>
            </a:r>
            <a:r>
              <a:rPr lang="el-GR" sz="2800" dirty="0">
                <a:latin typeface="Calibri" panose="020F0502020204030204" pitchFamily="34" charset="0"/>
                <a:ea typeface="Times New Roman" panose="02020603050405020304" pitchFamily="18" charset="0"/>
                <a:cs typeface="Times New Roman" panose="02020603050405020304" pitchFamily="18" charset="0"/>
              </a:rPr>
              <a:t>) αποδοτικότητας για κάθε τμήμα,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έτσι</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ώστε </a:t>
            </a:r>
            <a:r>
              <a:rPr lang="el-GR" sz="2800" dirty="0">
                <a:latin typeface="Calibri" panose="020F0502020204030204" pitchFamily="34" charset="0"/>
                <a:ea typeface="Times New Roman" panose="02020603050405020304" pitchFamily="18" charset="0"/>
                <a:cs typeface="Times New Roman" panose="02020603050405020304" pitchFamily="18" charset="0"/>
              </a:rPr>
              <a:t>να δημιουργούνται κίνητρα παραγωγικότητας για τους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εργαζόμενους.</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endParaRPr lang="el-GR" sz="2800"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Ενημερώνει </a:t>
            </a:r>
            <a:r>
              <a:rPr lang="el-GR" sz="2800" dirty="0">
                <a:latin typeface="Calibri" panose="020F0502020204030204" pitchFamily="34" charset="0"/>
                <a:ea typeface="Times New Roman" panose="02020603050405020304" pitchFamily="18" charset="0"/>
                <a:cs typeface="Times New Roman" panose="02020603050405020304" pitchFamily="18" charset="0"/>
              </a:rPr>
              <a:t>το Διοικητικό Συμβούλιο για την πρόοδο της εταιρείας και μεταφέρει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τις</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αποφάσεις </a:t>
            </a:r>
            <a:r>
              <a:rPr lang="el-GR" sz="2800" dirty="0">
                <a:latin typeface="Calibri" panose="020F0502020204030204" pitchFamily="34" charset="0"/>
                <a:ea typeface="Times New Roman" panose="02020603050405020304" pitchFamily="18" charset="0"/>
                <a:cs typeface="Times New Roman" panose="02020603050405020304" pitchFamily="18" charset="0"/>
              </a:rPr>
              <a:t>του Διοικητικού Συμβουλίου στους Διευθυντές και τους εργαζόμενους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της</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επιχείρησης</a:t>
            </a:r>
            <a:r>
              <a:rPr lang="el-GR" sz="2800" dirty="0">
                <a:latin typeface="Calibri" panose="020F0502020204030204" pitchFamily="34" charset="0"/>
                <a:ea typeface="Times New Roman" panose="02020603050405020304" pitchFamily="18" charset="0"/>
                <a:cs typeface="Times New Roman" panose="02020603050405020304" pitchFamily="18" charset="0"/>
              </a:rPr>
              <a:t>, ώστε να προσδιοριστούν οι ενέργειες που απαιτούνται για την υλοποίηση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των</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στόχων</a:t>
            </a:r>
            <a:r>
              <a:rPr lang="el-GR" sz="2800" dirty="0">
                <a:latin typeface="Calibri" panose="020F0502020204030204" pitchFamily="34" charset="0"/>
                <a:ea typeface="Times New Roman" panose="02020603050405020304" pitchFamily="18" charset="0"/>
                <a:cs typeface="Times New Roman" panose="02020603050405020304" pitchFamily="18" charset="0"/>
              </a:rPr>
              <a:t>.</a:t>
            </a:r>
            <a:endParaRPr lang="el-G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30000"/>
              </a:lnSpc>
              <a:spcAft>
                <a:spcPts val="800"/>
              </a:spcAft>
              <a:buNone/>
            </a:pPr>
            <a:r>
              <a:rPr lang="el-GR" sz="2800" dirty="0">
                <a:latin typeface="Calibri" panose="020F0502020204030204" pitchFamily="34" charset="0"/>
                <a:ea typeface="Times New Roman" panose="02020603050405020304" pitchFamily="18" charset="0"/>
                <a:cs typeface="Times New Roman" panose="02020603050405020304" pitchFamily="18" charset="0"/>
              </a:rPr>
              <a:t> </a:t>
            </a:r>
            <a:endParaRPr lang="el-G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834269210"/>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7401"/>
            <a:ext cx="11480800" cy="5600700"/>
          </a:xfrm>
        </p:spPr>
        <p:txBody>
          <a:bodyPr>
            <a:normAutofit/>
          </a:bodyPr>
          <a:lstStyle/>
          <a:p>
            <a:pPr lvl="0">
              <a:lnSpc>
                <a:spcPct val="130000"/>
              </a:lnSpc>
              <a:spcAft>
                <a:spcPts val="800"/>
              </a:spcAft>
            </a:pPr>
            <a:r>
              <a:rPr lang="el-GR" sz="2800" dirty="0">
                <a:latin typeface="Calibri" panose="020F0502020204030204" pitchFamily="34" charset="0"/>
                <a:ea typeface="Times New Roman" panose="02020603050405020304" pitchFamily="18" charset="0"/>
                <a:cs typeface="Times New Roman" panose="02020603050405020304" pitchFamily="18" charset="0"/>
              </a:rPr>
              <a:t>Ενημερώνεται για τις εξελίξεις που διαγράφονται στην τοπική και διεθνή αγορά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τεχνολογικές</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οικονομικές </a:t>
            </a:r>
            <a:r>
              <a:rPr lang="el-GR" sz="2800" dirty="0">
                <a:latin typeface="Calibri" panose="020F0502020204030204" pitchFamily="34" charset="0"/>
                <a:ea typeface="Times New Roman" panose="02020603050405020304" pitchFamily="18" charset="0"/>
                <a:cs typeface="Times New Roman" panose="02020603050405020304" pitchFamily="18" charset="0"/>
              </a:rPr>
              <a:t>- επιχειρηματικές</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 </a:t>
            </a:r>
            <a:endParaRPr lang="el-GR" sz="2800" dirty="0" smtClean="0">
              <a:latin typeface="Calibri" panose="020F0502020204030204" pitchFamily="34" charset="0"/>
              <a:ea typeface="Times New Roman" panose="02020603050405020304" pitchFamily="18" charset="0"/>
              <a:cs typeface="Times New Roman" panose="02020603050405020304" pitchFamily="18" charset="0"/>
            </a:endParaRPr>
          </a:p>
          <a:p>
            <a:pPr lvl="0">
              <a:lnSpc>
                <a:spcPct val="130000"/>
              </a:lnSpc>
              <a:spcAft>
                <a:spcPts val="800"/>
              </a:spcAft>
            </a:pP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Αντιπροσωπεύει </a:t>
            </a:r>
            <a:r>
              <a:rPr lang="el-GR" sz="2800" dirty="0">
                <a:latin typeface="Calibri" panose="020F0502020204030204" pitchFamily="34" charset="0"/>
                <a:ea typeface="Times New Roman" panose="02020603050405020304" pitchFamily="18" charset="0"/>
                <a:cs typeface="Times New Roman" panose="02020603050405020304" pitchFamily="18" charset="0"/>
              </a:rPr>
              <a:t>την εταιρεία σε εκδηλώσεις και την εκπροσωπεί υπογράφοντας τα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επίσημα</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έγγραφα </a:t>
            </a:r>
            <a:r>
              <a:rPr lang="el-GR" sz="2800" dirty="0">
                <a:latin typeface="Calibri" panose="020F0502020204030204" pitchFamily="34" charset="0"/>
                <a:ea typeface="Times New Roman" panose="02020603050405020304" pitchFamily="18" charset="0"/>
                <a:cs typeface="Times New Roman" panose="02020603050405020304" pitchFamily="18" charset="0"/>
              </a:rPr>
              <a:t>της, δηλαδή συμφωνίες (με τράπεζες, εμπόρους, προμηθευτές, πελάτες κ.λπ.)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και</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συμβόλαια </a:t>
            </a:r>
            <a:r>
              <a:rPr lang="el-GR" sz="2800" dirty="0">
                <a:latin typeface="Calibri" panose="020F0502020204030204" pitchFamily="34" charset="0"/>
                <a:ea typeface="Times New Roman" panose="02020603050405020304" pitchFamily="18" charset="0"/>
                <a:cs typeface="Times New Roman" panose="02020603050405020304" pitchFamily="18" charset="0"/>
              </a:rPr>
              <a:t>για αγοροπωλησία ή ενοικιάσεις εξοπλισμού, ακινήτων κ.ά.</a:t>
            </a:r>
          </a:p>
          <a:p>
            <a:pPr marL="0" lvl="0" indent="0">
              <a:lnSpc>
                <a:spcPct val="130000"/>
              </a:lnSpc>
              <a:spcAft>
                <a:spcPts val="800"/>
              </a:spcAft>
              <a:buNone/>
            </a:pPr>
            <a:r>
              <a:rPr lang="el-GR" sz="1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l-GR" sz="1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l-GR" dirty="0"/>
          </a:p>
        </p:txBody>
      </p:sp>
    </p:spTree>
    <p:extLst>
      <p:ext uri="{BB962C8B-B14F-4D97-AF65-F5344CB8AC3E}">
        <p14:creationId xmlns:p14="http://schemas.microsoft.com/office/powerpoint/2010/main" val="1594534332"/>
      </p:ext>
    </p:extLst>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l-GR" dirty="0" smtClean="0"/>
              <a:t>Διευθύντρια </a:t>
            </a:r>
            <a:r>
              <a:rPr lang="el-GR" dirty="0"/>
              <a:t>Έρευνας και Ανάπτυξης</a:t>
            </a:r>
            <a:endParaRPr lang="ru-RU" dirty="0"/>
          </a:p>
        </p:txBody>
      </p:sp>
      <p:sp>
        <p:nvSpPr>
          <p:cNvPr id="3" name="Объект 2"/>
          <p:cNvSpPr>
            <a:spLocks noGrp="1"/>
          </p:cNvSpPr>
          <p:nvPr>
            <p:ph idx="1"/>
          </p:nvPr>
        </p:nvSpPr>
        <p:spPr>
          <a:xfrm>
            <a:off x="408472" y="3362483"/>
            <a:ext cx="9613861" cy="3599316"/>
          </a:xfrm>
        </p:spPr>
        <p:txBody>
          <a:bodyPr>
            <a:normAutofit/>
          </a:bodyPr>
          <a:lstStyle/>
          <a:p>
            <a:pPr lvl="0">
              <a:buSzPct val="45000"/>
              <a:buFont typeface="StarSymbol"/>
              <a:buChar char="●"/>
            </a:pPr>
            <a:r>
              <a:rPr lang="el-GR" sz="2800" dirty="0" err="1"/>
              <a:t>Όνομα:Άννα</a:t>
            </a:r>
            <a:r>
              <a:rPr lang="el-GR" sz="2800" dirty="0"/>
              <a:t> </a:t>
            </a:r>
            <a:r>
              <a:rPr lang="el-GR" sz="2800" dirty="0" err="1"/>
              <a:t>Βεϊζάϊ</a:t>
            </a:r>
            <a:endParaRPr lang="el-GR" sz="2800" dirty="0"/>
          </a:p>
          <a:p>
            <a:pPr lvl="0">
              <a:buSzPct val="45000"/>
              <a:buFont typeface="StarSymbol"/>
              <a:buChar char="●"/>
            </a:pPr>
            <a:r>
              <a:rPr lang="el-GR" sz="2800" dirty="0" err="1" smtClean="0"/>
              <a:t>Εταιρεία:Μαργαρίτα</a:t>
            </a:r>
            <a:r>
              <a:rPr lang="el-GR" sz="2800" dirty="0" smtClean="0"/>
              <a:t> </a:t>
            </a:r>
            <a:r>
              <a:rPr lang="el-GR" sz="2800" dirty="0"/>
              <a:t>Α.Ε</a:t>
            </a:r>
          </a:p>
          <a:p>
            <a:pPr lvl="0">
              <a:buSzPct val="45000"/>
              <a:buFont typeface="StarSymbol"/>
              <a:buChar char="●"/>
            </a:pPr>
            <a:r>
              <a:rPr lang="el-GR" sz="2800" dirty="0" smtClean="0"/>
              <a:t>Διευθύντρια: Έρευνας </a:t>
            </a:r>
            <a:r>
              <a:rPr lang="el-GR" sz="2800" dirty="0"/>
              <a:t>και Ανάπτυξης</a:t>
            </a:r>
          </a:p>
          <a:p>
            <a:pPr marL="0" marR="0" lvl="0" indent="0" defTabSz="914400" eaLnBrk="1" fontAlgn="auto" latinLnBrk="0" hangingPunct="1">
              <a:lnSpc>
                <a:spcPct val="100000"/>
              </a:lnSpc>
              <a:spcBef>
                <a:spcPts val="0"/>
              </a:spcBef>
              <a:spcAft>
                <a:spcPts val="0"/>
              </a:spcAft>
              <a:buClrTx/>
              <a:buSzTx/>
              <a:buFontTx/>
              <a:buNone/>
              <a:tabLst/>
              <a:defRPr/>
            </a:pPr>
            <a:endParaRPr lang="ru-RU" sz="3200" dirty="0"/>
          </a:p>
        </p:txBody>
      </p:sp>
    </p:spTree>
    <p:extLst>
      <p:ext uri="{BB962C8B-B14F-4D97-AF65-F5344CB8AC3E}">
        <p14:creationId xmlns:p14="http://schemas.microsoft.com/office/powerpoint/2010/main" val="212767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l-GR" dirty="0"/>
              <a:t>Έρευνα και Ανάπτυξη</a:t>
            </a:r>
            <a:endParaRPr lang="ru-RU" dirty="0"/>
          </a:p>
        </p:txBody>
      </p:sp>
      <p:sp>
        <p:nvSpPr>
          <p:cNvPr id="3" name="Объект 2"/>
          <p:cNvSpPr>
            <a:spLocks noGrp="1"/>
          </p:cNvSpPr>
          <p:nvPr>
            <p:ph idx="1"/>
          </p:nvPr>
        </p:nvSpPr>
        <p:spPr/>
        <p:txBody>
          <a:bodyPr>
            <a:normAutofit lnSpcReduction="10000"/>
          </a:bodyPr>
          <a:lstStyle/>
          <a:p>
            <a:pPr lvl="0"/>
            <a:r>
              <a:rPr lang="el-GR" sz="2800" dirty="0"/>
              <a:t>Το τμήμα αυτό έχει την αρμοδιότητα για την επιστημονική οργάνωση και εφαρμογή ερευνών και πειραμάτων, με σκοπό τη βελτίωση όλων των φάσεων λειτουργίας της βιομηχανίας</a:t>
            </a:r>
            <a:r>
              <a:rPr lang="el-GR" sz="2800" dirty="0" smtClean="0"/>
              <a:t>.</a:t>
            </a:r>
          </a:p>
          <a:p>
            <a:pPr marL="0" lvl="0" indent="0">
              <a:buNone/>
            </a:pPr>
            <a:endParaRPr lang="el-GR" sz="2800" dirty="0" smtClean="0"/>
          </a:p>
          <a:p>
            <a:pPr lvl="0"/>
            <a:r>
              <a:rPr lang="el-GR" sz="2800" dirty="0" smtClean="0"/>
              <a:t> </a:t>
            </a:r>
            <a:r>
              <a:rPr lang="el-GR" sz="2800" dirty="0"/>
              <a:t>Τα πορίσματα των ερευνών χρησιμοποιούνται από τους υπεύθυνους των διαφόρων τμημάτων, για την εξασφάλιση καλύτερου ποιοτικού και οικονομικού αποτελέσματος.</a:t>
            </a:r>
          </a:p>
          <a:p>
            <a:endParaRPr lang="ru-RU" dirty="0"/>
          </a:p>
        </p:txBody>
      </p:sp>
    </p:spTree>
    <p:extLst>
      <p:ext uri="{BB962C8B-B14F-4D97-AF65-F5344CB8AC3E}">
        <p14:creationId xmlns:p14="http://schemas.microsoft.com/office/powerpoint/2010/main" val="12067017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69900" y="647700"/>
            <a:ext cx="11315700" cy="6210300"/>
          </a:xfrm>
        </p:spPr>
        <p:txBody>
          <a:bodyPr/>
          <a:lstStyle/>
          <a:p>
            <a:pPr marL="0" lvl="0" indent="0">
              <a:buSzPct val="45000"/>
              <a:buNone/>
            </a:pPr>
            <a:r>
              <a:rPr lang="el-GR" dirty="0"/>
              <a:t> </a:t>
            </a:r>
            <a:endParaRPr lang="el-GR" dirty="0" smtClean="0"/>
          </a:p>
          <a:p>
            <a:pPr lvl="0">
              <a:buSzPct val="45000"/>
              <a:buFont typeface="StarSymbol"/>
              <a:buChar char="●"/>
            </a:pPr>
            <a:r>
              <a:rPr lang="el-GR" sz="2800" dirty="0" smtClean="0"/>
              <a:t>Είναι </a:t>
            </a:r>
            <a:r>
              <a:rPr lang="el-GR" sz="2800" dirty="0"/>
              <a:t>προφανές ότι τμήματα ερευνών και ανάπτυξης υπάρχουν σε μεγάλες επιχειρήσεις και η λειτουργία τους κοστίζει σημαντικά</a:t>
            </a:r>
            <a:r>
              <a:rPr lang="el-GR" sz="2800" dirty="0" smtClean="0"/>
              <a:t>. Αυτό </a:t>
            </a:r>
            <a:r>
              <a:rPr lang="el-GR" sz="2800" dirty="0"/>
              <a:t>σημαίνει ότι το κόστος λειτουργίας τους επιβαρύνει την τιμή πώλησης του παραγομένου προϊόντος. </a:t>
            </a:r>
            <a:endParaRPr lang="el-GR" sz="2800" dirty="0" smtClean="0"/>
          </a:p>
          <a:p>
            <a:pPr lvl="0">
              <a:buSzPct val="45000"/>
              <a:buFont typeface="StarSymbol"/>
              <a:buChar char="●"/>
            </a:pPr>
            <a:r>
              <a:rPr lang="el-GR" sz="2800" dirty="0" smtClean="0"/>
              <a:t>Συνεπώς </a:t>
            </a:r>
            <a:r>
              <a:rPr lang="el-GR" sz="2800" dirty="0"/>
              <a:t>αν το τμήμα ερευνών δεν αποδίδει θετικά αποτελέσματα ώστε να αντισταθμίσει το κόστος λειτουργίας του από τις οικονομίες που δημιουργούν οι καινοτομίες του, είναι ασύμφορη η λειτουργία του. </a:t>
            </a:r>
            <a:endParaRPr lang="el-GR" sz="2800" dirty="0" smtClean="0"/>
          </a:p>
          <a:p>
            <a:pPr lvl="0">
              <a:buSzPct val="45000"/>
              <a:buFont typeface="StarSymbol"/>
              <a:buChar char="●"/>
            </a:pPr>
            <a:r>
              <a:rPr lang="el-GR" sz="2800" dirty="0" smtClean="0"/>
              <a:t>Πολλές </a:t>
            </a:r>
            <a:r>
              <a:rPr lang="el-GR" sz="2800" dirty="0"/>
              <a:t>επιχειρήσεις διατηρούν τμήματα ερευνών και ανάπτυξης, για επινόηση νέων προϊόντων και υπηρεσιών και συνεπώς για να εξασφαλίζουν τη συνεχή παρουσία τους στην αγορά</a:t>
            </a:r>
            <a:r>
              <a:rPr lang="el-GR" dirty="0"/>
              <a:t>.</a:t>
            </a:r>
          </a:p>
        </p:txBody>
      </p:sp>
    </p:spTree>
    <p:extLst>
      <p:ext uri="{BB962C8B-B14F-4D97-AF65-F5344CB8AC3E}">
        <p14:creationId xmlns:p14="http://schemas.microsoft.com/office/powerpoint/2010/main" val="16609153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l-GR" dirty="0"/>
              <a:t>Υπεύθυνος του τμήματος</a:t>
            </a:r>
            <a:endParaRPr lang="ru-RU" dirty="0"/>
          </a:p>
        </p:txBody>
      </p:sp>
      <p:sp>
        <p:nvSpPr>
          <p:cNvPr id="3" name="Объект 2"/>
          <p:cNvSpPr>
            <a:spLocks noGrp="1"/>
          </p:cNvSpPr>
          <p:nvPr>
            <p:ph idx="1"/>
          </p:nvPr>
        </p:nvSpPr>
        <p:spPr>
          <a:xfrm>
            <a:off x="680321" y="2336873"/>
            <a:ext cx="10775079" cy="3599316"/>
          </a:xfrm>
        </p:spPr>
        <p:txBody>
          <a:bodyPr>
            <a:normAutofit lnSpcReduction="10000"/>
          </a:bodyPr>
          <a:lstStyle/>
          <a:p>
            <a:pPr lvl="0">
              <a:buSzPct val="45000"/>
              <a:buFont typeface="StarSymbol"/>
              <a:buChar char="●"/>
            </a:pPr>
            <a:r>
              <a:rPr lang="el-GR" sz="2800" dirty="0"/>
              <a:t>Συνεργάζεται με το μηχανικό παραγωγής για την κατασκευή δειγμάτων των προϊόντων που παράγει η βιομηχανία</a:t>
            </a:r>
            <a:r>
              <a:rPr lang="el-GR" sz="2800" dirty="0" smtClean="0"/>
              <a:t>.</a:t>
            </a:r>
          </a:p>
          <a:p>
            <a:pPr lvl="0">
              <a:buSzPct val="45000"/>
              <a:buFont typeface="StarSymbol"/>
              <a:buChar char="●"/>
            </a:pPr>
            <a:endParaRPr lang="el-GR" sz="2800" dirty="0"/>
          </a:p>
          <a:p>
            <a:pPr lvl="0">
              <a:buSzPct val="45000"/>
              <a:buFont typeface="StarSymbol"/>
              <a:buChar char="●"/>
            </a:pPr>
            <a:r>
              <a:rPr lang="el-GR" sz="2800" dirty="0"/>
              <a:t>Υποβάλλει τα πορίσματα των ερευνών στη Γενική Διεύθυνση της βιομηχανίας</a:t>
            </a:r>
            <a:r>
              <a:rPr lang="el-GR" sz="2800" dirty="0" smtClean="0"/>
              <a:t>.</a:t>
            </a:r>
          </a:p>
          <a:p>
            <a:pPr marL="0" lvl="0" indent="0">
              <a:buSzPct val="45000"/>
              <a:buNone/>
            </a:pPr>
            <a:endParaRPr lang="el-GR" sz="2800" dirty="0"/>
          </a:p>
          <a:p>
            <a:pPr lvl="0">
              <a:buSzPct val="45000"/>
              <a:buFont typeface="StarSymbol"/>
              <a:buChar char="●"/>
            </a:pPr>
            <a:r>
              <a:rPr lang="el-GR" sz="2800" dirty="0"/>
              <a:t>Βοηθά το τμήμα παραγωγής στον καθορισμό της διαδικασίας παραγωγής και στη σύνταξη των σχετικών διαγραμμάτων.</a:t>
            </a:r>
          </a:p>
          <a:p>
            <a:endParaRPr lang="ru-RU" sz="2800" dirty="0"/>
          </a:p>
        </p:txBody>
      </p:sp>
    </p:spTree>
    <p:extLst>
      <p:ext uri="{BB962C8B-B14F-4D97-AF65-F5344CB8AC3E}">
        <p14:creationId xmlns:p14="http://schemas.microsoft.com/office/powerpoint/2010/main" val="654695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368300" y="635001"/>
            <a:ext cx="11607800" cy="5778499"/>
          </a:xfrm>
        </p:spPr>
        <p:txBody>
          <a:bodyPr>
            <a:normAutofit/>
          </a:bodyPr>
          <a:lstStyle/>
          <a:p>
            <a:pPr lvl="0">
              <a:buSzPct val="45000"/>
              <a:buFont typeface="StarSymbol"/>
              <a:buChar char="●"/>
            </a:pPr>
            <a:r>
              <a:rPr lang="el-GR" sz="2600" dirty="0"/>
              <a:t>Καθορίζει μέσω ερευνών και σε συνεργασία με τα κατάλληλα τμήματα, τα υλικά, τον εξοπλισμό και τις διαδικασίες που θα χρησιμοποιηθούν για την παραγωγή. </a:t>
            </a:r>
            <a:endParaRPr lang="el-GR" sz="2600" dirty="0" smtClean="0"/>
          </a:p>
          <a:p>
            <a:pPr marL="0" lvl="0" indent="0">
              <a:buSzPct val="45000"/>
              <a:buNone/>
            </a:pPr>
            <a:endParaRPr lang="el-GR" sz="2600" dirty="0" smtClean="0"/>
          </a:p>
          <a:p>
            <a:pPr lvl="0">
              <a:buSzPct val="45000"/>
              <a:buFont typeface="StarSymbol"/>
              <a:buChar char="●"/>
            </a:pPr>
            <a:r>
              <a:rPr lang="el-GR" sz="2600" dirty="0" smtClean="0"/>
              <a:t>Ακόμη </a:t>
            </a:r>
            <a:r>
              <a:rPr lang="el-GR" sz="2600" dirty="0"/>
              <a:t>καθορίζει τις δυνατότητες και τις εναλλακτικές λύσεις για μείωση του κόστους παραγωγής και την τελική αισθητική εμφάνιση του προϊόντος</a:t>
            </a:r>
            <a:r>
              <a:rPr lang="el-GR" sz="2600" dirty="0" smtClean="0"/>
              <a:t>.</a:t>
            </a:r>
          </a:p>
          <a:p>
            <a:pPr marL="0" lvl="0" indent="0">
              <a:buSzPct val="45000"/>
              <a:buNone/>
            </a:pPr>
            <a:endParaRPr lang="el-GR" sz="2600" dirty="0" smtClean="0"/>
          </a:p>
          <a:p>
            <a:pPr lvl="0">
              <a:buSzPct val="45000"/>
              <a:buFont typeface="StarSymbol"/>
              <a:buChar char="●"/>
            </a:pPr>
            <a:r>
              <a:rPr lang="el-GR" sz="2600" dirty="0" smtClean="0"/>
              <a:t> </a:t>
            </a:r>
            <a:r>
              <a:rPr lang="el-GR" sz="2600" dirty="0"/>
              <a:t>Για την πραγματοποίηση των ερευνών ο υπεύθυνος του τμήματος συνεργάζεται με το μηχανικό παραγωγής, με το τμήμα ποιοτικού ελέγχου και με το τμήμα </a:t>
            </a:r>
            <a:r>
              <a:rPr lang="el-GR" sz="2600" dirty="0" err="1"/>
              <a:t>Marketing</a:t>
            </a:r>
            <a:r>
              <a:rPr lang="el-GR" sz="2600" dirty="0"/>
              <a:t>, για να συνδυάζονται τα επιστημονικά τους πορίσματα με τις κατασκευαστικές δυνατότητες της βιομηχανίας και τις απαιτήσεις του καταναλωτικού κοινού.</a:t>
            </a:r>
          </a:p>
        </p:txBody>
      </p:sp>
    </p:spTree>
    <p:extLst>
      <p:ext uri="{BB962C8B-B14F-4D97-AF65-F5344CB8AC3E}">
        <p14:creationId xmlns:p14="http://schemas.microsoft.com/office/powerpoint/2010/main" val="17316348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l-GR" dirty="0"/>
              <a:t>Προσόντα</a:t>
            </a:r>
            <a:endParaRPr lang="ru-RU" dirty="0"/>
          </a:p>
        </p:txBody>
      </p:sp>
      <p:sp>
        <p:nvSpPr>
          <p:cNvPr id="3" name="Объект 2"/>
          <p:cNvSpPr>
            <a:spLocks noGrp="1"/>
          </p:cNvSpPr>
          <p:nvPr>
            <p:ph idx="1"/>
          </p:nvPr>
        </p:nvSpPr>
        <p:spPr>
          <a:xfrm>
            <a:off x="680321" y="1834166"/>
            <a:ext cx="9873379" cy="4655534"/>
          </a:xfrm>
        </p:spPr>
        <p:txBody>
          <a:bodyPr>
            <a:noAutofit/>
          </a:bodyPr>
          <a:lstStyle/>
          <a:p>
            <a:pPr lvl="0">
              <a:buSzPct val="45000"/>
              <a:buFont typeface="StarSymbol"/>
              <a:buChar char="●"/>
            </a:pPr>
            <a:r>
              <a:rPr lang="el-GR" sz="2600" dirty="0"/>
              <a:t>Τα προσόντα που απαιτούνται για αυτή τη θέση είναι υψηλά. Απαιτείται τουλάχιστον πανεπιστημιακό πτυχίο με δέκα τουλάχιστον χρόνια επαγγελματικής εμπειρίας και μεγάλος βαθμός δημιουργικότητας και εφευρετικότητας</a:t>
            </a:r>
            <a:r>
              <a:rPr lang="el-GR" sz="2600" dirty="0" smtClean="0"/>
              <a:t>.</a:t>
            </a:r>
          </a:p>
          <a:p>
            <a:pPr lvl="0">
              <a:buSzPct val="45000"/>
              <a:buFont typeface="StarSymbol"/>
              <a:buChar char="●"/>
            </a:pPr>
            <a:r>
              <a:rPr lang="el-GR" sz="2600" dirty="0" smtClean="0"/>
              <a:t> </a:t>
            </a:r>
            <a:r>
              <a:rPr lang="el-GR" sz="2600" dirty="0"/>
              <a:t>Επίσης ο υποψήφιος για την θέση θα πρέπει να είναι εξοικειωμένος με ποικίλες ιδέες, αντιλήψεις, πρακτικές και διαδικασίες που επικρατούν και εφαρμόζονται στον χώρο των εταιριών. </a:t>
            </a:r>
            <a:endParaRPr lang="el-GR" sz="2600" dirty="0" smtClean="0"/>
          </a:p>
          <a:p>
            <a:pPr lvl="0">
              <a:buSzPct val="45000"/>
              <a:buFont typeface="StarSymbol"/>
              <a:buChar char="●"/>
            </a:pPr>
            <a:r>
              <a:rPr lang="el-GR" sz="2600" dirty="0" smtClean="0"/>
              <a:t>Τέλος </a:t>
            </a:r>
            <a:r>
              <a:rPr lang="el-GR" sz="2600" dirty="0"/>
              <a:t>η </a:t>
            </a:r>
            <a:r>
              <a:rPr lang="el-GR" sz="2600" dirty="0" smtClean="0"/>
              <a:t>θέση απαιτεί </a:t>
            </a:r>
            <a:r>
              <a:rPr lang="el-GR" sz="2600" dirty="0"/>
              <a:t>εκτεταμένη εμπειρία και αποφασιστικότητα ώστε να προγραμματίζεις και να επιτυγχάνεις στόχους.</a:t>
            </a:r>
          </a:p>
          <a:p>
            <a:pPr lvl="0">
              <a:buSzPct val="45000"/>
              <a:buFont typeface="StarSymbol"/>
              <a:buChar char="●"/>
            </a:pPr>
            <a:r>
              <a:rPr lang="el-GR" sz="2600" dirty="0"/>
              <a:t>Κατηγορίες: </a:t>
            </a:r>
            <a:r>
              <a:rPr lang="el-GR" sz="2600" dirty="0" smtClean="0"/>
              <a:t>Επιχειρήσεις Μάρκετινγκ, Έρευνα Παραγωγή</a:t>
            </a:r>
            <a:endParaRPr lang="el-GR" sz="2600" dirty="0"/>
          </a:p>
          <a:p>
            <a:endParaRPr lang="ru-RU" sz="2800" dirty="0"/>
          </a:p>
        </p:txBody>
      </p:sp>
    </p:spTree>
    <p:extLst>
      <p:ext uri="{BB962C8B-B14F-4D97-AF65-F5344CB8AC3E}">
        <p14:creationId xmlns:p14="http://schemas.microsoft.com/office/powerpoint/2010/main" val="15544941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l-GR" dirty="0" smtClean="0"/>
              <a:t>#3</a:t>
            </a:r>
            <a:endParaRPr lang="ru-RU" dirty="0"/>
          </a:p>
        </p:txBody>
      </p:sp>
      <p:sp>
        <p:nvSpPr>
          <p:cNvPr id="3" name="Текст 2"/>
          <p:cNvSpPr>
            <a:spLocks noGrp="1"/>
          </p:cNvSpPr>
          <p:nvPr>
            <p:ph type="body" idx="1"/>
          </p:nvPr>
        </p:nvSpPr>
        <p:spPr>
          <a:xfrm>
            <a:off x="1562989" y="2338319"/>
            <a:ext cx="3070034" cy="576262"/>
          </a:xfrm>
        </p:spPr>
        <p:txBody>
          <a:bodyPr/>
          <a:lstStyle/>
          <a:p>
            <a:r>
              <a:rPr lang="el-GR" dirty="0" err="1" smtClean="0"/>
              <a:t>Μπουκίτσες</a:t>
            </a:r>
            <a:endParaRPr lang="ru-RU" dirty="0"/>
          </a:p>
        </p:txBody>
      </p:sp>
      <p:sp>
        <p:nvSpPr>
          <p:cNvPr id="4" name="Текст 3"/>
          <p:cNvSpPr>
            <a:spLocks noGrp="1"/>
          </p:cNvSpPr>
          <p:nvPr>
            <p:ph type="body" sz="half" idx="15"/>
          </p:nvPr>
        </p:nvSpPr>
        <p:spPr>
          <a:xfrm>
            <a:off x="-582909" y="5940892"/>
            <a:ext cx="1585003" cy="1008548"/>
          </a:xfrm>
        </p:spPr>
        <p:txBody>
          <a:bodyPr/>
          <a:lstStyle/>
          <a:p>
            <a:endParaRPr lang="ru-RU"/>
          </a:p>
        </p:txBody>
      </p:sp>
      <p:sp>
        <p:nvSpPr>
          <p:cNvPr id="7" name="Текст 6"/>
          <p:cNvSpPr>
            <a:spLocks noGrp="1"/>
          </p:cNvSpPr>
          <p:nvPr>
            <p:ph type="body" sz="quarter" idx="13"/>
          </p:nvPr>
        </p:nvSpPr>
        <p:spPr>
          <a:xfrm>
            <a:off x="6581604" y="2338319"/>
            <a:ext cx="3070025" cy="576262"/>
          </a:xfrm>
        </p:spPr>
        <p:txBody>
          <a:bodyPr/>
          <a:lstStyle/>
          <a:p>
            <a:r>
              <a:rPr lang="el-GR" dirty="0" err="1" smtClean="0"/>
              <a:t>Βαφλούλες</a:t>
            </a:r>
            <a:r>
              <a:rPr lang="el-GR" dirty="0" smtClean="0"/>
              <a:t> γεμιστές</a:t>
            </a:r>
            <a:endParaRPr lang="ru-RU" dirty="0"/>
          </a:p>
        </p:txBody>
      </p:sp>
      <p:sp>
        <p:nvSpPr>
          <p:cNvPr id="8" name="Текст 7"/>
          <p:cNvSpPr>
            <a:spLocks noGrp="1"/>
          </p:cNvSpPr>
          <p:nvPr>
            <p:ph type="body" sz="half" idx="17"/>
          </p:nvPr>
        </p:nvSpPr>
        <p:spPr>
          <a:xfrm>
            <a:off x="13044482" y="5854851"/>
            <a:ext cx="4589611" cy="4316000"/>
          </a:xfrm>
        </p:spPr>
        <p:txBody>
          <a:bodyPr/>
          <a:lstStyle/>
          <a:p>
            <a:endParaRPr lang="ru-RU"/>
          </a:p>
        </p:txBody>
      </p:sp>
      <p:pic>
        <p:nvPicPr>
          <p:cNvPr id="5122" name="Picture 2" descr="ÏÎ¿ÏÎ­Î»ÎµÏÎ¼Î± ÎµÎ¹ÎºÏÎ½Î±Ï Î³Î¹Î± ÎÏÎ¿ÏÎºÎ¯ÏÏÎµÏ Î¼ÏÎ¹ÏÎºÏÏ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22" y="3300568"/>
            <a:ext cx="4653349" cy="24751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ÏÎµÏÎ¹ÎºÎ® ÎµÎ¹ÎºÏÎ½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729" y="3313356"/>
            <a:ext cx="4247635" cy="24623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4800" y="6044850"/>
            <a:ext cx="1727200" cy="81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410941"/>
      </p:ext>
    </p:extLst>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98B583-8E7A-44F5-BD94-E7D9B56052CC}"/>
              </a:ext>
            </a:extLst>
          </p:cNvPr>
          <p:cNvSpPr txBox="1">
            <a:spLocks noGrp="1"/>
          </p:cNvSpPr>
          <p:nvPr>
            <p:ph type="title"/>
          </p:nvPr>
        </p:nvSpPr>
        <p:spPr/>
        <p:txBody>
          <a:bodyPr>
            <a:spAutoFit/>
          </a:bodyPr>
          <a:lstStyle/>
          <a:p>
            <a:pPr lvl="0"/>
            <a:r>
              <a:rPr lang="el-GR" dirty="0" smtClean="0"/>
              <a:t>Διευθύντρια </a:t>
            </a:r>
            <a:r>
              <a:rPr lang="el-GR" dirty="0"/>
              <a:t>Ποιοτικού Ελέγχου</a:t>
            </a:r>
          </a:p>
        </p:txBody>
      </p:sp>
      <p:sp>
        <p:nvSpPr>
          <p:cNvPr id="3" name="Subtitle 2">
            <a:extLst>
              <a:ext uri="{FF2B5EF4-FFF2-40B4-BE49-F238E27FC236}">
                <a16:creationId xmlns="" xmlns:a16="http://schemas.microsoft.com/office/drawing/2014/main" id="{6D8794BD-6634-4D72-BF23-05F99AB16E57}"/>
              </a:ext>
            </a:extLst>
          </p:cNvPr>
          <p:cNvSpPr txBox="1">
            <a:spLocks noGrp="1"/>
          </p:cNvSpPr>
          <p:nvPr>
            <p:ph idx="1"/>
          </p:nvPr>
        </p:nvSpPr>
        <p:spPr>
          <a:xfrm>
            <a:off x="680321" y="3380426"/>
            <a:ext cx="9613861" cy="1512209"/>
          </a:xfrm>
        </p:spPr>
        <p:txBody>
          <a:bodyPr anchor="ctr">
            <a:spAutoFit/>
          </a:bodyPr>
          <a:lstStyle/>
          <a:p>
            <a:pPr lvl="0" algn="l">
              <a:buSzPct val="45000"/>
              <a:buFont typeface="StarSymbol"/>
              <a:buChar char="●"/>
            </a:pPr>
            <a:r>
              <a:rPr lang="el-GR" sz="2800" dirty="0"/>
              <a:t>Όνομα</a:t>
            </a:r>
            <a:r>
              <a:rPr lang="el-GR" sz="2800" dirty="0" smtClean="0"/>
              <a:t>: Μελίνα </a:t>
            </a:r>
            <a:r>
              <a:rPr lang="el-GR" sz="2800" dirty="0" err="1"/>
              <a:t>Βεϊζάϊ</a:t>
            </a:r>
            <a:endParaRPr lang="el-GR" sz="2800" dirty="0"/>
          </a:p>
          <a:p>
            <a:pPr lvl="0" algn="l">
              <a:buSzPct val="45000"/>
              <a:buFont typeface="StarSymbol"/>
              <a:buChar char="●"/>
            </a:pPr>
            <a:r>
              <a:rPr lang="el-GR" sz="2800" dirty="0" smtClean="0"/>
              <a:t>Εταιρεία: Μαργαρίτα </a:t>
            </a:r>
            <a:r>
              <a:rPr lang="el-GR" sz="2800" dirty="0"/>
              <a:t>Α.Ε</a:t>
            </a:r>
          </a:p>
          <a:p>
            <a:pPr lvl="0" algn="l">
              <a:buSzPct val="45000"/>
              <a:buFont typeface="StarSymbol"/>
              <a:buChar char="●"/>
            </a:pPr>
            <a:r>
              <a:rPr lang="el-GR" sz="2800" dirty="0" smtClean="0"/>
              <a:t>Διευθύντρια: Ποιοτικού </a:t>
            </a:r>
            <a:r>
              <a:rPr lang="el-GR" sz="2800" dirty="0"/>
              <a:t>Ελέγχου</a:t>
            </a:r>
          </a:p>
        </p:txBody>
      </p:sp>
    </p:spTree>
    <p:extLst>
      <p:ext uri="{BB962C8B-B14F-4D97-AF65-F5344CB8AC3E}">
        <p14:creationId xmlns:p14="http://schemas.microsoft.com/office/powerpoint/2010/main" val="664760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57C6D0-C38B-4D1E-B4E6-9B8A3611B2CB}"/>
              </a:ext>
            </a:extLst>
          </p:cNvPr>
          <p:cNvSpPr txBox="1">
            <a:spLocks noGrp="1"/>
          </p:cNvSpPr>
          <p:nvPr>
            <p:ph type="title"/>
          </p:nvPr>
        </p:nvSpPr>
        <p:spPr/>
        <p:txBody>
          <a:bodyPr/>
          <a:lstStyle/>
          <a:p>
            <a:pPr lvl="0"/>
            <a:r>
              <a:rPr lang="el-GR" dirty="0"/>
              <a:t>Ποιοτικός έλεγχος</a:t>
            </a:r>
          </a:p>
        </p:txBody>
      </p:sp>
      <p:sp>
        <p:nvSpPr>
          <p:cNvPr id="3" name="Text Placeholder 2">
            <a:extLst>
              <a:ext uri="{FF2B5EF4-FFF2-40B4-BE49-F238E27FC236}">
                <a16:creationId xmlns="" xmlns:a16="http://schemas.microsoft.com/office/drawing/2014/main" id="{5022690B-443A-4B58-B4D7-553E99621FD8}"/>
              </a:ext>
            </a:extLst>
          </p:cNvPr>
          <p:cNvSpPr txBox="1">
            <a:spLocks noGrp="1"/>
          </p:cNvSpPr>
          <p:nvPr>
            <p:ph idx="1"/>
          </p:nvPr>
        </p:nvSpPr>
        <p:spPr>
          <a:xfrm>
            <a:off x="680321" y="1955800"/>
            <a:ext cx="10609979" cy="4711700"/>
          </a:xfrm>
        </p:spPr>
        <p:txBody>
          <a:bodyPr>
            <a:normAutofit/>
          </a:bodyPr>
          <a:lstStyle/>
          <a:p>
            <a:pPr marL="0" lvl="0" indent="0">
              <a:buSzPct val="45000"/>
              <a:buNone/>
            </a:pPr>
            <a:r>
              <a:rPr lang="el-GR" sz="2359" dirty="0"/>
              <a:t>Ποιοτικός έλεγχος ονομάζεται ο έλεγχος της ποιότητας (καταλληλότητα, αποδοτικότητα, κ.λπ.) μιας διαδικασίας αποτελέσματος υπηρεσίας. </a:t>
            </a:r>
            <a:endParaRPr lang="en-GB" sz="2359" dirty="0" smtClean="0"/>
          </a:p>
          <a:p>
            <a:pPr marL="0" lvl="0" indent="0">
              <a:buSzPct val="45000"/>
              <a:buNone/>
            </a:pPr>
            <a:r>
              <a:rPr lang="el-GR" sz="2800" b="1" dirty="0" smtClean="0">
                <a:solidFill>
                  <a:srgbClr val="92D050"/>
                </a:solidFill>
              </a:rPr>
              <a:t>Μελετώνται </a:t>
            </a:r>
            <a:r>
              <a:rPr lang="en-GB" sz="2800" b="1" dirty="0" smtClean="0">
                <a:solidFill>
                  <a:srgbClr val="92D050"/>
                </a:solidFill>
              </a:rPr>
              <a:t>:</a:t>
            </a:r>
            <a:endParaRPr lang="el-GR" sz="2800" b="1" dirty="0">
              <a:solidFill>
                <a:srgbClr val="92D050"/>
              </a:solidFill>
            </a:endParaRPr>
          </a:p>
          <a:p>
            <a:pPr lvl="0">
              <a:buSzPct val="45000"/>
              <a:buFont typeface="StarSymbol"/>
              <a:buChar char="●"/>
            </a:pPr>
            <a:r>
              <a:rPr lang="el-GR" sz="2359" dirty="0"/>
              <a:t> </a:t>
            </a:r>
            <a:r>
              <a:rPr lang="el-GR" dirty="0"/>
              <a:t>Ο κλάδος των τροφίμων με έμφαση στη διάρθρωση του κλάδου .</a:t>
            </a:r>
          </a:p>
          <a:p>
            <a:pPr lvl="0">
              <a:buSzPct val="45000"/>
              <a:buFont typeface="StarSymbol"/>
              <a:buChar char="●"/>
            </a:pPr>
            <a:r>
              <a:rPr lang="el-GR" dirty="0"/>
              <a:t> H έννοια της ποιότητας και συγκεκριμένα α) η έννοια του ελέγχου της ποιότητας β) η ποιότητα και η παραγωγικότητα γ) το κόστος της ποιότητας και οι Ελληνικές εταιρίες και η ποιότητα.</a:t>
            </a:r>
          </a:p>
          <a:p>
            <a:pPr lvl="0">
              <a:buSzPct val="45000"/>
              <a:buFont typeface="StarSymbol"/>
              <a:buChar char="●"/>
            </a:pPr>
            <a:r>
              <a:rPr lang="el-GR" dirty="0" smtClean="0"/>
              <a:t> </a:t>
            </a:r>
            <a:r>
              <a:rPr lang="el-GR" dirty="0"/>
              <a:t>Τα συστήματα διασφάλισης της ποιότητας και συγκεκριμένα α) η διασφάλιση της ποιότητας β) τα πρότυπα της σειράς ISO 9000 γ) οι φάσεις για την πιστοποίηση του συστήματος ποιότητας.</a:t>
            </a:r>
          </a:p>
          <a:p>
            <a:pPr lvl="0">
              <a:buSzPct val="45000"/>
              <a:buFont typeface="StarSymbol"/>
              <a:buChar char="●"/>
            </a:pPr>
            <a:endParaRPr lang="el-GR" dirty="0"/>
          </a:p>
        </p:txBody>
      </p:sp>
    </p:spTree>
    <p:extLst>
      <p:ext uri="{BB962C8B-B14F-4D97-AF65-F5344CB8AC3E}">
        <p14:creationId xmlns:p14="http://schemas.microsoft.com/office/powerpoint/2010/main" val="1842964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129255-828A-47FB-B07F-E8E7AE4AC70E}"/>
              </a:ext>
            </a:extLst>
          </p:cNvPr>
          <p:cNvSpPr txBox="1">
            <a:spLocks noGrp="1"/>
          </p:cNvSpPr>
          <p:nvPr>
            <p:ph type="title"/>
          </p:nvPr>
        </p:nvSpPr>
        <p:spPr/>
        <p:txBody>
          <a:bodyPr/>
          <a:lstStyle/>
          <a:p>
            <a:pPr lvl="0"/>
            <a:r>
              <a:rPr lang="el-GR" dirty="0"/>
              <a:t>Καθήκοντα</a:t>
            </a:r>
          </a:p>
        </p:txBody>
      </p:sp>
      <p:sp>
        <p:nvSpPr>
          <p:cNvPr id="3" name="Text Placeholder 2">
            <a:extLst>
              <a:ext uri="{FF2B5EF4-FFF2-40B4-BE49-F238E27FC236}">
                <a16:creationId xmlns="" xmlns:a16="http://schemas.microsoft.com/office/drawing/2014/main" id="{8AFB09C6-BEC2-4038-BEE1-A88EC72BD075}"/>
              </a:ext>
            </a:extLst>
          </p:cNvPr>
          <p:cNvSpPr txBox="1">
            <a:spLocks noGrp="1"/>
          </p:cNvSpPr>
          <p:nvPr>
            <p:ph idx="1"/>
          </p:nvPr>
        </p:nvSpPr>
        <p:spPr>
          <a:xfrm>
            <a:off x="591421" y="1834166"/>
            <a:ext cx="10101979" cy="4795234"/>
          </a:xfrm>
        </p:spPr>
        <p:txBody>
          <a:bodyPr>
            <a:normAutofit/>
          </a:bodyPr>
          <a:lstStyle/>
          <a:p>
            <a:pPr lvl="0">
              <a:buSzPct val="45000"/>
              <a:buFont typeface="Wingdings" pitchFamily="2" charset="2"/>
              <a:buChar char="q"/>
            </a:pPr>
            <a:r>
              <a:rPr lang="el-GR" sz="2800" dirty="0"/>
              <a:t>Ο Διευθυντής Ποιοτικού Ελέγχου ανήκει στη Γενική  Διεύθυνση της επιχείρησης. Σκοπός του είναι να φροντίζει ώστε στη βιομηχανία όλοι οι διευθυντές να τηρούν τις προδιαγραφές των συστημάτων, των διαδικασιών και των δεσμεύσεων της διοίκησης σε όλα τα στάδια της βιομηχανικής αλυσίδας.</a:t>
            </a:r>
          </a:p>
          <a:p>
            <a:pPr lvl="0">
              <a:buSzPct val="45000"/>
              <a:buFont typeface="Wingdings" pitchFamily="2" charset="2"/>
              <a:buChar char="q"/>
            </a:pPr>
            <a:r>
              <a:rPr lang="el-GR" sz="2800" dirty="0"/>
              <a:t>Δοκιμάζει τη λειτουργία των συστημάτων (ποιοτικός έλεγχος).</a:t>
            </a:r>
          </a:p>
          <a:p>
            <a:pPr lvl="0">
              <a:buSzPct val="45000"/>
              <a:buFont typeface="Wingdings" pitchFamily="2" charset="2"/>
              <a:buChar char="q"/>
            </a:pPr>
            <a:r>
              <a:rPr lang="el-GR" sz="2800" dirty="0"/>
              <a:t> Κάνει εσωτερικές επιθεωρήσεις σε όλα τα τμήματα της βιομηχανίας και ελέγχει τα αποτελέσματα αυτών των επιθεωρήσεων στη Διοίκηση.</a:t>
            </a:r>
          </a:p>
        </p:txBody>
      </p:sp>
    </p:spTree>
    <p:extLst>
      <p:ext uri="{BB962C8B-B14F-4D97-AF65-F5344CB8AC3E}">
        <p14:creationId xmlns:p14="http://schemas.microsoft.com/office/powerpoint/2010/main" val="1602881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E89C4F6-40CE-4567-979F-723F7043D5F3}"/>
              </a:ext>
            </a:extLst>
          </p:cNvPr>
          <p:cNvSpPr txBox="1">
            <a:spLocks noGrp="1"/>
          </p:cNvSpPr>
          <p:nvPr>
            <p:ph idx="1"/>
          </p:nvPr>
        </p:nvSpPr>
        <p:spPr>
          <a:xfrm>
            <a:off x="680321" y="914400"/>
            <a:ext cx="9613861" cy="5021789"/>
          </a:xfrm>
        </p:spPr>
        <p:txBody>
          <a:bodyPr>
            <a:normAutofit/>
          </a:bodyPr>
          <a:lstStyle/>
          <a:p>
            <a:pPr lvl="0">
              <a:buSzPct val="45000"/>
              <a:buFont typeface="Wingdings" pitchFamily="2" charset="2"/>
              <a:buChar char="q"/>
            </a:pPr>
            <a:r>
              <a:rPr lang="el-GR" sz="2800" dirty="0" smtClean="0"/>
              <a:t>Εφαρμόζει </a:t>
            </a:r>
            <a:r>
              <a:rPr lang="el-GR" sz="2800" dirty="0"/>
              <a:t>διεθνή πρότυπα πιστοποίησης, ώστε να αξιολογούνται οι </a:t>
            </a:r>
            <a:r>
              <a:rPr lang="el-GR" sz="2800" dirty="0" smtClean="0"/>
              <a:t>ήδη </a:t>
            </a:r>
            <a:r>
              <a:rPr lang="el-GR" sz="2800" dirty="0"/>
              <a:t>υπάρχουσες διαδικασίες και να βελτιώνονται, όπου αυτό είναι </a:t>
            </a:r>
            <a:r>
              <a:rPr lang="el-GR" sz="2800" dirty="0" smtClean="0"/>
              <a:t>απαραίτητο.</a:t>
            </a:r>
            <a:endParaRPr lang="el-GR" sz="2800" dirty="0"/>
          </a:p>
          <a:p>
            <a:pPr lvl="0">
              <a:buSzPct val="45000"/>
              <a:buFont typeface="Wingdings" pitchFamily="2" charset="2"/>
              <a:buChar char="q"/>
            </a:pPr>
            <a:r>
              <a:rPr lang="el-GR" sz="2800" dirty="0"/>
              <a:t>Ελέγχει τις διαδικασίες σε όλα τα στάδια της βιομηχανικής αλυσίδας ξεκινώντας από το Τμήμα Σχεδιασμού, το Τμήμα Προγραμματισμού Παραγωγής και Αποθήκης, το Τμήμα Παραγωγής, το Τμήμα Προμηθειών, το Τμήμα Οικονομικής </a:t>
            </a:r>
            <a:r>
              <a:rPr lang="el-GR" sz="2800" dirty="0" err="1"/>
              <a:t>Διαχείρησης</a:t>
            </a:r>
            <a:r>
              <a:rPr lang="el-GR" sz="2800" dirty="0"/>
              <a:t>, την Τεχνική Διεύθυνση αλλά και τη Διεύθυνση Προώθησης και Πωλήσεων και ειδικότερα το Τμήμα Εξυπηρέτησης Πελατών.</a:t>
            </a:r>
          </a:p>
          <a:p>
            <a:pPr lvl="0">
              <a:buSzPct val="45000"/>
              <a:buFont typeface="StarSymbol"/>
              <a:buChar char="●"/>
            </a:pPr>
            <a:endParaRPr lang="el-GR" sz="2359" dirty="0"/>
          </a:p>
        </p:txBody>
      </p:sp>
    </p:spTree>
    <p:extLst>
      <p:ext uri="{BB962C8B-B14F-4D97-AF65-F5344CB8AC3E}">
        <p14:creationId xmlns:p14="http://schemas.microsoft.com/office/powerpoint/2010/main" val="457627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3C9890A-48BD-4DF3-9277-4BEA22120C07}"/>
              </a:ext>
            </a:extLst>
          </p:cNvPr>
          <p:cNvSpPr txBox="1">
            <a:spLocks noGrp="1"/>
          </p:cNvSpPr>
          <p:nvPr>
            <p:ph idx="1"/>
          </p:nvPr>
        </p:nvSpPr>
        <p:spPr>
          <a:xfrm>
            <a:off x="680321" y="571500"/>
            <a:ext cx="10101979" cy="5364689"/>
          </a:xfrm>
        </p:spPr>
        <p:txBody>
          <a:bodyPr>
            <a:normAutofit/>
          </a:bodyPr>
          <a:lstStyle/>
          <a:p>
            <a:pPr lvl="0">
              <a:buSzPct val="45000"/>
              <a:buFont typeface="Wingdings" pitchFamily="2" charset="2"/>
              <a:buChar char="q"/>
            </a:pPr>
            <a:r>
              <a:rPr lang="el-GR" dirty="0" smtClean="0"/>
              <a:t>Ο </a:t>
            </a:r>
            <a:r>
              <a:rPr lang="el-GR" dirty="0"/>
              <a:t>διευθυντής ποιοτικού ελέγχου είναι υπεύθυνος για τη διασφάλιση της ποιότητας του </a:t>
            </a:r>
            <a:r>
              <a:rPr lang="el-GR" dirty="0" smtClean="0"/>
              <a:t>προϊόντος </a:t>
            </a:r>
            <a:r>
              <a:rPr lang="el-GR" dirty="0"/>
              <a:t>σε κάθε στάδιο της παραγωγής του (πρώτες ύλες, παραγωγική διαδικασία, συσκευασία, αποθήκευση, διανομή</a:t>
            </a:r>
            <a:r>
              <a:rPr lang="el-GR" dirty="0" smtClean="0"/>
              <a:t>).</a:t>
            </a:r>
            <a:endParaRPr lang="en-GB" dirty="0" smtClean="0"/>
          </a:p>
          <a:p>
            <a:pPr lvl="0">
              <a:buSzPct val="45000"/>
              <a:buFont typeface="Wingdings" pitchFamily="2" charset="2"/>
              <a:buChar char="q"/>
            </a:pPr>
            <a:r>
              <a:rPr lang="el-GR" dirty="0" smtClean="0"/>
              <a:t> </a:t>
            </a:r>
            <a:r>
              <a:rPr lang="el-GR" dirty="0"/>
              <a:t>Η παραγωγή </a:t>
            </a:r>
            <a:r>
              <a:rPr lang="el-GR" dirty="0" smtClean="0"/>
              <a:t>προϊόντων </a:t>
            </a:r>
            <a:r>
              <a:rPr lang="el-GR" dirty="0"/>
              <a:t>ποιότητας είναι θέμα μέγιστης προτεραιότητας. Ο ποιοτικός έλεγχος εξασφαλίζει την αξιοπιστία της επιχείρησης και μεγιστοποιεί το κέρδος. </a:t>
            </a:r>
            <a:endParaRPr lang="en-GB" dirty="0" smtClean="0"/>
          </a:p>
          <a:p>
            <a:pPr lvl="0">
              <a:buSzPct val="45000"/>
              <a:buFont typeface="Wingdings" pitchFamily="2" charset="2"/>
              <a:buChar char="q"/>
            </a:pPr>
            <a:r>
              <a:rPr lang="el-GR" dirty="0" smtClean="0"/>
              <a:t>Προστατεύει </a:t>
            </a:r>
            <a:r>
              <a:rPr lang="el-GR" dirty="0"/>
              <a:t>τους καταναλωτές από τη χρήση ακατάλληλων </a:t>
            </a:r>
            <a:r>
              <a:rPr lang="el-GR" dirty="0" smtClean="0"/>
              <a:t>προϊόντων </a:t>
            </a:r>
            <a:r>
              <a:rPr lang="el-GR" dirty="0"/>
              <a:t>και υπηρεσιών. </a:t>
            </a:r>
            <a:endParaRPr lang="en-GB" dirty="0" smtClean="0"/>
          </a:p>
          <a:p>
            <a:pPr lvl="0">
              <a:buSzPct val="45000"/>
              <a:buFont typeface="Wingdings" pitchFamily="2" charset="2"/>
              <a:buChar char="q"/>
            </a:pPr>
            <a:r>
              <a:rPr lang="el-GR" dirty="0" smtClean="0"/>
              <a:t>Το </a:t>
            </a:r>
            <a:r>
              <a:rPr lang="el-GR" dirty="0"/>
              <a:t>τμήμα ποιοτικού ελέγχου λειτουργεί με βάση προδιαγραφών που καθορίζονται από την πολιτεία και προδιαγραφές που θέτει η ίδια η επιχείρηση, προκειμένου να είναι ανταγωνιστική. Όσο υψηλότερων ποιοτικών </a:t>
            </a:r>
            <a:r>
              <a:rPr lang="el-GR" dirty="0" err="1"/>
              <a:t>προδιαγραγών</a:t>
            </a:r>
            <a:r>
              <a:rPr lang="el-GR" dirty="0"/>
              <a:t> είναι ένα </a:t>
            </a:r>
            <a:r>
              <a:rPr lang="el-GR" dirty="0" err="1"/>
              <a:t>προιόν</a:t>
            </a:r>
            <a:r>
              <a:rPr lang="el-GR" dirty="0"/>
              <a:t> σε συνδυασμό με την τιμή του, τόσο περισσότερο ανταγωνιστικό είναι στην αγορά.</a:t>
            </a:r>
          </a:p>
        </p:txBody>
      </p:sp>
    </p:spTree>
    <p:extLst>
      <p:ext uri="{BB962C8B-B14F-4D97-AF65-F5344CB8AC3E}">
        <p14:creationId xmlns:p14="http://schemas.microsoft.com/office/powerpoint/2010/main" val="358699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3DE812-A2F0-43C9-92D9-7BCBC96C9391}"/>
              </a:ext>
            </a:extLst>
          </p:cNvPr>
          <p:cNvSpPr txBox="1">
            <a:spLocks noGrp="1"/>
          </p:cNvSpPr>
          <p:nvPr>
            <p:ph type="title"/>
          </p:nvPr>
        </p:nvSpPr>
        <p:spPr/>
        <p:txBody>
          <a:bodyPr/>
          <a:lstStyle/>
          <a:p>
            <a:pPr lvl="0"/>
            <a:r>
              <a:rPr lang="el-GR" dirty="0"/>
              <a:t> ΔΙΑΧΕΙΡΗΣΗ   ΠΡΩΤΩΝ   ΥΛΩΝ</a:t>
            </a:r>
            <a:br>
              <a:rPr lang="el-GR" dirty="0"/>
            </a:br>
            <a:endParaRPr lang="el-GR" dirty="0"/>
          </a:p>
        </p:txBody>
      </p:sp>
      <p:sp>
        <p:nvSpPr>
          <p:cNvPr id="3" name="Text Placeholder 2">
            <a:extLst>
              <a:ext uri="{FF2B5EF4-FFF2-40B4-BE49-F238E27FC236}">
                <a16:creationId xmlns="" xmlns:a16="http://schemas.microsoft.com/office/drawing/2014/main" id="{CF74475B-BCD6-41D8-ADDE-F8473A87EE1B}"/>
              </a:ext>
            </a:extLst>
          </p:cNvPr>
          <p:cNvSpPr txBox="1">
            <a:spLocks noGrp="1"/>
          </p:cNvSpPr>
          <p:nvPr>
            <p:ph idx="1"/>
          </p:nvPr>
        </p:nvSpPr>
        <p:spPr>
          <a:xfrm>
            <a:off x="680321" y="1834165"/>
            <a:ext cx="9613861" cy="4104000"/>
          </a:xfrm>
        </p:spPr>
        <p:txBody>
          <a:bodyPr>
            <a:normAutofit fontScale="92500" lnSpcReduction="20000"/>
          </a:bodyPr>
          <a:lstStyle/>
          <a:p>
            <a:pPr marL="0" indent="0">
              <a:buSzPct val="45000"/>
              <a:buNone/>
            </a:pPr>
            <a:r>
              <a:rPr lang="el-GR" sz="2800" dirty="0"/>
              <a:t>Μια από τις πιο σημαντικές διαδικασίες σε ένα εργοστάσιο είναι η </a:t>
            </a:r>
            <a:r>
              <a:rPr lang="el-GR" sz="2800" dirty="0" smtClean="0"/>
              <a:t>διαχείριση </a:t>
            </a:r>
            <a:r>
              <a:rPr lang="el-GR" sz="2800" dirty="0"/>
              <a:t>των πρώτων υλών. Η διαδικασία αυτή αποκόπτει στον έλεγχο της ποιότητας των πρώτων υλών. Όλες αυτές οι εισερχόμενες πρώτες ύλες ελέγχονται από το Τμήμα Ποιοτικού Ελέγχου του εργοστασίου, ούτως ώστε να αξιολογηθεί αν εκπληρωθούν οι απαιτήσεις ποιότητας.</a:t>
            </a:r>
          </a:p>
          <a:p>
            <a:pPr marL="0" lvl="0" indent="0">
              <a:buSzPct val="45000"/>
              <a:buNone/>
            </a:pPr>
            <a:endParaRPr lang="en-GB" sz="2800" dirty="0"/>
          </a:p>
          <a:p>
            <a:pPr marL="0" lvl="0" indent="0">
              <a:buSzPct val="45000"/>
              <a:buNone/>
            </a:pPr>
            <a:r>
              <a:rPr lang="el-GR" sz="2800" dirty="0" smtClean="0"/>
              <a:t> </a:t>
            </a:r>
            <a:r>
              <a:rPr lang="el-GR" sz="2800" dirty="0"/>
              <a:t>Οι διαδικασίες αυτές καλύπτουν όλο το φάσμα των δραστηριοτήτων που αναπτύσσονται στην </a:t>
            </a:r>
            <a:r>
              <a:rPr lang="el-GR" sz="2800" dirty="0" smtClean="0"/>
              <a:t>καθημερινή </a:t>
            </a:r>
            <a:r>
              <a:rPr lang="el-GR" sz="2800" dirty="0"/>
              <a:t>λειτουργία ενός εργοστασίου, είτε αυτές αφορούν την παραγωγική διαδικασία και τον ποιοτικό έλεγχο των </a:t>
            </a:r>
            <a:r>
              <a:rPr lang="el-GR" sz="2800" dirty="0" err="1"/>
              <a:t>προιόντων</a:t>
            </a:r>
            <a:r>
              <a:rPr lang="el-GR" sz="2800" dirty="0"/>
              <a:t>, είτε αφορούν τη συσκευασία, την αποθήκευση ακόμα και το λογιστήριο της εταιρείας</a:t>
            </a:r>
            <a:r>
              <a:rPr lang="el-GR" sz="2540" dirty="0"/>
              <a:t>.</a:t>
            </a:r>
          </a:p>
        </p:txBody>
      </p:sp>
    </p:spTree>
    <p:extLst>
      <p:ext uri="{BB962C8B-B14F-4D97-AF65-F5344CB8AC3E}">
        <p14:creationId xmlns:p14="http://schemas.microsoft.com/office/powerpoint/2010/main" val="1888864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03F52D-95BF-412F-8F79-49C13BDADFE9}"/>
              </a:ext>
            </a:extLst>
          </p:cNvPr>
          <p:cNvSpPr txBox="1">
            <a:spLocks noGrp="1"/>
          </p:cNvSpPr>
          <p:nvPr>
            <p:ph type="title"/>
          </p:nvPr>
        </p:nvSpPr>
        <p:spPr>
          <a:xfrm>
            <a:off x="680321" y="753228"/>
            <a:ext cx="9613861" cy="859672"/>
          </a:xfrm>
        </p:spPr>
        <p:txBody>
          <a:bodyPr/>
          <a:lstStyle/>
          <a:p>
            <a:pPr lvl="0"/>
            <a:r>
              <a:rPr lang="el-GR" dirty="0"/>
              <a:t> ΔΙΑΔΙΚΑΣΙΑ</a:t>
            </a:r>
          </a:p>
        </p:txBody>
      </p:sp>
      <p:sp>
        <p:nvSpPr>
          <p:cNvPr id="3" name="Text Placeholder 2">
            <a:extLst>
              <a:ext uri="{FF2B5EF4-FFF2-40B4-BE49-F238E27FC236}">
                <a16:creationId xmlns="" xmlns:a16="http://schemas.microsoft.com/office/drawing/2014/main" id="{C86CB91F-9187-4089-AF79-125A62DC4742}"/>
              </a:ext>
            </a:extLst>
          </p:cNvPr>
          <p:cNvSpPr txBox="1">
            <a:spLocks noGrp="1"/>
          </p:cNvSpPr>
          <p:nvPr>
            <p:ph idx="1"/>
          </p:nvPr>
        </p:nvSpPr>
        <p:spPr>
          <a:xfrm>
            <a:off x="469899" y="2006600"/>
            <a:ext cx="10103683" cy="4323289"/>
          </a:xfrm>
        </p:spPr>
        <p:txBody>
          <a:bodyPr>
            <a:normAutofit lnSpcReduction="10000"/>
          </a:bodyPr>
          <a:lstStyle/>
          <a:p>
            <a:pPr lvl="0">
              <a:buSzPct val="45000"/>
              <a:buFont typeface="StarSymbol"/>
              <a:buChar char="●"/>
            </a:pPr>
            <a:r>
              <a:rPr lang="el-GR" sz="2359" dirty="0"/>
              <a:t>Η αγορά των πρώτων υλών γίνεται σύμφωνα με τις προδιαγραφές που θεσπίζει το αρμόδιο τεχνικό τμήμα της εταιρείας.</a:t>
            </a:r>
          </a:p>
          <a:p>
            <a:pPr lvl="0">
              <a:buSzPct val="45000"/>
              <a:buFont typeface="StarSymbol"/>
              <a:buChar char="●"/>
            </a:pPr>
            <a:r>
              <a:rPr lang="el-GR" sz="2359" dirty="0"/>
              <a:t>Όταν μια παρτίδα υλικών φτάνει στο εργοστάσιο, ο αποθηκάριος θα ελέγξει τα υλικά, συγκρίνοντας το δελτίο αποστολής του προμηθευτή και την ανάθεση παραγγελίας.</a:t>
            </a:r>
          </a:p>
          <a:p>
            <a:pPr lvl="0">
              <a:buSzPct val="45000"/>
              <a:buFont typeface="StarSymbol"/>
              <a:buChar char="●"/>
            </a:pPr>
            <a:r>
              <a:rPr lang="el-GR" sz="2359" dirty="0"/>
              <a:t>Το υλικό θα τοποθετείται σε κατάλληλο μέρος στην αποθήκη, για να ελέγχεται.</a:t>
            </a:r>
          </a:p>
          <a:p>
            <a:pPr lvl="0">
              <a:buSzPct val="45000"/>
              <a:buFont typeface="StarSymbol"/>
              <a:buChar char="●"/>
            </a:pPr>
            <a:r>
              <a:rPr lang="el-GR" sz="2359" dirty="0"/>
              <a:t>Τέλος, ο Διευθυντής Ποιοτικού Ελέγχου συνεργάζεται με όλους τους διευθυντές όλων των τμημάτων της βιομηχανίας και οφείλει να γνωρίζει όλες τις διαδικασίες. Προσθέτει αξία στην επιχείρηση, γιατί προτείνει τρόπους αποφυγής προβλημάτων αλλά και μεθόδους βελτίωσης και ανάπτυξης των </a:t>
            </a:r>
            <a:r>
              <a:rPr lang="el-GR" sz="2359" dirty="0" smtClean="0"/>
              <a:t>προϊόντων </a:t>
            </a:r>
            <a:r>
              <a:rPr lang="el-GR" sz="2359" dirty="0"/>
              <a:t>και υπηρεσιών.</a:t>
            </a:r>
          </a:p>
          <a:p>
            <a:pPr lvl="0">
              <a:buSzPct val="45000"/>
              <a:buFont typeface="StarSymbol"/>
              <a:buChar char="●"/>
            </a:pPr>
            <a:endParaRPr lang="el-GR" sz="2359" dirty="0"/>
          </a:p>
        </p:txBody>
      </p:sp>
    </p:spTree>
    <p:extLst>
      <p:ext uri="{BB962C8B-B14F-4D97-AF65-F5344CB8AC3E}">
        <p14:creationId xmlns:p14="http://schemas.microsoft.com/office/powerpoint/2010/main" val="638459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354" y="1026183"/>
            <a:ext cx="9613861" cy="1080938"/>
          </a:xfrm>
        </p:spPr>
        <p:txBody>
          <a:bodyPr>
            <a:noAutofit/>
          </a:bodyPr>
          <a:lstStyle/>
          <a:p>
            <a:r>
              <a:rPr lang="el-GR" sz="2800" dirty="0"/>
              <a:t>Ονομάζομαι </a:t>
            </a:r>
            <a:r>
              <a:rPr lang="el-GR" sz="2800" dirty="0" err="1"/>
              <a:t>Αντωνέλος</a:t>
            </a:r>
            <a:r>
              <a:rPr lang="el-GR" sz="2800" dirty="0"/>
              <a:t> Χαράλαμπος και είμαι </a:t>
            </a:r>
            <a:r>
              <a:rPr lang="el-GR" sz="2800" dirty="0" smtClean="0"/>
              <a:t>διευθυντής </a:t>
            </a:r>
            <a:r>
              <a:rPr lang="el-GR" sz="2800" dirty="0"/>
              <a:t>προμηθειών στην εταιρεία </a:t>
            </a:r>
            <a:r>
              <a:rPr lang="en-US" sz="2800" b="1" dirty="0"/>
              <a:t>MARGARITA </a:t>
            </a:r>
            <a:r>
              <a:rPr lang="el-GR" sz="2800" b="1" dirty="0"/>
              <a:t> ΑΕ </a:t>
            </a:r>
            <a:r>
              <a:rPr lang="el-GR" sz="2800" dirty="0"/>
              <a:t> </a:t>
            </a:r>
            <a:r>
              <a:rPr lang="ru-RU" sz="2800" dirty="0"/>
              <a:t/>
            </a:r>
            <a:br>
              <a:rPr lang="ru-RU" sz="2800" dirty="0"/>
            </a:br>
            <a:endParaRPr lang="ru-RU" sz="2800" dirty="0"/>
          </a:p>
        </p:txBody>
      </p:sp>
      <p:sp>
        <p:nvSpPr>
          <p:cNvPr id="3" name="Объект 2"/>
          <p:cNvSpPr>
            <a:spLocks noGrp="1"/>
          </p:cNvSpPr>
          <p:nvPr>
            <p:ph idx="1"/>
          </p:nvPr>
        </p:nvSpPr>
        <p:spPr>
          <a:xfrm>
            <a:off x="419100" y="2210937"/>
            <a:ext cx="11226800" cy="4851779"/>
          </a:xfrm>
        </p:spPr>
        <p:txBody>
          <a:bodyPr>
            <a:normAutofit/>
          </a:bodyPr>
          <a:lstStyle/>
          <a:p>
            <a:pPr marL="0" indent="0" algn="ctr">
              <a:buNone/>
            </a:pPr>
            <a:r>
              <a:rPr lang="el-GR" b="1" i="1" dirty="0" smtClean="0"/>
              <a:t>ΚΑΘΗΚΟΝΤΑ </a:t>
            </a:r>
            <a:endParaRPr lang="ru-RU" dirty="0" smtClean="0"/>
          </a:p>
          <a:p>
            <a:pPr lvl="0"/>
            <a:r>
              <a:rPr lang="el-GR" dirty="0" smtClean="0"/>
              <a:t>Να φροντίζει για την αγορά των πρώτων και βοηθητικών υλών και λοιπών αναλώσιμων υλικών, όπως αυτά προκύπτουν από το πρόγραμμα παραγωγής.</a:t>
            </a:r>
            <a:endParaRPr lang="ru-RU" dirty="0" smtClean="0"/>
          </a:p>
          <a:p>
            <a:pPr lvl="0"/>
            <a:r>
              <a:rPr lang="el-GR" dirty="0" smtClean="0"/>
              <a:t>Να </a:t>
            </a:r>
            <a:r>
              <a:rPr lang="el-GR" dirty="0"/>
              <a:t>διατηρεί κατάλογο προμηθευτών και επιμελείται την έγκαιρη παραγγελία των αναγκαίων ποσοτήτων στην καλύτερη δυνατή τιμή.</a:t>
            </a:r>
            <a:endParaRPr lang="ru-RU" dirty="0"/>
          </a:p>
          <a:p>
            <a:pPr lvl="0"/>
            <a:r>
              <a:rPr lang="el-GR" dirty="0"/>
              <a:t>Να διενεργεί κατά καιρούς έρευνα της αγοράς για την ανακάλυψη τυχόν νέων καλύτερων τιμών.</a:t>
            </a:r>
            <a:endParaRPr lang="ru-RU" dirty="0"/>
          </a:p>
          <a:p>
            <a:pPr lvl="0"/>
            <a:r>
              <a:rPr lang="el-GR" dirty="0"/>
              <a:t>Να συνεργάζεται με τους υπευθύνους του τμήματος παραγωγής για τον έλεγχο και την πιστοποίηση της ποιότητας των </a:t>
            </a:r>
            <a:r>
              <a:rPr lang="el-GR" dirty="0" err="1"/>
              <a:t>παραγγελθέντων</a:t>
            </a:r>
            <a:r>
              <a:rPr lang="el-GR" dirty="0"/>
              <a:t> και παραληφθέντων πρώτων υλών</a:t>
            </a:r>
            <a:endParaRPr lang="ru-RU" dirty="0"/>
          </a:p>
        </p:txBody>
      </p:sp>
    </p:spTree>
    <p:extLst>
      <p:ext uri="{BB962C8B-B14F-4D97-AF65-F5344CB8AC3E}">
        <p14:creationId xmlns:p14="http://schemas.microsoft.com/office/powerpoint/2010/main" val="2122845803"/>
      </p:ext>
    </p:extLst>
  </p:cSld>
  <p:clrMapOvr>
    <a:masterClrMapping/>
  </p:clrMapOvr>
  <p:transition spd="slow">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l-GR" b="1" i="1" dirty="0"/>
              <a:t>ΔΙΑΔΙΚΑΣΙΑΣ ΠΑΡΑΛΑΒΗΣ ΠΡΟΜΗΘΕΙΩΝ</a:t>
            </a:r>
            <a:endParaRPr lang="ru-RU" dirty="0"/>
          </a:p>
        </p:txBody>
      </p:sp>
      <p:sp>
        <p:nvSpPr>
          <p:cNvPr id="3" name="Объект 2"/>
          <p:cNvSpPr>
            <a:spLocks noGrp="1"/>
          </p:cNvSpPr>
          <p:nvPr>
            <p:ph idx="1"/>
          </p:nvPr>
        </p:nvSpPr>
        <p:spPr>
          <a:xfrm>
            <a:off x="680321" y="1834166"/>
            <a:ext cx="9733679" cy="4102023"/>
          </a:xfrm>
        </p:spPr>
        <p:txBody>
          <a:bodyPr>
            <a:noAutofit/>
          </a:bodyPr>
          <a:lstStyle/>
          <a:p>
            <a:pPr marL="0" indent="0">
              <a:buNone/>
            </a:pPr>
            <a:r>
              <a:rPr lang="el-GR" sz="2600" dirty="0"/>
              <a:t>Ένα από τα βασικότερα </a:t>
            </a:r>
            <a:r>
              <a:rPr lang="el-GR" sz="2600" dirty="0">
                <a:solidFill>
                  <a:srgbClr val="92D050"/>
                </a:solidFill>
              </a:rPr>
              <a:t>στάδια </a:t>
            </a:r>
            <a:r>
              <a:rPr lang="el-GR" sz="2600" dirty="0"/>
              <a:t>στον κύκλο της                  προμήθειας των προϊόντων </a:t>
            </a:r>
            <a:r>
              <a:rPr lang="el-GR" sz="2600" dirty="0">
                <a:solidFill>
                  <a:srgbClr val="FFFF00"/>
                </a:solidFill>
              </a:rPr>
              <a:t>είναι η διαδικασία της παραλαβής</a:t>
            </a:r>
            <a:r>
              <a:rPr lang="el-GR" sz="2600" dirty="0"/>
              <a:t>, βασικός στόχος της οποίας είναι ο έλεγχος των εμπορευμάτων, αν και σε πολλές περιπτώσεις, λανθασμένα, δεν αποδίδεται η απαιτούμενη προσοχή, με αποτέλεσμα να πηγαίνουν χαμένες όλες οι προσπάθειες που έχουν </a:t>
            </a:r>
            <a:r>
              <a:rPr lang="el-GR" sz="2600" dirty="0" smtClean="0"/>
              <a:t>προηγηθεί. </a:t>
            </a:r>
            <a:r>
              <a:rPr lang="el-GR" sz="2600" dirty="0" smtClean="0">
                <a:solidFill>
                  <a:srgbClr val="FFFF00"/>
                </a:solidFill>
              </a:rPr>
              <a:t>Αυτό </a:t>
            </a:r>
            <a:r>
              <a:rPr lang="el-GR" sz="2600" dirty="0">
                <a:solidFill>
                  <a:srgbClr val="FFFF00"/>
                </a:solidFill>
              </a:rPr>
              <a:t>συμβαίνει γιατί </a:t>
            </a:r>
            <a:r>
              <a:rPr lang="el-GR" sz="2600" dirty="0"/>
              <a:t>οι παραγγελίες συγκεκριμένων ποσοτήτων και ποιοτήτων σε συμφέρουσες τιμές, δεν αποτελούν εγγύηση ότι τα προϊόντα που παραγγέλθηκαν θα παραδοθούν </a:t>
            </a:r>
            <a:r>
              <a:rPr lang="el-GR" sz="2600" dirty="0" smtClean="0"/>
              <a:t>κανονικά.</a:t>
            </a:r>
          </a:p>
          <a:p>
            <a:pPr marL="0" indent="0">
              <a:buNone/>
            </a:pPr>
            <a:r>
              <a:rPr lang="el-GR" sz="2600" dirty="0" smtClean="0"/>
              <a:t> </a:t>
            </a:r>
            <a:r>
              <a:rPr lang="el-GR" sz="2600" dirty="0"/>
              <a:t>Μια από τις προϋποθέσεις της σωστής λειτουργίας του τμήματος παραλαβών είναι η άριστη </a:t>
            </a:r>
            <a:r>
              <a:rPr lang="el-GR" sz="2600" dirty="0" smtClean="0"/>
              <a:t>οργάνωση.</a:t>
            </a:r>
            <a:endParaRPr lang="ru-RU" sz="2600" dirty="0"/>
          </a:p>
        </p:txBody>
      </p:sp>
    </p:spTree>
    <p:extLst>
      <p:ext uri="{BB962C8B-B14F-4D97-AF65-F5344CB8AC3E}">
        <p14:creationId xmlns:p14="http://schemas.microsoft.com/office/powerpoint/2010/main" val="1488516880"/>
      </p:ext>
    </p:extLst>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0500" y="571501"/>
            <a:ext cx="11303000" cy="6184900"/>
          </a:xfrm>
        </p:spPr>
        <p:txBody>
          <a:bodyPr>
            <a:normAutofit/>
          </a:bodyPr>
          <a:lstStyle/>
          <a:p>
            <a:pPr marL="0" indent="0">
              <a:buNone/>
            </a:pPr>
            <a:r>
              <a:rPr lang="el-GR" sz="2800" dirty="0">
                <a:solidFill>
                  <a:srgbClr val="FFFF00"/>
                </a:solidFill>
              </a:rPr>
              <a:t>Για την επιτυχία του τμήματος παραλαβών, εκτός από την ορθή οργάνωση πρέπει να εξασφαλιστούν και οι παρακάτω προϋποθέσεις: </a:t>
            </a:r>
            <a:endParaRPr lang="el-GR" sz="2800" dirty="0" smtClean="0">
              <a:solidFill>
                <a:srgbClr val="FFFF00"/>
              </a:solidFill>
            </a:endParaRPr>
          </a:p>
          <a:p>
            <a:pPr marL="0" indent="0">
              <a:buNone/>
            </a:pPr>
            <a:endParaRPr lang="el-GR" sz="2800" dirty="0" smtClean="0">
              <a:solidFill>
                <a:srgbClr val="FFFF00"/>
              </a:solidFill>
            </a:endParaRPr>
          </a:p>
          <a:p>
            <a:r>
              <a:rPr lang="el-GR" sz="2600" dirty="0" smtClean="0"/>
              <a:t>Το </a:t>
            </a:r>
            <a:r>
              <a:rPr lang="el-GR" sz="2600" dirty="0"/>
              <a:t>προσωπικό του τμήματος των παραλαβών πρέπει να εφοδιάζεται, καθημερινώς με όλα τα </a:t>
            </a:r>
            <a:r>
              <a:rPr lang="el-GR" sz="2600" dirty="0">
                <a:solidFill>
                  <a:srgbClr val="92D050"/>
                </a:solidFill>
              </a:rPr>
              <a:t>αντίγραφα των παραγγελιών </a:t>
            </a:r>
            <a:r>
              <a:rPr lang="el-GR" sz="2600" dirty="0"/>
              <a:t>που έχουν δοθεί κατά προμηθευτή, ημερομηνία, και ώρα παράδοσης. Το προσωπικό του τμήματος πρέπει να είναι εφοδιασμένο με </a:t>
            </a:r>
            <a:r>
              <a:rPr lang="el-GR" sz="2600" dirty="0">
                <a:solidFill>
                  <a:srgbClr val="92D050"/>
                </a:solidFill>
              </a:rPr>
              <a:t>αντίγραφα των προδιαγραφών </a:t>
            </a:r>
            <a:r>
              <a:rPr lang="el-GR" sz="2600" dirty="0"/>
              <a:t>προϊόντων που έχει συντάξει η επιχείρηση. </a:t>
            </a:r>
            <a:endParaRPr lang="el-GR" sz="2600" dirty="0" smtClean="0"/>
          </a:p>
          <a:p>
            <a:r>
              <a:rPr lang="el-GR" sz="2600" dirty="0" smtClean="0"/>
              <a:t>Επίσης </a:t>
            </a:r>
            <a:r>
              <a:rPr lang="el-GR" sz="2600" dirty="0"/>
              <a:t>πρέπει να υπάρχει </a:t>
            </a:r>
            <a:r>
              <a:rPr lang="el-GR" sz="2600" dirty="0">
                <a:solidFill>
                  <a:srgbClr val="92D050"/>
                </a:solidFill>
              </a:rPr>
              <a:t>εγχειρίδιο λειτουργίας του τμήματος </a:t>
            </a:r>
            <a:r>
              <a:rPr lang="el-GR" sz="2600" dirty="0"/>
              <a:t>(</a:t>
            </a:r>
            <a:r>
              <a:rPr lang="el-GR" sz="2600" dirty="0" err="1"/>
              <a:t>manual</a:t>
            </a:r>
            <a:r>
              <a:rPr lang="el-GR" sz="2600" dirty="0"/>
              <a:t>) το οποίο να δίνει λεπτομερείς οδηγίες για την  αποτελεσματική λειτουργία του τμήματος. </a:t>
            </a:r>
            <a:endParaRPr lang="el-GR" sz="2600" dirty="0" smtClean="0"/>
          </a:p>
          <a:p>
            <a:r>
              <a:rPr lang="el-GR" sz="2600" dirty="0" smtClean="0"/>
              <a:t>Τέλος</a:t>
            </a:r>
            <a:r>
              <a:rPr lang="el-GR" sz="2600" dirty="0"/>
              <a:t>, να έχει </a:t>
            </a:r>
            <a:r>
              <a:rPr lang="el-GR" sz="2600" dirty="0">
                <a:solidFill>
                  <a:srgbClr val="92D050"/>
                </a:solidFill>
              </a:rPr>
              <a:t>καθορισμένες γραφειοκρατικές διαδικασίες </a:t>
            </a:r>
            <a:r>
              <a:rPr lang="el-GR" sz="2600" dirty="0"/>
              <a:t>που εξασφαλίζουν την αποτελεσματική λειτουργία του τμήματος.</a:t>
            </a:r>
            <a:endParaRPr lang="ru-RU" sz="2600" dirty="0"/>
          </a:p>
          <a:p>
            <a:endParaRPr lang="ru-RU" sz="2800" dirty="0"/>
          </a:p>
        </p:txBody>
      </p:sp>
    </p:spTree>
    <p:extLst>
      <p:ext uri="{BB962C8B-B14F-4D97-AF65-F5344CB8AC3E}">
        <p14:creationId xmlns:p14="http://schemas.microsoft.com/office/powerpoint/2010/main" val="189070409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15"/>
          </p:nvPr>
        </p:nvSpPr>
        <p:spPr>
          <a:xfrm>
            <a:off x="318052" y="2691463"/>
            <a:ext cx="3411972" cy="3244724"/>
          </a:xfrm>
        </p:spPr>
        <p:txBody>
          <a:bodyPr>
            <a:normAutofit/>
          </a:bodyPr>
          <a:lstStyle/>
          <a:p>
            <a:r>
              <a:rPr lang="el-GR" sz="2400" dirty="0" smtClean="0"/>
              <a:t>Τα </a:t>
            </a:r>
            <a:r>
              <a:rPr lang="el-GR" sz="2400" b="1" dirty="0" smtClean="0">
                <a:solidFill>
                  <a:srgbClr val="92D050"/>
                </a:solidFill>
              </a:rPr>
              <a:t>Κρακεράκια </a:t>
            </a:r>
            <a:r>
              <a:rPr lang="el-GR" sz="2400" dirty="0" smtClean="0"/>
              <a:t>της εταιρίας μας είναι ουσιαστικά αλμυρές </a:t>
            </a:r>
            <a:r>
              <a:rPr lang="el-GR" sz="2400" dirty="0" err="1" smtClean="0"/>
              <a:t>μπουκίτσες</a:t>
            </a:r>
            <a:r>
              <a:rPr lang="el-GR" sz="2400" dirty="0" smtClean="0"/>
              <a:t> που τρώγονται και σκέτες αλλά και με διάφορα συνοδευτικά. Ιδανική βάση για καναπεδάκια</a:t>
            </a:r>
            <a:r>
              <a:rPr lang="el-GR" sz="2200" dirty="0" smtClean="0"/>
              <a:t>.</a:t>
            </a:r>
            <a:endParaRPr lang="ru-RU" sz="2200" dirty="0"/>
          </a:p>
        </p:txBody>
      </p:sp>
      <p:sp>
        <p:nvSpPr>
          <p:cNvPr id="6" name="Текст 5"/>
          <p:cNvSpPr>
            <a:spLocks noGrp="1"/>
          </p:cNvSpPr>
          <p:nvPr>
            <p:ph type="body" sz="half" idx="16"/>
          </p:nvPr>
        </p:nvSpPr>
        <p:spPr>
          <a:xfrm>
            <a:off x="3945470" y="2691463"/>
            <a:ext cx="3357030" cy="3937937"/>
          </a:xfrm>
        </p:spPr>
        <p:txBody>
          <a:bodyPr>
            <a:noAutofit/>
          </a:bodyPr>
          <a:lstStyle/>
          <a:p>
            <a:r>
              <a:rPr lang="el-GR" sz="2400" dirty="0" smtClean="0"/>
              <a:t>Τα </a:t>
            </a:r>
            <a:r>
              <a:rPr lang="el-GR" sz="2400" dirty="0" smtClean="0">
                <a:solidFill>
                  <a:srgbClr val="92D050"/>
                </a:solidFill>
              </a:rPr>
              <a:t>μπισκότα </a:t>
            </a:r>
            <a:r>
              <a:rPr lang="el-GR" sz="2400" dirty="0" err="1" smtClean="0">
                <a:solidFill>
                  <a:srgbClr val="92D050"/>
                </a:solidFill>
              </a:rPr>
              <a:t>πολυδημητριακών</a:t>
            </a:r>
            <a:r>
              <a:rPr lang="el-GR" sz="2400" dirty="0" smtClean="0">
                <a:solidFill>
                  <a:srgbClr val="92D050"/>
                </a:solidFill>
              </a:rPr>
              <a:t> </a:t>
            </a:r>
            <a:r>
              <a:rPr lang="el-GR" sz="2400" dirty="0" smtClean="0"/>
              <a:t>είναι σχεδιασμένα κυρίως για πρωινό. Συνήθως έχουν 4 δημητριακά ολικής άλεσης (</a:t>
            </a:r>
            <a:r>
              <a:rPr lang="el-GR" sz="2400" dirty="0" err="1" smtClean="0"/>
              <a:t>σιτάρα,βρώμη,σίκαλη,κριθάρι</a:t>
            </a:r>
            <a:r>
              <a:rPr lang="el-GR" sz="2400" dirty="0" smtClean="0"/>
              <a:t>) και μπορούν να έχουν μέχρι και 7 βιταμίνες!</a:t>
            </a:r>
            <a:endParaRPr lang="ru-RU" sz="2400" dirty="0"/>
          </a:p>
        </p:txBody>
      </p:sp>
      <p:sp>
        <p:nvSpPr>
          <p:cNvPr id="8" name="Текст 7"/>
          <p:cNvSpPr>
            <a:spLocks noGrp="1"/>
          </p:cNvSpPr>
          <p:nvPr>
            <p:ph type="body" sz="half" idx="17"/>
          </p:nvPr>
        </p:nvSpPr>
        <p:spPr>
          <a:xfrm>
            <a:off x="7634702" y="2691463"/>
            <a:ext cx="4133228" cy="3808728"/>
          </a:xfrm>
        </p:spPr>
        <p:txBody>
          <a:bodyPr>
            <a:noAutofit/>
          </a:bodyPr>
          <a:lstStyle/>
          <a:p>
            <a:r>
              <a:rPr lang="el-GR" sz="2400" dirty="0" smtClean="0"/>
              <a:t>Τα </a:t>
            </a:r>
            <a:r>
              <a:rPr lang="el-GR" sz="2400" dirty="0" smtClean="0">
                <a:solidFill>
                  <a:srgbClr val="92D050"/>
                </a:solidFill>
              </a:rPr>
              <a:t>γεμιστά μπισκότα </a:t>
            </a:r>
            <a:r>
              <a:rPr lang="el-GR" sz="2400" dirty="0" smtClean="0"/>
              <a:t>της ΜΑΡΓΑΡΙΤΑ Α.Ε είναι φτιαγμένα με αυθεντική συνταγή. Είναι βασικά 2 μπισκότα και ανάμεσά τους είναι τοποθετημένες κρέμες πολλών γεύσεων όπως: σοκολάτα, βανίλια, λεμόνι,  </a:t>
            </a:r>
            <a:r>
              <a:rPr lang="el-GR" sz="2400" dirty="0" err="1" smtClean="0"/>
              <a:t>πορτοκάλι,φρά-ουλα,μπανάνα,καρύδα</a:t>
            </a:r>
            <a:r>
              <a:rPr lang="el-GR" sz="2400" dirty="0" smtClean="0"/>
              <a:t> κλπ.</a:t>
            </a:r>
            <a:endParaRPr lang="ru-RU" sz="2400" dirty="0"/>
          </a:p>
        </p:txBody>
      </p:sp>
      <p:pic>
        <p:nvPicPr>
          <p:cNvPr id="6146" name="Picture 2" descr="ÏÎ¿ÏÎ­Î»ÎµÏÎ¼Î± ÎµÎ¹ÎºÏÎ½Î±Ï Î³Î¹Î± ÎºÏÎ±ÎºÎµÏÎ±ÎºÎ¹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66742">
            <a:off x="-169552" y="168717"/>
            <a:ext cx="3190154" cy="2097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ÏÎ¿ÏÎ­Î»ÎµÏÎ¼Î± ÎµÎ¹ÎºÏÎ½Î±Ï Î³Î¹Î± ÏÎ¿Î»ÏÎ´Î·Î¼Î·ÏÏÎ¹Î±ÎºÏÎ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7375">
            <a:off x="3494480" y="-39239"/>
            <a:ext cx="3905331" cy="22230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ÏÎ¿ÏÎ­Î»ÎµÏÎ¼Î± ÎµÎ¹ÎºÏÎ½Î±Ï Î³Î¹Î± Î³ÎµÎ¼Î¹ÏÏÎ± Î¼ÏÎ¹ÏÎºÎ¿Ï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11549">
            <a:off x="8066895" y="-11396"/>
            <a:ext cx="3648496" cy="24577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0125" y="6037943"/>
            <a:ext cx="1741875" cy="82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24076"/>
      </p:ext>
    </p:extLst>
  </p:cSld>
  <p:clrMapOvr>
    <a:masterClrMapping/>
  </p:clrMapOvr>
  <p:transition spd="slow">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254000" y="272955"/>
            <a:ext cx="11684000" cy="6585045"/>
          </a:xfrm>
        </p:spPr>
        <p:txBody>
          <a:bodyPr>
            <a:normAutofit/>
          </a:bodyPr>
          <a:lstStyle/>
          <a:p>
            <a:r>
              <a:rPr lang="el-GR" sz="2600" dirty="0"/>
              <a:t>Για να αποδίδει το προσωπικό στο μεγαλύτερο δυνατό βαθμό </a:t>
            </a:r>
            <a:r>
              <a:rPr lang="el-GR" sz="2600" dirty="0">
                <a:solidFill>
                  <a:srgbClr val="FFFF00"/>
                </a:solidFill>
              </a:rPr>
              <a:t>ο χώρος της παραλαβής </a:t>
            </a:r>
            <a:r>
              <a:rPr lang="el-GR" sz="2600" dirty="0"/>
              <a:t>πρέπει να </a:t>
            </a:r>
            <a:r>
              <a:rPr lang="el-GR" sz="2600" dirty="0">
                <a:solidFill>
                  <a:srgbClr val="FFFF00"/>
                </a:solidFill>
              </a:rPr>
              <a:t>είναι άριστα εξοπλισμένος</a:t>
            </a:r>
            <a:r>
              <a:rPr lang="el-GR" sz="2600" dirty="0"/>
              <a:t>. Π</a:t>
            </a:r>
            <a:r>
              <a:rPr lang="el-GR" sz="2600" dirty="0" smtClean="0"/>
              <a:t>ρέπει </a:t>
            </a:r>
            <a:r>
              <a:rPr lang="el-GR" sz="2600" dirty="0"/>
              <a:t>να υπάρχουν </a:t>
            </a:r>
            <a:r>
              <a:rPr lang="el-GR" sz="2600" b="1" dirty="0">
                <a:solidFill>
                  <a:srgbClr val="FFFF00"/>
                </a:solidFill>
              </a:rPr>
              <a:t>ζυγαριές ακριβείας </a:t>
            </a:r>
            <a:r>
              <a:rPr lang="el-GR" sz="2600" dirty="0"/>
              <a:t>με τη βοήθεια των οποίων ο υπάλληλος της παραλαβής μπορεί να πραγματοποιήσει τη δουλειά του αποφεύγοντας έτσι τα λάθη </a:t>
            </a:r>
            <a:endParaRPr lang="el-GR" sz="2600" dirty="0" smtClean="0"/>
          </a:p>
          <a:p>
            <a:r>
              <a:rPr lang="el-GR" sz="2600" dirty="0" smtClean="0"/>
              <a:t>Επίσης, </a:t>
            </a:r>
            <a:r>
              <a:rPr lang="el-GR" sz="2600" dirty="0">
                <a:solidFill>
                  <a:srgbClr val="FFFF00"/>
                </a:solidFill>
              </a:rPr>
              <a:t>ο χώρος της παραλαβής </a:t>
            </a:r>
            <a:r>
              <a:rPr lang="el-GR" sz="2600" dirty="0"/>
              <a:t>πρέπει να είναι </a:t>
            </a:r>
            <a:r>
              <a:rPr lang="el-GR" sz="2600" dirty="0">
                <a:solidFill>
                  <a:srgbClr val="FFFF00"/>
                </a:solidFill>
              </a:rPr>
              <a:t>άριστα φωτισμένος</a:t>
            </a:r>
            <a:r>
              <a:rPr lang="el-GR" sz="2600" dirty="0"/>
              <a:t>, είτε με φυσικό είτε με τεχνητό φως. </a:t>
            </a:r>
            <a:endParaRPr lang="el-GR" sz="2600" dirty="0" smtClean="0"/>
          </a:p>
          <a:p>
            <a:r>
              <a:rPr lang="el-GR" sz="2600" dirty="0" smtClean="0"/>
              <a:t>Ακόμα</a:t>
            </a:r>
            <a:r>
              <a:rPr lang="el-GR" sz="2600" dirty="0"/>
              <a:t>, οπωσδήποτε πρέπει να υπάρχει ένα </a:t>
            </a:r>
            <a:r>
              <a:rPr lang="el-GR" sz="2600" dirty="0">
                <a:solidFill>
                  <a:srgbClr val="FFFF00"/>
                </a:solidFill>
              </a:rPr>
              <a:t>γραφείο με τηλέφωνο </a:t>
            </a:r>
            <a:r>
              <a:rPr lang="el-GR" sz="2600" dirty="0"/>
              <a:t>που επιτρέπει την </a:t>
            </a:r>
            <a:r>
              <a:rPr lang="el-GR" sz="2600" dirty="0" err="1"/>
              <a:t>ενδοεπιχειρησιακή</a:t>
            </a:r>
            <a:r>
              <a:rPr lang="el-GR" sz="2600" dirty="0"/>
              <a:t> και </a:t>
            </a:r>
            <a:r>
              <a:rPr lang="el-GR" sz="2600" dirty="0" err="1"/>
              <a:t>εξωεπιχειρησιακή</a:t>
            </a:r>
            <a:r>
              <a:rPr lang="el-GR" sz="2600" dirty="0"/>
              <a:t> επικοινωνία των υπαλλήλων της παραλαβής. </a:t>
            </a:r>
            <a:endParaRPr lang="el-GR" sz="2600" dirty="0" smtClean="0"/>
          </a:p>
          <a:p>
            <a:r>
              <a:rPr lang="el-GR" sz="2600" dirty="0" smtClean="0"/>
              <a:t>Όσον </a:t>
            </a:r>
            <a:r>
              <a:rPr lang="el-GR" sz="2600" dirty="0"/>
              <a:t>αφορά τη </a:t>
            </a:r>
            <a:r>
              <a:rPr lang="el-GR" sz="2600" dirty="0">
                <a:solidFill>
                  <a:srgbClr val="FFFF00"/>
                </a:solidFill>
              </a:rPr>
              <a:t>χρονική λειτουργία της παραλαβής</a:t>
            </a:r>
            <a:r>
              <a:rPr lang="el-GR" sz="2600" dirty="0"/>
              <a:t>, ο υπεύθυνος των παραλαβών πρέπει να καθορίζει ώρες λειτουργίας/παράδοσης, αποφεύγοντας, έτσι την πίεση που μπορεί να δημιουργηθεί από το να φτάνουν περισσότερα εμπορεύματα ταυτόχρονα στην επιχείρηση. Με τον </a:t>
            </a:r>
            <a:r>
              <a:rPr lang="el-GR" sz="2600" dirty="0">
                <a:solidFill>
                  <a:srgbClr val="FFFF00"/>
                </a:solidFill>
              </a:rPr>
              <a:t>καθορισμό </a:t>
            </a:r>
            <a:r>
              <a:rPr lang="el-GR" sz="2600" dirty="0"/>
              <a:t>του χρόνου λειτουργίας του τμήματος μειώνονται αισθητά τα λάθη κατά την </a:t>
            </a:r>
            <a:r>
              <a:rPr lang="el-GR" sz="2600" dirty="0" smtClean="0"/>
              <a:t>παραλαβή.</a:t>
            </a:r>
            <a:endParaRPr lang="ru-RU" sz="2600" dirty="0"/>
          </a:p>
          <a:p>
            <a:endParaRPr lang="ru-RU" dirty="0"/>
          </a:p>
        </p:txBody>
      </p:sp>
    </p:spTree>
    <p:extLst>
      <p:ext uri="{BB962C8B-B14F-4D97-AF65-F5344CB8AC3E}">
        <p14:creationId xmlns:p14="http://schemas.microsoft.com/office/powerpoint/2010/main" val="430738771"/>
      </p:ext>
    </p:extLst>
  </p:cSld>
  <p:clrMapOvr>
    <a:masterClrMapping/>
  </p:clrMapOvr>
  <p:transition spd="slow">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321" y="256216"/>
            <a:ext cx="9613861" cy="1681766"/>
          </a:xfrm>
        </p:spPr>
        <p:txBody>
          <a:bodyPr>
            <a:normAutofit fontScale="90000"/>
          </a:bodyPr>
          <a:lstStyle/>
          <a:p>
            <a:pPr marL="228600" lvl="0" indent="-228600">
              <a:spcBef>
                <a:spcPts val="1000"/>
              </a:spcBef>
            </a:pPr>
            <a:r>
              <a:rPr lang="el-GR" b="1" i="1" dirty="0"/>
              <a:t>ΔΙΑΧΕΙΡΗΣΗ </a:t>
            </a:r>
            <a:r>
              <a:rPr lang="el-GR" b="1" i="1" dirty="0" smtClean="0"/>
              <a:t>ΑΠΌΘΕΜΑΤΩΝ</a:t>
            </a:r>
            <a:br>
              <a:rPr lang="el-GR" b="1" i="1" dirty="0" smtClean="0"/>
            </a:br>
            <a:r>
              <a:rPr lang="el-GR" b="1" i="1" dirty="0"/>
              <a:t/>
            </a:r>
            <a:br>
              <a:rPr lang="el-GR" b="1" i="1" dirty="0"/>
            </a:br>
            <a:r>
              <a:rPr lang="el-GR" sz="3100" b="1" dirty="0">
                <a:solidFill>
                  <a:srgbClr val="FFFF00"/>
                </a:solidFill>
                <a:ea typeface="+mn-ea"/>
                <a:cs typeface="+mn-cs"/>
              </a:rPr>
              <a:t>Αποθέματα</a:t>
            </a:r>
            <a:r>
              <a:rPr lang="el-GR" sz="3100" dirty="0">
                <a:solidFill>
                  <a:prstClr val="white"/>
                </a:solidFill>
                <a:ea typeface="+mn-ea"/>
                <a:cs typeface="+mn-cs"/>
              </a:rPr>
              <a:t> είναι ποσότητες προϊόντων, οι οποίες φυλάσσονται σε αποθήκες για μελλοντική χρήση.</a:t>
            </a:r>
            <a:r>
              <a:rPr lang="el-GR" sz="2200" dirty="0">
                <a:solidFill>
                  <a:prstClr val="white"/>
                </a:solidFill>
                <a:ea typeface="+mn-ea"/>
                <a:cs typeface="+mn-cs"/>
              </a:rPr>
              <a:t/>
            </a:r>
            <a:br>
              <a:rPr lang="el-GR" sz="2200" dirty="0">
                <a:solidFill>
                  <a:prstClr val="white"/>
                </a:solidFill>
                <a:ea typeface="+mn-ea"/>
                <a:cs typeface="+mn-cs"/>
              </a:rPr>
            </a:br>
            <a:endParaRPr lang="ru-RU" dirty="0"/>
          </a:p>
        </p:txBody>
      </p:sp>
      <p:sp>
        <p:nvSpPr>
          <p:cNvPr id="3" name="Объект 2"/>
          <p:cNvSpPr>
            <a:spLocks noGrp="1"/>
          </p:cNvSpPr>
          <p:nvPr>
            <p:ph idx="1"/>
          </p:nvPr>
        </p:nvSpPr>
        <p:spPr>
          <a:xfrm>
            <a:off x="0" y="1937982"/>
            <a:ext cx="12191999" cy="4920018"/>
          </a:xfrm>
        </p:spPr>
        <p:txBody>
          <a:bodyPr>
            <a:normAutofit/>
          </a:bodyPr>
          <a:lstStyle/>
          <a:p>
            <a:r>
              <a:rPr lang="el-GR" dirty="0" smtClean="0"/>
              <a:t>Τα </a:t>
            </a:r>
            <a:r>
              <a:rPr lang="el-GR" dirty="0"/>
              <a:t>προϊόντα αυτά μπορεί να είναι πρώτες ύλες, </a:t>
            </a:r>
            <a:r>
              <a:rPr lang="el-GR" dirty="0" err="1"/>
              <a:t>ημικατεργασμένα</a:t>
            </a:r>
            <a:r>
              <a:rPr lang="el-GR" dirty="0"/>
              <a:t> ή έτοιμα προϊόντα, κεφάλαια, μηχανές κτλ. </a:t>
            </a:r>
            <a:endParaRPr lang="el-GR" dirty="0" smtClean="0"/>
          </a:p>
          <a:p>
            <a:r>
              <a:rPr lang="el-GR" dirty="0" smtClean="0"/>
              <a:t>Τα </a:t>
            </a:r>
            <a:r>
              <a:rPr lang="el-GR" dirty="0"/>
              <a:t>αποθέματα, εάν διατηρούνται με ασφάλεια, συμβάλλουν σημαντικά στη σωστή λειτουργία των επιχειρήσεων. </a:t>
            </a:r>
            <a:endParaRPr lang="el-GR" dirty="0" smtClean="0"/>
          </a:p>
          <a:p>
            <a:pPr>
              <a:buFont typeface="Wingdings" pitchFamily="2" charset="2"/>
              <a:buChar char="Ø"/>
            </a:pPr>
            <a:r>
              <a:rPr lang="el-GR" dirty="0" smtClean="0"/>
              <a:t>Εάν </a:t>
            </a:r>
            <a:r>
              <a:rPr lang="el-GR" dirty="0"/>
              <a:t>η ποσότητα των αποθεμάτων που διατηρεί κάποια επιχείρηση είναι αρκετά μεγάλη, τότε αντιμετωπίζεται σε μεγάλο βαθμό μια αύξηση της ζήτησης που τυχόν θα παρουσιασθεί στην αγορά, αλλά για την απόκτηση και την διατήρηση αυτών των αποθεμάτων, δεσμεύονται μεγάλα ποσά κεφαλαίων</a:t>
            </a:r>
            <a:r>
              <a:rPr lang="el-GR" dirty="0" smtClean="0"/>
              <a:t>.</a:t>
            </a:r>
          </a:p>
          <a:p>
            <a:pPr>
              <a:buFont typeface="Wingdings" pitchFamily="2" charset="2"/>
              <a:buChar char="Ø"/>
            </a:pPr>
            <a:r>
              <a:rPr lang="el-GR" dirty="0" smtClean="0"/>
              <a:t> </a:t>
            </a:r>
            <a:r>
              <a:rPr lang="el-GR" dirty="0"/>
              <a:t>Εάν, αντίθετα, η ποσότητα των αποθεμάτων είναι μικρή, τότε το </a:t>
            </a:r>
            <a:r>
              <a:rPr lang="el-GR" dirty="0" err="1"/>
              <a:t>επενδεδυμένο</a:t>
            </a:r>
            <a:r>
              <a:rPr lang="el-GR" dirty="0"/>
              <a:t> σε αυτά κεφάλαιο μειώνεται, αλλά η επιχείρηση αντιμετωπίζει τον κίνδυνο της πιθανής έλλειψης αποθεμάτων που συνεπάγεται απώλεια κερδών και αξιοπιστίας. </a:t>
            </a:r>
            <a:endParaRPr lang="ru-RU" dirty="0"/>
          </a:p>
        </p:txBody>
      </p:sp>
    </p:spTree>
    <p:extLst>
      <p:ext uri="{BB962C8B-B14F-4D97-AF65-F5344CB8AC3E}">
        <p14:creationId xmlns:p14="http://schemas.microsoft.com/office/powerpoint/2010/main" val="1967799419"/>
      </p:ext>
    </p:extLst>
  </p:cSld>
  <p:clrMapOvr>
    <a:masterClrMapping/>
  </p:clrMapOvr>
  <p:transition spd="slow">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0" y="622301"/>
            <a:ext cx="11785600" cy="6045200"/>
          </a:xfrm>
        </p:spPr>
        <p:txBody>
          <a:bodyPr>
            <a:normAutofit/>
          </a:bodyPr>
          <a:lstStyle/>
          <a:p>
            <a:r>
              <a:rPr lang="el-GR" sz="2600" dirty="0" smtClean="0">
                <a:solidFill>
                  <a:srgbClr val="FFFF00"/>
                </a:solidFill>
              </a:rPr>
              <a:t>Επομένως</a:t>
            </a:r>
            <a:r>
              <a:rPr lang="el-GR" sz="2600" dirty="0"/>
              <a:t>, για μια επιχείρηση τίθεται το πρόβλημα του ελέγχου και της διαχείρισης των αποθεμάτων με τέτοιο τρόπο, ώστε να εξασφαλίζονται για την επιχείρηση τα μεγαλύτερα δυνατά κέρδη. </a:t>
            </a:r>
            <a:endParaRPr lang="el-GR" sz="2600" dirty="0" smtClean="0"/>
          </a:p>
          <a:p>
            <a:r>
              <a:rPr lang="el-GR" sz="2600" dirty="0" smtClean="0"/>
              <a:t>Ο </a:t>
            </a:r>
            <a:r>
              <a:rPr lang="el-GR" sz="2600" dirty="0">
                <a:solidFill>
                  <a:srgbClr val="FFFF00"/>
                </a:solidFill>
              </a:rPr>
              <a:t>βασικός σκοπός ενός συστήματος διαχείρισης αποθεμάτων </a:t>
            </a:r>
            <a:r>
              <a:rPr lang="el-GR" sz="2600" dirty="0"/>
              <a:t>είναι να καθορίζει πότε θα πρέπει να παραγγελθούν τα αγαθά, πόσο μεγάλη θα πρέπει να είναι η παραγγελιά σε ποια χρονική περίοδο θα γίνει . </a:t>
            </a:r>
            <a:endParaRPr lang="el-GR" sz="2600" dirty="0" smtClean="0"/>
          </a:p>
          <a:p>
            <a:r>
              <a:rPr lang="el-GR" sz="2600" dirty="0" smtClean="0"/>
              <a:t>Ορισμένες </a:t>
            </a:r>
            <a:r>
              <a:rPr lang="el-GR" sz="2600" dirty="0"/>
              <a:t>επιχειρήσεις προτιμούν να διατηρούν μακροχρόνιες σχέσεις με τους προμηθευτές τους για την ικανοποίηση των αναγκών τους για σχεδόν έναν ολόκληρο χρόνο. Στην περίπτωση αυτή ένα σύστημα διαχείρισης αποθεμάτων θα καθορίζει πότε και τι ποσότητα θα διανέμεται</a:t>
            </a:r>
            <a:r>
              <a:rPr lang="el-GR" sz="2600" dirty="0" smtClean="0"/>
              <a:t>.</a:t>
            </a:r>
          </a:p>
          <a:p>
            <a:r>
              <a:rPr lang="el-GR" sz="2600" dirty="0" smtClean="0"/>
              <a:t> </a:t>
            </a:r>
            <a:r>
              <a:rPr lang="el-GR" sz="2600" dirty="0">
                <a:solidFill>
                  <a:srgbClr val="FFFF00"/>
                </a:solidFill>
              </a:rPr>
              <a:t>Ένα αποτελεσματικό σύστημα διαχείρισης αποθεμάτων, εξοικονομεί πόρους για την επιχείρηση ελαχιστοποιώντας το κόστος. </a:t>
            </a:r>
            <a:endParaRPr lang="ru-RU" sz="2600" dirty="0">
              <a:solidFill>
                <a:srgbClr val="FFFF00"/>
              </a:solidFill>
            </a:endParaRPr>
          </a:p>
        </p:txBody>
      </p:sp>
    </p:spTree>
    <p:extLst>
      <p:ext uri="{BB962C8B-B14F-4D97-AF65-F5344CB8AC3E}">
        <p14:creationId xmlns:p14="http://schemas.microsoft.com/office/powerpoint/2010/main" val="1218641935"/>
      </p:ext>
    </p:extLst>
  </p:cSld>
  <p:clrMapOvr>
    <a:masterClrMapping/>
  </p:clrMapOvr>
  <p:transition spd="slow">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321" y="68866"/>
            <a:ext cx="9613861" cy="1516666"/>
          </a:xfrm>
        </p:spPr>
        <p:txBody>
          <a:bodyPr/>
          <a:lstStyle/>
          <a:p>
            <a:r>
              <a:rPr lang="el-GR" dirty="0"/>
              <a:t>Ο</a:t>
            </a:r>
            <a:r>
              <a:rPr lang="el-GR" dirty="0" smtClean="0"/>
              <a:t> έλεγχος</a:t>
            </a:r>
            <a:r>
              <a:rPr lang="el-GR" dirty="0"/>
              <a:t> </a:t>
            </a:r>
            <a:r>
              <a:rPr lang="el-GR" dirty="0" smtClean="0"/>
              <a:t> των αποθεμάτων</a:t>
            </a:r>
            <a:endParaRPr lang="ru-RU" dirty="0"/>
          </a:p>
        </p:txBody>
      </p:sp>
      <p:sp>
        <p:nvSpPr>
          <p:cNvPr id="3" name="Объект 2"/>
          <p:cNvSpPr>
            <a:spLocks noGrp="1"/>
          </p:cNvSpPr>
          <p:nvPr>
            <p:ph idx="1"/>
          </p:nvPr>
        </p:nvSpPr>
        <p:spPr>
          <a:xfrm>
            <a:off x="177421" y="1585532"/>
            <a:ext cx="10877266" cy="5272468"/>
          </a:xfrm>
        </p:spPr>
        <p:txBody>
          <a:bodyPr>
            <a:normAutofit lnSpcReduction="10000"/>
          </a:bodyPr>
          <a:lstStyle/>
          <a:p>
            <a:pPr marL="0" indent="0">
              <a:buNone/>
            </a:pPr>
            <a:r>
              <a:rPr lang="el-GR" sz="2600" b="1" dirty="0">
                <a:solidFill>
                  <a:srgbClr val="FFFF00"/>
                </a:solidFill>
              </a:rPr>
              <a:t>Σε ένα σύστημα αποθεμάτων, ο έλεγχος μπορεί να γίνει με δύο τρόπους</a:t>
            </a:r>
            <a:r>
              <a:rPr lang="el-GR" sz="2600" b="1" dirty="0" smtClean="0">
                <a:solidFill>
                  <a:srgbClr val="FFFF00"/>
                </a:solidFill>
              </a:rPr>
              <a:t>:</a:t>
            </a:r>
          </a:p>
          <a:p>
            <a:pPr marL="0" indent="0">
              <a:buNone/>
            </a:pPr>
            <a:r>
              <a:rPr lang="el-GR" sz="2600" dirty="0" smtClean="0"/>
              <a:t> </a:t>
            </a:r>
            <a:r>
              <a:rPr lang="el-GR" sz="2600" dirty="0"/>
              <a:t>α) Συνεχής έλεγχος των αποθεμάτων, οπότε μιλάμε για σύστημα αποθεμάτων συνεχούς επιθεώρησης</a:t>
            </a:r>
            <a:r>
              <a:rPr lang="el-GR" sz="2600" dirty="0" smtClean="0"/>
              <a:t>.</a:t>
            </a:r>
          </a:p>
          <a:p>
            <a:pPr marL="0" indent="0">
              <a:buNone/>
            </a:pPr>
            <a:r>
              <a:rPr lang="el-GR" sz="2600" dirty="0" smtClean="0"/>
              <a:t> </a:t>
            </a:r>
            <a:r>
              <a:rPr lang="el-GR" sz="2600" dirty="0"/>
              <a:t>β) Έλεγχος αποθεμάτων σε ίσα χρονικά διαστήματα, οπότε μιλάμε για σύστημα αποθεμάτων περιοδικής επιθεώρησης.         </a:t>
            </a:r>
            <a:endParaRPr lang="el-GR" sz="2600" dirty="0" smtClean="0"/>
          </a:p>
          <a:p>
            <a:pPr marL="0" indent="0">
              <a:buNone/>
            </a:pPr>
            <a:r>
              <a:rPr lang="el-GR" sz="2600" b="1" dirty="0" smtClean="0">
                <a:solidFill>
                  <a:srgbClr val="FFFF00"/>
                </a:solidFill>
              </a:rPr>
              <a:t>Παράγοντες </a:t>
            </a:r>
            <a:r>
              <a:rPr lang="el-GR" sz="2600" b="1" dirty="0">
                <a:solidFill>
                  <a:srgbClr val="FFFF00"/>
                </a:solidFill>
              </a:rPr>
              <a:t>εκείνοι που συνηγορούν στη διατήρηση αποθεμάτων σε μια επιχείρηση. </a:t>
            </a:r>
            <a:endParaRPr lang="el-GR" sz="2600" b="1" dirty="0" smtClean="0">
              <a:solidFill>
                <a:srgbClr val="FFFF00"/>
              </a:solidFill>
            </a:endParaRPr>
          </a:p>
          <a:p>
            <a:pPr marL="0" indent="0">
              <a:buNone/>
            </a:pPr>
            <a:r>
              <a:rPr lang="el-GR" b="1" dirty="0" smtClean="0">
                <a:solidFill>
                  <a:srgbClr val="92D050"/>
                </a:solidFill>
              </a:rPr>
              <a:t>α</a:t>
            </a:r>
            <a:r>
              <a:rPr lang="el-GR" b="1" dirty="0">
                <a:solidFill>
                  <a:srgbClr val="92D050"/>
                </a:solidFill>
              </a:rPr>
              <a:t>) Αβεβαιότητα. </a:t>
            </a:r>
            <a:r>
              <a:rPr lang="el-GR" dirty="0"/>
              <a:t>Η ζήτηση ενός προϊόντος δεν μπορεί να προβλεφθεί πάντοτε με ακρίβεια, διότι υπάρχουν πολλοί λόγοι, όπως βλάβες των συστημάτων παραγωγής, καθυστερήσεις στην αποστολή πρώτων υλών, απεργίες, ανώμαλες καιρικές συνθήκες κτλ., που δημιουργούν απρόβλεπτες καταστάσεις</a:t>
            </a:r>
            <a:r>
              <a:rPr lang="el-GR" dirty="0" smtClean="0"/>
              <a:t>.</a:t>
            </a:r>
          </a:p>
          <a:p>
            <a:pPr marL="0" indent="0">
              <a:buNone/>
            </a:pPr>
            <a:r>
              <a:rPr lang="el-GR" dirty="0" smtClean="0"/>
              <a:t> </a:t>
            </a:r>
            <a:endParaRPr lang="ru-RU" dirty="0"/>
          </a:p>
        </p:txBody>
      </p:sp>
    </p:spTree>
    <p:extLst>
      <p:ext uri="{BB962C8B-B14F-4D97-AF65-F5344CB8AC3E}">
        <p14:creationId xmlns:p14="http://schemas.microsoft.com/office/powerpoint/2010/main" val="1101421958"/>
      </p:ext>
    </p:extLst>
  </p:cSld>
  <p:clrMapOvr>
    <a:masterClrMapping/>
  </p:clrMapOvr>
  <p:transition spd="slow">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899" y="698500"/>
            <a:ext cx="11264901" cy="6159500"/>
          </a:xfrm>
        </p:spPr>
        <p:txBody>
          <a:bodyPr>
            <a:noAutofit/>
          </a:bodyPr>
          <a:lstStyle/>
          <a:p>
            <a:pPr marL="0" indent="0">
              <a:buNone/>
            </a:pPr>
            <a:r>
              <a:rPr lang="el-GR" b="1" dirty="0">
                <a:solidFill>
                  <a:srgbClr val="92D050"/>
                </a:solidFill>
              </a:rPr>
              <a:t> </a:t>
            </a:r>
            <a:r>
              <a:rPr lang="el-GR" sz="2600" b="1" dirty="0">
                <a:solidFill>
                  <a:srgbClr val="92D050"/>
                </a:solidFill>
              </a:rPr>
              <a:t>β) Κέρδος.</a:t>
            </a:r>
            <a:r>
              <a:rPr lang="ru-RU" sz="2600" b="1" dirty="0">
                <a:solidFill>
                  <a:srgbClr val="92D050"/>
                </a:solidFill>
              </a:rPr>
              <a:t> </a:t>
            </a:r>
            <a:r>
              <a:rPr lang="el-GR" sz="2600" dirty="0" smtClean="0"/>
              <a:t>Η </a:t>
            </a:r>
            <a:r>
              <a:rPr lang="el-GR" sz="2600" dirty="0"/>
              <a:t>διατήρηση αποθεμάτων επιτρέπει στην επιχείρηση να έχει ένα κέρδος, από τυχόν αυξήσεις των τιμών των προϊόντων που διατηρεί ή των πρώτων υλών για τα προϊόντων που παράγει. Ακόμα, η επιχείρηση κερδίζει σημαντικά ποσά, λόγω των εκπτώσεων που παρέχει η αγορά μεγάλων ποσοτήτων από ένα προϊόν</a:t>
            </a:r>
            <a:r>
              <a:rPr lang="el-GR" sz="2600" dirty="0" smtClean="0"/>
              <a:t>.</a:t>
            </a:r>
          </a:p>
          <a:p>
            <a:pPr marL="0" indent="0">
              <a:buNone/>
            </a:pPr>
            <a:r>
              <a:rPr lang="el-GR" sz="2600" b="1" dirty="0" smtClean="0">
                <a:solidFill>
                  <a:srgbClr val="92D050"/>
                </a:solidFill>
              </a:rPr>
              <a:t> </a:t>
            </a:r>
            <a:r>
              <a:rPr lang="el-GR" sz="2600" b="1" dirty="0">
                <a:solidFill>
                  <a:srgbClr val="92D050"/>
                </a:solidFill>
              </a:rPr>
              <a:t>γ) Χρόνος παράδοσης των προϊόντων. </a:t>
            </a:r>
            <a:r>
              <a:rPr lang="el-GR" sz="2600" dirty="0"/>
              <a:t>Επειδή η παραγωγή ενός προϊόντος απαιτεί μια ορισμένη χρονική περίοδο, είναι δυνατό η επιχείρηση, κατά το χρονικό αυτό διάστημα της παραγωγής, να απωλέσει έναν αριθμό πελατών, οι </a:t>
            </a:r>
            <a:r>
              <a:rPr lang="el-GR" sz="2600" dirty="0" smtClean="0"/>
              <a:t>οποίοι </a:t>
            </a:r>
            <a:r>
              <a:rPr lang="el-GR" sz="2600" dirty="0"/>
              <a:t>δεν θα είχαν την δυνατότητα να περιμένουν για την παραλαβή του προϊόντος που παράγεται. Η διατήρηση αποθεμάτων του προϊόντος αυτού αποτρέπει ένα τέτοιο κίνδυνο για την επιχείρηση. </a:t>
            </a:r>
            <a:endParaRPr lang="el-GR" sz="2600" dirty="0" smtClean="0"/>
          </a:p>
        </p:txBody>
      </p:sp>
    </p:spTree>
    <p:extLst>
      <p:ext uri="{BB962C8B-B14F-4D97-AF65-F5344CB8AC3E}">
        <p14:creationId xmlns:p14="http://schemas.microsoft.com/office/powerpoint/2010/main" val="1236599709"/>
      </p:ext>
    </p:extLst>
  </p:cSld>
  <p:clrMapOvr>
    <a:masterClrMapping/>
  </p:clrMapOvr>
  <p:transition spd="slow">
    <p:push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673100"/>
            <a:ext cx="11832608" cy="6184899"/>
          </a:xfrm>
        </p:spPr>
        <p:txBody>
          <a:bodyPr>
            <a:normAutofit/>
          </a:bodyPr>
          <a:lstStyle/>
          <a:p>
            <a:r>
              <a:rPr lang="el-GR" b="1" dirty="0">
                <a:solidFill>
                  <a:srgbClr val="92D050"/>
                </a:solidFill>
              </a:rPr>
              <a:t>δ) Ανταγωνισμός. </a:t>
            </a:r>
            <a:r>
              <a:rPr lang="el-GR" dirty="0"/>
              <a:t>Ο ανταγωνισμός μεταξύ επιχειρήσεων που παράγουν τα ίδια προϊόντα, επιβάλλει, πολλές φορές, την παράδοση προϊόντων στους πελάτες σε χρόνο μικρότερο από αυτόν που χρειάζεται για την παραγωγή τους.</a:t>
            </a:r>
            <a:r>
              <a:rPr lang="ru-RU" dirty="0"/>
              <a:t> </a:t>
            </a:r>
          </a:p>
          <a:p>
            <a:pPr marL="0" indent="0">
              <a:buNone/>
            </a:pPr>
            <a:r>
              <a:rPr lang="el-GR" smtClean="0"/>
              <a:t>   Αυτό προσθέτει </a:t>
            </a:r>
            <a:r>
              <a:rPr lang="el-GR" dirty="0"/>
              <a:t>στην επιχείρηση επιπλέον </a:t>
            </a:r>
            <a:r>
              <a:rPr lang="el-GR"/>
              <a:t>κόστος </a:t>
            </a:r>
            <a:r>
              <a:rPr lang="el-GR" smtClean="0"/>
              <a:t>και </a:t>
            </a:r>
            <a:r>
              <a:rPr lang="el-GR" dirty="0" smtClean="0"/>
              <a:t>προβλήματα </a:t>
            </a:r>
            <a:r>
              <a:rPr lang="el-GR" dirty="0"/>
              <a:t>που έχουν σχέση με την επισπεύσει της παραγωγικής </a:t>
            </a:r>
            <a:r>
              <a:rPr lang="el-GR" dirty="0" smtClean="0"/>
              <a:t>διαδικασίας.</a:t>
            </a:r>
            <a:r>
              <a:rPr lang="el-GR" dirty="0"/>
              <a:t> </a:t>
            </a:r>
            <a:r>
              <a:rPr lang="el-GR" dirty="0" smtClean="0"/>
              <a:t>Θα </a:t>
            </a:r>
            <a:r>
              <a:rPr lang="el-GR" dirty="0"/>
              <a:t>ήταν πιο οικονομικό η επιχείρηση να αποθηκεύει έτοιμα ή </a:t>
            </a:r>
            <a:r>
              <a:rPr lang="el-GR" dirty="0" err="1"/>
              <a:t>ημικατεργασμένα</a:t>
            </a:r>
            <a:r>
              <a:rPr lang="el-GR" dirty="0"/>
              <a:t> προϊόντα, έτσι ώστε η παραγωγή να μην ξεκινά από το μηδέν κάθε φορά που δέχεται μία </a:t>
            </a:r>
            <a:r>
              <a:rPr lang="el-GR" dirty="0" smtClean="0"/>
              <a:t>παραγγελία.</a:t>
            </a:r>
          </a:p>
          <a:p>
            <a:r>
              <a:rPr lang="el-GR" dirty="0" smtClean="0"/>
              <a:t> </a:t>
            </a:r>
            <a:r>
              <a:rPr lang="el-GR" b="1" dirty="0">
                <a:solidFill>
                  <a:srgbClr val="92D050"/>
                </a:solidFill>
              </a:rPr>
              <a:t>ε) Αποφυγή υπέρογκων ποσών για εξοπλισμό. </a:t>
            </a:r>
            <a:r>
              <a:rPr lang="el-GR" dirty="0"/>
              <a:t>Όταν παράγεται ένα προϊόν σε καθημερινή βάση και για την παραγωγή του χρειάζεται ειδική προετοιμασία των μέσων παραγωγής και απαιτείται ειδικό κόστος εξοπλισμού καθώς και αρκετός χρόνος, τότε, εάν δεν υπάρχει απόθεμα, η επιχείρηση είναι υποχρεωμένη να πληρώνει καθημερινά υπέρογκα ποσά για προετοιμασία και εξοπλισμό. Εάν ένα προϊόν παράγεται ανά δύο μέρες και σε διπλή ποσότητα κρατώντας το προϊόν της μίας ως απόθεμα, τότε το κόστος προετοιμασίας και εξοπλισμού μειώνεται κατά το ήμισυ.</a:t>
            </a:r>
            <a:endParaRPr lang="ru-RU" dirty="0"/>
          </a:p>
        </p:txBody>
      </p:sp>
    </p:spTree>
    <p:extLst>
      <p:ext uri="{BB962C8B-B14F-4D97-AF65-F5344CB8AC3E}">
        <p14:creationId xmlns:p14="http://schemas.microsoft.com/office/powerpoint/2010/main" val="791063326"/>
      </p:ext>
    </p:extLst>
  </p:cSld>
  <p:clrMapOvr>
    <a:masterClrMapping/>
  </p:clrMapOvr>
  <p:transition spd="slow">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321" y="254000"/>
            <a:ext cx="9613861" cy="1333500"/>
          </a:xfrm>
        </p:spPr>
        <p:txBody>
          <a:bodyPr>
            <a:normAutofit/>
          </a:bodyPr>
          <a:lstStyle/>
          <a:p>
            <a:r>
              <a:rPr lang="el-GR" dirty="0"/>
              <a:t>Παρακολούθηση των  </a:t>
            </a:r>
            <a:r>
              <a:rPr lang="el-GR" dirty="0" smtClean="0"/>
              <a:t>αποθεμάτων</a:t>
            </a:r>
            <a:endParaRPr lang="ru-RU" dirty="0"/>
          </a:p>
        </p:txBody>
      </p:sp>
      <p:sp>
        <p:nvSpPr>
          <p:cNvPr id="3" name="Объект 2"/>
          <p:cNvSpPr>
            <a:spLocks noGrp="1"/>
          </p:cNvSpPr>
          <p:nvPr>
            <p:ph idx="1"/>
          </p:nvPr>
        </p:nvSpPr>
        <p:spPr>
          <a:xfrm>
            <a:off x="0" y="1511300"/>
            <a:ext cx="12191999" cy="5346699"/>
          </a:xfrm>
        </p:spPr>
        <p:txBody>
          <a:bodyPr>
            <a:normAutofit/>
          </a:bodyPr>
          <a:lstStyle/>
          <a:p>
            <a:endParaRPr lang="el-GR" dirty="0" smtClean="0"/>
          </a:p>
          <a:p>
            <a:r>
              <a:rPr lang="el-GR" dirty="0" smtClean="0"/>
              <a:t>Βασικό σημείο </a:t>
            </a:r>
            <a:r>
              <a:rPr lang="el-GR" dirty="0"/>
              <a:t>στη διαδικασία των προμηθειών είναι η καθημερινή, συστηματική και  διαρκής  παρακολούθηση και ο  έλεγχος των  αποθεμάτων  που τηρούνται στις αποθήκες. </a:t>
            </a:r>
            <a:endParaRPr lang="el-GR" dirty="0" smtClean="0"/>
          </a:p>
          <a:p>
            <a:r>
              <a:rPr lang="el-GR" dirty="0" smtClean="0"/>
              <a:t>Ο </a:t>
            </a:r>
            <a:r>
              <a:rPr lang="el-GR" dirty="0"/>
              <a:t>υπεύθυνος επιβάλλεται να καθορίσει τέτοιες διαδικασίες που θα εξασφαλίζουν όχι μόνο σωστή αποθήκευση αλλά και πληροφορίες σχετικά με το ύψος και την αξία του αποθέματος. </a:t>
            </a:r>
            <a:endParaRPr lang="el-GR" dirty="0" smtClean="0"/>
          </a:p>
          <a:p>
            <a:r>
              <a:rPr lang="el-GR" dirty="0" smtClean="0"/>
              <a:t>Η </a:t>
            </a:r>
            <a:r>
              <a:rPr lang="el-GR" dirty="0"/>
              <a:t>παρακολούθηση των αποθεμάτων είναι απαραίτητη επειδή εξασφαλίζει τόσο την ομαλή λειτουργία των τμημάτων παραγωγής όσο και τη βιωσιμότητα της επιχείρησης. Οι εφαρμοζόμενες πρακτικές παρακολούθησης των αποθεμάτων διαφέρουν από επιχείρηση σε </a:t>
            </a:r>
            <a:r>
              <a:rPr lang="el-GR" dirty="0" smtClean="0"/>
              <a:t>επιχείρηση </a:t>
            </a:r>
            <a:r>
              <a:rPr lang="el-GR" dirty="0"/>
              <a:t>με κριτήρια τη δυναμικότητα της μονάδας, το βαθμό οργάνωσης, τον αριθμό των απασχολούμενων στο τμήμα των προμηθειών, και άλλες </a:t>
            </a:r>
            <a:r>
              <a:rPr lang="el-GR" dirty="0" smtClean="0"/>
              <a:t>παραμέτρους</a:t>
            </a:r>
            <a:r>
              <a:rPr lang="el-GR" dirty="0"/>
              <a:t>. </a:t>
            </a:r>
            <a:endParaRPr lang="ru-RU" dirty="0"/>
          </a:p>
        </p:txBody>
      </p:sp>
    </p:spTree>
    <p:extLst>
      <p:ext uri="{BB962C8B-B14F-4D97-AF65-F5344CB8AC3E}">
        <p14:creationId xmlns:p14="http://schemas.microsoft.com/office/powerpoint/2010/main" val="302701220"/>
      </p:ext>
    </p:extLst>
  </p:cSld>
  <p:clrMapOvr>
    <a:masterClrMapping/>
  </p:clrMapOvr>
  <p:transition spd="slow">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03200"/>
            <a:ext cx="11925300" cy="1333500"/>
          </a:xfrm>
        </p:spPr>
        <p:txBody>
          <a:bodyPr>
            <a:normAutofit/>
          </a:bodyPr>
          <a:lstStyle/>
          <a:p>
            <a:pPr marL="228600" lvl="0" indent="-228600">
              <a:spcBef>
                <a:spcPts val="1000"/>
              </a:spcBef>
            </a:pPr>
            <a:r>
              <a:rPr lang="el-GR" sz="2400" dirty="0" smtClean="0">
                <a:solidFill>
                  <a:prstClr val="white"/>
                </a:solidFill>
                <a:ea typeface="+mn-ea"/>
                <a:cs typeface="+mn-cs"/>
              </a:rPr>
              <a:t>   Μεγάλες </a:t>
            </a:r>
            <a:r>
              <a:rPr lang="el-GR" sz="2400" dirty="0">
                <a:solidFill>
                  <a:prstClr val="white"/>
                </a:solidFill>
                <a:ea typeface="+mn-ea"/>
                <a:cs typeface="+mn-cs"/>
              </a:rPr>
              <a:t>βιομηχανικές μονάδες χρησιμοποιούν τις </a:t>
            </a:r>
            <a:r>
              <a:rPr lang="el-GR" sz="2400" b="1" dirty="0">
                <a:solidFill>
                  <a:srgbClr val="00B0F0"/>
                </a:solidFill>
                <a:ea typeface="+mn-ea"/>
                <a:cs typeface="+mn-cs"/>
              </a:rPr>
              <a:t>καρτέλες συνεχούς απογραφής ή καρτέλες αποθήκης </a:t>
            </a:r>
            <a:r>
              <a:rPr lang="el-GR" sz="2400" dirty="0">
                <a:solidFill>
                  <a:prstClr val="white"/>
                </a:solidFill>
                <a:ea typeface="+mn-ea"/>
                <a:cs typeface="+mn-cs"/>
              </a:rPr>
              <a:t>χωρίς να αποκλείεται η χρησιμοποίηση </a:t>
            </a:r>
            <a:r>
              <a:rPr lang="el-GR" sz="2400" dirty="0">
                <a:solidFill>
                  <a:srgbClr val="00B0F0"/>
                </a:solidFill>
                <a:ea typeface="+mn-ea"/>
                <a:cs typeface="+mn-cs"/>
              </a:rPr>
              <a:t>προγραμμάτων ηλεκτρονικών υπολογιστών </a:t>
            </a:r>
            <a:r>
              <a:rPr lang="el-GR" sz="2400" dirty="0">
                <a:solidFill>
                  <a:prstClr val="white"/>
                </a:solidFill>
                <a:ea typeface="+mn-ea"/>
                <a:cs typeface="+mn-cs"/>
              </a:rPr>
              <a:t>προσαρμοσμένων στις ανάγκες της επιχείρησης.</a:t>
            </a:r>
            <a:r>
              <a:rPr lang="ru-RU" sz="2400" dirty="0">
                <a:solidFill>
                  <a:prstClr val="white"/>
                </a:solidFill>
                <a:ea typeface="+mn-ea"/>
                <a:cs typeface="+mn-cs"/>
              </a:rPr>
              <a:t> </a:t>
            </a:r>
          </a:p>
        </p:txBody>
      </p:sp>
      <p:sp>
        <p:nvSpPr>
          <p:cNvPr id="3" name="Объект 2"/>
          <p:cNvSpPr>
            <a:spLocks noGrp="1"/>
          </p:cNvSpPr>
          <p:nvPr>
            <p:ph idx="4294967295"/>
          </p:nvPr>
        </p:nvSpPr>
        <p:spPr>
          <a:xfrm>
            <a:off x="215900" y="1727200"/>
            <a:ext cx="11709400" cy="4878388"/>
          </a:xfrm>
        </p:spPr>
        <p:txBody>
          <a:bodyPr>
            <a:normAutofit fontScale="85000" lnSpcReduction="20000"/>
          </a:bodyPr>
          <a:lstStyle/>
          <a:p>
            <a:pPr>
              <a:buFont typeface="Wingdings" pitchFamily="2" charset="2"/>
              <a:buChar char="Ø"/>
            </a:pPr>
            <a:r>
              <a:rPr lang="el-GR" sz="2800" dirty="0"/>
              <a:t>Οι καρτέλες της αποθήκης ή καρτέλες συνεχούς απογραφής  τηρούνται για κάθε είδος και συσκευασία. </a:t>
            </a:r>
            <a:endParaRPr lang="el-GR" sz="2800" dirty="0" smtClean="0"/>
          </a:p>
          <a:p>
            <a:pPr>
              <a:buFont typeface="Wingdings" pitchFamily="2" charset="2"/>
              <a:buChar char="Ø"/>
            </a:pPr>
            <a:r>
              <a:rPr lang="el-GR" sz="2800" dirty="0" smtClean="0"/>
              <a:t>Πολλές </a:t>
            </a:r>
            <a:r>
              <a:rPr lang="el-GR" sz="2800" dirty="0"/>
              <a:t>επιχειρήσεις</a:t>
            </a:r>
            <a:r>
              <a:rPr lang="el-GR" sz="2800" b="1" i="1" dirty="0"/>
              <a:t> </a:t>
            </a:r>
            <a:r>
              <a:rPr lang="el-GR" sz="2800" dirty="0"/>
              <a:t>χρησιμοποιούν </a:t>
            </a:r>
            <a:r>
              <a:rPr lang="el-GR" sz="2800" dirty="0">
                <a:solidFill>
                  <a:schemeClr val="accent5"/>
                </a:solidFill>
              </a:rPr>
              <a:t>καρτέλες διαφορετικού χρώματος </a:t>
            </a:r>
            <a:r>
              <a:rPr lang="el-GR" sz="2800" dirty="0"/>
              <a:t>για κάθε μια από τις κύριες ομάδες εμπορευμάτων (σοκολάτες διαφόρων γεύσεων , </a:t>
            </a:r>
            <a:r>
              <a:rPr lang="el-GR" sz="2800" dirty="0" err="1"/>
              <a:t>σοκολατάκια</a:t>
            </a:r>
            <a:r>
              <a:rPr lang="el-GR" sz="2800" dirty="0"/>
              <a:t> κλπ. ) </a:t>
            </a:r>
            <a:endParaRPr lang="el-GR" sz="2800" dirty="0" smtClean="0"/>
          </a:p>
          <a:p>
            <a:pPr marL="0" indent="0">
              <a:buNone/>
            </a:pPr>
            <a:r>
              <a:rPr lang="el-GR" sz="2800" dirty="0" smtClean="0">
                <a:solidFill>
                  <a:srgbClr val="FFFF00"/>
                </a:solidFill>
              </a:rPr>
              <a:t>Μια </a:t>
            </a:r>
            <a:r>
              <a:rPr lang="el-GR" sz="2800" dirty="0">
                <a:solidFill>
                  <a:srgbClr val="FFFF00"/>
                </a:solidFill>
              </a:rPr>
              <a:t>πλήρης καρτέλα αποθήκης πρέπει να αναφέρει τα παρακάτω </a:t>
            </a:r>
            <a:r>
              <a:rPr lang="el-GR" sz="2800" dirty="0" smtClean="0">
                <a:solidFill>
                  <a:srgbClr val="FFFF00"/>
                </a:solidFill>
              </a:rPr>
              <a:t>στοιχεία</a:t>
            </a:r>
            <a:r>
              <a:rPr lang="en-GB" sz="2800" dirty="0" smtClean="0">
                <a:solidFill>
                  <a:srgbClr val="FFFF00"/>
                </a:solidFill>
              </a:rPr>
              <a:t>:</a:t>
            </a:r>
            <a:r>
              <a:rPr lang="el-GR" sz="2800" dirty="0" smtClean="0"/>
              <a:t> </a:t>
            </a:r>
            <a:endParaRPr lang="en-GB" sz="2800" dirty="0" smtClean="0"/>
          </a:p>
          <a:p>
            <a:pPr marL="514350" indent="-514350">
              <a:buFont typeface="+mj-lt"/>
              <a:buAutoNum type="arabicPeriod"/>
            </a:pPr>
            <a:r>
              <a:rPr lang="en-GB" sz="2800" dirty="0"/>
              <a:t>E</a:t>
            </a:r>
            <a:r>
              <a:rPr lang="el-GR" sz="2800" dirty="0" err="1" smtClean="0"/>
              <a:t>ίδος</a:t>
            </a:r>
            <a:endParaRPr lang="en-GB" sz="2800" dirty="0" smtClean="0"/>
          </a:p>
          <a:p>
            <a:pPr marL="514350" indent="-514350">
              <a:buFont typeface="+mj-lt"/>
              <a:buAutoNum type="arabicPeriod"/>
            </a:pPr>
            <a:r>
              <a:rPr lang="el-GR" sz="2800" dirty="0" smtClean="0"/>
              <a:t>Συσκευασία</a:t>
            </a:r>
            <a:endParaRPr lang="el-GR" sz="2800" dirty="0"/>
          </a:p>
          <a:p>
            <a:pPr marL="514350" indent="-514350">
              <a:buFont typeface="+mj-lt"/>
              <a:buAutoNum type="arabicPeriod"/>
            </a:pPr>
            <a:r>
              <a:rPr lang="el-GR" sz="2800" dirty="0" smtClean="0"/>
              <a:t>Περιεχόμενο </a:t>
            </a:r>
            <a:r>
              <a:rPr lang="el-GR" sz="2800" dirty="0"/>
              <a:t>και κωδικό του </a:t>
            </a:r>
            <a:r>
              <a:rPr lang="el-GR" sz="2800" dirty="0" smtClean="0"/>
              <a:t>είδους</a:t>
            </a:r>
            <a:endParaRPr lang="en-GB" sz="2800" dirty="0" smtClean="0"/>
          </a:p>
          <a:p>
            <a:pPr marL="514350" indent="-514350">
              <a:buFont typeface="+mj-lt"/>
              <a:buAutoNum type="arabicPeriod"/>
            </a:pPr>
            <a:r>
              <a:rPr lang="el-GR" sz="2800" dirty="0" smtClean="0"/>
              <a:t>Ονοματεπώνυμο</a:t>
            </a:r>
            <a:r>
              <a:rPr lang="el-GR" sz="2800" dirty="0"/>
              <a:t>, διεύθυνση και τηλέφωνο του προμηθευτή </a:t>
            </a:r>
            <a:r>
              <a:rPr lang="el-GR" sz="2800" dirty="0" smtClean="0"/>
              <a:t>και</a:t>
            </a:r>
            <a:endParaRPr lang="en-GB" sz="2800" dirty="0" smtClean="0"/>
          </a:p>
          <a:p>
            <a:pPr marL="514350" indent="-514350">
              <a:buFont typeface="+mj-lt"/>
              <a:buAutoNum type="arabicPeriod"/>
            </a:pPr>
            <a:r>
              <a:rPr lang="el-GR" sz="2800" dirty="0" smtClean="0"/>
              <a:t>Κατά </a:t>
            </a:r>
            <a:r>
              <a:rPr lang="el-GR" sz="2800" dirty="0"/>
              <a:t>ημερομηνία τις εισαγωγές του είδους στη αποθήκη, τις εξαγωγές στα τμήματα παραγωγής και το υπόλοιπο της </a:t>
            </a:r>
            <a:r>
              <a:rPr lang="el-GR" sz="2800" dirty="0" smtClean="0"/>
              <a:t>καρτέλας </a:t>
            </a:r>
            <a:endParaRPr lang="en-GB" sz="2800" dirty="0" smtClean="0"/>
          </a:p>
          <a:p>
            <a:pPr marL="0" indent="0">
              <a:buNone/>
            </a:pPr>
            <a:r>
              <a:rPr lang="el-GR" sz="2800" dirty="0" smtClean="0">
                <a:solidFill>
                  <a:srgbClr val="92D050"/>
                </a:solidFill>
              </a:rPr>
              <a:t>Οι </a:t>
            </a:r>
            <a:r>
              <a:rPr lang="el-GR" sz="2800" dirty="0">
                <a:solidFill>
                  <a:srgbClr val="92D050"/>
                </a:solidFill>
              </a:rPr>
              <a:t>καρτέλες αποθήκης χρησιμεύουν όχι μόνο στην </a:t>
            </a:r>
            <a:r>
              <a:rPr lang="el-GR" sz="2800" b="1" dirty="0">
                <a:solidFill>
                  <a:srgbClr val="FF0000"/>
                </a:solidFill>
              </a:rPr>
              <a:t>παρακολούθηση</a:t>
            </a:r>
            <a:r>
              <a:rPr lang="el-GR" sz="2800" dirty="0">
                <a:solidFill>
                  <a:srgbClr val="92D050"/>
                </a:solidFill>
              </a:rPr>
              <a:t> των διάφορων εμπορευμάτων μέσα στην αποθήκη αλλά ακόμα και στην </a:t>
            </a:r>
            <a:r>
              <a:rPr lang="el-GR" sz="2800" b="1" dirty="0">
                <a:solidFill>
                  <a:srgbClr val="FF0000"/>
                </a:solidFill>
              </a:rPr>
              <a:t>απογραφή</a:t>
            </a:r>
            <a:endParaRPr lang="ru-RU" sz="2800" b="1" dirty="0">
              <a:solidFill>
                <a:srgbClr val="FF0000"/>
              </a:solidFill>
            </a:endParaRPr>
          </a:p>
          <a:p>
            <a:endParaRPr lang="ru-RU" dirty="0"/>
          </a:p>
        </p:txBody>
      </p:sp>
    </p:spTree>
    <p:extLst>
      <p:ext uri="{BB962C8B-B14F-4D97-AF65-F5344CB8AC3E}">
        <p14:creationId xmlns:p14="http://schemas.microsoft.com/office/powerpoint/2010/main" val="1437416029"/>
      </p:ext>
    </p:extLst>
  </p:cSld>
  <p:clrMapOvr>
    <a:masterClrMapping/>
  </p:clrMapOvr>
  <p:transition spd="slow">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marL="0" indent="0" algn="ctr">
              <a:buNone/>
            </a:pPr>
            <a:endParaRPr lang="el-GR" dirty="0" smtClean="0"/>
          </a:p>
          <a:p>
            <a:pPr marL="0" indent="0" algn="ctr">
              <a:buNone/>
            </a:pPr>
            <a:endParaRPr lang="el-GR" dirty="0"/>
          </a:p>
          <a:p>
            <a:pPr marL="0" indent="0" algn="ctr">
              <a:buNone/>
            </a:pPr>
            <a:endParaRPr lang="el-GR" dirty="0" smtClean="0"/>
          </a:p>
          <a:p>
            <a:pPr marL="0" indent="0" algn="ctr">
              <a:buNone/>
            </a:pPr>
            <a:endParaRPr lang="el-GR" dirty="0"/>
          </a:p>
          <a:p>
            <a:pPr marL="0" indent="0" algn="ctr">
              <a:buNone/>
            </a:pPr>
            <a:endParaRPr lang="el-GR" dirty="0" smtClean="0"/>
          </a:p>
          <a:p>
            <a:pPr marL="0" indent="0" algn="ctr">
              <a:buNone/>
            </a:pPr>
            <a:r>
              <a:rPr lang="el-GR" dirty="0" smtClean="0"/>
              <a:t>ΕΥΧΑΡΙΣΤΟΥΜΕ ΠΟΛΥ</a:t>
            </a:r>
            <a:endParaRPr lang="el-GR" dirty="0"/>
          </a:p>
        </p:txBody>
      </p:sp>
    </p:spTree>
    <p:extLst>
      <p:ext uri="{BB962C8B-B14F-4D97-AF65-F5344CB8AC3E}">
        <p14:creationId xmlns:p14="http://schemas.microsoft.com/office/powerpoint/2010/main" val="3137160358"/>
      </p:ext>
    </p:extLst>
  </p:cSld>
  <p:clrMapOvr>
    <a:masterClrMapping/>
  </p:clrMapOvr>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Берлин">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3410</TotalTime>
  <Words>7049</Words>
  <Application>Microsoft Office PowerPoint</Application>
  <PresentationFormat>Προσαρμογή</PresentationFormat>
  <Paragraphs>1898</Paragraphs>
  <Slides>98</Slides>
  <Notes>15</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98</vt:i4>
      </vt:variant>
    </vt:vector>
  </HeadingPairs>
  <TitlesOfParts>
    <vt:vector size="100" baseType="lpstr">
      <vt:lpstr>Берлин</vt:lpstr>
      <vt:lpstr>Document</vt:lpstr>
      <vt:lpstr>65Ο Γυμνάσιο Αθηνών </vt:lpstr>
      <vt:lpstr>ΛΟΓΟΤΥΠΟ</vt:lpstr>
      <vt:lpstr>Παρουσίαση του PowerPoint</vt:lpstr>
      <vt:lpstr>Παρουσίαση του PowerPoint</vt:lpstr>
      <vt:lpstr>Στόχοι τμήματος:</vt:lpstr>
      <vt:lpstr>Τα προϊόντα μας:</vt:lpstr>
      <vt:lpstr>#2</vt:lpstr>
      <vt:lpstr>#3</vt:lpstr>
      <vt:lpstr>Παρουσίαση του PowerPoint</vt:lpstr>
      <vt:lpstr>Παρουσίαση του PowerPoint</vt:lpstr>
      <vt:lpstr>Παρουσίαση του PowerPoint</vt:lpstr>
      <vt:lpstr>ΠΡΩΤΕΣ ΥΛΕΣ ΚΑΙ ΔΙΑΔΙΚΑΣΙΑ ΠΑΡΑΓΩΓΗΣ</vt:lpstr>
      <vt:lpstr>Παρουσίαση του PowerPoint</vt:lpstr>
      <vt:lpstr>Εξοπλισμός:</vt:lpstr>
      <vt:lpstr>Οικονομικός Διευθυντής: Βανικιώτης  Μάνος</vt:lpstr>
      <vt:lpstr>Παρουσίαση του PowerPoint</vt:lpstr>
      <vt:lpstr>Παρουσίαση του PowerPoint</vt:lpstr>
      <vt:lpstr>7)    Ακριβοδίκαιη κατανομή της χρηματοδότησης των τμημάτων της επιχείρησης.   8)     Σύνταξη ισολογισμού με στόχο το μεγαλύτερο δυνατό κέρδος για την εταιρία και τους μετόχους.   9)    Ύπαρξη ρευστότητας(του μεγαλύτερου μέρους των κερδών σε μετρητά), για τον καλύτερο ελιγμό της εταιρίας στην αγορά.   10)  Ύπαρξη σχεδίου έκτακτης ανάγκης (Ontigency plan).Σε περίπτωση αποτυχίας της επιχείρησης , ύπαρξη μέτρων για τον περιορισμό του προβλήματος. Η εξισορρόπηση των μακροπρόθεσμων και βραχυπρόθεσμων στόχων παίζει σημαντικό ρόλο στην κερδοφορία .Το κέρδος μας επιτρέπει να επανεπενδύουμε σε νέες αναδυόμενες επιχειρηματικές ευκαιρίες..                            Το κέρδος είναι ευθύνη όλων μας.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Διευθυντής Προσωπικού</vt:lpstr>
      <vt:lpstr>Παρουσίαση του PowerPoint</vt:lpstr>
      <vt:lpstr>Στόχοι τμήματος </vt:lpstr>
      <vt:lpstr>Ανθρώπινο Δυναμικό</vt:lpstr>
      <vt:lpstr>Παρουσίαση του PowerPoint</vt:lpstr>
      <vt:lpstr>Αριθμός Ατόμων/Τμήμα</vt:lpstr>
      <vt:lpstr>Ωράριο εργασίας</vt:lpstr>
      <vt:lpstr>Αιτίες Απόλυσης Εργαζομένων</vt:lpstr>
      <vt:lpstr>Μισθοδοσία Εργαζομένων</vt:lpstr>
      <vt:lpstr>Διευθύντρια Marketing</vt:lpstr>
      <vt:lpstr>Τι είναι το Marketing ?</vt:lpstr>
      <vt:lpstr>Στόχοι του τμήματος Marketing</vt:lpstr>
      <vt:lpstr>Γενικά Καθήκοντα και Ευθύνες :</vt:lpstr>
      <vt:lpstr>Απαιτούμενα προσόντα</vt:lpstr>
      <vt:lpstr>Ερωτηματολόγιο </vt:lpstr>
      <vt:lpstr>Παρουσίαση του PowerPoint</vt:lpstr>
      <vt:lpstr>Παρουσίαση του PowerPoint</vt:lpstr>
      <vt:lpstr>Συμπεράσματα Έρευνας</vt:lpstr>
      <vt:lpstr> ΠΡΟΩΘΗΣΗ(PROMOTION) </vt:lpstr>
      <vt:lpstr>Παρουσίαση του PowerPoint</vt:lpstr>
      <vt:lpstr>Διευθήντρια Δημοσίων Σχέσεων</vt:lpstr>
      <vt:lpstr>Υπεύθυνος Δημοσίων Σχέσεων</vt:lpstr>
      <vt:lpstr>Λίγα λόγια για τις Δημόσιες Σχέσεις</vt:lpstr>
      <vt:lpstr>Εργαλεία Δημοσίων Σχέσεων</vt:lpstr>
      <vt:lpstr>Εργασία Δημοσίων Σχέσεων #2</vt:lpstr>
      <vt:lpstr>Παρουσίαση του PowerPoint</vt:lpstr>
      <vt:lpstr>Lobbying</vt:lpstr>
      <vt:lpstr>Γενικός διευθυντής</vt:lpstr>
      <vt:lpstr>Λίγα Λόγια για την Εταιρία</vt:lpstr>
      <vt:lpstr>Η Ιστορία μας….</vt:lpstr>
      <vt:lpstr>Οι σταθερές αξίες μας</vt:lpstr>
      <vt:lpstr>Παρουσίαση του PowerPoint</vt:lpstr>
      <vt:lpstr>Πιο αναλυτικά: </vt:lpstr>
      <vt:lpstr>Παρουσίαση του PowerPoint</vt:lpstr>
      <vt:lpstr>Παρουσίαση του PowerPoint</vt:lpstr>
      <vt:lpstr>Διευθύντρια Έρευνας και Ανάπτυξης</vt:lpstr>
      <vt:lpstr>Έρευνα και Ανάπτυξη</vt:lpstr>
      <vt:lpstr>Παρουσίαση του PowerPoint</vt:lpstr>
      <vt:lpstr>Υπεύθυνος του τμήματος</vt:lpstr>
      <vt:lpstr>Παρουσίαση του PowerPoint</vt:lpstr>
      <vt:lpstr>Προσόντα</vt:lpstr>
      <vt:lpstr>Διευθύντρια Ποιοτικού Ελέγχου</vt:lpstr>
      <vt:lpstr>Ποιοτικός έλεγχος</vt:lpstr>
      <vt:lpstr>Καθήκοντα</vt:lpstr>
      <vt:lpstr>Παρουσίαση του PowerPoint</vt:lpstr>
      <vt:lpstr>Παρουσίαση του PowerPoint</vt:lpstr>
      <vt:lpstr> ΔΙΑΧΕΙΡΗΣΗ   ΠΡΩΤΩΝ   ΥΛΩΝ </vt:lpstr>
      <vt:lpstr> ΔΙΑΔΙΚΑΣΙΑ</vt:lpstr>
      <vt:lpstr>Ονομάζομαι Αντωνέλος Χαράλαμπος και είμαι διευθυντής προμηθειών στην εταιρεία MARGARITA  ΑΕ   </vt:lpstr>
      <vt:lpstr>ΔΙΑΔΙΚΑΣΙΑΣ ΠΑΡΑΛΑΒΗΣ ΠΡΟΜΗΘΕΙΩΝ</vt:lpstr>
      <vt:lpstr>Παρουσίαση του PowerPoint</vt:lpstr>
      <vt:lpstr>Παρουσίαση του PowerPoint</vt:lpstr>
      <vt:lpstr>ΔΙΑΧΕΙΡΗΣΗ ΑΠΌΘΕΜΑΤΩΝ  Αποθέματα είναι ποσότητες προϊόντων, οι οποίες φυλάσσονται σε αποθήκες για μελλοντική χρήση. </vt:lpstr>
      <vt:lpstr>Παρουσίαση του PowerPoint</vt:lpstr>
      <vt:lpstr>Ο έλεγχος  των αποθεμάτων</vt:lpstr>
      <vt:lpstr>Παρουσίαση του PowerPoint</vt:lpstr>
      <vt:lpstr>Παρουσίαση του PowerPoint</vt:lpstr>
      <vt:lpstr>Παρακολούθηση των  αποθεμάτων</vt:lpstr>
      <vt:lpstr>   Μεγάλες βιομηχανικές μονάδες χρησιμοποιούν τις καρτέλες συνεχούς απογραφής ή καρτέλες αποθήκης χωρίς να αποκλείεται η χρησιμοποίηση προγραμμάτων ηλεκτρονικών υπολογιστών προσαρμοσμένων στις ανάγκες της επιχείρησης. </vt:lpstr>
      <vt:lpstr>Παρουσίαση του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65Ο Γυμνάσιο Αθηνών Ομαδικό έργο του Β’1</dc:title>
  <dc:creator>Dionisios Vasiliadis</dc:creator>
  <cp:lastModifiedBy>ΓΕΩΡΓΙΑ</cp:lastModifiedBy>
  <cp:revision>170</cp:revision>
  <dcterms:created xsi:type="dcterms:W3CDTF">2019-05-03T21:08:56Z</dcterms:created>
  <dcterms:modified xsi:type="dcterms:W3CDTF">2020-04-02T15:26:57Z</dcterms:modified>
</cp:coreProperties>
</file>