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71" r:id="rId5"/>
    <p:sldId id="272" r:id="rId6"/>
    <p:sldId id="258" r:id="rId7"/>
    <p:sldId id="257" r:id="rId8"/>
    <p:sldId id="259" r:id="rId9"/>
    <p:sldId id="261" r:id="rId10"/>
    <p:sldId id="262" r:id="rId11"/>
    <p:sldId id="260" r:id="rId12"/>
    <p:sldId id="263" r:id="rId13"/>
    <p:sldId id="264" r:id="rId14"/>
    <p:sldId id="265" r:id="rId15"/>
    <p:sldId id="266" r:id="rId16"/>
    <p:sldId id="267" r:id="rId17"/>
    <p:sldId id="269" r:id="rId18"/>
    <p:sldId id="275" r:id="rId19"/>
    <p:sldId id="274" r:id="rId20"/>
    <p:sldId id="273" r:id="rId21"/>
    <p:sldId id="27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574" autoAdjust="0"/>
  </p:normalViewPr>
  <p:slideViewPr>
    <p:cSldViewPr>
      <p:cViewPr varScale="1">
        <p:scale>
          <a:sx n="73" d="100"/>
          <a:sy n="73" d="100"/>
        </p:scale>
        <p:origin x="108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holev\Documents\Vasiliki\&#945;&#961;&#967;&#949;&#943;&#959;%20excel%20&#914;&#945;&#963;&#953;&#955;&#953;&#954;&#94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holev\Documents\Vasiliki\&#945;&#961;&#967;&#949;&#943;&#959;%20excel%20&#914;&#945;&#963;&#953;&#955;&#953;&#954;&#94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holev\Documents\Vasiliki\excel%20&#957;&#964;&#959;&#956;&#940;&#964;&#94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holev\Documents\Vasiliki\excel%20&#957;&#964;&#959;&#956;&#940;&#964;&#94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l-GR" sz="1800" b="1" u="sng" dirty="0">
                <a:solidFill>
                  <a:srgbClr val="FF0000"/>
                </a:solidFill>
                <a:latin typeface="+mn-lt"/>
              </a:rPr>
              <a:t>Φυτό</a:t>
            </a:r>
            <a:r>
              <a:rPr lang="en-US" sz="1800" b="1" u="sng" dirty="0">
                <a:solidFill>
                  <a:srgbClr val="FF0000"/>
                </a:solidFill>
                <a:latin typeface="+mn-lt"/>
              </a:rPr>
              <a:t>:</a:t>
            </a:r>
            <a:r>
              <a:rPr lang="el-GR" sz="1800" b="1" u="sng" baseline="0" dirty="0">
                <a:solidFill>
                  <a:srgbClr val="FF0000"/>
                </a:solidFill>
                <a:latin typeface="+mn-lt"/>
              </a:rPr>
              <a:t> Βασιλικός σε φως</a:t>
            </a:r>
            <a:endParaRPr lang="en-US" sz="1800" b="1" u="sng" dirty="0">
              <a:solidFill>
                <a:srgbClr val="FF000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Sheet1!$C$6:$C$18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  <c:pt idx="10">
                  <c:v>19</c:v>
                </c:pt>
                <c:pt idx="11">
                  <c:v>21</c:v>
                </c:pt>
                <c:pt idx="12">
                  <c:v>23</c:v>
                </c:pt>
              </c:numCache>
            </c:numRef>
          </c:xVal>
          <c:yVal>
            <c:numRef>
              <c:f>Sheet1!$D$6:$D$18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1.7000000000000006</c:v>
                </c:pt>
                <c:pt idx="9">
                  <c:v>2</c:v>
                </c:pt>
                <c:pt idx="10">
                  <c:v>2.2000000000000002</c:v>
                </c:pt>
                <c:pt idx="11">
                  <c:v>2.5</c:v>
                </c:pt>
                <c:pt idx="1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90-4143-AA19-D398A16B315A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9790-4143-AA19-D398A16B3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458848"/>
        <c:axId val="150459408"/>
      </c:scatterChart>
      <c:valAx>
        <c:axId val="150458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b="1">
                    <a:solidFill>
                      <a:schemeClr val="tx1"/>
                    </a:solidFill>
                    <a:latin typeface="+mn-lt"/>
                  </a:rPr>
                  <a:t>Ημέρες</a:t>
                </a:r>
              </a:p>
            </c:rich>
          </c:tx>
          <c:layout>
            <c:manualLayout>
              <c:xMode val="edge"/>
              <c:yMode val="edge"/>
              <c:x val="0.4856393795370173"/>
              <c:y val="0.9359614375126186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0459408"/>
        <c:crosses val="autoZero"/>
        <c:crossBetween val="midCat"/>
      </c:valAx>
      <c:valAx>
        <c:axId val="15045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b="1">
                    <a:solidFill>
                      <a:schemeClr val="tx1"/>
                    </a:solidFill>
                    <a:latin typeface="+mn-lt"/>
                  </a:rPr>
                  <a:t>Υψος φυτού σε </a:t>
                </a:r>
                <a:r>
                  <a:rPr lang="en-US" sz="1800" b="1">
                    <a:solidFill>
                      <a:schemeClr val="tx1"/>
                    </a:solidFill>
                    <a:latin typeface="+mn-lt"/>
                  </a:rPr>
                  <a:t>cm </a:t>
                </a:r>
                <a:endParaRPr lang="el-GR" sz="1800" b="1">
                  <a:solidFill>
                    <a:schemeClr val="tx1"/>
                  </a:solidFill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5015015015015019E-3"/>
              <c:y val="0.3369765798505957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0458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l-GR" sz="1800" u="sng" dirty="0">
                <a:solidFill>
                  <a:schemeClr val="bg1"/>
                </a:solidFill>
              </a:rPr>
              <a:t>Φυτό</a:t>
            </a:r>
            <a:r>
              <a:rPr lang="en-US" sz="1800" u="sng" dirty="0">
                <a:solidFill>
                  <a:schemeClr val="bg1"/>
                </a:solidFill>
              </a:rPr>
              <a:t>:</a:t>
            </a:r>
            <a:r>
              <a:rPr lang="el-GR" sz="1800" u="sng" dirty="0">
                <a:solidFill>
                  <a:schemeClr val="bg1"/>
                </a:solidFill>
              </a:rPr>
              <a:t> Βασιλικός στο σκοτάδι</a:t>
            </a:r>
            <a:endParaRPr lang="en-US" sz="1800" u="sng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31663890571371"/>
          <c:y val="0.11247331020921421"/>
          <c:w val="0.87990644733764711"/>
          <c:h val="0.74236777476770377"/>
        </c:manualLayout>
      </c:layout>
      <c:scatterChart>
        <c:scatterStyle val="line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Sheet1!$C$28:$C$40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  <c:pt idx="10">
                  <c:v>19</c:v>
                </c:pt>
                <c:pt idx="11">
                  <c:v>21</c:v>
                </c:pt>
                <c:pt idx="12">
                  <c:v>23</c:v>
                </c:pt>
              </c:numCache>
            </c:numRef>
          </c:xVal>
          <c:yVal>
            <c:numRef>
              <c:f>Sheet1!$D$28:$D$40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EB-477A-8A16-91CA00860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461648"/>
        <c:axId val="150462208"/>
      </c:scatterChart>
      <c:valAx>
        <c:axId val="150461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>
                    <a:solidFill>
                      <a:schemeClr val="bg1"/>
                    </a:solidFill>
                    <a:latin typeface="+mn-lt"/>
                  </a:rPr>
                  <a:t>Ημέρες</a:t>
                </a:r>
              </a:p>
            </c:rich>
          </c:tx>
          <c:layout>
            <c:manualLayout>
              <c:xMode val="edge"/>
              <c:yMode val="edge"/>
              <c:x val="0.4759667108443128"/>
              <c:y val="0.93039914423880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0462208"/>
        <c:crosses val="autoZero"/>
        <c:crossBetween val="midCat"/>
      </c:valAx>
      <c:valAx>
        <c:axId val="15046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dirty="0">
                    <a:solidFill>
                      <a:schemeClr val="bg1"/>
                    </a:solidFill>
                    <a:latin typeface="+mn-lt"/>
                  </a:rPr>
                  <a:t>Ύψος  φυτού σε </a:t>
                </a: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cm </a:t>
                </a:r>
                <a:endParaRPr lang="el-GR" sz="1800" dirty="0">
                  <a:solidFill>
                    <a:schemeClr val="bg1"/>
                  </a:solidFill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6.5410202437566596E-3"/>
              <c:y val="0.248184250280612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0461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F0000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1800" b="1" u="sng" dirty="0">
                <a:solidFill>
                  <a:srgbClr val="FF0000"/>
                </a:solidFill>
                <a:latin typeface="Calibri" pitchFamily="34" charset="0"/>
              </a:rPr>
              <a:t>Φυτό</a:t>
            </a:r>
            <a:r>
              <a:rPr lang="en-US" sz="1800" b="1" u="sng" dirty="0">
                <a:solidFill>
                  <a:srgbClr val="FF0000"/>
                </a:solidFill>
                <a:latin typeface="Calibri" pitchFamily="34" charset="0"/>
              </a:rPr>
              <a:t>:</a:t>
            </a:r>
            <a:r>
              <a:rPr lang="el-GR" sz="1800" b="1" u="sng" baseline="0" dirty="0">
                <a:solidFill>
                  <a:srgbClr val="FF0000"/>
                </a:solidFill>
                <a:latin typeface="Calibri" pitchFamily="34" charset="0"/>
              </a:rPr>
              <a:t> Ντομάτα σε φως</a:t>
            </a:r>
            <a:endParaRPr lang="en-US" sz="1800" b="1" u="sng" dirty="0">
              <a:solidFill>
                <a:srgbClr val="FF0000"/>
              </a:solidFill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35270241219847526"/>
          <c:y val="1.492537313432836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Sheet1!$C$6:$C$18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  <c:pt idx="10">
                  <c:v>19</c:v>
                </c:pt>
                <c:pt idx="11">
                  <c:v>21</c:v>
                </c:pt>
                <c:pt idx="12">
                  <c:v>23</c:v>
                </c:pt>
              </c:numCache>
            </c:numRef>
          </c:xVal>
          <c:yVal>
            <c:numRef>
              <c:f>Sheet1!$D$6:$D$18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0.4</c:v>
                </c:pt>
                <c:pt idx="7">
                  <c:v>1</c:v>
                </c:pt>
                <c:pt idx="8">
                  <c:v>1.5</c:v>
                </c:pt>
                <c:pt idx="9">
                  <c:v>1.7000000000000006</c:v>
                </c:pt>
                <c:pt idx="10">
                  <c:v>2</c:v>
                </c:pt>
                <c:pt idx="11">
                  <c:v>2.2999999999999998</c:v>
                </c:pt>
                <c:pt idx="12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45-409B-BB7A-BDE49C14E78E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1-4545-409B-BB7A-BDE49C14E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465008"/>
        <c:axId val="150465568"/>
      </c:scatterChart>
      <c:valAx>
        <c:axId val="150465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r>
                  <a:rPr lang="el-GR" sz="1800" b="1">
                    <a:solidFill>
                      <a:sysClr val="windowText" lastClr="000000"/>
                    </a:solidFill>
                    <a:latin typeface="Calibri" pitchFamily="34" charset="0"/>
                  </a:rPr>
                  <a:t>Ημέρες</a:t>
                </a:r>
              </a:p>
            </c:rich>
          </c:tx>
          <c:layout>
            <c:manualLayout>
              <c:xMode val="edge"/>
              <c:yMode val="edge"/>
              <c:x val="0.48481877265341838"/>
              <c:y val="0.937873036392839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0465568"/>
        <c:crosses val="autoZero"/>
        <c:crossBetween val="midCat"/>
      </c:valAx>
      <c:valAx>
        <c:axId val="15046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b="1" dirty="0">
                    <a:solidFill>
                      <a:sysClr val="windowText" lastClr="000000"/>
                    </a:solidFill>
                    <a:latin typeface="+mn-lt"/>
                  </a:rPr>
                  <a:t>Ύψος φυτού σε </a:t>
                </a:r>
                <a:r>
                  <a:rPr lang="en-US" sz="1800" b="1" dirty="0">
                    <a:solidFill>
                      <a:sysClr val="windowText" lastClr="000000"/>
                    </a:solidFill>
                    <a:latin typeface="+mn-lt"/>
                  </a:rPr>
                  <a:t>cm </a:t>
                </a:r>
                <a:endParaRPr lang="el-GR" sz="1800" b="1" dirty="0">
                  <a:solidFill>
                    <a:sysClr val="windowText" lastClr="000000"/>
                  </a:solidFill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"/>
              <c:y val="0.2970668311983390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0465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l-GR" sz="1800">
                <a:solidFill>
                  <a:schemeClr val="bg1"/>
                </a:solidFill>
              </a:rPr>
              <a:t>Φυτό</a:t>
            </a:r>
            <a:r>
              <a:rPr lang="en-US" sz="1800">
                <a:solidFill>
                  <a:schemeClr val="bg1"/>
                </a:solidFill>
              </a:rPr>
              <a:t>:</a:t>
            </a:r>
            <a:r>
              <a:rPr lang="el-GR" sz="1800">
                <a:solidFill>
                  <a:schemeClr val="bg1"/>
                </a:solidFill>
              </a:rPr>
              <a:t> Ντομάτα στο σκοτάδι</a:t>
            </a:r>
            <a:endParaRPr lang="en-US" sz="180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Sheet1!$C$28:$C$40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  <c:pt idx="10">
                  <c:v>19</c:v>
                </c:pt>
                <c:pt idx="11">
                  <c:v>21</c:v>
                </c:pt>
                <c:pt idx="12">
                  <c:v>23</c:v>
                </c:pt>
              </c:numCache>
            </c:numRef>
          </c:xVal>
          <c:yVal>
            <c:numRef>
              <c:f>Sheet1!$D$28:$D$40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2.5</c:v>
                </c:pt>
                <c:pt idx="6">
                  <c:v>4</c:v>
                </c:pt>
                <c:pt idx="7">
                  <c:v>6</c:v>
                </c:pt>
                <c:pt idx="8">
                  <c:v>7</c:v>
                </c:pt>
                <c:pt idx="9">
                  <c:v>7.5</c:v>
                </c:pt>
                <c:pt idx="10">
                  <c:v>9</c:v>
                </c:pt>
                <c:pt idx="11">
                  <c:v>9.4</c:v>
                </c:pt>
                <c:pt idx="12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9AF-4FCF-A954-8766ABFFE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017104"/>
        <c:axId val="151017664"/>
      </c:scatterChart>
      <c:valAx>
        <c:axId val="151017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>
                    <a:solidFill>
                      <a:schemeClr val="bg1"/>
                    </a:solidFill>
                  </a:rPr>
                  <a:t>Ημέρες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1017664"/>
        <c:crosses val="autoZero"/>
        <c:crossBetween val="midCat"/>
      </c:valAx>
      <c:valAx>
        <c:axId val="15101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>
                    <a:solidFill>
                      <a:schemeClr val="bg1"/>
                    </a:solidFill>
                    <a:latin typeface="+mn-lt"/>
                  </a:rPr>
                  <a:t>Υψος φυτού σε </a:t>
                </a:r>
                <a:r>
                  <a:rPr lang="en-US" sz="1800">
                    <a:solidFill>
                      <a:schemeClr val="bg1"/>
                    </a:solidFill>
                    <a:latin typeface="+mn-lt"/>
                  </a:rPr>
                  <a:t>cm </a:t>
                </a:r>
                <a:endParaRPr lang="el-GR" sz="1800">
                  <a:solidFill>
                    <a:schemeClr val="bg1"/>
                  </a:solidFill>
                  <a:latin typeface="+mn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51017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F83B-1C51-47CE-BE79-00F40D333D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3146-FC30-428A-8779-F5C86780BE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F83B-1C51-47CE-BE79-00F40D333D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3146-FC30-428A-8779-F5C86780BE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F83B-1C51-47CE-BE79-00F40D333D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3146-FC30-428A-8779-F5C86780BE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F83B-1C51-47CE-BE79-00F40D333D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3146-FC30-428A-8779-F5C86780BE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F83B-1C51-47CE-BE79-00F40D333D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3146-FC30-428A-8779-F5C86780BE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F83B-1C51-47CE-BE79-00F40D333D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3146-FC30-428A-8779-F5C86780BE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F83B-1C51-47CE-BE79-00F40D333D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3146-FC30-428A-8779-F5C86780BE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F83B-1C51-47CE-BE79-00F40D333D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3146-FC30-428A-8779-F5C86780BE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F83B-1C51-47CE-BE79-00F40D333D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3146-FC30-428A-8779-F5C86780BE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F83B-1C51-47CE-BE79-00F40D333D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3146-FC30-428A-8779-F5C86780BE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F83B-1C51-47CE-BE79-00F40D333D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3146-FC30-428A-8779-F5C86780BEE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F83B-1C51-47CE-BE79-00F40D333D3B}" type="datetimeFigureOut">
              <a:rPr lang="el-GR" smtClean="0"/>
              <a:pPr/>
              <a:t>18/2/2021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3146-FC30-428A-8779-F5C86780BEE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1143000" y="152400"/>
            <a:ext cx="8001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000" b="1" u="sng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ΕΠΙΔΡΑΣΗ ΤΟΥ ΦΩΤΟΣ ΣΤΗΝ ΑΝΑΠΤΥΞΗ ΣΠΟΡΩΝ (</a:t>
            </a:r>
            <a:r>
              <a:rPr lang="el-GR" sz="4000" b="1" u="sng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Βασιλικός, ντομάτα, πιπεριά)</a:t>
            </a:r>
            <a:endParaRPr lang="el-GR" sz="4000" b="1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10 - Εικόνα" descr="imagesDTMLPIMG.jpg"/>
          <p:cNvPicPr>
            <a:picLocks noChangeAspect="1"/>
          </p:cNvPicPr>
          <p:nvPr/>
        </p:nvPicPr>
        <p:blipFill>
          <a:blip r:embed="rId2" cstate="print"/>
          <a:srcRect l="8000" t="2801" r="9333" b="7580"/>
          <a:stretch>
            <a:fillRect/>
          </a:stretch>
        </p:blipFill>
        <p:spPr>
          <a:xfrm>
            <a:off x="533400" y="2895600"/>
            <a:ext cx="2140744" cy="2209800"/>
          </a:xfrm>
          <a:prstGeom prst="rect">
            <a:avLst/>
          </a:prstGeom>
        </p:spPr>
      </p:pic>
      <p:pic>
        <p:nvPicPr>
          <p:cNvPr id="12" name="11 - Εικόνα" descr="Εικόνα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724713"/>
            <a:ext cx="5170537" cy="38801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IMG_5490.JPG"/>
          <p:cNvPicPr>
            <a:picLocks noChangeAspect="1"/>
          </p:cNvPicPr>
          <p:nvPr/>
        </p:nvPicPr>
        <p:blipFill>
          <a:blip r:embed="rId2" cstate="print"/>
          <a:srcRect t="3333" r="-500" b="2222"/>
          <a:stretch>
            <a:fillRect/>
          </a:stretch>
        </p:blipFill>
        <p:spPr>
          <a:xfrm>
            <a:off x="2514600" y="228600"/>
            <a:ext cx="5004277" cy="6477000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2057400" y="2286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/>
              <a:t>3.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228600"/>
            <a:ext cx="5715000" cy="1143000"/>
          </a:xfrm>
        </p:spPr>
        <p:txBody>
          <a:bodyPr>
            <a:normAutofit/>
          </a:bodyPr>
          <a:lstStyle/>
          <a:p>
            <a:r>
              <a:rPr lang="el-GR" sz="3600" b="1" i="1" u="sng" dirty="0">
                <a:solidFill>
                  <a:srgbClr val="C00000"/>
                </a:solidFill>
                <a:latin typeface="+mn-lt"/>
              </a:rPr>
              <a:t>ΝΤΟΜΑΤΑ ΣΤΟΝ ΗΛΙΟ</a:t>
            </a:r>
          </a:p>
        </p:txBody>
      </p:sp>
      <p:graphicFrame>
        <p:nvGraphicFramePr>
          <p:cNvPr id="4" name="3 - Γράφημα"/>
          <p:cNvGraphicFramePr/>
          <p:nvPr/>
        </p:nvGraphicFramePr>
        <p:xfrm>
          <a:off x="685800" y="16764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1 - Εικόνα" descr="imagesDTMLP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0"/>
            <a:ext cx="1828800" cy="16373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i="1" u="sng" dirty="0">
                <a:solidFill>
                  <a:srgbClr val="C00000"/>
                </a:solidFill>
              </a:rPr>
              <a:t>ΝΤΟΜΑΤΑ ΣΤΟ ΣΚΟΤΑΔΙ</a:t>
            </a:r>
          </a:p>
        </p:txBody>
      </p:sp>
      <p:graphicFrame>
        <p:nvGraphicFramePr>
          <p:cNvPr id="4" name="3 - Γράφημα"/>
          <p:cNvGraphicFramePr/>
          <p:nvPr/>
        </p:nvGraphicFramePr>
        <p:xfrm>
          <a:off x="685800" y="1295400"/>
          <a:ext cx="7848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_53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25" y="827248"/>
            <a:ext cx="4134414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IMG_54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33400"/>
            <a:ext cx="4114800" cy="6031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Ορθογώνιο"/>
          <p:cNvSpPr/>
          <p:nvPr/>
        </p:nvSpPr>
        <p:spPr>
          <a:xfrm>
            <a:off x="152400" y="5334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/>
              <a:t>1.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4572000" y="6096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/>
              <a:t>2.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l-GR" dirty="0"/>
              <a:t>Ντομάτα στο σκοτάδι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IMG_5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3494225" cy="6108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- Εικόνα" descr="IMG_5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04800"/>
            <a:ext cx="3517383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Ορθογώνιο"/>
          <p:cNvSpPr/>
          <p:nvPr/>
        </p:nvSpPr>
        <p:spPr>
          <a:xfrm>
            <a:off x="304800" y="3810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/>
              <a:t>3.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572000" y="4572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/>
              <a:t>4.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143000"/>
          </a:xfrm>
        </p:spPr>
        <p:txBody>
          <a:bodyPr>
            <a:normAutofit/>
          </a:bodyPr>
          <a:lstStyle/>
          <a:p>
            <a:r>
              <a:rPr lang="el-GR" sz="3600" b="1" i="1" u="sng" dirty="0">
                <a:solidFill>
                  <a:srgbClr val="00B050"/>
                </a:solidFill>
                <a:latin typeface="+mn-lt"/>
              </a:rPr>
              <a:t>ΠΙΠΕΡΙΑ ΣΤΟΝ ΗΛΙΟ</a:t>
            </a:r>
          </a:p>
        </p:txBody>
      </p:sp>
      <p:pic>
        <p:nvPicPr>
          <p:cNvPr id="4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29600" cy="4876800"/>
          </a:xfrm>
          <a:prstGeom prst="rect">
            <a:avLst/>
          </a:prstGeom>
          <a:noFill/>
        </p:spPr>
      </p:pic>
      <p:pic>
        <p:nvPicPr>
          <p:cNvPr id="6" name="1 - Εικόνα" descr="imagesDTMLP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"/>
            <a:ext cx="1981200" cy="17525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i="1" u="sng" dirty="0">
                <a:solidFill>
                  <a:srgbClr val="00B050"/>
                </a:solidFill>
                <a:latin typeface="+mn-lt"/>
              </a:rPr>
              <a:t>ΠΙΠΕΡΙΑ ΣΤΟ ΣΚΟΤΑΔΙ</a:t>
            </a:r>
          </a:p>
        </p:txBody>
      </p:sp>
      <p:pic>
        <p:nvPicPr>
          <p:cNvPr id="4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848600" cy="4868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-9099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l-GR" b="1" i="1" u="sng" dirty="0">
                <a:solidFill>
                  <a:srgbClr val="00B050"/>
                </a:solidFill>
              </a:rPr>
              <a:t>Πιπεριά</a:t>
            </a:r>
            <a:r>
              <a:rPr lang="el-GR" b="1" i="1" u="sng" dirty="0"/>
              <a:t>:</a:t>
            </a:r>
            <a:r>
              <a:rPr lang="el-GR" b="1" dirty="0"/>
              <a:t>  Η αρχική μας υπόθεση ήταν: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152400" y="1066800"/>
            <a:ext cx="4876800" cy="5791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4000" dirty="0"/>
              <a:t>πως οι σπόροι θα φυτρώσουν ταχύτερα στον ήλιο απ’ ότι στο σκοτάδι.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3600" dirty="0">
                <a:latin typeface="Comic Sans MS" panose="030F0702030302020204" pitchFamily="66" charset="0"/>
              </a:rPr>
              <a:t>ΣΩΣΤΑ</a:t>
            </a:r>
            <a:r>
              <a:rPr lang="en-US" sz="3600" dirty="0">
                <a:latin typeface="Comic Sans MS" panose="030F0702030302020204" pitchFamily="66" charset="0"/>
              </a:rPr>
              <a:t>:</a:t>
            </a:r>
            <a:r>
              <a:rPr lang="el-GR" sz="3600" dirty="0">
                <a:latin typeface="Comic Sans MS" panose="030F0702030302020204" pitchFamily="66" charset="0"/>
              </a:rPr>
              <a:t> Στον ήλιο αναπτύχθηκαν πιο σύντομα απ’ ότι στο σκοτάδι</a:t>
            </a:r>
          </a:p>
          <a:p>
            <a:endParaRPr lang="el-GR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76400"/>
            <a:ext cx="3533775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600" b="1" i="1" u="sng" dirty="0">
                <a:solidFill>
                  <a:srgbClr val="00B050"/>
                </a:solidFill>
              </a:rPr>
              <a:t>Βασιλικός</a:t>
            </a:r>
            <a:r>
              <a:rPr lang="el-GR" sz="3600" b="1" i="1" u="sng" dirty="0"/>
              <a:t>:</a:t>
            </a:r>
            <a:r>
              <a:rPr lang="el-GR" sz="3600" b="1" dirty="0"/>
              <a:t> Η αρχική μας υπόθεση ήταν: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592483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l-GR" sz="4000" dirty="0"/>
              <a:t>πως οι σπόροι θα φυτρώσουν ταχύτερα στον ήλιο απ’ ότι στο σκοτάδι.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l-GR" sz="4000" i="1" dirty="0">
                <a:latin typeface="Comic Sans MS" panose="030F0702030302020204" pitchFamily="66" charset="0"/>
              </a:rPr>
              <a:t>ΣΩΣΤΑ</a:t>
            </a:r>
            <a:r>
              <a:rPr lang="en-US" sz="4000" i="1" dirty="0">
                <a:latin typeface="Comic Sans MS" panose="030F0702030302020204" pitchFamily="66" charset="0"/>
              </a:rPr>
              <a:t>:</a:t>
            </a:r>
            <a:r>
              <a:rPr lang="el-GR" sz="4000" i="1" dirty="0">
                <a:latin typeface="Comic Sans MS" panose="030F0702030302020204" pitchFamily="66" charset="0"/>
              </a:rPr>
              <a:t> Στο φως αναπτύχθηκε ενώ στο σκοτάδι δεν αναπτύχθηκε καθόλου</a:t>
            </a:r>
            <a:r>
              <a:rPr lang="en-US" sz="4000" i="1" dirty="0">
                <a:latin typeface="Comic Sans MS" panose="030F0702030302020204" pitchFamily="66" charset="0"/>
              </a:rPr>
              <a:t>.</a:t>
            </a:r>
          </a:p>
          <a:p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234" y="2286000"/>
            <a:ext cx="285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67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i="1" u="sng" dirty="0">
                <a:solidFill>
                  <a:srgbClr val="FF0000"/>
                </a:solidFill>
              </a:rPr>
              <a:t>Ντομάτα</a:t>
            </a:r>
            <a:r>
              <a:rPr lang="el-GR" sz="4000" i="1" u="sng" dirty="0"/>
              <a:t>:</a:t>
            </a:r>
            <a:r>
              <a:rPr lang="el-GR" sz="4000" dirty="0"/>
              <a:t> Η αρχική μας υπόθεση ήταν: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616"/>
            <a:ext cx="4953000" cy="52503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3600" dirty="0"/>
              <a:t>πως οι σπόροι θα αργήσουν στο σκοτάδι λόγω υγρασίας.</a:t>
            </a:r>
            <a:endParaRPr lang="en-US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4000" i="1" dirty="0">
                <a:latin typeface="Comic Sans MS" panose="030F0702030302020204" pitchFamily="66" charset="0"/>
              </a:rPr>
              <a:t>Λάθος. Η ντομάτα στο σκοτάδι μεγάλωσε πιο γρήγορα απ’ ότι στον ήλιο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361388"/>
            <a:ext cx="31718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3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7734" y="393510"/>
            <a:ext cx="68380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</a:t>
            </a:r>
            <a:r>
              <a:rPr lang="el-GR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μάδα εν δράσει…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219200" y="5660532"/>
            <a:ext cx="7162800" cy="10900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________ </a:t>
            </a:r>
            <a:r>
              <a:rPr lang="el-GR" sz="2000" dirty="0" err="1"/>
              <a:t>Μαρια</a:t>
            </a:r>
            <a:r>
              <a:rPr lang="el-GR" sz="2000" dirty="0"/>
              <a:t>, ________ </a:t>
            </a:r>
            <a:r>
              <a:rPr lang="el-GR" sz="2000" dirty="0" err="1"/>
              <a:t>Βασια</a:t>
            </a:r>
            <a:r>
              <a:rPr lang="el-GR" sz="2000" dirty="0"/>
              <a:t>, ________ Δημήτρης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27" y="1571366"/>
            <a:ext cx="6601746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43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 βάση το πείραμα, οι αρχικές μας υποθέσεις επιβεβαιώθηκαν στο μεγαλύτερο βαθμό.</a:t>
            </a:r>
          </a:p>
          <a:p>
            <a:r>
              <a:rPr lang="el-GR" dirty="0"/>
              <a:t>Σαφώς, τα αποτελέσματα της έρευνας ενδέχεται να μην ισχύουν για όλους τους σπόρους, καθώς οι πειραματικές συνθήκες δεν ήταν ιδανικές και πιθανόν το πείραμα να χρειαστεί να επαναληφθεί.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704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0600"/>
            <a:ext cx="717723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0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2971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ΕΡΓΑΣΙΑ ΤΕΧΝΟΛΟΓΙΑΣ</a:t>
            </a:r>
            <a:endParaRPr lang="el-GR" sz="24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l-GR" sz="2200" dirty="0"/>
              <a:t>Σχολείο: </a:t>
            </a:r>
            <a:r>
              <a:rPr lang="en-US" sz="2200" dirty="0"/>
              <a:t> </a:t>
            </a:r>
            <a:r>
              <a:rPr lang="el-GR" sz="2200" dirty="0"/>
              <a:t>________________________________</a:t>
            </a:r>
          </a:p>
          <a:p>
            <a:pPr>
              <a:buNone/>
            </a:pPr>
            <a:r>
              <a:rPr lang="el-GR" sz="2200" dirty="0"/>
              <a:t>Τάξη:</a:t>
            </a:r>
            <a:r>
              <a:rPr lang="en-US" sz="2200" dirty="0"/>
              <a:t> </a:t>
            </a:r>
            <a:r>
              <a:rPr lang="el-GR" sz="2200" dirty="0"/>
              <a:t>Γ’ Γυμνασίου</a:t>
            </a:r>
          </a:p>
          <a:p>
            <a:pPr>
              <a:buNone/>
            </a:pPr>
            <a:r>
              <a:rPr lang="el-GR" sz="2200" dirty="0"/>
              <a:t>Τμήμα: Γ4-Α</a:t>
            </a:r>
          </a:p>
          <a:p>
            <a:pPr>
              <a:buNone/>
            </a:pPr>
            <a:r>
              <a:rPr lang="el-GR" sz="2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Ονόματα μαθητών ομάδας</a:t>
            </a:r>
            <a:r>
              <a:rPr lang="el-GR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el-GR" sz="2200" dirty="0"/>
              <a:t>Μαρία </a:t>
            </a:r>
            <a:r>
              <a:rPr lang="el-GR" sz="2200" dirty="0" err="1"/>
              <a:t>Βάσια</a:t>
            </a:r>
            <a:r>
              <a:rPr lang="el-GR" sz="2200" dirty="0"/>
              <a:t> Δημήτρης</a:t>
            </a:r>
          </a:p>
          <a:p>
            <a:pPr>
              <a:buNone/>
            </a:pPr>
            <a:r>
              <a:rPr lang="el-GR" sz="2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Υπεύθυνη εκπαιδευτικός</a:t>
            </a:r>
            <a:r>
              <a:rPr lang="el-GR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 </a:t>
            </a:r>
            <a:r>
              <a:rPr lang="en-US" sz="2200" u="sng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u="sng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</a:t>
            </a:r>
            <a:endParaRPr lang="el-GR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42" name="AutoShape 2" descr="Αποτέλεσμα εικόνας για statistical analysi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3 - Εικόνα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561806"/>
            <a:ext cx="5715000" cy="310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317589"/>
            <a:ext cx="8874125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Τίτλος της έρευνας</a:t>
            </a: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l-GR" sz="4000" dirty="0"/>
              <a:t>Επίδραση του φωτός στην ανάπτυξη των σπόρων</a:t>
            </a:r>
          </a:p>
          <a:p>
            <a:r>
              <a:rPr lang="en-GB" sz="4000" dirty="0"/>
              <a:t>(</a:t>
            </a:r>
            <a:r>
              <a:rPr lang="el-GR" sz="4000" dirty="0"/>
              <a:t>ντομάτα-πιπεριά-βασιλικός</a:t>
            </a:r>
            <a:r>
              <a:rPr lang="en-GB" sz="4000" dirty="0"/>
              <a:t>)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endParaRPr lang="en-US" sz="2400" i="1" dirty="0"/>
          </a:p>
          <a:p>
            <a:pPr>
              <a:buFont typeface="Wingdings" pitchFamily="2" charset="2"/>
              <a:buChar char="v"/>
            </a:pPr>
            <a:r>
              <a:rPr lang="el-GR" sz="2400" i="1" dirty="0"/>
              <a:t>Είδος έρευνας: </a:t>
            </a:r>
            <a:r>
              <a:rPr lang="el-GR" sz="2400" dirty="0"/>
              <a:t>Πειραματική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endParaRPr lang="el-GR" sz="2400" dirty="0"/>
          </a:p>
          <a:p>
            <a:pPr>
              <a:buFont typeface="Wingdings" pitchFamily="2" charset="2"/>
              <a:buChar char="v"/>
            </a:pPr>
            <a:r>
              <a:rPr lang="el-GR" sz="2400" i="1" dirty="0"/>
              <a:t>Θέμα</a:t>
            </a:r>
            <a:r>
              <a:rPr lang="el-GR" sz="2400" dirty="0"/>
              <a:t>: Το μέγεθος της επιρροής της ηλικιακής ακτινοβολίας ή γενικά του φωτός στην ανάπτυξη σπόρων σε αντιδιαστολή με την ανάπτυξη τους στο σκοτάδι.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endParaRPr lang="el-GR" sz="2400" dirty="0"/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05" y="2481393"/>
            <a:ext cx="2292295" cy="2005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986" y="2481393"/>
            <a:ext cx="2286000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922" y="2557593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919"/>
            <a:ext cx="2895600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2256247"/>
            <a:ext cx="1524000" cy="2772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2676525" cy="2413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2199340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3200" i="1" dirty="0"/>
              <a:t>Όρια</a:t>
            </a:r>
            <a:r>
              <a:rPr lang="el-GR" sz="3200" dirty="0"/>
              <a:t>: Επιλέγονται 3 διαφορετικά είδη σπόρων και ο κάθε μαθητής αναλαμβάνει από ένα</a:t>
            </a:r>
            <a:r>
              <a:rPr lang="en-GB" sz="3200" dirty="0"/>
              <a:t> </a:t>
            </a:r>
            <a:r>
              <a:rPr lang="el-GR" sz="3200" dirty="0"/>
              <a:t>το ένα φυτό τοποθετείται στον ήλιο και το άλλο στο σκοτάδι.</a:t>
            </a:r>
            <a:endParaRPr lang="en-US" sz="3200" dirty="0"/>
          </a:p>
          <a:p>
            <a:endParaRPr lang="el-GR" sz="3200" dirty="0"/>
          </a:p>
          <a:p>
            <a:pPr>
              <a:buFont typeface="Wingdings" pitchFamily="2" charset="2"/>
              <a:buChar char="v"/>
            </a:pPr>
            <a:r>
              <a:rPr lang="el-GR" sz="3200" dirty="0"/>
              <a:t> Η  έρευνα διεξήχθη</a:t>
            </a:r>
            <a:r>
              <a:rPr lang="en-GB" sz="3200" dirty="0"/>
              <a:t> </a:t>
            </a:r>
            <a:r>
              <a:rPr lang="el-GR" sz="3200" dirty="0"/>
              <a:t>με 3 σπόρους (ντομάτα-πιπεριά-βασιλικός) και διήρκησε 5 εβδομάδες.</a:t>
            </a:r>
          </a:p>
        </p:txBody>
      </p:sp>
    </p:spTree>
    <p:extLst>
      <p:ext uri="{BB962C8B-B14F-4D97-AF65-F5344CB8AC3E}">
        <p14:creationId xmlns:p14="http://schemas.microsoft.com/office/powerpoint/2010/main" val="14127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φωτο νεφ 535.jpg"/>
          <p:cNvPicPr>
            <a:picLocks noChangeAspect="1"/>
          </p:cNvPicPr>
          <p:nvPr/>
        </p:nvPicPr>
        <p:blipFill>
          <a:blip r:embed="rId2" cstate="print"/>
          <a:srcRect l="13995" b="9804"/>
          <a:stretch>
            <a:fillRect/>
          </a:stretch>
        </p:blipFill>
        <p:spPr>
          <a:xfrm>
            <a:off x="181300" y="431067"/>
            <a:ext cx="3832714" cy="3187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- Εικόνα" descr="φωτο νεφ 531.jpg"/>
          <p:cNvPicPr>
            <a:picLocks noChangeAspect="1"/>
          </p:cNvPicPr>
          <p:nvPr/>
        </p:nvPicPr>
        <p:blipFill>
          <a:blip r:embed="rId3" cstate="print"/>
          <a:srcRect t="7733" r="5311" b="3873"/>
          <a:stretch>
            <a:fillRect/>
          </a:stretch>
        </p:blipFill>
        <p:spPr>
          <a:xfrm>
            <a:off x="4648200" y="483486"/>
            <a:ext cx="3793307" cy="302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- Εικόνα" descr="φωτο νεφ 569.jpg"/>
          <p:cNvPicPr>
            <a:picLocks noChangeAspect="1"/>
          </p:cNvPicPr>
          <p:nvPr/>
        </p:nvPicPr>
        <p:blipFill>
          <a:blip r:embed="rId4" cstate="print"/>
          <a:srcRect t="17852" r="13235"/>
          <a:stretch>
            <a:fillRect/>
          </a:stretch>
        </p:blipFill>
        <p:spPr>
          <a:xfrm>
            <a:off x="262044" y="3897279"/>
            <a:ext cx="4218012" cy="296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- Εικόνα" descr="φωτο νεφ 574.jpg"/>
          <p:cNvPicPr>
            <a:picLocks noChangeAspect="1"/>
          </p:cNvPicPr>
          <p:nvPr/>
        </p:nvPicPr>
        <p:blipFill>
          <a:blip r:embed="rId5" cstate="print"/>
          <a:srcRect t="28889" r="17966" b="26667"/>
          <a:stretch>
            <a:fillRect/>
          </a:stretch>
        </p:blipFill>
        <p:spPr>
          <a:xfrm>
            <a:off x="4449349" y="3632579"/>
            <a:ext cx="4683278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Ορθογώνιο"/>
          <p:cNvSpPr/>
          <p:nvPr/>
        </p:nvSpPr>
        <p:spPr>
          <a:xfrm>
            <a:off x="0" y="1524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/>
              <a:t>1.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4724400" y="1524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/>
              <a:t>2.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0" y="35052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/>
              <a:t>3.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4648200" y="38100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/>
              <a:t>4.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399"/>
            <a:ext cx="8229600" cy="635886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/>
              <a:t>Βασιλικός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>
            <a:normAutofit/>
          </a:bodyPr>
          <a:lstStyle/>
          <a:p>
            <a:r>
              <a:rPr lang="el-GR" sz="3600" b="1" i="1" u="sng" dirty="0">
                <a:solidFill>
                  <a:srgbClr val="002060"/>
                </a:solidFill>
                <a:latin typeface="+mn-lt"/>
              </a:rPr>
              <a:t>ΒΑΣΙΛΙΚΟΣ ΣΤΟΝ ΗΛΙΟ</a:t>
            </a:r>
          </a:p>
        </p:txBody>
      </p:sp>
      <p:graphicFrame>
        <p:nvGraphicFramePr>
          <p:cNvPr id="4" name="3 - Γράφημα"/>
          <p:cNvGraphicFramePr/>
          <p:nvPr/>
        </p:nvGraphicFramePr>
        <p:xfrm>
          <a:off x="457200" y="16764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- Εικόνα" descr="imagesDTMLP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0"/>
            <a:ext cx="1752600" cy="1668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0"/>
            <a:ext cx="5791200" cy="1143000"/>
          </a:xfrm>
        </p:spPr>
        <p:txBody>
          <a:bodyPr>
            <a:normAutofit/>
          </a:bodyPr>
          <a:lstStyle/>
          <a:p>
            <a:r>
              <a:rPr lang="el-GR" sz="3600" b="1" i="1" u="sng" dirty="0">
                <a:solidFill>
                  <a:schemeClr val="bg1"/>
                </a:solidFill>
                <a:latin typeface="+mn-lt"/>
              </a:rPr>
              <a:t>ΒΑΣΙΛΙΚΟΣ ΣΤΟ ΣΚΟΤΑΔΙ</a:t>
            </a:r>
          </a:p>
        </p:txBody>
      </p:sp>
      <p:graphicFrame>
        <p:nvGraphicFramePr>
          <p:cNvPr id="4" name="3 - Γράφημα"/>
          <p:cNvGraphicFramePr/>
          <p:nvPr/>
        </p:nvGraphicFramePr>
        <p:xfrm>
          <a:off x="762000" y="1219200"/>
          <a:ext cx="7924800" cy="47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685800" y="62484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 Όπως φαίνεται και στο γράφημα, ο βασιλικός δεν αναπτύχθηκε καθόλου στο σκοτάδι.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_5463.JPG"/>
          <p:cNvPicPr>
            <a:picLocks noChangeAspect="1"/>
          </p:cNvPicPr>
          <p:nvPr/>
        </p:nvPicPr>
        <p:blipFill>
          <a:blip r:embed="rId2" cstate="print"/>
          <a:srcRect l="27251" t="12222" r="7875" b="2222"/>
          <a:stretch>
            <a:fillRect/>
          </a:stretch>
        </p:blipFill>
        <p:spPr>
          <a:xfrm>
            <a:off x="685800" y="762000"/>
            <a:ext cx="3810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Ορθογώνιο"/>
          <p:cNvSpPr/>
          <p:nvPr/>
        </p:nvSpPr>
        <p:spPr>
          <a:xfrm>
            <a:off x="152400" y="762000"/>
            <a:ext cx="38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dirty="0"/>
              <a:t>1.</a:t>
            </a:r>
            <a:endParaRPr lang="el-GR" sz="2000" dirty="0"/>
          </a:p>
        </p:txBody>
      </p:sp>
      <p:sp>
        <p:nvSpPr>
          <p:cNvPr id="9" name="8 - Ορθογώνιο"/>
          <p:cNvSpPr/>
          <p:nvPr/>
        </p:nvSpPr>
        <p:spPr>
          <a:xfrm>
            <a:off x="5029200" y="7620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/>
              <a:t>2.</a:t>
            </a:r>
            <a:endParaRPr lang="el-GR" dirty="0"/>
          </a:p>
        </p:txBody>
      </p:sp>
      <p:pic>
        <p:nvPicPr>
          <p:cNvPr id="10" name="9 - Εικόνα" descr="IMG_5477.JPG"/>
          <p:cNvPicPr>
            <a:picLocks noChangeAspect="1"/>
          </p:cNvPicPr>
          <p:nvPr/>
        </p:nvPicPr>
        <p:blipFill>
          <a:blip r:embed="rId3" cstate="print"/>
          <a:srcRect l="14550" t="21111" r="24094"/>
          <a:stretch>
            <a:fillRect/>
          </a:stretch>
        </p:blipFill>
        <p:spPr>
          <a:xfrm>
            <a:off x="5410200" y="762000"/>
            <a:ext cx="3429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/>
              <a:t>Ντομάτα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375</Words>
  <Application>Microsoft Office PowerPoint</Application>
  <PresentationFormat>Προβολή στην οθόνη (4:3)</PresentationFormat>
  <Paragraphs>68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Βασιλικός</vt:lpstr>
      <vt:lpstr>ΒΑΣΙΛΙΚΟΣ ΣΤΟΝ ΗΛΙΟ</vt:lpstr>
      <vt:lpstr>ΒΑΣΙΛΙΚΟΣ ΣΤΟ ΣΚΟΤΑΔΙ</vt:lpstr>
      <vt:lpstr>Ντομάτα</vt:lpstr>
      <vt:lpstr>Παρουσίαση του PowerPoint</vt:lpstr>
      <vt:lpstr>ΝΤΟΜΑΤΑ ΣΤΟΝ ΗΛΙΟ</vt:lpstr>
      <vt:lpstr>ΝΤΟΜΑΤΑ ΣΤΟ ΣΚΟΤΑΔΙ</vt:lpstr>
      <vt:lpstr>Ντομάτα στο σκοτάδι</vt:lpstr>
      <vt:lpstr>Παρουσίαση του PowerPoint</vt:lpstr>
      <vt:lpstr>ΠΙΠΕΡΙΑ ΣΤΟΝ ΗΛΙΟ</vt:lpstr>
      <vt:lpstr>ΠΙΠΕΡΙΑ ΣΤΟ ΣΚΟΤΑΔΙ</vt:lpstr>
      <vt:lpstr>Πιπεριά:  Η αρχική μας υπόθεση ήταν:</vt:lpstr>
      <vt:lpstr>Βασιλικός: Η αρχική μας υπόθεση ήταν:</vt:lpstr>
      <vt:lpstr>Ντομάτα: Η αρχική μας υπόθεση ήταν: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ΕΠΙΔΡΑΣΗ ΤΟΥ ΦΩΤΟΣ ΣΤΗ ΒΛΑΣΤΗΣΗ ΣΠΟΡΩΝ</dc:title>
  <dc:creator>Windows User</dc:creator>
  <cp:lastModifiedBy>Technologia</cp:lastModifiedBy>
  <cp:revision>48</cp:revision>
  <dcterms:created xsi:type="dcterms:W3CDTF">2018-05-09T14:50:39Z</dcterms:created>
  <dcterms:modified xsi:type="dcterms:W3CDTF">2021-02-18T06:27:53Z</dcterms:modified>
</cp:coreProperties>
</file>