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7" r:id="rId4"/>
    <p:sldId id="257" r:id="rId5"/>
    <p:sldId id="258" r:id="rId6"/>
    <p:sldId id="275" r:id="rId7"/>
    <p:sldId id="273" r:id="rId8"/>
    <p:sldId id="260" r:id="rId9"/>
    <p:sldId id="259" r:id="rId10"/>
    <p:sldId id="261" r:id="rId11"/>
    <p:sldId id="262" r:id="rId12"/>
    <p:sldId id="265" r:id="rId13"/>
    <p:sldId id="271" r:id="rId14"/>
    <p:sldId id="266" r:id="rId15"/>
    <p:sldId id="270" r:id="rId16"/>
    <p:sldId id="276" r:id="rId17"/>
    <p:sldId id="277" r:id="rId18"/>
    <p:sldId id="263" r:id="rId19"/>
    <p:sldId id="264" r:id="rId20"/>
    <p:sldId id="274" r:id="rId21"/>
    <p:sldId id="268" r:id="rId22"/>
    <p:sldId id="272" r:id="rId23"/>
    <p:sldId id="279" r:id="rId24"/>
    <p:sldId id="269" r:id="rId25"/>
    <p:sldId id="28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51D7B-0509-4666-BAF4-C5E1C885B3B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B2C2AB2-76F3-4C89-BC6C-85EC81330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7619BFD-E002-4511-876B-2ED44ADEC2B6}"/>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5" name="Θέση υποσέλιδου 4">
            <a:extLst>
              <a:ext uri="{FF2B5EF4-FFF2-40B4-BE49-F238E27FC236}">
                <a16:creationId xmlns:a16="http://schemas.microsoft.com/office/drawing/2014/main" id="{F896FCF0-84AB-47E7-8D26-1D86924F66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6C46C9E-4292-4115-9F6B-11A50B04FA24}"/>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356514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03480-A77C-4A14-AAAE-0BAB3A25C90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8CFA59F-EF3A-42A6-9A6A-053FE2DBE89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2354E93-B978-4B48-A591-80025D358D9B}"/>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5" name="Θέση υποσέλιδου 4">
            <a:extLst>
              <a:ext uri="{FF2B5EF4-FFF2-40B4-BE49-F238E27FC236}">
                <a16:creationId xmlns:a16="http://schemas.microsoft.com/office/drawing/2014/main" id="{9ED4AC36-544D-4507-BD0F-7593113861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69BF50-826D-4DFF-93D6-EDE13B392B06}"/>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128928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357276-0D25-4912-A8B4-303A1A3141D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2FB62AA-E830-425E-AAB5-F26F8E99C39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BA5A398-1925-48EB-8F00-0D8509D435E4}"/>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5" name="Θέση υποσέλιδου 4">
            <a:extLst>
              <a:ext uri="{FF2B5EF4-FFF2-40B4-BE49-F238E27FC236}">
                <a16:creationId xmlns:a16="http://schemas.microsoft.com/office/drawing/2014/main" id="{6038B087-843B-402D-AD90-7B7AF687F6C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A5D0D2-9ECA-4CD9-96CE-F743A4AEA136}"/>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99949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14083-CCCB-4FB6-99EE-6862B8C89D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126780-8198-4460-8042-512AA42AC12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480814-6F71-4349-8D53-D98D8BCB8302}"/>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5" name="Θέση υποσέλιδου 4">
            <a:extLst>
              <a:ext uri="{FF2B5EF4-FFF2-40B4-BE49-F238E27FC236}">
                <a16:creationId xmlns:a16="http://schemas.microsoft.com/office/drawing/2014/main" id="{4D59D70E-EAB2-4307-A4E4-EFBA558257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0D9198-2B13-44DE-A14F-C4FE80A1FA8B}"/>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91960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49F62F-FE43-453D-AD2A-84EB8DCCEC7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829A8B5-C0F1-4F3E-8302-90C990CC7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1A242B-1639-43F0-8078-68F499C25EB6}"/>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5" name="Θέση υποσέλιδου 4">
            <a:extLst>
              <a:ext uri="{FF2B5EF4-FFF2-40B4-BE49-F238E27FC236}">
                <a16:creationId xmlns:a16="http://schemas.microsoft.com/office/drawing/2014/main" id="{87021DA6-88F8-4E89-A4E1-B3E283DB49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0B7019E-E5F1-4F31-8E7E-0313B065140E}"/>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240937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D2550-FC93-4833-8DF2-B7670C5D50F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41E190-1F13-475E-8B47-9B46FCDF35A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417C127-C538-4891-8F5D-29CDE3957F2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85543AD-C767-49AE-BFB0-F0C708D53D65}"/>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6" name="Θέση υποσέλιδου 5">
            <a:extLst>
              <a:ext uri="{FF2B5EF4-FFF2-40B4-BE49-F238E27FC236}">
                <a16:creationId xmlns:a16="http://schemas.microsoft.com/office/drawing/2014/main" id="{A0D8CEF9-9D23-4B5B-BEB3-734D6C1AAC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D43753D-97E4-4480-993C-4785C96D0B63}"/>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329985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3B91F7-4531-4E51-A47C-BEC6758DD63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02C1A15-DDAD-456E-BF74-34F24E034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A438B50-5F07-4AAD-BEDB-B2BAE96C526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C47201D-314D-4C7E-A928-A34417D1A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98F3CF4-EB66-4CBB-8225-E3F6181E037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F59096C-1E82-4368-8748-2AA55E1A5F7A}"/>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8" name="Θέση υποσέλιδου 7">
            <a:extLst>
              <a:ext uri="{FF2B5EF4-FFF2-40B4-BE49-F238E27FC236}">
                <a16:creationId xmlns:a16="http://schemas.microsoft.com/office/drawing/2014/main" id="{AAA4F698-5F61-4CAE-9295-E64D58B003B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2D18443-D063-436B-9647-09C1111F7552}"/>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115441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32A060-1DC1-4E2B-90BD-4B2BD7508E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92DFE6A-766F-4D0C-BD65-505F5FA7CFEC}"/>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4" name="Θέση υποσέλιδου 3">
            <a:extLst>
              <a:ext uri="{FF2B5EF4-FFF2-40B4-BE49-F238E27FC236}">
                <a16:creationId xmlns:a16="http://schemas.microsoft.com/office/drawing/2014/main" id="{1F24B9CA-EB46-4C3C-B1A1-D8CC9875470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8DE87AD-3966-4CB0-9D64-9DB72C6CAF1C}"/>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43456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878E25A-468A-4917-91D7-6588BF95AE9F}"/>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3" name="Θέση υποσέλιδου 2">
            <a:extLst>
              <a:ext uri="{FF2B5EF4-FFF2-40B4-BE49-F238E27FC236}">
                <a16:creationId xmlns:a16="http://schemas.microsoft.com/office/drawing/2014/main" id="{9C816731-B517-4EC8-98C9-135B1CD36D6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7470388-ED04-4668-B9EE-3884438E9F75}"/>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228236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43EE9C-32C9-4336-BB6A-9450FEC348B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3CBB48E-141F-4360-B219-15231388D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00B96E0-2A14-4B97-8D7A-123F8F128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7E3757B-997E-4AF2-8DBB-4D6551043509}"/>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6" name="Θέση υποσέλιδου 5">
            <a:extLst>
              <a:ext uri="{FF2B5EF4-FFF2-40B4-BE49-F238E27FC236}">
                <a16:creationId xmlns:a16="http://schemas.microsoft.com/office/drawing/2014/main" id="{216728EA-C6A9-45B0-A830-AF92A6C3DF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DB94187-632F-4633-B0E6-998B68648361}"/>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65638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E5DE8-A2C8-4A97-A4A2-9351549A592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4AE1514-B505-4F24-A86D-016FB4BAE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A5E92EA-64B4-40A4-99A8-CAE880A98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00105BF-5C83-47FF-9E55-27057605F198}"/>
              </a:ext>
            </a:extLst>
          </p:cNvPr>
          <p:cNvSpPr>
            <a:spLocks noGrp="1"/>
          </p:cNvSpPr>
          <p:nvPr>
            <p:ph type="dt" sz="half" idx="10"/>
          </p:nvPr>
        </p:nvSpPr>
        <p:spPr/>
        <p:txBody>
          <a:bodyPr/>
          <a:lstStyle/>
          <a:p>
            <a:fld id="{59B1950A-69E5-42F9-B095-CD374ADE5BCA}" type="datetimeFigureOut">
              <a:rPr lang="el-GR" smtClean="0"/>
              <a:t>7/10/2020</a:t>
            </a:fld>
            <a:endParaRPr lang="el-GR"/>
          </a:p>
        </p:txBody>
      </p:sp>
      <p:sp>
        <p:nvSpPr>
          <p:cNvPr id="6" name="Θέση υποσέλιδου 5">
            <a:extLst>
              <a:ext uri="{FF2B5EF4-FFF2-40B4-BE49-F238E27FC236}">
                <a16:creationId xmlns:a16="http://schemas.microsoft.com/office/drawing/2014/main" id="{85D2477F-3D23-4657-8A0A-5D2DCEFDB98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CB9ACFF-FE0C-47DE-AC15-06DC8B85E54C}"/>
              </a:ext>
            </a:extLst>
          </p:cNvPr>
          <p:cNvSpPr>
            <a:spLocks noGrp="1"/>
          </p:cNvSpPr>
          <p:nvPr>
            <p:ph type="sldNum" sz="quarter" idx="12"/>
          </p:nvPr>
        </p:nvSpPr>
        <p:spPr/>
        <p:txBody>
          <a:bodyPr/>
          <a:lstStyle/>
          <a:p>
            <a:fld id="{0A3E9E79-8B73-4451-9750-2D7A72CFBA45}" type="slidenum">
              <a:rPr lang="el-GR" smtClean="0"/>
              <a:t>‹#›</a:t>
            </a:fld>
            <a:endParaRPr lang="el-GR"/>
          </a:p>
        </p:txBody>
      </p:sp>
    </p:spTree>
    <p:extLst>
      <p:ext uri="{BB962C8B-B14F-4D97-AF65-F5344CB8AC3E}">
        <p14:creationId xmlns:p14="http://schemas.microsoft.com/office/powerpoint/2010/main" val="389101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123E306-F413-4523-86DA-D7BB8991F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2AB445B-85F7-4683-8D7F-D089F480B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FF3243A-395D-4EA6-AFBD-A71CBF4B9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950A-69E5-42F9-B095-CD374ADE5BCA}" type="datetimeFigureOut">
              <a:rPr lang="el-GR" smtClean="0"/>
              <a:t>7/10/2020</a:t>
            </a:fld>
            <a:endParaRPr lang="el-GR"/>
          </a:p>
        </p:txBody>
      </p:sp>
      <p:sp>
        <p:nvSpPr>
          <p:cNvPr id="5" name="Θέση υποσέλιδου 4">
            <a:extLst>
              <a:ext uri="{FF2B5EF4-FFF2-40B4-BE49-F238E27FC236}">
                <a16:creationId xmlns:a16="http://schemas.microsoft.com/office/drawing/2014/main" id="{1D8115DE-967F-4635-B5E8-28FA61623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3855595-64D8-4526-88AC-4FB460FA5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E9E79-8B73-4451-9750-2D7A72CFBA45}" type="slidenum">
              <a:rPr lang="el-GR" smtClean="0"/>
              <a:t>‹#›</a:t>
            </a:fld>
            <a:endParaRPr lang="el-GR"/>
          </a:p>
        </p:txBody>
      </p:sp>
    </p:spTree>
    <p:extLst>
      <p:ext uri="{BB962C8B-B14F-4D97-AF65-F5344CB8AC3E}">
        <p14:creationId xmlns:p14="http://schemas.microsoft.com/office/powerpoint/2010/main" val="1097129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58kEzTpPzS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witter.com/i/status/130819959182586675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8946949-EE19-46D8-B115-E09A64183FE8}"/>
              </a:ext>
            </a:extLst>
          </p:cNvPr>
          <p:cNvSpPr>
            <a:spLocks noGrp="1"/>
          </p:cNvSpPr>
          <p:nvPr>
            <p:ph type="title"/>
          </p:nvPr>
        </p:nvSpPr>
        <p:spPr/>
        <p:txBody>
          <a:bodyPr/>
          <a:lstStyle/>
          <a:p>
            <a:r>
              <a:rPr lang="el-GR" dirty="0">
                <a:solidFill>
                  <a:srgbClr val="000000"/>
                </a:solidFill>
                <a:latin typeface="Tinos"/>
              </a:rPr>
              <a:t>Σ</a:t>
            </a:r>
            <a:r>
              <a:rPr lang="el-GR" b="0" i="0" dirty="0">
                <a:solidFill>
                  <a:srgbClr val="000000"/>
                </a:solidFill>
                <a:effectLst/>
                <a:latin typeface="Tinos"/>
              </a:rPr>
              <a:t>αρωτές παλάμης</a:t>
            </a:r>
            <a:endParaRPr lang="el-GR" dirty="0"/>
          </a:p>
        </p:txBody>
      </p:sp>
      <p:sp>
        <p:nvSpPr>
          <p:cNvPr id="6" name="Θέση περιεχομένου 5">
            <a:extLst>
              <a:ext uri="{FF2B5EF4-FFF2-40B4-BE49-F238E27FC236}">
                <a16:creationId xmlns:a16="http://schemas.microsoft.com/office/drawing/2014/main" id="{08955D23-3ED5-4E58-AECB-5DF4CB673ECF}"/>
              </a:ext>
            </a:extLst>
          </p:cNvPr>
          <p:cNvSpPr>
            <a:spLocks noGrp="1"/>
          </p:cNvSpPr>
          <p:nvPr>
            <p:ph sz="half" idx="2"/>
          </p:nvPr>
        </p:nvSpPr>
        <p:spPr/>
        <p:txBody>
          <a:bodyPr>
            <a:normAutofit fontScale="85000" lnSpcReduction="20000"/>
          </a:bodyPr>
          <a:lstStyle/>
          <a:p>
            <a:r>
              <a:rPr lang="el-GR" b="0" i="0" dirty="0">
                <a:solidFill>
                  <a:srgbClr val="000000"/>
                </a:solidFill>
                <a:effectLst/>
                <a:latin typeface="Tinos"/>
              </a:rPr>
              <a:t>Το νέο </a:t>
            </a:r>
            <a:r>
              <a:rPr lang="el-GR" b="0" i="0" dirty="0" err="1">
                <a:solidFill>
                  <a:srgbClr val="000000"/>
                </a:solidFill>
                <a:effectLst/>
                <a:latin typeface="Tinos"/>
              </a:rPr>
              <a:t>Amazon</a:t>
            </a:r>
            <a:r>
              <a:rPr lang="el-GR" b="0" i="0" dirty="0">
                <a:solidFill>
                  <a:srgbClr val="000000"/>
                </a:solidFill>
                <a:effectLst/>
                <a:latin typeface="Tinos"/>
              </a:rPr>
              <a:t> </a:t>
            </a:r>
            <a:r>
              <a:rPr lang="el-GR" b="0" i="0" dirty="0" err="1">
                <a:solidFill>
                  <a:srgbClr val="000000"/>
                </a:solidFill>
                <a:effectLst/>
                <a:latin typeface="Tinos"/>
              </a:rPr>
              <a:t>One</a:t>
            </a:r>
            <a:r>
              <a:rPr lang="el-GR" b="0" i="0" dirty="0">
                <a:solidFill>
                  <a:srgbClr val="000000"/>
                </a:solidFill>
                <a:effectLst/>
                <a:latin typeface="Tinos"/>
              </a:rPr>
              <a:t> «διαβάζει» την εικόνα της παλάμης του αγοραστή, ο οποίος κρατά το χέρι του πάνω από τη συσκευή για περίπου 1</a:t>
            </a:r>
            <a:r>
              <a:rPr lang="en-US" dirty="0">
                <a:solidFill>
                  <a:srgbClr val="000000"/>
                </a:solidFill>
                <a:latin typeface="Tinos"/>
              </a:rPr>
              <a:t> sec</a:t>
            </a:r>
            <a:r>
              <a:rPr lang="el-GR" b="0" i="0" dirty="0">
                <a:solidFill>
                  <a:srgbClr val="000000"/>
                </a:solidFill>
                <a:effectLst/>
                <a:latin typeface="Tinos"/>
              </a:rPr>
              <a:t>.</a:t>
            </a:r>
          </a:p>
          <a:p>
            <a:r>
              <a:rPr lang="el-GR" b="0" i="0" dirty="0">
                <a:solidFill>
                  <a:srgbClr val="000000"/>
                </a:solidFill>
                <a:effectLst/>
                <a:latin typeface="Tinos"/>
              </a:rPr>
              <a:t>Οι σαρωτές παλάμης δεν είναι μία εντελώς νέα τεχνολογία και </a:t>
            </a:r>
            <a:r>
              <a:rPr lang="el-GR" b="1" i="0" dirty="0">
                <a:solidFill>
                  <a:srgbClr val="000000"/>
                </a:solidFill>
                <a:effectLst/>
                <a:latin typeface="Tinos"/>
              </a:rPr>
              <a:t>βασίζονται</a:t>
            </a:r>
            <a:r>
              <a:rPr lang="el-GR" b="0" i="0" dirty="0">
                <a:solidFill>
                  <a:srgbClr val="000000"/>
                </a:solidFill>
                <a:effectLst/>
                <a:latin typeface="Tinos"/>
              </a:rPr>
              <a:t> κυρίως στην ταυτοποίηση των φλεβών στο χέρι, οι οποίες δημιουργούν ένα μοτίβο σταθερό στον χρόνο και διακριτό για κάθε δάχτυλο και για κάθε πρόσωπο.</a:t>
            </a:r>
            <a:endParaRPr lang="en-US" b="0" i="0" dirty="0">
              <a:solidFill>
                <a:srgbClr val="000000"/>
              </a:solidFill>
              <a:effectLst/>
              <a:latin typeface="Tinos"/>
            </a:endParaRPr>
          </a:p>
          <a:p>
            <a:r>
              <a:rPr lang="el-GR" b="0" i="0" dirty="0">
                <a:solidFill>
                  <a:srgbClr val="000000"/>
                </a:solidFill>
                <a:effectLst/>
                <a:latin typeface="Tinos"/>
              </a:rPr>
              <a:t> Επειδή οι φλέβες βρίσκονται κάτω από το δέρμα, είναι πολύ δύσκολο να υπάρξει κακόβουλη «παραχάραξη» ή κλοπή. </a:t>
            </a:r>
            <a:endParaRPr lang="el-GR" dirty="0"/>
          </a:p>
        </p:txBody>
      </p:sp>
      <p:pic>
        <p:nvPicPr>
          <p:cNvPr id="1026" name="Picture 2" descr="Ανέπαφες συναλλαγές με την παλάμη | tovima.gr">
            <a:extLst>
              <a:ext uri="{FF2B5EF4-FFF2-40B4-BE49-F238E27FC236}">
                <a16:creationId xmlns:a16="http://schemas.microsoft.com/office/drawing/2014/main" id="{F1B7D9FC-B45C-40F0-A2FE-7032BF72831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4661" y="2503504"/>
            <a:ext cx="5255139" cy="295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54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B3D1B4-8B88-4301-B43A-3D16898E3317}"/>
              </a:ext>
            </a:extLst>
          </p:cNvPr>
          <p:cNvSpPr>
            <a:spLocks noGrp="1"/>
          </p:cNvSpPr>
          <p:nvPr>
            <p:ph type="title"/>
          </p:nvPr>
        </p:nvSpPr>
        <p:spPr/>
        <p:txBody>
          <a:bodyPr>
            <a:noAutofit/>
          </a:bodyPr>
          <a:lstStyle/>
          <a:p>
            <a:r>
              <a:rPr lang="el-GR" sz="3600" b="1" i="0" dirty="0">
                <a:solidFill>
                  <a:srgbClr val="242424"/>
                </a:solidFill>
                <a:effectLst/>
                <a:latin typeface="+mn-lt"/>
              </a:rPr>
              <a:t>Στολή τζετ για ιπτάμενους νοσοκόμους «ταχείας αντίδρασης»</a:t>
            </a:r>
            <a:br>
              <a:rPr lang="el-GR" sz="3600" b="1" i="0" dirty="0">
                <a:solidFill>
                  <a:srgbClr val="242424"/>
                </a:solidFill>
                <a:effectLst/>
                <a:latin typeface="+mn-lt"/>
              </a:rPr>
            </a:br>
            <a:endParaRPr lang="el-GR" sz="3600" dirty="0">
              <a:latin typeface="+mn-lt"/>
            </a:endParaRPr>
          </a:p>
        </p:txBody>
      </p:sp>
      <p:sp>
        <p:nvSpPr>
          <p:cNvPr id="4" name="Θέση περιεχομένου 3">
            <a:extLst>
              <a:ext uri="{FF2B5EF4-FFF2-40B4-BE49-F238E27FC236}">
                <a16:creationId xmlns:a16="http://schemas.microsoft.com/office/drawing/2014/main" id="{676F8294-08E3-487C-BB61-DC9D8C412B54}"/>
              </a:ext>
            </a:extLst>
          </p:cNvPr>
          <p:cNvSpPr>
            <a:spLocks noGrp="1"/>
          </p:cNvSpPr>
          <p:nvPr>
            <p:ph sz="half" idx="2"/>
          </p:nvPr>
        </p:nvSpPr>
        <p:spPr>
          <a:xfrm>
            <a:off x="6285390" y="2467991"/>
            <a:ext cx="5068410" cy="3708971"/>
          </a:xfrm>
        </p:spPr>
        <p:txBody>
          <a:bodyPr/>
          <a:lstStyle/>
          <a:p>
            <a:pPr marL="0" indent="0">
              <a:buNone/>
            </a:pPr>
            <a:r>
              <a:rPr lang="el-GR" b="0" i="0" dirty="0">
                <a:solidFill>
                  <a:srgbClr val="111111"/>
                </a:solidFill>
                <a:effectLst/>
              </a:rPr>
              <a:t>Μία ιπτάμενη στολή τζετ για νοσοκόμους, η οποία θα τους επιτρέπει να φτάνουν σε τραυματίες και ασθενείς μέσα σε λίγα λεπτά, δοκίμασε η </a:t>
            </a:r>
            <a:r>
              <a:rPr lang="el-GR" b="0" i="0" dirty="0" err="1">
                <a:solidFill>
                  <a:srgbClr val="111111"/>
                </a:solidFill>
                <a:effectLst/>
              </a:rPr>
              <a:t>Great</a:t>
            </a:r>
            <a:r>
              <a:rPr lang="el-GR" b="0" i="0" dirty="0">
                <a:solidFill>
                  <a:srgbClr val="111111"/>
                </a:solidFill>
                <a:effectLst/>
              </a:rPr>
              <a:t> North Air </a:t>
            </a:r>
            <a:r>
              <a:rPr lang="el-GR" b="0" i="0" dirty="0" err="1">
                <a:solidFill>
                  <a:srgbClr val="111111"/>
                </a:solidFill>
                <a:effectLst/>
              </a:rPr>
              <a:t>Ambulance</a:t>
            </a:r>
            <a:r>
              <a:rPr lang="el-GR" b="0" i="0" dirty="0">
                <a:solidFill>
                  <a:srgbClr val="111111"/>
                </a:solidFill>
                <a:effectLst/>
              </a:rPr>
              <a:t> </a:t>
            </a:r>
            <a:r>
              <a:rPr lang="el-GR" b="0" i="0" dirty="0" err="1">
                <a:solidFill>
                  <a:srgbClr val="111111"/>
                </a:solidFill>
                <a:effectLst/>
              </a:rPr>
              <a:t>Service</a:t>
            </a:r>
            <a:r>
              <a:rPr lang="el-GR" b="0" i="0" dirty="0">
                <a:solidFill>
                  <a:srgbClr val="111111"/>
                </a:solidFill>
                <a:effectLst/>
              </a:rPr>
              <a:t> στο Ηνωμένο Βασίλειο.</a:t>
            </a:r>
            <a:endParaRPr lang="el-GR" dirty="0"/>
          </a:p>
        </p:txBody>
      </p:sp>
      <p:pic>
        <p:nvPicPr>
          <p:cNvPr id="6148" name="Picture 4">
            <a:extLst>
              <a:ext uri="{FF2B5EF4-FFF2-40B4-BE49-F238E27FC236}">
                <a16:creationId xmlns:a16="http://schemas.microsoft.com/office/drawing/2014/main" id="{15E3C813-7AEF-44A9-9917-BD54A7F98A9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02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DAB49E-A39F-4148-8A96-227B4F2DD9CB}"/>
              </a:ext>
            </a:extLst>
          </p:cNvPr>
          <p:cNvSpPr>
            <a:spLocks noGrp="1"/>
          </p:cNvSpPr>
          <p:nvPr>
            <p:ph type="title"/>
          </p:nvPr>
        </p:nvSpPr>
        <p:spPr/>
        <p:txBody>
          <a:bodyPr>
            <a:noAutofit/>
          </a:bodyPr>
          <a:lstStyle/>
          <a:p>
            <a:r>
              <a:rPr lang="el-GR" sz="3200" b="1" i="0" dirty="0" err="1">
                <a:solidFill>
                  <a:srgbClr val="242424"/>
                </a:solidFill>
                <a:effectLst/>
                <a:latin typeface="+mn-lt"/>
              </a:rPr>
              <a:t>Νανοδορυφόροι</a:t>
            </a:r>
            <a:r>
              <a:rPr lang="el-GR" sz="3200" b="1" i="0" dirty="0">
                <a:solidFill>
                  <a:srgbClr val="242424"/>
                </a:solidFill>
                <a:effectLst/>
                <a:latin typeface="+mn-lt"/>
              </a:rPr>
              <a:t> με τεχνητή νοημοσύνη για την υποστήριξη του διεθνούς εμπορίου</a:t>
            </a:r>
            <a:br>
              <a:rPr lang="el-GR" sz="3200" b="1" i="0" dirty="0">
                <a:solidFill>
                  <a:srgbClr val="242424"/>
                </a:solidFill>
                <a:effectLst/>
                <a:latin typeface="Arial" panose="020B0604020202020204" pitchFamily="34" charset="0"/>
              </a:rPr>
            </a:br>
            <a:endParaRPr lang="el-GR" sz="3200" dirty="0"/>
          </a:p>
        </p:txBody>
      </p:sp>
      <p:sp>
        <p:nvSpPr>
          <p:cNvPr id="4" name="Θέση περιεχομένου 3">
            <a:extLst>
              <a:ext uri="{FF2B5EF4-FFF2-40B4-BE49-F238E27FC236}">
                <a16:creationId xmlns:a16="http://schemas.microsoft.com/office/drawing/2014/main" id="{71B520BA-5037-4089-AC16-E16642E68BD1}"/>
              </a:ext>
            </a:extLst>
          </p:cNvPr>
          <p:cNvSpPr>
            <a:spLocks noGrp="1"/>
          </p:cNvSpPr>
          <p:nvPr>
            <p:ph sz="half" idx="2"/>
          </p:nvPr>
        </p:nvSpPr>
        <p:spPr/>
        <p:txBody>
          <a:bodyPr>
            <a:normAutofit fontScale="77500" lnSpcReduction="20000"/>
          </a:bodyPr>
          <a:lstStyle/>
          <a:p>
            <a:pPr algn="l"/>
            <a:r>
              <a:rPr lang="el-GR" b="0" i="0" dirty="0">
                <a:solidFill>
                  <a:srgbClr val="111111"/>
                </a:solidFill>
                <a:effectLst/>
              </a:rPr>
              <a:t>Δύο </a:t>
            </a:r>
            <a:r>
              <a:rPr lang="el-GR" b="0" i="0" dirty="0" err="1">
                <a:solidFill>
                  <a:srgbClr val="111111"/>
                </a:solidFill>
                <a:effectLst/>
              </a:rPr>
              <a:t>νανοδορυφόροι</a:t>
            </a:r>
            <a:r>
              <a:rPr lang="el-GR" b="0" i="0" dirty="0">
                <a:solidFill>
                  <a:srgbClr val="111111"/>
                </a:solidFill>
                <a:effectLst/>
              </a:rPr>
              <a:t> με δυνατότητες </a:t>
            </a:r>
            <a:r>
              <a:rPr lang="el-GR" b="0" i="0" dirty="0" err="1">
                <a:solidFill>
                  <a:srgbClr val="111111"/>
                </a:solidFill>
                <a:effectLst/>
              </a:rPr>
              <a:t>machine</a:t>
            </a:r>
            <a:r>
              <a:rPr lang="el-GR" b="0" i="0" dirty="0">
                <a:solidFill>
                  <a:srgbClr val="111111"/>
                </a:solidFill>
                <a:effectLst/>
              </a:rPr>
              <a:t> </a:t>
            </a:r>
            <a:r>
              <a:rPr lang="el-GR" b="0" i="0" dirty="0" err="1">
                <a:solidFill>
                  <a:srgbClr val="111111"/>
                </a:solidFill>
                <a:effectLst/>
              </a:rPr>
              <a:t>learning</a:t>
            </a:r>
            <a:r>
              <a:rPr lang="el-GR" b="0" i="0" dirty="0">
                <a:solidFill>
                  <a:srgbClr val="111111"/>
                </a:solidFill>
                <a:effectLst/>
              </a:rPr>
              <a:t>/ τεχνητής νοημοσύνης, με σκοπό την παρακολούθηση των κινήσεων των πόρων του κόσμου μας, έτσι ώστε επιχειρήσεις και κυβερνήσεις να λαμβάνουν αποφάσεις βασιζόμενες σε ορθές πληροφορίες, βρίσκονται σε τροχιά γύρω από τη Γη.</a:t>
            </a:r>
          </a:p>
          <a:p>
            <a:pPr algn="l"/>
            <a:r>
              <a:rPr lang="el-GR" b="0" i="0" dirty="0">
                <a:solidFill>
                  <a:srgbClr val="111111"/>
                </a:solidFill>
                <a:effectLst/>
              </a:rPr>
              <a:t>Οι </a:t>
            </a:r>
            <a:r>
              <a:rPr lang="el-GR" b="0" i="0" dirty="0" err="1">
                <a:solidFill>
                  <a:srgbClr val="111111"/>
                </a:solidFill>
                <a:effectLst/>
              </a:rPr>
              <a:t>νανοδορυφόροι</a:t>
            </a:r>
            <a:r>
              <a:rPr lang="el-GR" b="0" i="0" dirty="0">
                <a:solidFill>
                  <a:srgbClr val="111111"/>
                </a:solidFill>
                <a:effectLst/>
              </a:rPr>
              <a:t> αυτοί εκτοξεύτηκαν με ρωσικό πύραυλο </a:t>
            </a:r>
            <a:r>
              <a:rPr lang="el-GR" b="0" i="0" dirty="0" err="1">
                <a:solidFill>
                  <a:srgbClr val="111111"/>
                </a:solidFill>
                <a:effectLst/>
              </a:rPr>
              <a:t>Σογιούζ</a:t>
            </a:r>
            <a:r>
              <a:rPr lang="el-GR" b="0" i="0" dirty="0">
                <a:solidFill>
                  <a:srgbClr val="111111"/>
                </a:solidFill>
                <a:effectLst/>
              </a:rPr>
              <a:t>, μαζί με άλλους δύο δορυφόρους που θα χρησιμοποιηθούν για </a:t>
            </a:r>
            <a:r>
              <a:rPr lang="el-GR" b="0" i="0" dirty="0" err="1">
                <a:solidFill>
                  <a:srgbClr val="111111"/>
                </a:solidFill>
                <a:effectLst/>
              </a:rPr>
              <a:t>links</a:t>
            </a:r>
            <a:r>
              <a:rPr lang="el-GR" b="0" i="0" dirty="0">
                <a:solidFill>
                  <a:srgbClr val="111111"/>
                </a:solidFill>
                <a:effectLst/>
              </a:rPr>
              <a:t> μεταξύ δορυφόρων. Εντάσσονται πλέον σε έναν στόλο περίπου 100 αντικειμένων σε χαμηλή τροχιά με σκοπό την παροχή δεδομένων για το εμπόριο</a:t>
            </a:r>
            <a:r>
              <a:rPr lang="el-GR" b="0" i="0" dirty="0">
                <a:solidFill>
                  <a:srgbClr val="111111"/>
                </a:solidFill>
                <a:effectLst/>
                <a:latin typeface="Arial" panose="020B0604020202020204" pitchFamily="34" charset="0"/>
              </a:rPr>
              <a:t>.</a:t>
            </a:r>
          </a:p>
          <a:p>
            <a:endParaRPr lang="el-GR" dirty="0"/>
          </a:p>
        </p:txBody>
      </p:sp>
      <p:pic>
        <p:nvPicPr>
          <p:cNvPr id="7170" name="Picture 2">
            <a:extLst>
              <a:ext uri="{FF2B5EF4-FFF2-40B4-BE49-F238E27FC236}">
                <a16:creationId xmlns:a16="http://schemas.microsoft.com/office/drawing/2014/main" id="{9850BD35-1FAE-4284-A4FD-5FB20506B2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4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701A43-B2BA-4D3F-86E2-01029596528C}"/>
              </a:ext>
            </a:extLst>
          </p:cNvPr>
          <p:cNvSpPr>
            <a:spLocks noGrp="1"/>
          </p:cNvSpPr>
          <p:nvPr>
            <p:ph type="title"/>
          </p:nvPr>
        </p:nvSpPr>
        <p:spPr/>
        <p:txBody>
          <a:bodyPr>
            <a:normAutofit fontScale="90000"/>
          </a:bodyPr>
          <a:lstStyle/>
          <a:p>
            <a:r>
              <a:rPr lang="el-GR" sz="4000" b="1" i="0" dirty="0">
                <a:solidFill>
                  <a:srgbClr val="242424"/>
                </a:solidFill>
                <a:effectLst/>
                <a:latin typeface="+mn-lt"/>
              </a:rPr>
              <a:t>Γάντι «μεταφράζει» τη νοηματική σε ομιλία σε πραγματικό χρόνο</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A2754E45-CEEE-4640-BAC2-6398CEC86157}"/>
              </a:ext>
            </a:extLst>
          </p:cNvPr>
          <p:cNvSpPr>
            <a:spLocks noGrp="1"/>
          </p:cNvSpPr>
          <p:nvPr>
            <p:ph sz="half" idx="2"/>
          </p:nvPr>
        </p:nvSpPr>
        <p:spPr/>
        <p:txBody>
          <a:bodyPr>
            <a:normAutofit fontScale="70000" lnSpcReduction="20000"/>
          </a:bodyPr>
          <a:lstStyle/>
          <a:p>
            <a:pPr algn="l"/>
            <a:r>
              <a:rPr lang="el-GR" b="0" i="0" dirty="0">
                <a:solidFill>
                  <a:srgbClr val="111111"/>
                </a:solidFill>
                <a:effectLst/>
              </a:rPr>
              <a:t>Μηχανικοί του UCLA σχεδίασαν ένα οικονομικό, εύκαμπτο και ανθεκτικό γάντι που είναι σε θέση να μεταφράζει την αμερικανική νοηματική γλώσσα σε ομιλία στα αγγλικά σε πραγματικό χρόνο, μέσω μιας εφαρμογής για </a:t>
            </a:r>
            <a:r>
              <a:rPr lang="el-GR" b="0" i="0" dirty="0" err="1">
                <a:solidFill>
                  <a:srgbClr val="111111"/>
                </a:solidFill>
                <a:effectLst/>
              </a:rPr>
              <a:t>smartphone</a:t>
            </a:r>
            <a:r>
              <a:rPr lang="el-GR" b="0" i="0" dirty="0">
                <a:solidFill>
                  <a:srgbClr val="111111"/>
                </a:solidFill>
                <a:effectLst/>
              </a:rPr>
              <a:t>. Η σχετική έρευνα δημοσιεύτηκε στο </a:t>
            </a:r>
            <a:r>
              <a:rPr lang="el-GR" b="0" i="0" dirty="0" err="1">
                <a:solidFill>
                  <a:srgbClr val="111111"/>
                </a:solidFill>
                <a:effectLst/>
              </a:rPr>
              <a:t>Nature</a:t>
            </a:r>
            <a:r>
              <a:rPr lang="el-GR" b="0" i="0" dirty="0">
                <a:solidFill>
                  <a:srgbClr val="111111"/>
                </a:solidFill>
                <a:effectLst/>
              </a:rPr>
              <a:t> </a:t>
            </a:r>
            <a:r>
              <a:rPr lang="el-GR" b="0" i="0" dirty="0" err="1">
                <a:solidFill>
                  <a:srgbClr val="111111"/>
                </a:solidFill>
                <a:effectLst/>
              </a:rPr>
              <a:t>Electronics</a:t>
            </a:r>
            <a:r>
              <a:rPr lang="el-GR" b="0" i="0" dirty="0">
                <a:solidFill>
                  <a:srgbClr val="111111"/>
                </a:solidFill>
                <a:effectLst/>
              </a:rPr>
              <a:t>.</a:t>
            </a:r>
          </a:p>
          <a:p>
            <a:pPr algn="l"/>
            <a:r>
              <a:rPr lang="el-GR" b="0" i="0" dirty="0">
                <a:solidFill>
                  <a:srgbClr val="111111"/>
                </a:solidFill>
                <a:effectLst/>
              </a:rPr>
              <a:t>«Ελπίδα μας είναι πως αυτό θα ανοίξει ένα εύκολο τρόπο για να επικοινωνούν αυτοί που χρησιμοποιούν νοηματική απευθείας με αυτούς που δεν ξέρουν τη νοηματική χωρίς να χρειάζεται κάποιος να μεταφράσει» είπε ο </a:t>
            </a:r>
            <a:r>
              <a:rPr lang="el-GR" b="0" i="0" dirty="0" err="1">
                <a:solidFill>
                  <a:srgbClr val="111111"/>
                </a:solidFill>
                <a:effectLst/>
              </a:rPr>
              <a:t>Τζουν</a:t>
            </a:r>
            <a:r>
              <a:rPr lang="el-GR" b="0" i="0" dirty="0">
                <a:solidFill>
                  <a:srgbClr val="111111"/>
                </a:solidFill>
                <a:effectLst/>
              </a:rPr>
              <a:t> Τσεν, επίκουρος καθηγητής </a:t>
            </a:r>
            <a:r>
              <a:rPr lang="el-GR" b="0" i="0" dirty="0" err="1">
                <a:solidFill>
                  <a:srgbClr val="111111"/>
                </a:solidFill>
                <a:effectLst/>
              </a:rPr>
              <a:t>βιο</a:t>
            </a:r>
            <a:r>
              <a:rPr lang="el-GR" b="0" i="0" dirty="0">
                <a:solidFill>
                  <a:srgbClr val="111111"/>
                </a:solidFill>
                <a:effectLst/>
              </a:rPr>
              <a:t>-μηχανολογίας στο UCLA </a:t>
            </a:r>
            <a:r>
              <a:rPr lang="el-GR" b="0" i="0" dirty="0" err="1">
                <a:solidFill>
                  <a:srgbClr val="111111"/>
                </a:solidFill>
                <a:effectLst/>
              </a:rPr>
              <a:t>Samueli</a:t>
            </a:r>
            <a:r>
              <a:rPr lang="el-GR" b="0" i="0" dirty="0">
                <a:solidFill>
                  <a:srgbClr val="111111"/>
                </a:solidFill>
                <a:effectLst/>
              </a:rPr>
              <a:t> </a:t>
            </a:r>
            <a:r>
              <a:rPr lang="el-GR" b="0" i="0" dirty="0" err="1">
                <a:solidFill>
                  <a:srgbClr val="111111"/>
                </a:solidFill>
                <a:effectLst/>
              </a:rPr>
              <a:t>School</a:t>
            </a:r>
            <a:r>
              <a:rPr lang="el-GR" b="0" i="0" dirty="0">
                <a:solidFill>
                  <a:srgbClr val="111111"/>
                </a:solidFill>
                <a:effectLst/>
              </a:rPr>
              <a:t> of </a:t>
            </a:r>
            <a:r>
              <a:rPr lang="el-GR" b="0" i="0" dirty="0" err="1">
                <a:solidFill>
                  <a:srgbClr val="111111"/>
                </a:solidFill>
                <a:effectLst/>
              </a:rPr>
              <a:t>Engineering</a:t>
            </a:r>
            <a:r>
              <a:rPr lang="el-GR" b="0" i="0" dirty="0">
                <a:solidFill>
                  <a:srgbClr val="111111"/>
                </a:solidFill>
                <a:effectLst/>
              </a:rPr>
              <a:t> και επικεφαλής ερευνητής. «Επιπρόσθετα, ελπίζουμε πως μπορεί να βοηθήσει περισσότερους ανθρώπους να μάθουν οι ίδιοι τη νοηματική»</a:t>
            </a:r>
          </a:p>
          <a:p>
            <a:endParaRPr lang="el-GR" dirty="0"/>
          </a:p>
        </p:txBody>
      </p:sp>
      <p:pic>
        <p:nvPicPr>
          <p:cNvPr id="10242" name="Picture 2">
            <a:extLst>
              <a:ext uri="{FF2B5EF4-FFF2-40B4-BE49-F238E27FC236}">
                <a16:creationId xmlns:a16="http://schemas.microsoft.com/office/drawing/2014/main" id="{91899786-0882-4558-8B6A-D3D8C536704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44210"/>
            <a:ext cx="5181600" cy="367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61652-EE5B-4A9A-BD78-A98A9E82643E}"/>
              </a:ext>
            </a:extLst>
          </p:cNvPr>
          <p:cNvSpPr>
            <a:spLocks noGrp="1"/>
          </p:cNvSpPr>
          <p:nvPr>
            <p:ph type="title"/>
          </p:nvPr>
        </p:nvSpPr>
        <p:spPr/>
        <p:txBody>
          <a:bodyPr>
            <a:noAutofit/>
          </a:bodyPr>
          <a:lstStyle/>
          <a:p>
            <a:br>
              <a:rPr lang="el-GR" sz="3600" b="1" i="0" dirty="0">
                <a:solidFill>
                  <a:srgbClr val="242424"/>
                </a:solidFill>
                <a:effectLst/>
                <a:latin typeface="+mn-lt"/>
              </a:rPr>
            </a:br>
            <a:r>
              <a:rPr lang="el-GR" sz="3600" b="1" i="0" dirty="0">
                <a:solidFill>
                  <a:srgbClr val="242424"/>
                </a:solidFill>
                <a:effectLst/>
                <a:latin typeface="+mn-lt"/>
              </a:rPr>
              <a:t>«Έξυπνα» γυαλιά πολλαπλών λειτουργιών: Παρακολουθούν την υγεία, προστατεύουν τα μάτια, ελέγχουν βιντεοπαιχνίδια</a:t>
            </a:r>
            <a:br>
              <a:rPr lang="el-GR" sz="3600" b="1" i="0" dirty="0">
                <a:solidFill>
                  <a:srgbClr val="242424"/>
                </a:solidFill>
                <a:effectLst/>
                <a:latin typeface="+mn-lt"/>
              </a:rPr>
            </a:br>
            <a:endParaRPr lang="el-GR" sz="3600" dirty="0">
              <a:latin typeface="+mn-lt"/>
            </a:endParaRPr>
          </a:p>
        </p:txBody>
      </p:sp>
      <p:sp>
        <p:nvSpPr>
          <p:cNvPr id="4" name="Θέση περιεχομένου 3">
            <a:extLst>
              <a:ext uri="{FF2B5EF4-FFF2-40B4-BE49-F238E27FC236}">
                <a16:creationId xmlns:a16="http://schemas.microsoft.com/office/drawing/2014/main" id="{25EAC76A-B957-4C20-83C3-8916CB20557F}"/>
              </a:ext>
            </a:extLst>
          </p:cNvPr>
          <p:cNvSpPr>
            <a:spLocks noGrp="1"/>
          </p:cNvSpPr>
          <p:nvPr>
            <p:ph sz="half" idx="2"/>
          </p:nvPr>
        </p:nvSpPr>
        <p:spPr/>
        <p:txBody>
          <a:bodyPr>
            <a:normAutofit fontScale="70000" lnSpcReduction="20000"/>
          </a:bodyPr>
          <a:lstStyle/>
          <a:p>
            <a:r>
              <a:rPr lang="el-GR" sz="2900" b="0" i="0" dirty="0">
                <a:solidFill>
                  <a:srgbClr val="111111"/>
                </a:solidFill>
                <a:effectLst/>
              </a:rPr>
              <a:t>Οι ερευνητές έφτιαξαν τον σκελετό των γυαλιών με 3D εκτυπωτή και μετά πρόσθεσαν εύκαμπτα ηλεκτρόδια κοντά στα αυτιά (αισθητήρας EEG) και τα μάτια (αισθητήρας EOG). Επίσης πρόσθεσαν ένα ασύρματο κύκλωμα για ανίχνευση κίνησης/ υπεριώδους ακτινοβολίας στο πλάι των γυαλιών και ένα ευαίσθητο στην υπεριώδη ακτινοβολία </a:t>
            </a:r>
            <a:r>
              <a:rPr lang="el-GR" sz="2900" b="0" i="0" dirty="0" err="1">
                <a:solidFill>
                  <a:srgbClr val="111111"/>
                </a:solidFill>
                <a:effectLst/>
              </a:rPr>
              <a:t>τζελ</a:t>
            </a:r>
            <a:r>
              <a:rPr lang="el-GR" sz="2900" b="0" i="0" dirty="0">
                <a:solidFill>
                  <a:srgbClr val="111111"/>
                </a:solidFill>
                <a:effectLst/>
              </a:rPr>
              <a:t> που αλλάζει χρώμα μέσα στους φακούς</a:t>
            </a:r>
          </a:p>
          <a:p>
            <a:pPr algn="l"/>
            <a:r>
              <a:rPr lang="el-GR" sz="2900" b="0" i="0" dirty="0">
                <a:solidFill>
                  <a:srgbClr val="111111"/>
                </a:solidFill>
                <a:effectLst/>
              </a:rPr>
              <a:t>Τα e-</a:t>
            </a:r>
            <a:r>
              <a:rPr lang="el-GR" sz="2900" b="0" i="0" dirty="0" err="1">
                <a:solidFill>
                  <a:srgbClr val="111111"/>
                </a:solidFill>
                <a:effectLst/>
              </a:rPr>
              <a:t>glasses</a:t>
            </a:r>
            <a:r>
              <a:rPr lang="el-GR" sz="2900" b="0" i="0" dirty="0">
                <a:solidFill>
                  <a:srgbClr val="111111"/>
                </a:solidFill>
                <a:effectLst/>
              </a:rPr>
              <a:t> αυτά θα μπορούσαν να χρησιμοποιηθούν σε ψηφιακές εφαρμογές υγειονομικής περίθαλψης ή εφαρμογές εικονικής πραγματικότητας, σύμφωνα με τους ερευνητές.</a:t>
            </a:r>
          </a:p>
          <a:p>
            <a:pPr algn="l"/>
            <a:r>
              <a:rPr lang="el-GR" sz="2900" b="0" i="0" dirty="0">
                <a:solidFill>
                  <a:srgbClr val="111111"/>
                </a:solidFill>
                <a:effectLst/>
              </a:rPr>
              <a:t>Η χρηματοδότηση για την έρευνα προήλθε από το Εθνικό Ίδρυμα Ερευνών της Κορέας και το KU-KIST </a:t>
            </a:r>
            <a:r>
              <a:rPr lang="el-GR" sz="2900" b="0" i="0" dirty="0" err="1">
                <a:solidFill>
                  <a:srgbClr val="111111"/>
                </a:solidFill>
                <a:effectLst/>
              </a:rPr>
              <a:t>Graduate</a:t>
            </a:r>
            <a:r>
              <a:rPr lang="el-GR" sz="2900" b="0" i="0" dirty="0">
                <a:solidFill>
                  <a:srgbClr val="111111"/>
                </a:solidFill>
                <a:effectLst/>
              </a:rPr>
              <a:t> </a:t>
            </a:r>
            <a:r>
              <a:rPr lang="el-GR" sz="2900" b="0" i="0" dirty="0" err="1">
                <a:solidFill>
                  <a:srgbClr val="111111"/>
                </a:solidFill>
                <a:effectLst/>
              </a:rPr>
              <a:t>School</a:t>
            </a:r>
            <a:r>
              <a:rPr lang="el-GR" sz="2900" b="0" i="0" dirty="0">
                <a:solidFill>
                  <a:srgbClr val="111111"/>
                </a:solidFill>
                <a:effectLst/>
              </a:rPr>
              <a:t> of </a:t>
            </a:r>
            <a:r>
              <a:rPr lang="el-GR" sz="2900" b="0" i="0" dirty="0" err="1">
                <a:solidFill>
                  <a:srgbClr val="111111"/>
                </a:solidFill>
                <a:effectLst/>
              </a:rPr>
              <a:t>Converging</a:t>
            </a:r>
            <a:r>
              <a:rPr lang="el-GR" sz="2900" b="0" i="0" dirty="0">
                <a:solidFill>
                  <a:srgbClr val="111111"/>
                </a:solidFill>
                <a:effectLst/>
              </a:rPr>
              <a:t> </a:t>
            </a:r>
            <a:r>
              <a:rPr lang="el-GR" sz="2900" b="0" i="0" dirty="0" err="1">
                <a:solidFill>
                  <a:srgbClr val="111111"/>
                </a:solidFill>
                <a:effectLst/>
              </a:rPr>
              <a:t>Science</a:t>
            </a:r>
            <a:r>
              <a:rPr lang="el-GR" sz="2900" b="0" i="0" dirty="0">
                <a:solidFill>
                  <a:srgbClr val="111111"/>
                </a:solidFill>
                <a:effectLst/>
              </a:rPr>
              <a:t> and </a:t>
            </a:r>
            <a:r>
              <a:rPr lang="el-GR" sz="2900" b="0" i="0" dirty="0" err="1">
                <a:solidFill>
                  <a:srgbClr val="111111"/>
                </a:solidFill>
                <a:effectLst/>
              </a:rPr>
              <a:t>Technology</a:t>
            </a:r>
            <a:r>
              <a:rPr lang="el-GR" sz="2900" b="0" i="0" dirty="0">
                <a:solidFill>
                  <a:srgbClr val="111111"/>
                </a:solidFill>
                <a:effectLst/>
              </a:rPr>
              <a:t>.</a:t>
            </a:r>
          </a:p>
          <a:p>
            <a:endParaRPr lang="el-GR" dirty="0"/>
          </a:p>
        </p:txBody>
      </p:sp>
      <p:pic>
        <p:nvPicPr>
          <p:cNvPr id="16386" name="Picture 2">
            <a:extLst>
              <a:ext uri="{FF2B5EF4-FFF2-40B4-BE49-F238E27FC236}">
                <a16:creationId xmlns:a16="http://schemas.microsoft.com/office/drawing/2014/main" id="{AB5DC506-B399-4F9D-ADA7-1B36BD96E00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9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ABAA5-E0CF-433E-80A0-F8A6C353FE45}"/>
              </a:ext>
            </a:extLst>
          </p:cNvPr>
          <p:cNvSpPr>
            <a:spLocks noGrp="1"/>
          </p:cNvSpPr>
          <p:nvPr>
            <p:ph type="title"/>
          </p:nvPr>
        </p:nvSpPr>
        <p:spPr/>
        <p:txBody>
          <a:bodyPr>
            <a:normAutofit fontScale="90000"/>
          </a:bodyPr>
          <a:lstStyle/>
          <a:p>
            <a:r>
              <a:rPr lang="el-GR" b="1" i="0" dirty="0">
                <a:solidFill>
                  <a:srgbClr val="242424"/>
                </a:solidFill>
                <a:effectLst/>
                <a:latin typeface="Arial" panose="020B0604020202020204" pitchFamily="34" charset="0"/>
              </a:rPr>
              <a:t>Μια λάμπα που διαβάζει «παραμύθια» στα παιδιά</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7A8F1206-0B99-4968-9DD0-C12935B29CF0}"/>
              </a:ext>
            </a:extLst>
          </p:cNvPr>
          <p:cNvSpPr>
            <a:spLocks noGrp="1"/>
          </p:cNvSpPr>
          <p:nvPr>
            <p:ph sz="half" idx="2"/>
          </p:nvPr>
        </p:nvSpPr>
        <p:spPr/>
        <p:txBody>
          <a:bodyPr>
            <a:normAutofit fontScale="85000" lnSpcReduction="10000"/>
          </a:bodyPr>
          <a:lstStyle/>
          <a:p>
            <a:r>
              <a:rPr lang="el-GR" b="0" i="0" dirty="0">
                <a:solidFill>
                  <a:srgbClr val="111111"/>
                </a:solidFill>
                <a:effectLst/>
                <a:latin typeface="Arial" panose="020B0604020202020204" pitchFamily="34" charset="0"/>
              </a:rPr>
              <a:t> Η </a:t>
            </a:r>
            <a:r>
              <a:rPr lang="el-GR" b="0" i="0" dirty="0" err="1">
                <a:solidFill>
                  <a:srgbClr val="111111"/>
                </a:solidFill>
                <a:effectLst/>
                <a:latin typeface="Arial" panose="020B0604020202020204" pitchFamily="34" charset="0"/>
              </a:rPr>
              <a:t>Clova</a:t>
            </a:r>
            <a:r>
              <a:rPr lang="el-GR" b="0" i="0" dirty="0">
                <a:solidFill>
                  <a:srgbClr val="111111"/>
                </a:solidFill>
                <a:effectLst/>
                <a:latin typeface="Arial" panose="020B0604020202020204" pitchFamily="34" charset="0"/>
              </a:rPr>
              <a:t> </a:t>
            </a:r>
            <a:r>
              <a:rPr lang="el-GR" b="0" i="0" dirty="0" err="1">
                <a:solidFill>
                  <a:srgbClr val="111111"/>
                </a:solidFill>
                <a:effectLst/>
                <a:latin typeface="Arial" panose="020B0604020202020204" pitchFamily="34" charset="0"/>
              </a:rPr>
              <a:t>Lamp</a:t>
            </a:r>
            <a:r>
              <a:rPr lang="el-GR" b="0" i="0" dirty="0">
                <a:solidFill>
                  <a:srgbClr val="111111"/>
                </a:solidFill>
                <a:effectLst/>
                <a:latin typeface="Arial" panose="020B0604020202020204" pitchFamily="34" charset="0"/>
              </a:rPr>
              <a:t> είναι σε θέση να μετατρέψει κείμενο και εικόνες σε ομιλία, ενώ ένας ενσωματωμένος εικονικός φωνητικός βοηθός μπορεί να εξηγεί τις έννοιες των λέξεων και να απαντά σε ερωτήσεις των παιδιών.</a:t>
            </a:r>
          </a:p>
          <a:p>
            <a:r>
              <a:rPr lang="el-GR" b="0" i="0" dirty="0">
                <a:solidFill>
                  <a:srgbClr val="111111"/>
                </a:solidFill>
                <a:effectLst/>
                <a:latin typeface="Arial" panose="020B0604020202020204" pitchFamily="34" charset="0"/>
              </a:rPr>
              <a:t>Μπορεί επίσης να διαβάσει στα </a:t>
            </a:r>
            <a:r>
              <a:rPr lang="el-GR" b="1" i="0" dirty="0">
                <a:solidFill>
                  <a:srgbClr val="111111"/>
                </a:solidFill>
                <a:effectLst/>
                <a:latin typeface="Arial" panose="020B0604020202020204" pitchFamily="34" charset="0"/>
              </a:rPr>
              <a:t>αγγλικά</a:t>
            </a:r>
            <a:r>
              <a:rPr lang="el-GR" b="0" i="0" dirty="0">
                <a:solidFill>
                  <a:srgbClr val="111111"/>
                </a:solidFill>
                <a:effectLst/>
                <a:latin typeface="Arial" panose="020B0604020202020204" pitchFamily="34" charset="0"/>
              </a:rPr>
              <a:t> και </a:t>
            </a:r>
            <a:r>
              <a:rPr lang="el-GR" b="1" i="0" dirty="0">
                <a:solidFill>
                  <a:srgbClr val="111111"/>
                </a:solidFill>
                <a:effectLst/>
                <a:latin typeface="Arial" panose="020B0604020202020204" pitchFamily="34" charset="0"/>
              </a:rPr>
              <a:t>ιαπωνικά</a:t>
            </a:r>
            <a:r>
              <a:rPr lang="el-GR" b="0" i="0" dirty="0">
                <a:solidFill>
                  <a:srgbClr val="111111"/>
                </a:solidFill>
                <a:effectLst/>
                <a:latin typeface="Arial" panose="020B0604020202020204" pitchFamily="34" charset="0"/>
              </a:rPr>
              <a:t>, με φωνή κάποιου για τον οποίον αυτές οι γλώσσες είναι οι μητρικές του, ώστε να δώσει στα παιδιά κίνητρο ν' αρχίσουν μόνα τους να μαθαίνουν αυτές τις γλώσσες.</a:t>
            </a:r>
            <a:endParaRPr lang="el-GR" dirty="0"/>
          </a:p>
        </p:txBody>
      </p:sp>
      <p:pic>
        <p:nvPicPr>
          <p:cNvPr id="11266" name="Picture 2">
            <a:extLst>
              <a:ext uri="{FF2B5EF4-FFF2-40B4-BE49-F238E27FC236}">
                <a16:creationId xmlns:a16="http://schemas.microsoft.com/office/drawing/2014/main" id="{BD991494-1E65-419B-9DC1-CB27E212D6B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90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7C8D2-50AD-4D4D-92EF-8E76BF334B2C}"/>
              </a:ext>
            </a:extLst>
          </p:cNvPr>
          <p:cNvSpPr>
            <a:spLocks noGrp="1"/>
          </p:cNvSpPr>
          <p:nvPr>
            <p:ph type="title"/>
          </p:nvPr>
        </p:nvSpPr>
        <p:spPr/>
        <p:txBody>
          <a:bodyPr>
            <a:normAutofit fontScale="90000"/>
          </a:bodyPr>
          <a:lstStyle/>
          <a:p>
            <a:r>
              <a:rPr lang="el-GR" sz="4000" b="1" i="0" dirty="0">
                <a:solidFill>
                  <a:srgbClr val="242424"/>
                </a:solidFill>
                <a:effectLst/>
                <a:latin typeface="Arial" panose="020B0604020202020204" pitchFamily="34" charset="0"/>
              </a:rPr>
              <a:t>Τεχνητό μάτι με δυνατότητες που ξεπερνούν αυτές του ανθρώπινου</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1566B766-9593-4238-A11D-A459BF949BD2}"/>
              </a:ext>
            </a:extLst>
          </p:cNvPr>
          <p:cNvSpPr>
            <a:spLocks noGrp="1"/>
          </p:cNvSpPr>
          <p:nvPr>
            <p:ph sz="half" idx="2"/>
          </p:nvPr>
        </p:nvSpPr>
        <p:spPr/>
        <p:txBody>
          <a:bodyPr>
            <a:normAutofit fontScale="77500" lnSpcReduction="20000"/>
          </a:bodyPr>
          <a:lstStyle/>
          <a:p>
            <a:r>
              <a:rPr lang="el-GR" b="0" i="0" dirty="0" err="1">
                <a:solidFill>
                  <a:srgbClr val="111111"/>
                </a:solidFill>
                <a:effectLst/>
                <a:latin typeface="Arial" panose="020B0604020202020204" pitchFamily="34" charset="0"/>
              </a:rPr>
              <a:t>To</a:t>
            </a:r>
            <a:r>
              <a:rPr lang="el-GR" b="0" i="0" dirty="0">
                <a:solidFill>
                  <a:srgbClr val="111111"/>
                </a:solidFill>
                <a:effectLst/>
                <a:latin typeface="Arial" panose="020B0604020202020204" pitchFamily="34" charset="0"/>
              </a:rPr>
              <a:t> πρώτο στον κόσμο 3D τεχνητό μάτι με δυνατότητες ανώτερες από αυτές των υπαρχόντων βιονικών ματιών και, σε κάποιες περιπτώσεις, ακόμα και των ανθρώπινων, ανέπτυξε διεθνής ομάδα επιστημόνων στο </a:t>
            </a:r>
            <a:r>
              <a:rPr lang="el-GR" b="0" i="0" dirty="0" err="1">
                <a:solidFill>
                  <a:srgbClr val="111111"/>
                </a:solidFill>
                <a:effectLst/>
                <a:latin typeface="Arial" panose="020B0604020202020204" pitchFamily="34" charset="0"/>
              </a:rPr>
              <a:t>Hong</a:t>
            </a:r>
            <a:r>
              <a:rPr lang="el-GR" b="0" i="0" dirty="0">
                <a:solidFill>
                  <a:srgbClr val="111111"/>
                </a:solidFill>
                <a:effectLst/>
                <a:latin typeface="Arial" panose="020B0604020202020204" pitchFamily="34" charset="0"/>
              </a:rPr>
              <a:t> </a:t>
            </a:r>
            <a:r>
              <a:rPr lang="el-GR" b="0" i="0" dirty="0" err="1">
                <a:solidFill>
                  <a:srgbClr val="111111"/>
                </a:solidFill>
                <a:effectLst/>
                <a:latin typeface="Arial" panose="020B0604020202020204" pitchFamily="34" charset="0"/>
              </a:rPr>
              <a:t>Kong</a:t>
            </a:r>
            <a:r>
              <a:rPr lang="el-GR" b="0" i="0" dirty="0">
                <a:solidFill>
                  <a:srgbClr val="111111"/>
                </a:solidFill>
                <a:effectLst/>
                <a:latin typeface="Arial" panose="020B0604020202020204" pitchFamily="34" charset="0"/>
              </a:rPr>
              <a:t> </a:t>
            </a:r>
            <a:r>
              <a:rPr lang="el-GR" b="0" i="0" dirty="0" err="1">
                <a:solidFill>
                  <a:srgbClr val="111111"/>
                </a:solidFill>
                <a:effectLst/>
                <a:latin typeface="Arial" panose="020B0604020202020204" pitchFamily="34" charset="0"/>
              </a:rPr>
              <a:t>University</a:t>
            </a:r>
            <a:r>
              <a:rPr lang="el-GR" b="0" i="0" dirty="0">
                <a:solidFill>
                  <a:srgbClr val="111111"/>
                </a:solidFill>
                <a:effectLst/>
                <a:latin typeface="Arial" panose="020B0604020202020204" pitchFamily="34" charset="0"/>
              </a:rPr>
              <a:t> of </a:t>
            </a:r>
            <a:r>
              <a:rPr lang="el-GR" b="0" i="0" dirty="0" err="1">
                <a:solidFill>
                  <a:srgbClr val="111111"/>
                </a:solidFill>
                <a:effectLst/>
                <a:latin typeface="Arial" panose="020B0604020202020204" pitchFamily="34" charset="0"/>
              </a:rPr>
              <a:t>Technology</a:t>
            </a:r>
            <a:r>
              <a:rPr lang="el-GR" b="0" i="0" dirty="0">
                <a:solidFill>
                  <a:srgbClr val="111111"/>
                </a:solidFill>
                <a:effectLst/>
                <a:latin typeface="Arial" panose="020B0604020202020204" pitchFamily="34" charset="0"/>
              </a:rPr>
              <a:t> (HKUST), δημιουργώντας νέες ελπίδες για τους ασθενείς με προβλήματα όρασης.</a:t>
            </a:r>
          </a:p>
          <a:p>
            <a:r>
              <a:rPr lang="el-GR" b="0" i="0" dirty="0">
                <a:solidFill>
                  <a:srgbClr val="111111"/>
                </a:solidFill>
                <a:effectLst/>
                <a:latin typeface="Arial" panose="020B0604020202020204" pitchFamily="34" charset="0"/>
              </a:rPr>
              <a:t>Το βασικό χαρακτηριστικό που επιτρέπει τέτοια επιτεύγματα είναι ένας 3D τεχνητός αμφιβληστροειδής χιτώνας, φτιαγμένος από μια αλληλουχία αισθητήρων φωτός από </a:t>
            </a:r>
            <a:r>
              <a:rPr lang="el-GR" b="0" i="0" dirty="0" err="1">
                <a:solidFill>
                  <a:srgbClr val="111111"/>
                </a:solidFill>
                <a:effectLst/>
                <a:latin typeface="Arial" panose="020B0604020202020204" pitchFamily="34" charset="0"/>
              </a:rPr>
              <a:t>νανοκαλώδια</a:t>
            </a:r>
            <a:r>
              <a:rPr lang="el-GR" b="0" i="0" dirty="0">
                <a:solidFill>
                  <a:srgbClr val="111111"/>
                </a:solidFill>
                <a:effectLst/>
                <a:latin typeface="Arial" panose="020B0604020202020204" pitchFamily="34" charset="0"/>
              </a:rPr>
              <a:t>, που μιμούνται τους </a:t>
            </a:r>
            <a:r>
              <a:rPr lang="el-GR" b="0" i="0" dirty="0" err="1">
                <a:solidFill>
                  <a:srgbClr val="111111"/>
                </a:solidFill>
                <a:effectLst/>
                <a:latin typeface="Arial" panose="020B0604020202020204" pitchFamily="34" charset="0"/>
              </a:rPr>
              <a:t>φωτοϋποδοχείς</a:t>
            </a:r>
            <a:r>
              <a:rPr lang="el-GR" b="0" i="0" dirty="0">
                <a:solidFill>
                  <a:srgbClr val="111111"/>
                </a:solidFill>
                <a:effectLst/>
                <a:latin typeface="Arial" panose="020B0604020202020204" pitchFamily="34" charset="0"/>
              </a:rPr>
              <a:t> στους ανθρώπινους αμφιβληστροειδείς.</a:t>
            </a:r>
            <a:endParaRPr lang="el-GR" dirty="0"/>
          </a:p>
        </p:txBody>
      </p:sp>
      <p:pic>
        <p:nvPicPr>
          <p:cNvPr id="15362" name="Picture 2">
            <a:extLst>
              <a:ext uri="{FF2B5EF4-FFF2-40B4-BE49-F238E27FC236}">
                <a16:creationId xmlns:a16="http://schemas.microsoft.com/office/drawing/2014/main" id="{566A2D92-59E0-420C-A302-8F5B8937504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1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7386D5-E7DD-463D-B4FA-E0E64D1F5F58}"/>
              </a:ext>
            </a:extLst>
          </p:cNvPr>
          <p:cNvSpPr>
            <a:spLocks noGrp="1"/>
          </p:cNvSpPr>
          <p:nvPr>
            <p:ph type="title"/>
          </p:nvPr>
        </p:nvSpPr>
        <p:spPr/>
        <p:txBody>
          <a:bodyPr>
            <a:normAutofit fontScale="90000"/>
          </a:bodyPr>
          <a:lstStyle/>
          <a:p>
            <a:r>
              <a:rPr lang="el-GR" sz="4000" b="1" i="0" dirty="0">
                <a:solidFill>
                  <a:srgbClr val="242424"/>
                </a:solidFill>
                <a:effectLst/>
                <a:latin typeface="Arial" panose="020B0604020202020204" pitchFamily="34" charset="0"/>
              </a:rPr>
              <a:t>Μικροχειρουργική υψηλής ακριβείας με ρομπότ</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A4084FBB-F559-4915-898C-FC31882D1B81}"/>
              </a:ext>
            </a:extLst>
          </p:cNvPr>
          <p:cNvSpPr>
            <a:spLocks noGrp="1"/>
          </p:cNvSpPr>
          <p:nvPr>
            <p:ph sz="half" idx="2"/>
          </p:nvPr>
        </p:nvSpPr>
        <p:spPr>
          <a:xfrm>
            <a:off x="6172200" y="2317071"/>
            <a:ext cx="5181600" cy="3859891"/>
          </a:xfrm>
        </p:spPr>
        <p:txBody>
          <a:bodyPr/>
          <a:lstStyle/>
          <a:p>
            <a:pPr marL="0" indent="0">
              <a:buNone/>
            </a:pPr>
            <a:r>
              <a:rPr lang="el-GR" b="0" i="0" dirty="0">
                <a:solidFill>
                  <a:srgbClr val="111111"/>
                </a:solidFill>
                <a:effectLst/>
                <a:latin typeface="Arial" panose="020B0604020202020204" pitchFamily="34" charset="0"/>
              </a:rPr>
              <a:t>Επιτυχώς πραγματοποιήθηκε η πρώτη δοκιμή μικροχειρουργικής με ρομπότ μέσα σε ανθρώπους, η οποία μπορεί να γίνει σε αγγεία του σώματος πλάτους μέχρι και 0,3 χιλιοστών.</a:t>
            </a:r>
            <a:endParaRPr lang="el-GR" dirty="0"/>
          </a:p>
        </p:txBody>
      </p:sp>
      <p:pic>
        <p:nvPicPr>
          <p:cNvPr id="21506" name="Picture 2">
            <a:extLst>
              <a:ext uri="{FF2B5EF4-FFF2-40B4-BE49-F238E27FC236}">
                <a16:creationId xmlns:a16="http://schemas.microsoft.com/office/drawing/2014/main" id="{82BBA90D-614D-48B4-8918-8DB6C29B34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24109"/>
            <a:ext cx="5181600" cy="35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2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B465F-D3C5-4D08-BF3C-A595A9962CA5}"/>
              </a:ext>
            </a:extLst>
          </p:cNvPr>
          <p:cNvSpPr>
            <a:spLocks noGrp="1"/>
          </p:cNvSpPr>
          <p:nvPr>
            <p:ph type="title"/>
          </p:nvPr>
        </p:nvSpPr>
        <p:spPr/>
        <p:txBody>
          <a:bodyPr>
            <a:normAutofit fontScale="90000"/>
          </a:bodyPr>
          <a:lstStyle/>
          <a:p>
            <a:r>
              <a:rPr lang="el-GR" sz="4000" b="1" i="0" dirty="0">
                <a:solidFill>
                  <a:srgbClr val="121212"/>
                </a:solidFill>
                <a:effectLst/>
                <a:latin typeface="+mn-lt"/>
              </a:rPr>
              <a:t>Σύστημα τεχνητής νοημοσύνης μεταφράζει σε λόγο την ανθρώπινη εγκεφαλική δραστηριότητα</a:t>
            </a:r>
            <a:br>
              <a:rPr lang="el-GR" b="1" i="0" dirty="0">
                <a:solidFill>
                  <a:srgbClr val="121212"/>
                </a:solidFill>
                <a:effectLst/>
                <a:latin typeface="Fira Sans"/>
              </a:rPr>
            </a:br>
            <a:endParaRPr lang="el-GR" dirty="0"/>
          </a:p>
        </p:txBody>
      </p:sp>
      <p:sp>
        <p:nvSpPr>
          <p:cNvPr id="4" name="Θέση περιεχομένου 3">
            <a:extLst>
              <a:ext uri="{FF2B5EF4-FFF2-40B4-BE49-F238E27FC236}">
                <a16:creationId xmlns:a16="http://schemas.microsoft.com/office/drawing/2014/main" id="{89360734-3A6F-4C4F-869D-BC39CF1FD5B8}"/>
              </a:ext>
            </a:extLst>
          </p:cNvPr>
          <p:cNvSpPr>
            <a:spLocks noGrp="1"/>
          </p:cNvSpPr>
          <p:nvPr>
            <p:ph sz="half" idx="2"/>
          </p:nvPr>
        </p:nvSpPr>
        <p:spPr/>
        <p:txBody>
          <a:bodyPr>
            <a:normAutofit fontScale="85000" lnSpcReduction="20000"/>
          </a:bodyPr>
          <a:lstStyle/>
          <a:p>
            <a:r>
              <a:rPr lang="el-GR" b="0" i="0" dirty="0">
                <a:solidFill>
                  <a:srgbClr val="404040"/>
                </a:solidFill>
                <a:effectLst/>
              </a:rPr>
              <a:t>Ερευνητές στις ΗΠΑ δημιούργησαν έναν αλγόριθμο τεχνητής νοημοσύνης, ο οποίος μπορεί να αποκωδικοποιήσει τη </a:t>
            </a:r>
            <a:r>
              <a:rPr lang="el-GR" b="0" i="0" dirty="0" err="1">
                <a:solidFill>
                  <a:srgbClr val="404040"/>
                </a:solidFill>
                <a:effectLst/>
              </a:rPr>
              <a:t>νευρωνική</a:t>
            </a:r>
            <a:r>
              <a:rPr lang="el-GR" b="0" i="0" dirty="0">
                <a:solidFill>
                  <a:srgbClr val="404040"/>
                </a:solidFill>
                <a:effectLst/>
              </a:rPr>
              <a:t> δραστηριότητα του εγκεφάλου και να τη «μεταφράσει» σε πραγματικό χρόνο σε προτάσεις με μεγάλη ακρίβεια </a:t>
            </a:r>
            <a:r>
              <a:rPr lang="el-GR" b="1" i="0" dirty="0">
                <a:solidFill>
                  <a:srgbClr val="404040"/>
                </a:solidFill>
                <a:effectLst/>
              </a:rPr>
              <a:t>(σφάλμα μόνο 3%), </a:t>
            </a:r>
            <a:r>
              <a:rPr lang="el-GR" b="0" i="0" dirty="0">
                <a:solidFill>
                  <a:srgbClr val="404040"/>
                </a:solidFill>
                <a:effectLst/>
              </a:rPr>
              <a:t>κάτι που επιτυγχάνεται για πρώτη φορά σε αυτόν τον βαθμό. </a:t>
            </a:r>
          </a:p>
          <a:p>
            <a:r>
              <a:rPr lang="el-GR" b="0" i="0" dirty="0">
                <a:solidFill>
                  <a:srgbClr val="404040"/>
                </a:solidFill>
                <a:effectLst/>
              </a:rPr>
              <a:t> Σύμφωνα με τους ερευνητές, το σύστημα χρειάζεται ακόμη περαιτέρω βελτίωση, καθώς έως τώρα δεν μπορεί να ξεπεράσει τις 30 έως 50 προτάσεις με βάση ένα λεξιλόγιο έως 250 λέξεων.</a:t>
            </a:r>
          </a:p>
          <a:p>
            <a:endParaRPr lang="el-GR" dirty="0">
              <a:solidFill>
                <a:srgbClr val="404040"/>
              </a:solidFill>
              <a:latin typeface="Fira Sans"/>
            </a:endParaRPr>
          </a:p>
          <a:p>
            <a:endParaRPr lang="el-GR" dirty="0"/>
          </a:p>
        </p:txBody>
      </p:sp>
      <p:pic>
        <p:nvPicPr>
          <p:cNvPr id="22530" name="Picture 2" descr="Σύστημα τεχνητής νοημοσύνης μεταφράζει σε λόγο την ανθρώπινη εγκεφαλική δραστηριότητα | tanea.gr">
            <a:extLst>
              <a:ext uri="{FF2B5EF4-FFF2-40B4-BE49-F238E27FC236}">
                <a16:creationId xmlns:a16="http://schemas.microsoft.com/office/drawing/2014/main" id="{F5C9007F-D65B-4953-B3BC-D4FEF6E8D4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2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451C50-258D-49C2-BCEC-6F4EFE9F6B85}"/>
              </a:ext>
            </a:extLst>
          </p:cNvPr>
          <p:cNvSpPr>
            <a:spLocks noGrp="1"/>
          </p:cNvSpPr>
          <p:nvPr>
            <p:ph type="title"/>
          </p:nvPr>
        </p:nvSpPr>
        <p:spPr/>
        <p:txBody>
          <a:bodyPr>
            <a:normAutofit fontScale="90000"/>
          </a:bodyPr>
          <a:lstStyle/>
          <a:p>
            <a:r>
              <a:rPr lang="el-GR" sz="3600" b="1" i="0" dirty="0">
                <a:solidFill>
                  <a:srgbClr val="242424"/>
                </a:solidFill>
                <a:effectLst/>
                <a:latin typeface="Arial" panose="020B0604020202020204" pitchFamily="34" charset="0"/>
              </a:rPr>
              <a:t>Ανακάλυψη τριών υπογείων λιμνών στον Άρη</a:t>
            </a:r>
            <a:br>
              <a:rPr lang="el-GR" sz="3600" b="1" i="0" dirty="0">
                <a:solidFill>
                  <a:srgbClr val="242424"/>
                </a:solidFill>
                <a:effectLst/>
                <a:latin typeface="Arial" panose="020B0604020202020204" pitchFamily="34" charset="0"/>
              </a:rPr>
            </a:br>
            <a:r>
              <a:rPr lang="el-GR" sz="3600" b="0" i="0" dirty="0">
                <a:solidFill>
                  <a:srgbClr val="555555"/>
                </a:solidFill>
                <a:effectLst/>
                <a:latin typeface="Arial" panose="020B0604020202020204" pitchFamily="34" charset="0"/>
              </a:rPr>
              <a:t>Τρίτη, 29 Σεπτεμβρίου 2020</a:t>
            </a:r>
            <a:br>
              <a:rPr lang="el-GR" b="0" i="0" dirty="0">
                <a:solidFill>
                  <a:srgbClr val="555555"/>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40B8BC3D-191D-4CB2-AA4D-123FD75DC585}"/>
              </a:ext>
            </a:extLst>
          </p:cNvPr>
          <p:cNvSpPr>
            <a:spLocks noGrp="1"/>
          </p:cNvSpPr>
          <p:nvPr>
            <p:ph sz="half" idx="2"/>
          </p:nvPr>
        </p:nvSpPr>
        <p:spPr/>
        <p:txBody>
          <a:bodyPr>
            <a:normAutofit lnSpcReduction="10000"/>
          </a:bodyPr>
          <a:lstStyle/>
          <a:p>
            <a:r>
              <a:rPr lang="el-GR" b="0" i="0" dirty="0">
                <a:solidFill>
                  <a:srgbClr val="111111"/>
                </a:solidFill>
                <a:effectLst/>
                <a:latin typeface="Arial" panose="020B0604020202020204" pitchFamily="34" charset="0"/>
              </a:rPr>
              <a:t>Οι λίμνες βρίσκονται σε μια έκταση περίπου 75.000 τετραγωνικών χιλιομέτρων περίπου- σχεδόν το 1/5 της Γερμανίας. </a:t>
            </a:r>
          </a:p>
          <a:p>
            <a:r>
              <a:rPr lang="el-GR" b="0" i="0" dirty="0">
                <a:solidFill>
                  <a:srgbClr val="111111"/>
                </a:solidFill>
                <a:effectLst/>
                <a:latin typeface="Arial" panose="020B0604020202020204" pitchFamily="34" charset="0"/>
              </a:rPr>
              <a:t>Η μεγαλύτερη, κεντρική λίμνη έχει πλάτος 30 </a:t>
            </a:r>
            <a:r>
              <a:rPr lang="el-GR" b="0" i="0" dirty="0" err="1">
                <a:solidFill>
                  <a:srgbClr val="111111"/>
                </a:solidFill>
                <a:effectLst/>
                <a:latin typeface="Arial" panose="020B0604020202020204" pitchFamily="34" charset="0"/>
              </a:rPr>
              <a:t>χλμ</a:t>
            </a:r>
            <a:r>
              <a:rPr lang="el-GR" b="0" i="0" dirty="0">
                <a:solidFill>
                  <a:srgbClr val="111111"/>
                </a:solidFill>
                <a:effectLst/>
                <a:latin typeface="Arial" panose="020B0604020202020204" pitchFamily="34" charset="0"/>
              </a:rPr>
              <a:t>, και περιτριγυρίζεται από τρεις μικρότερες, η καθεμία πλάτους μερικών χιλιομέτρων.</a:t>
            </a:r>
            <a:endParaRPr lang="el-GR" dirty="0"/>
          </a:p>
        </p:txBody>
      </p:sp>
      <p:pic>
        <p:nvPicPr>
          <p:cNvPr id="8194" name="Picture 2">
            <a:extLst>
              <a:ext uri="{FF2B5EF4-FFF2-40B4-BE49-F238E27FC236}">
                <a16:creationId xmlns:a16="http://schemas.microsoft.com/office/drawing/2014/main" id="{EBEE0DCF-24FF-45AB-B247-31D55BB5E26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44210"/>
            <a:ext cx="5181600" cy="367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3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7F5835-E2B5-42C3-9A9F-85650E13408E}"/>
              </a:ext>
            </a:extLst>
          </p:cNvPr>
          <p:cNvSpPr>
            <a:spLocks noGrp="1"/>
          </p:cNvSpPr>
          <p:nvPr>
            <p:ph type="title"/>
          </p:nvPr>
        </p:nvSpPr>
        <p:spPr/>
        <p:txBody>
          <a:bodyPr>
            <a:normAutofit fontScale="90000"/>
          </a:bodyPr>
          <a:lstStyle/>
          <a:p>
            <a:br>
              <a:rPr lang="el-GR" sz="4000" b="1" i="0" dirty="0">
                <a:solidFill>
                  <a:srgbClr val="242424"/>
                </a:solidFill>
                <a:effectLst/>
                <a:latin typeface="Arial" panose="020B0604020202020204" pitchFamily="34" charset="0"/>
              </a:rPr>
            </a:br>
            <a:r>
              <a:rPr lang="el-GR" sz="4000" b="1" i="0" dirty="0">
                <a:solidFill>
                  <a:srgbClr val="242424"/>
                </a:solidFill>
                <a:effectLst/>
                <a:latin typeface="Arial" panose="020B0604020202020204" pitchFamily="34" charset="0"/>
              </a:rPr>
              <a:t>Βρέθηκαν 24 </a:t>
            </a:r>
            <a:r>
              <a:rPr lang="el-GR" sz="4000" b="1" i="0" dirty="0" err="1">
                <a:solidFill>
                  <a:srgbClr val="242424"/>
                </a:solidFill>
                <a:effectLst/>
                <a:latin typeface="Arial" panose="020B0604020202020204" pitchFamily="34" charset="0"/>
              </a:rPr>
              <a:t>εξωπλανήτες</a:t>
            </a:r>
            <a:r>
              <a:rPr lang="el-GR" sz="4000" b="1" i="0" dirty="0">
                <a:solidFill>
                  <a:srgbClr val="242424"/>
                </a:solidFill>
                <a:effectLst/>
                <a:latin typeface="Arial" panose="020B0604020202020204" pitchFamily="34" charset="0"/>
              </a:rPr>
              <a:t> που ίσως είναι πιο φιλόξενοι για τη ζωή από την ίδια τη Γη</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62FBC14F-505D-484C-AD9C-AA0188FC9FBE}"/>
              </a:ext>
            </a:extLst>
          </p:cNvPr>
          <p:cNvSpPr>
            <a:spLocks noGrp="1"/>
          </p:cNvSpPr>
          <p:nvPr>
            <p:ph sz="half" idx="2"/>
          </p:nvPr>
        </p:nvSpPr>
        <p:spPr>
          <a:xfrm>
            <a:off x="6172200" y="1899821"/>
            <a:ext cx="5181600" cy="4277142"/>
          </a:xfrm>
        </p:spPr>
        <p:txBody>
          <a:bodyPr>
            <a:normAutofit/>
          </a:bodyPr>
          <a:lstStyle/>
          <a:p>
            <a:r>
              <a:rPr lang="el-GR" sz="2400" dirty="0">
                <a:solidFill>
                  <a:srgbClr val="111111"/>
                </a:solidFill>
                <a:latin typeface="Arial" panose="020B0604020202020204" pitchFamily="34" charset="0"/>
              </a:rPr>
              <a:t>Ε</a:t>
            </a:r>
            <a:r>
              <a:rPr lang="el-GR" sz="2400" b="0" i="0" dirty="0">
                <a:solidFill>
                  <a:srgbClr val="111111"/>
                </a:solidFill>
                <a:effectLst/>
                <a:latin typeface="Arial" panose="020B0604020202020204" pitchFamily="34" charset="0"/>
              </a:rPr>
              <a:t>πιστήμονες εντόπισαν 24 </a:t>
            </a:r>
            <a:r>
              <a:rPr lang="el-GR" sz="2400" b="0" i="0" dirty="0" err="1">
                <a:solidFill>
                  <a:srgbClr val="111111"/>
                </a:solidFill>
                <a:effectLst/>
                <a:latin typeface="Arial" panose="020B0604020202020204" pitchFamily="34" charset="0"/>
              </a:rPr>
              <a:t>εξωπλανήτες</a:t>
            </a:r>
            <a:r>
              <a:rPr lang="el-GR" sz="2400" b="0" i="0" dirty="0">
                <a:solidFill>
                  <a:srgbClr val="111111"/>
                </a:solidFill>
                <a:effectLst/>
                <a:latin typeface="Arial" panose="020B0604020202020204" pitchFamily="34" charset="0"/>
              </a:rPr>
              <a:t> οι οποίοι μπορεί να είναι καταλληλότεροι για ζωή από τον δικό μας- και μάλιστα κάποιοι από αυτούς κινούνται γύρω από άστρα που ίσως να είναι καλύτερα και από τον ήλιο μας.</a:t>
            </a:r>
          </a:p>
          <a:p>
            <a:r>
              <a:rPr lang="el-GR" sz="2400" b="0" i="0" dirty="0">
                <a:solidFill>
                  <a:srgbClr val="111111"/>
                </a:solidFill>
                <a:effectLst/>
                <a:latin typeface="Arial" panose="020B0604020202020204" pitchFamily="34" charset="0"/>
              </a:rPr>
              <a:t>Οι κορυφαίοι 24 υποψήφιοι </a:t>
            </a:r>
            <a:r>
              <a:rPr lang="el-GR" sz="2400" b="0" i="0" dirty="0" err="1">
                <a:solidFill>
                  <a:srgbClr val="111111"/>
                </a:solidFill>
                <a:effectLst/>
                <a:latin typeface="Arial" panose="020B0604020202020204" pitchFamily="34" charset="0"/>
              </a:rPr>
              <a:t>υπερκατοικήσιμοι</a:t>
            </a:r>
            <a:r>
              <a:rPr lang="el-GR" sz="2400" b="0" i="0" dirty="0">
                <a:solidFill>
                  <a:srgbClr val="111111"/>
                </a:solidFill>
                <a:effectLst/>
                <a:latin typeface="Arial" panose="020B0604020202020204" pitchFamily="34" charset="0"/>
              </a:rPr>
              <a:t> πλανήτες βρίσκονται όλοι πάνω από 100 έτη φωτός μακριά. </a:t>
            </a:r>
          </a:p>
          <a:p>
            <a:endParaRPr lang="el-GR" dirty="0">
              <a:solidFill>
                <a:srgbClr val="111111"/>
              </a:solidFill>
              <a:latin typeface="Arial" panose="020B0604020202020204" pitchFamily="34" charset="0"/>
            </a:endParaRPr>
          </a:p>
          <a:p>
            <a:endParaRPr lang="el-GR" dirty="0"/>
          </a:p>
        </p:txBody>
      </p:sp>
      <p:pic>
        <p:nvPicPr>
          <p:cNvPr id="9218" name="Picture 2">
            <a:extLst>
              <a:ext uri="{FF2B5EF4-FFF2-40B4-BE49-F238E27FC236}">
                <a16:creationId xmlns:a16="http://schemas.microsoft.com/office/drawing/2014/main" id="{07DF6666-A855-4653-8FE2-6D4D98E9AA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70843"/>
            <a:ext cx="5181600" cy="365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2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7C0A2-2813-429A-A404-5DB0E2DEA943}"/>
              </a:ext>
            </a:extLst>
          </p:cNvPr>
          <p:cNvSpPr>
            <a:spLocks noGrp="1"/>
          </p:cNvSpPr>
          <p:nvPr>
            <p:ph type="title"/>
          </p:nvPr>
        </p:nvSpPr>
        <p:spPr/>
        <p:txBody>
          <a:bodyPr>
            <a:normAutofit/>
          </a:bodyPr>
          <a:lstStyle/>
          <a:p>
            <a:r>
              <a:rPr lang="el-GR" sz="2800" b="1" dirty="0"/>
              <a:t>Ιαπωνία: Το νέο ιπτάμενο αυτοκίνητο απογειώθηκε με επιτυχία</a:t>
            </a:r>
          </a:p>
        </p:txBody>
      </p:sp>
      <p:sp>
        <p:nvSpPr>
          <p:cNvPr id="4" name="Θέση περιεχομένου 3">
            <a:extLst>
              <a:ext uri="{FF2B5EF4-FFF2-40B4-BE49-F238E27FC236}">
                <a16:creationId xmlns:a16="http://schemas.microsoft.com/office/drawing/2014/main" id="{85017F67-E19C-4C99-9C39-B0F2F09402C3}"/>
              </a:ext>
            </a:extLst>
          </p:cNvPr>
          <p:cNvSpPr>
            <a:spLocks noGrp="1"/>
          </p:cNvSpPr>
          <p:nvPr>
            <p:ph sz="half" idx="2"/>
          </p:nvPr>
        </p:nvSpPr>
        <p:spPr/>
        <p:txBody>
          <a:bodyPr>
            <a:normAutofit fontScale="70000" lnSpcReduction="20000"/>
          </a:bodyPr>
          <a:lstStyle/>
          <a:p>
            <a:r>
              <a:rPr lang="en-US" dirty="0">
                <a:hlinkClick r:id="rId2"/>
              </a:rPr>
              <a:t>Https://youtu.be/58kEzTpPzS0</a:t>
            </a:r>
            <a:endParaRPr lang="en-US" dirty="0"/>
          </a:p>
          <a:p>
            <a:pPr marL="0" indent="0">
              <a:buNone/>
            </a:pPr>
            <a:endParaRPr lang="en-US" dirty="0"/>
          </a:p>
          <a:p>
            <a:r>
              <a:rPr lang="en-US" dirty="0"/>
              <a:t>K</a:t>
            </a:r>
            <a:r>
              <a:rPr lang="el-GR" dirty="0" err="1"/>
              <a:t>αινοτομία</a:t>
            </a:r>
            <a:r>
              <a:rPr lang="el-GR" dirty="0"/>
              <a:t> της </a:t>
            </a:r>
            <a:r>
              <a:rPr lang="el-GR" dirty="0" err="1"/>
              <a:t>Sky</a:t>
            </a:r>
            <a:r>
              <a:rPr lang="el-GR" dirty="0"/>
              <a:t> </a:t>
            </a:r>
            <a:r>
              <a:rPr lang="el-GR" dirty="0" err="1"/>
              <a:t>Drive</a:t>
            </a:r>
            <a:r>
              <a:rPr lang="el-GR" dirty="0"/>
              <a:t> Inc.</a:t>
            </a:r>
          </a:p>
          <a:p>
            <a:r>
              <a:rPr lang="el-GR" dirty="0"/>
              <a:t>Κατά την δοκιμή, το ιπτάμενο αυτοκίνητο, επανδρωμένο με έναν πιλότο, πραγματοποίησε μια πτήση περίπου 4 λεπτών.</a:t>
            </a:r>
          </a:p>
          <a:p>
            <a:r>
              <a:rPr lang="el-GR" dirty="0"/>
              <a:t>Η εταιρεία αναφέρει ότι είναι το μικρότερο ηλεκτρικό κάθετο όχημα απογείωσης και προσγείωσης στον κόσμο. Έχει οκτώ κινητήρες και καταλαμβάνει χώρο περίπου δύο σταθμευμένων αυτοκινήτων.</a:t>
            </a:r>
          </a:p>
          <a:p>
            <a:r>
              <a:rPr lang="el-GR" dirty="0"/>
              <a:t>Η τιμή του δεν έχει ανακοινωθεί ακόμη, αλλά η εταιρεία αναφέρει ότι σκοπεύει να κυκλοφορήσει το ιπτάμενο αυτοκίνητο το 2023.</a:t>
            </a:r>
          </a:p>
        </p:txBody>
      </p:sp>
      <p:pic>
        <p:nvPicPr>
          <p:cNvPr id="23554" name="Picture 2" descr="Ιαπωνία: με επιτυχία απογειώθηκε το ιπτάμενο αυτοκίνητο της SkyDrive Inc.">
            <a:extLst>
              <a:ext uri="{FF2B5EF4-FFF2-40B4-BE49-F238E27FC236}">
                <a16:creationId xmlns:a16="http://schemas.microsoft.com/office/drawing/2014/main" id="{0F0ACB24-F7A6-466E-AF89-6F86A33EECC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705894"/>
            <a:ext cx="5181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4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67FCCA-DF33-4C9D-AC83-BEE2F650922C}"/>
              </a:ext>
            </a:extLst>
          </p:cNvPr>
          <p:cNvSpPr>
            <a:spLocks noGrp="1"/>
          </p:cNvSpPr>
          <p:nvPr>
            <p:ph type="title"/>
          </p:nvPr>
        </p:nvSpPr>
        <p:spPr/>
        <p:txBody>
          <a:bodyPr/>
          <a:lstStyle/>
          <a:p>
            <a:r>
              <a:rPr lang="el-GR" sz="3600" b="1" i="0" dirty="0">
                <a:solidFill>
                  <a:srgbClr val="242424"/>
                </a:solidFill>
                <a:effectLst/>
                <a:latin typeface="Arial" panose="020B0604020202020204" pitchFamily="34" charset="0"/>
              </a:rPr>
              <a:t>Αντικαρκινική ουσία από τις ιτιές</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04611142-A031-4C4B-AF9E-3E01658011B6}"/>
              </a:ext>
            </a:extLst>
          </p:cNvPr>
          <p:cNvSpPr>
            <a:spLocks noGrp="1"/>
          </p:cNvSpPr>
          <p:nvPr>
            <p:ph sz="half" idx="2"/>
          </p:nvPr>
        </p:nvSpPr>
        <p:spPr/>
        <p:txBody>
          <a:bodyPr>
            <a:normAutofit fontScale="40000" lnSpcReduction="20000"/>
          </a:bodyPr>
          <a:lstStyle/>
          <a:p>
            <a:pPr algn="l"/>
            <a:r>
              <a:rPr lang="el-GR" sz="4200" b="0" i="0" dirty="0">
                <a:solidFill>
                  <a:srgbClr val="111111"/>
                </a:solidFill>
                <a:effectLst/>
              </a:rPr>
              <a:t>Πάνω από έναν αιώνα αφού «έδωσε» στον κόσμο </a:t>
            </a:r>
            <a:r>
              <a:rPr lang="el-GR" sz="4200" b="1" i="0" dirty="0">
                <a:solidFill>
                  <a:srgbClr val="111111"/>
                </a:solidFill>
                <a:effectLst/>
              </a:rPr>
              <a:t>την ασπιρίνη</a:t>
            </a:r>
            <a:r>
              <a:rPr lang="el-GR" sz="4200" b="0" i="0" dirty="0">
                <a:solidFill>
                  <a:srgbClr val="111111"/>
                </a:solidFill>
                <a:effectLst/>
              </a:rPr>
              <a:t>, η ιτιά παρέχει στην ανθρωπότητα άλλο ένα πιθανό φάρμακο- αυτή τη φορά με αντικαρκινικές ιδιότητες.</a:t>
            </a:r>
          </a:p>
          <a:p>
            <a:pPr algn="l"/>
            <a:r>
              <a:rPr lang="el-GR" sz="4200" b="0" i="0" dirty="0">
                <a:solidFill>
                  <a:srgbClr val="111111"/>
                </a:solidFill>
                <a:effectLst/>
              </a:rPr>
              <a:t>Επιστήμονες του </a:t>
            </a:r>
            <a:r>
              <a:rPr lang="el-GR" sz="4200" b="0" i="0" dirty="0" err="1">
                <a:solidFill>
                  <a:srgbClr val="111111"/>
                </a:solidFill>
                <a:effectLst/>
              </a:rPr>
              <a:t>Rothamsted</a:t>
            </a:r>
            <a:r>
              <a:rPr lang="el-GR" sz="4200" b="0" i="0" dirty="0">
                <a:solidFill>
                  <a:srgbClr val="111111"/>
                </a:solidFill>
                <a:effectLst/>
              </a:rPr>
              <a:t> Research, σε συνεργασία με βιολόγους με εξειδίκευση στον καρκίνο από το </a:t>
            </a:r>
            <a:r>
              <a:rPr lang="el-GR" sz="4200" b="0" i="0" dirty="0" err="1">
                <a:solidFill>
                  <a:srgbClr val="111111"/>
                </a:solidFill>
                <a:effectLst/>
              </a:rPr>
              <a:t>University</a:t>
            </a:r>
            <a:r>
              <a:rPr lang="el-GR" sz="4200" b="0" i="0" dirty="0">
                <a:solidFill>
                  <a:srgbClr val="111111"/>
                </a:solidFill>
                <a:effectLst/>
              </a:rPr>
              <a:t> of </a:t>
            </a:r>
            <a:r>
              <a:rPr lang="el-GR" sz="4200" b="0" i="0" dirty="0" err="1">
                <a:solidFill>
                  <a:srgbClr val="111111"/>
                </a:solidFill>
                <a:effectLst/>
              </a:rPr>
              <a:t>Kent</a:t>
            </a:r>
            <a:r>
              <a:rPr lang="el-GR" sz="4200" b="0" i="0" dirty="0">
                <a:solidFill>
                  <a:srgbClr val="111111"/>
                </a:solidFill>
                <a:effectLst/>
              </a:rPr>
              <a:t>, ανακάλυψαν ένα χημικό (</a:t>
            </a:r>
            <a:r>
              <a:rPr lang="el-GR" sz="4200" b="1" i="0" dirty="0" err="1">
                <a:solidFill>
                  <a:srgbClr val="111111"/>
                </a:solidFill>
                <a:effectLst/>
              </a:rPr>
              <a:t>miyabeacin</a:t>
            </a:r>
            <a:r>
              <a:rPr lang="el-GR" sz="4200" b="0" i="0" dirty="0">
                <a:solidFill>
                  <a:srgbClr val="111111"/>
                </a:solidFill>
                <a:effectLst/>
              </a:rPr>
              <a:t>) στην ιτιά το οποίο, όπως διαπιστώθηκε, σκοτώνει διάφορα καρκινικά κύτταρα- μεταξύ των οποίων και κάποια που είναι ανθεκτικά σε άλλα φάρμακα. Ιδιαίτερο ενδιαφέρον παρουσιάζει η αποτελεσματικότητά του απέναντι στο </a:t>
            </a:r>
            <a:r>
              <a:rPr lang="el-GR" sz="4200" b="0" i="0" dirty="0" err="1">
                <a:solidFill>
                  <a:srgbClr val="111111"/>
                </a:solidFill>
                <a:effectLst/>
              </a:rPr>
              <a:t>νευροβλάστωμα</a:t>
            </a:r>
            <a:r>
              <a:rPr lang="el-GR" sz="4200" b="0" i="0" dirty="0">
                <a:solidFill>
                  <a:srgbClr val="111111"/>
                </a:solidFill>
                <a:effectLst/>
              </a:rPr>
              <a:t>, ένα δύσκολο στην αντιμετώπιση είδος καρκίνου που απειλεί κυρίως παιδιά, με ποσοστό επιβίωσης κάτω του 50%.</a:t>
            </a:r>
          </a:p>
          <a:p>
            <a:pPr algn="l"/>
            <a:r>
              <a:rPr lang="el-GR" sz="4200" b="0" i="0" dirty="0">
                <a:solidFill>
                  <a:srgbClr val="111111"/>
                </a:solidFill>
                <a:effectLst/>
              </a:rPr>
              <a:t>Σε εργαστηριακά τεστ το εν λόγω χημικό βρέθηκε επίσης αποτελεσματικό εναντίον διαφόρων κυττάρων που συναντώνται στους καρκίνους του στήθους, του λαιμού και των ωοθηκών.</a:t>
            </a:r>
          </a:p>
          <a:p>
            <a:endParaRPr lang="el-GR" dirty="0"/>
          </a:p>
        </p:txBody>
      </p:sp>
      <p:pic>
        <p:nvPicPr>
          <p:cNvPr id="19458" name="Picture 2">
            <a:extLst>
              <a:ext uri="{FF2B5EF4-FFF2-40B4-BE49-F238E27FC236}">
                <a16:creationId xmlns:a16="http://schemas.microsoft.com/office/drawing/2014/main" id="{42A7B223-8B80-48D9-96FD-3710B5B4E3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181600" cy="379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4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3797A7-A8B4-477F-B550-B73FC6A3171F}"/>
              </a:ext>
            </a:extLst>
          </p:cNvPr>
          <p:cNvSpPr>
            <a:spLocks noGrp="1"/>
          </p:cNvSpPr>
          <p:nvPr>
            <p:ph type="title"/>
          </p:nvPr>
        </p:nvSpPr>
        <p:spPr/>
        <p:txBody>
          <a:bodyPr>
            <a:normAutofit fontScale="90000"/>
          </a:bodyPr>
          <a:lstStyle/>
          <a:p>
            <a:r>
              <a:rPr lang="el-GR" sz="4000" b="1" i="0" dirty="0">
                <a:solidFill>
                  <a:srgbClr val="242424"/>
                </a:solidFill>
                <a:effectLst/>
                <a:latin typeface="Arial" panose="020B0604020202020204" pitchFamily="34" charset="0"/>
              </a:rPr>
              <a:t>Φάρμακο ακριβείας που «γκρεμίζει» τις άμυνες του DNA του καρκίνου</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94888C28-1F6F-446F-B0B2-7BC0A17D71FA}"/>
              </a:ext>
            </a:extLst>
          </p:cNvPr>
          <p:cNvSpPr>
            <a:spLocks noGrp="1"/>
          </p:cNvSpPr>
          <p:nvPr>
            <p:ph sz="half" idx="2"/>
          </p:nvPr>
        </p:nvSpPr>
        <p:spPr/>
        <p:txBody>
          <a:bodyPr>
            <a:normAutofit fontScale="85000" lnSpcReduction="20000"/>
          </a:bodyPr>
          <a:lstStyle/>
          <a:p>
            <a:pPr algn="l"/>
            <a:r>
              <a:rPr lang="el-GR" b="0" i="0" dirty="0">
                <a:solidFill>
                  <a:srgbClr val="111111"/>
                </a:solidFill>
                <a:effectLst/>
              </a:rPr>
              <a:t>Πολλά υποσχόμενο παρουσιάζεται νέα φάρμακο ακριβείας, που στοχεύει τη δυνατότητα του καρκίνου να επιδιορθώνει το DNA του, όπως δείχνουν τα αποτελέσματα των πρώτων κλινικών δοκιμών της συγκεκριμένης κατηγορίας φαρμάκων.</a:t>
            </a:r>
          </a:p>
          <a:p>
            <a:pPr algn="l"/>
            <a:r>
              <a:rPr lang="el-GR" b="0" i="0" dirty="0">
                <a:solidFill>
                  <a:srgbClr val="111111"/>
                </a:solidFill>
                <a:effectLst/>
              </a:rPr>
              <a:t>Η νέα αυτή μελέτη έδειξε πως οι μισοί ασθενείς που έλαβαν το νέο φάρμακο είτε μόνο του είτε με χημειοθεραπεία με βάση την πλατίνα είδαν τον καρκίνο τους να σταματά να μεγαλώνει, ενώ δύο ασθενείς είδαν τους όγκους τους να συρρικνώνονται ή να εξαφανίζονται εντελώς.</a:t>
            </a:r>
          </a:p>
          <a:p>
            <a:endParaRPr lang="el-GR" dirty="0"/>
          </a:p>
        </p:txBody>
      </p:sp>
      <p:pic>
        <p:nvPicPr>
          <p:cNvPr id="13314" name="Picture 2">
            <a:extLst>
              <a:ext uri="{FF2B5EF4-FFF2-40B4-BE49-F238E27FC236}">
                <a16:creationId xmlns:a16="http://schemas.microsoft.com/office/drawing/2014/main" id="{9D01367A-D2C8-45A8-8CF7-BFF571AC7C0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D16462-47A9-490A-AC9C-4D0009C82729}"/>
              </a:ext>
            </a:extLst>
          </p:cNvPr>
          <p:cNvSpPr>
            <a:spLocks noGrp="1"/>
          </p:cNvSpPr>
          <p:nvPr>
            <p:ph type="title"/>
          </p:nvPr>
        </p:nvSpPr>
        <p:spPr/>
        <p:txBody>
          <a:bodyPr>
            <a:noAutofit/>
          </a:bodyPr>
          <a:lstStyle/>
          <a:p>
            <a:r>
              <a:rPr lang="el-GR" sz="3600" b="1" i="0" dirty="0">
                <a:solidFill>
                  <a:srgbClr val="242424"/>
                </a:solidFill>
                <a:effectLst/>
                <a:latin typeface="Arial" panose="020B0604020202020204" pitchFamily="34" charset="0"/>
              </a:rPr>
              <a:t>Πλωτή πλατφόρμα συλλογής ενέργειας από τον αέρα, τον ήλιο και τα κύματα</a:t>
            </a:r>
            <a:br>
              <a:rPr lang="el-GR" sz="3600" b="1" i="0" dirty="0">
                <a:solidFill>
                  <a:srgbClr val="242424"/>
                </a:solidFill>
                <a:effectLst/>
                <a:latin typeface="Arial" panose="020B0604020202020204" pitchFamily="34" charset="0"/>
              </a:rPr>
            </a:br>
            <a:endParaRPr lang="el-GR" sz="3600" dirty="0"/>
          </a:p>
        </p:txBody>
      </p:sp>
      <p:sp>
        <p:nvSpPr>
          <p:cNvPr id="4" name="Θέση περιεχομένου 3">
            <a:extLst>
              <a:ext uri="{FF2B5EF4-FFF2-40B4-BE49-F238E27FC236}">
                <a16:creationId xmlns:a16="http://schemas.microsoft.com/office/drawing/2014/main" id="{810A4EE1-0419-455E-9E53-7B7419F171B0}"/>
              </a:ext>
            </a:extLst>
          </p:cNvPr>
          <p:cNvSpPr>
            <a:spLocks noGrp="1"/>
          </p:cNvSpPr>
          <p:nvPr>
            <p:ph sz="half" idx="2"/>
          </p:nvPr>
        </p:nvSpPr>
        <p:spPr/>
        <p:txBody>
          <a:bodyPr>
            <a:normAutofit fontScale="70000" lnSpcReduction="20000"/>
          </a:bodyPr>
          <a:lstStyle/>
          <a:p>
            <a:pPr algn="l"/>
            <a:r>
              <a:rPr lang="el-GR" b="0" i="0" dirty="0">
                <a:solidFill>
                  <a:srgbClr val="111111"/>
                </a:solidFill>
                <a:effectLst/>
              </a:rPr>
              <a:t>Η πλωτή πλατφόρμα μπορεί να παρέχει ανανεώσιμη ενέργεια σε θέρετρα στην Καραϊβική και να συμβάλλει στη διεθνή καθιέρωση των </a:t>
            </a:r>
            <a:r>
              <a:rPr lang="el-GR" b="0" i="0" dirty="0" err="1">
                <a:solidFill>
                  <a:srgbClr val="111111"/>
                </a:solidFill>
                <a:effectLst/>
              </a:rPr>
              <a:t>υπεράκτιων</a:t>
            </a:r>
            <a:r>
              <a:rPr lang="el-GR" b="0" i="0" dirty="0">
                <a:solidFill>
                  <a:srgbClr val="111111"/>
                </a:solidFill>
                <a:effectLst/>
              </a:rPr>
              <a:t> αιολικών πάρκων.  </a:t>
            </a:r>
          </a:p>
          <a:p>
            <a:pPr algn="l"/>
            <a:r>
              <a:rPr lang="el-GR" b="0" i="0" dirty="0">
                <a:solidFill>
                  <a:srgbClr val="111111"/>
                </a:solidFill>
                <a:effectLst/>
              </a:rPr>
              <a:t>Η SINN </a:t>
            </a:r>
            <a:r>
              <a:rPr lang="el-GR" b="0" i="0" dirty="0" err="1">
                <a:solidFill>
                  <a:srgbClr val="111111"/>
                </a:solidFill>
                <a:effectLst/>
              </a:rPr>
              <a:t>Power</a:t>
            </a:r>
            <a:r>
              <a:rPr lang="el-GR" b="0" i="0" dirty="0">
                <a:solidFill>
                  <a:srgbClr val="111111"/>
                </a:solidFill>
                <a:effectLst/>
              </a:rPr>
              <a:t> είναι η πρώτη που παρέχει μια </a:t>
            </a:r>
            <a:r>
              <a:rPr lang="el-GR" b="0" i="0" dirty="0" err="1">
                <a:solidFill>
                  <a:srgbClr val="111111"/>
                </a:solidFill>
                <a:effectLst/>
              </a:rPr>
              <a:t>παραμετροποιήσιμη</a:t>
            </a:r>
            <a:r>
              <a:rPr lang="el-GR" b="0" i="0" dirty="0">
                <a:solidFill>
                  <a:srgbClr val="111111"/>
                </a:solidFill>
                <a:effectLst/>
              </a:rPr>
              <a:t> λύση ενέργειας χρησιμοποιώντας κύματα, άνεμο και </a:t>
            </a:r>
            <a:r>
              <a:rPr lang="el-GR" b="0" i="0" dirty="0" err="1">
                <a:solidFill>
                  <a:srgbClr val="111111"/>
                </a:solidFill>
                <a:effectLst/>
              </a:rPr>
              <a:t>φωτοβολταϊκά</a:t>
            </a:r>
            <a:r>
              <a:rPr lang="el-GR" b="0" i="0" dirty="0">
                <a:solidFill>
                  <a:srgbClr val="111111"/>
                </a:solidFill>
                <a:effectLst/>
              </a:rPr>
              <a:t> ανάλογα με τις κλιματικές συνθήκες οποιασδήποτε τοποθεσίας και σε ανταγωνιστικές τιμές συγκριτικά με άλλες, δοκιμασμένες τεχνολογίες.</a:t>
            </a:r>
          </a:p>
          <a:p>
            <a:pPr algn="l"/>
            <a:r>
              <a:rPr lang="el-GR" b="0" i="0" dirty="0">
                <a:solidFill>
                  <a:srgbClr val="111111"/>
                </a:solidFill>
                <a:effectLst/>
              </a:rPr>
              <a:t>Δοκιμές που έχουν γίνει στην πλατφόρμα δείχνουν πως η δομή αντέχει σε κύματα ύψους μέχρι και </a:t>
            </a:r>
            <a:r>
              <a:rPr lang="el-GR" b="1" i="0" dirty="0">
                <a:solidFill>
                  <a:srgbClr val="111111"/>
                </a:solidFill>
                <a:effectLst/>
              </a:rPr>
              <a:t>έξι μέτρων</a:t>
            </a:r>
            <a:r>
              <a:rPr lang="el-GR" b="0" i="0" dirty="0">
                <a:solidFill>
                  <a:srgbClr val="111111"/>
                </a:solidFill>
                <a:effectLst/>
              </a:rPr>
              <a:t>, οπότε ενδείκνυται και για χρήση σε περιοχές που επηρεάζονται από έντονα καιρικά φαινόμενα. </a:t>
            </a:r>
          </a:p>
          <a:p>
            <a:endParaRPr lang="el-GR" dirty="0"/>
          </a:p>
        </p:txBody>
      </p:sp>
      <p:pic>
        <p:nvPicPr>
          <p:cNvPr id="17410" name="Picture 2">
            <a:extLst>
              <a:ext uri="{FF2B5EF4-FFF2-40B4-BE49-F238E27FC236}">
                <a16:creationId xmlns:a16="http://schemas.microsoft.com/office/drawing/2014/main" id="{EEDDCFE4-CE87-4BBD-BA5A-562D6E0A016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4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3391A6-F1E3-4AE1-A25A-1EB2713F3308}"/>
              </a:ext>
            </a:extLst>
          </p:cNvPr>
          <p:cNvSpPr>
            <a:spLocks noGrp="1"/>
          </p:cNvSpPr>
          <p:nvPr>
            <p:ph type="title"/>
          </p:nvPr>
        </p:nvSpPr>
        <p:spPr/>
        <p:txBody>
          <a:bodyPr>
            <a:noAutofit/>
          </a:bodyPr>
          <a:lstStyle/>
          <a:p>
            <a:r>
              <a:rPr lang="el-GR" sz="3200" b="1" dirty="0">
                <a:latin typeface="+mn-lt"/>
              </a:rPr>
              <a:t>Επιστήμονες ανέπτυξαν ένα νέο πανίσχυρο μικροσκόπιο -Φωτογραφίζει για πρώτη φορά ηλεκτρόνια μέσα στα στερεά</a:t>
            </a:r>
          </a:p>
        </p:txBody>
      </p:sp>
      <p:sp>
        <p:nvSpPr>
          <p:cNvPr id="4" name="Θέση περιεχομένου 3">
            <a:extLst>
              <a:ext uri="{FF2B5EF4-FFF2-40B4-BE49-F238E27FC236}">
                <a16:creationId xmlns:a16="http://schemas.microsoft.com/office/drawing/2014/main" id="{679FD813-1998-4461-8D7B-D1C31FA973B4}"/>
              </a:ext>
            </a:extLst>
          </p:cNvPr>
          <p:cNvSpPr>
            <a:spLocks noGrp="1"/>
          </p:cNvSpPr>
          <p:nvPr>
            <p:ph sz="half" idx="2"/>
          </p:nvPr>
        </p:nvSpPr>
        <p:spPr/>
        <p:txBody>
          <a:bodyPr>
            <a:normAutofit fontScale="92500" lnSpcReduction="10000"/>
          </a:bodyPr>
          <a:lstStyle/>
          <a:p>
            <a:r>
              <a:rPr lang="el-GR" dirty="0"/>
              <a:t>Την πρώτη πραγματική φωτογράφιση των ηλεκτρονίων μέσα σε στερεά σώματα, χάρη σε ένα νέο πολύ ισχυρό μικροσκόπιο, πέτυχαν επιστήμονες από τη Γερμανία και την Κίνα με επικεφαλής έναν Έλληνα φυσικό της διασποράς.</a:t>
            </a:r>
          </a:p>
          <a:p>
            <a:r>
              <a:rPr lang="el-GR" dirty="0"/>
              <a:t>Η τεχνική, που είναι εντελώς νέα και χρησιμοποιεί ακτίνες λέιζερ, επιτρέπει για πρώτη φορά να δούμε τα ηλεκτρόνια σε φωτογραφίες.</a:t>
            </a:r>
          </a:p>
        </p:txBody>
      </p:sp>
      <p:pic>
        <p:nvPicPr>
          <p:cNvPr id="24578" name="Picture 2" descr="Ηλεκτρόνια">
            <a:extLst>
              <a:ext uri="{FF2B5EF4-FFF2-40B4-BE49-F238E27FC236}">
                <a16:creationId xmlns:a16="http://schemas.microsoft.com/office/drawing/2014/main" id="{3A86C8E2-4CF9-46F0-8B3C-BE92CBE8B1E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06353"/>
            <a:ext cx="5181600" cy="391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5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F527F8-8567-4FF5-900E-D3E67874D1D4}"/>
              </a:ext>
            </a:extLst>
          </p:cNvPr>
          <p:cNvSpPr>
            <a:spLocks noGrp="1"/>
          </p:cNvSpPr>
          <p:nvPr>
            <p:ph type="title"/>
          </p:nvPr>
        </p:nvSpPr>
        <p:spPr/>
        <p:txBody>
          <a:bodyPr>
            <a:noAutofit/>
          </a:bodyPr>
          <a:lstStyle/>
          <a:p>
            <a:r>
              <a:rPr lang="el-GR" sz="3600" b="1" i="0" dirty="0" err="1">
                <a:solidFill>
                  <a:srgbClr val="242424"/>
                </a:solidFill>
                <a:effectLst/>
                <a:latin typeface="+mn-lt"/>
              </a:rPr>
              <a:t>Tα</a:t>
            </a:r>
            <a:r>
              <a:rPr lang="el-GR" sz="3600" b="1" i="0" dirty="0">
                <a:solidFill>
                  <a:srgbClr val="242424"/>
                </a:solidFill>
                <a:effectLst/>
                <a:latin typeface="+mn-lt"/>
              </a:rPr>
              <a:t> αρχαιότερα τόξα της Ευρασίας: Πού πρωτοεμφανίστηκε η πανάρχαια τεχνολογία</a:t>
            </a:r>
            <a:br>
              <a:rPr lang="el-GR" sz="3600" b="1" i="0" dirty="0">
                <a:solidFill>
                  <a:srgbClr val="242424"/>
                </a:solidFill>
                <a:effectLst/>
                <a:latin typeface="+mn-lt"/>
              </a:rPr>
            </a:br>
            <a:endParaRPr lang="el-GR" sz="3600" dirty="0">
              <a:latin typeface="+mn-lt"/>
            </a:endParaRPr>
          </a:p>
        </p:txBody>
      </p:sp>
      <p:sp>
        <p:nvSpPr>
          <p:cNvPr id="4" name="Θέση περιεχομένου 3">
            <a:extLst>
              <a:ext uri="{FF2B5EF4-FFF2-40B4-BE49-F238E27FC236}">
                <a16:creationId xmlns:a16="http://schemas.microsoft.com/office/drawing/2014/main" id="{B7A618A1-A605-4EE7-A4E3-195D73BC7145}"/>
              </a:ext>
            </a:extLst>
          </p:cNvPr>
          <p:cNvSpPr>
            <a:spLocks noGrp="1"/>
          </p:cNvSpPr>
          <p:nvPr>
            <p:ph sz="half" idx="2"/>
          </p:nvPr>
        </p:nvSpPr>
        <p:spPr/>
        <p:txBody>
          <a:bodyPr/>
          <a:lstStyle/>
          <a:p>
            <a:pPr marL="0" indent="0">
              <a:buNone/>
            </a:pPr>
            <a:endParaRPr lang="el-GR" dirty="0">
              <a:solidFill>
                <a:srgbClr val="111111"/>
              </a:solidFill>
            </a:endParaRPr>
          </a:p>
          <a:p>
            <a:pPr marL="0" indent="0">
              <a:buNone/>
            </a:pPr>
            <a:r>
              <a:rPr lang="el-GR" dirty="0">
                <a:solidFill>
                  <a:srgbClr val="111111"/>
                </a:solidFill>
              </a:rPr>
              <a:t>Ν</a:t>
            </a:r>
            <a:r>
              <a:rPr lang="el-GR" b="0" i="0" dirty="0">
                <a:solidFill>
                  <a:srgbClr val="111111"/>
                </a:solidFill>
                <a:effectLst/>
              </a:rPr>
              <a:t>έα μελέτη παρουσιάζει τα αρχαιότερα στοιχεία χρήσης τόξου και βέλους, και ίσως δημιουργίας ρούχων εκτός Αφρικής- 48.000 με 45.000 χρόνια πριν- στη </a:t>
            </a:r>
            <a:r>
              <a:rPr lang="el-GR" b="1" i="0" dirty="0">
                <a:solidFill>
                  <a:srgbClr val="111111"/>
                </a:solidFill>
                <a:effectLst/>
              </a:rPr>
              <a:t>Σρι Λάνκα</a:t>
            </a:r>
            <a:r>
              <a:rPr lang="el-GR" b="0" i="0" dirty="0">
                <a:solidFill>
                  <a:srgbClr val="111111"/>
                </a:solidFill>
                <a:effectLst/>
                <a:latin typeface="Arial" panose="020B0604020202020204" pitchFamily="34" charset="0"/>
              </a:rPr>
              <a:t>.</a:t>
            </a:r>
            <a:endParaRPr lang="el-GR" dirty="0"/>
          </a:p>
        </p:txBody>
      </p:sp>
      <p:pic>
        <p:nvPicPr>
          <p:cNvPr id="14338" name="Picture 2">
            <a:extLst>
              <a:ext uri="{FF2B5EF4-FFF2-40B4-BE49-F238E27FC236}">
                <a16:creationId xmlns:a16="http://schemas.microsoft.com/office/drawing/2014/main" id="{D85B6F85-EECA-4242-8E51-1C781EE4EAA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4923408"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6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B195A-6383-45E7-93E0-4286D56AFF82}"/>
              </a:ext>
            </a:extLst>
          </p:cNvPr>
          <p:cNvSpPr>
            <a:spLocks noGrp="1"/>
          </p:cNvSpPr>
          <p:nvPr>
            <p:ph type="title"/>
          </p:nvPr>
        </p:nvSpPr>
        <p:spPr/>
        <p:txBody>
          <a:bodyPr>
            <a:normAutofit/>
          </a:bodyPr>
          <a:lstStyle/>
          <a:p>
            <a:r>
              <a:rPr lang="el-GR" sz="3600" b="1" dirty="0"/>
              <a:t>«ΕΦΥΓΕ» ΣΕ ΗΛΙΚΙΑ 74 </a:t>
            </a:r>
            <a:r>
              <a:rPr lang="el-GR" sz="3600" b="1" dirty="0" err="1"/>
              <a:t>ΕΤΩΝΠέθανε</a:t>
            </a:r>
            <a:r>
              <a:rPr lang="el-GR" sz="3600" b="1" dirty="0"/>
              <a:t> ο Λόρενς </a:t>
            </a:r>
            <a:r>
              <a:rPr lang="el-GR" sz="3600" b="1" dirty="0" err="1"/>
              <a:t>Τέσλερ</a:t>
            </a:r>
            <a:r>
              <a:rPr lang="el-GR" sz="3600" b="1" dirty="0"/>
              <a:t> -Ο άνθρωπος που εφηύρε το «</a:t>
            </a:r>
            <a:r>
              <a:rPr lang="el-GR" sz="3600" b="1" dirty="0" err="1"/>
              <a:t>copy-paste</a:t>
            </a:r>
            <a:r>
              <a:rPr lang="el-GR" sz="3600" b="1" dirty="0"/>
              <a:t>»</a:t>
            </a:r>
          </a:p>
        </p:txBody>
      </p:sp>
      <p:sp>
        <p:nvSpPr>
          <p:cNvPr id="4" name="Θέση περιεχομένου 3">
            <a:extLst>
              <a:ext uri="{FF2B5EF4-FFF2-40B4-BE49-F238E27FC236}">
                <a16:creationId xmlns:a16="http://schemas.microsoft.com/office/drawing/2014/main" id="{DB3D964F-AB48-484A-A188-4E164CCAB5EF}"/>
              </a:ext>
            </a:extLst>
          </p:cNvPr>
          <p:cNvSpPr>
            <a:spLocks noGrp="1"/>
          </p:cNvSpPr>
          <p:nvPr>
            <p:ph sz="half" idx="2"/>
          </p:nvPr>
        </p:nvSpPr>
        <p:spPr/>
        <p:txBody>
          <a:bodyPr>
            <a:normAutofit fontScale="70000" lnSpcReduction="20000"/>
          </a:bodyPr>
          <a:lstStyle/>
          <a:p>
            <a:r>
              <a:rPr lang="el-GR" dirty="0"/>
              <a:t>Πτυχιούχος του πανεπιστημίου Στάνφορντ, στη </a:t>
            </a:r>
            <a:r>
              <a:rPr lang="el-GR" dirty="0" err="1"/>
              <a:t>Σίλικον</a:t>
            </a:r>
            <a:r>
              <a:rPr lang="el-GR" dirty="0"/>
              <a:t> </a:t>
            </a:r>
            <a:r>
              <a:rPr lang="el-GR" dirty="0" err="1"/>
              <a:t>Βάλεϊ</a:t>
            </a:r>
            <a:r>
              <a:rPr lang="el-GR" dirty="0"/>
              <a:t> της Καλιφόρνιας, ο Λόρενς </a:t>
            </a:r>
            <a:r>
              <a:rPr lang="el-GR" dirty="0" err="1"/>
              <a:t>Τέσλερ</a:t>
            </a:r>
            <a:r>
              <a:rPr lang="el-GR" dirty="0"/>
              <a:t> ήταν ειδικευμένος στην αλληλεπίδραση ανθρώπων και μηχανημάτων. Δούλεψε κυρίως για την </a:t>
            </a:r>
            <a:r>
              <a:rPr lang="el-GR" dirty="0" err="1"/>
              <a:t>Apple</a:t>
            </a:r>
            <a:r>
              <a:rPr lang="el-GR" dirty="0"/>
              <a:t>, την </a:t>
            </a:r>
            <a:r>
              <a:rPr lang="el-GR" dirty="0" err="1"/>
              <a:t>Amazon</a:t>
            </a:r>
            <a:r>
              <a:rPr lang="el-GR" dirty="0"/>
              <a:t>, τη </a:t>
            </a:r>
            <a:r>
              <a:rPr lang="el-GR" dirty="0" err="1"/>
              <a:t>Yahoo</a:t>
            </a:r>
            <a:r>
              <a:rPr lang="el-GR" dirty="0"/>
              <a:t>! και στο κέντρο έρευνας της </a:t>
            </a:r>
            <a:r>
              <a:rPr lang="el-GR" dirty="0" err="1"/>
              <a:t>Ζίροξ</a:t>
            </a:r>
            <a:r>
              <a:rPr lang="el-GR" dirty="0"/>
              <a:t> στο </a:t>
            </a:r>
            <a:r>
              <a:rPr lang="el-GR" dirty="0" err="1"/>
              <a:t>Πάλο</a:t>
            </a:r>
            <a:r>
              <a:rPr lang="el-GR" dirty="0"/>
              <a:t> Άλτο.</a:t>
            </a:r>
          </a:p>
          <a:p>
            <a:r>
              <a:rPr lang="el-GR" dirty="0"/>
              <a:t>Τη δυνατότητα της «αποκοπής» και της «επικόλλησης» οποιουδήποτε αποσπάσματος κειμένου, χωρίς να χρειάζονται πολλά και περίπλοκα βήματα, την </a:t>
            </a:r>
            <a:r>
              <a:rPr lang="el-GR" b="1" dirty="0"/>
              <a:t>εμπνεύστηκε</a:t>
            </a:r>
            <a:r>
              <a:rPr lang="el-GR" dirty="0"/>
              <a:t> από μια τεχνική πολύ αρχαιότερη από την εποχή της πληροφορικής, δηλαδή το να κόβει κανείς τμήματα τυπωμένων φράσεων και να τα τοποθετεί σε άλλη σειρά χρησιμοποιώντας κόλλα ή </a:t>
            </a:r>
            <a:r>
              <a:rPr lang="el-GR" dirty="0" err="1"/>
              <a:t>σελοτέιπ</a:t>
            </a:r>
            <a:r>
              <a:rPr lang="el-GR" dirty="0"/>
              <a:t>.</a:t>
            </a:r>
          </a:p>
        </p:txBody>
      </p:sp>
      <p:pic>
        <p:nvPicPr>
          <p:cNvPr id="25602" name="Picture 2" descr="Λόρενς Τέσλερ">
            <a:extLst>
              <a:ext uri="{FF2B5EF4-FFF2-40B4-BE49-F238E27FC236}">
                <a16:creationId xmlns:a16="http://schemas.microsoft.com/office/drawing/2014/main" id="{B4AC97C3-4BED-4E57-A41B-511F5DAFF27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705894"/>
            <a:ext cx="5181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8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03776E-4EA2-443F-81FE-3775C6C3CFEE}"/>
              </a:ext>
            </a:extLst>
          </p:cNvPr>
          <p:cNvSpPr>
            <a:spLocks noGrp="1"/>
          </p:cNvSpPr>
          <p:nvPr>
            <p:ph type="title"/>
          </p:nvPr>
        </p:nvSpPr>
        <p:spPr/>
        <p:txBody>
          <a:bodyPr>
            <a:normAutofit fontScale="90000"/>
          </a:bodyPr>
          <a:lstStyle/>
          <a:p>
            <a:r>
              <a:rPr lang="el-GR" sz="3600" b="1" i="0" dirty="0" err="1">
                <a:solidFill>
                  <a:srgbClr val="242424"/>
                </a:solidFill>
                <a:effectLst/>
                <a:latin typeface="+mn-lt"/>
              </a:rPr>
              <a:t>Hyperion</a:t>
            </a:r>
            <a:r>
              <a:rPr lang="el-GR" sz="3600" b="1" i="0" dirty="0">
                <a:solidFill>
                  <a:srgbClr val="242424"/>
                </a:solidFill>
                <a:effectLst/>
                <a:latin typeface="+mn-lt"/>
              </a:rPr>
              <a:t> XP-1: Σπορ αυτοκίνητο υδρογόνου με ηλιακούς συλλέκτες που «ακολουθούν» τον ήλιο</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21BAD7D4-CDED-4D72-8DEB-7A27E3C8D24E}"/>
              </a:ext>
            </a:extLst>
          </p:cNvPr>
          <p:cNvSpPr>
            <a:spLocks noGrp="1"/>
          </p:cNvSpPr>
          <p:nvPr>
            <p:ph sz="half" idx="2"/>
          </p:nvPr>
        </p:nvSpPr>
        <p:spPr/>
        <p:txBody>
          <a:bodyPr>
            <a:normAutofit fontScale="70000" lnSpcReduction="20000"/>
          </a:bodyPr>
          <a:lstStyle/>
          <a:p>
            <a:pPr algn="l"/>
            <a:r>
              <a:rPr lang="el-GR" b="0" i="0" dirty="0">
                <a:solidFill>
                  <a:srgbClr val="111111"/>
                </a:solidFill>
                <a:effectLst/>
              </a:rPr>
              <a:t>Τα συστήματα αποθήκευσης υδρογόνου θα είναι με </a:t>
            </a:r>
            <a:r>
              <a:rPr lang="el-GR" b="1" i="0" dirty="0">
                <a:solidFill>
                  <a:srgbClr val="111111"/>
                </a:solidFill>
                <a:effectLst/>
              </a:rPr>
              <a:t>ίνες άνθρακα </a:t>
            </a:r>
            <a:r>
              <a:rPr lang="el-GR" b="0" i="0" dirty="0">
                <a:solidFill>
                  <a:srgbClr val="111111"/>
                </a:solidFill>
                <a:effectLst/>
              </a:rPr>
              <a:t>και θα τροφοδοτούν μια κυψέλη καυσίμου ΡΕΜ (</a:t>
            </a:r>
            <a:r>
              <a:rPr lang="el-GR" b="0" i="0" dirty="0" err="1">
                <a:solidFill>
                  <a:srgbClr val="111111"/>
                </a:solidFill>
                <a:effectLst/>
              </a:rPr>
              <a:t>proton</a:t>
            </a:r>
            <a:r>
              <a:rPr lang="el-GR" b="0" i="0" dirty="0">
                <a:solidFill>
                  <a:srgbClr val="111111"/>
                </a:solidFill>
                <a:effectLst/>
              </a:rPr>
              <a:t> </a:t>
            </a:r>
            <a:r>
              <a:rPr lang="el-GR" b="0" i="0" dirty="0" err="1">
                <a:solidFill>
                  <a:srgbClr val="111111"/>
                </a:solidFill>
                <a:effectLst/>
              </a:rPr>
              <a:t>exchange</a:t>
            </a:r>
            <a:r>
              <a:rPr lang="el-GR" b="0" i="0" dirty="0">
                <a:solidFill>
                  <a:srgbClr val="111111"/>
                </a:solidFill>
                <a:effectLst/>
              </a:rPr>
              <a:t> </a:t>
            </a:r>
            <a:r>
              <a:rPr lang="el-GR" b="0" i="0" dirty="0" err="1">
                <a:solidFill>
                  <a:srgbClr val="111111"/>
                </a:solidFill>
                <a:effectLst/>
              </a:rPr>
              <a:t>membrane</a:t>
            </a:r>
            <a:r>
              <a:rPr lang="el-GR" b="0" i="0" dirty="0">
                <a:solidFill>
                  <a:srgbClr val="111111"/>
                </a:solidFill>
                <a:effectLst/>
              </a:rPr>
              <a:t>), η οποία θα παράγει ηλεκτρισμό για να κινούνται οι τέσσερις τροχοί του.</a:t>
            </a:r>
            <a:endParaRPr lang="en-US" b="0" i="0" dirty="0">
              <a:solidFill>
                <a:srgbClr val="111111"/>
              </a:solidFill>
              <a:effectLst/>
            </a:endParaRPr>
          </a:p>
          <a:p>
            <a:pPr algn="l"/>
            <a:r>
              <a:rPr lang="el-GR" b="0" i="0" dirty="0">
                <a:solidFill>
                  <a:srgbClr val="111111"/>
                </a:solidFill>
                <a:effectLst/>
              </a:rPr>
              <a:t> Θα υπάρχουν τρεις ταχύτητες, ασυνήθιστο για ηλεκτρικό όχημα, αλλά θα έχει δυνατότητα μετάβασης από τα 0 στα 96 </a:t>
            </a:r>
            <a:r>
              <a:rPr lang="el-GR" b="0" i="0" dirty="0" err="1">
                <a:solidFill>
                  <a:srgbClr val="111111"/>
                </a:solidFill>
                <a:effectLst/>
              </a:rPr>
              <a:t>χλμ</a:t>
            </a:r>
            <a:r>
              <a:rPr lang="el-GR" b="0" i="0" dirty="0">
                <a:solidFill>
                  <a:srgbClr val="111111"/>
                </a:solidFill>
                <a:effectLst/>
              </a:rPr>
              <a:t>/ ώρα μέσα σε 2,2 δευτερόλεπτα, και μέγιστη ταχύτητα άνω των 356 </a:t>
            </a:r>
            <a:r>
              <a:rPr lang="el-GR" b="0" i="0" dirty="0" err="1">
                <a:solidFill>
                  <a:srgbClr val="111111"/>
                </a:solidFill>
                <a:effectLst/>
              </a:rPr>
              <a:t>χλμ</a:t>
            </a:r>
            <a:r>
              <a:rPr lang="el-GR" b="0" i="0" dirty="0">
                <a:solidFill>
                  <a:srgbClr val="111111"/>
                </a:solidFill>
                <a:effectLst/>
              </a:rPr>
              <a:t>/ ώρα.</a:t>
            </a:r>
          </a:p>
          <a:p>
            <a:pPr algn="l"/>
            <a:r>
              <a:rPr lang="el-GR" b="0" i="0" dirty="0">
                <a:solidFill>
                  <a:srgbClr val="111111"/>
                </a:solidFill>
                <a:effectLst/>
              </a:rPr>
              <a:t>Η εταιρεία τονίζει πως το XP-1 θα παρέχει «με συνέπεια και αξιοπιστία κορυφαίες επιδόσεις σε παρατεταμένες περιόδους οδήγησης», οδηγώντας στο συμπέρασμα πως η κυψέλη καυσίμου θα είναι υψηλής ισχύος. Όσον αφορά στο βάρος του, αναφέρθηκε πως θα είναι κάτω από </a:t>
            </a:r>
            <a:r>
              <a:rPr lang="el-GR" b="1" i="0" dirty="0">
                <a:solidFill>
                  <a:srgbClr val="111111"/>
                </a:solidFill>
                <a:effectLst/>
              </a:rPr>
              <a:t>1.032 κιλά.</a:t>
            </a:r>
          </a:p>
          <a:p>
            <a:endParaRPr lang="el-GR" dirty="0"/>
          </a:p>
        </p:txBody>
      </p:sp>
      <p:pic>
        <p:nvPicPr>
          <p:cNvPr id="12290" name="Picture 2">
            <a:extLst>
              <a:ext uri="{FF2B5EF4-FFF2-40B4-BE49-F238E27FC236}">
                <a16:creationId xmlns:a16="http://schemas.microsoft.com/office/drawing/2014/main" id="{89C5FB1A-883B-4FAF-9F80-ABB8B7F2E4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9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63BBA-BFC8-4A12-9CD7-A0FD9F11B864}"/>
              </a:ext>
            </a:extLst>
          </p:cNvPr>
          <p:cNvSpPr>
            <a:spLocks noGrp="1"/>
          </p:cNvSpPr>
          <p:nvPr>
            <p:ph type="title"/>
          </p:nvPr>
        </p:nvSpPr>
        <p:spPr>
          <a:xfrm>
            <a:off x="838200" y="365125"/>
            <a:ext cx="10515600" cy="1534696"/>
          </a:xfrm>
        </p:spPr>
        <p:txBody>
          <a:bodyPr>
            <a:normAutofit/>
          </a:bodyPr>
          <a:lstStyle/>
          <a:p>
            <a:r>
              <a:rPr lang="el-GR" sz="2800" b="1" i="0" dirty="0">
                <a:solidFill>
                  <a:srgbClr val="242424"/>
                </a:solidFill>
                <a:effectLst/>
                <a:latin typeface="+mn-lt"/>
              </a:rPr>
              <a:t>Τα μελλοντικά αεροσκάφη μηδενικών ρύπων της </a:t>
            </a:r>
            <a:r>
              <a:rPr lang="el-GR" sz="2800" b="1" i="0" dirty="0" err="1">
                <a:solidFill>
                  <a:srgbClr val="242424"/>
                </a:solidFill>
                <a:effectLst/>
                <a:latin typeface="+mn-lt"/>
              </a:rPr>
              <a:t>Airbus</a:t>
            </a:r>
            <a:br>
              <a:rPr lang="el-GR" sz="2800" b="1" i="0" dirty="0">
                <a:solidFill>
                  <a:srgbClr val="242424"/>
                </a:solidFill>
                <a:effectLst/>
                <a:latin typeface="Arial" panose="020B0604020202020204" pitchFamily="34" charset="0"/>
              </a:rPr>
            </a:br>
            <a:br>
              <a:rPr lang="el-GR" sz="2800" b="1" i="0" dirty="0">
                <a:solidFill>
                  <a:srgbClr val="242424"/>
                </a:solidFill>
                <a:effectLst/>
                <a:latin typeface="Arial" panose="020B0604020202020204" pitchFamily="34" charset="0"/>
              </a:rPr>
            </a:br>
            <a:r>
              <a:rPr lang="el-GR" sz="1100" b="0" i="0" dirty="0">
                <a:solidFill>
                  <a:srgbClr val="111111"/>
                </a:solidFill>
                <a:effectLst/>
                <a:latin typeface="Arial" panose="020B0604020202020204" pitchFamily="34" charset="0"/>
              </a:rPr>
              <a:t> </a:t>
            </a:r>
            <a:r>
              <a:rPr lang="el-GR" sz="2400" b="0" i="0" dirty="0">
                <a:solidFill>
                  <a:srgbClr val="111111"/>
                </a:solidFill>
                <a:effectLst/>
                <a:latin typeface="+mn-lt"/>
              </a:rPr>
              <a:t>Σε όλες τις περιπτώσεις βασικό καύσιμο είναι το υδρογόνο, που η </a:t>
            </a:r>
            <a:r>
              <a:rPr lang="el-GR" sz="2400" b="0" i="0" dirty="0" err="1">
                <a:solidFill>
                  <a:srgbClr val="111111"/>
                </a:solidFill>
                <a:effectLst/>
                <a:latin typeface="+mn-lt"/>
              </a:rPr>
              <a:t>Airbus</a:t>
            </a:r>
            <a:r>
              <a:rPr lang="el-GR" sz="2400" b="0" i="0" dirty="0">
                <a:solidFill>
                  <a:srgbClr val="111111"/>
                </a:solidFill>
                <a:effectLst/>
                <a:latin typeface="+mn-lt"/>
              </a:rPr>
              <a:t> θεωρεί το πλέον πολλά υποσχόμενο «καθαρό» καύσιμο για αεροπλάνα</a:t>
            </a:r>
            <a:r>
              <a:rPr lang="el-GR" sz="1100" b="0" i="0" dirty="0">
                <a:solidFill>
                  <a:srgbClr val="111111"/>
                </a:solidFill>
                <a:effectLst/>
                <a:latin typeface="+mn-lt"/>
              </a:rPr>
              <a:t>.</a:t>
            </a:r>
            <a:endParaRPr lang="el-GR" sz="2800" dirty="0">
              <a:latin typeface="+mn-lt"/>
            </a:endParaRPr>
          </a:p>
        </p:txBody>
      </p:sp>
      <p:pic>
        <p:nvPicPr>
          <p:cNvPr id="2050" name="Picture 2" descr="Το 2035 θα πετάξει το πρώτο αεροπλάνο με υδρογόνο | tovima.gr">
            <a:extLst>
              <a:ext uri="{FF2B5EF4-FFF2-40B4-BE49-F238E27FC236}">
                <a16:creationId xmlns:a16="http://schemas.microsoft.com/office/drawing/2014/main" id="{C779303C-9311-4E76-BC85-9A4182AF0FD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270721"/>
            <a:ext cx="5257800" cy="3461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093771A-9C01-4133-B64F-D96C558B39F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95818" y="2270721"/>
            <a:ext cx="5534364" cy="346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2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E03C31-B9A3-4066-B1AC-13CB6460921F}"/>
              </a:ext>
            </a:extLst>
          </p:cNvPr>
          <p:cNvSpPr>
            <a:spLocks noGrp="1"/>
          </p:cNvSpPr>
          <p:nvPr>
            <p:ph type="title"/>
          </p:nvPr>
        </p:nvSpPr>
        <p:spPr/>
        <p:txBody>
          <a:bodyPr>
            <a:normAutofit fontScale="90000"/>
          </a:bodyPr>
          <a:lstStyle/>
          <a:p>
            <a:r>
              <a:rPr lang="el-GR" sz="4000" b="0" i="0" dirty="0">
                <a:solidFill>
                  <a:srgbClr val="212529"/>
                </a:solidFill>
                <a:effectLst/>
                <a:latin typeface="+mn-lt"/>
              </a:rPr>
              <a:t>Βρετανία: Το πρώτο τρένο υδρογόνου κάνει το παρθενικό του ταξίδι</a:t>
            </a:r>
            <a:br>
              <a:rPr lang="el-GR" b="0" i="0" dirty="0">
                <a:solidFill>
                  <a:srgbClr val="212529"/>
                </a:solidFill>
                <a:effectLst/>
                <a:latin typeface="kasaBbatoxbold"/>
              </a:rPr>
            </a:br>
            <a:endParaRPr lang="el-GR" dirty="0"/>
          </a:p>
        </p:txBody>
      </p:sp>
      <p:sp>
        <p:nvSpPr>
          <p:cNvPr id="4" name="Θέση περιεχομένου 3">
            <a:extLst>
              <a:ext uri="{FF2B5EF4-FFF2-40B4-BE49-F238E27FC236}">
                <a16:creationId xmlns:a16="http://schemas.microsoft.com/office/drawing/2014/main" id="{8326CF93-2278-48BB-B26D-EE68B7BFA4DF}"/>
              </a:ext>
            </a:extLst>
          </p:cNvPr>
          <p:cNvSpPr>
            <a:spLocks noGrp="1"/>
          </p:cNvSpPr>
          <p:nvPr>
            <p:ph sz="half" idx="2"/>
          </p:nvPr>
        </p:nvSpPr>
        <p:spPr/>
        <p:txBody>
          <a:bodyPr>
            <a:normAutofit/>
          </a:bodyPr>
          <a:lstStyle/>
          <a:p>
            <a:r>
              <a:rPr lang="el-GR" sz="2400" b="0" i="0" dirty="0">
                <a:solidFill>
                  <a:srgbClr val="212529"/>
                </a:solidFill>
                <a:effectLst/>
              </a:rPr>
              <a:t>Το πρώτο τρένο με κινητήρια δύναμη το </a:t>
            </a:r>
            <a:r>
              <a:rPr lang="el-GR" sz="2400" b="1" i="0" dirty="0">
                <a:solidFill>
                  <a:srgbClr val="212529"/>
                </a:solidFill>
                <a:effectLst/>
              </a:rPr>
              <a:t>υδρογόνο</a:t>
            </a:r>
            <a:r>
              <a:rPr lang="el-GR" sz="2400" b="0" i="0" dirty="0">
                <a:solidFill>
                  <a:srgbClr val="212529"/>
                </a:solidFill>
                <a:effectLst/>
              </a:rPr>
              <a:t> κύλησε σε βρετανικές ράγες φτάνοντας ταχύτητες </a:t>
            </a:r>
            <a:r>
              <a:rPr lang="el-GR" sz="2400" b="1" i="0" dirty="0">
                <a:solidFill>
                  <a:srgbClr val="212529"/>
                </a:solidFill>
                <a:effectLst/>
              </a:rPr>
              <a:t>80 χιλιομέτρων την ώρα </a:t>
            </a:r>
            <a:r>
              <a:rPr lang="el-GR" sz="2400" b="0" i="0" dirty="0">
                <a:solidFill>
                  <a:srgbClr val="212529"/>
                </a:solidFill>
                <a:effectLst/>
              </a:rPr>
              <a:t>στο πειραματικό του ταξίδι στην κεντρική Αγγλία.</a:t>
            </a:r>
          </a:p>
          <a:p>
            <a:r>
              <a:rPr lang="el-GR" sz="2400" b="0" i="0" dirty="0">
                <a:solidFill>
                  <a:srgbClr val="212529"/>
                </a:solidFill>
                <a:effectLst/>
              </a:rPr>
              <a:t>Ο στόχος που έχει τεθεί είναι το τρένο υδρογόνου να αρχίσει να μεταφέρει κανονικά επιβάτες από τα τέλη του 2021.</a:t>
            </a:r>
            <a:endParaRPr lang="el-GR" sz="2400" dirty="0"/>
          </a:p>
        </p:txBody>
      </p:sp>
      <p:pic>
        <p:nvPicPr>
          <p:cNvPr id="3074" name="Picture 2">
            <a:extLst>
              <a:ext uri="{FF2B5EF4-FFF2-40B4-BE49-F238E27FC236}">
                <a16:creationId xmlns:a16="http://schemas.microsoft.com/office/drawing/2014/main" id="{42ECC694-FD5C-4B3F-9059-09C31F79DE5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500789"/>
            <a:ext cx="5181600" cy="300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7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8704EF-E247-41F6-947C-2BD01C506539}"/>
              </a:ext>
            </a:extLst>
          </p:cNvPr>
          <p:cNvSpPr>
            <a:spLocks noGrp="1"/>
          </p:cNvSpPr>
          <p:nvPr>
            <p:ph type="title"/>
          </p:nvPr>
        </p:nvSpPr>
        <p:spPr/>
        <p:txBody>
          <a:bodyPr>
            <a:normAutofit/>
          </a:bodyPr>
          <a:lstStyle/>
          <a:p>
            <a:r>
              <a:rPr lang="el-GR" sz="3600" b="1" i="0" dirty="0">
                <a:solidFill>
                  <a:srgbClr val="242424"/>
                </a:solidFill>
                <a:effectLst/>
                <a:latin typeface="+mn-lt"/>
              </a:rPr>
              <a:t>«Πράσινη» αμμωνία ως καύσιμο για πλοία</a:t>
            </a:r>
            <a:br>
              <a:rPr lang="el-GR" b="1" i="0" dirty="0">
                <a:solidFill>
                  <a:srgbClr val="242424"/>
                </a:solidFill>
                <a:effectLst/>
                <a:latin typeface="Arial" panose="020B0604020202020204" pitchFamily="34" charset="0"/>
              </a:rPr>
            </a:br>
            <a:endParaRPr lang="el-GR" dirty="0"/>
          </a:p>
        </p:txBody>
      </p:sp>
      <p:sp>
        <p:nvSpPr>
          <p:cNvPr id="4" name="Θέση περιεχομένου 3">
            <a:extLst>
              <a:ext uri="{FF2B5EF4-FFF2-40B4-BE49-F238E27FC236}">
                <a16:creationId xmlns:a16="http://schemas.microsoft.com/office/drawing/2014/main" id="{441A3BDB-824D-42C6-80D1-CFD81C16200A}"/>
              </a:ext>
            </a:extLst>
          </p:cNvPr>
          <p:cNvSpPr>
            <a:spLocks noGrp="1"/>
          </p:cNvSpPr>
          <p:nvPr>
            <p:ph sz="half" idx="2"/>
          </p:nvPr>
        </p:nvSpPr>
        <p:spPr/>
        <p:txBody>
          <a:bodyPr>
            <a:normAutofit fontScale="85000" lnSpcReduction="20000"/>
          </a:bodyPr>
          <a:lstStyle/>
          <a:p>
            <a:pPr algn="l"/>
            <a:r>
              <a:rPr lang="el-GR" b="0" i="0" dirty="0">
                <a:solidFill>
                  <a:srgbClr val="111111"/>
                </a:solidFill>
                <a:effectLst/>
              </a:rPr>
              <a:t>Όπως αναφέρει το BBC, το συγκεκριμένο χημικό, που αποτελεί βασικό συστατικό των λιπασμάτων, μπορεί να καίγεται σε μηχανές πλοίων αντί για ντίζελ, και η βιομηχανία ελπίζει πως η αμμωνία θα τη βοηθήσει να ανταπεξέλθει στα δεδομένα της κλιματικής αλλαγής, καθώς καίγεται χωρίς εκπομπές διοξειδίου του άνθρακα.</a:t>
            </a:r>
          </a:p>
          <a:p>
            <a:pPr algn="l"/>
            <a:r>
              <a:rPr lang="el-GR" b="0" i="0" dirty="0">
                <a:solidFill>
                  <a:srgbClr val="111111"/>
                </a:solidFill>
                <a:effectLst/>
              </a:rPr>
              <a:t>Αν και η δημιουργία της ίδιας της αμμωνίας παράγει μεγάλες ποσότητες διοξειδίου του άνθρακα, σύμφωνα με μια νέα αναφορά το πρόβλημα αυτό μπορεί να λυθεί χάρη στις νέες τεχνολογίες.</a:t>
            </a:r>
          </a:p>
          <a:p>
            <a:endParaRPr lang="el-GR" dirty="0"/>
          </a:p>
        </p:txBody>
      </p:sp>
      <p:pic>
        <p:nvPicPr>
          <p:cNvPr id="20482" name="Picture 2">
            <a:extLst>
              <a:ext uri="{FF2B5EF4-FFF2-40B4-BE49-F238E27FC236}">
                <a16:creationId xmlns:a16="http://schemas.microsoft.com/office/drawing/2014/main" id="{73D6C0C0-B8B9-4D91-B02E-ED4B0A15278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81029"/>
            <a:ext cx="5181600" cy="3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8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35CBB-C72E-47AD-94CE-C3C78DB2DAEC}"/>
              </a:ext>
            </a:extLst>
          </p:cNvPr>
          <p:cNvSpPr>
            <a:spLocks noGrp="1"/>
          </p:cNvSpPr>
          <p:nvPr>
            <p:ph type="title"/>
          </p:nvPr>
        </p:nvSpPr>
        <p:spPr/>
        <p:txBody>
          <a:bodyPr>
            <a:noAutofit/>
          </a:bodyPr>
          <a:lstStyle/>
          <a:p>
            <a:br>
              <a:rPr lang="en-US" sz="2800" b="1" i="0" dirty="0">
                <a:solidFill>
                  <a:srgbClr val="242424"/>
                </a:solidFill>
                <a:effectLst/>
                <a:latin typeface="+mn-lt"/>
              </a:rPr>
            </a:br>
            <a:r>
              <a:rPr lang="el-GR" sz="2800" b="1" i="0" dirty="0" err="1">
                <a:solidFill>
                  <a:srgbClr val="242424"/>
                </a:solidFill>
                <a:effectLst/>
                <a:latin typeface="+mn-lt"/>
              </a:rPr>
              <a:t>Deep</a:t>
            </a:r>
            <a:r>
              <a:rPr lang="el-GR" sz="2800" b="1" i="0" dirty="0">
                <a:solidFill>
                  <a:srgbClr val="242424"/>
                </a:solidFill>
                <a:effectLst/>
                <a:latin typeface="+mn-lt"/>
              </a:rPr>
              <a:t> </a:t>
            </a:r>
            <a:r>
              <a:rPr lang="el-GR" sz="2800" b="1" i="0" dirty="0" err="1">
                <a:solidFill>
                  <a:srgbClr val="242424"/>
                </a:solidFill>
                <a:effectLst/>
                <a:latin typeface="+mn-lt"/>
              </a:rPr>
              <a:t>View</a:t>
            </a:r>
            <a:r>
              <a:rPr lang="el-GR" sz="2800" b="1" i="0" dirty="0">
                <a:solidFill>
                  <a:srgbClr val="242424"/>
                </a:solidFill>
                <a:effectLst/>
                <a:latin typeface="+mn-lt"/>
              </a:rPr>
              <a:t> 24: Πολυτελές τουριστικό υποβρύχιο 24 θέσεων από την </a:t>
            </a:r>
            <a:r>
              <a:rPr lang="el-GR" sz="2800" b="1" i="0" dirty="0">
                <a:solidFill>
                  <a:srgbClr val="111111"/>
                </a:solidFill>
                <a:effectLst/>
                <a:latin typeface="+mn-lt"/>
              </a:rPr>
              <a:t>για το </a:t>
            </a:r>
            <a:r>
              <a:rPr lang="el-GR" sz="2800" b="1" i="0" dirty="0" err="1">
                <a:solidFill>
                  <a:srgbClr val="111111"/>
                </a:solidFill>
                <a:effectLst/>
                <a:latin typeface="+mn-lt"/>
              </a:rPr>
              <a:t>Vinpearl</a:t>
            </a:r>
            <a:r>
              <a:rPr lang="el-GR" sz="2800" b="1" i="0" dirty="0">
                <a:solidFill>
                  <a:srgbClr val="111111"/>
                </a:solidFill>
                <a:effectLst/>
                <a:latin typeface="+mn-lt"/>
              </a:rPr>
              <a:t>, μια αλυσίδα πολυτελών ξενοδοχείων και </a:t>
            </a:r>
            <a:r>
              <a:rPr lang="el-GR" sz="2800" b="1" i="0" dirty="0" err="1">
                <a:solidFill>
                  <a:srgbClr val="111111"/>
                </a:solidFill>
                <a:effectLst/>
                <a:latin typeface="+mn-lt"/>
              </a:rPr>
              <a:t>θερέτρων</a:t>
            </a:r>
            <a:r>
              <a:rPr lang="el-GR" sz="2800" b="1" i="0" dirty="0">
                <a:solidFill>
                  <a:srgbClr val="111111"/>
                </a:solidFill>
                <a:effectLst/>
                <a:latin typeface="+mn-lt"/>
              </a:rPr>
              <a:t> στο Βιετνάμ</a:t>
            </a:r>
            <a:br>
              <a:rPr lang="el-GR" sz="2800" b="1" dirty="0">
                <a:latin typeface="+mn-lt"/>
              </a:rPr>
            </a:br>
            <a:br>
              <a:rPr lang="el-GR" sz="2800" b="1" i="0" dirty="0">
                <a:solidFill>
                  <a:srgbClr val="242424"/>
                </a:solidFill>
                <a:effectLst/>
                <a:latin typeface="Arial" panose="020B0604020202020204" pitchFamily="34" charset="0"/>
              </a:rPr>
            </a:br>
            <a:endParaRPr lang="el-GR" sz="2800" dirty="0"/>
          </a:p>
        </p:txBody>
      </p:sp>
      <p:sp>
        <p:nvSpPr>
          <p:cNvPr id="4" name="Θέση περιεχομένου 3">
            <a:extLst>
              <a:ext uri="{FF2B5EF4-FFF2-40B4-BE49-F238E27FC236}">
                <a16:creationId xmlns:a16="http://schemas.microsoft.com/office/drawing/2014/main" id="{69D95F57-4DF4-4AA0-A7C8-B56D618AFEEB}"/>
              </a:ext>
            </a:extLst>
          </p:cNvPr>
          <p:cNvSpPr>
            <a:spLocks noGrp="1"/>
          </p:cNvSpPr>
          <p:nvPr>
            <p:ph sz="half" idx="2"/>
          </p:nvPr>
        </p:nvSpPr>
        <p:spPr>
          <a:xfrm>
            <a:off x="6172200" y="1482571"/>
            <a:ext cx="5181600" cy="4694392"/>
          </a:xfrm>
        </p:spPr>
        <p:txBody>
          <a:bodyPr>
            <a:noAutofit/>
          </a:bodyPr>
          <a:lstStyle/>
          <a:p>
            <a:pPr algn="l"/>
            <a:r>
              <a:rPr lang="el-GR" sz="1600" b="0" i="0" dirty="0">
                <a:solidFill>
                  <a:srgbClr val="111111"/>
                </a:solidFill>
                <a:effectLst/>
              </a:rPr>
              <a:t>Το </a:t>
            </a:r>
            <a:r>
              <a:rPr lang="el-GR" sz="1600" b="0" i="0" dirty="0" err="1">
                <a:solidFill>
                  <a:srgbClr val="111111"/>
                </a:solidFill>
                <a:effectLst/>
              </a:rPr>
              <a:t>Deep</a:t>
            </a:r>
            <a:r>
              <a:rPr lang="el-GR" sz="1600" b="0" i="0" dirty="0">
                <a:solidFill>
                  <a:srgbClr val="111111"/>
                </a:solidFill>
                <a:effectLst/>
              </a:rPr>
              <a:t> </a:t>
            </a:r>
            <a:r>
              <a:rPr lang="el-GR" sz="1600" b="0" i="0" dirty="0" err="1">
                <a:solidFill>
                  <a:srgbClr val="111111"/>
                </a:solidFill>
                <a:effectLst/>
              </a:rPr>
              <a:t>View</a:t>
            </a:r>
            <a:r>
              <a:rPr lang="el-GR" sz="1600" b="0" i="0" dirty="0">
                <a:solidFill>
                  <a:srgbClr val="111111"/>
                </a:solidFill>
                <a:effectLst/>
              </a:rPr>
              <a:t> 24, ένα πολυτελές τουριστικό υποβρύχιο ικανό να μεταφέρει 24 επιβάτες, κυβερνήτη και συγκυβερνήτη σε βάθος 100 μέτρων, παρέχοντας εντυπωσιακή θέα του υδάτινου κόσμου</a:t>
            </a:r>
          </a:p>
          <a:p>
            <a:pPr algn="l"/>
            <a:r>
              <a:rPr lang="el-GR" sz="1600" dirty="0">
                <a:solidFill>
                  <a:srgbClr val="111111"/>
                </a:solidFill>
              </a:rPr>
              <a:t>Ε</a:t>
            </a:r>
            <a:r>
              <a:rPr lang="el-GR" sz="1600" b="0" i="0" dirty="0">
                <a:solidFill>
                  <a:srgbClr val="111111"/>
                </a:solidFill>
                <a:effectLst/>
              </a:rPr>
              <a:t>ίναι το πρώτο μιας σειράς τουριστικών υποβρυχίων </a:t>
            </a:r>
            <a:r>
              <a:rPr lang="el-GR" sz="1600" b="0" i="0" dirty="0" err="1">
                <a:solidFill>
                  <a:srgbClr val="111111"/>
                </a:solidFill>
                <a:effectLst/>
              </a:rPr>
              <a:t>Deep</a:t>
            </a:r>
            <a:r>
              <a:rPr lang="el-GR" sz="1600" b="0" i="0" dirty="0">
                <a:solidFill>
                  <a:srgbClr val="111111"/>
                </a:solidFill>
                <a:effectLst/>
              </a:rPr>
              <a:t> </a:t>
            </a:r>
            <a:r>
              <a:rPr lang="el-GR" sz="1600" b="0" i="0" dirty="0" err="1">
                <a:solidFill>
                  <a:srgbClr val="111111"/>
                </a:solidFill>
                <a:effectLst/>
              </a:rPr>
              <a:t>View</a:t>
            </a:r>
            <a:r>
              <a:rPr lang="el-GR" sz="1600" b="0" i="0" dirty="0">
                <a:solidFill>
                  <a:srgbClr val="111111"/>
                </a:solidFill>
                <a:effectLst/>
              </a:rPr>
              <a:t>, που μπορούν να κατασκευαστούν σε διάφορα μήκη για να εξυπηρετούν μεταξύ 12 και 66 επιβατών. </a:t>
            </a:r>
          </a:p>
          <a:p>
            <a:pPr algn="l"/>
            <a:r>
              <a:rPr lang="el-GR" sz="1600" b="0" i="0" dirty="0">
                <a:solidFill>
                  <a:srgbClr val="111111"/>
                </a:solidFill>
                <a:effectLst/>
              </a:rPr>
              <a:t>Το υποβρύχιο έχει ηλεκτρική προώθηση, για την οποία αντλεί ενέργεια από μια μπαταρία 240 </a:t>
            </a:r>
            <a:r>
              <a:rPr lang="el-GR" sz="1600" b="0" i="0" dirty="0" err="1">
                <a:solidFill>
                  <a:srgbClr val="111111"/>
                </a:solidFill>
                <a:effectLst/>
              </a:rPr>
              <a:t>kWh</a:t>
            </a:r>
            <a:r>
              <a:rPr lang="el-GR" sz="1600" b="0" i="0" dirty="0">
                <a:solidFill>
                  <a:srgbClr val="111111"/>
                </a:solidFill>
                <a:effectLst/>
              </a:rPr>
              <a:t>. Η διάρκεια ζωής της μπαταρίας επιτρέπει 14 ώρες υποθαλάσσιου τουρισμού, με κορυφαία ταχύτητα τριών κόμβων, ενώ εάν το υποβρύχιο κατεβεί σε μεγάλο βάθος, εξασφαλίζεται φωτισμός από 10 ισχυρές LED.</a:t>
            </a:r>
          </a:p>
          <a:p>
            <a:pPr algn="l"/>
            <a:r>
              <a:rPr lang="el-GR" sz="1600" b="0" i="0" dirty="0">
                <a:solidFill>
                  <a:srgbClr val="111111"/>
                </a:solidFill>
                <a:effectLst/>
              </a:rPr>
              <a:t>Ο πιλότος ελέγχει το σκάφος με </a:t>
            </a:r>
            <a:r>
              <a:rPr lang="el-GR" sz="1600" b="0" i="0" dirty="0" err="1">
                <a:solidFill>
                  <a:srgbClr val="111111"/>
                </a:solidFill>
                <a:effectLst/>
              </a:rPr>
              <a:t>joystick</a:t>
            </a:r>
            <a:r>
              <a:rPr lang="el-GR" sz="1600" b="0" i="0" dirty="0">
                <a:solidFill>
                  <a:srgbClr val="111111"/>
                </a:solidFill>
                <a:effectLst/>
              </a:rPr>
              <a:t> και οθόνη αφής, ενώ υπάρχουν συστήματα ασφαλείας για χειροκίνητο έλεγχο σε περίπτωση βλάβης, ενώ το υποβρύχιο έχει λάβει τις σχετικές πιστοποιήσεις ασφαλείας βάσει διεθνών προδιαγραφών.</a:t>
            </a:r>
          </a:p>
        </p:txBody>
      </p:sp>
      <p:pic>
        <p:nvPicPr>
          <p:cNvPr id="18434" name="Picture 2">
            <a:extLst>
              <a:ext uri="{FF2B5EF4-FFF2-40B4-BE49-F238E27FC236}">
                <a16:creationId xmlns:a16="http://schemas.microsoft.com/office/drawing/2014/main" id="{1E8C1682-3A00-480C-9ABF-49CFAFC921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9727" y="1944210"/>
            <a:ext cx="5956273" cy="435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2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8A497F-D2E5-4D06-A225-FD6AA53C4B42}"/>
              </a:ext>
            </a:extLst>
          </p:cNvPr>
          <p:cNvSpPr>
            <a:spLocks noGrp="1"/>
          </p:cNvSpPr>
          <p:nvPr>
            <p:ph type="title"/>
          </p:nvPr>
        </p:nvSpPr>
        <p:spPr/>
        <p:txBody>
          <a:bodyPr/>
          <a:lstStyle/>
          <a:p>
            <a:r>
              <a:rPr lang="el-GR" sz="3600" b="1" i="0" dirty="0">
                <a:solidFill>
                  <a:srgbClr val="212529"/>
                </a:solidFill>
                <a:effectLst/>
                <a:latin typeface="+mn-lt"/>
              </a:rPr>
              <a:t>Ο μπάτλερ του μέλλοντος</a:t>
            </a:r>
            <a:br>
              <a:rPr lang="el-GR" b="0" i="0" dirty="0">
                <a:solidFill>
                  <a:srgbClr val="212529"/>
                </a:solidFill>
                <a:effectLst/>
                <a:latin typeface="kasaBbatoxbold"/>
              </a:rPr>
            </a:br>
            <a:endParaRPr lang="el-GR" dirty="0"/>
          </a:p>
        </p:txBody>
      </p:sp>
      <p:sp>
        <p:nvSpPr>
          <p:cNvPr id="4" name="Θέση περιεχομένου 3">
            <a:extLst>
              <a:ext uri="{FF2B5EF4-FFF2-40B4-BE49-F238E27FC236}">
                <a16:creationId xmlns:a16="http://schemas.microsoft.com/office/drawing/2014/main" id="{D20CBD60-3FF7-4CA4-962E-360953A870E0}"/>
              </a:ext>
            </a:extLst>
          </p:cNvPr>
          <p:cNvSpPr>
            <a:spLocks noGrp="1"/>
          </p:cNvSpPr>
          <p:nvPr>
            <p:ph sz="half" idx="2"/>
          </p:nvPr>
        </p:nvSpPr>
        <p:spPr/>
        <p:txBody>
          <a:bodyPr/>
          <a:lstStyle/>
          <a:p>
            <a:r>
              <a:rPr lang="el-GR" sz="2400" b="0" i="0" dirty="0">
                <a:solidFill>
                  <a:srgbClr val="212529"/>
                </a:solidFill>
                <a:effectLst/>
              </a:rPr>
              <a:t>Ο προσωπικός μπάτλερ του 21ου αιώνα είναι ένα ρομπότ ύψους </a:t>
            </a:r>
            <a:r>
              <a:rPr lang="el-GR" sz="2400" b="1" i="0" dirty="0">
                <a:solidFill>
                  <a:srgbClr val="212529"/>
                </a:solidFill>
                <a:effectLst/>
              </a:rPr>
              <a:t>92 πόντων </a:t>
            </a:r>
            <a:r>
              <a:rPr lang="el-GR" sz="2400" b="0" i="0" dirty="0">
                <a:solidFill>
                  <a:srgbClr val="212529"/>
                </a:solidFill>
                <a:effectLst/>
              </a:rPr>
              <a:t>που σε ακολουθεί όπου πας στο σπίτι και όταν του τελειώσει η μπαταρία πηγαίνει στην πρίζα και φορτίζεται μόνο του.</a:t>
            </a:r>
          </a:p>
          <a:p>
            <a:r>
              <a:rPr lang="en-US" sz="2400" dirty="0">
                <a:hlinkClick r:id="rId2"/>
              </a:rPr>
              <a:t>https://twitter.com/i/status/1308199591825866752</a:t>
            </a:r>
            <a:endParaRPr lang="el-GR" sz="2400" dirty="0"/>
          </a:p>
          <a:p>
            <a:endParaRPr lang="el-GR" dirty="0"/>
          </a:p>
        </p:txBody>
      </p:sp>
      <p:pic>
        <p:nvPicPr>
          <p:cNvPr id="5122" name="Picture 2">
            <a:extLst>
              <a:ext uri="{FF2B5EF4-FFF2-40B4-BE49-F238E27FC236}">
                <a16:creationId xmlns:a16="http://schemas.microsoft.com/office/drawing/2014/main" id="{3C04D202-F820-4113-BFBA-0F46689BCF8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382044"/>
            <a:ext cx="51816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6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E78BF3-B3EC-4C78-AD90-D2B775ADAE17}"/>
              </a:ext>
            </a:extLst>
          </p:cNvPr>
          <p:cNvSpPr>
            <a:spLocks noGrp="1"/>
          </p:cNvSpPr>
          <p:nvPr>
            <p:ph type="title"/>
          </p:nvPr>
        </p:nvSpPr>
        <p:spPr/>
        <p:txBody>
          <a:bodyPr>
            <a:normAutofit/>
          </a:bodyPr>
          <a:lstStyle/>
          <a:p>
            <a:r>
              <a:rPr lang="el-GR" sz="3600" b="0" i="0" dirty="0">
                <a:solidFill>
                  <a:srgbClr val="212529"/>
                </a:solidFill>
                <a:effectLst/>
                <a:latin typeface="+mn-lt"/>
              </a:rPr>
              <a:t>Το </a:t>
            </a:r>
            <a:r>
              <a:rPr lang="el-GR" sz="3600" b="0" i="0" dirty="0" err="1">
                <a:solidFill>
                  <a:srgbClr val="212529"/>
                </a:solidFill>
                <a:effectLst/>
                <a:latin typeface="+mn-lt"/>
              </a:rPr>
              <a:t>drone</a:t>
            </a:r>
            <a:r>
              <a:rPr lang="el-GR" sz="3600" b="0" i="0" dirty="0">
                <a:solidFill>
                  <a:srgbClr val="212529"/>
                </a:solidFill>
                <a:effectLst/>
                <a:latin typeface="+mn-lt"/>
              </a:rPr>
              <a:t> που σώζει ζωές</a:t>
            </a:r>
            <a:br>
              <a:rPr lang="el-GR" sz="3600" b="0" i="0" dirty="0">
                <a:solidFill>
                  <a:srgbClr val="212529"/>
                </a:solidFill>
                <a:effectLst/>
                <a:latin typeface="+mn-lt"/>
              </a:rPr>
            </a:br>
            <a:endParaRPr lang="el-GR" sz="3600" dirty="0">
              <a:latin typeface="+mn-lt"/>
            </a:endParaRPr>
          </a:p>
        </p:txBody>
      </p:sp>
      <p:sp>
        <p:nvSpPr>
          <p:cNvPr id="4" name="Θέση περιεχομένου 3">
            <a:extLst>
              <a:ext uri="{FF2B5EF4-FFF2-40B4-BE49-F238E27FC236}">
                <a16:creationId xmlns:a16="http://schemas.microsoft.com/office/drawing/2014/main" id="{14F72DC8-C89E-4CC3-AF9B-2E267E3FACAF}"/>
              </a:ext>
            </a:extLst>
          </p:cNvPr>
          <p:cNvSpPr>
            <a:spLocks noGrp="1"/>
          </p:cNvSpPr>
          <p:nvPr>
            <p:ph sz="half" idx="2"/>
          </p:nvPr>
        </p:nvSpPr>
        <p:spPr>
          <a:xfrm>
            <a:off x="6285390" y="2219417"/>
            <a:ext cx="5068410" cy="3957546"/>
          </a:xfrm>
        </p:spPr>
        <p:txBody>
          <a:bodyPr>
            <a:normAutofit/>
          </a:bodyPr>
          <a:lstStyle/>
          <a:p>
            <a:pPr marL="0" indent="0">
              <a:buNone/>
            </a:pPr>
            <a:r>
              <a:rPr lang="el-GR" sz="2400" b="0" i="0" dirty="0">
                <a:solidFill>
                  <a:srgbClr val="212529"/>
                </a:solidFill>
                <a:effectLst/>
              </a:rPr>
              <a:t>Στην ανάπτυξη του </a:t>
            </a:r>
            <a:r>
              <a:rPr lang="el-GR" sz="2400" b="0" i="0" dirty="0" err="1">
                <a:solidFill>
                  <a:srgbClr val="212529"/>
                </a:solidFill>
                <a:effectLst/>
              </a:rPr>
              <a:t>ντρόουν</a:t>
            </a:r>
            <a:r>
              <a:rPr lang="el-GR" sz="2400" b="0" i="0" dirty="0">
                <a:solidFill>
                  <a:srgbClr val="212529"/>
                </a:solidFill>
                <a:effectLst/>
              </a:rPr>
              <a:t>-ασθενοφόρου προχωράει αμερικανική εταιρία με έδρα το Τέξας, που σχεδίασε ένα διθέσιο τηλεκατευθυνόμενο ιπτάμενο μηχάνημα για την άμεση πρόσβαση σε ασθενείς ή τραυματίες και την αποτελεσματική </a:t>
            </a:r>
            <a:r>
              <a:rPr lang="el-GR" sz="2400" b="0" i="0" dirty="0" err="1">
                <a:solidFill>
                  <a:srgbClr val="212529"/>
                </a:solidFill>
                <a:effectLst/>
              </a:rPr>
              <a:t>αεροδιακομιδή</a:t>
            </a:r>
            <a:r>
              <a:rPr lang="el-GR" sz="2400" b="0" i="0" dirty="0">
                <a:solidFill>
                  <a:srgbClr val="212529"/>
                </a:solidFill>
                <a:effectLst/>
              </a:rPr>
              <a:t> τους σε νοσοκομείο</a:t>
            </a:r>
            <a:r>
              <a:rPr lang="el-GR" sz="2400" b="0" i="0" dirty="0">
                <a:solidFill>
                  <a:srgbClr val="212529"/>
                </a:solidFill>
                <a:effectLst/>
                <a:latin typeface="news-light"/>
              </a:rPr>
              <a:t>.</a:t>
            </a:r>
            <a:endParaRPr lang="el-GR" sz="2400" dirty="0"/>
          </a:p>
        </p:txBody>
      </p:sp>
      <p:pic>
        <p:nvPicPr>
          <p:cNvPr id="4098" name="Picture 2">
            <a:extLst>
              <a:ext uri="{FF2B5EF4-FFF2-40B4-BE49-F238E27FC236}">
                <a16:creationId xmlns:a16="http://schemas.microsoft.com/office/drawing/2014/main" id="{8A92F965-E008-46CA-8027-20D8E0B23C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95130"/>
            <a:ext cx="5171922" cy="352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184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2135</Words>
  <Application>Microsoft Office PowerPoint</Application>
  <PresentationFormat>Ευρεία οθόνη</PresentationFormat>
  <Paragraphs>81</Paragraphs>
  <Slides>25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Arial</vt:lpstr>
      <vt:lpstr>Calibri</vt:lpstr>
      <vt:lpstr>Calibri Light</vt:lpstr>
      <vt:lpstr>Fira Sans</vt:lpstr>
      <vt:lpstr>kasaBbatoxbold</vt:lpstr>
      <vt:lpstr>news-light</vt:lpstr>
      <vt:lpstr>Tinos</vt:lpstr>
      <vt:lpstr>Θέμα του Office</vt:lpstr>
      <vt:lpstr>Σαρωτές παλάμης</vt:lpstr>
      <vt:lpstr>Ιαπωνία: Το νέο ιπτάμενο αυτοκίνητο απογειώθηκε με επιτυχία</vt:lpstr>
      <vt:lpstr>Hyperion XP-1: Σπορ αυτοκίνητο υδρογόνου με ηλιακούς συλλέκτες που «ακολουθούν» τον ήλιο </vt:lpstr>
      <vt:lpstr>Τα μελλοντικά αεροσκάφη μηδενικών ρύπων της Airbus   Σε όλες τις περιπτώσεις βασικό καύσιμο είναι το υδρογόνο, που η Airbus θεωρεί το πλέον πολλά υποσχόμενο «καθαρό» καύσιμο για αεροπλάνα.</vt:lpstr>
      <vt:lpstr>Βρετανία: Το πρώτο τρένο υδρογόνου κάνει το παρθενικό του ταξίδι </vt:lpstr>
      <vt:lpstr>«Πράσινη» αμμωνία ως καύσιμο για πλοία </vt:lpstr>
      <vt:lpstr> Deep View 24: Πολυτελές τουριστικό υποβρύχιο 24 θέσεων από την για το Vinpearl, μια αλυσίδα πολυτελών ξενοδοχείων και θερέτρων στο Βιετνάμ  </vt:lpstr>
      <vt:lpstr>Ο μπάτλερ του μέλλοντος </vt:lpstr>
      <vt:lpstr>Το drone που σώζει ζωές </vt:lpstr>
      <vt:lpstr>Στολή τζετ για ιπτάμενους νοσοκόμους «ταχείας αντίδρασης» </vt:lpstr>
      <vt:lpstr>Νανοδορυφόροι με τεχνητή νοημοσύνη για την υποστήριξη του διεθνούς εμπορίου </vt:lpstr>
      <vt:lpstr>Γάντι «μεταφράζει» τη νοηματική σε ομιλία σε πραγματικό χρόνο </vt:lpstr>
      <vt:lpstr> «Έξυπνα» γυαλιά πολλαπλών λειτουργιών: Παρακολουθούν την υγεία, προστατεύουν τα μάτια, ελέγχουν βιντεοπαιχνίδια </vt:lpstr>
      <vt:lpstr>Μια λάμπα που διαβάζει «παραμύθια» στα παιδιά </vt:lpstr>
      <vt:lpstr>Τεχνητό μάτι με δυνατότητες που ξεπερνούν αυτές του ανθρώπινου </vt:lpstr>
      <vt:lpstr>Μικροχειρουργική υψηλής ακριβείας με ρομπότ </vt:lpstr>
      <vt:lpstr>Σύστημα τεχνητής νοημοσύνης μεταφράζει σε λόγο την ανθρώπινη εγκεφαλική δραστηριότητα </vt:lpstr>
      <vt:lpstr>Ανακάλυψη τριών υπογείων λιμνών στον Άρη Τρίτη, 29 Σεπτεμβρίου 2020 </vt:lpstr>
      <vt:lpstr> Βρέθηκαν 24 εξωπλανήτες που ίσως είναι πιο φιλόξενοι για τη ζωή από την ίδια τη Γη </vt:lpstr>
      <vt:lpstr>Αντικαρκινική ουσία από τις ιτιές </vt:lpstr>
      <vt:lpstr>Φάρμακο ακριβείας που «γκρεμίζει» τις άμυνες του DNA του καρκίνου </vt:lpstr>
      <vt:lpstr>Πλωτή πλατφόρμα συλλογής ενέργειας από τον αέρα, τον ήλιο και τα κύματα </vt:lpstr>
      <vt:lpstr>Επιστήμονες ανέπτυξαν ένα νέο πανίσχυρο μικροσκόπιο -Φωτογραφίζει για πρώτη φορά ηλεκτρόνια μέσα στα στερεά</vt:lpstr>
      <vt:lpstr>Tα αρχαιότερα τόξα της Ευρασίας: Πού πρωτοεμφανίστηκε η πανάρχαια τεχνολογία </vt:lpstr>
      <vt:lpstr>«ΕΦΥΓΕ» ΣΕ ΗΛΙΚΙΑ 74 ΕΤΩΝΠέθανε ο Λόρενς Τέσλερ -Ο άνθρωπος που εφηύρε το «copy-paste»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Σαρωτές παλάμης</dc:title>
  <dc:creator>user</dc:creator>
  <cp:lastModifiedBy>user</cp:lastModifiedBy>
  <cp:revision>22</cp:revision>
  <dcterms:created xsi:type="dcterms:W3CDTF">2020-10-07T15:26:03Z</dcterms:created>
  <dcterms:modified xsi:type="dcterms:W3CDTF">2020-10-07T18:17:10Z</dcterms:modified>
</cp:coreProperties>
</file>