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90" r:id="rId3"/>
    <p:sldId id="299" r:id="rId4"/>
    <p:sldId id="301" r:id="rId5"/>
    <p:sldId id="302" r:id="rId6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71" autoAdjust="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1043C-216D-432E-B33E-4B9CA72F3130}" type="datetimeFigureOut">
              <a:rPr lang="el-GR" smtClean="0"/>
              <a:pPr/>
              <a:t>13/12/2020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C86C5-CDE2-44D9-B50C-35774BD592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7242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20C55-E8E1-44E4-A6B1-32794E7E9A31}" type="datetimeFigureOut">
              <a:rPr lang="en-US" smtClean="0"/>
              <a:pPr/>
              <a:t>12/13/2020</a:t>
            </a:fld>
            <a:endParaRPr lang="en-GB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9DBA7-446A-4120-A07A-866ADE961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68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3AB3-E505-41C1-8683-160B40D30780}" type="datetimeFigureOut">
              <a:rPr lang="en-US" smtClean="0"/>
              <a:pPr/>
              <a:t>12/13/2020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DD6D-BC41-4AB6-B0AF-E06F2AA5F4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3AB3-E505-41C1-8683-160B40D30780}" type="datetimeFigureOut">
              <a:rPr lang="en-US" smtClean="0"/>
              <a:pPr/>
              <a:t>12/13/2020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DD6D-BC41-4AB6-B0AF-E06F2AA5F4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3AB3-E505-41C1-8683-160B40D30780}" type="datetimeFigureOut">
              <a:rPr lang="en-US" smtClean="0"/>
              <a:pPr/>
              <a:t>12/13/2020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DD6D-BC41-4AB6-B0AF-E06F2AA5F4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3AB3-E505-41C1-8683-160B40D30780}" type="datetimeFigureOut">
              <a:rPr lang="en-US" smtClean="0"/>
              <a:pPr/>
              <a:t>12/13/2020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DD6D-BC41-4AB6-B0AF-E06F2AA5F4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3AB3-E505-41C1-8683-160B40D30780}" type="datetimeFigureOut">
              <a:rPr lang="en-US" smtClean="0"/>
              <a:pPr/>
              <a:t>12/13/2020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DD6D-BC41-4AB6-B0AF-E06F2AA5F4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3AB3-E505-41C1-8683-160B40D30780}" type="datetimeFigureOut">
              <a:rPr lang="en-US" smtClean="0"/>
              <a:pPr/>
              <a:t>12/13/2020</a:t>
            </a:fld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DD6D-BC41-4AB6-B0AF-E06F2AA5F4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3AB3-E505-41C1-8683-160B40D30780}" type="datetimeFigureOut">
              <a:rPr lang="en-US" smtClean="0"/>
              <a:pPr/>
              <a:t>12/13/2020</a:t>
            </a:fld>
            <a:endParaRPr lang="en-GB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DD6D-BC41-4AB6-B0AF-E06F2AA5F4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3AB3-E505-41C1-8683-160B40D30780}" type="datetimeFigureOut">
              <a:rPr lang="en-US" smtClean="0"/>
              <a:pPr/>
              <a:t>12/13/2020</a:t>
            </a:fld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DD6D-BC41-4AB6-B0AF-E06F2AA5F4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3AB3-E505-41C1-8683-160B40D30780}" type="datetimeFigureOut">
              <a:rPr lang="en-US" smtClean="0"/>
              <a:pPr/>
              <a:t>12/13/2020</a:t>
            </a:fld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DD6D-BC41-4AB6-B0AF-E06F2AA5F4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3AB3-E505-41C1-8683-160B40D30780}" type="datetimeFigureOut">
              <a:rPr lang="en-US" smtClean="0"/>
              <a:pPr/>
              <a:t>12/13/2020</a:t>
            </a:fld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DD6D-BC41-4AB6-B0AF-E06F2AA5F4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3AB3-E505-41C1-8683-160B40D30780}" type="datetimeFigureOut">
              <a:rPr lang="en-US" smtClean="0"/>
              <a:pPr/>
              <a:t>12/13/2020</a:t>
            </a:fld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DD6D-BC41-4AB6-B0AF-E06F2AA5F4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93AB3-E505-41C1-8683-160B40D30780}" type="datetimeFigureOut">
              <a:rPr lang="en-US" smtClean="0"/>
              <a:pPr/>
              <a:t>12/13/2020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6DD6D-BC41-4AB6-B0AF-E06F2AA5F4E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-musi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justwatch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142990"/>
            <a:ext cx="9144000" cy="2110992"/>
          </a:xfrm>
        </p:spPr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ΠΝΕΥΜΑΤΙΚΗ ΙΔΙΟΚΤΗΣΙΑ και ΣΥΓΓΕΝΙΚΑ ΔΙΚΑΙΩΜΑΤΑ. </a:t>
            </a:r>
            <a:br>
              <a:rPr lang="en-GB" sz="31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31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ΕΞ ΑΠΟΣΤΑΣΕΩΣ ΕΚΠΑΙΔΕΥΣΗ και ΠΗΓΕΣ ΝΟΜΙΜΟΥ ΥΛΙΚΟΥ</a:t>
            </a:r>
            <a:br>
              <a:rPr lang="el-GR" sz="31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br>
              <a:rPr lang="en-GB" sz="4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GB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57158" y="3643320"/>
            <a:ext cx="8715436" cy="1314450"/>
          </a:xfrm>
        </p:spPr>
        <p:txBody>
          <a:bodyPr>
            <a:normAutofit/>
          </a:bodyPr>
          <a:lstStyle/>
          <a:p>
            <a:pPr algn="r"/>
            <a:r>
              <a:rPr lang="el-GR" sz="1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Μαρία Γ. </a:t>
            </a:r>
            <a:r>
              <a:rPr lang="el-GR" sz="18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Σινανίδου</a:t>
            </a:r>
            <a:r>
              <a:rPr lang="el-GR" sz="1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de-DE" sz="1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Int. IP LL.M.,</a:t>
            </a:r>
            <a:r>
              <a:rPr lang="el-GR" sz="1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Δικηγόρος, </a:t>
            </a:r>
          </a:p>
          <a:p>
            <a:pPr algn="r"/>
            <a:r>
              <a:rPr lang="el-GR" sz="1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Επιστημονική Συνεργάτης ΟΠΙ, </a:t>
            </a:r>
            <a:r>
              <a:rPr lang="de-DE" sz="1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Certified Mediation </a:t>
            </a:r>
            <a:r>
              <a:rPr lang="de-DE" sz="18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Advocate</a:t>
            </a:r>
            <a:endParaRPr lang="el-GR" sz="1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l-GR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01/10/2020 – 1</a:t>
            </a:r>
            <a:r>
              <a:rPr lang="el-GR" sz="2000" b="1" baseline="30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ΠΕ.Κ.Ε.Σ Αττικής</a:t>
            </a:r>
          </a:p>
          <a:p>
            <a:endParaRPr lang="en-GB" dirty="0"/>
          </a:p>
        </p:txBody>
      </p:sp>
      <p:sp>
        <p:nvSpPr>
          <p:cNvPr id="4" name="3 - Ορθογώνιο"/>
          <p:cNvSpPr/>
          <p:nvPr/>
        </p:nvSpPr>
        <p:spPr>
          <a:xfrm>
            <a:off x="928662" y="107141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FFFF00"/>
                </a:solidFill>
                <a:latin typeface="Calibri" pitchFamily="34" charset="0"/>
                <a:ea typeface="+mj-ea"/>
                <a:cs typeface="Calibri" pitchFamily="34" charset="0"/>
              </a:rPr>
              <a:t>Πνευματική Ιδιοκτησία</a:t>
            </a:r>
            <a:r>
              <a:rPr lang="en-US" sz="2000" b="1" dirty="0">
                <a:solidFill>
                  <a:srgbClr val="FFFF00"/>
                </a:solidFill>
                <a:latin typeface="Calibri" pitchFamily="34" charset="0"/>
                <a:ea typeface="+mj-ea"/>
                <a:cs typeface="Calibri" pitchFamily="34" charset="0"/>
              </a:rPr>
              <a:t>, </a:t>
            </a:r>
            <a:r>
              <a:rPr lang="el-GR" sz="2000" b="1" dirty="0">
                <a:solidFill>
                  <a:srgbClr val="FFFF00"/>
                </a:solidFill>
                <a:latin typeface="Calibri" pitchFamily="34" charset="0"/>
                <a:ea typeface="+mj-ea"/>
                <a:cs typeface="Calibri" pitchFamily="34" charset="0"/>
              </a:rPr>
              <a:t>Εκπαίδευση &amp; Ψηφιακό Περιβάλλον</a:t>
            </a:r>
            <a:br>
              <a:rPr lang="el-GR" sz="2000" b="1" cap="none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lang="en-GB" sz="2000" b="1" dirty="0">
              <a:solidFill>
                <a:srgbClr val="FFFF00"/>
              </a:solidFill>
            </a:endParaRPr>
          </a:p>
        </p:txBody>
      </p:sp>
      <p:pic>
        <p:nvPicPr>
          <p:cNvPr id="52226" name="Picture 2" descr="Credit: Shutter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22"/>
            <a:ext cx="2954078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11F050-D0C1-4757-9EF7-06EEEC20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5" y="33468"/>
            <a:ext cx="2810125" cy="2214246"/>
          </a:xfrm>
        </p:spPr>
        <p:txBody>
          <a:bodyPr>
            <a:noAutofit/>
          </a:bodyPr>
          <a:lstStyle/>
          <a:p>
            <a:pPr algn="r"/>
            <a:r>
              <a:rPr lang="el-GR" sz="3000" dirty="0">
                <a:solidFill>
                  <a:srgbClr val="FFFF00"/>
                </a:solidFill>
              </a:rPr>
              <a:t>ΝΟΜΙΜΟ ΠΕΡΙΕΧΟΜΕΝΟ</a:t>
            </a:r>
            <a:br>
              <a:rPr lang="el-GR" sz="3000" dirty="0"/>
            </a:br>
            <a:br>
              <a:rPr lang="el-GR" sz="3000" dirty="0"/>
            </a:br>
            <a:endParaRPr lang="el-GR" sz="3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CEC06C-9FF3-44D4-A931-61D6B0435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5035" y="897574"/>
            <a:ext cx="4899366" cy="3353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000" b="1" dirty="0">
                <a:solidFill>
                  <a:srgbClr val="002060"/>
                </a:solidFill>
              </a:rPr>
              <a:t>ΝΟΜΙΜΕΣ ΠΗΓΕΣ</a:t>
            </a:r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99EDDA7C-DFC3-4BFA-B291-42D4FC00F8B6}"/>
              </a:ext>
            </a:extLst>
          </p:cNvPr>
          <p:cNvCxnSpPr>
            <a:cxnSpLocks/>
          </p:cNvCxnSpPr>
          <p:nvPr/>
        </p:nvCxnSpPr>
        <p:spPr>
          <a:xfrm>
            <a:off x="790597" y="1383618"/>
            <a:ext cx="2646983" cy="0"/>
          </a:xfrm>
          <a:prstGeom prst="straightConnector1">
            <a:avLst/>
          </a:prstGeom>
          <a:ln>
            <a:solidFill>
              <a:srgbClr val="E379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id="{3463F76E-89A8-4C98-9AE0-BF160A017C12}"/>
              </a:ext>
            </a:extLst>
          </p:cNvPr>
          <p:cNvSpPr txBox="1">
            <a:spLocks/>
          </p:cNvSpPr>
          <p:nvPr/>
        </p:nvSpPr>
        <p:spPr>
          <a:xfrm>
            <a:off x="358434" y="1486458"/>
            <a:ext cx="3079144" cy="2759478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l-GR" sz="1500" dirty="0">
                <a:solidFill>
                  <a:srgbClr val="C00000"/>
                </a:solidFill>
              </a:rPr>
              <a:t>Περιεχόμενο που έχει διατεθεί νομίμως – (για έργα) με τη </a:t>
            </a:r>
            <a:r>
              <a:rPr lang="el-GR" sz="1500" b="1" dirty="0">
                <a:solidFill>
                  <a:srgbClr val="C00000"/>
                </a:solidFill>
              </a:rPr>
              <a:t>συγκατάθεση/άδεια του δημιουργού/δικαιούχου</a:t>
            </a:r>
          </a:p>
        </p:txBody>
      </p:sp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856B7DC3-414D-4EA8-9DF4-55DE1667EE35}"/>
              </a:ext>
            </a:extLst>
          </p:cNvPr>
          <p:cNvSpPr txBox="1">
            <a:spLocks/>
          </p:cNvSpPr>
          <p:nvPr/>
        </p:nvSpPr>
        <p:spPr>
          <a:xfrm>
            <a:off x="3669906" y="1486459"/>
            <a:ext cx="5402687" cy="3657042"/>
          </a:xfrm>
          <a:prstGeom prst="rect">
            <a:avLst/>
          </a:prstGeom>
        </p:spPr>
        <p:txBody>
          <a:bodyPr vert="horz" lIns="68589" tIns="34295" rIns="68589" bIns="34295" rtlCol="0">
            <a:normAutofit fontScale="47500" lnSpcReduction="20000"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300" dirty="0">
                <a:solidFill>
                  <a:srgbClr val="002060"/>
                </a:solidFill>
              </a:rPr>
              <a:t>Αξιόπιστες/επιλεγμένες πηγές - Δεν χρησιμοποιούμε υλικό που μπορεί να εντοπίσουμε </a:t>
            </a:r>
            <a:r>
              <a:rPr lang="el-GR" sz="3300" b="1" dirty="0">
                <a:solidFill>
                  <a:srgbClr val="002060"/>
                </a:solidFill>
              </a:rPr>
              <a:t>ευρέως στο διαδίκτυο </a:t>
            </a:r>
            <a:r>
              <a:rPr lang="el-GR" sz="3300" dirty="0">
                <a:solidFill>
                  <a:srgbClr val="002060"/>
                </a:solidFill>
              </a:rPr>
              <a:t>(π.χ. αποτέλεσμα έρευνας σε μηχανή αναζήτησης)</a:t>
            </a:r>
          </a:p>
          <a:p>
            <a:r>
              <a:rPr lang="el-GR" sz="3300" b="1" dirty="0">
                <a:solidFill>
                  <a:srgbClr val="002060"/>
                </a:solidFill>
              </a:rPr>
              <a:t>Ιστοσελίδες/Διαδικτυακές πλατφόρμες που διαθέτουν νόμιμα περιεχόμενο</a:t>
            </a:r>
            <a:endParaRPr lang="el-GR" sz="3300" dirty="0">
              <a:solidFill>
                <a:srgbClr val="002060"/>
              </a:solidFill>
            </a:endParaRPr>
          </a:p>
          <a:p>
            <a:r>
              <a:rPr lang="el-GR" sz="3300" b="1" dirty="0">
                <a:solidFill>
                  <a:srgbClr val="002060"/>
                </a:solidFill>
              </a:rPr>
              <a:t>Ελέγχουμε όρους χρήσης </a:t>
            </a:r>
            <a:r>
              <a:rPr lang="el-GR" sz="3300" dirty="0">
                <a:solidFill>
                  <a:srgbClr val="002060"/>
                </a:solidFill>
              </a:rPr>
              <a:t>του υλικού/περιεχομένου που διατίθεται μέσω της εκάστοτε ιστοσελίδας/πηγής </a:t>
            </a:r>
            <a:r>
              <a:rPr lang="en-US" sz="3300" dirty="0">
                <a:solidFill>
                  <a:srgbClr val="002060"/>
                </a:solidFill>
              </a:rPr>
              <a:t> (</a:t>
            </a:r>
            <a:r>
              <a:rPr lang="el-GR" sz="3300" dirty="0">
                <a:solidFill>
                  <a:srgbClr val="002060"/>
                </a:solidFill>
              </a:rPr>
              <a:t>θα πρέπει να περιλαμβάνεται ο όρος ότι </a:t>
            </a:r>
            <a:r>
              <a:rPr lang="el-GR" sz="3300" i="1" dirty="0">
                <a:solidFill>
                  <a:srgbClr val="002060"/>
                </a:solidFill>
              </a:rPr>
              <a:t>επιτρέπεται η παρουσίαση στο κοινό/να καταστεί προσιτό στο κοινό το περιεχόμενο</a:t>
            </a:r>
            <a:r>
              <a:rPr lang="el-GR" sz="3300" dirty="0">
                <a:solidFill>
                  <a:srgbClr val="002060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el-GR" sz="3300" dirty="0">
                <a:solidFill>
                  <a:srgbClr val="002060"/>
                </a:solidFill>
              </a:rPr>
              <a:t>Χρήση και διαμοιρασμός περιεχομένου (έργου δικού μας και τρίτων προσώπων) </a:t>
            </a:r>
          </a:p>
          <a:p>
            <a:pPr>
              <a:buFontTx/>
              <a:buChar char="-"/>
            </a:pPr>
            <a:r>
              <a:rPr lang="el-GR" sz="3300" dirty="0">
                <a:solidFill>
                  <a:srgbClr val="002060"/>
                </a:solidFill>
              </a:rPr>
              <a:t>Προσοχή σε επανέλεγχο λόγω τυχόν τροποποίησης όρων χρήσης</a:t>
            </a:r>
          </a:p>
          <a:p>
            <a:pPr marL="0" indent="0">
              <a:buNone/>
            </a:pPr>
            <a:endParaRPr lang="el-GR" sz="2600" dirty="0">
              <a:solidFill>
                <a:srgbClr val="002060"/>
              </a:solidFill>
            </a:endParaRPr>
          </a:p>
        </p:txBody>
      </p: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52EAA4C9-AA11-4DE2-BF69-003AB1AB7AF0}"/>
              </a:ext>
            </a:extLst>
          </p:cNvPr>
          <p:cNvCxnSpPr>
            <a:cxnSpLocks/>
          </p:cNvCxnSpPr>
          <p:nvPr/>
        </p:nvCxnSpPr>
        <p:spPr>
          <a:xfrm flipH="1">
            <a:off x="3653666" y="1383618"/>
            <a:ext cx="5131907" cy="2"/>
          </a:xfrm>
          <a:prstGeom prst="straightConnector1">
            <a:avLst/>
          </a:prstGeom>
          <a:ln>
            <a:solidFill>
              <a:srgbClr val="E379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2625756"/>
            <a:ext cx="9144000" cy="162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sp>
        <p:nvSpPr>
          <p:cNvPr id="7" name="Ορθογώνιο 6"/>
          <p:cNvSpPr/>
          <p:nvPr/>
        </p:nvSpPr>
        <p:spPr>
          <a:xfrm>
            <a:off x="0" y="11"/>
            <a:ext cx="1168735" cy="514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pic>
        <p:nvPicPr>
          <p:cNvPr id="10" name="Εικόνα 9" descr="Εικόνα που περιέχει στιγμιότυπο οθόνης, οθόνη, εσωτερικό, τηλεόρ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65383DAA-30B2-4200-B1AA-AE699A1BC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39651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255BEDB9-4B71-4369-86E1-8026652D11F8}"/>
              </a:ext>
            </a:extLst>
          </p:cNvPr>
          <p:cNvSpPr/>
          <p:nvPr/>
        </p:nvSpPr>
        <p:spPr>
          <a:xfrm>
            <a:off x="-36866" y="13573"/>
            <a:ext cx="9217725" cy="520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sz="2100" b="1" dirty="0">
                <a:solidFill>
                  <a:srgbClr val="FFFF00"/>
                </a:solidFill>
              </a:rPr>
              <a:t>https://enjoylegal.gr</a:t>
            </a:r>
            <a:r>
              <a:rPr lang="en-US" dirty="0">
                <a:solidFill>
                  <a:srgbClr val="FFFF00"/>
                </a:solidFill>
              </a:rPr>
              <a:t>/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D08363B-615D-447E-8202-B2CDE933EA5D}"/>
              </a:ext>
            </a:extLst>
          </p:cNvPr>
          <p:cNvSpPr/>
          <p:nvPr/>
        </p:nvSpPr>
        <p:spPr>
          <a:xfrm>
            <a:off x="-3" y="4029912"/>
            <a:ext cx="9144000" cy="1109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r>
              <a:rPr lang="el-GR" sz="1400" i="1" dirty="0">
                <a:solidFill>
                  <a:srgbClr val="002060"/>
                </a:solidFill>
              </a:rPr>
              <a:t>Επιτρέπεται η </a:t>
            </a:r>
            <a:r>
              <a:rPr lang="el-GR" sz="1400" b="1" i="1" dirty="0">
                <a:solidFill>
                  <a:srgbClr val="002060"/>
                </a:solidFill>
              </a:rPr>
              <a:t>ιδιωτική αναπαραγωγή </a:t>
            </a:r>
            <a:r>
              <a:rPr lang="el-GR" sz="1400" i="1" dirty="0">
                <a:solidFill>
                  <a:srgbClr val="002060"/>
                </a:solidFill>
              </a:rPr>
              <a:t>- Οι χρήστες/επισκέπτες της ιστοσελίδας </a:t>
            </a:r>
            <a:r>
              <a:rPr lang="el-GR" sz="1400" b="1" i="1" dirty="0">
                <a:solidFill>
                  <a:srgbClr val="002060"/>
                </a:solidFill>
              </a:rPr>
              <a:t>δεν μπορούν </a:t>
            </a:r>
            <a:r>
              <a:rPr lang="el-GR" sz="1400" i="1" dirty="0">
                <a:solidFill>
                  <a:srgbClr val="002060"/>
                </a:solidFill>
              </a:rPr>
              <a:t>να αντιγράψουν, μεταφορτώσουν (</a:t>
            </a:r>
            <a:r>
              <a:rPr lang="el-GR" sz="1400" i="1" dirty="0" err="1">
                <a:solidFill>
                  <a:srgbClr val="002060"/>
                </a:solidFill>
              </a:rPr>
              <a:t>download</a:t>
            </a:r>
            <a:r>
              <a:rPr lang="el-GR" sz="1400" i="1" dirty="0">
                <a:solidFill>
                  <a:srgbClr val="002060"/>
                </a:solidFill>
              </a:rPr>
              <a:t>), αναπαράγουν, διανείμουν, διαθέσουν, δημοσιεύσουν, </a:t>
            </a:r>
            <a:r>
              <a:rPr lang="el-GR" sz="1400" b="1" i="1" dirty="0">
                <a:solidFill>
                  <a:srgbClr val="002060"/>
                </a:solidFill>
              </a:rPr>
              <a:t>παρουσιάσουν ή καταστήσουν προσιτό στο κοινό με οποιοδήποτε μέσο και οποιαδήποτε μορφή </a:t>
            </a:r>
            <a:r>
              <a:rPr lang="el-GR" sz="1400" i="1" dirty="0">
                <a:solidFill>
                  <a:srgbClr val="002060"/>
                </a:solidFill>
              </a:rPr>
              <a:t>το περιεχόμενο.</a:t>
            </a:r>
            <a:r>
              <a:rPr lang="el-GR" sz="11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927118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ta:image/png;base64,iVBORw0KGgoAAAANSUhEUgAAARMAAAC3CAMAAAAGjUrGAAABCFBMVEX///9DxvIjHyD///3//v////uM2fdDx/I6xfD8/vv8/v9ExvNJyPH9//500vY2xfLP7/lwprQjGBkgEg8mQUtFzPkZAAAwcIUtXmopO0E1dIc0wvKj4fYgAACT2/bM7fpCw+fv+vy65foAAABfzvLc8/kbAAC45/XA7Pnp9voiCAAjGx0SAAB11PLh9/mu5PZWn6sAAA8fY3SQytwQRk4AERnY9/3B7fYPPUxsrsMAFicpjKWj0+ITCgBIyP1JjKA4fIdBrs4FMUIjHxwkCBIvVVqq4PkhGxgeEAE/stgbU2JbuNgkaXMlFxM7mLQnDgAkLi2a4PArS1YmLDU3fZgiMz4IJy9ny/aHrod+AAAQGElEQVR4nO1aC3vcRJaVfFV6SyXSmCQuWUoZKd2yrRabLDYhLAmbwQxMwiYwM/7//2TOLfXbDh/uZD/YnTpfHt1SqR6n7uPcUjuOhYWFhYWFhYWFhYWFhYWFhYWFhYWFhYWFhYWFhYWFhYWFhYWFhYWFhYWFhYWFhYWFhYWFhYWFhYWFhYWFhYWFhYWFhYWFhYXFvwcycojoj57FnwvkzLTj/dGz+NMgY0YuvviPJ1PH8bI/ejZ/EsSUPf3PxweTL7+4sO4zgpzLo/N7BwcHZ5999VSTtRTHE92zrycHjLPJ5PnhVPymreyEHM8jEt7tcYi8G83fB/p4O5HFHx4Vs2+e/9dIyb3j+4++DeT1/P2N9c14Q5mObl0QRTr7va4Y6Y/ms3H8gc8jtr44P3v5/TEoOf30u8MgSFwl3yHA3DZHj/poY0QvE/HMTwM3bfyZFtkGX4KKqkldN82HTiwut/4SZa3FtgXNSx4v9it/G++Evwvt0BX+m4nFo9Tx1VyP3zKa1h/GCemn//347NVfvn958Fe4TZIkrusG33776NK5jZOsU/XGdcquUsXPJIEMZRWJ1TKjaaIU6A3CRMp+YXeFDEckUoV5u9mxqFL+Lw53IK+F2r0GTnLcKRcTEV2qQinXFOW5cPYEJJpwpk/Of4CFvDqbHB09OgySAIwkweHPf/362fwWsxel6tcEiTaVSRCkQRC4SYLPBXEEQb+6UXwJfSX4o+RgIk6hcI1ZD1yYoyo3ph6lskCTGOxyb67LrfhTLmSyDWU4WT5OpNPQDdSMlr11Su6ts2DQF598+RcTSA5OH353yCbCOPzx0+NXZ+c/fXPTLykNlF4RVIe8QGw6YB6GERk3aRPFX/mGHG/4FHngJHDXCNSwIp0KpXpYWaxMZ+GqW9UI7kquoXgCOS4tOAElSaCmK36p/DYc9tae+ulX568MI2+O/z7aCGZ6+Oj+8b2DM6Sgz18Uu5ZSyEQOzhgeqA3ZClQ/1EU9NPAh1Wi2PupcLCpRaTWtZ1e5VOg5rBBrCrVBCVqE67jaw/s0FnJx0QIFQpQcWoNIwtr8agMbnJATXWMWmNOiJ+JtC6/Fvpz87fXkDTPyw/GDR0sjgdsc/M/BIgk9+C7eyiex6GG7zThgFqVYF3KU4LmRaBt5HfHMyGtMHDEpnYRoezYidelscwJW1DIkOBpN5Mnal7A9ctwQiiUatmINdukVJyMlVytuPVgcuiqiPTn55IeXDyZnB6dvf14wkiSHP/79+IeFN/3y84P72ymWNMzUVeNkRYVYIisEigwcxUhTJVOSeVRi6SrVRpwwLfSOfSaMaZcT2Tvj3EUJF0ua9UhrThxwEqgCMmgJ9osFJxQ10lCydkLhh7BKf98o+8lnk19ePjw+ClaBJD06fvjy4Slrt7fPj94c399+QAxqjA38RfMy8g3nWpgrxS47od58zue9LkUhg21SmnExnniEZ1K1zkQ7nMhiZ+ojJxT36BH7snFH8xRTpZ398MlncBuTbTjZJOnhz7+ego3XL4/fnB69+HVyMNnhhBo0NFEW9jNI7D3qgLXnGqPKaID9qHpro6KE8xK9jxO2d6Qi5a/y/y4nW3l7yQlRj3SvKrFhzcTblq6D3h6cHNz79HCcXnr44/ej20x+ffng+S+n/GmHk5ZNA5LOBHmeVn8zvhPliLzNjrqZYqaya7d9BySMaYp8Djgw+ZUo344n7+Ok/zZYWu0SogkxReU2tJ+Y3eTkMDk6XQaSt88XQWWXEx/b0iSp23B0M9ZAq3C/ogR5wpXTndMpBCJQ2e7GkxnHHDJumCIwQ2Tc4GQZTxbIRnkNTsKrSgWgdTtytEh/KYK/bPcrFdacJIffvT1dZJt7R0cPH5h8tMOJF4XQZa2buqol0SlsX7e8JdplopzDoZNwd18FVizLVu34zsK+pyqV/QliTrNc4DYniZGFBomRu8xJAKkG8962VAT+QFWV2gky+3Dipq8fnJ5xXXz64MXDye2cCHaAlHzlqoqI9zxc2idnQCM3pWpbjqe7IU70Cslgm5PlXhKHKTWNwOWK5J1cHCRLTsIVJ6P7SX/TIL1YpkjcZm4fbCePjpGB3pxNPn3xy+nZ2cMH925yQmavrwQL9DASLS9hyQkhfI6TVG3HmbjbGUrkeLba4ARTb+bjHkemKw3tgya0ywnbyZIAkwqWvgOE3Kze0Gc0Q1epIK5jZx/Oyb3J66O3L19DrxzczonTSV4sIYcECARzs5AVJ7WC7Oaw2Wrs643cSSxMR99R3M5V+UzQuBjO1G5OYgpLCxaHDrucyFHoM9acyL5hTbVR3IwuSvAgyIQP54TzzfMDc4xyGyeUUcXJE8uvkDdz4rgIQTEuwYu6AUiYE4HiLyxpOyGZGFtfcGFYFCUCgXy3OriKgzG6chu5qLp3Y+xQrLDkhAV1K1NXNmKVYjoepmXHTnn79nCfHU4OJkeLw7bb7IQybDWqNo+9Jgg7B3EP5e7ibhZB3RPXpwXlYOsRbYvrEmwozTWghDpvpCFvQdvMZGH2L6TRfpcTk4vVKouIcUQTYzVB/8LklhWC50Aww3WQmoxZ7hNl78KJJ2bQVUpHWDzLK4gDaIpmuRV8AOllJmvSlIXUsLlHmUYgQAY3nMDi4IVJ2IxSK0P5BypERKLmy90OJzuabXHIOepYz4kaBdFajDLHizAMy9tMvON0sM8R5F04ySDF4KOmCMPmYDdmMAe5FcjIcCJirvTl5vEluzkHw5ETWFTJNj7ShsCEhRSmtkuZ7Fs5uV3b8xEbW0aijVUyqSmCNWBiX/2/7Du8t7CLPs9zn9nB3oScCeZruSZqxVbO8hq6LimwX1ywZZQhERvtMXISeYjTIUdo3l5UjGkS5n2f937K50gmEt2wE5jhAsY0l5xkxPSGueBpiJ4FC3pCb9iEsKe7G8pdOBFc7GIdjGQsaQd2pqSgMS4QFpeMFaxoOG2qqiPe/XiacJnDpyMLOxkLHJ4znstSk0IMOHCOVPyWtt/kBBO7ZnqvBHFVutkVq527H6PcgZPMgWAO+ByIwcdPoUZpAbOFAO1iJ+4GPoY0nPBpID4kSjZVWfah5McklwErTlDhwDo42SCJG9Vh4DKpPS9vJxfLod5AvHXONgdnrgnCqEpNH+McA2Q/cWfv+f2cZEapqaWYNOJsEDrh7QgVwlwqx8PHsTIBKQqRfzSrUbIa315z4nDQCVL4jvGrwF2oVI47+iYn7lqeKD5t3eDEuKorUxRCqdmtheRldtI97OTx77YTkZtiP4sNiI/bUnNgzlNwx7lgYqDKRENhQkiQGvCZZGvmz8QuODHZCbKVZY4cFh1jz805ouOkSydi3zEWtII7crI64s7YVRPVQ0onSVgsusoKPgu9cXb6Ee0EU1+lBP5aL2rVrJIyWVYvSQH5uKxgxUW+3FvZTBdT43M2ORa2WAkf2bWDDFjXe0vqQzdMKUIG2own24WjOaMO1/oDuQebIqe+XCp/c5WP9u6uZZ99PvlNTl59drQ8mBlQgIerIsaLsP2Bz2/MujI1p/OyKTXicLjkJCahpxVnqaFdKdZC4bFo5MSbp3C5vMEV5IdxnIzqEOO05KWoepecpDtIjJ2kwUqTiQH5eMRq25AUgjRJ73yIkg1Pzifv5+T0yy/apRqNGBuGmOHrYjyhi7oujJCOtNa/dTic8WPLgzky3/jCxiMUjS1wMRqzvLdotQYncHN/jdW99RTJGZveDV7MLwH/8R5OJp+/vHSWCT7Ddjnrl9z8NV6+NodgYF1vsonYeRPubb9bx9fYWV3yxuAUb52A8AWjamJvcX3ZbAWPrQyPbZykod+Y/24cOGY0Nt0DF1/AC29yMjl/8s2/7S8uRDYgo+5y8v1XT7Wz7yuS//PIEA8q5W5x8vifz1pn65AZTgFzZsPxiH2FP3oQZ+zt0F3Q7/yZL3nGlca75m3P4h3HGC89tILAE7BsDhewfpSUHkwcHSwedEbXxCVTV8IX8ceMZVwUlUKcxdzU/PDBTIcrUM+MOQ4Lt4lMTbE/LRG1efh4xcnk8xeXu2k91gz4r47MR84T5lKkEW61wCeTYruOMg60wjPNMqyXAy/G6Mb3ZLrVKE3whXTsoVqLY00aDMfaMw+ME+q0iD3qugxxkn/BoSNzk/9B6widc/dYOE8iRmdZ1wnzxSPTMoq9KO72/2VO5mWemB2d33vFnNw7vz84zm7xVIQqnFalQ2nR8lvuOe6X+L/JlKYiJV+qtBMt8miTUa9kOr/gDI17U6IqjakNONEgWacQ3DE0sMhnWkWeGHxKfXLKiljKsJDxijCVfRT1YZC2NFOt0BKKOclbzvlx0ws8NAuVy6+QBujkwuGB89jpoQh05aqkJZ9EF8YfFBFjip/+dD45Oj3/6ammm+UkUdiRPzjUFF0Cz2GzLCuBXYQEY06mouxFeAL92ot8Kiq/RbMoFn4jUBv6oIsHuZSd14WFF8o55bWWMBnmBHXPVSWUFlHMlZyaCV2LPI9oCMVMNZRB1PkDxhEYuZFTfiiWGR+vXflilkRqKuK+p/4EA1PdCNGByU7u+dprgQwOPX/29ZN/8o9ObvltGpHqqPJns7TowvqkZdbKvJ7peMFJddlUrUtwDiXyqm6u2qCetZSFYSeqKqyZE6hUlK9YUBaW6SYnQxiD4PCkrtknh9y8JVLag5wt6r6vKNSO4eQSXTaD1IOPcaLFJPqeyfK0JB64pKIhUSYVdeGHcWLWLS7/VjjvOa8TzEna92HRyT43P++4Svu8jRVz4vhN0ov6mrhii/rrvBQtNxOzHk5RDYVCGz6Wgm/QSe9I0ZT9mpO2bIaKEmheDrKDzwOiYz6Lqus8UkWgiTlReX4iGrSeVmTuo3GaV1F9DapjRXnj+kLUjUOylfH8Y3DCIfs9pzDEnPhXRNdFm45pxSlLU4xoATvpZ9grLSFmTxrRz4Rw2mv+SVtzNQ1FVYoqBV+eKPms8nrA9LUb1DApwZwkc9Gk8B0mweM3eSiMYwqmCAlS1zncJ9U8OBsAgSa09kmP5/fwHT7u6tBRQ31dYwD8rdM2nenAufXnZx8NguPJlUMJ7MTve04QZQKzFn1ahYPoB0pn4kpWvmwFW4MDO+n7Vvm+LKqSokPzqipLm7JpYq1iLBR2AkMDJ2Eh5hKc4IGCdXslq5zft/sVyrwpokMPlnK2E4wcpzWiBXNiVGzp81FxGVZ9iIFPiA84sUW53zcaHd69Lv798LyppovWoZnW05OTE+akxYeZJy6nBXlFK9qaRDudYscKPt/puFlxKURRXLREc/Mm2IvwCJLaFDLiUscnaD4vaKojKorsEg9wfZWJYorRBHpoRdzV0OzTWKBT02U0Qw4oCoqmRlK2F+yT4xNOMec73WV0EoloyhPdffVmYWFhYWFhYWFhYWFhYWFhYWFhYWFhYWFhYWFhYWFhYWFhYWFhYWFhYWFhYWFhYWFhYWFhYWFhYWFhYWFhYWFhYWFhYWFhYWFh8f8Y/wLrQ4Vi+9oVuAAAAABJRU5ErkJggg==">
            <a:extLst>
              <a:ext uri="{FF2B5EF4-FFF2-40B4-BE49-F238E27FC236}">
                <a16:creationId xmlns:a16="http://schemas.microsoft.com/office/drawing/2014/main" id="{8D61684B-9E06-48B6-8227-5FC6108DE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t="26328" r="6589" b="22355"/>
          <a:stretch/>
        </p:blipFill>
        <p:spPr bwMode="auto">
          <a:xfrm>
            <a:off x="520495" y="263689"/>
            <a:ext cx="3117869" cy="124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B402FA6E-57D1-4937-A370-60AED392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35" y="1167594"/>
            <a:ext cx="2685708" cy="378042"/>
          </a:xfrm>
        </p:spPr>
        <p:txBody>
          <a:bodyPr>
            <a:normAutofit fontScale="90000"/>
          </a:bodyPr>
          <a:lstStyle/>
          <a:p>
            <a:pPr algn="r"/>
            <a:br>
              <a:rPr lang="en-US" b="1" dirty="0"/>
            </a:br>
            <a:br>
              <a:rPr lang="en-US" b="1" dirty="0"/>
            </a:br>
            <a:r>
              <a:rPr lang="en-US" sz="1500" dirty="0"/>
              <a:t>https://agorateka.eu/ea/</a:t>
            </a:r>
            <a:endParaRPr lang="el-GR" sz="1500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C86ABE2-9E17-418C-B811-339402D4D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6876" y="1815666"/>
            <a:ext cx="1944722" cy="2813484"/>
          </a:xfrm>
        </p:spPr>
        <p:txBody>
          <a:bodyPr>
            <a:normAutofit/>
          </a:bodyPr>
          <a:lstStyle/>
          <a:p>
            <a:pPr algn="r"/>
            <a:r>
              <a:rPr lang="el-GR" sz="1800" b="1" dirty="0">
                <a:solidFill>
                  <a:srgbClr val="FFFF00"/>
                </a:solidFill>
              </a:rPr>
              <a:t>Δύο νέες Πανευρωπαϊκές πύλες που διευκολύνουν την πρόσβαση των χρηστών σε νόμιμο περιεχόμενο. 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A9E06E9-CF34-4CD8-A6D5-839ED337E019}"/>
              </a:ext>
            </a:extLst>
          </p:cNvPr>
          <p:cNvSpPr/>
          <p:nvPr/>
        </p:nvSpPr>
        <p:spPr>
          <a:xfrm>
            <a:off x="4031799" y="2733768"/>
            <a:ext cx="4807786" cy="1454254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https://pro-music.org/</a:t>
            </a:r>
            <a:endParaRPr lang="el-GR" b="1" dirty="0">
              <a:solidFill>
                <a:srgbClr val="FFFF00"/>
              </a:solidFill>
            </a:endParaRPr>
          </a:p>
          <a:p>
            <a:endParaRPr lang="en-US" sz="2400" b="1" dirty="0"/>
          </a:p>
          <a:p>
            <a:r>
              <a:rPr lang="el-GR" b="1" i="1" dirty="0">
                <a:solidFill>
                  <a:srgbClr val="002060"/>
                </a:solidFill>
              </a:rPr>
              <a:t>- Νόμιμοι </a:t>
            </a:r>
            <a:r>
              <a:rPr lang="el-GR" b="1" i="1" dirty="0" err="1">
                <a:solidFill>
                  <a:srgbClr val="002060"/>
                </a:solidFill>
              </a:rPr>
              <a:t>πάροχοι</a:t>
            </a:r>
            <a:r>
              <a:rPr lang="el-GR" b="1" i="1" dirty="0">
                <a:solidFill>
                  <a:srgbClr val="002060"/>
                </a:solidFill>
              </a:rPr>
              <a:t> υπηρεσιών μουσικής</a:t>
            </a:r>
          </a:p>
          <a:p>
            <a:r>
              <a:rPr lang="el-GR" sz="1500" dirty="0">
                <a:solidFill>
                  <a:srgbClr val="002060"/>
                </a:solidFill>
              </a:rPr>
              <a:t>Απόλαυση μουσικής στο ψηφιακό περιβάλλον με ασφάλεια και νομιμότητα</a:t>
            </a:r>
            <a:endParaRPr lang="el-GR" sz="1500" b="1" dirty="0">
              <a:solidFill>
                <a:srgbClr val="002060"/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BC29960-FAFD-4837-9A46-C6F4A0289353}"/>
              </a:ext>
            </a:extLst>
          </p:cNvPr>
          <p:cNvSpPr/>
          <p:nvPr/>
        </p:nvSpPr>
        <p:spPr>
          <a:xfrm>
            <a:off x="4031799" y="1309141"/>
            <a:ext cx="4807786" cy="946423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https://www.justwatch.com/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sz="21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i="1" dirty="0">
                <a:solidFill>
                  <a:srgbClr val="002060"/>
                </a:solidFill>
              </a:rPr>
              <a:t>- </a:t>
            </a:r>
            <a:r>
              <a:rPr lang="el-GR" b="1" i="1" dirty="0">
                <a:solidFill>
                  <a:srgbClr val="002060"/>
                </a:solidFill>
              </a:rPr>
              <a:t>Νόμιμοι </a:t>
            </a:r>
            <a:r>
              <a:rPr lang="el-GR" b="1" i="1" dirty="0" err="1">
                <a:solidFill>
                  <a:srgbClr val="002060"/>
                </a:solidFill>
              </a:rPr>
              <a:t>πάροχοι</a:t>
            </a:r>
            <a:r>
              <a:rPr lang="el-GR" b="1" i="1" dirty="0">
                <a:solidFill>
                  <a:srgbClr val="002060"/>
                </a:solidFill>
              </a:rPr>
              <a:t> υπηρεσιών </a:t>
            </a:r>
            <a:r>
              <a:rPr lang="en-US" b="1" i="1" dirty="0">
                <a:solidFill>
                  <a:srgbClr val="002060"/>
                </a:solidFill>
              </a:rPr>
              <a:t>streaming</a:t>
            </a:r>
            <a:endParaRPr lang="el-GR" b="1" i="1" dirty="0">
              <a:solidFill>
                <a:srgbClr val="002060"/>
              </a:solidFill>
            </a:endParaRPr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55AA6B99-619D-4F6A-9D9C-053C22AD37B2}"/>
              </a:ext>
            </a:extLst>
          </p:cNvPr>
          <p:cNvCxnSpPr>
            <a:cxnSpLocks/>
          </p:cNvCxnSpPr>
          <p:nvPr/>
        </p:nvCxnSpPr>
        <p:spPr>
          <a:xfrm>
            <a:off x="520495" y="1167594"/>
            <a:ext cx="311786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CD4213BA-020C-434D-8CAD-4205D97CBC49}"/>
              </a:ext>
            </a:extLst>
          </p:cNvPr>
          <p:cNvCxnSpPr/>
          <p:nvPr/>
        </p:nvCxnSpPr>
        <p:spPr>
          <a:xfrm>
            <a:off x="1114715" y="1599642"/>
            <a:ext cx="24156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1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/>
          <p:nvPr/>
        </p:nvPicPr>
        <p:blipFill rotWithShape="1">
          <a:blip r:embed="rId2"/>
          <a:srcRect t="4729" b="5714"/>
          <a:stretch/>
        </p:blipFill>
        <p:spPr bwMode="auto">
          <a:xfrm>
            <a:off x="1600896" y="1207561"/>
            <a:ext cx="6266328" cy="3154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5" y="298256"/>
            <a:ext cx="2359014" cy="1293189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8195821" y="2762"/>
            <a:ext cx="952655" cy="51407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E2C6E91-2A7F-4A39-B571-8F882F737B48}"/>
              </a:ext>
            </a:extLst>
          </p:cNvPr>
          <p:cNvSpPr/>
          <p:nvPr/>
        </p:nvSpPr>
        <p:spPr>
          <a:xfrm>
            <a:off x="539553" y="4461960"/>
            <a:ext cx="8300034" cy="623258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el-GR" b="1" dirty="0">
                <a:solidFill>
                  <a:srgbClr val="FFFF00"/>
                </a:solidFill>
              </a:rPr>
              <a:t>Αρχαιολογία | Τέχνη | Μόδα | Χειρόγραφα | Χάρτες | Μουσική </a:t>
            </a:r>
            <a:br>
              <a:rPr lang="el-GR" b="1" dirty="0">
                <a:solidFill>
                  <a:srgbClr val="FFFF00"/>
                </a:solidFill>
              </a:rPr>
            </a:br>
            <a:r>
              <a:rPr lang="el-GR" b="1" dirty="0">
                <a:solidFill>
                  <a:srgbClr val="FFFF00"/>
                </a:solidFill>
              </a:rPr>
              <a:t>Φυσική Ιστορία | Φωτογραφίες | Αθλήματα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F14AC2C-FFC4-49F7-A405-4D8963B81C90}"/>
              </a:ext>
            </a:extLst>
          </p:cNvPr>
          <p:cNvSpPr/>
          <p:nvPr/>
        </p:nvSpPr>
        <p:spPr>
          <a:xfrm>
            <a:off x="3167478" y="735557"/>
            <a:ext cx="5023866" cy="346259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el-GR" b="1" dirty="0">
                <a:solidFill>
                  <a:schemeClr val="tx2"/>
                </a:solidFill>
              </a:rPr>
              <a:t> </a:t>
            </a:r>
            <a:r>
              <a:rPr lang="el-GR" b="1" dirty="0">
                <a:solidFill>
                  <a:srgbClr val="FFC000"/>
                </a:solidFill>
              </a:rPr>
              <a:t>|</a:t>
            </a:r>
            <a:r>
              <a:rPr lang="el-GR" b="1" dirty="0">
                <a:solidFill>
                  <a:schemeClr val="tx2"/>
                </a:solidFill>
              </a:rPr>
              <a:t> ΠΟΛΙΤΙΣΤΙΚΗ ΚΛΗΡΟΝΟΜΙΑ ΤΗΣ ΕΥΡΩΠΗΣ</a:t>
            </a:r>
          </a:p>
        </p:txBody>
      </p:sp>
    </p:spTree>
    <p:extLst>
      <p:ext uri="{BB962C8B-B14F-4D97-AF65-F5344CB8AC3E}">
        <p14:creationId xmlns:p14="http://schemas.microsoft.com/office/powerpoint/2010/main" val="8201768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302</Words>
  <Application>Microsoft Office PowerPoint</Application>
  <PresentationFormat>Προβολή στην οθόνη (16:9)</PresentationFormat>
  <Paragraphs>26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Euphemia</vt:lpstr>
      <vt:lpstr>Θέμα του Office</vt:lpstr>
      <vt:lpstr>ΠΝΕΥΜΑΤΙΚΗ ΙΔΙΟΚΤΗΣΙΑ και ΣΥΓΓΕΝΙΚΑ ΔΙΚΑΙΩΜΑΤΑ.  ΕΞ ΑΠΟΣΤΑΣΕΩΣ ΕΚΠΑΙΔΕΥΣΗ και ΠΗΓΕΣ ΝΟΜΙΜΟΥ ΥΛΙΚΟΥ  </vt:lpstr>
      <vt:lpstr>ΝΟΜΙΜΟ ΠΕΡΙΕΧΟΜΕΝΟ  </vt:lpstr>
      <vt:lpstr>Παρουσίαση του PowerPoint</vt:lpstr>
      <vt:lpstr>  https://agorateka.eu/ea/</vt:lpstr>
      <vt:lpstr>Παρουσίαση του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ΠΝΕΥΜΑΤΙΚΗ ΙΔΙΟΚΤΗΣΙΑ και ΣΥΓΓΕΝΙΚΑ ΔΙΚΑΙΩΜΑΤΑ.  ΕΞ ΑΠΟΣΤΑΣΕΩΣ ΕΚΠΑΙΔΕΥΣΗ και ΠΗΓΕΣ ΝΟΜΙΜΟΥ ΥΛΙΚΟΥ</dc:title>
  <dc:creator>Maria</dc:creator>
  <cp:lastModifiedBy>maria nezi</cp:lastModifiedBy>
  <cp:revision>11</cp:revision>
  <cp:lastPrinted>2020-09-30T11:35:36Z</cp:lastPrinted>
  <dcterms:created xsi:type="dcterms:W3CDTF">2020-09-26T21:18:26Z</dcterms:created>
  <dcterms:modified xsi:type="dcterms:W3CDTF">2020-12-13T13:07:58Z</dcterms:modified>
</cp:coreProperties>
</file>