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60" r:id="rId4"/>
    <p:sldId id="261" r:id="rId5"/>
    <p:sldId id="262" r:id="rId6"/>
    <p:sldId id="263" r:id="rId7"/>
    <p:sldId id="264" r:id="rId8"/>
    <p:sldId id="279" r:id="rId9"/>
    <p:sldId id="266" r:id="rId10"/>
    <p:sldId id="267" r:id="rId11"/>
    <p:sldId id="268" r:id="rId12"/>
    <p:sldId id="269" r:id="rId13"/>
    <p:sldId id="280" r:id="rId14"/>
    <p:sldId id="270" r:id="rId15"/>
    <p:sldId id="271" r:id="rId16"/>
    <p:sldId id="272" r:id="rId17"/>
    <p:sldId id="273" r:id="rId18"/>
    <p:sldId id="275" r:id="rId19"/>
    <p:sldId id="276" r:id="rId20"/>
    <p:sldId id="277" r:id="rId21"/>
    <p:sldId id="274" r:id="rId22"/>
    <p:sldId id="278"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8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9B12F1-35FE-4EBA-94F1-ADA241F05A50}" type="datetimeFigureOut">
              <a:rPr lang="el-GR" smtClean="0"/>
              <a:pPr/>
              <a:t>15/12/21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14DC79-606F-4957-99E9-8898F93F38D8}" type="slidenum">
              <a:rPr lang="el-GR" smtClean="0"/>
              <a:pPr/>
              <a:t>‹#›</a:t>
            </a:fld>
            <a:endParaRPr lang="el-GR"/>
          </a:p>
        </p:txBody>
      </p:sp>
    </p:spTree>
    <p:extLst>
      <p:ext uri="{BB962C8B-B14F-4D97-AF65-F5344CB8AC3E}">
        <p14:creationId xmlns:p14="http://schemas.microsoft.com/office/powerpoint/2010/main" val="193446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1</a:t>
            </a:fld>
            <a:endParaRPr lang="en-US"/>
          </a:p>
        </p:txBody>
      </p:sp>
    </p:spTree>
    <p:extLst>
      <p:ext uri="{BB962C8B-B14F-4D97-AF65-F5344CB8AC3E}">
        <p14:creationId xmlns:p14="http://schemas.microsoft.com/office/powerpoint/2010/main" val="787973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3</a:t>
            </a:fld>
            <a:endParaRPr lang="en-US"/>
          </a:p>
        </p:txBody>
      </p:sp>
    </p:spTree>
    <p:extLst>
      <p:ext uri="{BB962C8B-B14F-4D97-AF65-F5344CB8AC3E}">
        <p14:creationId xmlns:p14="http://schemas.microsoft.com/office/powerpoint/2010/main" val="4185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7</a:t>
            </a:fld>
            <a:endParaRPr lang="en-US"/>
          </a:p>
        </p:txBody>
      </p:sp>
    </p:spTree>
    <p:extLst>
      <p:ext uri="{BB962C8B-B14F-4D97-AF65-F5344CB8AC3E}">
        <p14:creationId xmlns:p14="http://schemas.microsoft.com/office/powerpoint/2010/main" val="3305937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9</a:t>
            </a:fld>
            <a:endParaRPr lang="en-US"/>
          </a:p>
        </p:txBody>
      </p:sp>
    </p:spTree>
    <p:extLst>
      <p:ext uri="{BB962C8B-B14F-4D97-AF65-F5344CB8AC3E}">
        <p14:creationId xmlns:p14="http://schemas.microsoft.com/office/powerpoint/2010/main" val="1601890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13</a:t>
            </a:fld>
            <a:endParaRPr lang="en-US"/>
          </a:p>
        </p:txBody>
      </p:sp>
    </p:spTree>
    <p:extLst>
      <p:ext uri="{BB962C8B-B14F-4D97-AF65-F5344CB8AC3E}">
        <p14:creationId xmlns:p14="http://schemas.microsoft.com/office/powerpoint/2010/main" val="2567833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CBD102-2F2A-A648-8611-3A9554006B8E}" type="slidenum">
              <a:rPr lang="en-US" smtClean="0"/>
              <a:pPr/>
              <a:t>18</a:t>
            </a:fld>
            <a:endParaRPr lang="en-US"/>
          </a:p>
        </p:txBody>
      </p:sp>
    </p:spTree>
    <p:extLst>
      <p:ext uri="{BB962C8B-B14F-4D97-AF65-F5344CB8AC3E}">
        <p14:creationId xmlns:p14="http://schemas.microsoft.com/office/powerpoint/2010/main" val="3904086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05A061C-4C5D-4B48-BB42-697666AD01FB}" type="datetimeFigureOut">
              <a:rPr lang="el-GR" smtClean="0"/>
              <a:pPr/>
              <a:t>15/12/21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8DFEB6F-4691-4B66-93A5-A7722F79E01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A061C-4C5D-4B48-BB42-697666AD01FB}" type="datetimeFigureOut">
              <a:rPr lang="el-GR" smtClean="0"/>
              <a:pPr/>
              <a:t>15/12/21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FEB6F-4691-4B66-93A5-A7722F79E01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Πόλεμος: μια καθημερινότητα. </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1. Κλεφτοπόλεμος-ορεινός πόλεμος: η τακτική της ενέδρας και του αιφνιδιασμού. Το «γιουρούσι»= η </a:t>
            </a:r>
            <a:r>
              <a:rPr lang="el-GR" i="1" dirty="0" smtClean="0"/>
              <a:t>στρατηγική του τρελλού. «</a:t>
            </a:r>
            <a:r>
              <a:rPr lang="el-GR" dirty="0" smtClean="0"/>
              <a:t>Η μάχη στο βουνό μοιάζει με πολλές μικρές μάχες».</a:t>
            </a:r>
          </a:p>
          <a:p>
            <a:r>
              <a:rPr lang="el-GR" dirty="0" smtClean="0"/>
              <a:t> «Εις </a:t>
            </a:r>
            <a:r>
              <a:rPr lang="el-GR" dirty="0" err="1" smtClean="0"/>
              <a:t>εχθρόν</a:t>
            </a:r>
            <a:r>
              <a:rPr lang="el-GR" dirty="0" smtClean="0"/>
              <a:t> δ’ αναβαίνοντα την </a:t>
            </a:r>
            <a:r>
              <a:rPr lang="el-GR" dirty="0" err="1" smtClean="0"/>
              <a:t>πλευράν</a:t>
            </a:r>
            <a:r>
              <a:rPr lang="el-GR" dirty="0" smtClean="0"/>
              <a:t> του λόφου, ουδέν άλλον </a:t>
            </a:r>
            <a:r>
              <a:rPr lang="el-GR" dirty="0" err="1" smtClean="0"/>
              <a:t>ήθελεν</a:t>
            </a:r>
            <a:r>
              <a:rPr lang="el-GR" dirty="0" smtClean="0"/>
              <a:t> είναι </a:t>
            </a:r>
            <a:r>
              <a:rPr lang="el-GR" dirty="0" err="1" smtClean="0"/>
              <a:t>ορατόν</a:t>
            </a:r>
            <a:r>
              <a:rPr lang="el-GR" dirty="0" smtClean="0"/>
              <a:t> ει μη </a:t>
            </a:r>
            <a:r>
              <a:rPr lang="el-GR" dirty="0" err="1" smtClean="0"/>
              <a:t>ερυθρόν</a:t>
            </a:r>
            <a:r>
              <a:rPr lang="el-GR" dirty="0" smtClean="0"/>
              <a:t> φέσι </a:t>
            </a:r>
            <a:r>
              <a:rPr lang="el-GR" dirty="0" err="1" smtClean="0"/>
              <a:t>φαινόμενον</a:t>
            </a:r>
            <a:r>
              <a:rPr lang="el-GR" dirty="0" smtClean="0"/>
              <a:t> υπεράνω των βράχων ή </a:t>
            </a:r>
            <a:r>
              <a:rPr lang="el-GR" dirty="0" err="1" smtClean="0"/>
              <a:t>στόμιον</a:t>
            </a:r>
            <a:r>
              <a:rPr lang="el-GR" dirty="0" smtClean="0"/>
              <a:t> μακρού όπλου </a:t>
            </a:r>
            <a:r>
              <a:rPr lang="el-GR" dirty="0" err="1" smtClean="0"/>
              <a:t>διευθυνόμενον</a:t>
            </a:r>
            <a:r>
              <a:rPr lang="el-GR" dirty="0" smtClean="0"/>
              <a:t> προς αυτόν»:  Ιλαρίων </a:t>
            </a:r>
            <a:r>
              <a:rPr lang="el-GR" dirty="0" err="1" smtClean="0"/>
              <a:t>Σκίννερ</a:t>
            </a:r>
            <a:r>
              <a:rPr lang="el-GR" dirty="0" smtClean="0"/>
              <a:t>, </a:t>
            </a:r>
            <a:r>
              <a:rPr lang="el-GR" i="1" dirty="0" err="1" smtClean="0"/>
              <a:t>Σκληραγωγίαι</a:t>
            </a:r>
            <a:r>
              <a:rPr lang="el-GR" i="1" dirty="0" smtClean="0"/>
              <a:t> εν Κρήτη</a:t>
            </a:r>
            <a:r>
              <a:rPr lang="el-GR" dirty="0" smtClean="0"/>
              <a:t>, </a:t>
            </a:r>
            <a:r>
              <a:rPr lang="el-GR" dirty="0" err="1" smtClean="0"/>
              <a:t>μετφρ</a:t>
            </a:r>
            <a:r>
              <a:rPr lang="el-GR" dirty="0" smtClean="0"/>
              <a:t>. Θ. Γ. </a:t>
            </a:r>
            <a:r>
              <a:rPr lang="el-GR" dirty="0" err="1" smtClean="0"/>
              <a:t>Δίξωνος</a:t>
            </a:r>
            <a:r>
              <a:rPr lang="el-GR" dirty="0" smtClean="0"/>
              <a:t>, Αθήνα, 1868, σ. 75-85</a:t>
            </a:r>
          </a:p>
          <a:p>
            <a:r>
              <a:rPr lang="el-GR" dirty="0" smtClean="0"/>
              <a:t>2. Ταμπούρια, τεχνητά και φυσικά –περάσματα-λημέρια</a:t>
            </a:r>
          </a:p>
          <a:p>
            <a:r>
              <a:rPr lang="el-GR" dirty="0" smtClean="0"/>
              <a:t>3. Η τεχνογνωσία του βουνού και ο ποιμενικός κόσμος- η νύχτα στο βουνό, αμφίβολος σύμμαχος</a:t>
            </a:r>
          </a:p>
          <a:p>
            <a:r>
              <a:rPr lang="el-GR" dirty="0" smtClean="0"/>
              <a:t>5. Παιχνίδια </a:t>
            </a:r>
            <a:r>
              <a:rPr lang="el-GR" dirty="0"/>
              <a:t>πολεμικά: σκοποβολή, λιθοβολία, πήδημα, </a:t>
            </a:r>
            <a:r>
              <a:rPr lang="el-GR" dirty="0" smtClean="0"/>
              <a:t>τρέξιμο.</a:t>
            </a:r>
            <a:endParaRPr lang="en-US" dirty="0"/>
          </a:p>
        </p:txBody>
      </p:sp>
    </p:spTree>
    <p:extLst>
      <p:ext uri="{BB962C8B-B14F-4D97-AF65-F5344CB8AC3E}">
        <p14:creationId xmlns:p14="http://schemas.microsoft.com/office/powerpoint/2010/main" val="18358142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Βρέφη και γέννες</a:t>
            </a:r>
            <a:endParaRPr lang="en-US" dirty="0"/>
          </a:p>
        </p:txBody>
      </p:sp>
      <p:sp>
        <p:nvSpPr>
          <p:cNvPr id="3" name="Content Placeholder 2"/>
          <p:cNvSpPr>
            <a:spLocks noGrp="1"/>
          </p:cNvSpPr>
          <p:nvPr>
            <p:ph idx="1"/>
          </p:nvPr>
        </p:nvSpPr>
        <p:spPr/>
        <p:txBody>
          <a:bodyPr/>
          <a:lstStyle/>
          <a:p>
            <a:pPr algn="just"/>
            <a:r>
              <a:rPr lang="el-GR" dirty="0" smtClean="0"/>
              <a:t>«Εγώ εγεννήθηκα έξω εις ένα χωράφι μας ονομαζόμενον Κρύα Βρύση. Είχε πάει η μητέρα μου να μαζώξη καλαμποκιές για τα ζώα και με γέννησε εκεί και με τύλιξε με τες καλαμποκιές και με πήγε σπίτι»: Γ. Μακρυγιάννης, </a:t>
            </a:r>
            <a:r>
              <a:rPr lang="el-GR" i="1" dirty="0" smtClean="0"/>
              <a:t>Απομνημονεύματα</a:t>
            </a:r>
            <a:r>
              <a:rPr lang="el-GR" dirty="0" smtClean="0"/>
              <a:t>, εκδ. Γ. Βλαχογιάννης, 2, Αθήνα 1947, σ. 221.</a:t>
            </a:r>
            <a:endParaRPr lang="en-US" dirty="0"/>
          </a:p>
        </p:txBody>
      </p:sp>
    </p:spTree>
    <p:extLst>
      <p:ext uri="{BB962C8B-B14F-4D97-AF65-F5344CB8AC3E}">
        <p14:creationId xmlns:p14="http://schemas.microsoft.com/office/powerpoint/2010/main" val="131552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ηλικίες</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«Προ της Επαναστάσεως αι γυναίκες, ιδίως αι των ανωτέρων τάξεων, υπανδρεύοντο εις ηλικίαν, η οποία σήμερον θεωρείται παιδική. Και η μάμμη μου και η προμάμμη μου ενυμφεύθησαν κατά το δέκατον τέταρτον ή δέκατον πέμπτον έτος της ηλικίας των. Ότι οι γάμοι τόσο νεαρών νυμφών δεν ήσαν καταδικαστέοι ως πρώιμοι αποδεικνύεται εκ της γονιμότητός των και εκ της ευρωστίας των τέκνων των. Κατά συνέπειαν των τοιούτων γάμων, ήτο συνήθης τότε η ομόχρονος τεκνοποίησις μητέρων και θυγατέρων. Η μάμμη και η μήτηρ μου εθήλαζον εναλλάξ τα τέκνα των, την θείαν μου Ευφροσύνην και την ομήλικον αδελφήν μου Ελένην. Αι στεναί αυτά σχέσεις και η παιδιόθεν συμβίωσις εξηγούν και την προσκόλλησίν μου εις την μητρική οικογένειαν»:  Δ. Βικέλας, </a:t>
            </a:r>
            <a:r>
              <a:rPr lang="el-GR" i="1" dirty="0" smtClean="0"/>
              <a:t>Η ζωή μου. Παιδικαί αναμνήσεις-νεανικοί χρόνοι</a:t>
            </a:r>
            <a:r>
              <a:rPr lang="el-GR" dirty="0" smtClean="0"/>
              <a:t>, Αθήνα,1908, σ. 26-27.</a:t>
            </a:r>
            <a:endParaRPr lang="en-US" dirty="0"/>
          </a:p>
        </p:txBody>
      </p:sp>
    </p:spTree>
    <p:extLst>
      <p:ext uri="{BB962C8B-B14F-4D97-AF65-F5344CB8AC3E}">
        <p14:creationId xmlns:p14="http://schemas.microsoft.com/office/powerpoint/2010/main" val="1960809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Παιδιά-έφηβοι: οι γκρίζες ζώνες της εργασίας</a:t>
            </a:r>
            <a:endParaRPr lang="en-US" dirty="0"/>
          </a:p>
        </p:txBody>
      </p:sp>
      <p:sp>
        <p:nvSpPr>
          <p:cNvPr id="3" name="Content Placeholder 2"/>
          <p:cNvSpPr>
            <a:spLocks noGrp="1"/>
          </p:cNvSpPr>
          <p:nvPr>
            <p:ph idx="1"/>
          </p:nvPr>
        </p:nvSpPr>
        <p:spPr/>
        <p:txBody>
          <a:bodyPr>
            <a:normAutofit fontScale="62500" lnSpcReduction="20000"/>
          </a:bodyPr>
          <a:lstStyle/>
          <a:p>
            <a:pPr algn="just"/>
            <a:r>
              <a:rPr lang="el-GR" dirty="0" smtClean="0"/>
              <a:t>«Έως το μεσημέρι υπηρετούσα εις τα σπίτια τας μαϊστρας μου: νερό από τη βρύση, σκούπισμα και άλλας υπηρεσίας... Ερχόμενος εις το εργαστήριο να με βάζουν να πλένω γαγτάνια [μεταξωτά κορδόνια], συρίτια και λοιπά. [..] και με την αράδαν με έστελναν και μάζευα και εληές από τα ελαιόδεντρα. Διά πληρωμή  τον χρόνον γρόσια 5, και κάθα Κυριατζή, τελειωμένου του παζαριού, να παίρνω μανδήλια και λοιπά, να γυρίζω εις τους μαχαλάδες να πωλώ [...] Αυτοί δεν με έδιδαν ειμή τα γρόσια 5 τον χρόνον, παπούτζια όσα εκαταλούσα και ένα άσπρον –τρίτον του παρά– καθέ 15 ημέρες διά να ξυριστώ. Και ξύλο όταν αυθαδίαζα ή όταν δεν έκαμνα το χρέος μου. Μερικές βολές με τον φάλλαγα εις τους πόδας»: Παν. Σκουζές, </a:t>
            </a:r>
            <a:r>
              <a:rPr lang="el-GR" i="1" dirty="0" smtClean="0"/>
              <a:t>Απομνημονεύματα</a:t>
            </a:r>
            <a:r>
              <a:rPr lang="el-GR" dirty="0" smtClean="0"/>
              <a:t>... 1772-1796, επιμ. Χ. Παπαδόπουλος, Αθήνα 1975, σ. 90-91.</a:t>
            </a:r>
          </a:p>
          <a:p>
            <a:pPr algn="just"/>
            <a:endParaRPr lang="el-GR" dirty="0"/>
          </a:p>
          <a:p>
            <a:pPr algn="just"/>
            <a:r>
              <a:rPr lang="el-GR" dirty="0" smtClean="0"/>
              <a:t>«διά να γλυτώσω από την ‘πηρεσίαν, ότι η φιλοτιμία μου δεν μ’άφηνεν ήσυχον ούτε μέρα ούτε νύχτα, άρχισα ξύλο, τρύπημα κεφάλια των παιδιών και της ίδιας μου μητέρας και έφευγα μέσα στις ράχες»: Γ. Μακρυγιάννης, </a:t>
            </a:r>
            <a:r>
              <a:rPr lang="el-GR" i="1" dirty="0" smtClean="0"/>
              <a:t>Απομνημονεύματα</a:t>
            </a:r>
            <a:r>
              <a:rPr lang="el-GR" dirty="0" smtClean="0"/>
              <a:t>, 1, σ. 111.</a:t>
            </a:r>
            <a:endParaRPr lang="en-US" dirty="0"/>
          </a:p>
        </p:txBody>
      </p:sp>
    </p:spTree>
    <p:extLst>
      <p:ext uri="{BB962C8B-B14F-4D97-AF65-F5344CB8AC3E}">
        <p14:creationId xmlns:p14="http://schemas.microsoft.com/office/powerpoint/2010/main" val="2564753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400" dirty="0" smtClean="0"/>
              <a:t>Η ζωή είναι δύσκολη για τους πρόσφυγες</a:t>
            </a:r>
            <a:endParaRPr lang="en-US" sz="2400" dirty="0"/>
          </a:p>
        </p:txBody>
      </p:sp>
      <p:sp>
        <p:nvSpPr>
          <p:cNvPr id="3" name="Content Placeholder 2"/>
          <p:cNvSpPr>
            <a:spLocks noGrp="1"/>
          </p:cNvSpPr>
          <p:nvPr>
            <p:ph idx="1"/>
          </p:nvPr>
        </p:nvSpPr>
        <p:spPr>
          <a:xfrm>
            <a:off x="530296" y="1340768"/>
            <a:ext cx="8290175" cy="4680520"/>
          </a:xfrm>
        </p:spPr>
        <p:txBody>
          <a:bodyPr>
            <a:normAutofit fontScale="25000" lnSpcReduction="20000"/>
          </a:bodyPr>
          <a:lstStyle/>
          <a:p>
            <a:pPr marL="0" indent="0">
              <a:buNone/>
            </a:pPr>
            <a:r>
              <a:rPr lang="el-GR" sz="6400" dirty="0"/>
              <a:t> </a:t>
            </a:r>
            <a:endParaRPr lang="en-US" sz="6400" dirty="0"/>
          </a:p>
          <a:p>
            <a:r>
              <a:rPr lang="el-GR" sz="4800" dirty="0"/>
              <a:t> </a:t>
            </a:r>
            <a:r>
              <a:rPr lang="el-GR" sz="6400" dirty="0"/>
              <a:t>«11.…Κυρά δασκάλα, όλα τα χάσετε, αλλά από εκείνο που ακούω η γλώσσα σας έμεινε.</a:t>
            </a:r>
            <a:endParaRPr lang="en-US" sz="6400" dirty="0"/>
          </a:p>
          <a:p>
            <a:r>
              <a:rPr lang="el-GR" sz="6400" dirty="0"/>
              <a:t>12. Είμαι στην πατρίδα μου και στο σπίτι μου; Και η αφεντιά σου δεν ήσουνα στην πατρίδα σου και στο σπίτι σου;</a:t>
            </a:r>
            <a:endParaRPr lang="en-US" sz="6400" dirty="0"/>
          </a:p>
          <a:p>
            <a:r>
              <a:rPr lang="el-GR" sz="6400" dirty="0"/>
              <a:t>13. Και τι σας έλειπε, και τι κακό είδετε από τον Τούρκο; Δε σας άφηνε φαητά, δούλους, περιβόλια, πλούτια; Και δόξα σοι ο θεός είχετε περσότερα από εκείνα που έχω εγώ.</a:t>
            </a:r>
            <a:endParaRPr lang="en-US" sz="6400" dirty="0"/>
          </a:p>
          <a:p>
            <a:r>
              <a:rPr lang="el-GR" sz="6400" dirty="0"/>
              <a:t>14. Σας είπα εγώ ίσως να χτυπήστε τον Τούρκο, που ερχόστενε τώρα σε με να μου γυρέψετε και να με βρίσετε;</a:t>
            </a:r>
            <a:endParaRPr lang="en-US" sz="6400" dirty="0"/>
          </a:p>
          <a:p>
            <a:r>
              <a:rPr lang="el-GR" sz="6400" dirty="0"/>
              <a:t>15. Ναίσκε! Εβγήκετε όξω να κάμετε παλληκαριές. Οι γυναίκες επολεμούσετε (όμορφο πράμα που ήθελ’ ήστενε με τουφέκι και με βελέσι˙ ή εβάνετε  και βρακί; ) Και κάτι εκάμετε στην αρχή, γιατί επήρετε τα άτυχα παλληκάρια </a:t>
            </a:r>
            <a:r>
              <a:rPr lang="el-GR" sz="6400" dirty="0" smtClean="0"/>
              <a:t>της </a:t>
            </a:r>
            <a:r>
              <a:rPr lang="el-GR" sz="6400" dirty="0"/>
              <a:t>Τουρκιάς ξάφνου</a:t>
            </a:r>
            <a:r>
              <a:rPr lang="el-GR" sz="6400" dirty="0" smtClean="0"/>
              <a:t>.[...]</a:t>
            </a:r>
            <a:endParaRPr lang="en-US" sz="6400" dirty="0"/>
          </a:p>
          <a:p>
            <a:r>
              <a:rPr lang="el-GR" sz="6400" dirty="0" smtClean="0"/>
              <a:t>18</a:t>
            </a:r>
            <a:r>
              <a:rPr lang="el-GR" sz="6400" dirty="0"/>
              <a:t>. Και τώρα που βλέπετε πως τα πράματά σας κακά, θέλετε να πέση το βάρος απάνου μου.</a:t>
            </a:r>
            <a:endParaRPr lang="en-US" sz="6400" dirty="0"/>
          </a:p>
          <a:p>
            <a:r>
              <a:rPr lang="el-GR" sz="6400" dirty="0"/>
              <a:t>19. Καλή, μα την αλήθεια. Αύριο πέφτει το Μισολόγγι, βάνουνε σε τάξη την Ελλάδα τη ζουρλή οι βασιλιάδες, εις τους οποίους έχω όλες μου τες ελπίδες».</a:t>
            </a:r>
            <a:endParaRPr lang="en-US" sz="6400" dirty="0"/>
          </a:p>
          <a:p>
            <a:endParaRPr lang="el-GR" sz="6400" dirty="0" smtClean="0"/>
          </a:p>
          <a:p>
            <a:pPr>
              <a:buNone/>
            </a:pPr>
            <a:r>
              <a:rPr lang="el-GR" sz="6600" dirty="0" smtClean="0"/>
              <a:t>---Διονύσιος Σολωμός, </a:t>
            </a:r>
            <a:r>
              <a:rPr lang="el-GR" sz="6600" i="1" dirty="0" smtClean="0"/>
              <a:t>Η γυναίκα της </a:t>
            </a:r>
            <a:r>
              <a:rPr lang="el-GR" sz="6600" i="1" dirty="0" err="1" smtClean="0"/>
              <a:t>Ζάκυθος</a:t>
            </a:r>
            <a:r>
              <a:rPr lang="el-GR" sz="6600" i="1" dirty="0" smtClean="0"/>
              <a:t> </a:t>
            </a:r>
            <a:r>
              <a:rPr lang="el-GR" sz="6600" dirty="0" smtClean="0"/>
              <a:t>(1825-1826). </a:t>
            </a:r>
            <a:r>
              <a:rPr lang="el-GR" sz="6400" dirty="0" smtClean="0"/>
              <a:t>Η </a:t>
            </a:r>
            <a:r>
              <a:rPr lang="el-GR" sz="6400" dirty="0"/>
              <a:t>παραπάνω σκηνή </a:t>
            </a:r>
            <a:r>
              <a:rPr lang="el-GR" sz="6400" dirty="0" smtClean="0"/>
              <a:t>είναι από τη </a:t>
            </a:r>
            <a:r>
              <a:rPr lang="el-GR" sz="6400" i="1" dirty="0" smtClean="0"/>
              <a:t>Γυναίκα της Ζάκυθος </a:t>
            </a:r>
            <a:r>
              <a:rPr lang="el-GR" sz="6400" dirty="0" smtClean="0"/>
              <a:t>του Δ. Σολωμού, δεν </a:t>
            </a:r>
            <a:r>
              <a:rPr lang="el-GR" sz="6400" dirty="0"/>
              <a:t>υπάρχει </a:t>
            </a:r>
            <a:r>
              <a:rPr lang="el-GR" sz="6400" dirty="0" smtClean="0"/>
              <a:t>ωστόσο στην </a:t>
            </a:r>
            <a:r>
              <a:rPr lang="el-GR" sz="6400" dirty="0"/>
              <a:t>έκδοση του Λ.Πολίτη, έχει προστεθεί </a:t>
            </a:r>
            <a:r>
              <a:rPr lang="el-GR" sz="6400" dirty="0" smtClean="0"/>
              <a:t>από </a:t>
            </a:r>
            <a:r>
              <a:rPr lang="el-GR" sz="6400" dirty="0"/>
              <a:t>τον ποιητή στα «Σημειώματα», στην αρχή του τρίτου </a:t>
            </a:r>
            <a:r>
              <a:rPr lang="el-GR" sz="6400" dirty="0" smtClean="0"/>
              <a:t>κεφαλαίου</a:t>
            </a:r>
            <a:r>
              <a:rPr lang="el-GR" sz="6400" dirty="0"/>
              <a:t>.</a:t>
            </a:r>
            <a:endParaRPr lang="en-US" sz="6400" dirty="0"/>
          </a:p>
        </p:txBody>
      </p:sp>
    </p:spTree>
    <p:extLst>
      <p:ext uri="{BB962C8B-B14F-4D97-AF65-F5344CB8AC3E}">
        <p14:creationId xmlns:p14="http://schemas.microsoft.com/office/powerpoint/2010/main" val="333293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3302"/>
          </a:xfrm>
        </p:spPr>
        <p:txBody>
          <a:bodyPr>
            <a:normAutofit fontScale="90000"/>
          </a:bodyPr>
          <a:lstStyle/>
          <a:p>
            <a:r>
              <a:rPr lang="el-GR" dirty="0" smtClean="0"/>
              <a:t>Στα σκλαβοπάζαρα</a:t>
            </a:r>
            <a:endParaRPr lang="en-US" dirty="0"/>
          </a:p>
        </p:txBody>
      </p:sp>
      <p:sp>
        <p:nvSpPr>
          <p:cNvPr id="3" name="Content Placeholder 2"/>
          <p:cNvSpPr>
            <a:spLocks noGrp="1"/>
          </p:cNvSpPr>
          <p:nvPr>
            <p:ph idx="1"/>
          </p:nvPr>
        </p:nvSpPr>
        <p:spPr>
          <a:xfrm>
            <a:off x="351529" y="997940"/>
            <a:ext cx="8335271" cy="5363925"/>
          </a:xfrm>
        </p:spPr>
        <p:txBody>
          <a:bodyPr>
            <a:noAutofit/>
          </a:bodyPr>
          <a:lstStyle/>
          <a:p>
            <a:pPr marL="0" indent="0">
              <a:buNone/>
            </a:pPr>
            <a:r>
              <a:rPr lang="el-GR" sz="1800" dirty="0" smtClean="0"/>
              <a:t>«...επί </a:t>
            </a:r>
            <a:r>
              <a:rPr lang="el-GR" sz="1800" dirty="0"/>
              <a:t>της θέσεως της καλουμένης Καινούργια Βρύσις εξηπλούτο η σωματαγορά εν όλη τη των διοργανούντων αυτήν αθλιότητι. Εκεί εξετίθεντο εις δημοπρασίαν αι ήδη αιχμαλωτισθείσαι γυναίκες και παιδία δεδεμέναι εκ των χειρών πολλαί ομού επί μακρόν σχοινίον ίνα μη ή τις δυνηθή να δραπετεύση: ενώ πανταχόθεν έβλεπε τις καταφθάνοντας άλλους έτι των βαρβάρων εκείνων ασιατών ους μεν φέροντας επί της αγοράς όπως να πωληθώσι νεάνιδας με κατερρακωμένα τα ενδύματα [εχούσας] ίχνος της τελευταίας αυτών υπέρ ελευθερίας τιμής και θρησκείας πάλης εν η υποκύψασαι παραδίδονται [χωρίς ουδεμίαν πλέον ελπίδα σωτηρίας] εις την δουλείαν ως κτήνη, και εις την </a:t>
            </a:r>
            <a:r>
              <a:rPr lang="el-GR" sz="1800" dirty="0" smtClean="0"/>
              <a:t>αφόρητον</a:t>
            </a:r>
            <a:r>
              <a:rPr lang="el-GR" sz="1800" dirty="0"/>
              <a:t> </a:t>
            </a:r>
            <a:r>
              <a:rPr lang="el-GR" sz="1800" dirty="0" smtClean="0"/>
              <a:t>δι</a:t>
            </a:r>
            <a:r>
              <a:rPr lang="el-GR" sz="1800" dirty="0"/>
              <a:t>’ αυτάς ζωήν του χαρεμίου. Άλλοθεν ήρχοντο άλλοι φέροντες εις την αγοράν των παιδίων τους παίδας αιμοφύρτους εκ της μακράς ανά τους τραχείς λόφους οδοιπορείας· οδήγουν πέντε ή έξ ομού έκαστος ίνα αγορασταί κατέρχονται εις την χώραν ενώ οι σύντροφοί των εξακολουθώσι την λεηλασίαν των, εις εκάστην δε την χείρα ανά δύο ή τρεις παλάμας των μικρών των σκλάβων εκράτουν ουδόλως μετριάζοντες τας βιαίους κινήσεις των βραχιόνων των ίνα μη ταλαίπωρα συνωστίζονται κατ’ </a:t>
            </a:r>
            <a:r>
              <a:rPr lang="el-GR" sz="1800" dirty="0" smtClean="0"/>
              <a:t>αλλήλων»</a:t>
            </a:r>
            <a:endParaRPr lang="el-GR" sz="1800" dirty="0"/>
          </a:p>
          <a:p>
            <a:pPr marL="0" indent="0">
              <a:buNone/>
            </a:pPr>
            <a:r>
              <a:rPr lang="el-GR" sz="1800" dirty="0" smtClean="0"/>
              <a:t>«Ημέραν </a:t>
            </a:r>
            <a:r>
              <a:rPr lang="el-GR" sz="1800" dirty="0"/>
              <a:t>τινά ενθυμούμαι, ο </a:t>
            </a:r>
            <a:r>
              <a:rPr lang="el-GR" sz="1800" dirty="0" smtClean="0"/>
              <a:t>μπέης </a:t>
            </a:r>
            <a:r>
              <a:rPr lang="el-GR" sz="1800" dirty="0"/>
              <a:t>ηγόρασεν εν δημοπρασία έν κοράσιον </a:t>
            </a:r>
            <a:r>
              <a:rPr lang="el-GR" sz="1800" dirty="0" smtClean="0"/>
              <a:t>διά </a:t>
            </a:r>
            <a:r>
              <a:rPr lang="el-GR" sz="1800" dirty="0"/>
              <a:t>γρόσια πέντε ή ακριβέστερον δι’ένα γραμμάτιον των πέντε γροσίων. Το παρέδωσεν δε εις εμέ να το φυλάττω εις τινά γωνίαν του </a:t>
            </a:r>
            <a:r>
              <a:rPr lang="el-GR" sz="1800" dirty="0" smtClean="0"/>
              <a:t>καφενείου...» </a:t>
            </a:r>
            <a:r>
              <a:rPr lang="el-GR" sz="1800" dirty="0"/>
              <a:t>(αφήγηση Ματθαίου Καλβοκορέση, </a:t>
            </a:r>
            <a:r>
              <a:rPr lang="el-GR" sz="1800" dirty="0" smtClean="0"/>
              <a:t>1822, υπό έκδοση Μαρία –Χριστίαν Χατζηϊωάννου, ΕΙΕ) </a:t>
            </a:r>
          </a:p>
          <a:p>
            <a:endParaRPr lang="el-GR" sz="1800" dirty="0"/>
          </a:p>
          <a:p>
            <a:endParaRPr lang="en-US" sz="1800" dirty="0"/>
          </a:p>
        </p:txBody>
      </p:sp>
    </p:spTree>
    <p:extLst>
      <p:ext uri="{BB962C8B-B14F-4D97-AF65-F5344CB8AC3E}">
        <p14:creationId xmlns:p14="http://schemas.microsoft.com/office/powerpoint/2010/main" val="208788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431"/>
            <a:ext cx="8229600" cy="1143000"/>
          </a:xfrm>
        </p:spPr>
        <p:txBody>
          <a:bodyPr>
            <a:normAutofit/>
          </a:bodyPr>
          <a:lstStyle/>
          <a:p>
            <a:r>
              <a:rPr lang="el-GR" sz="2400" dirty="0" smtClean="0"/>
              <a:t>«...ο πόλεμος απομακρυνθείς προς καιρόν, άρχισεν άλλος, ο ηθικός, αναμεταξύ μας»</a:t>
            </a:r>
            <a:endParaRPr lang="en-US" sz="2400" dirty="0"/>
          </a:p>
        </p:txBody>
      </p:sp>
      <p:sp>
        <p:nvSpPr>
          <p:cNvPr id="3" name="Content Placeholder 2"/>
          <p:cNvSpPr>
            <a:spLocks noGrp="1"/>
          </p:cNvSpPr>
          <p:nvPr>
            <p:ph idx="1"/>
          </p:nvPr>
        </p:nvSpPr>
        <p:spPr/>
        <p:txBody>
          <a:bodyPr>
            <a:normAutofit fontScale="25000" lnSpcReduction="20000"/>
          </a:bodyPr>
          <a:lstStyle/>
          <a:p>
            <a:r>
              <a:rPr lang="el-GR" sz="5600" dirty="0" smtClean="0"/>
              <a:t>Από τα μέσα Φεβρουαρίου [1826] άρχισαν πολλαίς φαμελιαίς να υστερούνται το ψωμί [...] Ταις ηύρα [δυο φαμελιαίς Μεσολογγίτικες], όπου έτρωγαν. Ερώτησα πού ηύραν το κρέας  και τρόμαξεν η ψυχή μου όταν άκουσα ότι ήτον γαΪδούρι. Μία συνδροφιά στρατιωτών Κραβαριτών είχεν έναν σκύλο και, </a:t>
            </a:r>
            <a:r>
              <a:rPr lang="el-GR" sz="5600" b="1" dirty="0" smtClean="0"/>
              <a:t>κρυφά και αυτοί</a:t>
            </a:r>
            <a:r>
              <a:rPr lang="el-GR" sz="5600" dirty="0" smtClean="0"/>
              <a:t>, τον έσφαξαν και τον μαγείρευσαν. [...] Ημέραν παρ’ ημέραν αυξάνουσα η πείνα, έπεσεν και η πρόληψις και όλα του να τρώγουν ακάθαρτα, και άρχισαν αναφανδόν πλέον να σφάζουν άλογα, μουλάρια και γαϊδούρια και ακόμη </a:t>
            </a:r>
            <a:r>
              <a:rPr lang="el-GR" sz="5600" b="1" dirty="0" smtClean="0"/>
              <a:t>να τα πωλούν μία λίρα την οκάν οι ιδιοκτήται [των]</a:t>
            </a:r>
            <a:r>
              <a:rPr lang="el-GR" sz="5600" dirty="0" smtClean="0"/>
              <a:t> [...] Ο Αγιομαυρίτης ιατρός [Π. Στεφανίτσης] εμαγείρευσε τον σκύλον του με λάδι, από το οποίον είχαμεν αρκετόν, και επαινούσεν το φαγί του ότι το πλέον νοστιμώτερον [...]  Αρχίσαμεν περί τας 15 Μαρτίου ταις πικραλήθραις, χορτάρι της θάλασσας. Το εβράζαμεν πέντε φοραίς έως ότου έβγαινεν η πικράδα και το ετρώγαμεν με ξείδι και λάδι, ωσάν σαλάτα, [αλλά] και με ζουμί από καβούρους [...] Εδόθησαν και εις τους ποντικούς [...] Εκείνην την ημέραν ένας Κραβαρίτης έκοψεν κρέας από το μηρί ενός φονευμένου και το έφαγεν»: Ν. Κασομούλης, </a:t>
            </a:r>
            <a:r>
              <a:rPr lang="el-GR" sz="5600" i="1" dirty="0" smtClean="0"/>
              <a:t>Ενθυμήματα στρατωτικά της επαναστάσεως των Ελλήνων 1821-1833</a:t>
            </a:r>
            <a:r>
              <a:rPr lang="el-GR" sz="5600" dirty="0" smtClean="0"/>
              <a:t>, εκδ. Γ. Βλαχογιάννης, τ. Δ’, Αθήνα, 1941, σ. 241-256.</a:t>
            </a:r>
          </a:p>
          <a:p>
            <a:endParaRPr lang="el-GR" sz="5600" dirty="0"/>
          </a:p>
          <a:p>
            <a:r>
              <a:rPr lang="el-GR" sz="5600" dirty="0"/>
              <a:t>«Στενωτάτου ήδη του αποκλεισμού γενομένου [...], ήρχισαν τα τρόφιμα των πολιουρκούμενων να ελαττούνται επαισθητώς εις τοιούτον τρόπον ώστε περί την 10 Μαρτίου εξέλιπον ολοτελώς και απ’ αυτήν την φρουράν. Έκτοτε δε ήρχισαν οι πολιουρκούμενοι να τρέφωνται με το κρέας των εν τη πόλει ίππων, όνων, κυνών, γαλών, μυών κλπ. και εκ θαλασσίων καρκίνων [=καβούρια] και χόρτου, εκ των αρμυρίθρων λεγομένων, οίτινες προυξένουν εις τους τρώγοντας διάρροιαν. Αλλά και τούτον ολίγον διήρκεσε καθότι ολίγιστα ήσαν εν τη πόλει και τα είδη ταύτα και πολλαί μεν οικογένειαι ήρχισαν τότε να τρέφωνται εκ των εκ του λιμού αποθνησκόντων συγγενών των...»: Αρτέμιος Μίχος, </a:t>
            </a:r>
            <a:r>
              <a:rPr lang="el-GR" sz="5600" i="1" dirty="0"/>
              <a:t>Απομνημονεύματα της δευτέρας πολιορκίας του Μεσολογγίου (1825-1826)</a:t>
            </a:r>
            <a:r>
              <a:rPr lang="el-GR" sz="5600" dirty="0"/>
              <a:t>..., εκδ. υπό Σ. Π. Αρραβαντινού, Αθήνα, 1883 (2019, σ. 70). </a:t>
            </a:r>
            <a:endParaRPr lang="en-US" sz="5600" dirty="0"/>
          </a:p>
          <a:p>
            <a:endParaRPr lang="en-US" sz="3500" dirty="0"/>
          </a:p>
        </p:txBody>
      </p:sp>
    </p:spTree>
    <p:extLst>
      <p:ext uri="{BB962C8B-B14F-4D97-AF65-F5344CB8AC3E}">
        <p14:creationId xmlns:p14="http://schemas.microsoft.com/office/powerpoint/2010/main" val="3516067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«Οθωμανοί» και «Έλληνες»: η ανθρώπινη όψη της επανάστασης</a:t>
            </a:r>
            <a:endParaRPr lang="en-US" dirty="0"/>
          </a:p>
        </p:txBody>
      </p:sp>
      <p:sp>
        <p:nvSpPr>
          <p:cNvPr id="3" name="Content Placeholder 2"/>
          <p:cNvSpPr>
            <a:spLocks noGrp="1"/>
          </p:cNvSpPr>
          <p:nvPr>
            <p:ph idx="1"/>
          </p:nvPr>
        </p:nvSpPr>
        <p:spPr/>
        <p:txBody>
          <a:bodyPr>
            <a:normAutofit fontScale="40000" lnSpcReduction="20000"/>
          </a:bodyPr>
          <a:lstStyle/>
          <a:p>
            <a:r>
              <a:rPr lang="el-GR" dirty="0" smtClean="0"/>
              <a:t>Τούρκοι και Έλληνες συνομιλούν τις νύκτες στο Μεσλόγγι, όταν παύουν οι εχθροπραξίες.</a:t>
            </a:r>
          </a:p>
          <a:p>
            <a:r>
              <a:rPr lang="el-GR" dirty="0" smtClean="0"/>
              <a:t>«-Ωρέ Βάγια. –Ε ωρέ, λέγε τι θέλεις και με ξυπνάς; -  Ε, πα κοιμάσαι ωρέ; - Τι να κάμω, μηνά είμαι σαν και σας φοβιτζιάρης. Τι κάθεσαι και δεν πας να κοιμηθής;  Τι να σου πω καΪμένε δεν μ΄αφήνουν [οι σάλπιγγες]. [...] Πώς έχει το κέφι του ο Βεζίρης και οι αγάδες; -Έτζι κι έτζι»:</a:t>
            </a:r>
          </a:p>
          <a:p>
            <a:r>
              <a:rPr lang="el-GR" dirty="0" smtClean="0"/>
              <a:t>--Ν. </a:t>
            </a:r>
            <a:r>
              <a:rPr lang="el-GR" dirty="0"/>
              <a:t>Κ</a:t>
            </a:r>
            <a:r>
              <a:rPr lang="el-GR" dirty="0" smtClean="0"/>
              <a:t>ασομούλης</a:t>
            </a:r>
            <a:r>
              <a:rPr lang="el-GR" i="1" dirty="0" smtClean="0"/>
              <a:t>, Ενθυμήματα</a:t>
            </a:r>
            <a:r>
              <a:rPr lang="el-GR" dirty="0" smtClean="0"/>
              <a:t>, Δ΄, «Διάλογοι μεταξύ πολιορκητών και πολιορκημένων»,  σ. 104, 222</a:t>
            </a:r>
          </a:p>
          <a:p>
            <a:endParaRPr lang="el-GR" dirty="0"/>
          </a:p>
          <a:p>
            <a:r>
              <a:rPr lang="el-GR" dirty="0"/>
              <a:t>[</a:t>
            </a:r>
            <a:r>
              <a:rPr lang="el-GR" dirty="0" smtClean="0"/>
              <a:t>Μετά τα Δερβενάκια, με τη στρατιά του Δράμαλη]: «Στη μέση της νύχτας, ανέβηκα και κοίταξα τους στρατιώτες που είχαν σκοπιά στη στέγη του μοναστηριού [κάπου στα βουνά της Αταλάντης]. Όλοι κοιμόντουσαν. Δεν είπα τίποτα και κοίταξα κάτω: φώτα έκαιγαν σαν άστρα στα χωριά σε ολόκληρη την πεδιάδα. Το είδα και μου έφυγε το μυαλό. Κατέβηκα και το είπα στον Ντελή Μεχμέτ ο οποίος κοιμόταν. Όταν του είπα τα νέα σηκώθηκε με κοίταξε στο πρόσωπο και είπε: ΄Νόμιζα ότι ήσουν γενναίος άνδρας αλλά φαίνεται ότι δεν έχεις καθόλου κότσια. Αν φοβάσαι τόσο τα φώτα των απίστων στον κάμπο, πώς θα πολέμήσης αύριο;’»: από το απομνημόνευμα του Καμπουτλή Βασφή Εφέντη, γιου οθωμανού μισθοφόρου στο: Σ. Λαίου-Μ. Σαρηγιάννης, «Το απομνημόνευμα ως αυτοπρόσωπη αφήγηση: τα κείμενα του Μωραίτη Γιουσούφ Μπέη και του Καμπουτλή Βασφή Εφέντη»,  </a:t>
            </a:r>
            <a:r>
              <a:rPr lang="el-GR" i="1" dirty="0" smtClean="0"/>
              <a:t>1821 και απομνημόνευμα</a:t>
            </a:r>
            <a:r>
              <a:rPr lang="el-GR" dirty="0" smtClean="0"/>
              <a:t>..., Αθήνα, 2020, σ. 223, σημ. 34.  {και έκδσοη των κειμένων, ΕΙΕ]</a:t>
            </a:r>
          </a:p>
          <a:p>
            <a:endParaRPr lang="el-GR" dirty="0"/>
          </a:p>
          <a:p>
            <a:r>
              <a:rPr lang="el-GR" dirty="0" smtClean="0"/>
              <a:t>«Επειδή μέχρι στιγμής ο ταπεινός καίγομαι όλο φωτιά και βασανίζομαι με όλες τις αναμνήσεις και τις λεπτομέρειες από τα προηγούμενα γεγονότα  στα οποία υπήρξα μάρτυρας [πολιορκία του Ναυπλίου], τον αποχωρισμό ακι τον πόνο των συγγενών και των οικείων, τα βάσανα και τις δυσκολίες που τράβηξα, την καταπίεση και τις λοιδωρίες της τυραννικής μοίρας,  ζήτησα από τη γενναιόδωρη εξοχότητά του [=αξιωματούχου της Υψηλής Πύλης] να με απαλλάξει [από το καθήκον της συγγραφής] [...] εξαιτίας της παράτασης της πολιορκίας δεν έχω μυαλό, λεποτό προς λεπτό ο θάνατος είναι μπροστά στα μάτια μου [στη θέα των πτωμάτων στους δρόμους του Ναυπλίου]: από την  αφήγηση του Γιουσούφ Μοραβί, αξιωματούχου του οθωμανικού στρατού, στο ίδιο, σ. 216-217.</a:t>
            </a:r>
            <a:endParaRPr lang="en-US" dirty="0"/>
          </a:p>
        </p:txBody>
      </p:sp>
    </p:spTree>
    <p:extLst>
      <p:ext uri="{BB962C8B-B14F-4D97-AF65-F5344CB8AC3E}">
        <p14:creationId xmlns:p14="http://schemas.microsoft.com/office/powerpoint/2010/main" val="998455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Θρησκεία και οικογένεια: οι ανατροπές στα </a:t>
            </a:r>
            <a:r>
              <a:rPr lang="el-GR" sz="3600" dirty="0"/>
              <a:t>χρόνια της επανάστασης</a:t>
            </a:r>
            <a:endParaRPr lang="en-US" sz="3600" dirty="0"/>
          </a:p>
        </p:txBody>
      </p:sp>
      <p:sp>
        <p:nvSpPr>
          <p:cNvPr id="3" name="Content Placeholder 2"/>
          <p:cNvSpPr>
            <a:spLocks noGrp="1"/>
          </p:cNvSpPr>
          <p:nvPr>
            <p:ph idx="1"/>
          </p:nvPr>
        </p:nvSpPr>
        <p:spPr/>
        <p:txBody>
          <a:bodyPr>
            <a:normAutofit fontScale="55000" lnSpcReduction="20000"/>
          </a:bodyPr>
          <a:lstStyle/>
          <a:p>
            <a:r>
              <a:rPr lang="el-GR" dirty="0" smtClean="0"/>
              <a:t>1. Χριστιανοί, εβραίοι και μουσουλμάνοι </a:t>
            </a:r>
          </a:p>
          <a:p>
            <a:r>
              <a:rPr lang="el-GR" dirty="0" smtClean="0"/>
              <a:t>2. Μεγαλύτερη ελευθερία των ερωτικών σχέσεων-προγαμιαίες σχέσεις (Κίτσος Τζαβέλλας-Μαντω Μαυρογένους)</a:t>
            </a:r>
          </a:p>
          <a:p>
            <a:r>
              <a:rPr lang="el-GR" dirty="0" smtClean="0"/>
              <a:t>3. Ο ιατρικός λόγος του Διαφωτισμού (Πέτρος Βελλαράς, 1829).</a:t>
            </a:r>
          </a:p>
          <a:p>
            <a:r>
              <a:rPr lang="el-GR" dirty="0" smtClean="0"/>
              <a:t>4. Φαναριώτικη κοινωνικότητα και γυναικείος εγκλεισμός</a:t>
            </a:r>
          </a:p>
          <a:p>
            <a:r>
              <a:rPr lang="el-GR" dirty="0" smtClean="0"/>
              <a:t>5. Η ποινικοποίηση του βιασμού και της αρπαγής των γυναικών </a:t>
            </a:r>
          </a:p>
          <a:p>
            <a:r>
              <a:rPr lang="el-GR" dirty="0" smtClean="0"/>
              <a:t>6. Η αθυροστομία της επανάστασης</a:t>
            </a:r>
          </a:p>
          <a:p>
            <a:pPr>
              <a:buNone/>
            </a:pPr>
            <a:endParaRPr lang="el-GR" dirty="0" smtClean="0"/>
          </a:p>
          <a:p>
            <a:pPr>
              <a:buNone/>
            </a:pPr>
            <a:r>
              <a:rPr lang="el-GR" dirty="0" smtClean="0"/>
              <a:t>---Άννα Ματθαίου, </a:t>
            </a:r>
            <a:r>
              <a:rPr lang="el-GR" i="1" dirty="0" smtClean="0"/>
              <a:t>Οικογένεια και σεξουαλικότητα. Μεταξύ παράδοσης και </a:t>
            </a:r>
            <a:r>
              <a:rPr lang="el-GR" i="1" dirty="0" err="1" smtClean="0"/>
              <a:t>νεωτερικότητας</a:t>
            </a:r>
            <a:r>
              <a:rPr lang="el-GR" i="1" dirty="0" smtClean="0"/>
              <a:t> [Ελληνικές μαρτυρίες, 17</a:t>
            </a:r>
            <a:r>
              <a:rPr lang="el-GR" i="1" baseline="30000" dirty="0" smtClean="0"/>
              <a:t>ος</a:t>
            </a:r>
            <a:r>
              <a:rPr lang="el-GR" i="1" dirty="0" smtClean="0"/>
              <a:t>-αρχές 19</a:t>
            </a:r>
            <a:r>
              <a:rPr lang="el-GR" i="1" baseline="30000" dirty="0" smtClean="0"/>
              <a:t>ου</a:t>
            </a:r>
            <a:r>
              <a:rPr lang="el-GR" i="1" dirty="0" smtClean="0"/>
              <a:t> αιώνα]</a:t>
            </a:r>
            <a:r>
              <a:rPr lang="el-GR" dirty="0" smtClean="0"/>
              <a:t>, Αθήνα: Μέλισσα, 2019.</a:t>
            </a:r>
          </a:p>
          <a:p>
            <a:pPr>
              <a:buNone/>
            </a:pPr>
            <a:r>
              <a:rPr lang="el-GR" dirty="0" smtClean="0"/>
              <a:t>---Χρήστος </a:t>
            </a:r>
            <a:r>
              <a:rPr lang="el-GR" dirty="0" err="1" smtClean="0"/>
              <a:t>Λούκος</a:t>
            </a:r>
            <a:r>
              <a:rPr lang="el-GR" dirty="0" smtClean="0"/>
              <a:t>, «Ερωτικές σχέσεις και σεξουαλικές πρακτικές κατά την επανάσταση του 1821», </a:t>
            </a:r>
            <a:r>
              <a:rPr lang="el-GR" i="1" dirty="0" smtClean="0"/>
              <a:t>Όψεις της Επανάστασης του 1821. Πρακτικά συνεδρίου, Αθήνα 12 και 13 Ιουνίου 2015</a:t>
            </a:r>
            <a:r>
              <a:rPr lang="el-GR" dirty="0" smtClean="0"/>
              <a:t>, Αθήνα: Μνήμων 2018.</a:t>
            </a:r>
          </a:p>
          <a:p>
            <a:pPr>
              <a:buNone/>
            </a:pPr>
            <a:r>
              <a:rPr lang="el-GR" dirty="0" smtClean="0"/>
              <a:t>---Παντελής Μπουκάλας, </a:t>
            </a:r>
            <a:r>
              <a:rPr lang="el-GR" i="1" dirty="0" smtClean="0"/>
              <a:t>Το μάγουλο της Παναγίας. Αυτοβιογραφική εικασία του Γεώργιου Καραϊσκάκη</a:t>
            </a:r>
            <a:r>
              <a:rPr lang="el-GR" dirty="0" smtClean="0"/>
              <a:t>, Αθήνα: Άγρα, 2021.</a:t>
            </a:r>
          </a:p>
          <a:p>
            <a:endParaRPr lang="en-US" dirty="0"/>
          </a:p>
        </p:txBody>
      </p:sp>
    </p:spTree>
    <p:extLst>
      <p:ext uri="{BB962C8B-B14F-4D97-AF65-F5344CB8AC3E}">
        <p14:creationId xmlns:p14="http://schemas.microsoft.com/office/powerpoint/2010/main" val="3563621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Φαναριώτικος κοσμοπολιτισμός</a:t>
            </a:r>
            <a:endParaRPr lang="en-US" dirty="0"/>
          </a:p>
        </p:txBody>
      </p:sp>
      <p:sp>
        <p:nvSpPr>
          <p:cNvPr id="3" name="Content Placeholder 2"/>
          <p:cNvSpPr>
            <a:spLocks noGrp="1"/>
          </p:cNvSpPr>
          <p:nvPr>
            <p:ph idx="1"/>
          </p:nvPr>
        </p:nvSpPr>
        <p:spPr/>
        <p:txBody>
          <a:bodyPr>
            <a:normAutofit lnSpcReduction="10000"/>
          </a:bodyPr>
          <a:lstStyle/>
          <a:p>
            <a:r>
              <a:rPr lang="el-GR" dirty="0" smtClean="0"/>
              <a:t>«[...] εσπούδασαν και ωμίλουν τη  γαλλικήν, ήσαν δε επιτήδειοι εις την ευρωπαϊκήν μουσικήν, τον χορόν, την ιχνογραφίαν και άλλας πολυτίμους τέχνας. Είχον τρόπους κομψούς άνευ επιτηδεύσεως, και γλυκείς άνευ μικροπρέπειας, αναμειγνύουσαι δε τα ελληνικά, ανατολικά, ευρωπαϊκά ήθη [...]: (Ιάκωβος Ρίζος Νερουλός) Άλκης Αγγέλου, «Η μαντάμ Τυανίτη», </a:t>
            </a:r>
            <a:r>
              <a:rPr lang="el-GR" i="1" dirty="0" smtClean="0"/>
              <a:t>Των Φώτων</a:t>
            </a:r>
            <a:r>
              <a:rPr lang="el-GR" dirty="0" smtClean="0"/>
              <a:t>, Β΄, Αθήνα, 1999, σ. 107.</a:t>
            </a:r>
            <a:endParaRPr lang="en-US" dirty="0"/>
          </a:p>
        </p:txBody>
      </p:sp>
    </p:spTree>
    <p:extLst>
      <p:ext uri="{BB962C8B-B14F-4D97-AF65-F5344CB8AC3E}">
        <p14:creationId xmlns:p14="http://schemas.microsoft.com/office/powerpoint/2010/main" val="657123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Γάμος ή ελευθερία;</a:t>
            </a:r>
            <a:endParaRPr lang="en-US" dirty="0"/>
          </a:p>
        </p:txBody>
      </p:sp>
      <p:sp>
        <p:nvSpPr>
          <p:cNvPr id="3" name="Content Placeholder 2"/>
          <p:cNvSpPr>
            <a:spLocks noGrp="1"/>
          </p:cNvSpPr>
          <p:nvPr>
            <p:ph idx="1"/>
          </p:nvPr>
        </p:nvSpPr>
        <p:spPr>
          <a:xfrm>
            <a:off x="795274" y="1865155"/>
            <a:ext cx="8229600" cy="4525963"/>
          </a:xfrm>
        </p:spPr>
        <p:txBody>
          <a:bodyPr>
            <a:normAutofit fontScale="62500" lnSpcReduction="20000"/>
          </a:bodyPr>
          <a:lstStyle/>
          <a:p>
            <a:r>
              <a:rPr lang="el-GR" dirty="0" smtClean="0"/>
              <a:t>«</a:t>
            </a:r>
            <a:r>
              <a:rPr lang="en-US" dirty="0" err="1" smtClean="0"/>
              <a:t>Το</a:t>
            </a:r>
            <a:r>
              <a:rPr lang="en-US" dirty="0" smtClean="0"/>
              <a:t> </a:t>
            </a:r>
            <a:r>
              <a:rPr lang="en-US" dirty="0" err="1" smtClean="0"/>
              <a:t>σ</a:t>
            </a:r>
            <a:r>
              <a:rPr lang="en-US" dirty="0" smtClean="0"/>
              <a:t>π</a:t>
            </a:r>
            <a:r>
              <a:rPr lang="en-US" dirty="0" err="1" smtClean="0"/>
              <a:t>ήτι</a:t>
            </a:r>
            <a:r>
              <a:rPr lang="en-US" dirty="0" smtClean="0"/>
              <a:t> μα</a:t>
            </a:r>
            <a:r>
              <a:rPr lang="en-US" dirty="0" err="1" smtClean="0"/>
              <a:t>ς</a:t>
            </a:r>
            <a:r>
              <a:rPr lang="en-US" dirty="0" smtClean="0"/>
              <a:t> </a:t>
            </a:r>
            <a:r>
              <a:rPr lang="en-US" dirty="0" err="1" smtClean="0"/>
              <a:t>είχε</a:t>
            </a:r>
            <a:r>
              <a:rPr lang="en-US" dirty="0" smtClean="0"/>
              <a:t> (</a:t>
            </a:r>
            <a:r>
              <a:rPr lang="en-US" dirty="0" err="1" smtClean="0"/>
              <a:t>κ</a:t>
            </a:r>
            <a:r>
              <a:rPr lang="en-US" dirty="0" smtClean="0"/>
              <a:t>α</a:t>
            </a:r>
            <a:r>
              <a:rPr lang="en-US" dirty="0" err="1" smtClean="0"/>
              <a:t>θώς</a:t>
            </a:r>
            <a:r>
              <a:rPr lang="en-US" dirty="0" smtClean="0"/>
              <a:t> </a:t>
            </a:r>
            <a:r>
              <a:rPr lang="en-US" dirty="0" err="1" smtClean="0"/>
              <a:t>κ</a:t>
            </a:r>
            <a:r>
              <a:rPr lang="en-US" dirty="0" smtClean="0"/>
              <a:t>α</a:t>
            </a:r>
            <a:r>
              <a:rPr lang="en-US" dirty="0" err="1" smtClean="0"/>
              <a:t>ι</a:t>
            </a:r>
            <a:r>
              <a:rPr lang="en-US" dirty="0" smtClean="0"/>
              <a:t> α</a:t>
            </a:r>
            <a:r>
              <a:rPr lang="en-US" dirty="0" err="1" smtClean="0"/>
              <a:t>κόμη</a:t>
            </a:r>
            <a:r>
              <a:rPr lang="en-US" dirty="0" smtClean="0"/>
              <a:t> </a:t>
            </a:r>
            <a:r>
              <a:rPr lang="en-US" dirty="0" err="1" smtClean="0"/>
              <a:t>έχει</a:t>
            </a:r>
            <a:r>
              <a:rPr lang="en-US" dirty="0" smtClean="0"/>
              <a:t>) </a:t>
            </a:r>
            <a:r>
              <a:rPr lang="en-US" dirty="0" err="1" smtClean="0"/>
              <a:t>εκείνο</a:t>
            </a:r>
            <a:r>
              <a:rPr lang="en-US" dirty="0" smtClean="0"/>
              <a:t> </a:t>
            </a:r>
            <a:r>
              <a:rPr lang="en-US" dirty="0" err="1" smtClean="0"/>
              <a:t>το</a:t>
            </a:r>
            <a:r>
              <a:rPr lang="en-US" dirty="0" smtClean="0"/>
              <a:t> πα</a:t>
            </a:r>
            <a:r>
              <a:rPr lang="en-US" dirty="0" err="1" smtClean="0"/>
              <a:t>λ</a:t>
            </a:r>
            <a:r>
              <a:rPr lang="en-US" dirty="0" smtClean="0"/>
              <a:t>α</a:t>
            </a:r>
            <a:r>
              <a:rPr lang="en-US" dirty="0" err="1" smtClean="0"/>
              <a:t>ιόν</a:t>
            </a:r>
            <a:r>
              <a:rPr lang="en-US" dirty="0" smtClean="0"/>
              <a:t>, β</a:t>
            </a:r>
            <a:r>
              <a:rPr lang="en-US" dirty="0" err="1" smtClean="0"/>
              <a:t>άρ</a:t>
            </a:r>
            <a:r>
              <a:rPr lang="en-US" dirty="0" smtClean="0"/>
              <a:t>βα</a:t>
            </a:r>
            <a:r>
              <a:rPr lang="en-US" dirty="0" err="1" smtClean="0"/>
              <a:t>ρον</a:t>
            </a:r>
            <a:r>
              <a:rPr lang="en-US" dirty="0" smtClean="0"/>
              <a:t> </a:t>
            </a:r>
            <a:r>
              <a:rPr lang="en-US" dirty="0" err="1" smtClean="0"/>
              <a:t>κ</a:t>
            </a:r>
            <a:r>
              <a:rPr lang="en-US" dirty="0" smtClean="0"/>
              <a:t>α</a:t>
            </a:r>
            <a:r>
              <a:rPr lang="en-US" dirty="0" err="1" smtClean="0"/>
              <a:t>ι</a:t>
            </a:r>
            <a:r>
              <a:rPr lang="en-US" dirty="0" smtClean="0"/>
              <a:t> α</a:t>
            </a:r>
            <a:r>
              <a:rPr lang="en-US" dirty="0" err="1" smtClean="0"/>
              <a:t>φύσικον</a:t>
            </a:r>
            <a:r>
              <a:rPr lang="en-US" dirty="0" smtClean="0"/>
              <a:t> </a:t>
            </a:r>
            <a:r>
              <a:rPr lang="en-US" dirty="0" err="1" smtClean="0"/>
              <a:t>κ</a:t>
            </a:r>
            <a:r>
              <a:rPr lang="en-US" dirty="0" smtClean="0"/>
              <a:t>α</a:t>
            </a:r>
            <a:r>
              <a:rPr lang="en-US" dirty="0" err="1" smtClean="0"/>
              <a:t>ι</a:t>
            </a:r>
            <a:r>
              <a:rPr lang="en-US" dirty="0" smtClean="0"/>
              <a:t> απ</a:t>
            </a:r>
            <a:r>
              <a:rPr lang="en-US" dirty="0" err="1" smtClean="0"/>
              <a:t>άνθρω</a:t>
            </a:r>
            <a:r>
              <a:rPr lang="en-US" dirty="0" smtClean="0"/>
              <a:t>π</a:t>
            </a:r>
            <a:r>
              <a:rPr lang="en-US" dirty="0" err="1" smtClean="0"/>
              <a:t>ον</a:t>
            </a:r>
            <a:r>
              <a:rPr lang="en-US" dirty="0" smtClean="0"/>
              <a:t> </a:t>
            </a:r>
            <a:r>
              <a:rPr lang="en-US" dirty="0" err="1" smtClean="0"/>
              <a:t>ήθος</a:t>
            </a:r>
            <a:r>
              <a:rPr lang="en-US" dirty="0" smtClean="0"/>
              <a:t>, </a:t>
            </a:r>
            <a:r>
              <a:rPr lang="en-US" dirty="0" err="1" smtClean="0"/>
              <a:t>ό</a:t>
            </a:r>
            <a:r>
              <a:rPr lang="en-US" dirty="0" smtClean="0"/>
              <a:t>π</a:t>
            </a:r>
            <a:r>
              <a:rPr lang="en-US" dirty="0" err="1" smtClean="0"/>
              <a:t>ου</a:t>
            </a:r>
            <a:r>
              <a:rPr lang="en-US" dirty="0" smtClean="0"/>
              <a:t> </a:t>
            </a:r>
            <a:r>
              <a:rPr lang="en-US" dirty="0" err="1" smtClean="0"/>
              <a:t>θέλει</a:t>
            </a:r>
            <a:r>
              <a:rPr lang="en-US" dirty="0" smtClean="0"/>
              <a:t> </a:t>
            </a:r>
            <a:r>
              <a:rPr lang="en-US" dirty="0" err="1" smtClean="0"/>
              <a:t>τ</a:t>
            </a:r>
            <a:r>
              <a:rPr lang="en-US" dirty="0" smtClean="0"/>
              <a:t>α</a:t>
            </a:r>
            <a:r>
              <a:rPr lang="en-US" dirty="0" err="1" smtClean="0"/>
              <a:t>ις</a:t>
            </a:r>
            <a:r>
              <a:rPr lang="en-US" dirty="0" smtClean="0"/>
              <a:t> </a:t>
            </a:r>
            <a:r>
              <a:rPr lang="en-US" dirty="0" err="1" smtClean="0"/>
              <a:t>γυν</a:t>
            </a:r>
            <a:r>
              <a:rPr lang="en-US" dirty="0" smtClean="0"/>
              <a:t>α</a:t>
            </a:r>
            <a:r>
              <a:rPr lang="en-US" dirty="0" err="1" smtClean="0"/>
              <a:t>ίκ</a:t>
            </a:r>
            <a:r>
              <a:rPr lang="en-US" dirty="0" smtClean="0"/>
              <a:t>α</a:t>
            </a:r>
            <a:r>
              <a:rPr lang="en-US" dirty="0" err="1" smtClean="0"/>
              <a:t>ις</a:t>
            </a:r>
            <a:r>
              <a:rPr lang="en-US" dirty="0" smtClean="0"/>
              <a:t> </a:t>
            </a:r>
            <a:r>
              <a:rPr lang="en-US" dirty="0" err="1" smtClean="0"/>
              <a:t>ξεχωρισμέν</a:t>
            </a:r>
            <a:r>
              <a:rPr lang="en-US" dirty="0" smtClean="0"/>
              <a:t>α</a:t>
            </a:r>
            <a:r>
              <a:rPr lang="en-US" dirty="0" err="1" smtClean="0"/>
              <a:t>ις</a:t>
            </a:r>
            <a:r>
              <a:rPr lang="en-US" dirty="0" smtClean="0"/>
              <a:t> απ</a:t>
            </a:r>
            <a:r>
              <a:rPr lang="en-US" dirty="0" err="1" smtClean="0"/>
              <a:t>ό</a:t>
            </a:r>
            <a:r>
              <a:rPr lang="en-US" dirty="0" smtClean="0"/>
              <a:t> </a:t>
            </a:r>
            <a:r>
              <a:rPr lang="en-US" dirty="0" err="1" smtClean="0"/>
              <a:t>την</a:t>
            </a:r>
            <a:r>
              <a:rPr lang="en-US" dirty="0" smtClean="0"/>
              <a:t> α</a:t>
            </a:r>
            <a:r>
              <a:rPr lang="en-US" dirty="0" err="1" smtClean="0"/>
              <a:t>νθρω</a:t>
            </a:r>
            <a:r>
              <a:rPr lang="en-US" dirty="0" smtClean="0"/>
              <a:t>π</a:t>
            </a:r>
            <a:r>
              <a:rPr lang="en-US" dirty="0" err="1" smtClean="0"/>
              <a:t>ίνην</a:t>
            </a:r>
            <a:r>
              <a:rPr lang="en-US" dirty="0" smtClean="0"/>
              <a:t> </a:t>
            </a:r>
            <a:r>
              <a:rPr lang="en-US" dirty="0" err="1" smtClean="0"/>
              <a:t>ετ</a:t>
            </a:r>
            <a:r>
              <a:rPr lang="en-US" dirty="0" smtClean="0"/>
              <a:t>α</a:t>
            </a:r>
            <a:r>
              <a:rPr lang="en-US" dirty="0" err="1" smtClean="0"/>
              <a:t>ιρί</a:t>
            </a:r>
            <a:r>
              <a:rPr lang="en-US" dirty="0" smtClean="0"/>
              <a:t>α</a:t>
            </a:r>
            <a:r>
              <a:rPr lang="en-US" dirty="0" err="1" smtClean="0"/>
              <a:t>ν</a:t>
            </a:r>
            <a:endParaRPr lang="el-GR" dirty="0" smtClean="0"/>
          </a:p>
          <a:p>
            <a:r>
              <a:rPr lang="en-US" dirty="0" err="1" smtClean="0"/>
              <a:t>Ε</a:t>
            </a:r>
            <a:r>
              <a:rPr lang="en-US" dirty="0" smtClean="0"/>
              <a:t>π</a:t>
            </a:r>
            <a:r>
              <a:rPr lang="en-US" dirty="0" err="1" smtClean="0"/>
              <a:t>ήγ</a:t>
            </a:r>
            <a:r>
              <a:rPr lang="en-US" dirty="0" smtClean="0"/>
              <a:t>α</a:t>
            </a:r>
            <a:r>
              <a:rPr lang="en-US" dirty="0" err="1" smtClean="0"/>
              <a:t>ιν</a:t>
            </a:r>
            <a:r>
              <a:rPr lang="en-US" dirty="0" smtClean="0"/>
              <a:t>α μα</a:t>
            </a:r>
            <a:r>
              <a:rPr lang="en-US" dirty="0" err="1" smtClean="0"/>
              <a:t>ζύ</a:t>
            </a:r>
            <a:r>
              <a:rPr lang="en-US" dirty="0" smtClean="0"/>
              <a:t> </a:t>
            </a:r>
            <a:r>
              <a:rPr lang="en-US" dirty="0" err="1" smtClean="0"/>
              <a:t>με</a:t>
            </a:r>
            <a:r>
              <a:rPr lang="en-US" dirty="0" smtClean="0"/>
              <a:t> </a:t>
            </a:r>
            <a:r>
              <a:rPr lang="en-US" dirty="0" err="1" smtClean="0"/>
              <a:t>τους</a:t>
            </a:r>
            <a:r>
              <a:rPr lang="en-US" dirty="0" smtClean="0"/>
              <a:t> </a:t>
            </a:r>
            <a:r>
              <a:rPr lang="en-US" dirty="0" err="1" smtClean="0"/>
              <a:t>γονείς</a:t>
            </a:r>
            <a:r>
              <a:rPr lang="en-US" dirty="0" smtClean="0"/>
              <a:t> </a:t>
            </a:r>
            <a:r>
              <a:rPr lang="en-US" dirty="0" err="1" smtClean="0"/>
              <a:t>μου</a:t>
            </a:r>
            <a:r>
              <a:rPr lang="en-US" dirty="0" smtClean="0"/>
              <a:t> </a:t>
            </a:r>
            <a:r>
              <a:rPr lang="en-US" dirty="0" err="1" smtClean="0"/>
              <a:t>εις</a:t>
            </a:r>
            <a:r>
              <a:rPr lang="en-US" dirty="0" smtClean="0"/>
              <a:t> </a:t>
            </a:r>
            <a:r>
              <a:rPr lang="en-US" dirty="0" err="1" smtClean="0"/>
              <a:t>την</a:t>
            </a:r>
            <a:r>
              <a:rPr lang="en-US" dirty="0" smtClean="0"/>
              <a:t> </a:t>
            </a:r>
            <a:r>
              <a:rPr lang="en-US" dirty="0" err="1" smtClean="0"/>
              <a:t>εκκλησί</a:t>
            </a:r>
            <a:r>
              <a:rPr lang="en-US" dirty="0" smtClean="0"/>
              <a:t>α</a:t>
            </a:r>
            <a:r>
              <a:rPr lang="en-US" dirty="0" err="1" smtClean="0"/>
              <a:t>ν</a:t>
            </a:r>
            <a:r>
              <a:rPr lang="en-US" dirty="0" smtClean="0"/>
              <a:t>, </a:t>
            </a:r>
            <a:r>
              <a:rPr lang="en-US" dirty="0" err="1" smtClean="0"/>
              <a:t>ο</a:t>
            </a:r>
            <a:r>
              <a:rPr lang="en-US" dirty="0" smtClean="0"/>
              <a:t>π</a:t>
            </a:r>
            <a:r>
              <a:rPr lang="en-US" dirty="0" err="1" smtClean="0"/>
              <a:t>ού</a:t>
            </a:r>
            <a:r>
              <a:rPr lang="en-US" dirty="0" smtClean="0"/>
              <a:t> </a:t>
            </a:r>
            <a:r>
              <a:rPr lang="en-US" dirty="0" err="1" smtClean="0"/>
              <a:t>είχ</a:t>
            </a:r>
            <a:r>
              <a:rPr lang="en-US" dirty="0" smtClean="0"/>
              <a:t>α </a:t>
            </a:r>
            <a:r>
              <a:rPr lang="en-US" dirty="0" err="1" smtClean="0"/>
              <a:t>ν</a:t>
            </a:r>
            <a:r>
              <a:rPr lang="en-US" dirty="0" smtClean="0"/>
              <a:t>α </a:t>
            </a:r>
            <a:r>
              <a:rPr lang="en-US" dirty="0" err="1" smtClean="0"/>
              <a:t>υ</a:t>
            </a:r>
            <a:r>
              <a:rPr lang="en-US" dirty="0" smtClean="0"/>
              <a:t>π</a:t>
            </a:r>
            <a:r>
              <a:rPr lang="en-US" dirty="0" err="1" smtClean="0"/>
              <a:t>άγω</a:t>
            </a:r>
            <a:r>
              <a:rPr lang="en-US" dirty="0" smtClean="0"/>
              <a:t> </a:t>
            </a:r>
            <a:r>
              <a:rPr lang="en-US" dirty="0" err="1" smtClean="0"/>
              <a:t>ν</a:t>
            </a:r>
            <a:r>
              <a:rPr lang="en-US" dirty="0" smtClean="0"/>
              <a:t>' α</a:t>
            </a:r>
            <a:r>
              <a:rPr lang="en-US" dirty="0" err="1" smtClean="0"/>
              <a:t>κούσω</a:t>
            </a:r>
            <a:r>
              <a:rPr lang="en-US" dirty="0" smtClean="0"/>
              <a:t> </a:t>
            </a:r>
            <a:r>
              <a:rPr lang="en-US" dirty="0" err="1" smtClean="0"/>
              <a:t>λειτουργί</a:t>
            </a:r>
            <a:r>
              <a:rPr lang="en-US" dirty="0" smtClean="0"/>
              <a:t>α</a:t>
            </a:r>
            <a:r>
              <a:rPr lang="en-US" dirty="0" err="1" smtClean="0"/>
              <a:t>ν</a:t>
            </a:r>
            <a:r>
              <a:rPr lang="en-US" dirty="0" smtClean="0"/>
              <a:t> απ</a:t>
            </a:r>
            <a:r>
              <a:rPr lang="en-US" dirty="0" err="1" smtClean="0"/>
              <a:t>ό</a:t>
            </a:r>
            <a:r>
              <a:rPr lang="en-US" dirty="0" smtClean="0"/>
              <a:t> </a:t>
            </a:r>
            <a:r>
              <a:rPr lang="en-US" dirty="0" err="1" smtClean="0"/>
              <a:t>ότ</a:t>
            </a:r>
            <a:r>
              <a:rPr lang="en-US" dirty="0" smtClean="0"/>
              <a:t>α</a:t>
            </a:r>
            <a:r>
              <a:rPr lang="en-US" dirty="0" err="1" smtClean="0"/>
              <a:t>ν</a:t>
            </a:r>
            <a:r>
              <a:rPr lang="en-US" dirty="0" smtClean="0"/>
              <a:t> </a:t>
            </a:r>
            <a:r>
              <a:rPr lang="en-US" dirty="0" err="1" smtClean="0"/>
              <a:t>ήμουν</a:t>
            </a:r>
            <a:r>
              <a:rPr lang="en-US" dirty="0" smtClean="0"/>
              <a:t> </a:t>
            </a:r>
            <a:r>
              <a:rPr lang="en-US" dirty="0" err="1" smtClean="0"/>
              <a:t>οκτώ</a:t>
            </a:r>
            <a:r>
              <a:rPr lang="en-US" dirty="0" smtClean="0"/>
              <a:t> </a:t>
            </a:r>
            <a:r>
              <a:rPr lang="en-US" dirty="0" err="1" smtClean="0"/>
              <a:t>χρόνων</a:t>
            </a:r>
            <a:r>
              <a:rPr lang="en-US" dirty="0" smtClean="0"/>
              <a:t>, </a:t>
            </a:r>
            <a:r>
              <a:rPr lang="en-US" dirty="0" err="1" smtClean="0"/>
              <a:t>εύγ</a:t>
            </a:r>
            <a:r>
              <a:rPr lang="en-US" dirty="0" smtClean="0"/>
              <a:t>α</a:t>
            </a:r>
            <a:r>
              <a:rPr lang="en-US" dirty="0" err="1" smtClean="0"/>
              <a:t>ιν</a:t>
            </a:r>
            <a:r>
              <a:rPr lang="en-US" dirty="0" smtClean="0"/>
              <a:t>α </a:t>
            </a:r>
            <a:r>
              <a:rPr lang="en-US" dirty="0" err="1" smtClean="0"/>
              <a:t>κ</a:t>
            </a:r>
            <a:r>
              <a:rPr lang="en-US" dirty="0" smtClean="0"/>
              <a:t>α</a:t>
            </a:r>
            <a:r>
              <a:rPr lang="en-US" dirty="0" err="1" smtClean="0"/>
              <a:t>ι</a:t>
            </a:r>
            <a:r>
              <a:rPr lang="en-US" dirty="0" smtClean="0"/>
              <a:t> </a:t>
            </a:r>
            <a:r>
              <a:rPr lang="en-US" dirty="0" err="1" smtClean="0"/>
              <a:t>ε</a:t>
            </a:r>
            <a:r>
              <a:rPr lang="en-US" dirty="0" smtClean="0"/>
              <a:t>π</a:t>
            </a:r>
            <a:r>
              <a:rPr lang="en-US" dirty="0" err="1" smtClean="0"/>
              <a:t>ήγ</a:t>
            </a:r>
            <a:r>
              <a:rPr lang="en-US" dirty="0" smtClean="0"/>
              <a:t>α</a:t>
            </a:r>
            <a:r>
              <a:rPr lang="en-US" dirty="0" err="1" smtClean="0"/>
              <a:t>ιν</a:t>
            </a:r>
            <a:r>
              <a:rPr lang="en-US" dirty="0" smtClean="0"/>
              <a:t>α </a:t>
            </a:r>
            <a:r>
              <a:rPr lang="en-US" dirty="0" err="1" smtClean="0"/>
              <a:t>εις</a:t>
            </a:r>
            <a:r>
              <a:rPr lang="en-US" dirty="0" smtClean="0"/>
              <a:t> π</a:t>
            </a:r>
            <a:r>
              <a:rPr lang="en-US" dirty="0" err="1" smtClean="0"/>
              <a:t>εριδιά</a:t>
            </a:r>
            <a:r>
              <a:rPr lang="en-US" dirty="0" smtClean="0"/>
              <a:t>βα</a:t>
            </a:r>
            <a:r>
              <a:rPr lang="en-US" dirty="0" err="1" smtClean="0"/>
              <a:t>σιν</a:t>
            </a:r>
            <a:r>
              <a:rPr lang="en-US" dirty="0" smtClean="0"/>
              <a:t>, </a:t>
            </a:r>
            <a:r>
              <a:rPr lang="en-US" dirty="0" err="1" smtClean="0"/>
              <a:t>εύγ</a:t>
            </a:r>
            <a:r>
              <a:rPr lang="en-US" dirty="0" smtClean="0"/>
              <a:t>α</a:t>
            </a:r>
            <a:r>
              <a:rPr lang="en-US" dirty="0" err="1" smtClean="0"/>
              <a:t>ιν</a:t>
            </a:r>
            <a:r>
              <a:rPr lang="en-US" dirty="0" smtClean="0"/>
              <a:t>α </a:t>
            </a:r>
            <a:r>
              <a:rPr lang="en-US" dirty="0" err="1" smtClean="0"/>
              <a:t>κ</a:t>
            </a:r>
            <a:r>
              <a:rPr lang="en-US" dirty="0" smtClean="0"/>
              <a:t>α</a:t>
            </a:r>
            <a:r>
              <a:rPr lang="en-US" dirty="0" err="1" smtClean="0"/>
              <a:t>ι</a:t>
            </a:r>
            <a:r>
              <a:rPr lang="en-US" dirty="0" smtClean="0"/>
              <a:t> </a:t>
            </a:r>
            <a:r>
              <a:rPr lang="en-US" dirty="0" err="1" smtClean="0"/>
              <a:t>εκ</a:t>
            </a:r>
            <a:r>
              <a:rPr lang="en-US" dirty="0" smtClean="0"/>
              <a:t>α</a:t>
            </a:r>
            <a:r>
              <a:rPr lang="en-US" dirty="0" err="1" smtClean="0"/>
              <a:t>θόμην</a:t>
            </a:r>
            <a:r>
              <a:rPr lang="en-US" dirty="0" smtClean="0"/>
              <a:t> </a:t>
            </a:r>
            <a:r>
              <a:rPr lang="en-US" dirty="0" err="1" smtClean="0"/>
              <a:t>έξω</a:t>
            </a:r>
            <a:r>
              <a:rPr lang="en-US" dirty="0" smtClean="0"/>
              <a:t> απ</a:t>
            </a:r>
            <a:r>
              <a:rPr lang="en-US" dirty="0" err="1" smtClean="0"/>
              <a:t>ό</a:t>
            </a:r>
            <a:r>
              <a:rPr lang="en-US" dirty="0" smtClean="0"/>
              <a:t> </a:t>
            </a:r>
            <a:r>
              <a:rPr lang="en-US" dirty="0" err="1" smtClean="0"/>
              <a:t>την</a:t>
            </a:r>
            <a:r>
              <a:rPr lang="en-US" dirty="0" smtClean="0"/>
              <a:t> </a:t>
            </a:r>
            <a:r>
              <a:rPr lang="en-US" dirty="0" err="1" smtClean="0"/>
              <a:t>θύρ</a:t>
            </a:r>
            <a:r>
              <a:rPr lang="en-US" dirty="0" smtClean="0"/>
              <a:t>α </a:t>
            </a:r>
            <a:r>
              <a:rPr lang="en-US" dirty="0" err="1" smtClean="0"/>
              <a:t>του</a:t>
            </a:r>
            <a:r>
              <a:rPr lang="en-US" dirty="0" smtClean="0"/>
              <a:t> </a:t>
            </a:r>
            <a:r>
              <a:rPr lang="en-US" dirty="0" err="1" smtClean="0"/>
              <a:t>σ</a:t>
            </a:r>
            <a:r>
              <a:rPr lang="en-US" dirty="0" smtClean="0"/>
              <a:t>π</a:t>
            </a:r>
            <a:r>
              <a:rPr lang="en-US" dirty="0" err="1" smtClean="0"/>
              <a:t>ητίου</a:t>
            </a:r>
            <a:r>
              <a:rPr lang="en-US" dirty="0" smtClean="0"/>
              <a:t>, </a:t>
            </a:r>
            <a:r>
              <a:rPr lang="en-US" dirty="0" err="1" smtClean="0"/>
              <a:t>ε</a:t>
            </a:r>
            <a:r>
              <a:rPr lang="en-US" dirty="0" smtClean="0"/>
              <a:t>π</a:t>
            </a:r>
            <a:r>
              <a:rPr lang="en-US" dirty="0" err="1" smtClean="0"/>
              <a:t>ρό</a:t>
            </a:r>
            <a:r>
              <a:rPr lang="en-US" dirty="0" smtClean="0"/>
              <a:t>βα</a:t>
            </a:r>
            <a:r>
              <a:rPr lang="en-US" dirty="0" err="1" smtClean="0"/>
              <a:t>ιν</a:t>
            </a:r>
            <a:r>
              <a:rPr lang="en-US" dirty="0" smtClean="0"/>
              <a:t>α </a:t>
            </a:r>
            <a:r>
              <a:rPr lang="en-US" dirty="0" err="1" smtClean="0"/>
              <a:t>εις</a:t>
            </a:r>
            <a:r>
              <a:rPr lang="en-US" dirty="0" smtClean="0"/>
              <a:t> </a:t>
            </a:r>
            <a:r>
              <a:rPr lang="en-US" dirty="0" err="1" smtClean="0"/>
              <a:t>το</a:t>
            </a:r>
            <a:r>
              <a:rPr lang="en-US" dirty="0" smtClean="0"/>
              <a:t> πα</a:t>
            </a:r>
            <a:r>
              <a:rPr lang="en-US" dirty="0" err="1" smtClean="0"/>
              <a:t>ρεθύρι</a:t>
            </a:r>
            <a:r>
              <a:rPr lang="en-US" dirty="0" smtClean="0"/>
              <a:t>. </a:t>
            </a:r>
            <a:r>
              <a:rPr lang="en-US" dirty="0" err="1" smtClean="0"/>
              <a:t>Όλ</a:t>
            </a:r>
            <a:r>
              <a:rPr lang="en-US" dirty="0" smtClean="0"/>
              <a:t>α </a:t>
            </a:r>
            <a:r>
              <a:rPr lang="en-US" dirty="0" err="1" smtClean="0"/>
              <a:t>τ</a:t>
            </a:r>
            <a:r>
              <a:rPr lang="en-US" dirty="0" smtClean="0"/>
              <a:t>α</a:t>
            </a:r>
            <a:r>
              <a:rPr lang="en-US" dirty="0" err="1" smtClean="0"/>
              <a:t>ύτ</a:t>
            </a:r>
            <a:r>
              <a:rPr lang="en-US" dirty="0" smtClean="0"/>
              <a:t>α </a:t>
            </a:r>
            <a:r>
              <a:rPr lang="en-US" dirty="0" err="1" smtClean="0"/>
              <a:t>είν</a:t>
            </a:r>
            <a:r>
              <a:rPr lang="en-US" dirty="0" smtClean="0"/>
              <a:t>α</a:t>
            </a:r>
            <a:r>
              <a:rPr lang="en-US" dirty="0" err="1" smtClean="0"/>
              <a:t>ι</a:t>
            </a:r>
            <a:r>
              <a:rPr lang="en-US" dirty="0" smtClean="0"/>
              <a:t> </a:t>
            </a:r>
            <a:r>
              <a:rPr lang="en-US" dirty="0" err="1" smtClean="0"/>
              <a:t>το</a:t>
            </a:r>
            <a:r>
              <a:rPr lang="en-US" dirty="0" smtClean="0"/>
              <a:t> </a:t>
            </a:r>
            <a:r>
              <a:rPr lang="en-US" dirty="0" err="1" smtClean="0"/>
              <a:t>ουδέν</a:t>
            </a:r>
            <a:r>
              <a:rPr lang="en-US" dirty="0" smtClean="0"/>
              <a:t> </a:t>
            </a:r>
            <a:r>
              <a:rPr lang="en-US" dirty="0" err="1" smtClean="0"/>
              <a:t>εις</a:t>
            </a:r>
            <a:r>
              <a:rPr lang="en-US" dirty="0" smtClean="0"/>
              <a:t> </a:t>
            </a:r>
            <a:r>
              <a:rPr lang="en-US" dirty="0" err="1" smtClean="0"/>
              <a:t>άλλους</a:t>
            </a:r>
            <a:r>
              <a:rPr lang="en-US" dirty="0" smtClean="0"/>
              <a:t>, α</a:t>
            </a:r>
            <a:r>
              <a:rPr lang="en-US" dirty="0" err="1" smtClean="0"/>
              <a:t>λλ</a:t>
            </a:r>
            <a:r>
              <a:rPr lang="en-US" dirty="0" smtClean="0"/>
              <a:t>' </a:t>
            </a:r>
            <a:r>
              <a:rPr lang="en-US" dirty="0" err="1" smtClean="0"/>
              <a:t>εις</a:t>
            </a:r>
            <a:r>
              <a:rPr lang="en-US" dirty="0" smtClean="0"/>
              <a:t> </a:t>
            </a:r>
            <a:r>
              <a:rPr lang="en-US" dirty="0" err="1" smtClean="0"/>
              <a:t>έμεν</a:t>
            </a:r>
            <a:r>
              <a:rPr lang="en-US" dirty="0" smtClean="0"/>
              <a:t>α </a:t>
            </a:r>
            <a:r>
              <a:rPr lang="en-US" dirty="0" err="1" smtClean="0"/>
              <a:t>ό</a:t>
            </a:r>
            <a:r>
              <a:rPr lang="en-US" dirty="0" smtClean="0"/>
              <a:t>π</a:t>
            </a:r>
            <a:r>
              <a:rPr lang="en-US" dirty="0" err="1" smtClean="0"/>
              <a:t>ου</a:t>
            </a:r>
            <a:r>
              <a:rPr lang="en-US" dirty="0" smtClean="0"/>
              <a:t> </a:t>
            </a:r>
            <a:r>
              <a:rPr lang="en-US" dirty="0" err="1" smtClean="0"/>
              <a:t>ήμουν</a:t>
            </a:r>
            <a:r>
              <a:rPr lang="en-US" dirty="0" smtClean="0"/>
              <a:t> π</a:t>
            </a:r>
            <a:r>
              <a:rPr lang="en-US" dirty="0" err="1" smtClean="0"/>
              <a:t>άντοτε</a:t>
            </a:r>
            <a:r>
              <a:rPr lang="en-US" dirty="0" smtClean="0"/>
              <a:t> </a:t>
            </a:r>
            <a:r>
              <a:rPr lang="en-US" dirty="0" err="1" smtClean="0"/>
              <a:t>κλεισμένη</a:t>
            </a:r>
            <a:r>
              <a:rPr lang="en-US" dirty="0" smtClean="0"/>
              <a:t> </a:t>
            </a:r>
            <a:r>
              <a:rPr lang="en-US" dirty="0" err="1" smtClean="0"/>
              <a:t>εις</a:t>
            </a:r>
            <a:r>
              <a:rPr lang="en-US" dirty="0" smtClean="0"/>
              <a:t> </a:t>
            </a:r>
            <a:r>
              <a:rPr lang="en-US" dirty="0" err="1" smtClean="0"/>
              <a:t>έν</a:t>
            </a:r>
            <a:r>
              <a:rPr lang="en-US" dirty="0" smtClean="0"/>
              <a:t>α  </a:t>
            </a:r>
            <a:r>
              <a:rPr lang="en-US" dirty="0" err="1" smtClean="0"/>
              <a:t>σ</a:t>
            </a:r>
            <a:r>
              <a:rPr lang="en-US" dirty="0" smtClean="0"/>
              <a:t>π</a:t>
            </a:r>
            <a:r>
              <a:rPr lang="en-US" dirty="0" err="1" smtClean="0"/>
              <a:t>ήτι</a:t>
            </a:r>
            <a:r>
              <a:rPr lang="en-US" dirty="0" smtClean="0"/>
              <a:t>, </a:t>
            </a:r>
            <a:r>
              <a:rPr lang="en-US" dirty="0" err="1" smtClean="0"/>
              <a:t>ήτον</a:t>
            </a:r>
            <a:r>
              <a:rPr lang="en-US" dirty="0" smtClean="0"/>
              <a:t> </a:t>
            </a:r>
            <a:r>
              <a:rPr lang="en-US" dirty="0" err="1" smtClean="0"/>
              <a:t>μεγάλον</a:t>
            </a:r>
            <a:r>
              <a:rPr lang="en-US" dirty="0" smtClean="0"/>
              <a:t> π</a:t>
            </a:r>
            <a:r>
              <a:rPr lang="en-US" dirty="0" err="1" smtClean="0"/>
              <a:t>ράγμ</a:t>
            </a:r>
            <a:r>
              <a:rPr lang="en-US" dirty="0" smtClean="0"/>
              <a:t>α…</a:t>
            </a:r>
            <a:endParaRPr lang="el-GR" dirty="0" smtClean="0"/>
          </a:p>
          <a:p>
            <a:r>
              <a:rPr lang="en-US" dirty="0" err="1" smtClean="0"/>
              <a:t>Εις</a:t>
            </a:r>
            <a:r>
              <a:rPr lang="en-US" dirty="0" smtClean="0"/>
              <a:t> </a:t>
            </a:r>
            <a:r>
              <a:rPr lang="en-US" dirty="0" err="1" smtClean="0"/>
              <a:t>τούτον</a:t>
            </a:r>
            <a:r>
              <a:rPr lang="en-US" dirty="0" smtClean="0"/>
              <a:t> </a:t>
            </a:r>
            <a:r>
              <a:rPr lang="en-US" dirty="0" err="1" smtClean="0"/>
              <a:t>τον</a:t>
            </a:r>
            <a:r>
              <a:rPr lang="en-US" dirty="0" smtClean="0"/>
              <a:t> </a:t>
            </a:r>
            <a:r>
              <a:rPr lang="en-US" dirty="0" err="1" smtClean="0"/>
              <a:t>κ</a:t>
            </a:r>
            <a:r>
              <a:rPr lang="en-US" dirty="0" smtClean="0"/>
              <a:t>α</a:t>
            </a:r>
            <a:r>
              <a:rPr lang="en-US" dirty="0" err="1" smtClean="0"/>
              <a:t>ιρόν</a:t>
            </a:r>
            <a:r>
              <a:rPr lang="en-US" dirty="0" smtClean="0"/>
              <a:t> </a:t>
            </a:r>
            <a:r>
              <a:rPr lang="en-US" dirty="0" err="1" smtClean="0"/>
              <a:t>η</a:t>
            </a:r>
            <a:r>
              <a:rPr lang="en-US" dirty="0" smtClean="0"/>
              <a:t> </a:t>
            </a:r>
            <a:r>
              <a:rPr lang="en-US" dirty="0" err="1" smtClean="0"/>
              <a:t>υ</a:t>
            </a:r>
            <a:r>
              <a:rPr lang="en-US" dirty="0" smtClean="0"/>
              <a:t>πα</a:t>
            </a:r>
            <a:r>
              <a:rPr lang="en-US" dirty="0" err="1" smtClean="0"/>
              <a:t>νδρεί</a:t>
            </a:r>
            <a:r>
              <a:rPr lang="en-US" dirty="0" smtClean="0"/>
              <a:t>α </a:t>
            </a:r>
            <a:r>
              <a:rPr lang="en-US" dirty="0" err="1" smtClean="0"/>
              <a:t>άρχισε</a:t>
            </a:r>
            <a:r>
              <a:rPr lang="en-US" dirty="0" smtClean="0"/>
              <a:t> </a:t>
            </a:r>
            <a:r>
              <a:rPr lang="en-US" dirty="0" err="1" smtClean="0"/>
              <a:t>ν</a:t>
            </a:r>
            <a:r>
              <a:rPr lang="en-US" dirty="0" smtClean="0"/>
              <a:t>α </a:t>
            </a:r>
            <a:r>
              <a:rPr lang="en-US" dirty="0" err="1" smtClean="0"/>
              <a:t>μου</a:t>
            </a:r>
            <a:r>
              <a:rPr lang="en-US" dirty="0" smtClean="0"/>
              <a:t> α</a:t>
            </a:r>
            <a:r>
              <a:rPr lang="en-US" dirty="0" err="1" smtClean="0"/>
              <a:t>νοστίζη</a:t>
            </a:r>
            <a:r>
              <a:rPr lang="en-US" dirty="0" smtClean="0"/>
              <a:t>. </a:t>
            </a:r>
            <a:r>
              <a:rPr lang="en-US" dirty="0" err="1" smtClean="0"/>
              <a:t>Εγώ</a:t>
            </a:r>
            <a:r>
              <a:rPr lang="en-US" dirty="0" smtClean="0"/>
              <a:t> α</a:t>
            </a:r>
            <a:r>
              <a:rPr lang="en-US" dirty="0" err="1" smtClean="0"/>
              <a:t>γκ</a:t>
            </a:r>
            <a:r>
              <a:rPr lang="en-US" dirty="0" smtClean="0"/>
              <a:t>α</a:t>
            </a:r>
            <a:r>
              <a:rPr lang="en-US" dirty="0" err="1" smtClean="0"/>
              <a:t>λά</a:t>
            </a:r>
            <a:r>
              <a:rPr lang="en-US" dirty="0" smtClean="0"/>
              <a:t> </a:t>
            </a:r>
            <a:r>
              <a:rPr lang="en-US" dirty="0" err="1" smtClean="0"/>
              <a:t>κ</a:t>
            </a:r>
            <a:r>
              <a:rPr lang="en-US" dirty="0" smtClean="0"/>
              <a:t>α</a:t>
            </a:r>
            <a:r>
              <a:rPr lang="en-US" dirty="0" err="1" smtClean="0"/>
              <a:t>ι</a:t>
            </a:r>
            <a:r>
              <a:rPr lang="en-US" dirty="0" smtClean="0"/>
              <a:t> π</a:t>
            </a:r>
            <a:r>
              <a:rPr lang="en-US" dirty="0" err="1" smtClean="0"/>
              <a:t>άντοτε</a:t>
            </a:r>
            <a:r>
              <a:rPr lang="en-US" dirty="0" smtClean="0"/>
              <a:t> </a:t>
            </a:r>
            <a:r>
              <a:rPr lang="en-US" dirty="0" err="1" smtClean="0"/>
              <a:t>εις</a:t>
            </a:r>
            <a:r>
              <a:rPr lang="en-US" dirty="0" smtClean="0"/>
              <a:t> </a:t>
            </a:r>
            <a:r>
              <a:rPr lang="en-US" dirty="0" err="1" smtClean="0"/>
              <a:t>το</a:t>
            </a:r>
            <a:r>
              <a:rPr lang="en-US" dirty="0" smtClean="0"/>
              <a:t> </a:t>
            </a:r>
            <a:r>
              <a:rPr lang="en-US" dirty="0" err="1" smtClean="0"/>
              <a:t>σ</a:t>
            </a:r>
            <a:r>
              <a:rPr lang="en-US" dirty="0" smtClean="0"/>
              <a:t>π</a:t>
            </a:r>
            <a:r>
              <a:rPr lang="en-US" dirty="0" err="1" smtClean="0"/>
              <a:t>ήτι</a:t>
            </a:r>
            <a:r>
              <a:rPr lang="en-US" dirty="0" smtClean="0"/>
              <a:t>  </a:t>
            </a:r>
            <a:r>
              <a:rPr lang="en-US" dirty="0" err="1" smtClean="0"/>
              <a:t>κλεισμένη</a:t>
            </a:r>
            <a:r>
              <a:rPr lang="en-US" dirty="0" smtClean="0"/>
              <a:t>, απ</a:t>
            </a:r>
            <a:r>
              <a:rPr lang="en-US" dirty="0" err="1" smtClean="0"/>
              <a:t>ό</a:t>
            </a:r>
            <a:r>
              <a:rPr lang="en-US" dirty="0" smtClean="0"/>
              <a:t> </a:t>
            </a:r>
            <a:r>
              <a:rPr lang="en-US" dirty="0" err="1" smtClean="0"/>
              <a:t>εκείν</a:t>
            </a:r>
            <a:r>
              <a:rPr lang="en-US" dirty="0" smtClean="0"/>
              <a:t>α </a:t>
            </a:r>
            <a:r>
              <a:rPr lang="en-US" dirty="0" err="1" smtClean="0"/>
              <a:t>τ</a:t>
            </a:r>
            <a:r>
              <a:rPr lang="en-US" dirty="0" smtClean="0"/>
              <a:t>α </a:t>
            </a:r>
            <a:r>
              <a:rPr lang="en-US" dirty="0" err="1" smtClean="0"/>
              <a:t>ολίγ</a:t>
            </a:r>
            <a:r>
              <a:rPr lang="en-US" dirty="0" smtClean="0"/>
              <a:t>α </a:t>
            </a:r>
            <a:r>
              <a:rPr lang="en-US" dirty="0" err="1" smtClean="0"/>
              <a:t>υ</a:t>
            </a:r>
            <a:r>
              <a:rPr lang="en-US" dirty="0" smtClean="0"/>
              <a:t>π</a:t>
            </a:r>
            <a:r>
              <a:rPr lang="en-US" dirty="0" err="1" smtClean="0"/>
              <a:t>οκείμεν</a:t>
            </a:r>
            <a:r>
              <a:rPr lang="en-US" dirty="0" smtClean="0"/>
              <a:t>α </a:t>
            </a:r>
            <a:r>
              <a:rPr lang="en-US" dirty="0" err="1" smtClean="0"/>
              <a:t>τ</a:t>
            </a:r>
            <a:r>
              <a:rPr lang="en-US" dirty="0" smtClean="0"/>
              <a:t>α </a:t>
            </a:r>
            <a:r>
              <a:rPr lang="en-US" dirty="0" err="1" smtClean="0"/>
              <a:t>ο</a:t>
            </a:r>
            <a:r>
              <a:rPr lang="en-US" dirty="0" smtClean="0"/>
              <a:t>π</a:t>
            </a:r>
            <a:r>
              <a:rPr lang="en-US" dirty="0" err="1" smtClean="0"/>
              <a:t>οί</a:t>
            </a:r>
            <a:r>
              <a:rPr lang="en-US" dirty="0" smtClean="0"/>
              <a:t>α </a:t>
            </a:r>
            <a:r>
              <a:rPr lang="en-US" dirty="0" err="1" smtClean="0"/>
              <a:t>ημ</a:t>
            </a:r>
            <a:r>
              <a:rPr lang="en-US" dirty="0" smtClean="0"/>
              <a:t>π</a:t>
            </a:r>
            <a:r>
              <a:rPr lang="en-US" dirty="0" err="1" smtClean="0"/>
              <a:t>ορούσ</a:t>
            </a:r>
            <a:r>
              <a:rPr lang="en-US" dirty="0" smtClean="0"/>
              <a:t>α </a:t>
            </a:r>
            <a:r>
              <a:rPr lang="en-US" dirty="0" err="1" smtClean="0"/>
              <a:t>ν</a:t>
            </a:r>
            <a:r>
              <a:rPr lang="en-US" dirty="0" smtClean="0"/>
              <a:t>α </a:t>
            </a:r>
            <a:r>
              <a:rPr lang="en-US" dirty="0" err="1" smtClean="0"/>
              <a:t>ιδώ</a:t>
            </a:r>
            <a:r>
              <a:rPr lang="en-US" dirty="0" smtClean="0"/>
              <a:t> α</a:t>
            </a:r>
            <a:r>
              <a:rPr lang="en-US" dirty="0" err="1" smtClean="0"/>
              <a:t>γροίκουσ</a:t>
            </a:r>
            <a:r>
              <a:rPr lang="en-US" dirty="0" smtClean="0"/>
              <a:t>α </a:t>
            </a:r>
            <a:r>
              <a:rPr lang="en-US" dirty="0" err="1" smtClean="0"/>
              <a:t>ν</a:t>
            </a:r>
            <a:r>
              <a:rPr lang="en-US" dirty="0" smtClean="0"/>
              <a:t>α </a:t>
            </a:r>
            <a:r>
              <a:rPr lang="en-US" dirty="0" err="1" smtClean="0"/>
              <a:t>λέγουν</a:t>
            </a:r>
            <a:r>
              <a:rPr lang="en-US" dirty="0" smtClean="0"/>
              <a:t> β</a:t>
            </a:r>
            <a:r>
              <a:rPr lang="en-US" dirty="0" err="1" smtClean="0"/>
              <a:t>άσ</a:t>
            </a:r>
            <a:r>
              <a:rPr lang="en-US" dirty="0" smtClean="0"/>
              <a:t>α</a:t>
            </a:r>
            <a:r>
              <a:rPr lang="en-US" dirty="0" err="1" smtClean="0"/>
              <a:t>ν</a:t>
            </a:r>
            <a:r>
              <a:rPr lang="en-US" dirty="0" smtClean="0"/>
              <a:t>α </a:t>
            </a:r>
            <a:r>
              <a:rPr lang="en-US" dirty="0" err="1" smtClean="0"/>
              <a:t>κ</a:t>
            </a:r>
            <a:r>
              <a:rPr lang="en-US" dirty="0" smtClean="0"/>
              <a:t>α</a:t>
            </a:r>
            <a:r>
              <a:rPr lang="en-US" dirty="0" err="1" smtClean="0"/>
              <a:t>ι</a:t>
            </a:r>
            <a:r>
              <a:rPr lang="en-US" dirty="0" smtClean="0"/>
              <a:t> π</a:t>
            </a:r>
            <a:r>
              <a:rPr lang="en-US" dirty="0" err="1" smtClean="0"/>
              <a:t>άθη</a:t>
            </a:r>
            <a:r>
              <a:rPr lang="en-US" dirty="0" smtClean="0"/>
              <a:t> </a:t>
            </a:r>
            <a:r>
              <a:rPr lang="en-US" dirty="0" err="1" smtClean="0"/>
              <a:t>κ</a:t>
            </a:r>
            <a:r>
              <a:rPr lang="en-US" dirty="0" smtClean="0"/>
              <a:t>α</a:t>
            </a:r>
            <a:r>
              <a:rPr lang="en-US" dirty="0" err="1" smtClean="0"/>
              <a:t>ι</a:t>
            </a:r>
            <a:r>
              <a:rPr lang="en-US" dirty="0" smtClean="0"/>
              <a:t> </a:t>
            </a:r>
            <a:r>
              <a:rPr lang="en-US" dirty="0" err="1" smtClean="0"/>
              <a:t>όλ</a:t>
            </a:r>
            <a:r>
              <a:rPr lang="en-US" dirty="0" smtClean="0"/>
              <a:t>α </a:t>
            </a:r>
            <a:r>
              <a:rPr lang="en-US" dirty="0" err="1" smtClean="0"/>
              <a:t>δι</a:t>
            </a:r>
            <a:r>
              <a:rPr lang="en-US" dirty="0" smtClean="0"/>
              <a:t>α </a:t>
            </a:r>
            <a:r>
              <a:rPr lang="en-US" dirty="0" err="1" smtClean="0"/>
              <a:t>τ</a:t>
            </a:r>
            <a:r>
              <a:rPr lang="en-US" dirty="0" smtClean="0"/>
              <a:t>α</a:t>
            </a:r>
            <a:r>
              <a:rPr lang="en-US" dirty="0" err="1" smtClean="0"/>
              <a:t>ις</a:t>
            </a:r>
            <a:r>
              <a:rPr lang="en-US" dirty="0" smtClean="0"/>
              <a:t> </a:t>
            </a:r>
            <a:r>
              <a:rPr lang="en-US" dirty="0" err="1" smtClean="0"/>
              <a:t>υ</a:t>
            </a:r>
            <a:r>
              <a:rPr lang="en-US" dirty="0" smtClean="0"/>
              <a:t>πα</a:t>
            </a:r>
            <a:r>
              <a:rPr lang="en-US" dirty="0" err="1" smtClean="0"/>
              <a:t>νδρευμέν</a:t>
            </a:r>
            <a:r>
              <a:rPr lang="en-US" dirty="0" smtClean="0"/>
              <a:t>α</a:t>
            </a:r>
            <a:r>
              <a:rPr lang="en-US" dirty="0" err="1" smtClean="0"/>
              <a:t>ις</a:t>
            </a:r>
            <a:r>
              <a:rPr lang="en-US" dirty="0" smtClean="0"/>
              <a:t>, π</a:t>
            </a:r>
            <a:r>
              <a:rPr lang="en-US" dirty="0" err="1" smtClean="0"/>
              <a:t>ρος</a:t>
            </a:r>
            <a:r>
              <a:rPr lang="en-US" dirty="0" smtClean="0"/>
              <a:t> </a:t>
            </a:r>
            <a:r>
              <a:rPr lang="en-US" dirty="0" err="1" smtClean="0"/>
              <a:t>τούτοις</a:t>
            </a:r>
            <a:r>
              <a:rPr lang="en-US" dirty="0" smtClean="0"/>
              <a:t> </a:t>
            </a:r>
            <a:r>
              <a:rPr lang="en-US" dirty="0" err="1" smtClean="0"/>
              <a:t>μί</a:t>
            </a:r>
            <a:r>
              <a:rPr lang="en-US" dirty="0" smtClean="0"/>
              <a:t>α </a:t>
            </a:r>
            <a:r>
              <a:rPr lang="en-US" dirty="0" err="1" smtClean="0"/>
              <a:t>εξ</a:t>
            </a:r>
            <a:r>
              <a:rPr lang="en-US" dirty="0" smtClean="0"/>
              <a:t>α</a:t>
            </a:r>
            <a:r>
              <a:rPr lang="en-US" dirty="0" err="1" smtClean="0"/>
              <a:t>δέλφη</a:t>
            </a:r>
            <a:r>
              <a:rPr lang="en-US" dirty="0" smtClean="0"/>
              <a:t> </a:t>
            </a:r>
            <a:r>
              <a:rPr lang="en-US" dirty="0" err="1" smtClean="0"/>
              <a:t>μου</a:t>
            </a:r>
            <a:r>
              <a:rPr lang="en-US" dirty="0" smtClean="0"/>
              <a:t> π</a:t>
            </a:r>
            <a:r>
              <a:rPr lang="en-US" dirty="0" err="1" smtClean="0"/>
              <a:t>ρώτη</a:t>
            </a:r>
            <a:r>
              <a:rPr lang="en-US" dirty="0" smtClean="0"/>
              <a:t> </a:t>
            </a:r>
            <a:r>
              <a:rPr lang="en-US" dirty="0" err="1" smtClean="0"/>
              <a:t>κ</a:t>
            </a:r>
            <a:r>
              <a:rPr lang="en-US" dirty="0" smtClean="0"/>
              <a:t>α</a:t>
            </a:r>
            <a:r>
              <a:rPr lang="en-US" dirty="0" err="1" smtClean="0"/>
              <a:t>ι</a:t>
            </a:r>
            <a:r>
              <a:rPr lang="en-US" dirty="0" smtClean="0"/>
              <a:t> </a:t>
            </a:r>
            <a:r>
              <a:rPr lang="en-US" dirty="0" err="1" smtClean="0"/>
              <a:t>μί</a:t>
            </a:r>
            <a:r>
              <a:rPr lang="en-US" dirty="0" smtClean="0"/>
              <a:t>α </a:t>
            </a:r>
            <a:r>
              <a:rPr lang="en-US" dirty="0" err="1" smtClean="0"/>
              <a:t>δεύτερη</a:t>
            </a:r>
            <a:r>
              <a:rPr lang="en-US" dirty="0" smtClean="0"/>
              <a:t>, </a:t>
            </a:r>
            <a:r>
              <a:rPr lang="en-US" dirty="0" err="1" smtClean="0"/>
              <a:t>κοράσι</a:t>
            </a:r>
            <a:r>
              <a:rPr lang="en-US" dirty="0" smtClean="0"/>
              <a:t>α </a:t>
            </a:r>
            <a:r>
              <a:rPr lang="en-US" dirty="0" err="1" smtClean="0"/>
              <a:t>με</a:t>
            </a:r>
            <a:r>
              <a:rPr lang="en-US" dirty="0" smtClean="0"/>
              <a:t> </a:t>
            </a:r>
            <a:r>
              <a:rPr lang="en-US" dirty="0" err="1" smtClean="0"/>
              <a:t>φρονιμάδ</a:t>
            </a:r>
            <a:r>
              <a:rPr lang="en-US" dirty="0" smtClean="0"/>
              <a:t>α, </a:t>
            </a:r>
            <a:r>
              <a:rPr lang="en-US" dirty="0" err="1" smtClean="0"/>
              <a:t>με</a:t>
            </a:r>
            <a:r>
              <a:rPr lang="en-US" dirty="0" smtClean="0"/>
              <a:t> </a:t>
            </a:r>
            <a:r>
              <a:rPr lang="en-US" dirty="0" err="1" smtClean="0"/>
              <a:t>ευμορφί</a:t>
            </a:r>
            <a:r>
              <a:rPr lang="en-US" dirty="0" smtClean="0"/>
              <a:t>α</a:t>
            </a:r>
            <a:r>
              <a:rPr lang="en-US" dirty="0" err="1" smtClean="0"/>
              <a:t>ν</a:t>
            </a:r>
            <a:r>
              <a:rPr lang="en-US" dirty="0" smtClean="0"/>
              <a:t>, </a:t>
            </a:r>
            <a:r>
              <a:rPr lang="en-US" dirty="0" err="1" smtClean="0"/>
              <a:t>με</a:t>
            </a:r>
            <a:r>
              <a:rPr lang="en-US" dirty="0" smtClean="0"/>
              <a:t> </a:t>
            </a:r>
            <a:r>
              <a:rPr lang="en-US" dirty="0" err="1" smtClean="0"/>
              <a:t>ευγένει</a:t>
            </a:r>
            <a:r>
              <a:rPr lang="en-US" dirty="0" smtClean="0"/>
              <a:t>α</a:t>
            </a:r>
            <a:r>
              <a:rPr lang="en-US" dirty="0" err="1" smtClean="0"/>
              <a:t>ν</a:t>
            </a:r>
            <a:r>
              <a:rPr lang="en-US" dirty="0" smtClean="0"/>
              <a:t>, </a:t>
            </a:r>
            <a:r>
              <a:rPr lang="en-US" dirty="0" err="1" smtClean="0"/>
              <a:t>κ</a:t>
            </a:r>
            <a:r>
              <a:rPr lang="en-US" dirty="0" smtClean="0"/>
              <a:t>α</a:t>
            </a:r>
            <a:r>
              <a:rPr lang="en-US" dirty="0" err="1" smtClean="0"/>
              <a:t>ι</a:t>
            </a:r>
            <a:r>
              <a:rPr lang="en-US" dirty="0" smtClean="0"/>
              <a:t> </a:t>
            </a:r>
            <a:r>
              <a:rPr lang="en-US" dirty="0" err="1" smtClean="0"/>
              <a:t>με</a:t>
            </a:r>
            <a:r>
              <a:rPr lang="en-US" dirty="0" smtClean="0"/>
              <a:t> </a:t>
            </a:r>
            <a:r>
              <a:rPr lang="en-US" dirty="0" err="1" smtClean="0"/>
              <a:t>κ</a:t>
            </a:r>
            <a:r>
              <a:rPr lang="en-US" dirty="0" smtClean="0"/>
              <a:t>α</a:t>
            </a:r>
            <a:r>
              <a:rPr lang="en-US" dirty="0" err="1" smtClean="0"/>
              <a:t>λόν</a:t>
            </a:r>
            <a:r>
              <a:rPr lang="en-US" dirty="0" smtClean="0"/>
              <a:t> π</a:t>
            </a:r>
            <a:r>
              <a:rPr lang="en-US" dirty="0" err="1" smtClean="0"/>
              <a:t>ροικιόν</a:t>
            </a:r>
            <a:r>
              <a:rPr lang="en-US" dirty="0" smtClean="0"/>
              <a:t> </a:t>
            </a:r>
            <a:r>
              <a:rPr lang="en-US" dirty="0" err="1" smtClean="0"/>
              <a:t>υ</a:t>
            </a:r>
            <a:r>
              <a:rPr lang="en-US" dirty="0" smtClean="0"/>
              <a:t>πα</a:t>
            </a:r>
            <a:r>
              <a:rPr lang="en-US" dirty="0" err="1" smtClean="0"/>
              <a:t>νδρεύθηκ</a:t>
            </a:r>
            <a:r>
              <a:rPr lang="en-US" dirty="0" smtClean="0"/>
              <a:t>α</a:t>
            </a:r>
            <a:r>
              <a:rPr lang="en-US" dirty="0" err="1" smtClean="0"/>
              <a:t>ν</a:t>
            </a:r>
            <a:r>
              <a:rPr lang="en-US" dirty="0" smtClean="0"/>
              <a:t> </a:t>
            </a:r>
            <a:r>
              <a:rPr lang="en-US" dirty="0" err="1" smtClean="0"/>
              <a:t>κ</a:t>
            </a:r>
            <a:r>
              <a:rPr lang="en-US" dirty="0" smtClean="0"/>
              <a:t>α</a:t>
            </a:r>
            <a:r>
              <a:rPr lang="en-US" dirty="0" err="1" smtClean="0"/>
              <a:t>ι</a:t>
            </a:r>
            <a:r>
              <a:rPr lang="en-US" dirty="0" smtClean="0"/>
              <a:t> απ</a:t>
            </a:r>
            <a:r>
              <a:rPr lang="en-US" dirty="0" err="1" smtClean="0"/>
              <a:t>ερνούσ</a:t>
            </a:r>
            <a:r>
              <a:rPr lang="en-US" dirty="0" smtClean="0"/>
              <a:t>α</a:t>
            </a:r>
            <a:r>
              <a:rPr lang="en-US" dirty="0" err="1" smtClean="0"/>
              <a:t>ν</a:t>
            </a:r>
            <a:r>
              <a:rPr lang="en-US" dirty="0" smtClean="0"/>
              <a:t> </a:t>
            </a:r>
            <a:r>
              <a:rPr lang="en-US" dirty="0" err="1" smtClean="0"/>
              <a:t>την</a:t>
            </a:r>
            <a:r>
              <a:rPr lang="en-US" dirty="0" smtClean="0"/>
              <a:t> π</a:t>
            </a:r>
            <a:r>
              <a:rPr lang="en-US" dirty="0" err="1" smtClean="0"/>
              <a:t>λέον</a:t>
            </a:r>
            <a:r>
              <a:rPr lang="en-US" dirty="0" smtClean="0"/>
              <a:t> </a:t>
            </a:r>
            <a:r>
              <a:rPr lang="en-US" dirty="0" err="1" smtClean="0"/>
              <a:t>χειρότερην</a:t>
            </a:r>
            <a:r>
              <a:rPr lang="en-US" dirty="0" smtClean="0"/>
              <a:t> </a:t>
            </a:r>
            <a:r>
              <a:rPr lang="en-US" dirty="0" err="1" smtClean="0"/>
              <a:t>ζωήν</a:t>
            </a:r>
            <a:r>
              <a:rPr lang="en-US" dirty="0" smtClean="0"/>
              <a:t>, </a:t>
            </a:r>
            <a:r>
              <a:rPr lang="en-US" dirty="0" err="1" smtClean="0"/>
              <a:t>ο</a:t>
            </a:r>
            <a:r>
              <a:rPr lang="en-US" dirty="0" smtClean="0"/>
              <a:t>π</a:t>
            </a:r>
            <a:r>
              <a:rPr lang="en-US" dirty="0" err="1" smtClean="0"/>
              <a:t>ού</a:t>
            </a:r>
            <a:r>
              <a:rPr lang="en-US" dirty="0" smtClean="0"/>
              <a:t> </a:t>
            </a:r>
            <a:r>
              <a:rPr lang="en-US" dirty="0" err="1" smtClean="0"/>
              <a:t>ημ</a:t>
            </a:r>
            <a:r>
              <a:rPr lang="en-US" dirty="0" smtClean="0"/>
              <a:t>π</a:t>
            </a:r>
            <a:r>
              <a:rPr lang="en-US" dirty="0" err="1" smtClean="0"/>
              <a:t>ορεί</a:t>
            </a:r>
            <a:r>
              <a:rPr lang="en-US" dirty="0" smtClean="0"/>
              <a:t> </a:t>
            </a:r>
            <a:r>
              <a:rPr lang="en-US" dirty="0" err="1" smtClean="0"/>
              <a:t>ν</a:t>
            </a:r>
            <a:r>
              <a:rPr lang="en-US" dirty="0" smtClean="0"/>
              <a:t>α π</a:t>
            </a:r>
            <a:r>
              <a:rPr lang="en-US" dirty="0" err="1" smtClean="0"/>
              <a:t>εράση</a:t>
            </a:r>
            <a:r>
              <a:rPr lang="en-US" dirty="0" smtClean="0"/>
              <a:t> </a:t>
            </a:r>
            <a:r>
              <a:rPr lang="en-US" dirty="0" err="1" smtClean="0"/>
              <a:t>γυν</a:t>
            </a:r>
            <a:r>
              <a:rPr lang="en-US" dirty="0" smtClean="0"/>
              <a:t>α</a:t>
            </a:r>
            <a:r>
              <a:rPr lang="en-US" dirty="0" err="1" smtClean="0"/>
              <a:t>ίκ</a:t>
            </a:r>
            <a:r>
              <a:rPr lang="en-US" dirty="0" smtClean="0"/>
              <a:t>α </a:t>
            </a:r>
            <a:r>
              <a:rPr lang="en-US" dirty="0" err="1" smtClean="0"/>
              <a:t>εις</a:t>
            </a:r>
            <a:r>
              <a:rPr lang="en-US" dirty="0" smtClean="0"/>
              <a:t> </a:t>
            </a:r>
            <a:r>
              <a:rPr lang="en-US" dirty="0" err="1" smtClean="0"/>
              <a:t>τον</a:t>
            </a:r>
            <a:r>
              <a:rPr lang="en-US" dirty="0" smtClean="0"/>
              <a:t> </a:t>
            </a:r>
            <a:r>
              <a:rPr lang="en-US" dirty="0" err="1" smtClean="0"/>
              <a:t>κόσμον</a:t>
            </a:r>
            <a:r>
              <a:rPr lang="el-GR" dirty="0" smtClean="0"/>
              <a:t>»: Ελισάβετ Μουτζάν Μαρτινέγκου, </a:t>
            </a:r>
            <a:r>
              <a:rPr lang="en-US" dirty="0" smtClean="0"/>
              <a:t> </a:t>
            </a:r>
            <a:r>
              <a:rPr lang="el-GR" i="1" dirty="0" smtClean="0"/>
              <a:t>Αυτοβιογραφία</a:t>
            </a:r>
            <a:r>
              <a:rPr lang="el-GR" dirty="0" smtClean="0"/>
              <a:t>, </a:t>
            </a:r>
            <a:r>
              <a:rPr lang="en-US" dirty="0" smtClean="0"/>
              <a:t> </a:t>
            </a:r>
            <a:r>
              <a:rPr lang="el-GR" dirty="0" smtClean="0"/>
              <a:t>1881 (πρώτη έκδοση)</a:t>
            </a:r>
            <a:endParaRPr lang="en-US" dirty="0"/>
          </a:p>
        </p:txBody>
      </p:sp>
    </p:spTree>
    <p:extLst>
      <p:ext uri="{BB962C8B-B14F-4D97-AF65-F5344CB8AC3E}">
        <p14:creationId xmlns:p14="http://schemas.microsoft.com/office/powerpoint/2010/main" val="157167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Οι συνήθειες του ορεινού χώρου μέσα στην πολιορκημένη πόλη</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«Η Φρουρά είχε συνηθίσει να βαστά το τζαπί, το φκυάρι μαζί και το ντουφέκι εις το χέρι. [...] να τρέχη από τον πόλεμον εις την εργασίαν και από την εργασίαν εις τον πόλεμον. [...] και με το σπαθίν εις την μέσην, ή το γιαταγάνι εις το ζωνάρι, μαζί με ταις πιστόλαις, έχει σιμά του του το πετζί να ζυμώνη (=ζυμώστρα, «η αχώριστη σύντροφος του πολεμιστή») και να ψήνη το ψωμί, το γουδί διά την σκορδαλιάν του να δροσίζεται, τέλος να μαγειρεύη κανένα ψαράκι [...]: Ν,. Κασομούλης, </a:t>
            </a:r>
            <a:r>
              <a:rPr lang="el-GR" i="1" dirty="0" smtClean="0"/>
              <a:t>Ενθυμήματα</a:t>
            </a:r>
            <a:r>
              <a:rPr lang="el-GR" dirty="0" smtClean="0"/>
              <a:t>, Δ΄, σ. 102.</a:t>
            </a:r>
            <a:endParaRPr lang="en-US" dirty="0"/>
          </a:p>
        </p:txBody>
      </p:sp>
    </p:spTree>
    <p:extLst>
      <p:ext uri="{BB962C8B-B14F-4D97-AF65-F5344CB8AC3E}">
        <p14:creationId xmlns:p14="http://schemas.microsoft.com/office/powerpoint/2010/main" val="193521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ποινικοποίηση της σεξουαλικής βίας</a:t>
            </a:r>
            <a:endParaRPr lang="en-US" dirty="0"/>
          </a:p>
        </p:txBody>
      </p:sp>
      <p:sp>
        <p:nvSpPr>
          <p:cNvPr id="3" name="Content Placeholder 2"/>
          <p:cNvSpPr>
            <a:spLocks noGrp="1"/>
          </p:cNvSpPr>
          <p:nvPr>
            <p:ph idx="1"/>
          </p:nvPr>
        </p:nvSpPr>
        <p:spPr/>
        <p:txBody>
          <a:bodyPr/>
          <a:lstStyle/>
          <a:p>
            <a:r>
              <a:rPr lang="el-GR" dirty="0" smtClean="0"/>
              <a:t>«νβ’. Όποιος βιάση, ή φωραθή υπεύθυνος άλλης ατιμίας εναντίον της σεμνότητος, είτε τελειώση το έργον, είτε δοκιμάση να το κάμη με βίαν προς άρρεν, ή θήλυ, να τιμωρήται, ως επομένως διορίζομεν»: </a:t>
            </a:r>
            <a:r>
              <a:rPr lang="el-GR" i="1" dirty="0"/>
              <a:t>Απάνθισμα των </a:t>
            </a:r>
            <a:r>
              <a:rPr lang="el-GR" i="1" dirty="0" smtClean="0"/>
              <a:t>εγκληματικών</a:t>
            </a:r>
            <a:r>
              <a:rPr lang="el-GR" dirty="0" smtClean="0"/>
              <a:t>, Β΄Εθνική Συνέλευση, Άστρος, 1823.</a:t>
            </a:r>
            <a:endParaRPr lang="en-US" dirty="0"/>
          </a:p>
        </p:txBody>
      </p:sp>
    </p:spTree>
    <p:extLst>
      <p:ext uri="{BB962C8B-B14F-4D97-AF65-F5344CB8AC3E}">
        <p14:creationId xmlns:p14="http://schemas.microsoft.com/office/powerpoint/2010/main" val="4280272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Ανάμεσα σε δύο κόσμους:</a:t>
            </a:r>
            <a:br>
              <a:rPr lang="el-GR" dirty="0" smtClean="0"/>
            </a:br>
            <a:r>
              <a:rPr lang="el-GR" dirty="0" smtClean="0"/>
              <a:t>Χήρα ή ελεύθερη?</a:t>
            </a:r>
            <a:endParaRPr lang="en-US" dirty="0"/>
          </a:p>
        </p:txBody>
      </p:sp>
      <p:sp>
        <p:nvSpPr>
          <p:cNvPr id="3" name="Content Placeholder 2"/>
          <p:cNvSpPr>
            <a:spLocks noGrp="1"/>
          </p:cNvSpPr>
          <p:nvPr>
            <p:ph idx="1"/>
          </p:nvPr>
        </p:nvSpPr>
        <p:spPr/>
        <p:txBody>
          <a:bodyPr>
            <a:normAutofit fontScale="55000" lnSpcReduction="20000"/>
          </a:bodyPr>
          <a:lstStyle/>
          <a:p>
            <a:r>
              <a:rPr lang="el-GR" dirty="0"/>
              <a:t>«</a:t>
            </a:r>
            <a:r>
              <a:rPr lang="el-GR" b="1" dirty="0"/>
              <a:t>Εάν τω όντι έχει ομολογίαν ένεκα της οποίας ο κύριος Δ. </a:t>
            </a:r>
            <a:r>
              <a:rPr lang="el-GR" b="1" dirty="0" smtClean="0"/>
              <a:t>Υψηλάντης </a:t>
            </a:r>
            <a:r>
              <a:rPr lang="el-GR" b="1" dirty="0"/>
              <a:t>δέχεται να πληρώσει όσα ζητήσει η κυρία </a:t>
            </a:r>
            <a:r>
              <a:rPr lang="el-GR" b="1" dirty="0" smtClean="0"/>
              <a:t>Μαντώ</a:t>
            </a:r>
            <a:r>
              <a:rPr lang="el-GR" b="1" dirty="0"/>
              <a:t>, εάν μετά την αποκατάστασιν της Ελλάδος δεν τη νυμφευθεί, οποία δικαιώματα δύνανται εξ </a:t>
            </a:r>
            <a:r>
              <a:rPr lang="el-GR" b="1" dirty="0" smtClean="0"/>
              <a:t>αυτής </a:t>
            </a:r>
            <a:r>
              <a:rPr lang="el-GR" b="1" dirty="0"/>
              <a:t>να πηγάσουν; Να τη νυμφευθεί; Και η </a:t>
            </a:r>
            <a:r>
              <a:rPr lang="el-GR" b="1" dirty="0" smtClean="0"/>
              <a:t>Εκκλησιαστική </a:t>
            </a:r>
            <a:r>
              <a:rPr lang="el-GR" b="1" dirty="0"/>
              <a:t>Αρχή δύναται να βιάσει γάμον; Εάν δεν </a:t>
            </a:r>
            <a:r>
              <a:rPr lang="el-GR" b="1" dirty="0" smtClean="0"/>
              <a:t>είναι </a:t>
            </a:r>
            <a:r>
              <a:rPr lang="el-GR" b="1" dirty="0"/>
              <a:t>απλή συμφωνία αλλά συνοδεύεται από την πράξιν της παρθενοφθορίας, ποίαν δύναμιν έχει η </a:t>
            </a:r>
            <a:r>
              <a:rPr lang="el-GR" b="1" dirty="0" smtClean="0"/>
              <a:t>Εκκλησιαστική </a:t>
            </a:r>
            <a:r>
              <a:rPr lang="el-GR" b="1" dirty="0"/>
              <a:t>Αρχή</a:t>
            </a:r>
            <a:r>
              <a:rPr lang="el-GR" dirty="0"/>
              <a:t>;</a:t>
            </a:r>
            <a:r>
              <a:rPr lang="el-GR" dirty="0" smtClean="0"/>
              <a:t>»: Γνωμοδότηση Ι. Γεννάτου, υπουργού Δικαιοσύνης του Καποδίστρια, πάνω στην αναφορά της Μ. Μαυρογένους προς </a:t>
            </a:r>
            <a:r>
              <a:rPr lang="el-GR" dirty="0"/>
              <a:t>τον Ιωάννη Καποδίστρια, </a:t>
            </a:r>
            <a:r>
              <a:rPr lang="el-GR" dirty="0" smtClean="0"/>
              <a:t>όπου η Μαντώ ζητά  </a:t>
            </a:r>
            <a:r>
              <a:rPr lang="el-GR" dirty="0"/>
              <a:t>τη χρηματική αποζημίωση που της είχε υποσχεθεί ο </a:t>
            </a:r>
            <a:r>
              <a:rPr lang="el-GR" dirty="0" smtClean="0"/>
              <a:t>Υψηλάντης, </a:t>
            </a:r>
            <a:r>
              <a:rPr lang="el-GR" dirty="0"/>
              <a:t>αν δεν την παντρευόταν μετά την επανάσταση</a:t>
            </a:r>
            <a:r>
              <a:rPr lang="en-US" dirty="0"/>
              <a:t> </a:t>
            </a:r>
            <a:r>
              <a:rPr lang="el-GR" dirty="0" smtClean="0"/>
              <a:t>(Κ. Τριανταφυλλόπουλος, Πρακτικά Ακαδημίας, 1936).</a:t>
            </a:r>
            <a:r>
              <a:rPr lang="en-US" dirty="0" smtClean="0"/>
              <a:t> </a:t>
            </a:r>
            <a:endParaRPr lang="el-GR" dirty="0" smtClean="0"/>
          </a:p>
          <a:p>
            <a:pPr marL="0" indent="0">
              <a:buNone/>
            </a:pPr>
            <a:endParaRPr lang="el-GR" dirty="0"/>
          </a:p>
          <a:p>
            <a:r>
              <a:rPr lang="el-GR" dirty="0" smtClean="0"/>
              <a:t>«Μεγαλειότατε</a:t>
            </a:r>
            <a:r>
              <a:rPr lang="el-GR" dirty="0"/>
              <a:t>, ούτε Χήρα ήμουν ποτέ αλλ' ούτε υπανδρευμένη διά να είναι δυνατόν να κατασταθώ χήρα […] Η Γραμματεία έπρεπε να με θεωρήση ως αγωνισαμένην προσωπικώς κατά των εχθρών της Πατρίδος, ως θυσιάσασαν υπερόγκους Χρηματικάς ποσώτητας ιδικάς μας, ως Στρατολογήσασαν Στρατιώτας και εκστρατεύσασαν κατά των εχθρών της Πατρίδος και εκπληρώσασαν καθήκοντα Στρατιωτικά κατά τε ξηράν και θάλασσαν, και τότε βέβαια δεν ήθελεν εξοκίλει εις το μέγα λάθος, του να με εκλάβη ως Χήραν και ως απόμαχον». </a:t>
            </a:r>
            <a:endParaRPr lang="en-US" dirty="0"/>
          </a:p>
        </p:txBody>
      </p:sp>
    </p:spTree>
    <p:extLst>
      <p:ext uri="{BB962C8B-B14F-4D97-AF65-F5344CB8AC3E}">
        <p14:creationId xmlns:p14="http://schemas.microsoft.com/office/powerpoint/2010/main" val="31344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Γυναικείες γραφές και η μελαγχολία του νέου κόσμου</a:t>
            </a:r>
            <a:endParaRPr lang="en-US" dirty="0"/>
          </a:p>
        </p:txBody>
      </p:sp>
      <p:sp>
        <p:nvSpPr>
          <p:cNvPr id="3" name="Content Placeholder 2"/>
          <p:cNvSpPr>
            <a:spLocks noGrp="1"/>
          </p:cNvSpPr>
          <p:nvPr>
            <p:ph idx="1"/>
          </p:nvPr>
        </p:nvSpPr>
        <p:spPr/>
        <p:txBody>
          <a:bodyPr>
            <a:normAutofit fontScale="55000" lnSpcReduction="20000"/>
          </a:bodyPr>
          <a:lstStyle/>
          <a:p>
            <a:r>
              <a:rPr lang="el-GR" dirty="0" smtClean="0"/>
              <a:t>«Είδομεν </a:t>
            </a:r>
            <a:r>
              <a:rPr lang="el-GR" dirty="0"/>
              <a:t>όλαι σχεδόν ημείς μητέρας αποθνήσκουσας εις τας αγκάλας των θυγατέρων των, θυγατέρας παραδίδουσας τας ψυχάς των πλησίον εις τους θνήσκοντας γονείς των, νήπια θηλάζοντα ακόμη τας νεκράς μητέρας των. Η γύμνωσις, η πείνα, το ψύχος και ο εξ αυτών θάνατος είναι τα μικρότερα και ελαφρότερα κακά, τα οποία επαρρησιάσθησαν πολλάκις εις τους πλήρεις δακρύων οφθαλμούς μας. Εχάσαμεν πολλαί αδελφούς και αδελφάς, εμείναμεν άλλαι όρφαναι και χωρίς καμμίαν καταφυγήν. Δεν υπήρξεν, ίσως, δυστυχία εις τον κόσμον, την οποίαν να μην υπεφέραμεν ή ημείς, ή άλλαι ομογενείς μας. Καμμία ποιητών φαντασία, νομίζομεν, δεν ημπορεί να πλάση τα κακά μήτε τόσον φοβερά, μήτε τόσον ελεεινά, όσον ημείς πραγματικώς και τα είδομεν εις άλλας, και τα εδοκιμάσαμεν αι </a:t>
            </a:r>
            <a:r>
              <a:rPr lang="el-GR" dirty="0" smtClean="0"/>
              <a:t>ίδιαι»: Ευανθία Καϊρη, </a:t>
            </a:r>
            <a:r>
              <a:rPr lang="el-GR" i="1" dirty="0" smtClean="0"/>
              <a:t>Προς τα Φιλελληνίδας</a:t>
            </a:r>
            <a:r>
              <a:rPr lang="el-GR" dirty="0" smtClean="0"/>
              <a:t>, 17 Απριλίου 1825.</a:t>
            </a:r>
          </a:p>
          <a:p>
            <a:endParaRPr lang="el-GR" dirty="0"/>
          </a:p>
          <a:p>
            <a:r>
              <a:rPr lang="el-GR" dirty="0" smtClean="0"/>
              <a:t>«Όλαι αι προς εμέ του αγαπητού μου αδελφού επιστολαί με χαροποιούσιν. Όλαι έχουσι δεν ηξεύρω τι, το οποίον με κάμνει να μετριάζω την αθυμίαν, ήτις με κυριεύει, και να λήσμονώ προς καιρόν, όσα με προξενούσι θλίψιν, λύπην, και όχι ολίγα δάκρυα»: επιστολή Ευανθίας προς Θεόφιλο Καϊρη (1836): Δ. Πολέμης (επιμ.), </a:t>
            </a:r>
            <a:r>
              <a:rPr lang="el-GR" i="1" dirty="0" smtClean="0"/>
              <a:t>Αλληλογραφία Θεόφιλου Καϊρη</a:t>
            </a:r>
            <a:r>
              <a:rPr lang="el-GR" dirty="0" smtClean="0"/>
              <a:t>, 2, Άνδρος 1997, σ. 141.</a:t>
            </a:r>
            <a:endParaRPr lang="en-US" dirty="0"/>
          </a:p>
          <a:p>
            <a:endParaRPr lang="en-US" dirty="0"/>
          </a:p>
        </p:txBody>
      </p:sp>
    </p:spTree>
    <p:extLst>
      <p:ext uri="{BB962C8B-B14F-4D97-AF65-F5344CB8AC3E}">
        <p14:creationId xmlns:p14="http://schemas.microsoft.com/office/powerpoint/2010/main" val="155719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Το εχθρικό σκοτάδι</a:t>
            </a:r>
            <a:endParaRPr lang="en-US" dirty="0"/>
          </a:p>
        </p:txBody>
      </p:sp>
      <p:sp>
        <p:nvSpPr>
          <p:cNvPr id="3" name="Content Placeholder 2"/>
          <p:cNvSpPr>
            <a:spLocks noGrp="1"/>
          </p:cNvSpPr>
          <p:nvPr>
            <p:ph idx="1"/>
          </p:nvPr>
        </p:nvSpPr>
        <p:spPr>
          <a:xfrm>
            <a:off x="457200" y="1659964"/>
            <a:ext cx="8229600" cy="4525963"/>
          </a:xfrm>
        </p:spPr>
        <p:txBody>
          <a:bodyPr>
            <a:normAutofit fontScale="70000" lnSpcReduction="20000"/>
          </a:bodyPr>
          <a:lstStyle/>
          <a:p>
            <a:pPr algn="just"/>
            <a:r>
              <a:rPr lang="el-GR" dirty="0" smtClean="0"/>
              <a:t>«Διήλθαμεν </a:t>
            </a:r>
            <a:r>
              <a:rPr lang="el-GR" dirty="0"/>
              <a:t>την νύκτα οδοιπορούντες, χωρίς να γνωρίζωμεν που πηγαίνομεν. Ητο πολύς ο δρόμος και δύσκολος, η δε νυξ τρικυμιώδης, ο ουρανός ζοφερός και η σελήνη εκ διαλειμμάτων εφαίνετο μεταξύ των νεφών. Και ημείς πεινασμένοι, αγρυπνημένοι, κατάκοποι εφύγαμεν. Συχνάκις ετρομάξαμεν, νομίζοντες ότι ακούομεν κραυγάς ή τυφεκισμούς ή ίππων ποδοβολητόν. Συχνάκις διεκόψαμεν την πορείαν, δια να καθίσωμεν και αναπαυθώμεν ολίγον. Ημεθα οι περισσότεροι πεζοί, ήτο πολύάριθμος και μακρά η συνοδεία, και ημείς εφοβούμεθα μη σκορπισθώμεν˙ ηθέλαμεν να μένη αδιάσπαστος η ομάς ημών εντός του φεύγοντος </a:t>
            </a:r>
            <a:r>
              <a:rPr lang="el-GR" dirty="0" smtClean="0"/>
              <a:t>πλήθους [...] </a:t>
            </a:r>
            <a:r>
              <a:rPr lang="el-GR" dirty="0"/>
              <a:t>Η απόστασις δεν ήτο μεγάλη, αλλά δεν είναι εύκολος ο δρόμος, όταν με την καρδίαν τρέμουσαν φεύγης εις το σκότος, μη γνωρίζων που πηγαίνεις, και φοβήσαι ανά πάσαν στιγμήν μη φανούν οι Τούρκοι, και έχης γέροντας και γυναίκας και παιδία μικρά εις την συνοδείαν σου</a:t>
            </a:r>
            <a:r>
              <a:rPr lang="en-US" dirty="0" smtClean="0">
                <a:effectLst/>
              </a:rPr>
              <a:t> </a:t>
            </a:r>
            <a:r>
              <a:rPr lang="el-GR" dirty="0" smtClean="0"/>
              <a:t>»: Δ. Βικέλας, </a:t>
            </a:r>
            <a:r>
              <a:rPr lang="el-GR" i="1" dirty="0" smtClean="0"/>
              <a:t>Λουκής Λάρας</a:t>
            </a:r>
            <a:r>
              <a:rPr lang="el-GR" dirty="0" smtClean="0"/>
              <a:t>, Αθήνα, Γαλαξίας </a:t>
            </a:r>
            <a:r>
              <a:rPr lang="el-GR" dirty="0"/>
              <a:t>1961 (1879</a:t>
            </a:r>
            <a:r>
              <a:rPr lang="el-GR" baseline="30000" dirty="0"/>
              <a:t>1</a:t>
            </a:r>
            <a:r>
              <a:rPr lang="el-GR" dirty="0" smtClean="0"/>
              <a:t>).</a:t>
            </a:r>
            <a:r>
              <a:rPr lang="en-US" dirty="0" smtClean="0">
                <a:effectLst/>
              </a:rPr>
              <a:t>  </a:t>
            </a:r>
            <a:endParaRPr lang="en-US" dirty="0"/>
          </a:p>
        </p:txBody>
      </p:sp>
    </p:spTree>
    <p:extLst>
      <p:ext uri="{BB962C8B-B14F-4D97-AF65-F5344CB8AC3E}">
        <p14:creationId xmlns:p14="http://schemas.microsoft.com/office/powerpoint/2010/main" val="15373217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θάλασσα, διέξοδος και καταστροφή</a:t>
            </a:r>
            <a:endParaRPr lang="en-US" dirty="0"/>
          </a:p>
        </p:txBody>
      </p:sp>
      <p:sp>
        <p:nvSpPr>
          <p:cNvPr id="3" name="Content Placeholder 2"/>
          <p:cNvSpPr>
            <a:spLocks noGrp="1"/>
          </p:cNvSpPr>
          <p:nvPr>
            <p:ph idx="1"/>
          </p:nvPr>
        </p:nvSpPr>
        <p:spPr/>
        <p:txBody>
          <a:bodyPr>
            <a:noAutofit/>
          </a:bodyPr>
          <a:lstStyle/>
          <a:p>
            <a:pPr algn="just"/>
            <a:r>
              <a:rPr lang="el-GR" sz="1800" dirty="0" smtClean="0"/>
              <a:t>«Και </a:t>
            </a:r>
            <a:r>
              <a:rPr lang="el-GR" sz="1800" dirty="0" err="1" smtClean="0"/>
              <a:t>ήλθεν</a:t>
            </a:r>
            <a:r>
              <a:rPr lang="el-GR" sz="1800" dirty="0" smtClean="0"/>
              <a:t> η νυξ ασέληνος και σκοτεινή, ο δε άνεμος </a:t>
            </a:r>
            <a:r>
              <a:rPr lang="el-GR" sz="1800" dirty="0" err="1" smtClean="0"/>
              <a:t>έπνεεν</a:t>
            </a:r>
            <a:r>
              <a:rPr lang="el-GR" sz="1800" dirty="0" smtClean="0"/>
              <a:t> ούριος καθώς </a:t>
            </a:r>
            <a:r>
              <a:rPr lang="el-GR" sz="1800" dirty="0" err="1" smtClean="0"/>
              <a:t>έτρεχεν</a:t>
            </a:r>
            <a:r>
              <a:rPr lang="el-GR" sz="1800" dirty="0" smtClean="0"/>
              <a:t> το σκάφος και </a:t>
            </a:r>
            <a:r>
              <a:rPr lang="el-GR" sz="1800" dirty="0" err="1" smtClean="0"/>
              <a:t>εφλοίσφιζεν</a:t>
            </a:r>
            <a:r>
              <a:rPr lang="el-GR" sz="1800" dirty="0" smtClean="0"/>
              <a:t> η θάλασσα. Ο κάματος και το σκότος και της ασφαλείας η </a:t>
            </a:r>
            <a:r>
              <a:rPr lang="el-GR" sz="1800" dirty="0" err="1" smtClean="0"/>
              <a:t>συναίσθησις</a:t>
            </a:r>
            <a:r>
              <a:rPr lang="el-GR" sz="1800" dirty="0" smtClean="0"/>
              <a:t> και η </a:t>
            </a:r>
            <a:r>
              <a:rPr lang="el-GR" sz="1800" dirty="0" err="1" smtClean="0"/>
              <a:t>αντίδρασις</a:t>
            </a:r>
            <a:r>
              <a:rPr lang="el-GR" sz="1800" dirty="0" smtClean="0"/>
              <a:t> των παρελθουσών συγκινήσεων και το ψύχος της νυκτός και των κυμάτων ο ρόχθος, τα πάντα ομού </a:t>
            </a:r>
            <a:r>
              <a:rPr lang="el-GR" sz="1800" dirty="0" err="1" smtClean="0"/>
              <a:t>εδάμασαν</a:t>
            </a:r>
            <a:r>
              <a:rPr lang="el-GR" sz="1800" dirty="0" smtClean="0"/>
              <a:t> τους επί του καταστρώματος συνεσφιγμένους φυγάδας [...]» </a:t>
            </a:r>
          </a:p>
          <a:p>
            <a:pPr algn="just"/>
            <a:r>
              <a:rPr lang="el-GR" sz="1800" dirty="0" smtClean="0"/>
              <a:t>«Περί </a:t>
            </a:r>
            <a:r>
              <a:rPr lang="el-GR" sz="1800" dirty="0"/>
              <a:t>το μεσονύκτιον ήκουσα τον πλοίαρχον λέγοντα προς τον πηδαλιούχον ότι, εάν δυναμώση περισσότερον ο άνεμος, θα κάμη χύσιν. Να κάμη χύσιν! Εσυλλογίσθην τα δύο μου βαρέλλια, τα οποία, κείμενα επι του σίτου, ήσαν τα προχειρότερα προς θυσίαν. Δι’αυτών εσκόπουν να περιπλανηθώ εις Χίον ως πωλητής, μεχρι ού φθάσω εις τον πύργον μας. Ανευ αυτών ανετρέπετο το σχέδιον μου και κατεστρέφετο η ελπίς μου</a:t>
            </a:r>
            <a:r>
              <a:rPr lang="el-GR" sz="1800" dirty="0" smtClean="0"/>
              <a:t>. Ήθελα </a:t>
            </a:r>
            <a:r>
              <a:rPr lang="el-GR" sz="1800" dirty="0"/>
              <a:t>να αποτείνων τον λόγον προς τον πλοίαρχον, να τον παρακαλέσω να μου φεισθή, τουλάχιστον να μη ρίψη και τα δύο εις την θάλασσαν, αλλ’ούτε να κινηθώ είχα την δύναμιν, ούτε να λαλήσω. Το δε πλοίον υψούτο και κατέπιπτε βιαιότερον επί των κυμάτων και ήρχισε να με καταλαμβάνη ο φόβος μη δεν κινδυνεύουν τα βαρέλλια μου μόνα»</a:t>
            </a:r>
            <a:r>
              <a:rPr lang="en-US" sz="1800" dirty="0"/>
              <a:t> </a:t>
            </a:r>
            <a:r>
              <a:rPr lang="el-GR" sz="1800" dirty="0" smtClean="0"/>
              <a:t>: Δ. Βικέλας, </a:t>
            </a:r>
            <a:r>
              <a:rPr lang="el-GR" sz="1800" i="1" dirty="0" smtClean="0"/>
              <a:t>Λουκής Λάρας</a:t>
            </a:r>
            <a:r>
              <a:rPr lang="el-GR" sz="1800" dirty="0" smtClean="0"/>
              <a:t>, ό.π.</a:t>
            </a:r>
            <a:r>
              <a:rPr lang="en-US" sz="1800" dirty="0" smtClean="0">
                <a:effectLst/>
              </a:rPr>
              <a:t> </a:t>
            </a:r>
            <a:endParaRPr lang="en-US" sz="1800" dirty="0"/>
          </a:p>
        </p:txBody>
      </p:sp>
    </p:spTree>
    <p:extLst>
      <p:ext uri="{BB962C8B-B14F-4D97-AF65-F5344CB8AC3E}">
        <p14:creationId xmlns:p14="http://schemas.microsoft.com/office/powerpoint/2010/main" val="100812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Στα μετόπισθεν της επανάστασης: ειδήσεις και φήμες</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1. Στα νησιά (Κυκλάδες) όπου δεν έχει φτάσει ακόμα η επανάσταση</a:t>
            </a:r>
          </a:p>
          <a:p>
            <a:r>
              <a:rPr lang="el-GR" dirty="0" smtClean="0"/>
              <a:t>2. Στις περιοχές που δεν επαναστάτησαν (Ιόνια νησιά) και παρατηρούν την επανάσταση </a:t>
            </a:r>
          </a:p>
          <a:p>
            <a:r>
              <a:rPr lang="el-GR" dirty="0" smtClean="0"/>
              <a:t>3. </a:t>
            </a:r>
            <a:r>
              <a:rPr lang="el-GR" dirty="0"/>
              <a:t>Σ</a:t>
            </a:r>
            <a:r>
              <a:rPr lang="el-GR" dirty="0" smtClean="0"/>
              <a:t>τις κατοικημένες περιοχές γύρω από τις θέσεις των μαχών</a:t>
            </a:r>
          </a:p>
          <a:p>
            <a:r>
              <a:rPr lang="el-GR" dirty="0" smtClean="0"/>
              <a:t>4. Από την εμπροσθοφυλακή στην  οπισθοφυλακή στις μάχες του βουνού.</a:t>
            </a:r>
          </a:p>
          <a:p>
            <a:r>
              <a:rPr lang="el-GR" dirty="0" smtClean="0"/>
              <a:t>5. Η σύγχυση των αριθμών </a:t>
            </a:r>
            <a:endParaRPr lang="en-US" dirty="0"/>
          </a:p>
        </p:txBody>
      </p:sp>
    </p:spTree>
    <p:extLst>
      <p:ext uri="{BB962C8B-B14F-4D97-AF65-F5344CB8AC3E}">
        <p14:creationId xmlns:p14="http://schemas.microsoft.com/office/powerpoint/2010/main" val="6221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Στα νησιά του Αιγαίου: κοντινοί ή μακρινοί κόσμοι</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Κι ενώ στη Χίο μαίνονται οι σφαγές, στην Τήνο έφτανε ο </a:t>
            </a:r>
            <a:r>
              <a:rPr lang="el-GR" dirty="0"/>
              <a:t>απόηχος των πρώτων επιτυχιών της Επανάστασης, χωρίς να έχει φτάσει ακόμη η αποτυχία του επαναστατικού κινήματος στη </a:t>
            </a:r>
            <a:r>
              <a:rPr lang="el-GR" dirty="0" smtClean="0"/>
              <a:t>Μολοδοβλαχία</a:t>
            </a:r>
            <a:r>
              <a:rPr lang="en-US" dirty="0" smtClean="0"/>
              <a:t> </a:t>
            </a:r>
            <a:r>
              <a:rPr lang="el-GR" dirty="0" smtClean="0"/>
              <a:t>: «</a:t>
            </a:r>
            <a:r>
              <a:rPr lang="el-GR" dirty="0"/>
              <a:t>Οτε απέβην εις την παρά τον αιγιαλόν μικράν πλατείαν ήτο ήδη νυξ. Δεν είχα που να ζητήσω φιλοξενίαν. Εκεί επί της πλατείας, είδα καφενείον ανοικτόν. Εζήτησα και έλαβα την άδειαν να διανυκτερεύσω εντός αυτού, και κατέλαβα εις το βάθος του μιαν σανίδα, αποτελούσαν κάθισμα, δια να κοιμηθώ. Αλλά που ύπνος; Το καφενείον εγέμισε εντός ολίγου Τηνίων ευθυμούντων και είχαμεν όλην την νύκτα μουσικήν και ευωχίαν</a:t>
            </a:r>
            <a:r>
              <a:rPr lang="el-GR" dirty="0" smtClean="0"/>
              <a:t>»: Δ. Βικέλας , </a:t>
            </a:r>
            <a:r>
              <a:rPr lang="el-GR" i="1" dirty="0" smtClean="0"/>
              <a:t>Λουκής Λάρας</a:t>
            </a:r>
            <a:r>
              <a:rPr lang="el-GR" dirty="0" smtClean="0"/>
              <a:t>, ό.π.</a:t>
            </a:r>
            <a:endParaRPr lang="en-US" dirty="0"/>
          </a:p>
        </p:txBody>
      </p:sp>
    </p:spTree>
    <p:extLst>
      <p:ext uri="{BB962C8B-B14F-4D97-AF65-F5344CB8AC3E}">
        <p14:creationId xmlns:p14="http://schemas.microsoft.com/office/powerpoint/2010/main" val="31376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επανάσταση μαθαίνεται στη Ζάκυνθο</a:t>
            </a:r>
            <a:endParaRPr lang="en-US" dirty="0"/>
          </a:p>
        </p:txBody>
      </p:sp>
      <p:sp>
        <p:nvSpPr>
          <p:cNvPr id="3" name="Content Placeholder 2"/>
          <p:cNvSpPr>
            <a:spLocks noGrp="1"/>
          </p:cNvSpPr>
          <p:nvPr>
            <p:ph idx="1"/>
          </p:nvPr>
        </p:nvSpPr>
        <p:spPr/>
        <p:txBody>
          <a:bodyPr>
            <a:normAutofit fontScale="55000" lnSpcReduction="20000"/>
          </a:bodyPr>
          <a:lstStyle/>
          <a:p>
            <a:pPr algn="just"/>
            <a:r>
              <a:rPr lang="el-GR" dirty="0" smtClean="0"/>
              <a:t/>
            </a:r>
            <a:br>
              <a:rPr lang="el-GR" dirty="0" smtClean="0"/>
            </a:br>
            <a:r>
              <a:rPr lang="el-GR" dirty="0" smtClean="0"/>
              <a:t>«Εις τούτον τον καιρό, δηλαδή την 25</a:t>
            </a:r>
            <a:r>
              <a:rPr lang="el-GR" baseline="30000" dirty="0" smtClean="0"/>
              <a:t>η</a:t>
            </a:r>
            <a:r>
              <a:rPr lang="el-GR" dirty="0" smtClean="0"/>
              <a:t> Μαρτίου 1821, την ημέρα του Ευαγγελισμού, έρχεται ο ποτε διδάσκαλός μου Θεοδόσιος Δημάδης και μας κάμνει γνωστόν με πολλή του χαρά πως οι Γραικοί ανήγειραν τα όπλα εναντίον των οθωμανών, πώς η Πάτρα και οι πλησίον της χώρες ήδη είχον σείσει τον ζυγό της σκλαβίας και πώς οι επίλοιπες χώρες, κατά τη συμφωνία ίσως είχαν τότε καμωμένο το ίδιο, αλλά ως πλέον μακράν, ακόμη η είδησις δεν ήτον φθασμένη εις τη Ζάκυνθο.  Ούτως είπεν ο μαύρος, διότι τέτια ήτον η φήμη όπου παρευθύς έτρεξε. [...] Ο παπάς Θεοδόσιος Δημάδης μας ειπε τότε πώς απεφάσισεν να επιστρέψεις εις την πατρίδα του, διά να διατάξει τα πράγματα της φαμελίας του, επειδή και εις τέτιες περιστάσεις καθένας έπρεπε να εγνιασθεί διά λόγου του και διά τους εδικούς του. Καθώς είπε πρευθύς έκαμε, έπειτα από δύο τρεις ημέρες επιστρέφει οπίσω. Αυτός έμαθε εις τον δρόμο, </a:t>
            </a:r>
            <a:r>
              <a:rPr lang="el-GR" b="1" dirty="0" smtClean="0"/>
              <a:t>πώς η φήμη της νίκης των Γραικών ήτον ψευδής</a:t>
            </a:r>
            <a:r>
              <a:rPr lang="el-GR" dirty="0" smtClean="0"/>
              <a:t>, επειδή και οι Τούρκοι το ενόησαν, και τους εμπόδισαν από το να βάλουν εις πράξη την συνομωσία, όπθεν επέστρεψεν εις τη Ζάκυνθο, </a:t>
            </a:r>
            <a:r>
              <a:rPr lang="el-GR" b="1" dirty="0" smtClean="0"/>
              <a:t>αλλά η Ζάκυνθος δεν ηθέλησε να τον δεχθεί</a:t>
            </a:r>
            <a:r>
              <a:rPr lang="el-GR" dirty="0" smtClean="0"/>
              <a:t>»: Ελισάβετ Μουτζάν Μαρτινέγκου, </a:t>
            </a:r>
            <a:r>
              <a:rPr lang="el-GR" i="1" dirty="0" smtClean="0"/>
              <a:t>Αυτοβιογραφία</a:t>
            </a:r>
            <a:r>
              <a:rPr lang="el-GR" dirty="0" smtClean="0"/>
              <a:t>, στο: Γ. Βαλέτας, </a:t>
            </a:r>
            <a:r>
              <a:rPr lang="el-GR" i="1" dirty="0" smtClean="0"/>
              <a:t>Ανθολογία της δημοτικής πεζογραφίας</a:t>
            </a:r>
            <a:r>
              <a:rPr lang="el-GR" dirty="0" smtClean="0"/>
              <a:t>, 2, σ. 97-98.</a:t>
            </a:r>
            <a:endParaRPr lang="en-US" dirty="0"/>
          </a:p>
        </p:txBody>
      </p:sp>
    </p:spTree>
    <p:extLst>
      <p:ext uri="{BB962C8B-B14F-4D97-AF65-F5344CB8AC3E}">
        <p14:creationId xmlns:p14="http://schemas.microsoft.com/office/powerpoint/2010/main" val="4266595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ρόλος του ποιμενικού κόσμου: κατασκοπία και πληροφορία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«Επί δε του όρους ήσαν διασκεδασμένοι ποιμένες και πρόσκοποι [=προπομποί] και άοπλοι φίλοι του αγώνος. Τινές δ' ήσαν τοποθετημένοι επί των βράχων προς </a:t>
            </a:r>
            <a:r>
              <a:rPr lang="el-GR" dirty="0" err="1" smtClean="0"/>
              <a:t>βορράν</a:t>
            </a:r>
            <a:r>
              <a:rPr lang="el-GR" dirty="0" smtClean="0"/>
              <a:t> όπως </a:t>
            </a:r>
            <a:r>
              <a:rPr lang="el-GR" dirty="0" err="1" smtClean="0"/>
              <a:t>κατασκοπεύωσιν</a:t>
            </a:r>
            <a:r>
              <a:rPr lang="el-GR" dirty="0" smtClean="0"/>
              <a:t> τον </a:t>
            </a:r>
            <a:r>
              <a:rPr lang="el-GR" dirty="0" err="1" smtClean="0"/>
              <a:t>εχθρόν</a:t>
            </a:r>
            <a:r>
              <a:rPr lang="el-GR" dirty="0" smtClean="0"/>
              <a:t> […],</a:t>
            </a:r>
            <a:r>
              <a:rPr lang="en-US" dirty="0" smtClean="0"/>
              <a:t> </a:t>
            </a:r>
            <a:r>
              <a:rPr lang="el-GR" dirty="0" smtClean="0"/>
              <a:t>ενώ μικρός ποιμήν από των υψηλών βράχων τους οδηγούσε, εφώναζε </a:t>
            </a:r>
            <a:r>
              <a:rPr lang="el-GR" dirty="0" err="1" smtClean="0"/>
              <a:t>διαπεραστικώτατα</a:t>
            </a:r>
            <a:r>
              <a:rPr lang="el-GR" dirty="0" smtClean="0"/>
              <a:t> «Απ' εδώ </a:t>
            </a:r>
            <a:r>
              <a:rPr lang="el-GR" dirty="0" err="1" smtClean="0"/>
              <a:t>πατριώται</a:t>
            </a:r>
            <a:r>
              <a:rPr lang="el-GR" dirty="0" smtClean="0"/>
              <a:t>», ή «</a:t>
            </a:r>
            <a:r>
              <a:rPr lang="el-GR" dirty="0" err="1" smtClean="0"/>
              <a:t>εστρέψατε</a:t>
            </a:r>
            <a:r>
              <a:rPr lang="el-GR" dirty="0" smtClean="0"/>
              <a:t> δεξιά </a:t>
            </a:r>
            <a:r>
              <a:rPr lang="el-GR" dirty="0" err="1" smtClean="0"/>
              <a:t>πατριώται</a:t>
            </a:r>
            <a:r>
              <a:rPr lang="el-GR" dirty="0" smtClean="0"/>
              <a:t>! [...] » Ιλαρίων </a:t>
            </a:r>
            <a:r>
              <a:rPr lang="el-GR" dirty="0" err="1" smtClean="0"/>
              <a:t>Σκίννερ</a:t>
            </a:r>
            <a:r>
              <a:rPr lang="el-GR" dirty="0" smtClean="0"/>
              <a:t>, </a:t>
            </a:r>
            <a:r>
              <a:rPr lang="el-GR" i="1" dirty="0" err="1" smtClean="0"/>
              <a:t>Σκληραγωγίαι</a:t>
            </a:r>
            <a:r>
              <a:rPr lang="el-GR" i="1" dirty="0" smtClean="0"/>
              <a:t> εν Κρήτη</a:t>
            </a:r>
            <a:r>
              <a:rPr lang="el-GR" dirty="0" smtClean="0"/>
              <a:t>, </a:t>
            </a:r>
            <a:r>
              <a:rPr lang="el-GR" dirty="0" err="1" smtClean="0"/>
              <a:t>μετφρ</a:t>
            </a:r>
            <a:r>
              <a:rPr lang="el-GR" dirty="0" smtClean="0"/>
              <a:t>. Θ. Γ. </a:t>
            </a:r>
            <a:r>
              <a:rPr lang="el-GR" dirty="0" err="1" smtClean="0"/>
              <a:t>Δίξωνος</a:t>
            </a:r>
            <a:r>
              <a:rPr lang="el-GR" dirty="0" smtClean="0"/>
              <a:t>, Αθήνα, 1868, σ. 75-85</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Γυναικόπαιδα: οι ανώνυμες απώλειες της επανάστασης</a:t>
            </a:r>
            <a:endParaRPr lang="en-US" dirty="0"/>
          </a:p>
        </p:txBody>
      </p:sp>
      <p:sp>
        <p:nvSpPr>
          <p:cNvPr id="3" name="Content Placeholder 2"/>
          <p:cNvSpPr>
            <a:spLocks noGrp="1"/>
          </p:cNvSpPr>
          <p:nvPr>
            <p:ph idx="1"/>
          </p:nvPr>
        </p:nvSpPr>
        <p:spPr/>
        <p:txBody>
          <a:bodyPr/>
          <a:lstStyle/>
          <a:p>
            <a:pPr marL="0" indent="0">
              <a:buNone/>
            </a:pPr>
            <a:endParaRPr lang="el-GR" dirty="0"/>
          </a:p>
          <a:p>
            <a:r>
              <a:rPr lang="el-GR" dirty="0" smtClean="0"/>
              <a:t>1. Ζώντας με τον θάνατο: αρρώστιες, παιδική και γυναικεία θνησιμότητα, βρεφοκτονίες, οι αναλώσιμοι του πολέμου</a:t>
            </a:r>
          </a:p>
          <a:p>
            <a:r>
              <a:rPr lang="el-GR" dirty="0" smtClean="0"/>
              <a:t>2. Η προσφυγιά</a:t>
            </a:r>
          </a:p>
          <a:p>
            <a:r>
              <a:rPr lang="el-GR" dirty="0" smtClean="0"/>
              <a:t>3. Τα σκλαβοπάζαρα</a:t>
            </a:r>
          </a:p>
          <a:p>
            <a:r>
              <a:rPr lang="el-GR" dirty="0" smtClean="0"/>
              <a:t>4. Τα ορφανά της επανάστασης</a:t>
            </a:r>
          </a:p>
          <a:p>
            <a:endParaRPr lang="el-GR" dirty="0" smtClean="0"/>
          </a:p>
          <a:p>
            <a:pPr marL="0" indent="0">
              <a:buNone/>
            </a:pPr>
            <a:endParaRPr lang="el-GR" dirty="0" smtClean="0"/>
          </a:p>
        </p:txBody>
      </p:sp>
    </p:spTree>
    <p:extLst>
      <p:ext uri="{BB962C8B-B14F-4D97-AF65-F5344CB8AC3E}">
        <p14:creationId xmlns:p14="http://schemas.microsoft.com/office/powerpoint/2010/main" val="32798290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3338</Words>
  <Application>Microsoft Macintosh PowerPoint</Application>
  <PresentationFormat>On-screen Show (4:3)</PresentationFormat>
  <Paragraphs>98</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Θέμα του Office</vt:lpstr>
      <vt:lpstr>Πόλεμος: μια καθημερινότητα. </vt:lpstr>
      <vt:lpstr>Οι συνήθειες του ορεινού χώρου μέσα στην πολιορκημένη πόλη</vt:lpstr>
      <vt:lpstr>Το εχθρικό σκοτάδι</vt:lpstr>
      <vt:lpstr>Η θάλασσα, διέξοδος και καταστροφή</vt:lpstr>
      <vt:lpstr>Στα μετόπισθεν της επανάστασης: ειδήσεις και φήμες</vt:lpstr>
      <vt:lpstr>Στα νησιά του Αιγαίου: κοντινοί ή μακρινοί κόσμοι</vt:lpstr>
      <vt:lpstr>Η επανάσταση μαθαίνεται στη Ζάκυνθο</vt:lpstr>
      <vt:lpstr>Ο ρόλος του ποιμενικού κόσμου: κατασκοπία και πληροφορία</vt:lpstr>
      <vt:lpstr>Γυναικόπαιδα: οι ανώνυμες απώλειες της επανάστασης</vt:lpstr>
      <vt:lpstr>Βρέφη και γέννες</vt:lpstr>
      <vt:lpstr>Οι ηλικίες</vt:lpstr>
      <vt:lpstr>Παιδιά-έφηβοι: οι γκρίζες ζώνες της εργασίας</vt:lpstr>
      <vt:lpstr>Η ζωή είναι δύσκολη για τους πρόσφυγες</vt:lpstr>
      <vt:lpstr>Στα σκλαβοπάζαρα</vt:lpstr>
      <vt:lpstr>«...ο πόλεμος απομακρυνθείς προς καιρόν, άρχισεν άλλος, ο ηθικός, αναμεταξύ μας»</vt:lpstr>
      <vt:lpstr>«Οθωμανοί» και «Έλληνες»: η ανθρώπινη όψη της επανάστασης</vt:lpstr>
      <vt:lpstr>Θρησκεία και οικογένεια: οι ανατροπές στα χρόνια της επανάστασης</vt:lpstr>
      <vt:lpstr>Φαναριώτικος κοσμοπολιτισμός</vt:lpstr>
      <vt:lpstr>Γάμος ή ελευθερία;</vt:lpstr>
      <vt:lpstr>Η ποινικοποίηση της σεξουαλικής βίας</vt:lpstr>
      <vt:lpstr>Ανάμεσα σε δύο κόσμους: Χήρα ή ελεύθερη?</vt:lpstr>
      <vt:lpstr>Γυναικείες γραφές και η μελαγχολία του νέου κόσμου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Πόλεμος: μια καθημερινότητα. </dc:title>
  <dc:creator>zei</dc:creator>
  <cp:lastModifiedBy>Ελευθερία Ζέη</cp:lastModifiedBy>
  <cp:revision>8</cp:revision>
  <dcterms:created xsi:type="dcterms:W3CDTF">2021-12-06T06:22:58Z</dcterms:created>
  <dcterms:modified xsi:type="dcterms:W3CDTF">2021-12-15T10:36:28Z</dcterms:modified>
</cp:coreProperties>
</file>