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sldIdLst>
    <p:sldId id="256" r:id="rId2"/>
    <p:sldId id="257" r:id="rId3"/>
    <p:sldId id="265" r:id="rId4"/>
    <p:sldId id="258" r:id="rId5"/>
    <p:sldId id="259" r:id="rId6"/>
    <p:sldId id="260" r:id="rId7"/>
    <p:sldId id="261" r:id="rId8"/>
    <p:sldId id="262" r:id="rId9"/>
    <p:sldId id="263" r:id="rId10"/>
    <p:sldId id="264"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28" autoAdjust="0"/>
    <p:restoredTop sz="94576" autoAdjust="0"/>
  </p:normalViewPr>
  <p:slideViewPr>
    <p:cSldViewPr>
      <p:cViewPr>
        <p:scale>
          <a:sx n="80" d="100"/>
          <a:sy n="80" d="100"/>
        </p:scale>
        <p:origin x="896" y="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3981E0-AC85-4480-A7AA-447AB2163977}" type="datetimeFigureOut">
              <a:rPr lang="el-GR" smtClean="0"/>
              <a:pPr/>
              <a:t>31/3/2021</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5F4CFD-6786-471C-ACCD-01C95ED1C166}"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DB5F4CFD-6786-471C-ACCD-01C95ED1C166}" type="slidenum">
              <a:rPr lang="el-GR" smtClean="0"/>
              <a:pPr/>
              <a:t>1</a:t>
            </a:fld>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DB5F4CFD-6786-471C-ACCD-01C95ED1C166}" type="slidenum">
              <a:rPr lang="el-GR" smtClean="0"/>
              <a:pPr/>
              <a:t>10</a:t>
            </a:fld>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DB5F4CFD-6786-471C-ACCD-01C95ED1C166}" type="slidenum">
              <a:rPr lang="el-GR" smtClean="0"/>
              <a:pPr/>
              <a:t>11</a:t>
            </a:fld>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DB5F4CFD-6786-471C-ACCD-01C95ED1C166}" type="slidenum">
              <a:rPr lang="el-GR" smtClean="0"/>
              <a:pPr/>
              <a:t>12</a:t>
            </a:fld>
            <a:endParaRPr 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DB5F4CFD-6786-471C-ACCD-01C95ED1C166}" type="slidenum">
              <a:rPr lang="el-GR" smtClean="0"/>
              <a:pPr/>
              <a:t>13</a:t>
            </a:fld>
            <a:endParaRPr lang="el-G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DB5F4CFD-6786-471C-ACCD-01C95ED1C166}" type="slidenum">
              <a:rPr lang="el-GR" smtClean="0"/>
              <a:pPr/>
              <a:t>14</a:t>
            </a:fld>
            <a:endParaRPr lang="el-G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DB5F4CFD-6786-471C-ACCD-01C95ED1C166}" type="slidenum">
              <a:rPr lang="el-GR" smtClean="0"/>
              <a:pPr/>
              <a:t>15</a:t>
            </a:fld>
            <a:endParaRPr lang="el-G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DB5F4CFD-6786-471C-ACCD-01C95ED1C166}" type="slidenum">
              <a:rPr lang="el-GR" smtClean="0"/>
              <a:pPr/>
              <a:t>16</a:t>
            </a:fld>
            <a:endParaRPr lang="el-G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DB5F4CFD-6786-471C-ACCD-01C95ED1C166}" type="slidenum">
              <a:rPr lang="el-GR" smtClean="0"/>
              <a:pPr/>
              <a:t>17</a:t>
            </a:fld>
            <a:endParaRPr lang="el-G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DB5F4CFD-6786-471C-ACCD-01C95ED1C166}" type="slidenum">
              <a:rPr lang="el-GR" smtClean="0"/>
              <a:pPr/>
              <a:t>18</a:t>
            </a:fld>
            <a:endParaRPr lang="el-G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DB5F4CFD-6786-471C-ACCD-01C95ED1C166}" type="slidenum">
              <a:rPr lang="el-GR" smtClean="0"/>
              <a:pPr/>
              <a:t>19</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DB5F4CFD-6786-471C-ACCD-01C95ED1C166}" type="slidenum">
              <a:rPr lang="el-GR" smtClean="0"/>
              <a:pPr/>
              <a:t>2</a:t>
            </a:fld>
            <a:endParaRPr lang="el-G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DB5F4CFD-6786-471C-ACCD-01C95ED1C166}" type="slidenum">
              <a:rPr lang="el-GR" smtClean="0"/>
              <a:pPr/>
              <a:t>20</a:t>
            </a:fld>
            <a:endParaRPr lang="el-G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DB5F4CFD-6786-471C-ACCD-01C95ED1C166}" type="slidenum">
              <a:rPr lang="el-GR" smtClean="0"/>
              <a:pPr/>
              <a:t>21</a:t>
            </a:fld>
            <a:endParaRPr lang="el-G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DB5F4CFD-6786-471C-ACCD-01C95ED1C166}" type="slidenum">
              <a:rPr lang="el-GR" smtClean="0"/>
              <a:pPr/>
              <a:t>22</a:t>
            </a:fld>
            <a:endParaRPr lang="el-G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DB5F4CFD-6786-471C-ACCD-01C95ED1C166}" type="slidenum">
              <a:rPr lang="el-GR" smtClean="0"/>
              <a:pPr/>
              <a:t>23</a:t>
            </a:fld>
            <a:endParaRPr lang="el-G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DB5F4CFD-6786-471C-ACCD-01C95ED1C166}" type="slidenum">
              <a:rPr lang="el-GR" smtClean="0"/>
              <a:pPr/>
              <a:t>24</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DB5F4CFD-6786-471C-ACCD-01C95ED1C166}" type="slidenum">
              <a:rPr lang="el-GR" smtClean="0"/>
              <a:pPr/>
              <a:t>3</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DB5F4CFD-6786-471C-ACCD-01C95ED1C166}" type="slidenum">
              <a:rPr lang="el-GR" smtClean="0"/>
              <a:pPr/>
              <a:t>4</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DB5F4CFD-6786-471C-ACCD-01C95ED1C166}" type="slidenum">
              <a:rPr lang="el-GR" smtClean="0"/>
              <a:pPr/>
              <a:t>5</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DB5F4CFD-6786-471C-ACCD-01C95ED1C166}" type="slidenum">
              <a:rPr lang="el-GR" smtClean="0"/>
              <a:pPr/>
              <a:t>6</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DB5F4CFD-6786-471C-ACCD-01C95ED1C166}" type="slidenum">
              <a:rPr lang="el-GR" smtClean="0"/>
              <a:pPr/>
              <a:t>7</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DB5F4CFD-6786-471C-ACCD-01C95ED1C166}" type="slidenum">
              <a:rPr lang="el-GR" smtClean="0"/>
              <a:pPr/>
              <a:t>8</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DB5F4CFD-6786-471C-ACCD-01C95ED1C166}" type="slidenum">
              <a:rPr lang="el-GR" smtClean="0"/>
              <a:pPr/>
              <a:t>9</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9EBBA132-F9A5-4C54-AC90-4E6039AE02BD}" type="datetimeFigureOut">
              <a:rPr lang="el-GR" smtClean="0"/>
              <a:pPr/>
              <a:t>31/3/2021</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7" name="6 - Ευθεία γραμμή σύνδεσης"/>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DAC45EC-3962-4ECA-9985-DECA85C1B71B}" type="slidenum">
              <a:rPr lang="el-GR" smtClean="0"/>
              <a:pPr/>
              <a:t>‹#›</a:t>
            </a:fld>
            <a:endParaRPr lang="el-GR"/>
          </a:p>
        </p:txBody>
      </p:sp>
      <p:sp>
        <p:nvSpPr>
          <p:cNvPr id="8" name="7 - Τίτλος"/>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9EBBA132-F9A5-4C54-AC90-4E6039AE02BD}" type="datetimeFigureOut">
              <a:rPr lang="el-GR" smtClean="0"/>
              <a:pPr/>
              <a:t>31/3/2021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DAC45EC-3962-4ECA-9985-DECA85C1B71B}"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2"/>
      </p:bgRef>
    </p:bg>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Ευθεία γραμμή σύνδεσης"/>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 Έλλειψη"/>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6915912" y="3009901"/>
            <a:ext cx="457200" cy="441325"/>
          </a:xfrm>
        </p:spPr>
        <p:txBody>
          <a:bodyPr/>
          <a:lstStyle/>
          <a:p>
            <a:fld id="{7DAC45EC-3962-4ECA-9985-DECA85C1B71B}" type="slidenum">
              <a:rPr lang="el-GR" smtClean="0"/>
              <a:pPr/>
              <a:t>‹#›</a:t>
            </a:fld>
            <a:endParaRPr lang="el-GR"/>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9EBBA132-F9A5-4C54-AC90-4E6039AE02BD}" type="datetimeFigureOut">
              <a:rPr lang="el-GR" smtClean="0"/>
              <a:pPr/>
              <a:t>31/3/2021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kumimoji="0" lang="el-GR"/>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kumimoji="0" lang="el-GR"/>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9EBBA132-F9A5-4C54-AC90-4E6039AE02BD}" type="datetimeFigureOut">
              <a:rPr lang="el-GR" smtClean="0"/>
              <a:pPr/>
              <a:t>31/3/2021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4361688" y="1026372"/>
            <a:ext cx="457200" cy="441325"/>
          </a:xfrm>
        </p:spPr>
        <p:txBody>
          <a:bodyPr/>
          <a:lstStyle/>
          <a:p>
            <a:fld id="{7DAC45EC-3962-4ECA-9985-DECA85C1B71B}" type="slidenum">
              <a:rPr lang="el-GR" smtClean="0"/>
              <a:pPr/>
              <a:t>‹#›</a:t>
            </a:fld>
            <a:endParaRPr lang="el-GR"/>
          </a:p>
        </p:txBody>
      </p:sp>
      <p:sp>
        <p:nvSpPr>
          <p:cNvPr id="8" name="7 - Θέση περιεχομένου"/>
          <p:cNvSpPr>
            <a:spLocks noGrp="1"/>
          </p:cNvSpPr>
          <p:nvPr>
            <p:ph sz="quarter" idx="1"/>
          </p:nvPr>
        </p:nvSpPr>
        <p:spPr>
          <a:xfrm>
            <a:off x="301752" y="1527048"/>
            <a:ext cx="8503920" cy="4572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13" name="12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Θέση υποσέλιδου"/>
          <p:cNvSpPr>
            <a:spLocks noGrp="1"/>
          </p:cNvSpPr>
          <p:nvPr>
            <p:ph type="ftr" sz="quarter" idx="11"/>
          </p:nvPr>
        </p:nvSpPr>
        <p:spPr/>
        <p:txBody>
          <a:bodyPr/>
          <a:lstStyle/>
          <a:p>
            <a:endParaRPr lang="el-GR"/>
          </a:p>
        </p:txBody>
      </p:sp>
      <p:sp>
        <p:nvSpPr>
          <p:cNvPr id="4" name="3 - Θέση ημερομηνίας"/>
          <p:cNvSpPr>
            <a:spLocks noGrp="1"/>
          </p:cNvSpPr>
          <p:nvPr>
            <p:ph type="dt" sz="half" idx="10"/>
          </p:nvPr>
        </p:nvSpPr>
        <p:spPr/>
        <p:txBody>
          <a:bodyPr/>
          <a:lstStyle/>
          <a:p>
            <a:fld id="{9EBBA132-F9A5-4C54-AC90-4E6039AE02BD}" type="datetimeFigureOut">
              <a:rPr lang="el-GR" smtClean="0"/>
              <a:pPr/>
              <a:t>31/3/2021</a:t>
            </a:fld>
            <a:endParaRPr lang="el-GR"/>
          </a:p>
        </p:txBody>
      </p:sp>
      <p:sp>
        <p:nvSpPr>
          <p:cNvPr id="8" name="7 - Ευθεία γραμμή σύνδεσης"/>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DAC45EC-3962-4ECA-9985-DECA85C1B71B}" type="slidenum">
              <a:rPr lang="el-GR" smtClean="0"/>
              <a:pPr/>
              <a:t>‹#›</a:t>
            </a:fld>
            <a:endParaRPr lang="el-GR"/>
          </a:p>
        </p:txBody>
      </p:sp>
      <p:sp>
        <p:nvSpPr>
          <p:cNvPr id="2" name="1 - Τίτλος"/>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758952"/>
          </a:xfrm>
        </p:spPr>
        <p:txBody>
          <a:bodyPr/>
          <a:lstStyle/>
          <a:p>
            <a:r>
              <a:rPr kumimoji="0" lang="el-GR"/>
              <a:t>Kλικ για επεξεργασία του τίτλου</a:t>
            </a:r>
            <a:endParaRPr kumimoji="0" lang="en-US"/>
          </a:p>
        </p:txBody>
      </p:sp>
      <p:sp>
        <p:nvSpPr>
          <p:cNvPr id="5" name="4 - Θέση ημερομηνίας"/>
          <p:cNvSpPr>
            <a:spLocks noGrp="1"/>
          </p:cNvSpPr>
          <p:nvPr>
            <p:ph type="dt" sz="half" idx="10"/>
          </p:nvPr>
        </p:nvSpPr>
        <p:spPr>
          <a:xfrm>
            <a:off x="5791200" y="6409944"/>
            <a:ext cx="3044952" cy="365760"/>
          </a:xfrm>
        </p:spPr>
        <p:txBody>
          <a:bodyPr/>
          <a:lstStyle/>
          <a:p>
            <a:fld id="{9EBBA132-F9A5-4C54-AC90-4E6039AE02BD}" type="datetimeFigureOut">
              <a:rPr lang="el-GR" smtClean="0"/>
              <a:pPr/>
              <a:t>31/3/2021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DAC45EC-3962-4ECA-9985-DECA85C1B71B}" type="slidenum">
              <a:rPr lang="el-GR" smtClean="0"/>
              <a:pPr/>
              <a:t>‹#›</a:t>
            </a:fld>
            <a:endParaRPr lang="el-GR"/>
          </a:p>
        </p:txBody>
      </p:sp>
      <p:sp>
        <p:nvSpPr>
          <p:cNvPr id="8" name="7 - Ευθεία γραμμή σύνδεσης"/>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1">
        <a:schemeClr val="bg2"/>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Ορθογώνιο"/>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9EBBA132-F9A5-4C54-AC90-4E6039AE02BD}" type="datetimeFigureOut">
              <a:rPr lang="el-GR" smtClean="0"/>
              <a:pPr/>
              <a:t>31/3/2021</a:t>
            </a:fld>
            <a:endParaRPr lang="el-GR"/>
          </a:p>
        </p:txBody>
      </p:sp>
      <p:sp>
        <p:nvSpPr>
          <p:cNvPr id="8" name="7 - Θέση υποσέλιδου"/>
          <p:cNvSpPr>
            <a:spLocks noGrp="1"/>
          </p:cNvSpPr>
          <p:nvPr>
            <p:ph type="ftr" sz="quarter" idx="11"/>
          </p:nvPr>
        </p:nvSpPr>
        <p:spPr>
          <a:xfrm>
            <a:off x="304800" y="6409944"/>
            <a:ext cx="3581400" cy="365760"/>
          </a:xfrm>
        </p:spPr>
        <p:txBody>
          <a:bodyPr/>
          <a:lstStyle/>
          <a:p>
            <a:endParaRPr lang="el-GR"/>
          </a:p>
        </p:txBody>
      </p:sp>
      <p:sp>
        <p:nvSpPr>
          <p:cNvPr id="15" name="14 - Ευθεία γραμμή σύνδεσης"/>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 Θέση περιεχομένου"/>
          <p:cNvSpPr>
            <a:spLocks noGrp="1"/>
          </p:cNvSpPr>
          <p:nvPr>
            <p:ph sz="quarter" idx="2"/>
          </p:nvPr>
        </p:nvSpPr>
        <p:spPr>
          <a:xfrm>
            <a:off x="301752" y="2471383"/>
            <a:ext cx="4041648" cy="3818404"/>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6" name="25 - Θέση περιεχομένου"/>
          <p:cNvSpPr>
            <a:spLocks noGrp="1"/>
          </p:cNvSpPr>
          <p:nvPr>
            <p:ph sz="quarter" idx="4"/>
          </p:nvPr>
        </p:nvSpPr>
        <p:spPr>
          <a:xfrm>
            <a:off x="4800600" y="2471383"/>
            <a:ext cx="4038600" cy="3822192"/>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5" name="24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Θέση αριθμού διαφάνειας"/>
          <p:cNvSpPr>
            <a:spLocks noGrp="1"/>
          </p:cNvSpPr>
          <p:nvPr>
            <p:ph type="sldNum" sz="quarter" idx="12"/>
          </p:nvPr>
        </p:nvSpPr>
        <p:spPr>
          <a:xfrm>
            <a:off x="4343400" y="1042416"/>
            <a:ext cx="457200" cy="441325"/>
          </a:xfrm>
        </p:spPr>
        <p:txBody>
          <a:bodyPr/>
          <a:lstStyle>
            <a:lvl1pPr algn="ctr">
              <a:defRPr/>
            </a:lvl1pPr>
          </a:lstStyle>
          <a:p>
            <a:fld id="{7DAC45EC-3962-4ECA-9985-DECA85C1B71B}" type="slidenum">
              <a:rPr lang="el-GR" smtClean="0"/>
              <a:pPr/>
              <a:t>‹#›</a:t>
            </a:fld>
            <a:endParaRPr lang="el-GR"/>
          </a:p>
        </p:txBody>
      </p:sp>
      <p:sp>
        <p:nvSpPr>
          <p:cNvPr id="23" name="22 - Τίτλος"/>
          <p:cNvSpPr>
            <a:spLocks noGrp="1"/>
          </p:cNvSpPr>
          <p:nvPr>
            <p:ph type="title"/>
          </p:nvPr>
        </p:nvSpPr>
        <p:spPr/>
        <p:txBody>
          <a:bodyPr rtlCol="0" anchor="b" anchorCtr="0"/>
          <a:lstStyle/>
          <a:p>
            <a:r>
              <a:rPr kumimoji="0" lang="el-GR"/>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9EBBA132-F9A5-4C54-AC90-4E6039AE02BD}" type="datetimeFigureOut">
              <a:rPr lang="el-GR" smtClean="0"/>
              <a:pPr/>
              <a:t>31/3/2021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a:xfrm>
            <a:off x="4343400" y="1036020"/>
            <a:ext cx="457200" cy="441325"/>
          </a:xfrm>
        </p:spPr>
        <p:txBody>
          <a:bodyPr/>
          <a:lstStyle/>
          <a:p>
            <a:fld id="{7DAC45EC-3962-4ECA-9985-DECA85C1B71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 Ορθογώνιο"/>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 Θέση ημερομηνίας"/>
          <p:cNvSpPr>
            <a:spLocks noGrp="1"/>
          </p:cNvSpPr>
          <p:nvPr>
            <p:ph type="dt" sz="half" idx="10"/>
          </p:nvPr>
        </p:nvSpPr>
        <p:spPr/>
        <p:txBody>
          <a:bodyPr/>
          <a:lstStyle/>
          <a:p>
            <a:fld id="{9EBBA132-F9A5-4C54-AC90-4E6039AE02BD}" type="datetimeFigureOut">
              <a:rPr lang="el-GR" smtClean="0"/>
              <a:pPr/>
              <a:t>31/3/2021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4267200" y="6324600"/>
            <a:ext cx="609600" cy="441324"/>
          </a:xfrm>
        </p:spPr>
        <p:txBody>
          <a:bodyPr/>
          <a:lstStyle>
            <a:lvl1pPr>
              <a:defRPr>
                <a:solidFill>
                  <a:srgbClr val="FFFFFF"/>
                </a:solidFill>
              </a:defRPr>
            </a:lvl1pPr>
          </a:lstStyle>
          <a:p>
            <a:fld id="{7DAC45EC-3962-4ECA-9985-DECA85C1B71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9" name="18 - Ορθογώνιο"/>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8" name="7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Θέση περιεχομένου"/>
          <p:cNvSpPr>
            <a:spLocks noGrp="1"/>
          </p:cNvSpPr>
          <p:nvPr>
            <p:ph sz="quarter" idx="1"/>
          </p:nvPr>
        </p:nvSpPr>
        <p:spPr>
          <a:xfrm>
            <a:off x="3124200" y="685800"/>
            <a:ext cx="5638800" cy="54102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0" name="9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DAC45EC-3962-4ECA-9985-DECA85C1B71B}" type="slidenum">
              <a:rPr lang="el-GR" smtClean="0"/>
              <a:pPr/>
              <a:t>‹#›</a:t>
            </a:fld>
            <a:endParaRPr lang="el-GR"/>
          </a:p>
        </p:txBody>
      </p:sp>
      <p:sp>
        <p:nvSpPr>
          <p:cNvPr id="21" name="20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p:txBody>
          <a:bodyPr/>
          <a:lstStyle/>
          <a:p>
            <a:fld id="{9EBBA132-F9A5-4C54-AC90-4E6039AE02BD}" type="datetimeFigureOut">
              <a:rPr lang="el-GR" smtClean="0"/>
              <a:pPr/>
              <a:t>31/3/2021</a:t>
            </a:fld>
            <a:endParaRPr lang="el-GR"/>
          </a:p>
        </p:txBody>
      </p:sp>
      <p:sp>
        <p:nvSpPr>
          <p:cNvPr id="6" name="5 - Θέση υποσέλιδου"/>
          <p:cNvSpPr>
            <a:spLocks noGrp="1"/>
          </p:cNvSpPr>
          <p:nvPr>
            <p:ph type="ftr" sz="quarter" idx="11"/>
          </p:nvPr>
        </p:nvSpPr>
        <p:spPr>
          <a:xfrm>
            <a:off x="301752" y="6410848"/>
            <a:ext cx="3383280" cy="365760"/>
          </a:xfrm>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20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 Ορθογώνιο"/>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p>
            <a:fld id="{7DAC45EC-3962-4ECA-9985-DECA85C1B71B}" type="slidenum">
              <a:rPr lang="el-GR" smtClean="0"/>
              <a:pPr/>
              <a:t>‹#›</a:t>
            </a:fld>
            <a:endParaRPr lang="el-GR"/>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3000375" y="609600"/>
            <a:ext cx="5867400" cy="4267200"/>
          </a:xfrm>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a:t>Kλικ για επεξεργασία των στυλ του υποδείγματος</a:t>
            </a:r>
          </a:p>
        </p:txBody>
      </p:sp>
      <p:sp>
        <p:nvSpPr>
          <p:cNvPr id="22" name="21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a:xfrm>
            <a:off x="5788152" y="6404984"/>
            <a:ext cx="3044952" cy="365760"/>
          </a:xfrm>
        </p:spPr>
        <p:txBody>
          <a:bodyPr/>
          <a:lstStyle/>
          <a:p>
            <a:fld id="{9EBBA132-F9A5-4C54-AC90-4E6039AE02BD}" type="datetimeFigureOut">
              <a:rPr lang="el-GR" smtClean="0"/>
              <a:pPr/>
              <a:t>31/3/2021</a:t>
            </a:fld>
            <a:endParaRPr lang="el-GR"/>
          </a:p>
        </p:txBody>
      </p:sp>
      <p:sp>
        <p:nvSpPr>
          <p:cNvPr id="6" name="5 - Θέση υποσέλιδου"/>
          <p:cNvSpPr>
            <a:spLocks noGrp="1"/>
          </p:cNvSpPr>
          <p:nvPr>
            <p:ph type="ftr" sz="quarter" idx="11"/>
          </p:nvPr>
        </p:nvSpPr>
        <p:spPr>
          <a:xfrm>
            <a:off x="301752" y="6410848"/>
            <a:ext cx="3584448" cy="365760"/>
          </a:xfrm>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Θέση ημερομηνίας"/>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9EBBA132-F9A5-4C54-AC90-4E6039AE02BD}" type="datetimeFigureOut">
              <a:rPr lang="el-GR" smtClean="0"/>
              <a:pPr/>
              <a:t>31/3/2021</a:t>
            </a:fld>
            <a:endParaRPr lang="el-GR"/>
          </a:p>
        </p:txBody>
      </p:sp>
      <p:sp>
        <p:nvSpPr>
          <p:cNvPr id="3" name="2 - Θέση υποσέλιδου"/>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a:p>
        </p:txBody>
      </p:sp>
      <p:sp>
        <p:nvSpPr>
          <p:cNvPr id="8" name="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 Ευθεία γραμμή σύνδεσης"/>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DAC45EC-3962-4ECA-9985-DECA85C1B71B}" type="slidenum">
              <a:rPr lang="el-GR" smtClean="0"/>
              <a:pPr/>
              <a:t>‹#›</a:t>
            </a:fld>
            <a:endParaRPr lang="el-GR"/>
          </a:p>
        </p:txBody>
      </p:sp>
      <p:sp>
        <p:nvSpPr>
          <p:cNvPr id="22" name="21 - Θέση τίτλου"/>
          <p:cNvSpPr>
            <a:spLocks noGrp="1"/>
          </p:cNvSpPr>
          <p:nvPr>
            <p:ph type="title"/>
          </p:nvPr>
        </p:nvSpPr>
        <p:spPr>
          <a:xfrm>
            <a:off x="301752" y="228600"/>
            <a:ext cx="8534400" cy="758952"/>
          </a:xfrm>
          <a:prstGeom prst="rect">
            <a:avLst/>
          </a:prstGeom>
        </p:spPr>
        <p:txBody>
          <a:bodyPr vert="horz" anchor="b">
            <a:normAutofit/>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ideo" Target="file:///C:\Users\&#924;&#913;&#925;&#927;&#931;%20&#913;&#935;&#923;&#913;&#916;&#921;&#913;&#925;&#913;&#922;&#919;&#931;\Videos\Ideales%20Spa%20-%20&#932;&#945;%20&#959;&#966;&#941;&#955;&#951;&#962;%20&#964;&#951;&#962;%20&#933;&#948;&#961;&#959;&#952;&#949;&#961;&#945;&#960;&#949;&#943;&#945;&#962;%2002%20-%20MP4%20-%20MPEG-4%20Video.mp4" TargetMode="Externa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p:txBody>
          <a:bodyPr/>
          <a:lstStyle/>
          <a:p>
            <a:r>
              <a:rPr lang="el-GR" dirty="0" err="1"/>
              <a:t>ΚροντΗρηΣ</a:t>
            </a:r>
            <a:r>
              <a:rPr lang="el-GR" dirty="0"/>
              <a:t>  </a:t>
            </a:r>
            <a:r>
              <a:rPr lang="el-GR" dirty="0" err="1"/>
              <a:t>ΠΕτροΣ</a:t>
            </a:r>
            <a:endParaRPr lang="el-GR" dirty="0"/>
          </a:p>
          <a:p>
            <a:r>
              <a:rPr lang="el-GR" dirty="0"/>
              <a:t>Ά ΕΠΑΣ ΦΥΣΙΚΟΘΕΡΑΠΕΙΑΣ</a:t>
            </a:r>
          </a:p>
          <a:p>
            <a:r>
              <a:rPr lang="el-GR" dirty="0"/>
              <a:t>2012-2013</a:t>
            </a:r>
          </a:p>
        </p:txBody>
      </p:sp>
      <p:sp>
        <p:nvSpPr>
          <p:cNvPr id="2" name="1 - Τίτλος"/>
          <p:cNvSpPr>
            <a:spLocks noGrp="1"/>
          </p:cNvSpPr>
          <p:nvPr>
            <p:ph type="ctrTitle"/>
          </p:nvPr>
        </p:nvSpPr>
        <p:spPr/>
        <p:txBody>
          <a:bodyPr/>
          <a:lstStyle/>
          <a:p>
            <a:r>
              <a:rPr lang="en-US" dirty="0"/>
              <a:t>Y</a:t>
            </a:r>
            <a:r>
              <a:rPr lang="el-GR" dirty="0"/>
              <a:t>ΔΡΟΘΕΡΑΠΕΙΑ</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ΩΦΕΛΗ ΥΔΡΟΘΕΡΑΠΕΙΑΣ</a:t>
            </a:r>
          </a:p>
        </p:txBody>
      </p:sp>
      <p:pic>
        <p:nvPicPr>
          <p:cNvPr id="4" name="Ideales Spa - Τα οφέλης της Υδροθεραπείας 02 - MP4 - MPEG-4 Video.mp4">
            <a:hlinkClick r:id="" action="ppaction://media"/>
          </p:cNvPr>
          <p:cNvPicPr>
            <a:picLocks noGrp="1" noRot="1" noChangeAspect="1"/>
          </p:cNvPicPr>
          <p:nvPr>
            <p:ph sz="quarter" idx="1"/>
            <a:videoFile r:link="rId1"/>
          </p:nvPr>
        </p:nvPicPr>
        <p:blipFill>
          <a:blip r:embed="rId4" cstate="print"/>
          <a:stretch>
            <a:fillRect/>
          </a:stretch>
        </p:blipFill>
        <p:spPr>
          <a:xfrm>
            <a:off x="1506538" y="1527175"/>
            <a:ext cx="6096000" cy="45720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ΜΟΡΦΕΣ ΥΔΡΟΘΕΡΑΠΕΙΑΣ</a:t>
            </a:r>
          </a:p>
        </p:txBody>
      </p:sp>
      <p:sp>
        <p:nvSpPr>
          <p:cNvPr id="3" name="2 - Θέση περιεχομένου"/>
          <p:cNvSpPr>
            <a:spLocks noGrp="1"/>
          </p:cNvSpPr>
          <p:nvPr>
            <p:ph sz="quarter" idx="1"/>
          </p:nvPr>
        </p:nvSpPr>
        <p:spPr/>
        <p:txBody>
          <a:bodyPr/>
          <a:lstStyle/>
          <a:p>
            <a:r>
              <a:rPr lang="el-GR" dirty="0"/>
              <a:t>Α)Εσωτερική Υδροθεραπεία </a:t>
            </a:r>
          </a:p>
          <a:p>
            <a:r>
              <a:rPr lang="el-GR" dirty="0"/>
              <a:t>  1)</a:t>
            </a:r>
            <a:r>
              <a:rPr lang="el-GR" dirty="0" err="1"/>
              <a:t>Ποσιοθεραπεία</a:t>
            </a:r>
            <a:r>
              <a:rPr lang="el-GR" dirty="0"/>
              <a:t> </a:t>
            </a:r>
          </a:p>
          <a:p>
            <a:r>
              <a:rPr lang="el-GR" dirty="0"/>
              <a:t>  2)</a:t>
            </a:r>
            <a:r>
              <a:rPr lang="el-GR" dirty="0" err="1"/>
              <a:t>Εισπνοοθεραπεία</a:t>
            </a:r>
            <a:r>
              <a:rPr lang="el-GR" dirty="0"/>
              <a:t> </a:t>
            </a:r>
          </a:p>
          <a:p>
            <a:r>
              <a:rPr lang="el-GR" dirty="0"/>
              <a:t>Β)Εξωτερική Υδροθεραπεία </a:t>
            </a:r>
          </a:p>
          <a:p>
            <a:r>
              <a:rPr lang="el-GR" dirty="0"/>
              <a:t>1)Λουτροθεραπεία </a:t>
            </a:r>
          </a:p>
          <a:p>
            <a:r>
              <a:rPr lang="el-GR" dirty="0"/>
              <a:t> 2)</a:t>
            </a:r>
            <a:r>
              <a:rPr lang="el-GR" dirty="0" err="1"/>
              <a:t>Υδροκινησιοθεραπεία</a:t>
            </a:r>
            <a:r>
              <a:rPr lang="el-GR" dirty="0"/>
              <a:t>- </a:t>
            </a:r>
            <a:r>
              <a:rPr lang="el-GR" dirty="0" err="1"/>
              <a:t>Υδροµαλάξεις</a:t>
            </a:r>
            <a:r>
              <a:rPr lang="el-GR" dirty="0"/>
              <a:t> </a:t>
            </a:r>
          </a:p>
          <a:p>
            <a:r>
              <a:rPr lang="el-GR" dirty="0"/>
              <a:t>Γ)</a:t>
            </a:r>
            <a:r>
              <a:rPr lang="el-GR" dirty="0" err="1"/>
              <a:t>Πηλοθεραπεία</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ΕΙΣΠΝΟΘΕΡΑΠΕΙΑ</a:t>
            </a:r>
          </a:p>
        </p:txBody>
      </p:sp>
      <p:sp>
        <p:nvSpPr>
          <p:cNvPr id="3" name="2 - Θέση περιεχομένου"/>
          <p:cNvSpPr>
            <a:spLocks noGrp="1"/>
          </p:cNvSpPr>
          <p:nvPr>
            <p:ph sz="quarter" idx="1"/>
          </p:nvPr>
        </p:nvSpPr>
        <p:spPr/>
        <p:txBody>
          <a:bodyPr/>
          <a:lstStyle/>
          <a:p>
            <a:r>
              <a:rPr lang="el-GR" dirty="0"/>
              <a:t>Η </a:t>
            </a:r>
            <a:r>
              <a:rPr lang="el-GR" dirty="0" err="1"/>
              <a:t>εισπνοθεραπεία</a:t>
            </a:r>
            <a:r>
              <a:rPr lang="el-GR" dirty="0"/>
              <a:t> ενδείκνυται για την αντιμετώπιση παθήσεων του αναπνευστικού συστήματος. Τα νερά που έχουν µ</a:t>
            </a:r>
            <a:r>
              <a:rPr lang="el-GR" dirty="0" err="1"/>
              <a:t>ελετηθεί</a:t>
            </a:r>
            <a:r>
              <a:rPr lang="el-GR" dirty="0"/>
              <a:t> και έχουν </a:t>
            </a:r>
            <a:r>
              <a:rPr lang="el-GR" dirty="0" err="1"/>
              <a:t>χρησιµοποιηθεί</a:t>
            </a:r>
            <a:r>
              <a:rPr lang="el-GR" dirty="0"/>
              <a:t> περισσότερο για την θεραπεία αυτών των άτυπων </a:t>
            </a:r>
            <a:r>
              <a:rPr lang="el-GR" dirty="0" err="1"/>
              <a:t>βρογχοπνευµονοπαθειών</a:t>
            </a:r>
            <a:r>
              <a:rPr lang="el-GR" dirty="0"/>
              <a:t> είναι τα θειούχα, τα </a:t>
            </a:r>
            <a:r>
              <a:rPr lang="el-GR" dirty="0" err="1"/>
              <a:t>διττανθρακικά</a:t>
            </a:r>
            <a:r>
              <a:rPr lang="el-GR" dirty="0"/>
              <a:t>, τα χλωριούχα, τα ανθρακικά, τα </a:t>
            </a:r>
            <a:r>
              <a:rPr lang="el-GR" dirty="0" err="1"/>
              <a:t>αρσενικούχα</a:t>
            </a:r>
            <a:r>
              <a:rPr lang="el-GR" dirty="0"/>
              <a:t> και ραδιενεργά.  Τα µ</a:t>
            </a:r>
            <a:r>
              <a:rPr lang="el-GR" dirty="0" err="1"/>
              <a:t>εταλλικά</a:t>
            </a:r>
            <a:r>
              <a:rPr lang="el-GR" dirty="0"/>
              <a:t> αυτά νερά  επιδρούν στις νόσους των αναπνευστικών οδών µε µ</a:t>
            </a:r>
            <a:r>
              <a:rPr lang="el-GR" dirty="0" err="1"/>
              <a:t>ηχανισµούς</a:t>
            </a:r>
            <a:r>
              <a:rPr lang="el-GR" dirty="0"/>
              <a:t> </a:t>
            </a:r>
            <a:r>
              <a:rPr lang="el-GR" dirty="0" err="1"/>
              <a:t>συνδεδεµένους</a:t>
            </a:r>
            <a:r>
              <a:rPr lang="el-GR" dirty="0"/>
              <a:t> τόσο µε τις </a:t>
            </a:r>
            <a:r>
              <a:rPr lang="el-GR" dirty="0" err="1"/>
              <a:t>χηµικές</a:t>
            </a:r>
            <a:r>
              <a:rPr lang="el-GR" dirty="0"/>
              <a:t> ιδιότητες όσο και µε τις φυσικές ιδιότητες.</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ΕΙΣΠΝΟΟΘΕΡΑΠΕΙΑ</a:t>
            </a:r>
          </a:p>
        </p:txBody>
      </p:sp>
      <p:sp>
        <p:nvSpPr>
          <p:cNvPr id="3" name="2 - Θέση περιεχομένου"/>
          <p:cNvSpPr>
            <a:spLocks noGrp="1"/>
          </p:cNvSpPr>
          <p:nvPr>
            <p:ph sz="quarter" idx="1"/>
          </p:nvPr>
        </p:nvSpPr>
        <p:spPr/>
        <p:txBody>
          <a:bodyPr>
            <a:normAutofit fontScale="92500" lnSpcReduction="20000"/>
          </a:bodyPr>
          <a:lstStyle/>
          <a:p>
            <a:r>
              <a:rPr lang="el-GR" dirty="0"/>
              <a:t>Η </a:t>
            </a:r>
            <a:r>
              <a:rPr lang="el-GR" dirty="0" err="1"/>
              <a:t>εισπνοο</a:t>
            </a:r>
            <a:r>
              <a:rPr lang="el-GR" dirty="0"/>
              <a:t>-θεραπεία  μπορεί να χρησιμοποιηθεί από ασθενείς με:</a:t>
            </a:r>
          </a:p>
          <a:p>
            <a:r>
              <a:rPr lang="el-GR" dirty="0"/>
              <a:t>- Παθήσεις του αναπνευστικού συστήματος</a:t>
            </a:r>
          </a:p>
          <a:p>
            <a:r>
              <a:rPr lang="el-GR" dirty="0"/>
              <a:t>- Βρογχικό άσθμα και χρόνιες βρογχίτιδες</a:t>
            </a:r>
          </a:p>
          <a:p>
            <a:r>
              <a:rPr lang="el-GR" dirty="0"/>
              <a:t>- Χρόνιες φλεγμονές του αναπνευστικού συστήματος</a:t>
            </a:r>
          </a:p>
          <a:p>
            <a:r>
              <a:rPr lang="el-GR" dirty="0"/>
              <a:t>Δεν συνιστάται σε :</a:t>
            </a:r>
          </a:p>
          <a:p>
            <a:r>
              <a:rPr lang="el-GR" dirty="0"/>
              <a:t>- Φυματίωση</a:t>
            </a:r>
          </a:p>
          <a:p>
            <a:r>
              <a:rPr lang="el-GR" dirty="0"/>
              <a:t>- Αρτηριακή υπέρταση όταν δεν ρυθμίζεται</a:t>
            </a:r>
          </a:p>
          <a:p>
            <a:r>
              <a:rPr lang="el-GR" dirty="0"/>
              <a:t>- Σακχαρώδη διαβήτη</a:t>
            </a:r>
          </a:p>
          <a:p>
            <a:r>
              <a:rPr lang="el-GR" dirty="0"/>
              <a:t>- Νεφρική, ηπατική και καρδιακή ανεπάρκεια</a:t>
            </a:r>
          </a:p>
          <a:p>
            <a:r>
              <a:rPr lang="el-GR" dirty="0"/>
              <a:t>- Καρκίνο</a:t>
            </a:r>
          </a:p>
          <a:p>
            <a:r>
              <a:rPr lang="el-GR" dirty="0"/>
              <a:t>- Οξείες λοιμώξεις</a:t>
            </a:r>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ΠΟΣΙΘΕΡΑΠΕΙΑ</a:t>
            </a:r>
          </a:p>
        </p:txBody>
      </p:sp>
      <p:sp>
        <p:nvSpPr>
          <p:cNvPr id="3" name="2 - Θέση περιεχομένου"/>
          <p:cNvSpPr>
            <a:spLocks noGrp="1"/>
          </p:cNvSpPr>
          <p:nvPr>
            <p:ph sz="quarter" idx="1"/>
          </p:nvPr>
        </p:nvSpPr>
        <p:spPr/>
        <p:txBody>
          <a:bodyPr>
            <a:normAutofit fontScale="92500" lnSpcReduction="20000"/>
          </a:bodyPr>
          <a:lstStyle/>
          <a:p>
            <a:r>
              <a:rPr lang="el-GR" dirty="0"/>
              <a:t>Η </a:t>
            </a:r>
            <a:r>
              <a:rPr lang="el-GR" dirty="0" err="1"/>
              <a:t>ποσιθεραπεία</a:t>
            </a:r>
            <a:r>
              <a:rPr lang="el-GR" dirty="0"/>
              <a:t> γίνεται με πόση ιαματικού νερού με συγκεκριμένα ποιοτικά χαρακτηριστικά.</a:t>
            </a:r>
          </a:p>
          <a:p>
            <a:r>
              <a:rPr lang="el-GR" dirty="0"/>
              <a:t>Με την πόση </a:t>
            </a:r>
            <a:r>
              <a:rPr lang="el-GR" dirty="0" err="1"/>
              <a:t>ιαµατικών</a:t>
            </a:r>
            <a:r>
              <a:rPr lang="el-GR" dirty="0"/>
              <a:t> νερών </a:t>
            </a:r>
            <a:r>
              <a:rPr lang="el-GR" dirty="0" err="1"/>
              <a:t>έχουµε</a:t>
            </a:r>
            <a:r>
              <a:rPr lang="el-GR" dirty="0"/>
              <a:t>: </a:t>
            </a:r>
          </a:p>
          <a:p>
            <a:r>
              <a:rPr lang="el-GR" dirty="0"/>
              <a:t>  Α)Αύξηση της </a:t>
            </a:r>
            <a:r>
              <a:rPr lang="el-GR" dirty="0" err="1"/>
              <a:t>διούρισης</a:t>
            </a:r>
            <a:r>
              <a:rPr lang="el-GR" dirty="0"/>
              <a:t>. </a:t>
            </a:r>
          </a:p>
          <a:p>
            <a:r>
              <a:rPr lang="el-GR" dirty="0"/>
              <a:t>  Β)Βελτίωση της πεπτικής λειτουργίας. </a:t>
            </a:r>
          </a:p>
          <a:p>
            <a:r>
              <a:rPr lang="el-GR" dirty="0"/>
              <a:t>  Γ)</a:t>
            </a:r>
            <a:r>
              <a:rPr lang="el-GR" dirty="0" err="1"/>
              <a:t>Ρύθµιση</a:t>
            </a:r>
            <a:r>
              <a:rPr lang="el-GR" dirty="0"/>
              <a:t> της λειτουργίας της χοληδόχου κύστεως. </a:t>
            </a:r>
          </a:p>
          <a:p>
            <a:r>
              <a:rPr lang="el-GR" dirty="0"/>
              <a:t>  ∆)Βελτίωση της εντερικής λειτουργίας. </a:t>
            </a:r>
          </a:p>
          <a:p>
            <a:r>
              <a:rPr lang="el-GR" dirty="0"/>
              <a:t>  Το </a:t>
            </a:r>
            <a:r>
              <a:rPr lang="el-GR" dirty="0" err="1"/>
              <a:t>ιαµατικό</a:t>
            </a:r>
            <a:r>
              <a:rPr lang="el-GR" dirty="0"/>
              <a:t> νερό είναι </a:t>
            </a:r>
            <a:r>
              <a:rPr lang="el-GR" dirty="0" err="1"/>
              <a:t>υπότονο</a:t>
            </a:r>
            <a:r>
              <a:rPr lang="el-GR" dirty="0"/>
              <a:t> και </a:t>
            </a:r>
            <a:r>
              <a:rPr lang="el-GR" dirty="0" err="1"/>
              <a:t>γι’αυτό</a:t>
            </a:r>
            <a:r>
              <a:rPr lang="el-GR" dirty="0"/>
              <a:t> το λόγο γρήγορα απορροφάται και απεκκρίνεται από τους νεφρούς. Με τη γρήγορη διέλευση του νερού από τις </a:t>
            </a:r>
            <a:r>
              <a:rPr lang="el-GR" dirty="0" err="1"/>
              <a:t>χολιφόρους</a:t>
            </a:r>
            <a:r>
              <a:rPr lang="el-GR" dirty="0"/>
              <a:t> και ουροφόρους οδούς </a:t>
            </a:r>
            <a:r>
              <a:rPr lang="el-GR" dirty="0" err="1"/>
              <a:t>συµπαρασύρονται</a:t>
            </a:r>
            <a:r>
              <a:rPr lang="el-GR" dirty="0"/>
              <a:t> και αποβάλλονται άλατα και µ</a:t>
            </a:r>
            <a:r>
              <a:rPr lang="el-GR" dirty="0" err="1"/>
              <a:t>ικροί</a:t>
            </a:r>
            <a:r>
              <a:rPr lang="el-GR" dirty="0"/>
              <a:t> λίθοι.</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ΠΟΣΙΘΕΡΑΠΕΙΑ</a:t>
            </a:r>
          </a:p>
        </p:txBody>
      </p:sp>
      <p:sp>
        <p:nvSpPr>
          <p:cNvPr id="3" name="2 - Θέση περιεχομένου"/>
          <p:cNvSpPr>
            <a:spLocks noGrp="1"/>
          </p:cNvSpPr>
          <p:nvPr>
            <p:ph sz="quarter" idx="1"/>
          </p:nvPr>
        </p:nvSpPr>
        <p:spPr/>
        <p:txBody>
          <a:bodyPr>
            <a:normAutofit fontScale="85000" lnSpcReduction="20000"/>
          </a:bodyPr>
          <a:lstStyle/>
          <a:p>
            <a:r>
              <a:rPr lang="el-GR" dirty="0"/>
              <a:t>Παθήσεις:</a:t>
            </a:r>
          </a:p>
          <a:p>
            <a:r>
              <a:rPr lang="el-GR" dirty="0"/>
              <a:t>- Παθήσεις των ουροφόρων οδών (</a:t>
            </a:r>
            <a:r>
              <a:rPr lang="el-GR" dirty="0" err="1"/>
              <a:t>π.χ</a:t>
            </a:r>
            <a:r>
              <a:rPr lang="el-GR" dirty="0"/>
              <a:t> </a:t>
            </a:r>
            <a:r>
              <a:rPr lang="el-GR" dirty="0" err="1"/>
              <a:t>υπεριουριχαιμία</a:t>
            </a:r>
            <a:r>
              <a:rPr lang="el-GR" dirty="0"/>
              <a:t>, λιθιάσεις των νεφρών, ουρητήρων και κύστεως).</a:t>
            </a:r>
          </a:p>
          <a:p>
            <a:r>
              <a:rPr lang="el-GR" dirty="0"/>
              <a:t>- Παθήσεις καλοήθους </a:t>
            </a:r>
            <a:r>
              <a:rPr lang="el-GR" dirty="0" err="1"/>
              <a:t>ηπατογενούς</a:t>
            </a:r>
            <a:r>
              <a:rPr lang="el-GR" dirty="0"/>
              <a:t> διαβήτη</a:t>
            </a:r>
          </a:p>
          <a:p>
            <a:r>
              <a:rPr lang="el-GR" dirty="0"/>
              <a:t>- Παχυσαρκίας</a:t>
            </a:r>
          </a:p>
          <a:p>
            <a:r>
              <a:rPr lang="el-GR" dirty="0"/>
              <a:t>- Παθήσεων του ήπατος και των χοληφόρων οδών(</a:t>
            </a:r>
            <a:r>
              <a:rPr lang="el-GR" dirty="0" err="1"/>
              <a:t>π.χ</a:t>
            </a:r>
            <a:r>
              <a:rPr lang="el-GR" dirty="0"/>
              <a:t> χρόνια χολοκυστίτιδα, λιθίαση της χοληδόχου κύστεως, μικρή ηπατική ανεπάρκεια)</a:t>
            </a:r>
          </a:p>
          <a:p>
            <a:r>
              <a:rPr lang="el-GR" dirty="0"/>
              <a:t>- Παθήσεων του πεπτικού συστήματος</a:t>
            </a:r>
          </a:p>
          <a:p>
            <a:r>
              <a:rPr lang="el-GR" dirty="0"/>
              <a:t>- Λιθιάσεων μετά την πάροδο ενός μηνός από τον τελευταίο κολικό</a:t>
            </a:r>
          </a:p>
          <a:p>
            <a:r>
              <a:rPr lang="el-GR" dirty="0"/>
              <a:t>- Έλκος </a:t>
            </a:r>
            <a:r>
              <a:rPr lang="el-GR" dirty="0" err="1"/>
              <a:t>γαστροδωδεκαδακτυλικού</a:t>
            </a:r>
            <a:r>
              <a:rPr lang="el-GR" dirty="0"/>
              <a:t> και </a:t>
            </a:r>
            <a:r>
              <a:rPr lang="el-GR" dirty="0" err="1"/>
              <a:t>ουλοποιημένου</a:t>
            </a:r>
            <a:r>
              <a:rPr lang="el-GR" dirty="0"/>
              <a:t> όχι σε ενεργό φάση.</a:t>
            </a: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ΠΟΣΙΘΕΡΑΠΕΙΑ</a:t>
            </a:r>
          </a:p>
        </p:txBody>
      </p:sp>
      <p:sp>
        <p:nvSpPr>
          <p:cNvPr id="3" name="2 - Θέση περιεχομένου"/>
          <p:cNvSpPr>
            <a:spLocks noGrp="1"/>
          </p:cNvSpPr>
          <p:nvPr>
            <p:ph sz="quarter" idx="1"/>
          </p:nvPr>
        </p:nvSpPr>
        <p:spPr/>
        <p:txBody>
          <a:bodyPr/>
          <a:lstStyle/>
          <a:p>
            <a:r>
              <a:rPr lang="el-GR" dirty="0"/>
              <a:t>ΑΝΤΕΝΔΕΙΞΕΙΣ ΠΟΣΙΘΕΡΑΠΕΙΑΣ</a:t>
            </a:r>
          </a:p>
          <a:p>
            <a:r>
              <a:rPr lang="el-GR" dirty="0"/>
              <a:t>Λιθιάσεις των νεφρών ή της κύστης με συχνές κρίσεις ή αιματουρία ή με ογκώδεις λίθους, νεφρίτιδες, πυελίτιδες ή κυστίτιδες σε οξεία φάση .</a:t>
            </a:r>
          </a:p>
          <a:p>
            <a:r>
              <a:rPr lang="el-GR" dirty="0"/>
              <a:t>Χολολιθιάσεις με συχνούς κολικούς ή μεγάλους λίθους, </a:t>
            </a:r>
            <a:r>
              <a:rPr lang="el-GR" dirty="0" err="1"/>
              <a:t>χολοκυστίτης</a:t>
            </a:r>
            <a:r>
              <a:rPr lang="el-GR" dirty="0"/>
              <a:t> στην οξεία φάση, πρόσφατο έλκος του στομάχου ή του δωδεκαδακτύλου.</a:t>
            </a:r>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ΠΗΛΟΘΕΡΑΠΕΙΑ</a:t>
            </a:r>
          </a:p>
        </p:txBody>
      </p:sp>
      <p:sp>
        <p:nvSpPr>
          <p:cNvPr id="3" name="2 - Θέση περιεχομένου"/>
          <p:cNvSpPr>
            <a:spLocks noGrp="1"/>
          </p:cNvSpPr>
          <p:nvPr>
            <p:ph sz="quarter" idx="1"/>
          </p:nvPr>
        </p:nvSpPr>
        <p:spPr/>
        <p:txBody>
          <a:bodyPr>
            <a:normAutofit fontScale="92500" lnSpcReduction="20000"/>
          </a:bodyPr>
          <a:lstStyle/>
          <a:p>
            <a:r>
              <a:rPr lang="el-GR" dirty="0"/>
              <a:t>Η </a:t>
            </a:r>
            <a:r>
              <a:rPr lang="el-GR" dirty="0" err="1"/>
              <a:t>πηλοθεραπεία</a:t>
            </a:r>
            <a:r>
              <a:rPr lang="el-GR" dirty="0"/>
              <a:t> βασίζεται στη χρήση του ώριμου πηλού. Η θεραπευτική του δράση είναι διπλή, τοπικά στο δέρμα όπου γίνεται η επάλειψη ή από την συνολική εμβάπτιση του σώματος και γενική από τις ουσίες που διεισδύουν στον οργανισμό.</a:t>
            </a:r>
          </a:p>
          <a:p>
            <a:r>
              <a:rPr lang="el-GR" dirty="0"/>
              <a:t>Η </a:t>
            </a:r>
            <a:r>
              <a:rPr lang="el-GR" dirty="0" err="1"/>
              <a:t>πηλοθεραπεία</a:t>
            </a:r>
            <a:r>
              <a:rPr lang="el-GR" dirty="0"/>
              <a:t> συνιστάται σε:</a:t>
            </a:r>
          </a:p>
          <a:p>
            <a:r>
              <a:rPr lang="el-GR" dirty="0"/>
              <a:t>- Παθήσεις δερματικές</a:t>
            </a:r>
          </a:p>
          <a:p>
            <a:r>
              <a:rPr lang="el-GR" dirty="0"/>
              <a:t>- Αρθροπάθειες</a:t>
            </a:r>
          </a:p>
          <a:p>
            <a:r>
              <a:rPr lang="el-GR" dirty="0"/>
              <a:t>- Γυναικολογικές παθήσεις</a:t>
            </a:r>
          </a:p>
          <a:p>
            <a:r>
              <a:rPr lang="el-GR" dirty="0"/>
              <a:t>- Ουρική αρθρίτιδα</a:t>
            </a:r>
          </a:p>
          <a:p>
            <a:r>
              <a:rPr lang="el-GR" dirty="0"/>
              <a:t>- Έκζεμα</a:t>
            </a:r>
          </a:p>
          <a:p>
            <a:r>
              <a:rPr lang="el-GR" dirty="0"/>
              <a:t>- Ψωρίαση</a:t>
            </a:r>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ΙΑΜΑΤΙΚΑ ΛΟΥΤΡΑ</a:t>
            </a:r>
          </a:p>
        </p:txBody>
      </p:sp>
      <p:sp>
        <p:nvSpPr>
          <p:cNvPr id="3" name="2 - Θέση περιεχομένου"/>
          <p:cNvSpPr>
            <a:spLocks noGrp="1"/>
          </p:cNvSpPr>
          <p:nvPr>
            <p:ph sz="quarter" idx="1"/>
          </p:nvPr>
        </p:nvSpPr>
        <p:spPr/>
        <p:txBody>
          <a:bodyPr>
            <a:normAutofit fontScale="77500" lnSpcReduction="20000"/>
          </a:bodyPr>
          <a:lstStyle/>
          <a:p>
            <a:r>
              <a:rPr lang="el-GR" dirty="0"/>
              <a:t>Η ιστορία της ιαματικής λουτροθεραπείας είναι στενά συνδεδεμένη με την ιστορία του τόπου μας. Οι αρχαίοι Έλληνες ήταν οι πρώτοι που χρησιμοποίησαν τα λουτρά για την υγιεινή του σώματος και ως δείγμα πολιτισμού. Τα Ασκληπιεία χτίζονταν κοντά στις πηγές και εφάρμοζαν στους ασθενείς συνδυασμό λουτρών, δίαιτας και ψυχολογικών μέσων. Ο ιστορικός Ηρόδοτος, που πρώτος παρατήρησε τα ιαματικά νερά συνιστά τη λουτροθεραπεία.</a:t>
            </a:r>
          </a:p>
          <a:p>
            <a:r>
              <a:rPr lang="el-GR" dirty="0"/>
              <a:t>Μια πρώτη προσπάθεια </a:t>
            </a:r>
            <a:r>
              <a:rPr lang="el-GR" dirty="0" err="1"/>
              <a:t>συστηµατικής</a:t>
            </a:r>
            <a:r>
              <a:rPr lang="el-GR" dirty="0"/>
              <a:t> </a:t>
            </a:r>
            <a:r>
              <a:rPr lang="el-GR" dirty="0" err="1"/>
              <a:t>ταξινόµησης</a:t>
            </a:r>
            <a:r>
              <a:rPr lang="el-GR" dirty="0"/>
              <a:t> των </a:t>
            </a:r>
            <a:r>
              <a:rPr lang="el-GR" dirty="0" err="1"/>
              <a:t>ιαµατικών</a:t>
            </a:r>
            <a:r>
              <a:rPr lang="el-GR" dirty="0"/>
              <a:t> χώρων µε βάση την αναπτυξιακή τους ταυτότητα εντοπίζει τέσσερις βασικές κατηγορίες και προτείνει ανάλογα τον </a:t>
            </a:r>
            <a:r>
              <a:rPr lang="el-GR" dirty="0" err="1"/>
              <a:t>χαρακτηρισµό</a:t>
            </a:r>
            <a:r>
              <a:rPr lang="el-GR" dirty="0"/>
              <a:t> τους ως: </a:t>
            </a:r>
          </a:p>
          <a:p>
            <a:r>
              <a:rPr lang="el-GR" dirty="0"/>
              <a:t>  Α) Λουτροπόλεις </a:t>
            </a:r>
          </a:p>
          <a:p>
            <a:r>
              <a:rPr lang="el-GR" dirty="0"/>
              <a:t>  Β) Λουτρικά </a:t>
            </a:r>
            <a:r>
              <a:rPr lang="el-GR" dirty="0" err="1"/>
              <a:t>Πολυλειτουργικά</a:t>
            </a:r>
            <a:r>
              <a:rPr lang="el-GR" dirty="0"/>
              <a:t> Κέντρα </a:t>
            </a:r>
          </a:p>
          <a:p>
            <a:r>
              <a:rPr lang="el-GR" dirty="0"/>
              <a:t>  Γ) Λουτρικά </a:t>
            </a:r>
            <a:r>
              <a:rPr lang="el-GR" dirty="0" err="1"/>
              <a:t>Πολυλειτουργικά</a:t>
            </a:r>
            <a:r>
              <a:rPr lang="el-GR" dirty="0"/>
              <a:t> </a:t>
            </a:r>
            <a:r>
              <a:rPr lang="el-GR" dirty="0" err="1"/>
              <a:t>Συγκροτήµατα</a:t>
            </a:r>
            <a:r>
              <a:rPr lang="el-GR" dirty="0"/>
              <a:t> </a:t>
            </a:r>
          </a:p>
          <a:p>
            <a:r>
              <a:rPr lang="el-GR" dirty="0"/>
              <a:t>  ∆) Λουτρικούς </a:t>
            </a:r>
            <a:r>
              <a:rPr lang="el-GR" dirty="0" err="1"/>
              <a:t>Σταθµούς</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ΙΑΜΑΤΙΚΑ ΛΟΥΤΡΑ</a:t>
            </a:r>
          </a:p>
        </p:txBody>
      </p:sp>
      <p:sp>
        <p:nvSpPr>
          <p:cNvPr id="3" name="2 - Θέση περιεχομένου"/>
          <p:cNvSpPr>
            <a:spLocks noGrp="1"/>
          </p:cNvSpPr>
          <p:nvPr>
            <p:ph sz="quarter" idx="1"/>
          </p:nvPr>
        </p:nvSpPr>
        <p:spPr/>
        <p:txBody>
          <a:bodyPr>
            <a:normAutofit fontScale="70000" lnSpcReduction="20000"/>
          </a:bodyPr>
          <a:lstStyle/>
          <a:p>
            <a:r>
              <a:rPr lang="el-GR" dirty="0"/>
              <a:t>Τα βασικά χαρακτηριστικά της διαφοροποίησής τους  είναι τα εξής: </a:t>
            </a:r>
          </a:p>
          <a:p>
            <a:r>
              <a:rPr lang="el-GR" dirty="0"/>
              <a:t>  Α) </a:t>
            </a:r>
            <a:r>
              <a:rPr lang="el-GR" dirty="0" err="1"/>
              <a:t>Ως</a:t>
            </a:r>
            <a:r>
              <a:rPr lang="el-GR" dirty="0"/>
              <a:t> λουτροπόλεις χαρακτηρίζονται οι χώροι </a:t>
            </a:r>
            <a:r>
              <a:rPr lang="el-GR" dirty="0" err="1"/>
              <a:t>οργανωµένης</a:t>
            </a:r>
            <a:r>
              <a:rPr lang="el-GR" dirty="0"/>
              <a:t> λουτροθεραπείας και αναψυχής, οι οποίοι είναι </a:t>
            </a:r>
            <a:r>
              <a:rPr lang="el-GR" dirty="0" err="1"/>
              <a:t>άµεσα</a:t>
            </a:r>
            <a:r>
              <a:rPr lang="el-GR" dirty="0"/>
              <a:t> </a:t>
            </a:r>
            <a:r>
              <a:rPr lang="el-GR" dirty="0" err="1"/>
              <a:t>ενταγµένοι</a:t>
            </a:r>
            <a:r>
              <a:rPr lang="el-GR" dirty="0"/>
              <a:t> σε ιστό  µ</a:t>
            </a:r>
            <a:r>
              <a:rPr lang="el-GR" dirty="0" err="1"/>
              <a:t>εγάλων</a:t>
            </a:r>
            <a:r>
              <a:rPr lang="el-GR" dirty="0"/>
              <a:t> ή και µ</a:t>
            </a:r>
            <a:r>
              <a:rPr lang="el-GR" dirty="0" err="1"/>
              <a:t>ικρότερων</a:t>
            </a:r>
            <a:r>
              <a:rPr lang="el-GR" dirty="0"/>
              <a:t> κέντρων</a:t>
            </a:r>
          </a:p>
          <a:p>
            <a:r>
              <a:rPr lang="el-GR" dirty="0"/>
              <a:t>  Β) </a:t>
            </a:r>
            <a:r>
              <a:rPr lang="el-GR" dirty="0" err="1"/>
              <a:t>Ως</a:t>
            </a:r>
            <a:r>
              <a:rPr lang="el-GR" dirty="0"/>
              <a:t> Λουτρικά </a:t>
            </a:r>
            <a:r>
              <a:rPr lang="el-GR" dirty="0" err="1"/>
              <a:t>Πολυλειτουργικά</a:t>
            </a:r>
            <a:r>
              <a:rPr lang="el-GR" dirty="0"/>
              <a:t> κέντρα θεωρούνται οι χώροι µε εγκαταστάσεις </a:t>
            </a:r>
            <a:r>
              <a:rPr lang="el-GR" dirty="0" err="1"/>
              <a:t>οργανωµένης</a:t>
            </a:r>
            <a:r>
              <a:rPr lang="el-GR" dirty="0"/>
              <a:t> λουτροθεραπείας και αναψυχής, οι οποίοι λειτουργούν </a:t>
            </a:r>
            <a:r>
              <a:rPr lang="el-GR" dirty="0" err="1"/>
              <a:t>αυτόνοµα</a:t>
            </a:r>
            <a:r>
              <a:rPr lang="el-GR" dirty="0"/>
              <a:t> και δορυφορικά προς τους </a:t>
            </a:r>
            <a:r>
              <a:rPr lang="el-GR" dirty="0" err="1"/>
              <a:t>οικισµούς</a:t>
            </a:r>
            <a:r>
              <a:rPr lang="el-GR" dirty="0"/>
              <a:t> αναφοράς τους από τους οποίους βρίσκονται σε µια σχετική κοντινή απόσταση. </a:t>
            </a:r>
          </a:p>
          <a:p>
            <a:r>
              <a:rPr lang="el-GR" dirty="0"/>
              <a:t>  Γ) </a:t>
            </a:r>
            <a:r>
              <a:rPr lang="el-GR" dirty="0" err="1"/>
              <a:t>Ως</a:t>
            </a:r>
            <a:r>
              <a:rPr lang="el-GR" dirty="0"/>
              <a:t> </a:t>
            </a:r>
            <a:r>
              <a:rPr lang="el-GR" dirty="0" err="1"/>
              <a:t>Πολυλειτουργικά</a:t>
            </a:r>
            <a:r>
              <a:rPr lang="el-GR" dirty="0"/>
              <a:t> </a:t>
            </a:r>
            <a:r>
              <a:rPr lang="el-GR" dirty="0" err="1"/>
              <a:t>Συγκροτήµατα</a:t>
            </a:r>
            <a:r>
              <a:rPr lang="el-GR" dirty="0"/>
              <a:t> Θεραπευτικού </a:t>
            </a:r>
            <a:r>
              <a:rPr lang="el-GR" dirty="0" err="1"/>
              <a:t>Τουρισµού</a:t>
            </a:r>
            <a:r>
              <a:rPr lang="el-GR" dirty="0"/>
              <a:t> θεωρούνται οι χώροι µε </a:t>
            </a:r>
            <a:r>
              <a:rPr lang="el-GR" dirty="0" err="1"/>
              <a:t>οργανωµένες</a:t>
            </a:r>
            <a:r>
              <a:rPr lang="el-GR" dirty="0"/>
              <a:t> εγκαταστάσεις λουτροθεραπείας και αναψυχής, οι οποίοι έχουν ιδιαίτερα χαλαρή σχέση µε το οικιστικό δίκτυο της περιοχής τους και λειτουργούν </a:t>
            </a:r>
            <a:r>
              <a:rPr lang="el-GR" dirty="0" err="1"/>
              <a:t>αυτόνοµα</a:t>
            </a:r>
            <a:r>
              <a:rPr lang="el-GR" dirty="0"/>
              <a:t> και ανεξάρτητα </a:t>
            </a:r>
            <a:r>
              <a:rPr lang="el-GR" dirty="0" err="1"/>
              <a:t>απ’αυτό</a:t>
            </a:r>
            <a:r>
              <a:rPr lang="el-GR" dirty="0"/>
              <a:t>. Απευθύνονται αποκλειστικά σε ειδικό θεραπευτικό </a:t>
            </a:r>
            <a:r>
              <a:rPr lang="el-GR" dirty="0" err="1"/>
              <a:t>τουρισµό</a:t>
            </a:r>
            <a:r>
              <a:rPr lang="el-GR" dirty="0"/>
              <a:t>. </a:t>
            </a:r>
          </a:p>
          <a:p>
            <a:r>
              <a:rPr lang="el-GR" dirty="0"/>
              <a:t>  ∆)  </a:t>
            </a:r>
            <a:r>
              <a:rPr lang="el-GR" dirty="0" err="1"/>
              <a:t>Ως</a:t>
            </a:r>
            <a:r>
              <a:rPr lang="el-GR" dirty="0"/>
              <a:t> Λουτρικοί </a:t>
            </a:r>
            <a:r>
              <a:rPr lang="el-GR" dirty="0" err="1"/>
              <a:t>Σταθµοί</a:t>
            </a:r>
            <a:r>
              <a:rPr lang="el-GR" dirty="0"/>
              <a:t> θεωρούνται οι χώροι µε </a:t>
            </a:r>
            <a:r>
              <a:rPr lang="el-GR" dirty="0" err="1"/>
              <a:t>οργανωµένες</a:t>
            </a:r>
            <a:r>
              <a:rPr lang="el-GR" dirty="0"/>
              <a:t> εγκαταστάσεις λουτροθεραπείας καθαρά τοπικής </a:t>
            </a:r>
            <a:r>
              <a:rPr lang="el-GR" dirty="0" err="1"/>
              <a:t>εµβέλειας</a:t>
            </a:r>
            <a:r>
              <a:rPr lang="el-GR" dirty="0"/>
              <a:t>, οι οποίοι απευθύνονται αποκλειστικά σε ειδικό θεραπευτικό </a:t>
            </a:r>
            <a:r>
              <a:rPr lang="el-GR" dirty="0" err="1"/>
              <a:t>τουρισµό</a:t>
            </a:r>
            <a:r>
              <a:rPr lang="el-GR" dirty="0"/>
              <a:t> και συνήθως κάνουν αναφορά σε µ</a:t>
            </a:r>
            <a:r>
              <a:rPr lang="el-GR" dirty="0" err="1"/>
              <a:t>ικρούς</a:t>
            </a:r>
            <a:r>
              <a:rPr lang="el-GR" dirty="0"/>
              <a:t> περιφερειακούς </a:t>
            </a:r>
            <a:r>
              <a:rPr lang="el-GR" dirty="0" err="1"/>
              <a:t>οικισµούς</a:t>
            </a:r>
            <a:r>
              <a:rPr lang="el-GR"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ΥΔΡΟΘΕΡΑΠΕΙΑ</a:t>
            </a:r>
          </a:p>
        </p:txBody>
      </p:sp>
      <p:sp>
        <p:nvSpPr>
          <p:cNvPr id="3" name="2 - Θέση περιεχομένου"/>
          <p:cNvSpPr>
            <a:spLocks noGrp="1"/>
          </p:cNvSpPr>
          <p:nvPr>
            <p:ph sz="quarter" idx="1"/>
          </p:nvPr>
        </p:nvSpPr>
        <p:spPr/>
        <p:txBody>
          <a:bodyPr>
            <a:normAutofit lnSpcReduction="10000"/>
          </a:bodyPr>
          <a:lstStyle/>
          <a:p>
            <a:r>
              <a:rPr lang="el-GR" dirty="0"/>
              <a:t>Το νερό είναι απαραίτητο στοιχείο για την ζωή μας. Μετά το Οξυγόνο είναι το δεύτερο πιο σημαντικό στοιχείο για την ζωή μας. Είναι πηγή ενέργειας που εξασφαλίζει </a:t>
            </a:r>
            <a:r>
              <a:rPr lang="el-GR" dirty="0" err="1"/>
              <a:t>μακροζωϊα</a:t>
            </a:r>
            <a:r>
              <a:rPr lang="el-GR" dirty="0"/>
              <a:t>, ζωτικότητα και καλή υγεία. Η ευεργετική αξία του νερού είναι διαχρονικά αναμφισβήτητη. Στην αρχαία Ελλάδα η χρήση των λουτρών ήταν μέρος της καθημερινής ζωής και ολόκληρη φιλοσοφία και μέσο θεραπείας. Η υδροθεραπεία συνιστάται στη χρήση του νερού ως θεραπευτικού μέσου.</a:t>
            </a:r>
          </a:p>
          <a:p>
            <a:pPr>
              <a:buNone/>
            </a:pPr>
            <a:r>
              <a:rPr lang="el-GR" dirty="0"/>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ΙΑΜΑΤΙΚΑ ΛΟΥΤΡΑ</a:t>
            </a:r>
          </a:p>
        </p:txBody>
      </p:sp>
      <p:sp>
        <p:nvSpPr>
          <p:cNvPr id="3" name="2 - Θέση περιεχομένου"/>
          <p:cNvSpPr>
            <a:spLocks noGrp="1"/>
          </p:cNvSpPr>
          <p:nvPr>
            <p:ph sz="quarter" idx="1"/>
          </p:nvPr>
        </p:nvSpPr>
        <p:spPr/>
        <p:txBody>
          <a:bodyPr/>
          <a:lstStyle/>
          <a:p>
            <a:r>
              <a:rPr lang="el-GR" dirty="0"/>
              <a:t>Η λουτροθεραπεία ενδείκνυται για περιπτώσεις:</a:t>
            </a:r>
          </a:p>
          <a:p>
            <a:r>
              <a:rPr lang="el-GR" dirty="0"/>
              <a:t>- Χρόνιων ρευματικών παθήσεων(</a:t>
            </a:r>
            <a:r>
              <a:rPr lang="el-GR" dirty="0" err="1"/>
              <a:t>π.χ</a:t>
            </a:r>
            <a:r>
              <a:rPr lang="el-GR" dirty="0"/>
              <a:t> ρευματοειδής αρθρίτιδα, </a:t>
            </a:r>
            <a:r>
              <a:rPr lang="el-GR" dirty="0" err="1"/>
              <a:t>αγκυλοποιητική</a:t>
            </a:r>
            <a:r>
              <a:rPr lang="el-GR" dirty="0"/>
              <a:t> σπονδυλαρθρίτιδα, εκφυλιστικές </a:t>
            </a:r>
            <a:r>
              <a:rPr lang="el-GR" dirty="0" err="1"/>
              <a:t>σπονδυλοαρθροπάθειες</a:t>
            </a:r>
            <a:r>
              <a:rPr lang="el-GR" dirty="0"/>
              <a:t>)</a:t>
            </a:r>
          </a:p>
          <a:p>
            <a:r>
              <a:rPr lang="el-GR" dirty="0"/>
              <a:t>- Παθήσεων του δέρματος</a:t>
            </a:r>
          </a:p>
          <a:p>
            <a:r>
              <a:rPr lang="el-GR" dirty="0"/>
              <a:t>- Γυναικολογικών παθήσεων</a:t>
            </a:r>
          </a:p>
          <a:p>
            <a:r>
              <a:rPr lang="el-GR" dirty="0"/>
              <a:t>- Παθήσεων του νευρικού συστήματος</a:t>
            </a:r>
          </a:p>
          <a:p>
            <a:r>
              <a:rPr lang="el-GR" dirty="0"/>
              <a:t>- Ημικρανίες</a:t>
            </a:r>
          </a:p>
          <a:p>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ΙΑΜΑΤΙΚΑ ΛΟΥΤΡΑ</a:t>
            </a:r>
          </a:p>
        </p:txBody>
      </p:sp>
      <p:sp>
        <p:nvSpPr>
          <p:cNvPr id="3" name="2 - Θέση περιεχομένου"/>
          <p:cNvSpPr>
            <a:spLocks noGrp="1"/>
          </p:cNvSpPr>
          <p:nvPr>
            <p:ph sz="quarter" idx="1"/>
          </p:nvPr>
        </p:nvSpPr>
        <p:spPr/>
        <p:txBody>
          <a:bodyPr>
            <a:normAutofit fontScale="77500" lnSpcReduction="20000"/>
          </a:bodyPr>
          <a:lstStyle/>
          <a:p>
            <a:r>
              <a:rPr lang="el-GR" dirty="0"/>
              <a:t>ΑΝΤΕΝΔΕΙΞΕΙΣ ΛΟΥΤΡΟΘΕΡΑΠΕΙΑΣ</a:t>
            </a:r>
          </a:p>
          <a:p>
            <a:r>
              <a:rPr lang="el-GR" dirty="0"/>
              <a:t>Παθήσεις της καρδιάς, όταν δεν αντισταθμίζονται καλά και παρουσιάζουν φαινόμενα στάσης και οιδήματα των κάτω άκρων – προχωρημένη αρτηριοσκλήρωση ιδίως των εγκεφαλικών αγγείων</a:t>
            </a:r>
          </a:p>
          <a:p>
            <a:r>
              <a:rPr lang="el-GR" dirty="0"/>
              <a:t>Ανεπάρκεια στεφανιαίων (στηθάγχη, έμφραγμα) με συχνές κρίσεις ή σοβαρές βλάβες του μυοκαρδίου.</a:t>
            </a:r>
          </a:p>
          <a:p>
            <a:r>
              <a:rPr lang="el-GR" dirty="0"/>
              <a:t>Αιμορραγίες διαφόρων οργάνων- βαριές μορφές </a:t>
            </a:r>
            <a:r>
              <a:rPr lang="el-GR" dirty="0" err="1"/>
              <a:t>διαβήτου</a:t>
            </a:r>
            <a:r>
              <a:rPr lang="el-GR" dirty="0"/>
              <a:t> με έκδηλη εξασθένιση του οργανισμού. Ενεργός φυματίωση. Κακοήθεις νεοπλασίες –βαριές νευρικές και ψυχικές παθήσεις - εγκυμοσύνη μετά τον έκτο μήνα.</a:t>
            </a:r>
          </a:p>
          <a:p>
            <a:r>
              <a:rPr lang="el-GR" dirty="0"/>
              <a:t>Η Λουτροθεραπεία διακόπτεται επίσης :</a:t>
            </a:r>
          </a:p>
          <a:p>
            <a:r>
              <a:rPr lang="el-GR" dirty="0"/>
              <a:t>- Όταν παρουσιαστεί κατά την διάρκεια των λουτρών παρόξυνση της χρόνιας πάθησης</a:t>
            </a:r>
          </a:p>
          <a:p>
            <a:r>
              <a:rPr lang="el-GR" dirty="0"/>
              <a:t>- Κατά τις μέρες της εμμήνου ρύσης και</a:t>
            </a:r>
          </a:p>
          <a:p>
            <a:r>
              <a:rPr lang="el-GR" dirty="0"/>
              <a:t>- Όταν αυτή δεν γίνεται καλώς ανεχτή από τον λουόμενο</a:t>
            </a:r>
          </a:p>
          <a:p>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ΥΔΡΟΜΑΛΑΞΕΙΣ</a:t>
            </a:r>
          </a:p>
        </p:txBody>
      </p:sp>
      <p:sp>
        <p:nvSpPr>
          <p:cNvPr id="3" name="2 - Θέση περιεχομένου"/>
          <p:cNvSpPr>
            <a:spLocks noGrp="1"/>
          </p:cNvSpPr>
          <p:nvPr>
            <p:ph sz="quarter" idx="1"/>
          </p:nvPr>
        </p:nvSpPr>
        <p:spPr/>
        <p:txBody>
          <a:bodyPr>
            <a:normAutofit fontScale="70000" lnSpcReduction="20000"/>
          </a:bodyPr>
          <a:lstStyle/>
          <a:p>
            <a:r>
              <a:rPr lang="el-GR" dirty="0"/>
              <a:t>Με τη µ</a:t>
            </a:r>
            <a:r>
              <a:rPr lang="el-GR" dirty="0" err="1"/>
              <a:t>έθοδο</a:t>
            </a:r>
            <a:r>
              <a:rPr lang="el-GR" dirty="0"/>
              <a:t> αυτή γίνεται </a:t>
            </a:r>
            <a:r>
              <a:rPr lang="el-GR" dirty="0" err="1"/>
              <a:t>εκµετάλλευση</a:t>
            </a:r>
            <a:r>
              <a:rPr lang="el-GR" dirty="0"/>
              <a:t> και των τριών παραγόντων του </a:t>
            </a:r>
            <a:r>
              <a:rPr lang="el-GR" dirty="0" err="1"/>
              <a:t>ιαµατικού</a:t>
            </a:r>
            <a:r>
              <a:rPr lang="el-GR" dirty="0"/>
              <a:t> νερού-</a:t>
            </a:r>
            <a:r>
              <a:rPr lang="el-GR" dirty="0" err="1"/>
              <a:t>χηµικού</a:t>
            </a:r>
            <a:r>
              <a:rPr lang="el-GR" dirty="0"/>
              <a:t>, </a:t>
            </a:r>
            <a:r>
              <a:rPr lang="el-GR" dirty="0" err="1"/>
              <a:t>θερµικού</a:t>
            </a:r>
            <a:r>
              <a:rPr lang="el-GR" dirty="0"/>
              <a:t> και µ</a:t>
            </a:r>
            <a:r>
              <a:rPr lang="el-GR" dirty="0" err="1"/>
              <a:t>ηχανικού</a:t>
            </a:r>
            <a:r>
              <a:rPr lang="el-GR" dirty="0"/>
              <a:t>. Η </a:t>
            </a:r>
            <a:r>
              <a:rPr lang="el-GR" dirty="0" err="1"/>
              <a:t>υδροκινησιοθεραπεία</a:t>
            </a:r>
            <a:r>
              <a:rPr lang="el-GR" dirty="0"/>
              <a:t> </a:t>
            </a:r>
            <a:r>
              <a:rPr lang="el-GR" dirty="0" err="1"/>
              <a:t>εκτιµάται</a:t>
            </a:r>
            <a:r>
              <a:rPr lang="el-GR" dirty="0"/>
              <a:t> ιδιαίτερα για την πρόληψη µ</a:t>
            </a:r>
            <a:r>
              <a:rPr lang="el-GR" dirty="0" err="1"/>
              <a:t>όνιµων</a:t>
            </a:r>
            <a:r>
              <a:rPr lang="el-GR" dirty="0"/>
              <a:t> βλαβών αλλά και για την αποκατάσταση αυτών κατά το δυνατόν. Επίσης οι </a:t>
            </a:r>
            <a:r>
              <a:rPr lang="el-GR" dirty="0" err="1"/>
              <a:t>Υδροµαλάξεις</a:t>
            </a:r>
            <a:r>
              <a:rPr lang="el-GR" dirty="0"/>
              <a:t> στηρίζονται στην </a:t>
            </a:r>
            <a:r>
              <a:rPr lang="el-GR" dirty="0" err="1"/>
              <a:t>εφαρµογή</a:t>
            </a:r>
            <a:r>
              <a:rPr lang="el-GR" dirty="0"/>
              <a:t> πίεσης στο ανθρώπινο </a:t>
            </a:r>
            <a:r>
              <a:rPr lang="el-GR" dirty="0" err="1"/>
              <a:t>σώµα</a:t>
            </a:r>
            <a:r>
              <a:rPr lang="el-GR" dirty="0"/>
              <a:t> ενώ αυτό βρίσκεται µ</a:t>
            </a:r>
            <a:r>
              <a:rPr lang="el-GR" dirty="0" err="1"/>
              <a:t>έσα</a:t>
            </a:r>
            <a:r>
              <a:rPr lang="el-GR" dirty="0"/>
              <a:t> στο </a:t>
            </a:r>
            <a:r>
              <a:rPr lang="el-GR" dirty="0" err="1"/>
              <a:t>ιαµατικό</a:t>
            </a:r>
            <a:r>
              <a:rPr lang="el-GR" dirty="0"/>
              <a:t> νερό.</a:t>
            </a:r>
          </a:p>
          <a:p>
            <a:r>
              <a:rPr lang="el-GR" dirty="0"/>
              <a:t>Οι </a:t>
            </a:r>
            <a:r>
              <a:rPr lang="el-GR" dirty="0" err="1"/>
              <a:t>υδρο</a:t>
            </a:r>
            <a:r>
              <a:rPr lang="el-GR" dirty="0"/>
              <a:t>-μαλάξεις συνιστώνται σε περιπτώσεις:</a:t>
            </a:r>
          </a:p>
          <a:p>
            <a:r>
              <a:rPr lang="el-GR" dirty="0"/>
              <a:t>- </a:t>
            </a:r>
            <a:r>
              <a:rPr lang="el-GR" dirty="0" err="1"/>
              <a:t>Μετα</a:t>
            </a:r>
            <a:r>
              <a:rPr lang="el-GR" dirty="0"/>
              <a:t>-τραυματική θεραπεία</a:t>
            </a:r>
          </a:p>
          <a:p>
            <a:r>
              <a:rPr lang="el-GR" dirty="0"/>
              <a:t>- Καταγμάτων και κακώσεων</a:t>
            </a:r>
          </a:p>
          <a:p>
            <a:r>
              <a:rPr lang="el-GR" dirty="0"/>
              <a:t>- Αρθροπαθειών</a:t>
            </a:r>
          </a:p>
          <a:p>
            <a:r>
              <a:rPr lang="el-GR" dirty="0"/>
              <a:t>- Οσφυαλγίας</a:t>
            </a:r>
          </a:p>
          <a:p>
            <a:r>
              <a:rPr lang="el-GR" dirty="0"/>
              <a:t>- Ισχαιμίας</a:t>
            </a:r>
          </a:p>
          <a:p>
            <a:r>
              <a:rPr lang="el-GR" dirty="0"/>
              <a:t>- Σπονδυλαρθρίτιδας και σπαστικών παραλύσεων.</a:t>
            </a:r>
          </a:p>
          <a:p>
            <a:r>
              <a:rPr lang="el-GR" dirty="0"/>
              <a:t>Σε κάθε περίπτωση</a:t>
            </a:r>
          </a:p>
          <a:p>
            <a:r>
              <a:rPr lang="el-GR" dirty="0"/>
              <a:t>Πριν την επιλογή οποιασδήποτε «θεραπείας» απαιτείται η γνωμάτευση ειδικού ιατρού.</a:t>
            </a:r>
          </a:p>
          <a:p>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ΓΕΝΙΚΑ</a:t>
            </a:r>
          </a:p>
        </p:txBody>
      </p:sp>
      <p:sp>
        <p:nvSpPr>
          <p:cNvPr id="3" name="2 - Θέση περιεχομένου"/>
          <p:cNvSpPr>
            <a:spLocks noGrp="1"/>
          </p:cNvSpPr>
          <p:nvPr>
            <p:ph sz="quarter" idx="1"/>
          </p:nvPr>
        </p:nvSpPr>
        <p:spPr/>
        <p:txBody>
          <a:bodyPr>
            <a:normAutofit fontScale="70000" lnSpcReduction="20000"/>
          </a:bodyPr>
          <a:lstStyle/>
          <a:p>
            <a:r>
              <a:rPr lang="el-GR" dirty="0"/>
              <a:t>Υπάρχουν γενικοί κανόνες  που ακολουθεί η </a:t>
            </a:r>
            <a:r>
              <a:rPr lang="el-GR" dirty="0" err="1"/>
              <a:t>ιαµατική</a:t>
            </a:r>
            <a:r>
              <a:rPr lang="el-GR" dirty="0"/>
              <a:t> λουτροθεραπεία: </a:t>
            </a:r>
          </a:p>
          <a:p>
            <a:r>
              <a:rPr lang="el-GR" dirty="0"/>
              <a:t>1. Πριν την έναρξη της θεραπείας θα µ</a:t>
            </a:r>
            <a:r>
              <a:rPr lang="el-GR" dirty="0" err="1"/>
              <a:t>ελετηθεί</a:t>
            </a:r>
            <a:r>
              <a:rPr lang="el-GR" dirty="0"/>
              <a:t> η συνύπαρξη άλλων παθήσεων </a:t>
            </a:r>
          </a:p>
          <a:p>
            <a:r>
              <a:rPr lang="el-GR" dirty="0"/>
              <a:t>που αποκλείουν ή περιορίζουν την </a:t>
            </a:r>
            <a:r>
              <a:rPr lang="el-GR" dirty="0" err="1"/>
              <a:t>ιαµατική</a:t>
            </a:r>
            <a:r>
              <a:rPr lang="el-GR" dirty="0"/>
              <a:t> λουτροθεραπεία όσον αφορά τη διάρκεια, τη </a:t>
            </a:r>
            <a:r>
              <a:rPr lang="el-GR" dirty="0" err="1"/>
              <a:t>θερµοκρασία</a:t>
            </a:r>
            <a:r>
              <a:rPr lang="el-GR" dirty="0"/>
              <a:t> και τους τρόπους </a:t>
            </a:r>
            <a:r>
              <a:rPr lang="el-GR" dirty="0" err="1"/>
              <a:t>εφαρµογής</a:t>
            </a:r>
            <a:r>
              <a:rPr lang="el-GR" dirty="0"/>
              <a:t>. </a:t>
            </a:r>
          </a:p>
          <a:p>
            <a:r>
              <a:rPr lang="el-GR" dirty="0"/>
              <a:t>2. Θα µ</a:t>
            </a:r>
            <a:r>
              <a:rPr lang="el-GR" dirty="0" err="1"/>
              <a:t>ελετηθεί</a:t>
            </a:r>
            <a:r>
              <a:rPr lang="el-GR" dirty="0"/>
              <a:t> η </a:t>
            </a:r>
            <a:r>
              <a:rPr lang="el-GR" dirty="0" err="1"/>
              <a:t>ρευµατική</a:t>
            </a:r>
            <a:r>
              <a:rPr lang="el-GR" dirty="0"/>
              <a:t> νόσος και ανάλογα θα καθοριστούν η διάρκεια, η </a:t>
            </a:r>
            <a:r>
              <a:rPr lang="el-GR" dirty="0" err="1"/>
              <a:t>θερµοκρασία</a:t>
            </a:r>
            <a:r>
              <a:rPr lang="el-GR" dirty="0"/>
              <a:t>, το είδος της θεραπείας καθώς και η περιοχή </a:t>
            </a:r>
            <a:r>
              <a:rPr lang="el-GR" dirty="0" err="1"/>
              <a:t>εφαρµογής</a:t>
            </a:r>
            <a:r>
              <a:rPr lang="el-GR" dirty="0"/>
              <a:t> τους. </a:t>
            </a:r>
          </a:p>
          <a:p>
            <a:r>
              <a:rPr lang="el-GR" dirty="0"/>
              <a:t>3. Εξετάζεται αν ο άρρωστος ακολουθεί κάποια θεραπεία  που συνήθως δεν πρέπει να διακόπτεται. </a:t>
            </a:r>
          </a:p>
          <a:p>
            <a:r>
              <a:rPr lang="el-GR" dirty="0"/>
              <a:t>4. Γίνεται επανεξέταση στη µ</a:t>
            </a:r>
            <a:r>
              <a:rPr lang="el-GR" dirty="0" err="1"/>
              <a:t>έση</a:t>
            </a:r>
            <a:r>
              <a:rPr lang="el-GR" dirty="0"/>
              <a:t> της θεραπείας που διαρκεί τρείς </a:t>
            </a:r>
            <a:r>
              <a:rPr lang="el-GR" dirty="0" err="1"/>
              <a:t>εβδοµάδες</a:t>
            </a:r>
            <a:r>
              <a:rPr lang="el-GR" dirty="0"/>
              <a:t> και στο τέλος. Ο άρρωστος εφοδιάζεται µε επιστολή του γιατρού των λουτρών µε τις παρατηρήσεις του για τον θεράποντα ιατρό. </a:t>
            </a:r>
          </a:p>
          <a:p>
            <a:r>
              <a:rPr lang="el-GR" dirty="0"/>
              <a:t>5. Οι διάφορες θεραπείες γίνονται συνήθως το πρωί και  διαρκούν λίγα λεπτά µ</a:t>
            </a:r>
            <a:r>
              <a:rPr lang="el-GR" dirty="0" err="1"/>
              <a:t>έχρι</a:t>
            </a:r>
            <a:r>
              <a:rPr lang="el-GR" dirty="0"/>
              <a:t> και µία ώρα ανάλογα µε το είδος.</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ΓΕΝΙΚΑ</a:t>
            </a:r>
          </a:p>
        </p:txBody>
      </p:sp>
      <p:sp>
        <p:nvSpPr>
          <p:cNvPr id="3" name="2 - Θέση περιεχομένου"/>
          <p:cNvSpPr>
            <a:spLocks noGrp="1"/>
          </p:cNvSpPr>
          <p:nvPr>
            <p:ph sz="quarter" idx="1"/>
          </p:nvPr>
        </p:nvSpPr>
        <p:spPr/>
        <p:txBody>
          <a:bodyPr>
            <a:normAutofit fontScale="85000" lnSpcReduction="20000"/>
          </a:bodyPr>
          <a:lstStyle/>
          <a:p>
            <a:r>
              <a:rPr lang="el-GR" dirty="0"/>
              <a:t>Το ευεργετικό </a:t>
            </a:r>
            <a:r>
              <a:rPr lang="el-GR" dirty="0" err="1"/>
              <a:t>αποτέλεσµα</a:t>
            </a:r>
            <a:r>
              <a:rPr lang="el-GR" dirty="0"/>
              <a:t> έρχεται συνήθως σε λίγες </a:t>
            </a:r>
            <a:r>
              <a:rPr lang="el-GR" dirty="0" err="1"/>
              <a:t>εβδοµάδες</a:t>
            </a:r>
            <a:r>
              <a:rPr lang="el-GR" dirty="0"/>
              <a:t> από τη λήξη της </a:t>
            </a:r>
            <a:r>
              <a:rPr lang="el-GR" dirty="0" err="1"/>
              <a:t>ιαµατικής</a:t>
            </a:r>
            <a:r>
              <a:rPr lang="el-GR" dirty="0"/>
              <a:t> λουτροθεραπείας αλλά συχνά και στη διάρκειά της. Από µ</a:t>
            </a:r>
            <a:r>
              <a:rPr lang="el-GR" dirty="0" err="1"/>
              <a:t>ερικούς</a:t>
            </a:r>
            <a:r>
              <a:rPr lang="el-GR" dirty="0"/>
              <a:t> συνίσταται η </a:t>
            </a:r>
            <a:r>
              <a:rPr lang="el-GR" dirty="0" err="1"/>
              <a:t>τµηµατική</a:t>
            </a:r>
            <a:r>
              <a:rPr lang="el-GR" dirty="0"/>
              <a:t> </a:t>
            </a:r>
            <a:r>
              <a:rPr lang="el-GR" dirty="0" err="1"/>
              <a:t>ιαµατική</a:t>
            </a:r>
            <a:r>
              <a:rPr lang="el-GR" dirty="0"/>
              <a:t> λουτροθεραπεία στην αρχή και στο τέλος της  </a:t>
            </a:r>
            <a:r>
              <a:rPr lang="el-GR" dirty="0" err="1"/>
              <a:t>ιαµατικής</a:t>
            </a:r>
            <a:r>
              <a:rPr lang="el-GR" dirty="0"/>
              <a:t> περιόδου. </a:t>
            </a:r>
          </a:p>
          <a:p>
            <a:r>
              <a:rPr lang="el-GR" dirty="0"/>
              <a:t> Μπορεί να χρειαστεί </a:t>
            </a:r>
            <a:r>
              <a:rPr lang="el-GR" dirty="0" err="1"/>
              <a:t>καµιά</a:t>
            </a:r>
            <a:r>
              <a:rPr lang="el-GR" dirty="0"/>
              <a:t> φορά </a:t>
            </a:r>
            <a:r>
              <a:rPr lang="el-GR" dirty="0" err="1"/>
              <a:t>συµπληρωµατική</a:t>
            </a:r>
            <a:r>
              <a:rPr lang="el-GR" dirty="0"/>
              <a:t> θεραπεία. Υπόψη πρέπει να έχει ο </a:t>
            </a:r>
            <a:r>
              <a:rPr lang="el-GR" dirty="0" err="1"/>
              <a:t>ασχολούµενος</a:t>
            </a:r>
            <a:r>
              <a:rPr lang="el-GR" dirty="0"/>
              <a:t> µε το </a:t>
            </a:r>
            <a:r>
              <a:rPr lang="el-GR" dirty="0" err="1"/>
              <a:t>αντικείµενο</a:t>
            </a:r>
            <a:r>
              <a:rPr lang="el-GR" dirty="0"/>
              <a:t> την </a:t>
            </a:r>
            <a:r>
              <a:rPr lang="el-GR" dirty="0" err="1"/>
              <a:t>ενδεχόµενη</a:t>
            </a:r>
            <a:r>
              <a:rPr lang="el-GR" dirty="0"/>
              <a:t> λουτρική αντίδραση. </a:t>
            </a:r>
          </a:p>
          <a:p>
            <a:r>
              <a:rPr lang="el-GR" dirty="0"/>
              <a:t>Αυτή µ</a:t>
            </a:r>
            <a:r>
              <a:rPr lang="el-GR" dirty="0" err="1"/>
              <a:t>πορεί</a:t>
            </a:r>
            <a:r>
              <a:rPr lang="el-GR" dirty="0"/>
              <a:t> να παρουσιαστεί τις πρώτες 5-10 µ</a:t>
            </a:r>
            <a:r>
              <a:rPr lang="el-GR" dirty="0" err="1"/>
              <a:t>έρες</a:t>
            </a:r>
            <a:r>
              <a:rPr lang="el-GR" dirty="0"/>
              <a:t> της </a:t>
            </a:r>
            <a:r>
              <a:rPr lang="el-GR" dirty="0" err="1"/>
              <a:t>ιαµατικής</a:t>
            </a:r>
            <a:r>
              <a:rPr lang="el-GR" dirty="0"/>
              <a:t> λουτροθεραπείας και συνίσταται σε µια </a:t>
            </a:r>
            <a:r>
              <a:rPr lang="el-GR" dirty="0" err="1"/>
              <a:t>ολιγοήµερη</a:t>
            </a:r>
            <a:r>
              <a:rPr lang="el-GR" dirty="0"/>
              <a:t> και παροδική κλινική επιδείνωση της γενικής κατάστασης του αρρώστου </a:t>
            </a:r>
            <a:r>
              <a:rPr lang="el-GR" dirty="0" err="1"/>
              <a:t>ενδεχοµένως</a:t>
            </a:r>
            <a:r>
              <a:rPr lang="el-GR" dirty="0"/>
              <a:t> µε πυρετό , ανορεξία, πονοκεφάλους και αϋπνία. Η λουτρική αντίδραση µ</a:t>
            </a:r>
            <a:r>
              <a:rPr lang="el-GR" dirty="0" err="1"/>
              <a:t>πορεί</a:t>
            </a:r>
            <a:r>
              <a:rPr lang="el-GR" dirty="0"/>
              <a:t> να είναι και τοπική µε επιδείνωση των τοπικών </a:t>
            </a:r>
            <a:r>
              <a:rPr lang="el-GR" dirty="0" err="1"/>
              <a:t>συµπτωµάτων</a:t>
            </a:r>
            <a:r>
              <a:rPr lang="el-GR" dirty="0"/>
              <a:t> και δεν έχει σχέση µε την τελική έκβαση της θεραπείας.</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ΙΣΤΟΡΙΑ ΤΗΣ ΥΔΡΟΘΕΡΑΠΙΑΣ</a:t>
            </a:r>
          </a:p>
        </p:txBody>
      </p:sp>
      <p:sp>
        <p:nvSpPr>
          <p:cNvPr id="5" name="4 - Θέση περιεχομένου"/>
          <p:cNvSpPr>
            <a:spLocks noGrp="1"/>
          </p:cNvSpPr>
          <p:nvPr>
            <p:ph sz="quarter" idx="1"/>
          </p:nvPr>
        </p:nvSpPr>
        <p:spPr/>
        <p:txBody>
          <a:bodyPr/>
          <a:lstStyle/>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ΑΝΩΣΗ</a:t>
            </a:r>
          </a:p>
        </p:txBody>
      </p:sp>
      <p:sp>
        <p:nvSpPr>
          <p:cNvPr id="3" name="2 - Θέση περιεχομένου"/>
          <p:cNvSpPr>
            <a:spLocks noGrp="1"/>
          </p:cNvSpPr>
          <p:nvPr>
            <p:ph sz="quarter" idx="1"/>
          </p:nvPr>
        </p:nvSpPr>
        <p:spPr/>
        <p:txBody>
          <a:bodyPr>
            <a:normAutofit fontScale="92500"/>
          </a:bodyPr>
          <a:lstStyle/>
          <a:p>
            <a:r>
              <a:rPr lang="el-GR" dirty="0"/>
              <a:t>Η θεραπευτική δράση του νερού βασίζεται στις ιδιότητες του.</a:t>
            </a:r>
          </a:p>
          <a:p>
            <a:r>
              <a:rPr lang="el-GR" dirty="0"/>
              <a:t>Άνωση : ενεργοποιεί ομάδες μυών που πάσχουν και με ελάχιστη εφαρμοσμένη δύναμη αυτοί να παράγουν έργο. Η άνωση βοηθάει στη μείωση του βάρους του ανθρώπινου σώματος ώστε οι κινήσεις των άνω και κάτω άκρων καθώς και της σπονδυλικής στήλης να γίνονται πιο εύκολα και ελεύθερα. Η άνωση αναιρεί την βαρύτητα που ευθύνεται για την στήριξη μας έξω από το νερό αλλά που καταπονεί το </a:t>
            </a:r>
            <a:r>
              <a:rPr lang="el-GR" dirty="0" err="1"/>
              <a:t>μυοσκελετικό</a:t>
            </a:r>
            <a:r>
              <a:rPr lang="el-GR" dirty="0"/>
              <a:t> μας σύστημα και φροντίζει τις αρθρώσεις μας</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ΙΔΙΟΤΗΤΕΣ ΝΕΡΟΥ</a:t>
            </a:r>
          </a:p>
        </p:txBody>
      </p:sp>
      <p:sp>
        <p:nvSpPr>
          <p:cNvPr id="3" name="2 - Θέση περιεχομένου"/>
          <p:cNvSpPr>
            <a:spLocks noGrp="1"/>
          </p:cNvSpPr>
          <p:nvPr>
            <p:ph sz="quarter" idx="1"/>
          </p:nvPr>
        </p:nvSpPr>
        <p:spPr/>
        <p:txBody>
          <a:bodyPr>
            <a:normAutofit fontScale="92500"/>
          </a:bodyPr>
          <a:lstStyle/>
          <a:p>
            <a:r>
              <a:rPr lang="el-GR" dirty="0"/>
              <a:t>Υδροστατική Πίεση</a:t>
            </a:r>
          </a:p>
          <a:p>
            <a:r>
              <a:rPr lang="el-GR" dirty="0"/>
              <a:t>Η υδροστατική πίεση ασκείται σε όλες τις επιφάνειες ενός βυθισμένου σώματος και αυξάνεται όσο αυξάνεται το βάθος. Αυτό το χαρακτηριστικό του νερού συμβάλει στην ομαλή καρδιοαγγειακή λειτουργία και την λειτουργία του λεμφικού συστήματος, με αποτέλεσμα τη μείωση των οιδημάτων και αιματωμάτων. Επίσης η πίεση στο στήθος προκαλεί την αποβολή περισσότερου αέρα από τους πνεύμονες βοηθώντας έτσι την αναπνευστική λειτουργία και την ενδυνάμωση των αναπνευστικών μυών.</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ΙΔΙΟΤΗΤΕΣ ΝΕΡΟΥ</a:t>
            </a:r>
          </a:p>
        </p:txBody>
      </p:sp>
      <p:sp>
        <p:nvSpPr>
          <p:cNvPr id="3" name="2 - Θέση περιεχομένου"/>
          <p:cNvSpPr>
            <a:spLocks noGrp="1"/>
          </p:cNvSpPr>
          <p:nvPr>
            <p:ph sz="quarter" idx="1"/>
          </p:nvPr>
        </p:nvSpPr>
        <p:spPr/>
        <p:txBody>
          <a:bodyPr>
            <a:normAutofit fontScale="92500" lnSpcReduction="10000"/>
          </a:bodyPr>
          <a:lstStyle/>
          <a:p>
            <a:r>
              <a:rPr lang="el-GR" dirty="0"/>
              <a:t>Αντίσταση Ρευστού Η αντίσταση του νερού βοηθά στην ενδυνάμωση και ενεργοποίηση των μυών ολόκληρου του ανθρωπίνου σώματος.</a:t>
            </a:r>
          </a:p>
          <a:p>
            <a:r>
              <a:rPr lang="el-GR" dirty="0"/>
              <a:t>Θερμοκρασία Με την κατάλληλη θερμοκρασία και σε συνδυασμό με τις υπόλοιπες χαρακτηριστικές ιδιότητες του νερού προάγεται η μυϊκή χαλάρωση, μειώνεται ο μυϊκός σπασμός και η </a:t>
            </a:r>
            <a:r>
              <a:rPr lang="el-GR" dirty="0" err="1"/>
              <a:t>σπαστικότητα</a:t>
            </a:r>
            <a:r>
              <a:rPr lang="el-GR" dirty="0"/>
              <a:t>, και δρα αναλγητικά.</a:t>
            </a:r>
          </a:p>
          <a:p>
            <a:r>
              <a:rPr lang="el-GR" dirty="0"/>
              <a:t>Στα πλαίσια της Φυσικοθεραπείας, η υδροθεραπεία εφαρμόζεται συνήθως για την αντιμετώπιση ασθενών σε μία ειδικά κατασκευασμένη πισίνα, θερμαινόμενη στους 34-36C/94-96F</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ΕΝΔΕΙΞΕΙΣ</a:t>
            </a:r>
          </a:p>
        </p:txBody>
      </p:sp>
      <p:sp>
        <p:nvSpPr>
          <p:cNvPr id="3" name="2 - Θέση περιεχομένου"/>
          <p:cNvSpPr>
            <a:spLocks noGrp="1"/>
          </p:cNvSpPr>
          <p:nvPr>
            <p:ph sz="quarter" idx="1"/>
          </p:nvPr>
        </p:nvSpPr>
        <p:spPr/>
        <p:txBody>
          <a:bodyPr>
            <a:normAutofit fontScale="92500"/>
          </a:bodyPr>
          <a:lstStyle/>
          <a:p>
            <a:r>
              <a:rPr lang="el-GR" dirty="0"/>
              <a:t>Η υδροθεραπεία ενδείκνυται ιδιαίτερα για την αντιμετώπιση:</a:t>
            </a:r>
          </a:p>
          <a:p>
            <a:r>
              <a:rPr lang="el-GR" dirty="0"/>
              <a:t>Αρθρίτιδας συμπεριλαμβανομένης της οστεοαρθρίτιδας, της ρευματοειδούς αρθρίτιδας, και της </a:t>
            </a:r>
            <a:r>
              <a:rPr lang="el-GR" dirty="0" err="1"/>
              <a:t>αγκυλωτικής</a:t>
            </a:r>
            <a:r>
              <a:rPr lang="el-GR" dirty="0"/>
              <a:t> σπονδυλίτιδας οσφυϊκό, θωρακικό ή αυχενικό άλγος.</a:t>
            </a:r>
          </a:p>
          <a:p>
            <a:r>
              <a:rPr lang="el-GR" dirty="0" err="1"/>
              <a:t>Μυοσκελετικές</a:t>
            </a:r>
            <a:r>
              <a:rPr lang="el-GR" dirty="0"/>
              <a:t> κακώσεις</a:t>
            </a:r>
          </a:p>
          <a:p>
            <a:r>
              <a:rPr lang="el-GR" dirty="0"/>
              <a:t>Νευρολογικές παθήσεις – όπως πχ, Αγγειακά εγκεφαλικά επεισόδια, </a:t>
            </a:r>
            <a:r>
              <a:rPr lang="el-GR" dirty="0" err="1"/>
              <a:t>Κρανιοεγκεφαλικές</a:t>
            </a:r>
            <a:r>
              <a:rPr lang="el-GR" dirty="0"/>
              <a:t> κακώσεις, Κακώσεις σπονδυλικής στήλης και νωτιαίου μυελού, Νόσος </a:t>
            </a:r>
            <a:r>
              <a:rPr lang="el-GR" dirty="0" err="1"/>
              <a:t>Parkinson</a:t>
            </a:r>
            <a:r>
              <a:rPr lang="el-GR" dirty="0"/>
              <a:t>, Πολλαπλή σκλήρυνση, Μυϊκή δυστροφία, και Εγκεφαλική Παράλυση</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ΕΝΔΕΙΞΕΙΣ</a:t>
            </a:r>
          </a:p>
        </p:txBody>
      </p:sp>
      <p:sp>
        <p:nvSpPr>
          <p:cNvPr id="3" name="2 - Θέση περιεχομένου"/>
          <p:cNvSpPr>
            <a:spLocks noGrp="1"/>
          </p:cNvSpPr>
          <p:nvPr>
            <p:ph sz="quarter" idx="1"/>
          </p:nvPr>
        </p:nvSpPr>
        <p:spPr/>
        <p:txBody>
          <a:bodyPr>
            <a:normAutofit fontScale="92500" lnSpcReduction="20000"/>
          </a:bodyPr>
          <a:lstStyle/>
          <a:p>
            <a:r>
              <a:rPr lang="el-GR" dirty="0" err="1"/>
              <a:t>Ινομυαλγία</a:t>
            </a:r>
            <a:endParaRPr lang="el-GR" dirty="0"/>
          </a:p>
          <a:p>
            <a:r>
              <a:rPr lang="el-GR" dirty="0"/>
              <a:t>Δέρμα Τα μεταλλικά στοιχεία του νερού και η λάσπη έχουν χρησιμοποιηθεί κοινώς για τη θεραπεία ποικίλων προβλημάτων του δέρματος. Οι κύριες δερματολογικές καταστάσεις που συχνά θεραπεύονται με τη βοήθεια της υδροθεραπείας με υψηλό δείκτη επιτυχίας είναι η ψωρίαση και η </a:t>
            </a:r>
            <a:r>
              <a:rPr lang="el-GR" dirty="0" err="1"/>
              <a:t>ατοπική</a:t>
            </a:r>
            <a:r>
              <a:rPr lang="el-GR" dirty="0"/>
              <a:t> δερματίτιδα. </a:t>
            </a:r>
          </a:p>
          <a:p>
            <a:r>
              <a:rPr lang="el-GR" dirty="0"/>
              <a:t>Φλεβικό σύστημα Οι θεραπείες με νερό έχουν χρησιμοποιηθεί ευρέως για τις δυσλειτουργίες του φλεβικού συστήματος. Η εμβάπτιση αυξάνει τον όγκο του αίματος, τη διούρηση και τη </a:t>
            </a:r>
            <a:r>
              <a:rPr lang="el-GR" dirty="0" err="1"/>
              <a:t>νατριούρηση</a:t>
            </a:r>
            <a:r>
              <a:rPr lang="el-GR" dirty="0"/>
              <a:t>. Αυτές οι επιδράσεις είναι ανεξάρτητες από τα μεταλλικά χαρακτηριστικά του νερού.</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ΕΝΔΕΙΞΕΙΣ</a:t>
            </a:r>
          </a:p>
        </p:txBody>
      </p:sp>
      <p:sp>
        <p:nvSpPr>
          <p:cNvPr id="3" name="2 - Θέση περιεχομένου"/>
          <p:cNvSpPr>
            <a:spLocks noGrp="1"/>
          </p:cNvSpPr>
          <p:nvPr>
            <p:ph sz="quarter" idx="1"/>
          </p:nvPr>
        </p:nvSpPr>
        <p:spPr/>
        <p:txBody>
          <a:bodyPr/>
          <a:lstStyle/>
          <a:p>
            <a:r>
              <a:rPr lang="el-GR" dirty="0"/>
              <a:t>Χρόνια καρδιακή ανεπάρκεια</a:t>
            </a:r>
          </a:p>
          <a:p>
            <a:r>
              <a:rPr lang="el-GR" dirty="0"/>
              <a:t>Έχει διαπιστωθεί ότι ένα πρόγραμμα υδροθεραπείας μπορεί να αποτελέσει μια πρακτική, ευεργετική και μη φαρμακευτική θεραπεία για τους ασθενείς με χρόνια καρδιακή ανεπάρκεια. Ωστόσο αυτή η θεραπευτική προσέγγιση είναι περισσότερο εφαρμόσιμη σε ασθενείς που δεν έχουν τη δυνατότητα να λάβουν μέρος σε πρόγραμμα εκγύμνασης.</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ημοτικός">
  <a:themeElements>
    <a:clrScheme name="Δημοτικός">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362</TotalTime>
  <Words>1761</Words>
  <Application>Microsoft Office PowerPoint</Application>
  <PresentationFormat>Προβολή στην οθόνη (4:3)</PresentationFormat>
  <Paragraphs>159</Paragraphs>
  <Slides>24</Slides>
  <Notes>24</Notes>
  <HiddenSlides>0</HiddenSlides>
  <MMClips>1</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24</vt:i4>
      </vt:variant>
    </vt:vector>
  </HeadingPairs>
  <TitlesOfParts>
    <vt:vector size="29" baseType="lpstr">
      <vt:lpstr>Calibri</vt:lpstr>
      <vt:lpstr>Georgia</vt:lpstr>
      <vt:lpstr>Wingdings</vt:lpstr>
      <vt:lpstr>Wingdings 2</vt:lpstr>
      <vt:lpstr>Δημοτικός</vt:lpstr>
      <vt:lpstr>YΔΡΟΘΕΡΑΠΕΙΑ</vt:lpstr>
      <vt:lpstr>ΥΔΡΟΘΕΡΑΠΕΙΑ</vt:lpstr>
      <vt:lpstr>ΙΣΤΟΡΙΑ ΤΗΣ ΥΔΡΟΘΕΡΑΠΙΑΣ</vt:lpstr>
      <vt:lpstr>ΑΝΩΣΗ</vt:lpstr>
      <vt:lpstr>ΙΔΙΟΤΗΤΕΣ ΝΕΡΟΥ</vt:lpstr>
      <vt:lpstr>ΙΔΙΟΤΗΤΕΣ ΝΕΡΟΥ</vt:lpstr>
      <vt:lpstr>ΕΝΔΕΙΞΕΙΣ</vt:lpstr>
      <vt:lpstr>ΕΝΔΕΙΞΕΙΣ</vt:lpstr>
      <vt:lpstr>ΕΝΔΕΙΞΕΙΣ</vt:lpstr>
      <vt:lpstr>ΩΦΕΛΗ ΥΔΡΟΘΕΡΑΠΕΙΑΣ</vt:lpstr>
      <vt:lpstr>ΜΟΡΦΕΣ ΥΔΡΟΘΕΡΑΠΕΙΑΣ</vt:lpstr>
      <vt:lpstr>ΕΙΣΠΝΟΘΕΡΑΠΕΙΑ</vt:lpstr>
      <vt:lpstr>ΕΙΣΠΝΟΟΘΕΡΑΠΕΙΑ</vt:lpstr>
      <vt:lpstr>ΠΟΣΙΘΕΡΑΠΕΙΑ</vt:lpstr>
      <vt:lpstr>ΠΟΣΙΘΕΡΑΠΕΙΑ</vt:lpstr>
      <vt:lpstr>ΠΟΣΙΘΕΡΑΠΕΙΑ</vt:lpstr>
      <vt:lpstr>ΠΗΛΟΘΕΡΑΠΕΙΑ</vt:lpstr>
      <vt:lpstr>ΙΑΜΑΤΙΚΑ ΛΟΥΤΡΑ</vt:lpstr>
      <vt:lpstr>ΙΑΜΑΤΙΚΑ ΛΟΥΤΡΑ</vt:lpstr>
      <vt:lpstr>ΙΑΜΑΤΙΚΑ ΛΟΥΤΡΑ</vt:lpstr>
      <vt:lpstr>ΙΑΜΑΤΙΚΑ ΛΟΥΤΡΑ</vt:lpstr>
      <vt:lpstr>ΥΔΡΟΜΑΛΑΞΕΙΣ</vt:lpstr>
      <vt:lpstr>ΓΕΝΙΚΑ</vt:lpstr>
      <vt:lpstr>ΓΕΝΙΚΑ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YΔΡΟΘΕΡΑΠΕΙΑ</dc:title>
  <dc:creator>ΜΑΝΟΣ ΑΧΛΑΔΙΑΝΑΚΗΣ</dc:creator>
  <cp:lastModifiedBy>PANAGIOTIS KALALES</cp:lastModifiedBy>
  <cp:revision>33</cp:revision>
  <dcterms:created xsi:type="dcterms:W3CDTF">2012-05-12T13:16:07Z</dcterms:created>
  <dcterms:modified xsi:type="dcterms:W3CDTF">2021-03-31T10:35:23Z</dcterms:modified>
</cp:coreProperties>
</file>