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66" r:id="rId3"/>
    <p:sldId id="257" r:id="rId4"/>
    <p:sldId id="258" r:id="rId5"/>
    <p:sldId id="259" r:id="rId6"/>
    <p:sldId id="267" r:id="rId7"/>
    <p:sldId id="265" r:id="rId8"/>
    <p:sldId id="260" r:id="rId9"/>
    <p:sldId id="264" r:id="rId10"/>
    <p:sldId id="261" r:id="rId11"/>
    <p:sldId id="262" r:id="rId12"/>
    <p:sldId id="263"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B0774C-3036-45D8-BD40-188D1D762058}" type="datetimeFigureOut">
              <a:rPr lang="el-GR" smtClean="0"/>
              <a:t>10/1/2025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83949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0774C-3036-45D8-BD40-188D1D762058}" type="datetimeFigureOut">
              <a:rPr lang="el-GR" smtClean="0"/>
              <a:t>10/1/2025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217636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0774C-3036-45D8-BD40-188D1D762058}" type="datetimeFigureOut">
              <a:rPr lang="el-GR" smtClean="0"/>
              <a:t>10/1/2025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132149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0774C-3036-45D8-BD40-188D1D762058}" type="datetimeFigureOut">
              <a:rPr lang="el-GR" smtClean="0"/>
              <a:t>10/1/2025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202596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0774C-3036-45D8-BD40-188D1D762058}" type="datetimeFigureOut">
              <a:rPr lang="el-GR" smtClean="0"/>
              <a:t>10/1/2025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280882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B0774C-3036-45D8-BD40-188D1D762058}" type="datetimeFigureOut">
              <a:rPr lang="el-GR" smtClean="0"/>
              <a:t>10/1/2025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17782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0774C-3036-45D8-BD40-188D1D762058}" type="datetimeFigureOut">
              <a:rPr lang="el-GR" smtClean="0"/>
              <a:t>10/1/2025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373341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B0774C-3036-45D8-BD40-188D1D762058}" type="datetimeFigureOut">
              <a:rPr lang="el-GR" smtClean="0"/>
              <a:t>10/1/2025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281211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0774C-3036-45D8-BD40-188D1D762058}" type="datetimeFigureOut">
              <a:rPr lang="el-GR" smtClean="0"/>
              <a:t>10/1/2025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384703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0774C-3036-45D8-BD40-188D1D762058}" type="datetimeFigureOut">
              <a:rPr lang="el-GR" smtClean="0"/>
              <a:t>10/1/2025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66638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0774C-3036-45D8-BD40-188D1D762058}" type="datetimeFigureOut">
              <a:rPr lang="el-GR" smtClean="0"/>
              <a:t>10/1/2025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0395E57-69B5-43D3-9F7F-03076DBF033C}" type="slidenum">
              <a:rPr lang="el-GR" smtClean="0"/>
              <a:t>‹#›</a:t>
            </a:fld>
            <a:endParaRPr lang="el-GR"/>
          </a:p>
        </p:txBody>
      </p:sp>
    </p:spTree>
    <p:extLst>
      <p:ext uri="{BB962C8B-B14F-4D97-AF65-F5344CB8AC3E}">
        <p14:creationId xmlns:p14="http://schemas.microsoft.com/office/powerpoint/2010/main" val="237098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tx1">
                <a:lumMod val="65000"/>
                <a:lumOff val="35000"/>
              </a:schemeClr>
            </a:gs>
            <a:gs pos="100000">
              <a:schemeClr val="bg1"/>
            </a:gs>
            <a:gs pos="79000">
              <a:schemeClr val="tx1">
                <a:lumMod val="50000"/>
                <a:lumOff val="50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0774C-3036-45D8-BD40-188D1D762058}" type="datetimeFigureOut">
              <a:rPr lang="el-GR" smtClean="0"/>
              <a:t>10/1/2025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95E57-69B5-43D3-9F7F-03076DBF033C}" type="slidenum">
              <a:rPr lang="el-GR" smtClean="0"/>
              <a:t>‹#›</a:t>
            </a:fld>
            <a:endParaRPr lang="el-GR"/>
          </a:p>
        </p:txBody>
      </p:sp>
    </p:spTree>
    <p:extLst>
      <p:ext uri="{BB962C8B-B14F-4D97-AF65-F5344CB8AC3E}">
        <p14:creationId xmlns:p14="http://schemas.microsoft.com/office/powerpoint/2010/main" val="10090761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solidFill>
                  <a:schemeClr val="bg1"/>
                </a:solidFill>
              </a:rPr>
              <a:t>Τοπογραφία Κεφάλαιο </a:t>
            </a:r>
            <a:r>
              <a:rPr lang="el-GR" b="1" dirty="0">
                <a:solidFill>
                  <a:schemeClr val="bg1"/>
                </a:solidFill>
              </a:rPr>
              <a:t>6</a:t>
            </a:r>
          </a:p>
        </p:txBody>
      </p:sp>
      <p:sp>
        <p:nvSpPr>
          <p:cNvPr id="3" name="Subtitle 2"/>
          <p:cNvSpPr>
            <a:spLocks noGrp="1"/>
          </p:cNvSpPr>
          <p:nvPr>
            <p:ph type="subTitle" idx="1"/>
          </p:nvPr>
        </p:nvSpPr>
        <p:spPr/>
        <p:txBody>
          <a:bodyPr/>
          <a:lstStyle/>
          <a:p>
            <a:r>
              <a:rPr lang="el-GR" b="1" dirty="0">
                <a:solidFill>
                  <a:schemeClr val="bg1"/>
                </a:solidFill>
              </a:rPr>
              <a:t>Υπολογισμός εμβαδόν και όγκων</a:t>
            </a:r>
          </a:p>
        </p:txBody>
      </p:sp>
    </p:spTree>
    <p:extLst>
      <p:ext uri="{BB962C8B-B14F-4D97-AF65-F5344CB8AC3E}">
        <p14:creationId xmlns:p14="http://schemas.microsoft.com/office/powerpoint/2010/main" val="1411387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37" y="1184858"/>
            <a:ext cx="11094753"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dirty="0">
                <a:solidFill>
                  <a:schemeClr val="bg1"/>
                </a:solidFill>
              </a:rPr>
              <a:t>Μία ακόμα εκδοχή υπολογισμού εμβαδόν προσδιορίζεται από τις κορυφές του οικοπέδου που επισημάνονται από οριζόντιες αποστάσεις κορυφών με την χρήση ορθόγωνου και μέτρηση αποστάσεων από ευθύγραμμο τμήμα που διαχωρίζει ένα γεωτεμάχιο/οικόπεδο.</a:t>
            </a:r>
          </a:p>
          <a:p>
            <a:pPr>
              <a:lnSpc>
                <a:spcPct val="150000"/>
              </a:lnSpc>
            </a:pPr>
            <a:endParaRPr lang="el-GR" dirty="0"/>
          </a:p>
          <a:p>
            <a:pPr marL="285750" indent="-285750">
              <a:lnSpc>
                <a:spcPct val="150000"/>
              </a:lnSpc>
              <a:buFont typeface="Arial" panose="020B0604020202020204" pitchFamily="34" charset="0"/>
              <a:buChar char="•"/>
            </a:pPr>
            <a:endParaRPr lang="el-GR" dirty="0"/>
          </a:p>
          <a:p>
            <a:pPr marL="285750" indent="-285750">
              <a:lnSpc>
                <a:spcPct val="150000"/>
              </a:lnSpc>
              <a:buFont typeface="Arial" panose="020B0604020202020204" pitchFamily="34" charset="0"/>
              <a:buChar char="•"/>
            </a:pPr>
            <a:endParaRPr lang="el-GR" dirty="0"/>
          </a:p>
          <a:p>
            <a:pPr marL="285750" indent="-285750">
              <a:lnSpc>
                <a:spcPct val="150000"/>
              </a:lnSpc>
              <a:buFont typeface="Arial" panose="020B0604020202020204" pitchFamily="34" charset="0"/>
              <a:buChar char="•"/>
            </a:pPr>
            <a:endParaRPr lang="el-GR" dirty="0"/>
          </a:p>
          <a:p>
            <a:pPr marL="285750" indent="-285750">
              <a:lnSpc>
                <a:spcPct val="150000"/>
              </a:lnSpc>
              <a:buFont typeface="Arial" panose="020B0604020202020204" pitchFamily="34" charset="0"/>
              <a:buChar char="•"/>
            </a:pPr>
            <a:endParaRPr lang="el-GR" dirty="0"/>
          </a:p>
          <a:p>
            <a:pPr marL="285750" indent="-285750">
              <a:lnSpc>
                <a:spcPct val="150000"/>
              </a:lnSpc>
              <a:buFont typeface="Arial" panose="020B0604020202020204" pitchFamily="34" charset="0"/>
              <a:buChar char="•"/>
            </a:pPr>
            <a:r>
              <a:rPr lang="el-GR" dirty="0">
                <a:solidFill>
                  <a:schemeClr val="bg1"/>
                </a:solidFill>
              </a:rPr>
              <a:t>Το οικόπεδο χωρίζεται σε κάθετες και οριζόντιες γραμμές οι οποίες απεικονίζουν συντεταγμένες 0Χ οριζόντιες και 0Υ κάθετες. Η οριζόντια απόσταση μετριέται σαν συνολική απόσταση ενώ οι κάθετες εφάπτονται με τις κορυφές και μετριούνται ξεχωριστά.</a:t>
            </a:r>
          </a:p>
          <a:p>
            <a:pPr marL="285750" indent="-285750">
              <a:lnSpc>
                <a:spcPct val="150000"/>
              </a:lnSpc>
              <a:buFont typeface="Arial" panose="020B0604020202020204" pitchFamily="34" charset="0"/>
              <a:buChar char="•"/>
            </a:pPr>
            <a:endParaRPr lang="el-GR" dirty="0"/>
          </a:p>
        </p:txBody>
      </p:sp>
      <p:sp>
        <p:nvSpPr>
          <p:cNvPr id="3" name="TextBox 2"/>
          <p:cNvSpPr txBox="1"/>
          <p:nvPr/>
        </p:nvSpPr>
        <p:spPr>
          <a:xfrm>
            <a:off x="1181686" y="380244"/>
            <a:ext cx="10589603" cy="830997"/>
          </a:xfrm>
          <a:prstGeom prst="rect">
            <a:avLst/>
          </a:prstGeom>
          <a:noFill/>
        </p:spPr>
        <p:txBody>
          <a:bodyPr wrap="square" rtlCol="0">
            <a:spAutoFit/>
          </a:bodyPr>
          <a:lstStyle/>
          <a:p>
            <a:r>
              <a:rPr lang="el-GR" sz="4800" b="1" dirty="0">
                <a:solidFill>
                  <a:schemeClr val="bg1"/>
                </a:solidFill>
                <a:latin typeface="+mj-lt"/>
                <a:ea typeface="+mj-ea"/>
                <a:cs typeface="+mj-cs"/>
              </a:rPr>
              <a:t>Υπολογισμός εμβαδόν από συντεταγμένες</a:t>
            </a:r>
          </a:p>
        </p:txBody>
      </p:sp>
      <p:pic>
        <p:nvPicPr>
          <p:cNvPr id="6" name="Picture 5"/>
          <p:cNvPicPr>
            <a:picLocks noChangeAspect="1"/>
          </p:cNvPicPr>
          <p:nvPr/>
        </p:nvPicPr>
        <p:blipFill>
          <a:blip r:embed="rId2"/>
          <a:stretch>
            <a:fillRect/>
          </a:stretch>
        </p:blipFill>
        <p:spPr>
          <a:xfrm>
            <a:off x="3117410" y="2584509"/>
            <a:ext cx="5498556" cy="1874507"/>
          </a:xfrm>
          <a:prstGeom prst="rect">
            <a:avLst/>
          </a:prstGeom>
        </p:spPr>
      </p:pic>
    </p:spTree>
    <p:extLst>
      <p:ext uri="{BB962C8B-B14F-4D97-AF65-F5344CB8AC3E}">
        <p14:creationId xmlns:p14="http://schemas.microsoft.com/office/powerpoint/2010/main" val="1059007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37" y="1184858"/>
            <a:ext cx="11094753" cy="8803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dirty="0">
                <a:solidFill>
                  <a:schemeClr val="bg1"/>
                </a:solidFill>
              </a:rPr>
              <a:t>Αυτός ο τρόπος υπολογισμού εμβαδόν από συντεταγμένες χρησιμοποιείται όταν το γεωτεχάχιο δεν έχει ακριβές γεωμετρικό σχήμα. Ο τύπος λύσεις του αποτελέσματος προκύπτει από  την Γεωμετρική άλγεβρα. </a:t>
            </a:r>
          </a:p>
        </p:txBody>
      </p:sp>
      <p:pic>
        <p:nvPicPr>
          <p:cNvPr id="4" name="Picture 3"/>
          <p:cNvPicPr>
            <a:picLocks noChangeAspect="1"/>
          </p:cNvPicPr>
          <p:nvPr/>
        </p:nvPicPr>
        <p:blipFill>
          <a:blip r:embed="rId2"/>
          <a:stretch>
            <a:fillRect/>
          </a:stretch>
        </p:blipFill>
        <p:spPr>
          <a:xfrm>
            <a:off x="2160468" y="5932382"/>
            <a:ext cx="2191056" cy="847843"/>
          </a:xfrm>
          <a:prstGeom prst="rect">
            <a:avLst/>
          </a:prstGeom>
        </p:spPr>
      </p:pic>
      <p:pic>
        <p:nvPicPr>
          <p:cNvPr id="5" name="Picture 4"/>
          <p:cNvPicPr>
            <a:picLocks noChangeAspect="1"/>
          </p:cNvPicPr>
          <p:nvPr/>
        </p:nvPicPr>
        <p:blipFill>
          <a:blip r:embed="rId3"/>
          <a:stretch>
            <a:fillRect/>
          </a:stretch>
        </p:blipFill>
        <p:spPr>
          <a:xfrm>
            <a:off x="232963" y="2444757"/>
            <a:ext cx="6257926" cy="3275176"/>
          </a:xfrm>
          <a:prstGeom prst="rect">
            <a:avLst/>
          </a:prstGeom>
        </p:spPr>
      </p:pic>
      <p:pic>
        <p:nvPicPr>
          <p:cNvPr id="7" name="Picture 6"/>
          <p:cNvPicPr>
            <a:picLocks noChangeAspect="1"/>
          </p:cNvPicPr>
          <p:nvPr/>
        </p:nvPicPr>
        <p:blipFill>
          <a:blip r:embed="rId4"/>
          <a:stretch>
            <a:fillRect/>
          </a:stretch>
        </p:blipFill>
        <p:spPr>
          <a:xfrm>
            <a:off x="6490889" y="2444757"/>
            <a:ext cx="5589494" cy="4347384"/>
          </a:xfrm>
          <a:prstGeom prst="rect">
            <a:avLst/>
          </a:prstGeom>
        </p:spPr>
      </p:pic>
      <p:sp>
        <p:nvSpPr>
          <p:cNvPr id="6" name="TextBox 5"/>
          <p:cNvSpPr txBox="1"/>
          <p:nvPr/>
        </p:nvSpPr>
        <p:spPr>
          <a:xfrm>
            <a:off x="1181686" y="380244"/>
            <a:ext cx="10589603" cy="830997"/>
          </a:xfrm>
          <a:prstGeom prst="rect">
            <a:avLst/>
          </a:prstGeom>
          <a:noFill/>
        </p:spPr>
        <p:txBody>
          <a:bodyPr wrap="square" rtlCol="0">
            <a:spAutoFit/>
          </a:bodyPr>
          <a:lstStyle/>
          <a:p>
            <a:r>
              <a:rPr lang="el-GR" sz="4800" b="1" dirty="0">
                <a:solidFill>
                  <a:schemeClr val="bg1"/>
                </a:solidFill>
                <a:latin typeface="+mj-lt"/>
                <a:ea typeface="+mj-ea"/>
                <a:cs typeface="+mj-cs"/>
              </a:rPr>
              <a:t>Υπολογισμός εμβαδόν από συντεταγμένες</a:t>
            </a:r>
          </a:p>
        </p:txBody>
      </p:sp>
    </p:spTree>
    <p:extLst>
      <p:ext uri="{BB962C8B-B14F-4D97-AF65-F5344CB8AC3E}">
        <p14:creationId xmlns:p14="http://schemas.microsoft.com/office/powerpoint/2010/main" val="409886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442692" y="2220941"/>
                <a:ext cx="8890715" cy="2905219"/>
              </a:xfrm>
              <a:prstGeom prst="rect">
                <a:avLst/>
              </a:prstGeom>
            </p:spPr>
            <p:txBody>
              <a:bodyPr wrap="square">
                <a:spAutoFit/>
              </a:bodyPr>
              <a:lstStyle/>
              <a:p>
                <a:pPr>
                  <a:lnSpc>
                    <a:spcPct val="107000"/>
                  </a:lnSpc>
                  <a:spcAft>
                    <a:spcPts val="800"/>
                  </a:spcAft>
                </a:pPr>
                <a:r>
                  <a:rPr lang="el-GR"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Δίδεται τετράπλευρο οικόπεδο με συντεταγμένες </a:t>
                </a:r>
                <a:r>
                  <a:rPr lang="el-GR"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Α (3,7) Β(10,7) Γ(10,4) Δ (3,4)</a:t>
                </a:r>
                <a:endParaRPr lang="el-GR"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Λύση: θέτουμε Α=1, Β=2, Γ=3, Δ=4</a:t>
                </a:r>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Για i=1 (X2-X1)*(Y2+Y1)= (10-3)*(7+7)=98</a:t>
                </a:r>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Για i=2 (X3-X2)*(Y3+Y2)= (10-10)*(4+7)=0</a:t>
                </a:r>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Για i=3 (X4-X3)*(Y4+Y3)= (3-10)*(4+4)=-56</a:t>
                </a:r>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Για i=4 (X1-X4)*(Y1+Y4)= (3-3)*(7+4)=0</a:t>
                </a:r>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ary>
                      <m:naryPr>
                        <m:chr m:val="∑"/>
                        <m:limLoc m:val="undOvr"/>
                        <m:subHide m:val="on"/>
                        <m:supHide m:val="on"/>
                        <m:ctrlP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=98−56=42</m:t>
                        </m:r>
                      </m:e>
                    </m:nary>
                  </m:oMath>
                </a14:m>
                <a:r>
                  <a:rPr lang="el-GR"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∗2=42→</m:t>
                    </m:r>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42</m:t>
                        </m:r>
                      </m:num>
                      <m:den>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l-GR"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42692" y="2220941"/>
                <a:ext cx="8890715" cy="2905219"/>
              </a:xfrm>
              <a:prstGeom prst="rect">
                <a:avLst/>
              </a:prstGeom>
              <a:blipFill rotWithShape="0">
                <a:blip r:embed="rId2"/>
                <a:stretch>
                  <a:fillRect l="-617" t="-839" b="-20755"/>
                </a:stretch>
              </a:blipFill>
            </p:spPr>
            <p:txBody>
              <a:bodyPr/>
              <a:lstStyle/>
              <a:p>
                <a:r>
                  <a:rPr lang="el-GR">
                    <a:noFill/>
                  </a:rPr>
                  <a:t> </a:t>
                </a:r>
              </a:p>
            </p:txBody>
          </p:sp>
        </mc:Fallback>
      </mc:AlternateContent>
      <p:sp>
        <p:nvSpPr>
          <p:cNvPr id="3" name="Title 1"/>
          <p:cNvSpPr txBox="1">
            <a:spLocks/>
          </p:cNvSpPr>
          <p:nvPr/>
        </p:nvSpPr>
        <p:spPr>
          <a:xfrm>
            <a:off x="1867437" y="624110"/>
            <a:ext cx="9637175" cy="1280890"/>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4000" b="1" dirty="0">
                <a:solidFill>
                  <a:schemeClr val="bg1"/>
                </a:solidFill>
              </a:rPr>
              <a:t>Εφαρμογή υπολογισμού με συντεταγμένες</a:t>
            </a:r>
          </a:p>
        </p:txBody>
      </p:sp>
    </p:spTree>
    <p:extLst>
      <p:ext uri="{BB962C8B-B14F-4D97-AF65-F5344CB8AC3E}">
        <p14:creationId xmlns:p14="http://schemas.microsoft.com/office/powerpoint/2010/main" val="129166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3511"/>
            <a:ext cx="12191999" cy="837473"/>
          </a:xfrm>
          <a:prstGeom prst="rect">
            <a:avLst/>
          </a:prstGeom>
          <a:noFill/>
        </p:spPr>
        <p:txBody>
          <a:bodyPr wrap="square" rtlCol="0">
            <a:spAutoFit/>
          </a:bodyPr>
          <a:lstStyle/>
          <a:p>
            <a:pPr algn="ctr">
              <a:lnSpc>
                <a:spcPct val="150000"/>
              </a:lnSpc>
            </a:pPr>
            <a:r>
              <a:rPr lang="el-GR" sz="3600" b="1" dirty="0">
                <a:solidFill>
                  <a:schemeClr val="bg1"/>
                </a:solidFill>
                <a:latin typeface="+mj-lt"/>
                <a:ea typeface="+mj-ea"/>
                <a:cs typeface="+mj-cs"/>
              </a:rPr>
              <a:t>Ποιους τύπους υπολογισμού γεωμετρικών σχημάτων γνωρίζετε; </a:t>
            </a:r>
          </a:p>
        </p:txBody>
      </p:sp>
      <p:pic>
        <p:nvPicPr>
          <p:cNvPr id="5" name="Picture 4"/>
          <p:cNvPicPr>
            <a:picLocks noChangeAspect="1"/>
          </p:cNvPicPr>
          <p:nvPr/>
        </p:nvPicPr>
        <p:blipFill>
          <a:blip r:embed="rId2"/>
          <a:stretch>
            <a:fillRect/>
          </a:stretch>
        </p:blipFill>
        <p:spPr>
          <a:xfrm>
            <a:off x="402340" y="2341219"/>
            <a:ext cx="1448002" cy="1933845"/>
          </a:xfrm>
          <a:prstGeom prst="rect">
            <a:avLst/>
          </a:prstGeom>
        </p:spPr>
      </p:pic>
      <p:pic>
        <p:nvPicPr>
          <p:cNvPr id="6" name="Picture 5"/>
          <p:cNvPicPr>
            <a:picLocks noChangeAspect="1"/>
          </p:cNvPicPr>
          <p:nvPr/>
        </p:nvPicPr>
        <p:blipFill>
          <a:blip r:embed="rId3"/>
          <a:stretch>
            <a:fillRect/>
          </a:stretch>
        </p:blipFill>
        <p:spPr>
          <a:xfrm>
            <a:off x="2396291" y="2336457"/>
            <a:ext cx="1800476" cy="1943371"/>
          </a:xfrm>
          <a:prstGeom prst="rect">
            <a:avLst/>
          </a:prstGeom>
        </p:spPr>
      </p:pic>
      <p:pic>
        <p:nvPicPr>
          <p:cNvPr id="7" name="Picture 6"/>
          <p:cNvPicPr>
            <a:picLocks noChangeAspect="1"/>
          </p:cNvPicPr>
          <p:nvPr/>
        </p:nvPicPr>
        <p:blipFill>
          <a:blip r:embed="rId4"/>
          <a:stretch>
            <a:fillRect/>
          </a:stretch>
        </p:blipFill>
        <p:spPr>
          <a:xfrm>
            <a:off x="7853573" y="2312844"/>
            <a:ext cx="1758462" cy="1982386"/>
          </a:xfrm>
          <a:prstGeom prst="rect">
            <a:avLst/>
          </a:prstGeom>
        </p:spPr>
      </p:pic>
      <p:pic>
        <p:nvPicPr>
          <p:cNvPr id="8" name="Picture 7"/>
          <p:cNvPicPr>
            <a:picLocks noChangeAspect="1"/>
          </p:cNvPicPr>
          <p:nvPr/>
        </p:nvPicPr>
        <p:blipFill>
          <a:blip r:embed="rId5"/>
          <a:stretch>
            <a:fillRect/>
          </a:stretch>
        </p:blipFill>
        <p:spPr>
          <a:xfrm>
            <a:off x="10031186" y="2312844"/>
            <a:ext cx="1756964" cy="1982386"/>
          </a:xfrm>
          <a:prstGeom prst="rect">
            <a:avLst/>
          </a:prstGeom>
        </p:spPr>
      </p:pic>
      <p:pic>
        <p:nvPicPr>
          <p:cNvPr id="9" name="Picture 8"/>
          <p:cNvPicPr>
            <a:picLocks noChangeAspect="1"/>
          </p:cNvPicPr>
          <p:nvPr/>
        </p:nvPicPr>
        <p:blipFill>
          <a:blip r:embed="rId6"/>
          <a:stretch>
            <a:fillRect/>
          </a:stretch>
        </p:blipFill>
        <p:spPr>
          <a:xfrm>
            <a:off x="6381787" y="4538000"/>
            <a:ext cx="2513156" cy="2114845"/>
          </a:xfrm>
          <a:prstGeom prst="rect">
            <a:avLst/>
          </a:prstGeom>
        </p:spPr>
      </p:pic>
      <p:pic>
        <p:nvPicPr>
          <p:cNvPr id="10" name="Picture 9"/>
          <p:cNvPicPr>
            <a:picLocks noChangeAspect="1"/>
          </p:cNvPicPr>
          <p:nvPr/>
        </p:nvPicPr>
        <p:blipFill>
          <a:blip r:embed="rId7"/>
          <a:stretch>
            <a:fillRect/>
          </a:stretch>
        </p:blipFill>
        <p:spPr>
          <a:xfrm>
            <a:off x="3590574" y="4538001"/>
            <a:ext cx="2505425" cy="2114845"/>
          </a:xfrm>
          <a:prstGeom prst="rect">
            <a:avLst/>
          </a:prstGeom>
        </p:spPr>
      </p:pic>
    </p:spTree>
    <p:extLst>
      <p:ext uri="{BB962C8B-B14F-4D97-AF65-F5344CB8AC3E}">
        <p14:creationId xmlns:p14="http://schemas.microsoft.com/office/powerpoint/2010/main" val="1202867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47414"/>
            <a:ext cx="5050302" cy="66018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2400" b="1" dirty="0">
                <a:solidFill>
                  <a:schemeClr val="bg1"/>
                </a:solidFill>
              </a:rPr>
              <a:t>Σκοπός</a:t>
            </a:r>
            <a:r>
              <a:rPr lang="el-GR" dirty="0">
                <a:solidFill>
                  <a:schemeClr val="bg1"/>
                </a:solidFill>
              </a:rPr>
              <a:t> της τοπογραφίας είναι να μετρήσουμε και να αποτυπώσουμε την μορφολογία της φυσικής γήινης επιφάνειας (ΦΓΕ). Κατά κύριο λόγο όμως αποτυπώνουμε τις διαστάσεις και το σχήμα ενός υπαρκτού </a:t>
            </a:r>
            <a:r>
              <a:rPr lang="el-GR" dirty="0" smtClean="0">
                <a:solidFill>
                  <a:schemeClr val="bg1"/>
                </a:solidFill>
              </a:rPr>
              <a:t>γεωτεμαχίου/οικοπέδουπου δεν έχει γνωστό γεωμετρικό σχήμα.</a:t>
            </a:r>
            <a:endParaRPr lang="" dirty="0" smtClean="0">
              <a:solidFill>
                <a:schemeClr val="bg1"/>
              </a:solidFill>
            </a:endParaRPr>
          </a:p>
          <a:p>
            <a:pPr>
              <a:lnSpc>
                <a:spcPct val="150000"/>
              </a:lnSpc>
            </a:pPr>
            <a:endParaRPr lang="el-GR" dirty="0">
              <a:solidFill>
                <a:schemeClr val="bg1"/>
              </a:solidFill>
            </a:endParaRPr>
          </a:p>
          <a:p>
            <a:pPr marL="285750" indent="-285750">
              <a:lnSpc>
                <a:spcPct val="150000"/>
              </a:lnSpc>
              <a:buFont typeface="Arial" panose="020B0604020202020204" pitchFamily="34" charset="0"/>
              <a:buChar char="•"/>
            </a:pPr>
            <a:r>
              <a:rPr lang="el-GR" dirty="0">
                <a:solidFill>
                  <a:schemeClr val="bg1"/>
                </a:solidFill>
              </a:rPr>
              <a:t>Σε </a:t>
            </a:r>
            <a:r>
              <a:rPr lang="el-GR" dirty="0" smtClean="0">
                <a:solidFill>
                  <a:schemeClr val="bg1"/>
                </a:solidFill>
              </a:rPr>
              <a:t>αυτ</a:t>
            </a:r>
            <a:r>
              <a:rPr lang="el-GR" dirty="0">
                <a:solidFill>
                  <a:schemeClr val="bg1"/>
                </a:solidFill>
              </a:rPr>
              <a:t>ή</a:t>
            </a:r>
            <a:r>
              <a:rPr lang="el-GR" dirty="0" smtClean="0">
                <a:solidFill>
                  <a:schemeClr val="bg1"/>
                </a:solidFill>
              </a:rPr>
              <a:t> την ενότητα </a:t>
            </a:r>
            <a:r>
              <a:rPr lang="el-GR" sz="2400" b="1" dirty="0" smtClean="0">
                <a:solidFill>
                  <a:schemeClr val="bg1"/>
                </a:solidFill>
              </a:rPr>
              <a:t>μελετάμε</a:t>
            </a:r>
            <a:r>
              <a:rPr lang="el-GR" dirty="0" smtClean="0">
                <a:solidFill>
                  <a:schemeClr val="bg1"/>
                </a:solidFill>
              </a:rPr>
              <a:t> την μέθοδο </a:t>
            </a:r>
            <a:r>
              <a:rPr lang="el-GR" dirty="0">
                <a:solidFill>
                  <a:schemeClr val="bg1"/>
                </a:solidFill>
              </a:rPr>
              <a:t>που χρησιμοποιείται για τον υπολογισμό των </a:t>
            </a:r>
            <a:r>
              <a:rPr lang="el-GR" dirty="0" smtClean="0">
                <a:solidFill>
                  <a:schemeClr val="bg1"/>
                </a:solidFill>
              </a:rPr>
              <a:t>μεγάλων επιφανειών</a:t>
            </a:r>
            <a:r>
              <a:rPr lang="el-GR" dirty="0">
                <a:solidFill>
                  <a:schemeClr val="bg1"/>
                </a:solidFill>
              </a:rPr>
              <a:t>. Αυτή είναι η εμβαδομέτρηση της επιφάνειας που καταλαμβάνεται στο οριζόντιο επίπεδο του τόπου, κοινώς </a:t>
            </a:r>
            <a:r>
              <a:rPr lang="el-GR" dirty="0" smtClean="0">
                <a:solidFill>
                  <a:schemeClr val="bg1"/>
                </a:solidFill>
              </a:rPr>
              <a:t>οριζοντιογραφική </a:t>
            </a:r>
            <a:r>
              <a:rPr lang="el-GR" dirty="0">
                <a:solidFill>
                  <a:schemeClr val="bg1"/>
                </a:solidFill>
              </a:rPr>
              <a:t>προβολή των ιδιοκτησιών.</a:t>
            </a:r>
          </a:p>
        </p:txBody>
      </p:sp>
      <p:pic>
        <p:nvPicPr>
          <p:cNvPr id="3" name="Picture 2"/>
          <p:cNvPicPr>
            <a:picLocks noChangeAspect="1"/>
          </p:cNvPicPr>
          <p:nvPr/>
        </p:nvPicPr>
        <p:blipFill>
          <a:blip r:embed="rId2"/>
          <a:stretch>
            <a:fillRect/>
          </a:stretch>
        </p:blipFill>
        <p:spPr>
          <a:xfrm>
            <a:off x="5897632" y="1199375"/>
            <a:ext cx="5894363" cy="3919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713332" y="5548893"/>
            <a:ext cx="6478668" cy="369332"/>
          </a:xfrm>
          <a:prstGeom prst="rect">
            <a:avLst/>
          </a:prstGeom>
          <a:noFill/>
        </p:spPr>
        <p:txBody>
          <a:bodyPr wrap="square" rtlCol="0">
            <a:spAutoFit/>
          </a:bodyPr>
          <a:lstStyle/>
          <a:p>
            <a:r>
              <a:rPr lang="el-GR" dirty="0">
                <a:solidFill>
                  <a:schemeClr val="bg1"/>
                </a:solidFill>
              </a:rPr>
              <a:t>Εμφάνιση ιδιοκτησιών </a:t>
            </a:r>
            <a:r>
              <a:rPr lang="el-GR" dirty="0" smtClean="0">
                <a:solidFill>
                  <a:schemeClr val="bg1"/>
                </a:solidFill>
              </a:rPr>
              <a:t>με </a:t>
            </a:r>
            <a:r>
              <a:rPr lang="el-GR" dirty="0">
                <a:solidFill>
                  <a:schemeClr val="bg1"/>
                </a:solidFill>
              </a:rPr>
              <a:t>εφαρμογή γεωπληροφορικής </a:t>
            </a:r>
            <a:r>
              <a:rPr lang="" dirty="0" smtClean="0">
                <a:solidFill>
                  <a:schemeClr val="bg1"/>
                </a:solidFill>
              </a:rPr>
              <a:t>(GIS)</a:t>
            </a:r>
            <a:endParaRPr lang="el-GR" dirty="0">
              <a:solidFill>
                <a:schemeClr val="bg1"/>
              </a:solidFill>
            </a:endParaRPr>
          </a:p>
        </p:txBody>
      </p:sp>
    </p:spTree>
    <p:extLst>
      <p:ext uri="{BB962C8B-B14F-4D97-AF65-F5344CB8AC3E}">
        <p14:creationId xmlns:p14="http://schemas.microsoft.com/office/powerpoint/2010/main" val="3544634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1" y="436098"/>
            <a:ext cx="5359790" cy="52168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dirty="0">
                <a:solidFill>
                  <a:schemeClr val="bg1"/>
                </a:solidFill>
              </a:rPr>
              <a:t>Το </a:t>
            </a:r>
            <a:r>
              <a:rPr lang="el-GR" sz="2400" b="1" dirty="0">
                <a:solidFill>
                  <a:schemeClr val="bg1"/>
                </a:solidFill>
              </a:rPr>
              <a:t>εμβαδόν</a:t>
            </a:r>
            <a:r>
              <a:rPr lang="el-GR" dirty="0">
                <a:solidFill>
                  <a:schemeClr val="bg1"/>
                </a:solidFill>
              </a:rPr>
              <a:t> της οριζοντιογραφικής προβολής (ορθή προβολή στο οριζόντιο επίπεδο) είναι αυτό που αναγράφεται σε συμβόλαια/τίτλους ιδιοκτησίας, κτηματολογικούς πίνακες του υπουργείου περιβάλλοντος και ενέργειας, για την άδεια ανέγερσης οικοδομών κ.α.</a:t>
            </a:r>
          </a:p>
          <a:p>
            <a:pPr marL="285750" indent="-285750">
              <a:lnSpc>
                <a:spcPct val="150000"/>
              </a:lnSpc>
              <a:buFont typeface="Arial" panose="020B0604020202020204" pitchFamily="34" charset="0"/>
              <a:buChar char="•"/>
            </a:pPr>
            <a:endParaRPr lang="el-GR" dirty="0">
              <a:solidFill>
                <a:schemeClr val="bg1"/>
              </a:solidFill>
            </a:endParaRPr>
          </a:p>
          <a:p>
            <a:pPr marL="285750" indent="-285750">
              <a:lnSpc>
                <a:spcPct val="150000"/>
              </a:lnSpc>
              <a:buFont typeface="Arial" panose="020B0604020202020204" pitchFamily="34" charset="0"/>
              <a:buChar char="•"/>
            </a:pPr>
            <a:r>
              <a:rPr lang="el-GR" dirty="0">
                <a:solidFill>
                  <a:schemeClr val="bg1"/>
                </a:solidFill>
              </a:rPr>
              <a:t>Βάση της εμβαδομέτρησης μπορούν να υπολογιστουν και άλλοι παράμετροι όπως η </a:t>
            </a:r>
            <a:r>
              <a:rPr lang="el-GR" dirty="0" smtClean="0">
                <a:solidFill>
                  <a:schemeClr val="bg1"/>
                </a:solidFill>
              </a:rPr>
              <a:t>επιτρεπόμενη </a:t>
            </a:r>
            <a:r>
              <a:rPr lang="el-GR" dirty="0">
                <a:solidFill>
                  <a:schemeClr val="bg1"/>
                </a:solidFill>
              </a:rPr>
              <a:t>κάλυψη  επιφάνειας κτιρίου, αξία του οικοπέδου, υποχρεώσεις εισφοράς της ιδιοτησίας προς το δημόσιο κ.α.</a:t>
            </a:r>
          </a:p>
        </p:txBody>
      </p:sp>
      <p:pic>
        <p:nvPicPr>
          <p:cNvPr id="3" name="Picture 2"/>
          <p:cNvPicPr>
            <a:picLocks noChangeAspect="1"/>
          </p:cNvPicPr>
          <p:nvPr/>
        </p:nvPicPr>
        <p:blipFill>
          <a:blip r:embed="rId2"/>
          <a:stretch>
            <a:fillRect/>
          </a:stretch>
        </p:blipFill>
        <p:spPr>
          <a:xfrm>
            <a:off x="6099140" y="0"/>
            <a:ext cx="6092861" cy="2962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0" descr="preencoded.png"/>
          <p:cNvPicPr>
            <a:picLocks noChangeAspect="1"/>
          </p:cNvPicPr>
          <p:nvPr/>
        </p:nvPicPr>
        <p:blipFill>
          <a:blip r:embed="rId3"/>
          <a:stretch>
            <a:fillRect/>
          </a:stretch>
        </p:blipFill>
        <p:spPr>
          <a:xfrm rot="16200000">
            <a:off x="7455879" y="2121878"/>
            <a:ext cx="3788897" cy="5683346"/>
          </a:xfrm>
          <a:prstGeom prst="rect">
            <a:avLst/>
          </a:prstGeom>
        </p:spPr>
      </p:pic>
    </p:spTree>
    <p:extLst>
      <p:ext uri="{BB962C8B-B14F-4D97-AF65-F5344CB8AC3E}">
        <p14:creationId xmlns:p14="http://schemas.microsoft.com/office/powerpoint/2010/main" val="7899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728054" y="2087232"/>
                <a:ext cx="11139410" cy="31192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dirty="0">
                    <a:solidFill>
                      <a:schemeClr val="bg1"/>
                    </a:solidFill>
                  </a:rPr>
                  <a:t>Ο συνηθέστερος τρόπος μέτρησης εμβαδόν για απλά γεωμετρικά σχήματα </a:t>
                </a:r>
                <a:r>
                  <a:rPr lang="el-GR" dirty="0" smtClean="0">
                    <a:solidFill>
                      <a:schemeClr val="bg1"/>
                    </a:solidFill>
                  </a:rPr>
                  <a:t>με μεγάλες διαστάσεις και χωρίς ορθές γωνίες είναι </a:t>
                </a:r>
                <a:r>
                  <a:rPr lang="el-GR" dirty="0">
                    <a:solidFill>
                      <a:schemeClr val="bg1"/>
                    </a:solidFill>
                  </a:rPr>
                  <a:t>ο τύπος του Ήρωνα. Ο τύπος του Ήρωνα ώς γνωστό από την γεωμετρία υπολογίζει το εμβαδόν ενός τριγώνου όταν έχουμε γνωστά μόνο τις τρεις </a:t>
                </a:r>
                <a:r>
                  <a:rPr lang="el-GR" dirty="0" smtClean="0">
                    <a:solidFill>
                      <a:schemeClr val="bg1"/>
                    </a:solidFill>
                  </a:rPr>
                  <a:t>πλευρές</a:t>
                </a:r>
              </a:p>
              <a:p>
                <a:pPr>
                  <a:lnSpc>
                    <a:spcPct val="150000"/>
                  </a:lnSpc>
                </a:pPr>
                <a:r>
                  <a:rPr lang="el-GR" sz="2400" dirty="0" smtClean="0">
                    <a:solidFill>
                      <a:schemeClr val="bg1"/>
                    </a:solidFill>
                  </a:rPr>
                  <a:t> </a:t>
                </a:r>
                <a14:m>
                  <m:oMath xmlns:m="http://schemas.openxmlformats.org/officeDocument/2006/math">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𝝉</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l-GR"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𝜶</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𝜷</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𝜸</m:t>
                        </m:r>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l-GR" dirty="0" smtClean="0">
                    <a:solidFill>
                      <a:schemeClr val="bg1"/>
                    </a:solidFill>
                  </a:rPr>
                  <a:t>    Όπου</a:t>
                </a:r>
                <a:r>
                  <a:rPr lang="el-GR" b="1" dirty="0" smtClean="0">
                    <a:solidFill>
                      <a:schemeClr val="bg1"/>
                    </a:solidFill>
                  </a:rPr>
                  <a:t> </a:t>
                </a:r>
                <a:r>
                  <a:rPr lang="el-GR" b="1" dirty="0">
                    <a:solidFill>
                      <a:schemeClr val="bg1"/>
                    </a:solidFill>
                  </a:rPr>
                  <a:t>τ </a:t>
                </a:r>
                <a:r>
                  <a:rPr lang="el-GR" dirty="0">
                    <a:solidFill>
                      <a:schemeClr val="bg1"/>
                    </a:solidFill>
                  </a:rPr>
                  <a:t>ορίζεται η ημιπερίμετρος του τριγώνου</a:t>
                </a:r>
              </a:p>
              <a:p>
                <a:pPr>
                  <a:lnSpc>
                    <a:spcPct val="150000"/>
                  </a:lnSpc>
                </a:pPr>
                <a:r>
                  <a:rPr lang="el-GR" dirty="0" smtClean="0">
                    <a:solidFill>
                      <a:schemeClr val="bg1"/>
                    </a:solidFill>
                    <a:ea typeface="Calibri" panose="020F0502020204030204" pitchFamily="34" charset="0"/>
                    <a:cs typeface="Times New Roman" panose="02020603050405020304" pitchFamily="18" charset="0"/>
                  </a:rPr>
                  <a:t>Τύπος </a:t>
                </a:r>
                <a:r>
                  <a:rPr lang="el-GR" dirty="0" smtClean="0">
                    <a:solidFill>
                      <a:schemeClr val="bg1"/>
                    </a:solidFill>
                    <a:ea typeface="Calibri" panose="020F0502020204030204" pitchFamily="34" charset="0"/>
                    <a:cs typeface="Times New Roman" panose="02020603050405020304" pitchFamily="18" charset="0"/>
                  </a:rPr>
                  <a:t>του Ήρωνα	</a:t>
                </a:r>
                <a:r>
                  <a:rPr lang="el-GR" sz="2000" b="1" dirty="0" smtClean="0">
                    <a:solidFill>
                      <a:schemeClr val="bg1"/>
                    </a:solidFill>
                    <a:ea typeface="Calibri" panose="020F0502020204030204" pitchFamily="34" charset="0"/>
                    <a:cs typeface="Times New Roman" panose="02020603050405020304" pitchFamily="18" charset="0"/>
                  </a:rPr>
                  <a:t>Ε</a:t>
                </a:r>
                <a14:m>
                  <m:oMath xmlns:m="http://schemas.openxmlformats.org/officeDocument/2006/math">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𝝉</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d>
                          <m:dPr>
                            <m:ctrlPr>
                              <a:rPr lang="el-GR"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𝝉</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𝜶</m:t>
                            </m:r>
                          </m:e>
                        </m:d>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d>
                          <m:dPr>
                            <m:ctrlPr>
                              <a:rPr lang="el-GR"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𝝉</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𝜷</m:t>
                            </m:r>
                          </m:e>
                        </m:d>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𝝉</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𝜸</m:t>
                        </m:r>
                        <m:r>
                          <a:rPr lang="en-US" sz="20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e>
                    </m:rad>
                  </m:oMath>
                </a14:m>
                <a:endParaRPr lang="el-GR" b="1" dirty="0" smtClean="0">
                  <a:solidFill>
                    <a:schemeClr val="bg1"/>
                  </a:solidFill>
                </a:endParaRPr>
              </a:p>
              <a:p>
                <a:pPr>
                  <a:lnSpc>
                    <a:spcPct val="150000"/>
                  </a:lnSpc>
                </a:pPr>
                <a:endParaRPr lang="el-GR" b="1" dirty="0">
                  <a:solidFill>
                    <a:schemeClr val="bg1"/>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728054" y="2087232"/>
                <a:ext cx="11139410" cy="3119252"/>
              </a:xfrm>
              <a:prstGeom prst="rect">
                <a:avLst/>
              </a:prstGeom>
              <a:blipFill rotWithShape="0">
                <a:blip r:embed="rId2"/>
                <a:stretch>
                  <a:fillRect l="-438" r="-711"/>
                </a:stretch>
              </a:blipFill>
            </p:spPr>
            <p:txBody>
              <a:bodyPr/>
              <a:lstStyle/>
              <a:p>
                <a:r>
                  <a:rPr lang="el-GR">
                    <a:noFill/>
                  </a:rPr>
                  <a:t> </a:t>
                </a:r>
              </a:p>
            </p:txBody>
          </p:sp>
        </mc:Fallback>
      </mc:AlternateContent>
      <p:sp>
        <p:nvSpPr>
          <p:cNvPr id="8" name="Text 6"/>
          <p:cNvSpPr/>
          <p:nvPr/>
        </p:nvSpPr>
        <p:spPr>
          <a:xfrm>
            <a:off x="3020492" y="1160260"/>
            <a:ext cx="5402292" cy="316407"/>
          </a:xfrm>
          <a:prstGeom prst="rect">
            <a:avLst/>
          </a:prstGeom>
          <a:noFill/>
          <a:ln/>
        </p:spPr>
        <p:txBody>
          <a:bodyPr wrap="none" lIns="0" tIns="0" rIns="0" bIns="0" rtlCol="0" anchor="t"/>
          <a:lstStyle/>
          <a:p>
            <a:pPr marL="0" indent="0" algn="ctr">
              <a:lnSpc>
                <a:spcPts val="2750"/>
              </a:lnSpc>
              <a:buNone/>
            </a:pPr>
            <a:r>
              <a:rPr lang="el-GR" sz="4800" b="1" dirty="0" smtClean="0">
                <a:solidFill>
                  <a:schemeClr val="bg1"/>
                </a:solidFill>
                <a:latin typeface="+mj-lt"/>
                <a:ea typeface="+mj-ea"/>
                <a:cs typeface="+mj-cs"/>
              </a:rPr>
              <a:t>Θεωρία</a:t>
            </a:r>
            <a:endParaRPr lang="en-US" sz="4800" b="1" dirty="0">
              <a:solidFill>
                <a:schemeClr val="bg1"/>
              </a:solidFill>
              <a:latin typeface="+mj-lt"/>
              <a:ea typeface="+mj-ea"/>
              <a:cs typeface="+mj-cs"/>
            </a:endParaRPr>
          </a:p>
        </p:txBody>
      </p:sp>
      <p:sp>
        <p:nvSpPr>
          <p:cNvPr id="9" name="Text 7"/>
          <p:cNvSpPr/>
          <p:nvPr/>
        </p:nvSpPr>
        <p:spPr>
          <a:xfrm>
            <a:off x="1088996" y="5718817"/>
            <a:ext cx="6100524" cy="1088708"/>
          </a:xfrm>
          <a:prstGeom prst="rect">
            <a:avLst/>
          </a:prstGeom>
          <a:noFill/>
          <a:ln/>
        </p:spPr>
        <p:txBody>
          <a:bodyPr wrap="square" lIns="0" tIns="0" rIns="0" bIns="0" rtlCol="0" anchor="t"/>
          <a:lstStyle/>
          <a:p>
            <a:pPr marL="0" indent="0" algn="l">
              <a:lnSpc>
                <a:spcPts val="2850"/>
              </a:lnSpc>
              <a:buNone/>
            </a:pPr>
            <a:endParaRPr lang="en-US" sz="1750" dirty="0"/>
          </a:p>
        </p:txBody>
      </p:sp>
      <p:pic>
        <p:nvPicPr>
          <p:cNvPr id="4" name="Picture 3"/>
          <p:cNvPicPr>
            <a:picLocks noChangeAspect="1"/>
          </p:cNvPicPr>
          <p:nvPr/>
        </p:nvPicPr>
        <p:blipFill>
          <a:blip r:embed="rId3"/>
          <a:stretch>
            <a:fillRect/>
          </a:stretch>
        </p:blipFill>
        <p:spPr>
          <a:xfrm>
            <a:off x="6864440" y="2973170"/>
            <a:ext cx="5160135" cy="3717403"/>
          </a:xfrm>
          <a:prstGeom prst="rect">
            <a:avLst/>
          </a:prstGeom>
        </p:spPr>
      </p:pic>
    </p:spTree>
    <p:extLst>
      <p:ext uri="{BB962C8B-B14F-4D97-AF65-F5344CB8AC3E}">
        <p14:creationId xmlns:p14="http://schemas.microsoft.com/office/powerpoint/2010/main" val="335269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38" y="1184858"/>
            <a:ext cx="11139410"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l-GR" b="1" dirty="0" smtClean="0">
              <a:solidFill>
                <a:schemeClr val="bg1"/>
              </a:solidFill>
            </a:endParaRPr>
          </a:p>
          <a:p>
            <a:pPr>
              <a:lnSpc>
                <a:spcPct val="150000"/>
              </a:lnSpc>
            </a:pPr>
            <a:endParaRPr lang="el-GR" b="1" dirty="0">
              <a:solidFill>
                <a:schemeClr val="bg1"/>
              </a:solidFill>
            </a:endParaRPr>
          </a:p>
          <a:p>
            <a:pPr marL="285750" indent="-285750">
              <a:lnSpc>
                <a:spcPct val="150000"/>
              </a:lnSpc>
              <a:buFont typeface="Arial" panose="020B0604020202020204" pitchFamily="34" charset="0"/>
              <a:buChar char="•"/>
            </a:pPr>
            <a:r>
              <a:rPr lang="el-GR" dirty="0">
                <a:solidFill>
                  <a:schemeClr val="bg1"/>
                </a:solidFill>
              </a:rPr>
              <a:t>Γνωρίζουμε ότι αυτός ο τύπος μ</a:t>
            </a:r>
            <a:r>
              <a:rPr lang="en-US" dirty="0" smtClean="0">
                <a:solidFill>
                  <a:schemeClr val="bg1"/>
                </a:solidFill>
              </a:rPr>
              <a:t>π</a:t>
            </a:r>
            <a:r>
              <a:rPr lang="en-US" dirty="0" err="1" smtClean="0">
                <a:solidFill>
                  <a:schemeClr val="bg1"/>
                </a:solidFill>
              </a:rPr>
              <a:t>ορεί</a:t>
            </a:r>
            <a:r>
              <a:rPr lang="en-US" dirty="0" smtClean="0">
                <a:solidFill>
                  <a:schemeClr val="bg1"/>
                </a:solidFill>
              </a:rPr>
              <a:t> </a:t>
            </a:r>
            <a:r>
              <a:rPr lang="en-US" dirty="0">
                <a:solidFill>
                  <a:schemeClr val="bg1"/>
                </a:solidFill>
              </a:rPr>
              <a:t>να </a:t>
            </a:r>
            <a:r>
              <a:rPr lang="en-US" dirty="0" err="1">
                <a:solidFill>
                  <a:schemeClr val="bg1"/>
                </a:solidFill>
              </a:rPr>
              <a:t>χρησιμο</a:t>
            </a:r>
            <a:r>
              <a:rPr lang="en-US" dirty="0">
                <a:solidFill>
                  <a:schemeClr val="bg1"/>
                </a:solidFill>
              </a:rPr>
              <a:t>ποιηθεί για τον υπολογισμό του εμβαδού τριγώνων, καθώς και για την εύρεση του εμβαδού πολύγωνων, διαχωρίζοντας τα σε </a:t>
            </a:r>
            <a:r>
              <a:rPr lang="en-US" dirty="0" smtClean="0">
                <a:solidFill>
                  <a:schemeClr val="bg1"/>
                </a:solidFill>
              </a:rPr>
              <a:t>τρίγωνα.</a:t>
            </a:r>
            <a:r>
              <a:rPr lang="el-GR" dirty="0" smtClean="0">
                <a:solidFill>
                  <a:schemeClr val="bg1"/>
                </a:solidFill>
              </a:rPr>
              <a:t> Χρησιμοποιείται </a:t>
            </a:r>
            <a:r>
              <a:rPr lang="el-GR" dirty="0">
                <a:solidFill>
                  <a:schemeClr val="bg1"/>
                </a:solidFill>
              </a:rPr>
              <a:t>συχνά όταν γίνεται αποτύπωση οικοπέδου με απλά τοπογραφικά όργανα (Ακόντια, μετροταινία, ορθόγωνα) και έτσι έχουν προκύψει η μορφή και οι διαστάσεις του </a:t>
            </a:r>
            <a:r>
              <a:rPr lang="el-GR" dirty="0" smtClean="0">
                <a:solidFill>
                  <a:schemeClr val="bg1"/>
                </a:solidFill>
              </a:rPr>
              <a:t>οικοπέδου από </a:t>
            </a:r>
            <a:r>
              <a:rPr lang="el-GR" dirty="0">
                <a:solidFill>
                  <a:schemeClr val="bg1"/>
                </a:solidFill>
              </a:rPr>
              <a:t>την δημιουργία διαδοχικών τριγώνων.  </a:t>
            </a:r>
          </a:p>
          <a:p>
            <a:pPr marL="285750" indent="-285750">
              <a:lnSpc>
                <a:spcPct val="150000"/>
              </a:lnSpc>
              <a:buFont typeface="Arial" panose="020B0604020202020204" pitchFamily="34" charset="0"/>
              <a:buChar char="•"/>
            </a:pPr>
            <a:endParaRPr lang="el-GR" dirty="0"/>
          </a:p>
        </p:txBody>
      </p:sp>
      <p:pic>
        <p:nvPicPr>
          <p:cNvPr id="1026" name="Picture 2" descr="https://lh3.googleusercontent.com/-Z_triEJA3Hw/VtVVLw73CqI/AAAAAAAADw4/Q0R8zAayWXQ/s397-Ic42/DSCN0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103" y="3859774"/>
            <a:ext cx="4106948" cy="2882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 6"/>
          <p:cNvSpPr/>
          <p:nvPr/>
        </p:nvSpPr>
        <p:spPr>
          <a:xfrm>
            <a:off x="3033371" y="825410"/>
            <a:ext cx="5402292" cy="316407"/>
          </a:xfrm>
          <a:prstGeom prst="rect">
            <a:avLst/>
          </a:prstGeom>
          <a:noFill/>
          <a:ln/>
        </p:spPr>
        <p:txBody>
          <a:bodyPr wrap="none" lIns="0" tIns="0" rIns="0" bIns="0" rtlCol="0" anchor="t"/>
          <a:lstStyle/>
          <a:p>
            <a:pPr marL="0" indent="0" algn="ctr">
              <a:lnSpc>
                <a:spcPts val="2750"/>
              </a:lnSpc>
              <a:buNone/>
            </a:pPr>
            <a:r>
              <a:rPr lang="el-GR" sz="4800" b="1" dirty="0" smtClean="0">
                <a:solidFill>
                  <a:schemeClr val="bg1"/>
                </a:solidFill>
                <a:latin typeface="+mj-lt"/>
                <a:ea typeface="+mj-ea"/>
                <a:cs typeface="+mj-cs"/>
              </a:rPr>
              <a:t>Θεωρία</a:t>
            </a:r>
            <a:endParaRPr lang="en-US" sz="4800" b="1" dirty="0">
              <a:solidFill>
                <a:schemeClr val="bg1"/>
              </a:solidFill>
              <a:latin typeface="+mj-lt"/>
              <a:ea typeface="+mj-ea"/>
              <a:cs typeface="+mj-cs"/>
            </a:endParaRPr>
          </a:p>
        </p:txBody>
      </p:sp>
      <p:sp>
        <p:nvSpPr>
          <p:cNvPr id="9" name="Text 7"/>
          <p:cNvSpPr/>
          <p:nvPr/>
        </p:nvSpPr>
        <p:spPr>
          <a:xfrm>
            <a:off x="1088996" y="5718817"/>
            <a:ext cx="6100524" cy="1088708"/>
          </a:xfrm>
          <a:prstGeom prst="rect">
            <a:avLst/>
          </a:prstGeom>
          <a:noFill/>
          <a:ln/>
        </p:spPr>
        <p:txBody>
          <a:bodyPr wrap="square" lIns="0" tIns="0" rIns="0" bIns="0" rtlCol="0" anchor="t"/>
          <a:lstStyle/>
          <a:p>
            <a:pPr marL="0" indent="0" algn="l">
              <a:lnSpc>
                <a:spcPts val="2850"/>
              </a:lnSpc>
              <a:buNone/>
            </a:pPr>
            <a:endParaRPr lang="en-US" sz="1750" dirty="0"/>
          </a:p>
        </p:txBody>
      </p:sp>
    </p:spTree>
    <p:extLst>
      <p:ext uri="{BB962C8B-B14F-4D97-AF65-F5344CB8AC3E}">
        <p14:creationId xmlns:p14="http://schemas.microsoft.com/office/powerpoint/2010/main" val="5370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ts val="2750"/>
              </a:lnSpc>
            </a:pPr>
            <a:r>
              <a:rPr lang="el-GR" sz="4800" b="1" dirty="0">
                <a:solidFill>
                  <a:schemeClr val="bg1"/>
                </a:solidFill>
              </a:rPr>
              <a:t>Εφαρμογή τύπου του Ήρωνα</a:t>
            </a:r>
          </a:p>
        </p:txBody>
      </p:sp>
      <mc:AlternateContent xmlns:mc="http://schemas.openxmlformats.org/markup-compatibility/2006" xmlns:a14="http://schemas.microsoft.com/office/drawing/2010/main">
        <mc:Choice Requires="a14">
          <p:sp>
            <p:nvSpPr>
              <p:cNvPr id="5" name="Rectangle 4"/>
              <p:cNvSpPr/>
              <p:nvPr/>
            </p:nvSpPr>
            <p:spPr>
              <a:xfrm>
                <a:off x="6253453" y="1927617"/>
                <a:ext cx="5296124" cy="1856342"/>
              </a:xfrm>
              <a:prstGeom prst="rect">
                <a:avLst/>
              </a:prstGeom>
            </p:spPr>
            <p:txBody>
              <a:bodyPr wrap="square">
                <a:spAutoFit/>
              </a:bodyPr>
              <a:lstStyle/>
              <a:p>
                <a:pPr>
                  <a:lnSpc>
                    <a:spcPct val="107000"/>
                  </a:lnSpc>
                  <a:spcAft>
                    <a:spcPts val="800"/>
                  </a:spcAft>
                </a:pPr>
                <a14:m>
                  <m:oMath xmlns:m="http://schemas.openxmlformats.org/officeDocument/2006/math">
                    <m:r>
                      <a:rPr lang="en-US" sz="20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sz="20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𝛽</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𝛾</m:t>
                        </m:r>
                      </m:num>
                      <m:den>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0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oMath>
                </a14:m>
                <a:r>
                  <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14:m>
                  <m:oMath xmlns:m="http://schemas.openxmlformats.org/officeDocument/2006/math">
                    <m:sSub>
                      <m:sSub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𝛦</m:t>
                        </m:r>
                      </m:e>
                      <m:sub>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𝛼</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𝛽</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𝛾</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rad>
                  </m:oMath>
                </a14:m>
                <a:r>
                  <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𝛦</m:t>
                        </m:r>
                      </m:e>
                      <m:sub>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6−3</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e>
                    </m:ra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(6∗3)∗(2∗1</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ra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18∗2=</m:t>
                        </m:r>
                      </m:e>
                    </m:rad>
                  </m:oMath>
                </a14:m>
                <a:r>
                  <a:rPr lang="en-US"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l-GR"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36</m:t>
                        </m:r>
                      </m:e>
                    </m:rad>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e>
                      <m:sup>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253453" y="1927617"/>
                <a:ext cx="5296124" cy="1856342"/>
              </a:xfrm>
              <a:prstGeom prst="rect">
                <a:avLst/>
              </a:prstGeom>
              <a:blipFill rotWithShape="0">
                <a:blip r:embed="rId2"/>
                <a:stretch>
                  <a:fillRect b="-328"/>
                </a:stretch>
              </a:blipFill>
            </p:spPr>
            <p:txBody>
              <a:bodyPr/>
              <a:lstStyle/>
              <a:p>
                <a:r>
                  <a:rPr lang="el-GR">
                    <a:noFill/>
                  </a:rPr>
                  <a:t> </a:t>
                </a:r>
              </a:p>
            </p:txBody>
          </p:sp>
        </mc:Fallback>
      </mc:AlternateContent>
      <p:cxnSp>
        <p:nvCxnSpPr>
          <p:cNvPr id="8" name="Straight Connector 7"/>
          <p:cNvCxnSpPr/>
          <p:nvPr/>
        </p:nvCxnSpPr>
        <p:spPr>
          <a:xfrm>
            <a:off x="1344232" y="2575775"/>
            <a:ext cx="639313" cy="19821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44232" y="2575775"/>
            <a:ext cx="3523190" cy="9910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983545" y="3566854"/>
            <a:ext cx="2883877" cy="9910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64498" y="3462619"/>
            <a:ext cx="340158" cy="461665"/>
          </a:xfrm>
          <a:prstGeom prst="rect">
            <a:avLst/>
          </a:prstGeom>
          <a:noFill/>
        </p:spPr>
        <p:txBody>
          <a:bodyPr wrap="none" rtlCol="0">
            <a:spAutoFit/>
          </a:bodyPr>
          <a:lstStyle/>
          <a:p>
            <a:r>
              <a:rPr lang="el-GR" sz="2400" b="1" dirty="0">
                <a:solidFill>
                  <a:srgbClr val="FFFF00"/>
                </a:solidFill>
              </a:rPr>
              <a:t>3</a:t>
            </a:r>
            <a:endParaRPr lang="el-GR" b="1" dirty="0">
              <a:solidFill>
                <a:srgbClr val="FFFF00"/>
              </a:solidFill>
            </a:endParaRPr>
          </a:p>
        </p:txBody>
      </p:sp>
      <p:sp>
        <p:nvSpPr>
          <p:cNvPr id="21" name="TextBox 20"/>
          <p:cNvSpPr txBox="1"/>
          <p:nvPr/>
        </p:nvSpPr>
        <p:spPr>
          <a:xfrm>
            <a:off x="3105827" y="2575774"/>
            <a:ext cx="322884" cy="461665"/>
          </a:xfrm>
          <a:prstGeom prst="rect">
            <a:avLst/>
          </a:prstGeom>
          <a:noFill/>
        </p:spPr>
        <p:txBody>
          <a:bodyPr wrap="square" rtlCol="0">
            <a:spAutoFit/>
          </a:bodyPr>
          <a:lstStyle/>
          <a:p>
            <a:r>
              <a:rPr lang="el-GR" sz="2400" b="1" dirty="0">
                <a:solidFill>
                  <a:srgbClr val="FFFF00"/>
                </a:solidFill>
              </a:rPr>
              <a:t>5</a:t>
            </a:r>
            <a:endParaRPr lang="el-GR" b="1" dirty="0">
              <a:solidFill>
                <a:srgbClr val="FFFF00"/>
              </a:solidFill>
            </a:endParaRPr>
          </a:p>
        </p:txBody>
      </p:sp>
      <p:sp>
        <p:nvSpPr>
          <p:cNvPr id="22" name="TextBox 21"/>
          <p:cNvSpPr txBox="1"/>
          <p:nvPr/>
        </p:nvSpPr>
        <p:spPr>
          <a:xfrm flipH="1">
            <a:off x="3105827" y="4157822"/>
            <a:ext cx="231497" cy="461665"/>
          </a:xfrm>
          <a:prstGeom prst="rect">
            <a:avLst/>
          </a:prstGeom>
          <a:noFill/>
        </p:spPr>
        <p:txBody>
          <a:bodyPr wrap="square" rtlCol="0">
            <a:spAutoFit/>
          </a:bodyPr>
          <a:lstStyle/>
          <a:p>
            <a:r>
              <a:rPr lang="el-GR" sz="2400" b="1" dirty="0">
                <a:solidFill>
                  <a:srgbClr val="FFFF00"/>
                </a:solidFill>
              </a:rPr>
              <a:t>4</a:t>
            </a:r>
          </a:p>
        </p:txBody>
      </p:sp>
    </p:spTree>
    <p:extLst>
      <p:ext uri="{BB962C8B-B14F-4D97-AF65-F5344CB8AC3E}">
        <p14:creationId xmlns:p14="http://schemas.microsoft.com/office/powerpoint/2010/main" val="137183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ts val="2750"/>
              </a:lnSpc>
            </a:pPr>
            <a:r>
              <a:rPr lang="el-GR" sz="4800" b="1" dirty="0">
                <a:solidFill>
                  <a:schemeClr val="bg1"/>
                </a:solidFill>
              </a:rPr>
              <a:t>Ατομική άσκηση «Τύπος του Ήρωνα»</a:t>
            </a:r>
          </a:p>
        </p:txBody>
      </p:sp>
      <mc:AlternateContent xmlns:mc="http://schemas.openxmlformats.org/markup-compatibility/2006" xmlns:a14="http://schemas.microsoft.com/office/drawing/2010/main">
        <mc:Choice Requires="a14">
          <p:sp>
            <p:nvSpPr>
              <p:cNvPr id="5" name="Rectangle 4"/>
              <p:cNvSpPr/>
              <p:nvPr/>
            </p:nvSpPr>
            <p:spPr>
              <a:xfrm>
                <a:off x="5393436" y="2575774"/>
                <a:ext cx="6911147" cy="2876750"/>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r>
                        <a:rPr lang="en-US"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𝛽</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𝛾</m:t>
                          </m:r>
                        </m:num>
                        <m:den>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l-GR" i="1" dirty="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f>
                      <m:fPr>
                        <m:ctrlPr>
                          <a:rPr lang="el-G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15</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16</m:t>
                        </m:r>
                      </m:num>
                      <m:den>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l-G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45</m:t>
                        </m:r>
                      </m:num>
                      <m:den>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22,50</m:t>
                    </m:r>
                    <m: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oMath>
                </a14:m>
                <a:r>
                  <a:rPr lang="el-G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14:m>
                  <m:oMath xmlns:m="http://schemas.openxmlformats.org/officeDocument/2006/math">
                    <m:sSub>
                      <m:sSub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𝛦</m:t>
                        </m:r>
                      </m:e>
                      <m:sub>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𝛼</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𝛽</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𝜏</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𝛾</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rad>
                  </m:oMath>
                </a14:m>
                <a:r>
                  <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𝛦</m:t>
                        </m:r>
                      </m:e>
                      <m:sub>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22,50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22,50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14</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22,50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15</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22,50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16</m:t>
                            </m:r>
                          </m:e>
                        </m: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e>
                    </m:ra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(22,50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6,50</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ra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191,25</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48,75</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rad>
                  </m:oMath>
                </a14:m>
                <a:r>
                  <a:rPr lang="en-US"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9323,4375</m:t>
                        </m:r>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e>
                    </m:rad>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96,56</m:t>
                    </m:r>
                    <m:sSup>
                      <m:sSupPr>
                        <m:ctrlPr>
                          <a:rPr lang="el-GR"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e>
                      <m:sup>
                        <m:r>
                          <a:rPr lang="en-US"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93436" y="2575774"/>
                <a:ext cx="6911147" cy="2876750"/>
              </a:xfrm>
              <a:prstGeom prst="rect">
                <a:avLst/>
              </a:prstGeom>
              <a:blipFill rotWithShape="0">
                <a:blip r:embed="rId2"/>
                <a:stretch>
                  <a:fillRect/>
                </a:stretch>
              </a:blipFill>
            </p:spPr>
            <p:txBody>
              <a:bodyPr/>
              <a:lstStyle/>
              <a:p>
                <a:r>
                  <a:rPr lang="el-GR">
                    <a:noFill/>
                  </a:rPr>
                  <a:t> </a:t>
                </a:r>
              </a:p>
            </p:txBody>
          </p:sp>
        </mc:Fallback>
      </mc:AlternateContent>
      <p:cxnSp>
        <p:nvCxnSpPr>
          <p:cNvPr id="6" name="Straight Connector 5"/>
          <p:cNvCxnSpPr/>
          <p:nvPr/>
        </p:nvCxnSpPr>
        <p:spPr>
          <a:xfrm>
            <a:off x="1344232" y="2575775"/>
            <a:ext cx="639313" cy="19821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44232" y="2575775"/>
            <a:ext cx="3523190" cy="9910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83545" y="3566854"/>
            <a:ext cx="2883877" cy="9910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64498" y="3462619"/>
            <a:ext cx="495649" cy="461665"/>
          </a:xfrm>
          <a:prstGeom prst="rect">
            <a:avLst/>
          </a:prstGeom>
          <a:noFill/>
        </p:spPr>
        <p:txBody>
          <a:bodyPr wrap="none" rtlCol="0">
            <a:spAutoFit/>
          </a:bodyPr>
          <a:lstStyle/>
          <a:p>
            <a:r>
              <a:rPr lang="el-GR" sz="2400" b="1" dirty="0" smtClean="0">
                <a:solidFill>
                  <a:srgbClr val="FFFF00"/>
                </a:solidFill>
              </a:rPr>
              <a:t>14</a:t>
            </a:r>
            <a:endParaRPr lang="el-GR" b="1" dirty="0">
              <a:solidFill>
                <a:srgbClr val="FFFF00"/>
              </a:solidFill>
            </a:endParaRPr>
          </a:p>
        </p:txBody>
      </p:sp>
      <p:sp>
        <p:nvSpPr>
          <p:cNvPr id="10" name="TextBox 9"/>
          <p:cNvSpPr txBox="1"/>
          <p:nvPr/>
        </p:nvSpPr>
        <p:spPr>
          <a:xfrm>
            <a:off x="3105827" y="2575774"/>
            <a:ext cx="526014" cy="461665"/>
          </a:xfrm>
          <a:prstGeom prst="rect">
            <a:avLst/>
          </a:prstGeom>
          <a:noFill/>
        </p:spPr>
        <p:txBody>
          <a:bodyPr wrap="square" rtlCol="0">
            <a:spAutoFit/>
          </a:bodyPr>
          <a:lstStyle/>
          <a:p>
            <a:r>
              <a:rPr lang="el-GR" sz="2400" b="1" dirty="0" smtClean="0">
                <a:solidFill>
                  <a:srgbClr val="FFFF00"/>
                </a:solidFill>
              </a:rPr>
              <a:t>16</a:t>
            </a:r>
            <a:endParaRPr lang="el-GR" b="1" dirty="0">
              <a:solidFill>
                <a:srgbClr val="FFFF00"/>
              </a:solidFill>
            </a:endParaRPr>
          </a:p>
        </p:txBody>
      </p:sp>
      <p:sp>
        <p:nvSpPr>
          <p:cNvPr id="11" name="TextBox 10"/>
          <p:cNvSpPr txBox="1"/>
          <p:nvPr/>
        </p:nvSpPr>
        <p:spPr>
          <a:xfrm flipH="1">
            <a:off x="3105826" y="4157822"/>
            <a:ext cx="526015" cy="461665"/>
          </a:xfrm>
          <a:prstGeom prst="rect">
            <a:avLst/>
          </a:prstGeom>
          <a:noFill/>
        </p:spPr>
        <p:txBody>
          <a:bodyPr wrap="square" rtlCol="0">
            <a:spAutoFit/>
          </a:bodyPr>
          <a:lstStyle/>
          <a:p>
            <a:r>
              <a:rPr lang="el-GR" sz="2400" b="1" dirty="0" smtClean="0">
                <a:solidFill>
                  <a:srgbClr val="FFFF00"/>
                </a:solidFill>
              </a:rPr>
              <a:t>15</a:t>
            </a:r>
            <a:endParaRPr lang="el-GR" sz="2400" b="1" dirty="0">
              <a:solidFill>
                <a:srgbClr val="FFFF00"/>
              </a:solidFill>
            </a:endParaRPr>
          </a:p>
        </p:txBody>
      </p:sp>
    </p:spTree>
    <p:extLst>
      <p:ext uri="{BB962C8B-B14F-4D97-AF65-F5344CB8AC3E}">
        <p14:creationId xmlns:p14="http://schemas.microsoft.com/office/powerpoint/2010/main" val="2633342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 xmlns:a16="http://schemas.microsoft.com/office/drawing/2014/main" id="{CD0B0756-2DF3-A9ED-EBDC-F6BCB3389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168" y="1396200"/>
            <a:ext cx="1315378" cy="55384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a:extLst>
              <a:ext uri="{FF2B5EF4-FFF2-40B4-BE49-F238E27FC236}">
                <a16:creationId xmlns="" xmlns:a16="http://schemas.microsoft.com/office/drawing/2014/main" id="{20E4377D-0279-74A2-CCD4-D8C1A4133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390" y="1396200"/>
            <a:ext cx="3152639" cy="55384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a:extLst>
              <a:ext uri="{FF2B5EF4-FFF2-40B4-BE49-F238E27FC236}">
                <a16:creationId xmlns="" xmlns:a16="http://schemas.microsoft.com/office/drawing/2014/main" id="{D32362F7-9EA0-96BF-43D8-A747AAEB5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987" y="2236889"/>
            <a:ext cx="5757939" cy="4095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5">
            <a:extLst>
              <a:ext uri="{FF2B5EF4-FFF2-40B4-BE49-F238E27FC236}">
                <a16:creationId xmlns="" xmlns:a16="http://schemas.microsoft.com/office/drawing/2014/main" id="{92546F42-0585-B187-7374-FDDB25C8738B}"/>
              </a:ext>
            </a:extLst>
          </p:cNvPr>
          <p:cNvSpPr>
            <a:spLocks noChangeArrowheads="1"/>
          </p:cNvSpPr>
          <p:nvPr/>
        </p:nvSpPr>
        <p:spPr bwMode="auto">
          <a:xfrm>
            <a:off x="1923803" y="997938"/>
            <a:ext cx="12607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Να βρεθεί το </a:t>
            </a:r>
            <a:r>
              <a:rPr kumimoji="0" lang="el-GR" altLang="el-GR"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Εμβαδόν </a:t>
            </a:r>
            <a:r>
              <a:rPr kumimoji="0" lang="el-GR" altLang="el-GR" b="1"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Γεωτεμαχίου</a:t>
            </a:r>
            <a:r>
              <a:rPr kumimoji="0" lang="el-GR" altLang="el-GR"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l-GR" altLang="el-GR"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με τον</a:t>
            </a:r>
            <a:r>
              <a:rPr kumimoji="0" lang="el-GR" altLang="el-GR"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τύπο του Ήρωνα </a:t>
            </a:r>
            <a:r>
              <a:rPr kumimoji="0" lang="el-GR" altLang="el-GR"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όπου</a:t>
            </a:r>
            <a:r>
              <a:rPr kumimoji="0" lang="el-GR" altLang="el-GR"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(τ) </a:t>
            </a:r>
            <a:r>
              <a:rPr kumimoji="0" lang="el-GR" altLang="el-GR"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 </a:t>
            </a:r>
            <a:r>
              <a:rPr kumimoji="0" lang="el-GR" altLang="el-GR"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ημιπερίμετρος</a:t>
            </a:r>
            <a:r>
              <a:rPr kumimoji="0" lang="el-GR" altLang="el-GR"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τριγώνου</a:t>
            </a:r>
            <a:endParaRPr kumimoji="0" lang="el-GR" altLang="el-GR"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 xmlns:a16="http://schemas.microsoft.com/office/drawing/2014/main" id="{254BEE9F-C5DE-A8CB-E289-82032F76FCBA}"/>
              </a:ext>
            </a:extLst>
          </p:cNvPr>
          <p:cNvSpPr>
            <a:spLocks noChangeArrowheads="1"/>
          </p:cNvSpPr>
          <p:nvPr/>
        </p:nvSpPr>
        <p:spPr bwMode="auto">
          <a:xfrm>
            <a:off x="3075709" y="31350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el-GR" altLang="el-GR"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l-GR" altLang="el-GR"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 xmlns:a16="http://schemas.microsoft.com/office/drawing/2014/main" id="{AA9DB2C9-2D61-6465-1FA6-49F707824114}"/>
              </a:ext>
            </a:extLst>
          </p:cNvPr>
          <p:cNvSpPr txBox="1"/>
          <p:nvPr/>
        </p:nvSpPr>
        <p:spPr>
          <a:xfrm>
            <a:off x="3193183" y="592456"/>
            <a:ext cx="6673932" cy="524118"/>
          </a:xfrm>
          <a:prstGeom prst="rect">
            <a:avLst/>
          </a:prstGeom>
          <a:noFill/>
        </p:spPr>
        <p:txBody>
          <a:bodyPr wrap="square" rtlCol="0">
            <a:spAutoFit/>
          </a:bodyPr>
          <a:lstStyle/>
          <a:p>
            <a:pPr algn="ctr">
              <a:lnSpc>
                <a:spcPts val="2750"/>
              </a:lnSpc>
            </a:pPr>
            <a:r>
              <a:rPr lang="el-GR" sz="4800" b="1" dirty="0">
                <a:solidFill>
                  <a:schemeClr val="bg1"/>
                </a:solidFill>
                <a:latin typeface="+mj-lt"/>
                <a:ea typeface="+mj-ea"/>
                <a:cs typeface="+mj-cs"/>
              </a:rPr>
              <a:t>Ομαδική Εργασία</a:t>
            </a:r>
          </a:p>
        </p:txBody>
      </p:sp>
      <p:sp>
        <p:nvSpPr>
          <p:cNvPr id="2" name="TextBox 1"/>
          <p:cNvSpPr txBox="1"/>
          <p:nvPr/>
        </p:nvSpPr>
        <p:spPr>
          <a:xfrm>
            <a:off x="4248443" y="4290646"/>
            <a:ext cx="413896" cy="369332"/>
          </a:xfrm>
          <a:prstGeom prst="rect">
            <a:avLst/>
          </a:prstGeom>
          <a:noFill/>
        </p:spPr>
        <p:txBody>
          <a:bodyPr wrap="none" rtlCol="0">
            <a:spAutoFit/>
          </a:bodyPr>
          <a:lstStyle/>
          <a:p>
            <a:r>
              <a:rPr lang="el-GR" dirty="0" smtClean="0"/>
              <a:t>Ε1</a:t>
            </a:r>
            <a:endParaRPr lang="el-GR" dirty="0"/>
          </a:p>
        </p:txBody>
      </p:sp>
      <p:sp>
        <p:nvSpPr>
          <p:cNvPr id="9" name="TextBox 8"/>
          <p:cNvSpPr txBox="1"/>
          <p:nvPr/>
        </p:nvSpPr>
        <p:spPr>
          <a:xfrm>
            <a:off x="5005754" y="3256193"/>
            <a:ext cx="413896" cy="369332"/>
          </a:xfrm>
          <a:prstGeom prst="rect">
            <a:avLst/>
          </a:prstGeom>
          <a:noFill/>
        </p:spPr>
        <p:txBody>
          <a:bodyPr wrap="none" rtlCol="0">
            <a:spAutoFit/>
          </a:bodyPr>
          <a:lstStyle/>
          <a:p>
            <a:r>
              <a:rPr lang="el-GR" dirty="0" smtClean="0"/>
              <a:t>Ε2</a:t>
            </a:r>
            <a:endParaRPr lang="el-GR" dirty="0"/>
          </a:p>
        </p:txBody>
      </p:sp>
      <p:sp>
        <p:nvSpPr>
          <p:cNvPr id="10" name="TextBox 9"/>
          <p:cNvSpPr txBox="1"/>
          <p:nvPr/>
        </p:nvSpPr>
        <p:spPr>
          <a:xfrm>
            <a:off x="6530149" y="3071527"/>
            <a:ext cx="413896" cy="369332"/>
          </a:xfrm>
          <a:prstGeom prst="rect">
            <a:avLst/>
          </a:prstGeom>
          <a:noFill/>
        </p:spPr>
        <p:txBody>
          <a:bodyPr wrap="none" rtlCol="0">
            <a:spAutoFit/>
          </a:bodyPr>
          <a:lstStyle/>
          <a:p>
            <a:r>
              <a:rPr lang="el-GR" dirty="0" smtClean="0"/>
              <a:t>Ε3</a:t>
            </a:r>
            <a:endParaRPr lang="el-GR" dirty="0"/>
          </a:p>
        </p:txBody>
      </p:sp>
      <p:sp>
        <p:nvSpPr>
          <p:cNvPr id="11" name="TextBox 10"/>
          <p:cNvSpPr txBox="1"/>
          <p:nvPr/>
        </p:nvSpPr>
        <p:spPr>
          <a:xfrm>
            <a:off x="7878555" y="3471179"/>
            <a:ext cx="413896" cy="369332"/>
          </a:xfrm>
          <a:prstGeom prst="rect">
            <a:avLst/>
          </a:prstGeom>
          <a:noFill/>
        </p:spPr>
        <p:txBody>
          <a:bodyPr wrap="none" rtlCol="0">
            <a:spAutoFit/>
          </a:bodyPr>
          <a:lstStyle/>
          <a:p>
            <a:r>
              <a:rPr lang="el-GR" dirty="0" smtClean="0"/>
              <a:t>Ε4</a:t>
            </a:r>
            <a:endParaRPr lang="el-GR" dirty="0"/>
          </a:p>
        </p:txBody>
      </p:sp>
      <p:sp>
        <p:nvSpPr>
          <p:cNvPr id="12" name="TextBox 11"/>
          <p:cNvSpPr txBox="1"/>
          <p:nvPr/>
        </p:nvSpPr>
        <p:spPr>
          <a:xfrm>
            <a:off x="7606627" y="4663550"/>
            <a:ext cx="413896" cy="369332"/>
          </a:xfrm>
          <a:prstGeom prst="rect">
            <a:avLst/>
          </a:prstGeom>
          <a:noFill/>
        </p:spPr>
        <p:txBody>
          <a:bodyPr wrap="none" rtlCol="0">
            <a:spAutoFit/>
          </a:bodyPr>
          <a:lstStyle/>
          <a:p>
            <a:r>
              <a:rPr lang="el-GR" dirty="0" smtClean="0"/>
              <a:t>Ε5</a:t>
            </a:r>
            <a:endParaRPr lang="el-GR" dirty="0"/>
          </a:p>
        </p:txBody>
      </p:sp>
      <p:sp>
        <p:nvSpPr>
          <p:cNvPr id="14" name="TextBox 13"/>
          <p:cNvSpPr txBox="1"/>
          <p:nvPr/>
        </p:nvSpPr>
        <p:spPr>
          <a:xfrm>
            <a:off x="6495008" y="5244905"/>
            <a:ext cx="413896" cy="369332"/>
          </a:xfrm>
          <a:prstGeom prst="rect">
            <a:avLst/>
          </a:prstGeom>
          <a:noFill/>
        </p:spPr>
        <p:txBody>
          <a:bodyPr wrap="none" rtlCol="0">
            <a:spAutoFit/>
          </a:bodyPr>
          <a:lstStyle/>
          <a:p>
            <a:r>
              <a:rPr lang="el-GR" dirty="0" smtClean="0"/>
              <a:t>Ε6</a:t>
            </a:r>
            <a:endParaRPr lang="el-GR" dirty="0"/>
          </a:p>
        </p:txBody>
      </p:sp>
    </p:spTree>
    <p:extLst>
      <p:ext uri="{BB962C8B-B14F-4D97-AF65-F5344CB8AC3E}">
        <p14:creationId xmlns:p14="http://schemas.microsoft.com/office/powerpoint/2010/main" val="36011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542</TotalTime>
  <Words>452</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 Math</vt:lpstr>
      <vt:lpstr>Times New Roman</vt:lpstr>
      <vt:lpstr>Office Theme</vt:lpstr>
      <vt:lpstr>Τοπογραφία Κεφάλαιο 6</vt:lpstr>
      <vt:lpstr>PowerPoint Presentation</vt:lpstr>
      <vt:lpstr>PowerPoint Presentation</vt:lpstr>
      <vt:lpstr>PowerPoint Presentation</vt:lpstr>
      <vt:lpstr>PowerPoint Presentation</vt:lpstr>
      <vt:lpstr>PowerPoint Presentation</vt:lpstr>
      <vt:lpstr>Εφαρμογή τύπου του Ήρωνα</vt:lpstr>
      <vt:lpstr>Ατομική άσκηση «Τύπος του Ήρωνα»</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6</dc:title>
  <dc:creator>Microsoft account</dc:creator>
  <cp:lastModifiedBy>Microsoft account</cp:lastModifiedBy>
  <cp:revision>38</cp:revision>
  <dcterms:created xsi:type="dcterms:W3CDTF">2024-04-02T19:06:41Z</dcterms:created>
  <dcterms:modified xsi:type="dcterms:W3CDTF">2025-01-10T15:00:49Z</dcterms:modified>
</cp:coreProperties>
</file>