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3" r:id="rId10"/>
    <p:sldId id="308" r:id="rId11"/>
    <p:sldId id="309" r:id="rId12"/>
    <p:sldId id="317" r:id="rId13"/>
    <p:sldId id="318" r:id="rId14"/>
    <p:sldId id="311" r:id="rId15"/>
    <p:sldId id="312" r:id="rId16"/>
    <p:sldId id="313" r:id="rId17"/>
    <p:sldId id="314" r:id="rId18"/>
    <p:sldId id="315" r:id="rId19"/>
    <p:sldId id="316" r:id="rId20"/>
    <p:sldId id="319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3ABF-C79C-4737-92A6-0D15437D13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s.ktimanet.gr/wms/ktbasemap/default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timatologio.g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64307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ΚΤΗΜΑΤΟΛΟΓΙΟ</a:t>
            </a:r>
            <a:br>
              <a:rPr lang="el-GR" sz="4000" b="1" dirty="0" smtClean="0">
                <a:solidFill>
                  <a:srgbClr val="00B050"/>
                </a:solidFill>
              </a:rPr>
            </a:br>
            <a:r>
              <a:rPr lang="el-GR" sz="4000" b="1" dirty="0" smtClean="0">
                <a:solidFill>
                  <a:srgbClr val="00B050"/>
                </a:solidFill>
              </a:rPr>
              <a:t> ΟΡΘΟΦΩΤΟΓΡΑΦΙΕΣ</a:t>
            </a:r>
            <a:endParaRPr lang="el-GR" sz="4000" b="1" dirty="0">
              <a:solidFill>
                <a:srgbClr val="00B05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4214818"/>
            <a:ext cx="8215370" cy="1252534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Τομέας Δομικών Έργων, </a:t>
            </a:r>
          </a:p>
          <a:p>
            <a:r>
              <a:rPr lang="el-GR" sz="2400" b="1" dirty="0" smtClean="0">
                <a:solidFill>
                  <a:srgbClr val="0070C0"/>
                </a:solidFill>
              </a:rPr>
              <a:t>Δομημένου Περιβάλλοντος &amp; Αρχιτεκτονικού </a:t>
            </a:r>
            <a:r>
              <a:rPr lang="el-GR" sz="2400" b="1" dirty="0" smtClean="0">
                <a:solidFill>
                  <a:srgbClr val="0070C0"/>
                </a:solidFill>
              </a:rPr>
              <a:t>σχεδιασμού</a:t>
            </a:r>
            <a:endParaRPr lang="el-GR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928662" y="257174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ΧΡΗΣΗ ΕΡΓΑΛΕΙΟΘΗΚΗΣ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ΜΕΡΟΣ Α </a:t>
            </a: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286512" y="5857892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r>
              <a:rPr lang="el-GR" sz="1200" i="1" dirty="0" smtClean="0"/>
              <a:t>Νάνου Ε. Όλγα</a:t>
            </a:r>
          </a:p>
          <a:p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endParaRPr lang="el-GR" sz="1200" i="1" dirty="0" smtClean="0"/>
          </a:p>
          <a:p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</a:t>
            </a:r>
          </a:p>
          <a:p>
            <a:r>
              <a:rPr lang="el-GR" sz="1200" i="1" dirty="0" smtClean="0"/>
              <a:t>ΗΜΕ και Περιβαλλοντικής Μηχανικής</a:t>
            </a:r>
            <a:endParaRPr lang="el-GR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2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157346" cy="24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Βέλος προς τα κάτω"/>
          <p:cNvSpPr/>
          <p:nvPr/>
        </p:nvSpPr>
        <p:spPr>
          <a:xfrm>
            <a:off x="1428728" y="1428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214414" y="57148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Ανοίγουμε παράθυρο μεγέθυνσης ή σμίκρυνσης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Βέλος προς τα κάτω"/>
          <p:cNvSpPr/>
          <p:nvPr/>
        </p:nvSpPr>
        <p:spPr>
          <a:xfrm>
            <a:off x="1571604" y="928670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428728" y="357166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Προηγούμενη εικόνα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Βέλος προς τα κάτω"/>
          <p:cNvSpPr/>
          <p:nvPr/>
        </p:nvSpPr>
        <p:spPr>
          <a:xfrm>
            <a:off x="1857356" y="1000108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500166" y="357166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Μεγέθυνση στο σύνολο της χώρας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Βέλος προς τα κάτω"/>
          <p:cNvSpPr/>
          <p:nvPr/>
        </p:nvSpPr>
        <p:spPr>
          <a:xfrm>
            <a:off x="2214546" y="1000108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428728" y="42860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Μέτρηση απόστασης (με ορισμό γραμμής γραφικά)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Βέλος προς τα κάτω"/>
          <p:cNvSpPr/>
          <p:nvPr/>
        </p:nvSpPr>
        <p:spPr>
          <a:xfrm>
            <a:off x="2500298" y="1643050"/>
            <a:ext cx="484632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214414" y="752216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Μέτρηση εμβαδού (με ορισμό πολυγώνου γραφικά)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Βέλος προς τα κάτω"/>
          <p:cNvSpPr/>
          <p:nvPr/>
        </p:nvSpPr>
        <p:spPr>
          <a:xfrm>
            <a:off x="2928926" y="1857364"/>
            <a:ext cx="484632" cy="9784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071538" y="100010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Δημιουργία πολυγώνου (με ορισμό πολυγώνου γραφικά)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Βέλος προς τα κάτω"/>
          <p:cNvSpPr/>
          <p:nvPr/>
        </p:nvSpPr>
        <p:spPr>
          <a:xfrm>
            <a:off x="3428992" y="1928802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071538" y="121442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Δημιουργία γραμμής (με ορισμό γραμμής γραφικά)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Βέλος προς τα κάτω"/>
          <p:cNvSpPr/>
          <p:nvPr/>
        </p:nvSpPr>
        <p:spPr>
          <a:xfrm>
            <a:off x="3571868" y="1643050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142976" y="107154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Δημιουργία σημείου (με ορισμό σημείου γραφικά)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034" y="507207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Με τις τρεις τελευταίες εντολές ΨΗΦΙΟΠΟΙΟΥΜΕ γεωμετρικές οντότητες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(πολύγωνο, γραμμή, σημείο) </a:t>
            </a: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8929718" cy="294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142976" y="142873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Επιλογή σχήματος (με κλικ στον χάρτη)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- Ισοσκελές τρίγωνο"/>
          <p:cNvSpPr/>
          <p:nvPr/>
        </p:nvSpPr>
        <p:spPr>
          <a:xfrm rot="10800000">
            <a:off x="4214810" y="2285992"/>
            <a:ext cx="428628" cy="5715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Ισοσκελές τρίγωνο"/>
          <p:cNvSpPr/>
          <p:nvPr/>
        </p:nvSpPr>
        <p:spPr>
          <a:xfrm>
            <a:off x="4214810" y="3214686"/>
            <a:ext cx="428628" cy="7143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214414" y="78579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Διαγραφή επιλεγμένου σχήματος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500562" y="1500174"/>
            <a:ext cx="500066" cy="121444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sp>
        <p:nvSpPr>
          <p:cNvPr id="7" name="6 - TextBox"/>
          <p:cNvSpPr txBox="1"/>
          <p:nvPr/>
        </p:nvSpPr>
        <p:spPr>
          <a:xfrm>
            <a:off x="785786" y="21429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Σε ένα </a:t>
            </a:r>
            <a:r>
              <a:rPr lang="en-GB" sz="2000" b="1" dirty="0" smtClean="0"/>
              <a:t>browser</a:t>
            </a:r>
            <a:r>
              <a:rPr lang="el-GR" sz="2000" b="1" dirty="0" smtClean="0"/>
              <a:t> ή μηχανή αναζήτησης (π.χ. </a:t>
            </a:r>
            <a:r>
              <a:rPr lang="en-GB" sz="2000" b="1" dirty="0" smtClean="0"/>
              <a:t>Google chrome) </a:t>
            </a:r>
            <a:r>
              <a:rPr lang="el-GR" sz="2000" b="1" dirty="0" smtClean="0"/>
              <a:t>πληκτρολογούμε </a:t>
            </a:r>
            <a:r>
              <a:rPr lang="en-GB" sz="2000" b="1" dirty="0" err="1" smtClean="0"/>
              <a:t>gis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ktimanet</a:t>
            </a:r>
            <a:r>
              <a:rPr lang="el-GR" sz="2000" b="1" dirty="0" smtClean="0"/>
              <a:t>, και ανοίγουμε</a:t>
            </a:r>
          </a:p>
          <a:p>
            <a:r>
              <a:rPr lang="el-GR" sz="2000" b="1" dirty="0" smtClean="0"/>
              <a:t> την σελίδα </a:t>
            </a:r>
            <a:r>
              <a:rPr lang="en-US" sz="2000" b="1" dirty="0" smtClean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gis.ktimanet.gr/wms/ktbasemap/default.aspx</a:t>
            </a:r>
            <a:r>
              <a:rPr lang="el-GR" sz="2000" b="1" dirty="0" smtClean="0"/>
              <a:t> </a:t>
            </a:r>
          </a:p>
          <a:p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44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28596" y="714356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Με </a:t>
            </a:r>
            <a:r>
              <a:rPr lang="el-GR" sz="2000" b="1" dirty="0" smtClean="0">
                <a:solidFill>
                  <a:srgbClr val="FF0000"/>
                </a:solidFill>
              </a:rPr>
              <a:t>αυτό το </a:t>
            </a:r>
            <a:r>
              <a:rPr lang="el-GR" sz="2000" b="1" dirty="0" smtClean="0">
                <a:solidFill>
                  <a:srgbClr val="FF0000"/>
                </a:solidFill>
              </a:rPr>
              <a:t>εικονίδιο «Εκτύπωση </a:t>
            </a:r>
            <a:r>
              <a:rPr lang="el-GR" sz="2000" b="1" dirty="0" smtClean="0">
                <a:solidFill>
                  <a:srgbClr val="FF0000"/>
                </a:solidFill>
              </a:rPr>
              <a:t>αποσπάσματος» μπορούμε να τυπώσουμε ή αλλάζοντας την ρύθμιση </a:t>
            </a:r>
            <a:r>
              <a:rPr lang="el-GR" sz="2000" b="1" u="sng" dirty="0" smtClean="0">
                <a:solidFill>
                  <a:srgbClr val="FF0000"/>
                </a:solidFill>
              </a:rPr>
              <a:t>να αποθηκεύσουμε </a:t>
            </a:r>
            <a:r>
              <a:rPr lang="el-GR" sz="2000" b="1" dirty="0" smtClean="0">
                <a:solidFill>
                  <a:srgbClr val="FF0000"/>
                </a:solidFill>
              </a:rPr>
              <a:t>το απόσπασμα ως </a:t>
            </a:r>
            <a:r>
              <a:rPr lang="el-GR" sz="2000" b="1" u="sng" dirty="0" smtClean="0">
                <a:solidFill>
                  <a:srgbClr val="FF0000"/>
                </a:solidFill>
              </a:rPr>
              <a:t>αρχείο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pdf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l-GR" sz="2000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το οποίο θα περιέχει απόσπασμα χάρτη και </a:t>
            </a:r>
            <a:r>
              <a:rPr lang="el-GR" sz="2000" b="1" dirty="0" smtClean="0">
                <a:solidFill>
                  <a:srgbClr val="FF0000"/>
                </a:solidFill>
              </a:rPr>
              <a:t>πίνακα </a:t>
            </a:r>
            <a:r>
              <a:rPr lang="el-GR" sz="2000" b="1" dirty="0" smtClean="0">
                <a:solidFill>
                  <a:srgbClr val="FF0000"/>
                </a:solidFill>
              </a:rPr>
              <a:t>συντεταγμένων 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από το τελευταίο ενεργό ψηφιοποιημένο σχήμα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5 - Ισοσκελές τρίγωνο"/>
          <p:cNvSpPr/>
          <p:nvPr/>
        </p:nvSpPr>
        <p:spPr>
          <a:xfrm>
            <a:off x="8215338" y="3143248"/>
            <a:ext cx="428628" cy="9144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 rot="2695004">
            <a:off x="7214668" y="2070113"/>
            <a:ext cx="1357322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sp>
        <p:nvSpPr>
          <p:cNvPr id="3" name="2 - Ορθογώνιο"/>
          <p:cNvSpPr/>
          <p:nvPr/>
        </p:nvSpPr>
        <p:spPr>
          <a:xfrm>
            <a:off x="714348" y="142852"/>
            <a:ext cx="8215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Επίσης,</a:t>
            </a:r>
          </a:p>
          <a:p>
            <a:r>
              <a:rPr lang="el-GR" b="1" dirty="0" smtClean="0"/>
              <a:t>Αν ανοίξουμε την αρχική σελίδα του Κτηματολογίου </a:t>
            </a:r>
            <a:r>
              <a:rPr lang="en-US" b="1" dirty="0" smtClean="0">
                <a:hlinkClick r:id="rId2"/>
              </a:rPr>
              <a:t>https://www.ktimatologio.gr</a:t>
            </a:r>
            <a:r>
              <a:rPr lang="en-US" b="1" dirty="0" smtClean="0">
                <a:hlinkClick r:id="rId2"/>
              </a:rPr>
              <a:t>/</a:t>
            </a:r>
            <a:r>
              <a:rPr lang="el-GR" b="1" dirty="0" smtClean="0"/>
              <a:t> 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929322" y="228599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Θα πατήσουμε  είσοδο στην «Θέαση </a:t>
            </a:r>
            <a:r>
              <a:rPr lang="el-GR" b="1" dirty="0" err="1" smtClean="0">
                <a:solidFill>
                  <a:srgbClr val="0070C0"/>
                </a:solidFill>
              </a:rPr>
              <a:t>ορθοφωτογραφιών</a:t>
            </a:r>
            <a:r>
              <a:rPr lang="el-GR" b="1" dirty="0" smtClean="0">
                <a:solidFill>
                  <a:srgbClr val="0070C0"/>
                </a:solidFill>
              </a:rPr>
              <a:t>»</a:t>
            </a:r>
            <a:endParaRPr lang="el-GR" b="1" dirty="0">
              <a:solidFill>
                <a:srgbClr val="0070C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4250529" y="3536157"/>
            <a:ext cx="2000264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572296" cy="506189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lt1"/>
            </a:solidFill>
            <a:prstDash val="solid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3 - TextBox"/>
          <p:cNvSpPr txBox="1"/>
          <p:nvPr/>
        </p:nvSpPr>
        <p:spPr>
          <a:xfrm>
            <a:off x="1071538" y="57148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Επιλέγουμε τον 1</a:t>
            </a:r>
            <a:r>
              <a:rPr lang="el-GR" b="1" baseline="30000" dirty="0" smtClean="0"/>
              <a:t>ο</a:t>
            </a:r>
            <a:r>
              <a:rPr lang="el-GR" b="1" dirty="0" smtClean="0"/>
              <a:t> σύνδεσμο</a:t>
            </a:r>
            <a:endParaRPr lang="el-GR" b="1" dirty="0"/>
          </a:p>
        </p:txBody>
      </p:sp>
      <p:cxnSp>
        <p:nvCxnSpPr>
          <p:cNvPr id="6" name="5 - Γωνιακή σύνδεση"/>
          <p:cNvCxnSpPr/>
          <p:nvPr/>
        </p:nvCxnSpPr>
        <p:spPr>
          <a:xfrm rot="5400000">
            <a:off x="1643042" y="2214554"/>
            <a:ext cx="4214842" cy="9286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4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642910" y="274638"/>
            <a:ext cx="8043890" cy="14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Στις αναζητήσεις υπάρχουν δύο τρόποι </a:t>
            </a:r>
          </a:p>
          <a:p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εντοπισμού της περιοχής ενδιαφέροντος</a:t>
            </a:r>
          </a:p>
          <a:p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μ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 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«Λεκτικό» και «Συντεταγμένες»</a:t>
            </a:r>
            <a:endParaRPr lang="el-GR" sz="2000" dirty="0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6715140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3" y="1357298"/>
            <a:ext cx="752285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42910" y="28572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Στο προεπιλεγμένο πεδίο «Λεκτικό» πληκτρολογώ με ελληνικούς χαρακτήρες την περιοχή ενδιαφέροντος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4357686" y="1000108"/>
            <a:ext cx="2857520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9001156" cy="413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 αναζήτηση έχει ως αποτέλεσμα να προκύψει κόκκινος σταυρός στην περιοχή μας όπου θα μετακινηθούμε χρησιμοποιώντας το βασικό μενού η βασική εργαλειοθήκη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2285992"/>
            <a:ext cx="400049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0800000" flipV="1">
            <a:off x="4214810" y="1357298"/>
            <a:ext cx="185738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3857620" y="1357298"/>
            <a:ext cx="2928958" cy="285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457200" y="274638"/>
            <a:ext cx="8229600" cy="1939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Από την βασική γραμμή εντολών</a:t>
            </a:r>
          </a:p>
          <a:p>
            <a:pPr algn="ctr">
              <a:spcBef>
                <a:spcPct val="0"/>
              </a:spcBef>
            </a:pPr>
            <a:r>
              <a:rPr lang="el-GR" sz="2400" b="1" dirty="0" smtClean="0">
                <a:solidFill>
                  <a:srgbClr val="0070C0"/>
                </a:solidFill>
                <a:ea typeface="+mj-ea"/>
                <a:cs typeface="Arial" pitchFamily="34" charset="0"/>
              </a:rPr>
              <a:t>με 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+ και – </a:t>
            </a:r>
            <a:endParaRPr lang="en-GB" sz="24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η θέαση θα είναι</a:t>
            </a:r>
          </a:p>
          <a:p>
            <a:pPr algn="ctr">
              <a:spcBef>
                <a:spcPct val="0"/>
              </a:spcBef>
            </a:pP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 πιο 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κοντά ή πιο μακριά στην εικόνα</a:t>
            </a:r>
            <a:endParaRPr lang="el-GR" sz="24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13285"/>
            <a:ext cx="8429684" cy="25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Βέλος προς τα κάτω"/>
          <p:cNvSpPr/>
          <p:nvPr/>
        </p:nvSpPr>
        <p:spPr>
          <a:xfrm>
            <a:off x="642910" y="1857364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429684" cy="25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Βέλος προς τα κάτω"/>
          <p:cNvSpPr/>
          <p:nvPr/>
        </p:nvSpPr>
        <p:spPr>
          <a:xfrm>
            <a:off x="1000100" y="2428868"/>
            <a:ext cx="500066" cy="6926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 flipV="1">
            <a:off x="1000100" y="3643314"/>
            <a:ext cx="484632" cy="78581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500298" y="50004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Μετακίνηση της εικόνας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(όπως το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pan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ή χεράκι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στα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σχεδιαστικά προγράμματα)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625</Words>
  <Application>Microsoft Office PowerPoint</Application>
  <PresentationFormat>Προβολή στην οθόνη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ΚΤΗΜΑΤΟΛΟΓΙΟ  ΟΡΘΟΦΩΤΟΓΡΑΦΙΕΣ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129</cp:revision>
  <dcterms:created xsi:type="dcterms:W3CDTF">2020-05-04T03:50:19Z</dcterms:created>
  <dcterms:modified xsi:type="dcterms:W3CDTF">2021-02-18T10:19:54Z</dcterms:modified>
</cp:coreProperties>
</file>