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</p:sldMasterIdLst>
  <p:notesMasterIdLst>
    <p:notesMasterId r:id="rId52"/>
  </p:notesMasterIdLst>
  <p:sldIdLst>
    <p:sldId id="256" r:id="rId2"/>
    <p:sldId id="306" r:id="rId3"/>
    <p:sldId id="308" r:id="rId4"/>
    <p:sldId id="307" r:id="rId5"/>
    <p:sldId id="309" r:id="rId6"/>
    <p:sldId id="310" r:id="rId7"/>
    <p:sldId id="311" r:id="rId8"/>
    <p:sldId id="312" r:id="rId9"/>
    <p:sldId id="313" r:id="rId10"/>
    <p:sldId id="314" r:id="rId11"/>
    <p:sldId id="315" r:id="rId12"/>
    <p:sldId id="316" r:id="rId13"/>
    <p:sldId id="317" r:id="rId14"/>
    <p:sldId id="318" r:id="rId15"/>
    <p:sldId id="319" r:id="rId16"/>
    <p:sldId id="320" r:id="rId17"/>
    <p:sldId id="321" r:id="rId18"/>
    <p:sldId id="322" r:id="rId19"/>
    <p:sldId id="324" r:id="rId20"/>
    <p:sldId id="323" r:id="rId21"/>
    <p:sldId id="325" r:id="rId22"/>
    <p:sldId id="326" r:id="rId23"/>
    <p:sldId id="327" r:id="rId24"/>
    <p:sldId id="328" r:id="rId25"/>
    <p:sldId id="329" r:id="rId26"/>
    <p:sldId id="330" r:id="rId27"/>
    <p:sldId id="331" r:id="rId28"/>
    <p:sldId id="332" r:id="rId29"/>
    <p:sldId id="333" r:id="rId30"/>
    <p:sldId id="334" r:id="rId31"/>
    <p:sldId id="335" r:id="rId32"/>
    <p:sldId id="337" r:id="rId33"/>
    <p:sldId id="338" r:id="rId34"/>
    <p:sldId id="340" r:id="rId35"/>
    <p:sldId id="339" r:id="rId36"/>
    <p:sldId id="341" r:id="rId37"/>
    <p:sldId id="342" r:id="rId38"/>
    <p:sldId id="343" r:id="rId39"/>
    <p:sldId id="344" r:id="rId40"/>
    <p:sldId id="345" r:id="rId41"/>
    <p:sldId id="346" r:id="rId42"/>
    <p:sldId id="347" r:id="rId43"/>
    <p:sldId id="348" r:id="rId44"/>
    <p:sldId id="349" r:id="rId45"/>
    <p:sldId id="350" r:id="rId46"/>
    <p:sldId id="353" r:id="rId47"/>
    <p:sldId id="354" r:id="rId48"/>
    <p:sldId id="351" r:id="rId49"/>
    <p:sldId id="355" r:id="rId50"/>
    <p:sldId id="302" r:id="rId51"/>
  </p:sldIdLst>
  <p:sldSz cx="10080625" cy="7559675"/>
  <p:notesSz cx="7559675" cy="10691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67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 snapToObjects="1" showGuides="1">
      <p:cViewPr varScale="1">
        <p:scale>
          <a:sx n="66" d="100"/>
          <a:sy n="66" d="100"/>
        </p:scale>
        <p:origin x="-1092" y="-96"/>
      </p:cViewPr>
      <p:guideLst>
        <p:guide orient="horz" pos="2367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l-GR" sz="2000" dirty="0">
                <a:latin typeface="Arial"/>
              </a:rPr>
              <a:t>Πατήστε για επεξεργασία της μορφής των σημειώσεων</a:t>
            </a:r>
            <a:endParaRPr dirty="0"/>
          </a:p>
        </p:txBody>
      </p:sp>
      <p:sp>
        <p:nvSpPr>
          <p:cNvPr id="37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32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l-GR" sz="1400" dirty="0" smtClean="0">
                <a:latin typeface="Times New Roman"/>
              </a:rPr>
              <a:t>&lt;κεφαλίδα&gt;</a:t>
            </a:r>
            <a:endParaRPr lang="el-GR" dirty="0">
              <a:latin typeface="Helvetica Neue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dt"/>
          </p:nvPr>
        </p:nvSpPr>
        <p:spPr>
          <a:xfrm>
            <a:off x="4279320" y="0"/>
            <a:ext cx="328032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l-GR" sz="1400" dirty="0" smtClean="0">
                <a:latin typeface="Times New Roman"/>
              </a:rPr>
              <a:t>&lt;ημερομηνία/ώρα&gt;</a:t>
            </a:r>
            <a:endParaRPr lang="el-GR" dirty="0">
              <a:latin typeface="Helvetica Neue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32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l-GR" sz="1400" dirty="0" smtClean="0">
                <a:latin typeface="Times New Roman"/>
              </a:rPr>
              <a:t>&lt;υποσέλιδο&gt;</a:t>
            </a:r>
            <a:endParaRPr lang="el-GR" dirty="0">
              <a:latin typeface="Helvetica Neue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 type="sldNum"/>
          </p:nvPr>
        </p:nvSpPr>
        <p:spPr>
          <a:xfrm>
            <a:off x="4279320" y="10157400"/>
            <a:ext cx="328032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BA47A7B9-4586-4C97-B22B-4D6C3957EB81}" type="slidenum">
              <a:rPr lang="el-GR" sz="1400" smtClean="0">
                <a:latin typeface="Times New Roman"/>
              </a:rPr>
              <a:pPr algn="r"/>
              <a:t>‹#›</a:t>
            </a:fld>
            <a:endParaRPr lang="el-GR" dirty="0"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4105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Helvetica Neue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CustomShape 1"/>
          <p:cNvSpPr/>
          <p:nvPr/>
        </p:nvSpPr>
        <p:spPr>
          <a:xfrm>
            <a:off x="4280040" y="10156680"/>
            <a:ext cx="3277080" cy="53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8EB9239B-29CE-4EAC-A5CD-A42E4967341C}" type="slidenum">
              <a:rPr lang="el-GR" sz="1400" strike="noStrike">
                <a:solidFill>
                  <a:srgbClr val="000000"/>
                </a:solidFill>
                <a:latin typeface="Helvetica Neue"/>
                <a:ea typeface="ＭＳ Ｐゴシック"/>
              </a:rPr>
              <a:pPr algn="r">
                <a:lnSpc>
                  <a:spcPct val="92000"/>
                </a:lnSpc>
              </a:pPr>
              <a:t>1</a:t>
            </a:fld>
            <a:endParaRPr dirty="0">
              <a:latin typeface="Helvetica Neue"/>
            </a:endParaRPr>
          </a:p>
        </p:txBody>
      </p:sp>
      <p:sp>
        <p:nvSpPr>
          <p:cNvPr id="386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280" cy="4810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8391969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CustomShape 1"/>
          <p:cNvSpPr/>
          <p:nvPr/>
        </p:nvSpPr>
        <p:spPr>
          <a:xfrm>
            <a:off x="4280040" y="10156680"/>
            <a:ext cx="3277080" cy="53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390C079A-DD89-4D5A-9BC5-86BDDD883744}" type="slidenum">
              <a:rPr lang="el-GR" sz="1400" strike="noStrike">
                <a:solidFill>
                  <a:srgbClr val="000000"/>
                </a:solidFill>
                <a:latin typeface="Helvetica Neue"/>
                <a:ea typeface="ＭＳ Ｐゴシック"/>
              </a:rPr>
              <a:pPr algn="r">
                <a:lnSpc>
                  <a:spcPct val="92000"/>
                </a:lnSpc>
              </a:pPr>
              <a:t>10</a:t>
            </a:fld>
            <a:endParaRPr dirty="0">
              <a:latin typeface="Helvetica Neue"/>
            </a:endParaRPr>
          </a:p>
        </p:txBody>
      </p:sp>
      <p:sp>
        <p:nvSpPr>
          <p:cNvPr id="476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280" cy="4810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5275844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CustomShape 1"/>
          <p:cNvSpPr/>
          <p:nvPr/>
        </p:nvSpPr>
        <p:spPr>
          <a:xfrm>
            <a:off x="4280040" y="10156680"/>
            <a:ext cx="3277080" cy="53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390C079A-DD89-4D5A-9BC5-86BDDD883744}" type="slidenum">
              <a:rPr lang="el-GR" sz="1400" strike="noStrike">
                <a:solidFill>
                  <a:srgbClr val="000000"/>
                </a:solidFill>
                <a:latin typeface="Helvetica Neue"/>
                <a:ea typeface="ＭＳ Ｐゴシック"/>
              </a:rPr>
              <a:pPr algn="r">
                <a:lnSpc>
                  <a:spcPct val="92000"/>
                </a:lnSpc>
              </a:pPr>
              <a:t>11</a:t>
            </a:fld>
            <a:endParaRPr dirty="0">
              <a:latin typeface="Helvetica Neue"/>
            </a:endParaRPr>
          </a:p>
        </p:txBody>
      </p:sp>
      <p:sp>
        <p:nvSpPr>
          <p:cNvPr id="476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280" cy="4810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8600015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CustomShape 1"/>
          <p:cNvSpPr/>
          <p:nvPr/>
        </p:nvSpPr>
        <p:spPr>
          <a:xfrm>
            <a:off x="4280040" y="10156680"/>
            <a:ext cx="3277080" cy="53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390C079A-DD89-4D5A-9BC5-86BDDD883744}" type="slidenum">
              <a:rPr lang="el-GR" sz="1400" strike="noStrike">
                <a:solidFill>
                  <a:srgbClr val="000000"/>
                </a:solidFill>
                <a:latin typeface="Helvetica Neue"/>
                <a:ea typeface="ＭＳ Ｐゴシック"/>
              </a:rPr>
              <a:pPr algn="r">
                <a:lnSpc>
                  <a:spcPct val="92000"/>
                </a:lnSpc>
              </a:pPr>
              <a:t>12</a:t>
            </a:fld>
            <a:endParaRPr dirty="0">
              <a:latin typeface="Helvetica Neue"/>
            </a:endParaRPr>
          </a:p>
        </p:txBody>
      </p:sp>
      <p:sp>
        <p:nvSpPr>
          <p:cNvPr id="476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280" cy="4810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6785089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CustomShape 1"/>
          <p:cNvSpPr/>
          <p:nvPr/>
        </p:nvSpPr>
        <p:spPr>
          <a:xfrm>
            <a:off x="4280040" y="10156680"/>
            <a:ext cx="3277080" cy="53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390C079A-DD89-4D5A-9BC5-86BDDD883744}" type="slidenum">
              <a:rPr lang="el-GR" sz="1400" strike="noStrike">
                <a:solidFill>
                  <a:srgbClr val="000000"/>
                </a:solidFill>
                <a:latin typeface="Helvetica Neue"/>
                <a:ea typeface="ＭＳ Ｐゴシック"/>
              </a:rPr>
              <a:pPr algn="r">
                <a:lnSpc>
                  <a:spcPct val="92000"/>
                </a:lnSpc>
              </a:pPr>
              <a:t>13</a:t>
            </a:fld>
            <a:endParaRPr dirty="0">
              <a:latin typeface="Helvetica Neue"/>
            </a:endParaRPr>
          </a:p>
        </p:txBody>
      </p:sp>
      <p:sp>
        <p:nvSpPr>
          <p:cNvPr id="476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280" cy="4810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8421315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CustomShape 1"/>
          <p:cNvSpPr/>
          <p:nvPr/>
        </p:nvSpPr>
        <p:spPr>
          <a:xfrm>
            <a:off x="4280040" y="10156680"/>
            <a:ext cx="3277080" cy="53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390C079A-DD89-4D5A-9BC5-86BDDD883744}" type="slidenum">
              <a:rPr lang="el-GR" sz="1400" strike="noStrike">
                <a:solidFill>
                  <a:srgbClr val="000000"/>
                </a:solidFill>
                <a:latin typeface="Helvetica Neue"/>
                <a:ea typeface="ＭＳ Ｐゴシック"/>
              </a:rPr>
              <a:pPr algn="r">
                <a:lnSpc>
                  <a:spcPct val="92000"/>
                </a:lnSpc>
              </a:pPr>
              <a:t>14</a:t>
            </a:fld>
            <a:endParaRPr dirty="0">
              <a:latin typeface="Helvetica Neue"/>
            </a:endParaRPr>
          </a:p>
        </p:txBody>
      </p:sp>
      <p:sp>
        <p:nvSpPr>
          <p:cNvPr id="476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280" cy="4810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9968483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CustomShape 1"/>
          <p:cNvSpPr/>
          <p:nvPr/>
        </p:nvSpPr>
        <p:spPr>
          <a:xfrm>
            <a:off x="4280040" y="10156680"/>
            <a:ext cx="3277080" cy="53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390C079A-DD89-4D5A-9BC5-86BDDD883744}" type="slidenum">
              <a:rPr lang="el-GR" sz="1400" strike="noStrike">
                <a:solidFill>
                  <a:srgbClr val="000000"/>
                </a:solidFill>
                <a:latin typeface="Helvetica Neue"/>
                <a:ea typeface="ＭＳ Ｐゴシック"/>
              </a:rPr>
              <a:pPr algn="r">
                <a:lnSpc>
                  <a:spcPct val="92000"/>
                </a:lnSpc>
              </a:pPr>
              <a:t>15</a:t>
            </a:fld>
            <a:endParaRPr dirty="0">
              <a:latin typeface="Helvetica Neue"/>
            </a:endParaRPr>
          </a:p>
        </p:txBody>
      </p:sp>
      <p:sp>
        <p:nvSpPr>
          <p:cNvPr id="476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280" cy="4810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7217202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CustomShape 1"/>
          <p:cNvSpPr/>
          <p:nvPr/>
        </p:nvSpPr>
        <p:spPr>
          <a:xfrm>
            <a:off x="4280040" y="10156680"/>
            <a:ext cx="3277080" cy="53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390C079A-DD89-4D5A-9BC5-86BDDD883744}" type="slidenum">
              <a:rPr lang="el-GR" sz="1400" strike="noStrike">
                <a:solidFill>
                  <a:srgbClr val="000000"/>
                </a:solidFill>
                <a:latin typeface="Helvetica Neue"/>
                <a:ea typeface="ＭＳ Ｐゴシック"/>
              </a:rPr>
              <a:pPr algn="r">
                <a:lnSpc>
                  <a:spcPct val="92000"/>
                </a:lnSpc>
              </a:pPr>
              <a:t>16</a:t>
            </a:fld>
            <a:endParaRPr dirty="0">
              <a:latin typeface="Helvetica Neue"/>
            </a:endParaRPr>
          </a:p>
        </p:txBody>
      </p:sp>
      <p:sp>
        <p:nvSpPr>
          <p:cNvPr id="476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280" cy="4810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7451996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CustomShape 1"/>
          <p:cNvSpPr/>
          <p:nvPr/>
        </p:nvSpPr>
        <p:spPr>
          <a:xfrm>
            <a:off x="4280040" y="10156680"/>
            <a:ext cx="3277080" cy="53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390C079A-DD89-4D5A-9BC5-86BDDD883744}" type="slidenum">
              <a:rPr lang="el-GR" sz="1400" strike="noStrike">
                <a:solidFill>
                  <a:srgbClr val="000000"/>
                </a:solidFill>
                <a:latin typeface="Helvetica Neue"/>
                <a:ea typeface="ＭＳ Ｐゴシック"/>
              </a:rPr>
              <a:pPr algn="r">
                <a:lnSpc>
                  <a:spcPct val="92000"/>
                </a:lnSpc>
              </a:pPr>
              <a:t>17</a:t>
            </a:fld>
            <a:endParaRPr dirty="0">
              <a:latin typeface="Helvetica Neue"/>
            </a:endParaRPr>
          </a:p>
        </p:txBody>
      </p:sp>
      <p:sp>
        <p:nvSpPr>
          <p:cNvPr id="476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280" cy="4810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2364793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CustomShape 1"/>
          <p:cNvSpPr/>
          <p:nvPr/>
        </p:nvSpPr>
        <p:spPr>
          <a:xfrm>
            <a:off x="4280040" y="10156680"/>
            <a:ext cx="3277080" cy="53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390C079A-DD89-4D5A-9BC5-86BDDD883744}" type="slidenum">
              <a:rPr lang="el-GR" sz="1400" strike="noStrike">
                <a:solidFill>
                  <a:srgbClr val="000000"/>
                </a:solidFill>
                <a:latin typeface="Helvetica Neue"/>
                <a:ea typeface="ＭＳ Ｐゴシック"/>
              </a:rPr>
              <a:pPr algn="r">
                <a:lnSpc>
                  <a:spcPct val="92000"/>
                </a:lnSpc>
              </a:pPr>
              <a:t>18</a:t>
            </a:fld>
            <a:endParaRPr dirty="0">
              <a:latin typeface="Helvetica Neue"/>
            </a:endParaRPr>
          </a:p>
        </p:txBody>
      </p:sp>
      <p:sp>
        <p:nvSpPr>
          <p:cNvPr id="476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280" cy="4810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5544737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CustomShape 1"/>
          <p:cNvSpPr/>
          <p:nvPr/>
        </p:nvSpPr>
        <p:spPr>
          <a:xfrm>
            <a:off x="4280040" y="10156680"/>
            <a:ext cx="3277080" cy="53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390C079A-DD89-4D5A-9BC5-86BDDD883744}" type="slidenum">
              <a:rPr lang="el-GR" sz="1400" strike="noStrike">
                <a:solidFill>
                  <a:srgbClr val="000000"/>
                </a:solidFill>
                <a:latin typeface="Helvetica Neue"/>
                <a:ea typeface="ＭＳ Ｐゴシック"/>
              </a:rPr>
              <a:pPr algn="r">
                <a:lnSpc>
                  <a:spcPct val="92000"/>
                </a:lnSpc>
              </a:pPr>
              <a:t>19</a:t>
            </a:fld>
            <a:endParaRPr dirty="0">
              <a:latin typeface="Helvetica Neue"/>
            </a:endParaRPr>
          </a:p>
        </p:txBody>
      </p:sp>
      <p:sp>
        <p:nvSpPr>
          <p:cNvPr id="476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280" cy="4810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069968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CustomShape 1"/>
          <p:cNvSpPr/>
          <p:nvPr/>
        </p:nvSpPr>
        <p:spPr>
          <a:xfrm>
            <a:off x="4280040" y="10156680"/>
            <a:ext cx="3277080" cy="53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390C079A-DD89-4D5A-9BC5-86BDDD883744}" type="slidenum">
              <a:rPr lang="el-GR" sz="1400" strike="noStrike">
                <a:solidFill>
                  <a:srgbClr val="000000"/>
                </a:solidFill>
                <a:latin typeface="Helvetica Neue"/>
                <a:ea typeface="ＭＳ Ｐゴシック"/>
              </a:rPr>
              <a:pPr algn="r">
                <a:lnSpc>
                  <a:spcPct val="92000"/>
                </a:lnSpc>
              </a:pPr>
              <a:t>2</a:t>
            </a:fld>
            <a:endParaRPr dirty="0">
              <a:latin typeface="Helvetica Neue"/>
            </a:endParaRPr>
          </a:p>
        </p:txBody>
      </p:sp>
      <p:sp>
        <p:nvSpPr>
          <p:cNvPr id="476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280" cy="4810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4263038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CustomShape 1"/>
          <p:cNvSpPr/>
          <p:nvPr/>
        </p:nvSpPr>
        <p:spPr>
          <a:xfrm>
            <a:off x="4280040" y="10156680"/>
            <a:ext cx="3277080" cy="53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390C079A-DD89-4D5A-9BC5-86BDDD883744}" type="slidenum">
              <a:rPr lang="el-GR" sz="1400" strike="noStrike">
                <a:solidFill>
                  <a:srgbClr val="000000"/>
                </a:solidFill>
                <a:latin typeface="Helvetica Neue"/>
                <a:ea typeface="ＭＳ Ｐゴシック"/>
              </a:rPr>
              <a:pPr algn="r">
                <a:lnSpc>
                  <a:spcPct val="92000"/>
                </a:lnSpc>
              </a:pPr>
              <a:t>20</a:t>
            </a:fld>
            <a:endParaRPr dirty="0">
              <a:latin typeface="Helvetica Neue"/>
            </a:endParaRPr>
          </a:p>
        </p:txBody>
      </p:sp>
      <p:sp>
        <p:nvSpPr>
          <p:cNvPr id="476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280" cy="4810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4073002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CustomShape 1"/>
          <p:cNvSpPr/>
          <p:nvPr/>
        </p:nvSpPr>
        <p:spPr>
          <a:xfrm>
            <a:off x="4280040" y="10156680"/>
            <a:ext cx="3277080" cy="53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390C079A-DD89-4D5A-9BC5-86BDDD883744}" type="slidenum">
              <a:rPr lang="el-GR" sz="1400" strike="noStrike">
                <a:solidFill>
                  <a:srgbClr val="000000"/>
                </a:solidFill>
                <a:latin typeface="Helvetica Neue"/>
                <a:ea typeface="ＭＳ Ｐゴシック"/>
              </a:rPr>
              <a:pPr algn="r">
                <a:lnSpc>
                  <a:spcPct val="92000"/>
                </a:lnSpc>
              </a:pPr>
              <a:t>21</a:t>
            </a:fld>
            <a:endParaRPr dirty="0">
              <a:latin typeface="Helvetica Neue"/>
            </a:endParaRPr>
          </a:p>
        </p:txBody>
      </p:sp>
      <p:sp>
        <p:nvSpPr>
          <p:cNvPr id="476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280" cy="4810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181911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CustomShape 1"/>
          <p:cNvSpPr/>
          <p:nvPr/>
        </p:nvSpPr>
        <p:spPr>
          <a:xfrm>
            <a:off x="4280040" y="10156680"/>
            <a:ext cx="3277080" cy="53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390C079A-DD89-4D5A-9BC5-86BDDD883744}" type="slidenum">
              <a:rPr lang="el-GR" sz="1400" strike="noStrike">
                <a:solidFill>
                  <a:srgbClr val="000000"/>
                </a:solidFill>
                <a:latin typeface="Helvetica Neue"/>
                <a:ea typeface="ＭＳ Ｐゴシック"/>
              </a:rPr>
              <a:pPr algn="r">
                <a:lnSpc>
                  <a:spcPct val="92000"/>
                </a:lnSpc>
              </a:pPr>
              <a:t>22</a:t>
            </a:fld>
            <a:endParaRPr dirty="0">
              <a:latin typeface="Helvetica Neue"/>
            </a:endParaRPr>
          </a:p>
        </p:txBody>
      </p:sp>
      <p:sp>
        <p:nvSpPr>
          <p:cNvPr id="476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280" cy="4810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4837255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CustomShape 1"/>
          <p:cNvSpPr/>
          <p:nvPr/>
        </p:nvSpPr>
        <p:spPr>
          <a:xfrm>
            <a:off x="4280040" y="10156680"/>
            <a:ext cx="3277080" cy="53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390C079A-DD89-4D5A-9BC5-86BDDD883744}" type="slidenum">
              <a:rPr lang="el-GR" sz="1400" strike="noStrike">
                <a:solidFill>
                  <a:srgbClr val="000000"/>
                </a:solidFill>
                <a:latin typeface="Helvetica Neue"/>
                <a:ea typeface="ＭＳ Ｐゴシック"/>
              </a:rPr>
              <a:pPr algn="r">
                <a:lnSpc>
                  <a:spcPct val="92000"/>
                </a:lnSpc>
              </a:pPr>
              <a:t>23</a:t>
            </a:fld>
            <a:endParaRPr dirty="0">
              <a:latin typeface="Helvetica Neue"/>
            </a:endParaRPr>
          </a:p>
        </p:txBody>
      </p:sp>
      <p:sp>
        <p:nvSpPr>
          <p:cNvPr id="476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280" cy="4810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9233759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CustomShape 1"/>
          <p:cNvSpPr/>
          <p:nvPr/>
        </p:nvSpPr>
        <p:spPr>
          <a:xfrm>
            <a:off x="4280040" y="10156680"/>
            <a:ext cx="3277080" cy="53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390C079A-DD89-4D5A-9BC5-86BDDD883744}" type="slidenum">
              <a:rPr lang="el-GR" sz="1400" strike="noStrike">
                <a:solidFill>
                  <a:srgbClr val="000000"/>
                </a:solidFill>
                <a:latin typeface="Helvetica Neue"/>
                <a:ea typeface="ＭＳ Ｐゴシック"/>
              </a:rPr>
              <a:pPr algn="r">
                <a:lnSpc>
                  <a:spcPct val="92000"/>
                </a:lnSpc>
              </a:pPr>
              <a:t>24</a:t>
            </a:fld>
            <a:endParaRPr dirty="0">
              <a:latin typeface="Helvetica Neue"/>
            </a:endParaRPr>
          </a:p>
        </p:txBody>
      </p:sp>
      <p:sp>
        <p:nvSpPr>
          <p:cNvPr id="476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280" cy="4810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17512111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CustomShape 1"/>
          <p:cNvSpPr/>
          <p:nvPr/>
        </p:nvSpPr>
        <p:spPr>
          <a:xfrm>
            <a:off x="4280040" y="10156680"/>
            <a:ext cx="3277080" cy="53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390C079A-DD89-4D5A-9BC5-86BDDD883744}" type="slidenum">
              <a:rPr lang="el-GR" sz="1400" strike="noStrike">
                <a:solidFill>
                  <a:srgbClr val="000000"/>
                </a:solidFill>
                <a:latin typeface="Helvetica Neue"/>
                <a:ea typeface="ＭＳ Ｐゴシック"/>
              </a:rPr>
              <a:pPr algn="r">
                <a:lnSpc>
                  <a:spcPct val="92000"/>
                </a:lnSpc>
              </a:pPr>
              <a:t>25</a:t>
            </a:fld>
            <a:endParaRPr dirty="0">
              <a:latin typeface="Helvetica Neue"/>
            </a:endParaRPr>
          </a:p>
        </p:txBody>
      </p:sp>
      <p:sp>
        <p:nvSpPr>
          <p:cNvPr id="476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280" cy="4810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97406687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CustomShape 1"/>
          <p:cNvSpPr/>
          <p:nvPr/>
        </p:nvSpPr>
        <p:spPr>
          <a:xfrm>
            <a:off x="4280040" y="10156680"/>
            <a:ext cx="3277080" cy="53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390C079A-DD89-4D5A-9BC5-86BDDD883744}" type="slidenum">
              <a:rPr lang="el-GR" sz="1400" strike="noStrike">
                <a:solidFill>
                  <a:srgbClr val="000000"/>
                </a:solidFill>
                <a:latin typeface="Helvetica Neue"/>
                <a:ea typeface="ＭＳ Ｐゴシック"/>
              </a:rPr>
              <a:pPr algn="r">
                <a:lnSpc>
                  <a:spcPct val="92000"/>
                </a:lnSpc>
              </a:pPr>
              <a:t>26</a:t>
            </a:fld>
            <a:endParaRPr dirty="0">
              <a:latin typeface="Helvetica Neue"/>
            </a:endParaRPr>
          </a:p>
        </p:txBody>
      </p:sp>
      <p:sp>
        <p:nvSpPr>
          <p:cNvPr id="476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280" cy="4810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7578009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CustomShape 1"/>
          <p:cNvSpPr/>
          <p:nvPr/>
        </p:nvSpPr>
        <p:spPr>
          <a:xfrm>
            <a:off x="4280040" y="10156680"/>
            <a:ext cx="3277080" cy="53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390C079A-DD89-4D5A-9BC5-86BDDD883744}" type="slidenum">
              <a:rPr lang="el-GR" sz="1400" strike="noStrike">
                <a:solidFill>
                  <a:srgbClr val="000000"/>
                </a:solidFill>
                <a:latin typeface="Helvetica Neue"/>
                <a:ea typeface="ＭＳ Ｐゴシック"/>
              </a:rPr>
              <a:pPr algn="r">
                <a:lnSpc>
                  <a:spcPct val="92000"/>
                </a:lnSpc>
              </a:pPr>
              <a:t>27</a:t>
            </a:fld>
            <a:endParaRPr dirty="0">
              <a:latin typeface="Helvetica Neue"/>
            </a:endParaRPr>
          </a:p>
        </p:txBody>
      </p:sp>
      <p:sp>
        <p:nvSpPr>
          <p:cNvPr id="476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280" cy="4810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89568709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CustomShape 1"/>
          <p:cNvSpPr/>
          <p:nvPr/>
        </p:nvSpPr>
        <p:spPr>
          <a:xfrm>
            <a:off x="4280040" y="10156680"/>
            <a:ext cx="3277080" cy="53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390C079A-DD89-4D5A-9BC5-86BDDD883744}" type="slidenum">
              <a:rPr lang="el-GR" sz="1400" strike="noStrike">
                <a:solidFill>
                  <a:srgbClr val="000000"/>
                </a:solidFill>
                <a:latin typeface="Helvetica Neue"/>
                <a:ea typeface="ＭＳ Ｐゴシック"/>
              </a:rPr>
              <a:pPr algn="r">
                <a:lnSpc>
                  <a:spcPct val="92000"/>
                </a:lnSpc>
              </a:pPr>
              <a:t>28</a:t>
            </a:fld>
            <a:endParaRPr dirty="0">
              <a:latin typeface="Helvetica Neue"/>
            </a:endParaRPr>
          </a:p>
        </p:txBody>
      </p:sp>
      <p:sp>
        <p:nvSpPr>
          <p:cNvPr id="476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280" cy="4810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403676687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CustomShape 1"/>
          <p:cNvSpPr/>
          <p:nvPr/>
        </p:nvSpPr>
        <p:spPr>
          <a:xfrm>
            <a:off x="4280040" y="10156680"/>
            <a:ext cx="3277080" cy="53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390C079A-DD89-4D5A-9BC5-86BDDD883744}" type="slidenum">
              <a:rPr lang="el-GR" sz="1400" strike="noStrike">
                <a:solidFill>
                  <a:srgbClr val="000000"/>
                </a:solidFill>
                <a:latin typeface="Helvetica Neue"/>
                <a:ea typeface="ＭＳ Ｐゴシック"/>
              </a:rPr>
              <a:pPr algn="r">
                <a:lnSpc>
                  <a:spcPct val="92000"/>
                </a:lnSpc>
              </a:pPr>
              <a:t>29</a:t>
            </a:fld>
            <a:endParaRPr dirty="0">
              <a:latin typeface="Helvetica Neue"/>
            </a:endParaRPr>
          </a:p>
        </p:txBody>
      </p:sp>
      <p:sp>
        <p:nvSpPr>
          <p:cNvPr id="476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280" cy="4810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5635746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CustomShape 1"/>
          <p:cNvSpPr/>
          <p:nvPr/>
        </p:nvSpPr>
        <p:spPr>
          <a:xfrm>
            <a:off x="4280040" y="10156680"/>
            <a:ext cx="3277080" cy="53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390C079A-DD89-4D5A-9BC5-86BDDD883744}" type="slidenum">
              <a:rPr lang="el-GR" sz="1400" strike="noStrike">
                <a:solidFill>
                  <a:srgbClr val="000000"/>
                </a:solidFill>
                <a:latin typeface="Helvetica Neue"/>
                <a:ea typeface="ＭＳ Ｐゴシック"/>
              </a:rPr>
              <a:pPr algn="r">
                <a:lnSpc>
                  <a:spcPct val="92000"/>
                </a:lnSpc>
              </a:pPr>
              <a:t>3</a:t>
            </a:fld>
            <a:endParaRPr dirty="0">
              <a:latin typeface="Helvetica Neue"/>
            </a:endParaRPr>
          </a:p>
        </p:txBody>
      </p:sp>
      <p:sp>
        <p:nvSpPr>
          <p:cNvPr id="476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280" cy="4810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4201833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CustomShape 1"/>
          <p:cNvSpPr/>
          <p:nvPr/>
        </p:nvSpPr>
        <p:spPr>
          <a:xfrm>
            <a:off x="4280040" y="10156680"/>
            <a:ext cx="3277080" cy="53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390C079A-DD89-4D5A-9BC5-86BDDD883744}" type="slidenum">
              <a:rPr lang="el-GR" sz="1400" strike="noStrike">
                <a:solidFill>
                  <a:srgbClr val="000000"/>
                </a:solidFill>
                <a:latin typeface="Helvetica Neue"/>
                <a:ea typeface="ＭＳ Ｐゴシック"/>
              </a:rPr>
              <a:pPr algn="r">
                <a:lnSpc>
                  <a:spcPct val="92000"/>
                </a:lnSpc>
              </a:pPr>
              <a:t>30</a:t>
            </a:fld>
            <a:endParaRPr dirty="0">
              <a:latin typeface="Helvetica Neue"/>
            </a:endParaRPr>
          </a:p>
        </p:txBody>
      </p:sp>
      <p:sp>
        <p:nvSpPr>
          <p:cNvPr id="476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280" cy="4810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42184876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CustomShape 1"/>
          <p:cNvSpPr/>
          <p:nvPr/>
        </p:nvSpPr>
        <p:spPr>
          <a:xfrm>
            <a:off x="4280040" y="10156680"/>
            <a:ext cx="3277080" cy="53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390C079A-DD89-4D5A-9BC5-86BDDD883744}" type="slidenum">
              <a:rPr lang="el-GR" sz="1400" strike="noStrike">
                <a:solidFill>
                  <a:srgbClr val="000000"/>
                </a:solidFill>
                <a:latin typeface="Helvetica Neue"/>
                <a:ea typeface="ＭＳ Ｐゴシック"/>
              </a:rPr>
              <a:pPr algn="r">
                <a:lnSpc>
                  <a:spcPct val="92000"/>
                </a:lnSpc>
              </a:pPr>
              <a:t>31</a:t>
            </a:fld>
            <a:endParaRPr dirty="0">
              <a:latin typeface="Helvetica Neue"/>
            </a:endParaRPr>
          </a:p>
        </p:txBody>
      </p:sp>
      <p:sp>
        <p:nvSpPr>
          <p:cNvPr id="476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280" cy="4810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2113683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CustomShape 1"/>
          <p:cNvSpPr/>
          <p:nvPr/>
        </p:nvSpPr>
        <p:spPr>
          <a:xfrm>
            <a:off x="4280040" y="10156680"/>
            <a:ext cx="3277080" cy="53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390C079A-DD89-4D5A-9BC5-86BDDD883744}" type="slidenum">
              <a:rPr lang="el-GR" sz="1400" strike="noStrike">
                <a:solidFill>
                  <a:srgbClr val="000000"/>
                </a:solidFill>
                <a:latin typeface="Helvetica Neue"/>
                <a:ea typeface="ＭＳ Ｐゴシック"/>
              </a:rPr>
              <a:pPr algn="r">
                <a:lnSpc>
                  <a:spcPct val="92000"/>
                </a:lnSpc>
              </a:pPr>
              <a:t>32</a:t>
            </a:fld>
            <a:endParaRPr dirty="0">
              <a:latin typeface="Helvetica Neue"/>
            </a:endParaRPr>
          </a:p>
        </p:txBody>
      </p:sp>
      <p:sp>
        <p:nvSpPr>
          <p:cNvPr id="476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280" cy="4810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10052051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CustomShape 1"/>
          <p:cNvSpPr/>
          <p:nvPr/>
        </p:nvSpPr>
        <p:spPr>
          <a:xfrm>
            <a:off x="4280040" y="10156680"/>
            <a:ext cx="3277080" cy="53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390C079A-DD89-4D5A-9BC5-86BDDD883744}" type="slidenum">
              <a:rPr lang="el-GR" sz="1400" strike="noStrike">
                <a:solidFill>
                  <a:srgbClr val="000000"/>
                </a:solidFill>
                <a:latin typeface="Helvetica Neue"/>
                <a:ea typeface="ＭＳ Ｐゴシック"/>
              </a:rPr>
              <a:pPr algn="r">
                <a:lnSpc>
                  <a:spcPct val="92000"/>
                </a:lnSpc>
              </a:pPr>
              <a:t>33</a:t>
            </a:fld>
            <a:endParaRPr dirty="0">
              <a:latin typeface="Helvetica Neue"/>
            </a:endParaRPr>
          </a:p>
        </p:txBody>
      </p:sp>
      <p:sp>
        <p:nvSpPr>
          <p:cNvPr id="476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280" cy="4810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67970085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CustomShape 1"/>
          <p:cNvSpPr/>
          <p:nvPr/>
        </p:nvSpPr>
        <p:spPr>
          <a:xfrm>
            <a:off x="4280040" y="10156680"/>
            <a:ext cx="3277080" cy="53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390C079A-DD89-4D5A-9BC5-86BDDD883744}" type="slidenum">
              <a:rPr lang="el-GR" sz="1400" strike="noStrike">
                <a:solidFill>
                  <a:srgbClr val="000000"/>
                </a:solidFill>
                <a:latin typeface="Helvetica Neue"/>
                <a:ea typeface="ＭＳ Ｐゴシック"/>
              </a:rPr>
              <a:pPr algn="r">
                <a:lnSpc>
                  <a:spcPct val="92000"/>
                </a:lnSpc>
              </a:pPr>
              <a:t>34</a:t>
            </a:fld>
            <a:endParaRPr dirty="0">
              <a:latin typeface="Helvetica Neue"/>
            </a:endParaRPr>
          </a:p>
        </p:txBody>
      </p:sp>
      <p:sp>
        <p:nvSpPr>
          <p:cNvPr id="476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280" cy="4810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400638942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CustomShape 1"/>
          <p:cNvSpPr/>
          <p:nvPr/>
        </p:nvSpPr>
        <p:spPr>
          <a:xfrm>
            <a:off x="4280040" y="10156680"/>
            <a:ext cx="3277080" cy="53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390C079A-DD89-4D5A-9BC5-86BDDD883744}" type="slidenum">
              <a:rPr lang="el-GR" sz="1400" strike="noStrike">
                <a:solidFill>
                  <a:srgbClr val="000000"/>
                </a:solidFill>
                <a:latin typeface="Helvetica Neue"/>
                <a:ea typeface="ＭＳ Ｐゴシック"/>
              </a:rPr>
              <a:pPr algn="r">
                <a:lnSpc>
                  <a:spcPct val="92000"/>
                </a:lnSpc>
              </a:pPr>
              <a:t>35</a:t>
            </a:fld>
            <a:endParaRPr dirty="0">
              <a:latin typeface="Helvetica Neue"/>
            </a:endParaRPr>
          </a:p>
        </p:txBody>
      </p:sp>
      <p:sp>
        <p:nvSpPr>
          <p:cNvPr id="476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280" cy="4810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49350820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CustomShape 1"/>
          <p:cNvSpPr/>
          <p:nvPr/>
        </p:nvSpPr>
        <p:spPr>
          <a:xfrm>
            <a:off x="4280040" y="10156680"/>
            <a:ext cx="3277080" cy="53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390C079A-DD89-4D5A-9BC5-86BDDD883744}" type="slidenum">
              <a:rPr lang="el-GR" sz="1400" strike="noStrike">
                <a:solidFill>
                  <a:srgbClr val="000000"/>
                </a:solidFill>
                <a:latin typeface="Helvetica Neue"/>
                <a:ea typeface="ＭＳ Ｐゴシック"/>
              </a:rPr>
              <a:pPr algn="r">
                <a:lnSpc>
                  <a:spcPct val="92000"/>
                </a:lnSpc>
              </a:pPr>
              <a:t>36</a:t>
            </a:fld>
            <a:endParaRPr dirty="0">
              <a:latin typeface="Helvetica Neue"/>
            </a:endParaRPr>
          </a:p>
        </p:txBody>
      </p:sp>
      <p:sp>
        <p:nvSpPr>
          <p:cNvPr id="476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280" cy="4810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16809280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CustomShape 1"/>
          <p:cNvSpPr/>
          <p:nvPr/>
        </p:nvSpPr>
        <p:spPr>
          <a:xfrm>
            <a:off x="4280040" y="10156680"/>
            <a:ext cx="3277080" cy="53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390C079A-DD89-4D5A-9BC5-86BDDD883744}" type="slidenum">
              <a:rPr lang="el-GR" sz="1400" strike="noStrike">
                <a:solidFill>
                  <a:srgbClr val="000000"/>
                </a:solidFill>
                <a:latin typeface="Helvetica Neue"/>
                <a:ea typeface="ＭＳ Ｐゴシック"/>
              </a:rPr>
              <a:pPr algn="r">
                <a:lnSpc>
                  <a:spcPct val="92000"/>
                </a:lnSpc>
              </a:pPr>
              <a:t>37</a:t>
            </a:fld>
            <a:endParaRPr dirty="0">
              <a:latin typeface="Helvetica Neue"/>
            </a:endParaRPr>
          </a:p>
        </p:txBody>
      </p:sp>
      <p:sp>
        <p:nvSpPr>
          <p:cNvPr id="476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280" cy="4810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42390824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CustomShape 1"/>
          <p:cNvSpPr/>
          <p:nvPr/>
        </p:nvSpPr>
        <p:spPr>
          <a:xfrm>
            <a:off x="4280040" y="10156680"/>
            <a:ext cx="3277080" cy="53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390C079A-DD89-4D5A-9BC5-86BDDD883744}" type="slidenum">
              <a:rPr lang="el-GR" sz="1400" strike="noStrike">
                <a:solidFill>
                  <a:srgbClr val="000000"/>
                </a:solidFill>
                <a:latin typeface="Helvetica Neue"/>
                <a:ea typeface="ＭＳ Ｐゴシック"/>
              </a:rPr>
              <a:pPr algn="r">
                <a:lnSpc>
                  <a:spcPct val="92000"/>
                </a:lnSpc>
              </a:pPr>
              <a:t>38</a:t>
            </a:fld>
            <a:endParaRPr dirty="0">
              <a:latin typeface="Helvetica Neue"/>
            </a:endParaRPr>
          </a:p>
        </p:txBody>
      </p:sp>
      <p:sp>
        <p:nvSpPr>
          <p:cNvPr id="476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280" cy="4810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28651263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CustomShape 1"/>
          <p:cNvSpPr/>
          <p:nvPr/>
        </p:nvSpPr>
        <p:spPr>
          <a:xfrm>
            <a:off x="4280040" y="10156680"/>
            <a:ext cx="3277080" cy="53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390C079A-DD89-4D5A-9BC5-86BDDD883744}" type="slidenum">
              <a:rPr lang="el-GR" sz="1400" strike="noStrike">
                <a:solidFill>
                  <a:srgbClr val="000000"/>
                </a:solidFill>
                <a:latin typeface="Helvetica Neue"/>
                <a:ea typeface="ＭＳ Ｐゴシック"/>
              </a:rPr>
              <a:pPr algn="r">
                <a:lnSpc>
                  <a:spcPct val="92000"/>
                </a:lnSpc>
              </a:pPr>
              <a:t>39</a:t>
            </a:fld>
            <a:endParaRPr dirty="0">
              <a:latin typeface="Helvetica Neue"/>
            </a:endParaRPr>
          </a:p>
        </p:txBody>
      </p:sp>
      <p:sp>
        <p:nvSpPr>
          <p:cNvPr id="476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280" cy="4810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3236929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CustomShape 1"/>
          <p:cNvSpPr/>
          <p:nvPr/>
        </p:nvSpPr>
        <p:spPr>
          <a:xfrm>
            <a:off x="4280040" y="10156680"/>
            <a:ext cx="3277080" cy="53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390C079A-DD89-4D5A-9BC5-86BDDD883744}" type="slidenum">
              <a:rPr lang="el-GR" sz="1400" strike="noStrike">
                <a:solidFill>
                  <a:srgbClr val="000000"/>
                </a:solidFill>
                <a:latin typeface="Helvetica Neue"/>
                <a:ea typeface="ＭＳ Ｐゴシック"/>
              </a:rPr>
              <a:pPr algn="r">
                <a:lnSpc>
                  <a:spcPct val="92000"/>
                </a:lnSpc>
              </a:pPr>
              <a:t>4</a:t>
            </a:fld>
            <a:endParaRPr dirty="0">
              <a:latin typeface="Helvetica Neue"/>
            </a:endParaRPr>
          </a:p>
        </p:txBody>
      </p:sp>
      <p:sp>
        <p:nvSpPr>
          <p:cNvPr id="476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280" cy="4810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01698056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CustomShape 1"/>
          <p:cNvSpPr/>
          <p:nvPr/>
        </p:nvSpPr>
        <p:spPr>
          <a:xfrm>
            <a:off x="4280040" y="10156680"/>
            <a:ext cx="3277080" cy="53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390C079A-DD89-4D5A-9BC5-86BDDD883744}" type="slidenum">
              <a:rPr lang="el-GR" sz="1400" strike="noStrike">
                <a:solidFill>
                  <a:srgbClr val="000000"/>
                </a:solidFill>
                <a:latin typeface="Helvetica Neue"/>
                <a:ea typeface="ＭＳ Ｐゴシック"/>
              </a:rPr>
              <a:pPr algn="r">
                <a:lnSpc>
                  <a:spcPct val="92000"/>
                </a:lnSpc>
              </a:pPr>
              <a:t>40</a:t>
            </a:fld>
            <a:endParaRPr dirty="0">
              <a:latin typeface="Helvetica Neue"/>
            </a:endParaRPr>
          </a:p>
        </p:txBody>
      </p:sp>
      <p:sp>
        <p:nvSpPr>
          <p:cNvPr id="476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280" cy="4810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54094274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CustomShape 1"/>
          <p:cNvSpPr/>
          <p:nvPr/>
        </p:nvSpPr>
        <p:spPr>
          <a:xfrm>
            <a:off x="4280040" y="10156680"/>
            <a:ext cx="3277080" cy="53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390C079A-DD89-4D5A-9BC5-86BDDD883744}" type="slidenum">
              <a:rPr lang="el-GR" sz="1400" strike="noStrike">
                <a:solidFill>
                  <a:srgbClr val="000000"/>
                </a:solidFill>
                <a:latin typeface="Helvetica Neue"/>
                <a:ea typeface="ＭＳ Ｐゴシック"/>
              </a:rPr>
              <a:pPr algn="r">
                <a:lnSpc>
                  <a:spcPct val="92000"/>
                </a:lnSpc>
              </a:pPr>
              <a:t>41</a:t>
            </a:fld>
            <a:endParaRPr dirty="0">
              <a:latin typeface="Helvetica Neue"/>
            </a:endParaRPr>
          </a:p>
        </p:txBody>
      </p:sp>
      <p:sp>
        <p:nvSpPr>
          <p:cNvPr id="476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280" cy="4810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78091899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CustomShape 1"/>
          <p:cNvSpPr/>
          <p:nvPr/>
        </p:nvSpPr>
        <p:spPr>
          <a:xfrm>
            <a:off x="4280040" y="10156680"/>
            <a:ext cx="3277080" cy="53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390C079A-DD89-4D5A-9BC5-86BDDD883744}" type="slidenum">
              <a:rPr lang="el-GR" sz="1400" strike="noStrike">
                <a:solidFill>
                  <a:srgbClr val="000000"/>
                </a:solidFill>
                <a:latin typeface="Helvetica Neue"/>
                <a:ea typeface="ＭＳ Ｐゴシック"/>
              </a:rPr>
              <a:pPr algn="r">
                <a:lnSpc>
                  <a:spcPct val="92000"/>
                </a:lnSpc>
              </a:pPr>
              <a:t>42</a:t>
            </a:fld>
            <a:endParaRPr dirty="0">
              <a:latin typeface="Helvetica Neue"/>
            </a:endParaRPr>
          </a:p>
        </p:txBody>
      </p:sp>
      <p:sp>
        <p:nvSpPr>
          <p:cNvPr id="476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280" cy="4810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61049068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CustomShape 1"/>
          <p:cNvSpPr/>
          <p:nvPr/>
        </p:nvSpPr>
        <p:spPr>
          <a:xfrm>
            <a:off x="4280040" y="10156680"/>
            <a:ext cx="3277080" cy="53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390C079A-DD89-4D5A-9BC5-86BDDD883744}" type="slidenum">
              <a:rPr lang="el-GR" sz="1400" strike="noStrike">
                <a:solidFill>
                  <a:srgbClr val="000000"/>
                </a:solidFill>
                <a:latin typeface="Helvetica Neue"/>
                <a:ea typeface="ＭＳ Ｐゴシック"/>
              </a:rPr>
              <a:pPr algn="r">
                <a:lnSpc>
                  <a:spcPct val="92000"/>
                </a:lnSpc>
              </a:pPr>
              <a:t>43</a:t>
            </a:fld>
            <a:endParaRPr dirty="0">
              <a:latin typeface="Helvetica Neue"/>
            </a:endParaRPr>
          </a:p>
        </p:txBody>
      </p:sp>
      <p:sp>
        <p:nvSpPr>
          <p:cNvPr id="476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280" cy="4810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59524654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CustomShape 1"/>
          <p:cNvSpPr/>
          <p:nvPr/>
        </p:nvSpPr>
        <p:spPr>
          <a:xfrm>
            <a:off x="4280040" y="10156680"/>
            <a:ext cx="3277080" cy="53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390C079A-DD89-4D5A-9BC5-86BDDD883744}" type="slidenum">
              <a:rPr lang="el-GR" sz="1400" strike="noStrike">
                <a:solidFill>
                  <a:srgbClr val="000000"/>
                </a:solidFill>
                <a:latin typeface="Helvetica Neue"/>
                <a:ea typeface="ＭＳ Ｐゴシック"/>
              </a:rPr>
              <a:pPr algn="r">
                <a:lnSpc>
                  <a:spcPct val="92000"/>
                </a:lnSpc>
              </a:pPr>
              <a:t>44</a:t>
            </a:fld>
            <a:endParaRPr dirty="0">
              <a:latin typeface="Helvetica Neue"/>
            </a:endParaRPr>
          </a:p>
        </p:txBody>
      </p:sp>
      <p:sp>
        <p:nvSpPr>
          <p:cNvPr id="476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280" cy="4810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56447601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CustomShape 1"/>
          <p:cNvSpPr/>
          <p:nvPr/>
        </p:nvSpPr>
        <p:spPr>
          <a:xfrm>
            <a:off x="4280040" y="10156680"/>
            <a:ext cx="3277080" cy="53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390C079A-DD89-4D5A-9BC5-86BDDD883744}" type="slidenum">
              <a:rPr lang="el-GR" sz="1400" strike="noStrike">
                <a:solidFill>
                  <a:srgbClr val="000000"/>
                </a:solidFill>
                <a:latin typeface="Helvetica Neue"/>
                <a:ea typeface="ＭＳ Ｐゴシック"/>
              </a:rPr>
              <a:pPr algn="r">
                <a:lnSpc>
                  <a:spcPct val="92000"/>
                </a:lnSpc>
              </a:pPr>
              <a:t>45</a:t>
            </a:fld>
            <a:endParaRPr dirty="0">
              <a:latin typeface="Helvetica Neue"/>
            </a:endParaRPr>
          </a:p>
        </p:txBody>
      </p:sp>
      <p:sp>
        <p:nvSpPr>
          <p:cNvPr id="476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280" cy="4810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37205032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CustomShape 1"/>
          <p:cNvSpPr/>
          <p:nvPr/>
        </p:nvSpPr>
        <p:spPr>
          <a:xfrm>
            <a:off x="4280040" y="10156680"/>
            <a:ext cx="3277080" cy="53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390C079A-DD89-4D5A-9BC5-86BDDD883744}" type="slidenum">
              <a:rPr lang="el-GR" sz="1400" strike="noStrike">
                <a:solidFill>
                  <a:srgbClr val="000000"/>
                </a:solidFill>
                <a:latin typeface="Helvetica Neue"/>
                <a:ea typeface="ＭＳ Ｐゴシック"/>
              </a:rPr>
              <a:pPr algn="r">
                <a:lnSpc>
                  <a:spcPct val="92000"/>
                </a:lnSpc>
              </a:pPr>
              <a:t>46</a:t>
            </a:fld>
            <a:endParaRPr dirty="0">
              <a:latin typeface="Helvetica Neue"/>
            </a:endParaRPr>
          </a:p>
        </p:txBody>
      </p:sp>
      <p:sp>
        <p:nvSpPr>
          <p:cNvPr id="476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280" cy="4810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69840358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CustomShape 1"/>
          <p:cNvSpPr/>
          <p:nvPr/>
        </p:nvSpPr>
        <p:spPr>
          <a:xfrm>
            <a:off x="4280040" y="10156680"/>
            <a:ext cx="3277080" cy="53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390C079A-DD89-4D5A-9BC5-86BDDD883744}" type="slidenum">
              <a:rPr lang="el-GR" sz="1400" strike="noStrike">
                <a:solidFill>
                  <a:srgbClr val="000000"/>
                </a:solidFill>
                <a:latin typeface="Helvetica Neue"/>
                <a:ea typeface="ＭＳ Ｐゴシック"/>
              </a:rPr>
              <a:pPr algn="r">
                <a:lnSpc>
                  <a:spcPct val="92000"/>
                </a:lnSpc>
              </a:pPr>
              <a:t>47</a:t>
            </a:fld>
            <a:endParaRPr dirty="0">
              <a:latin typeface="Helvetica Neue"/>
            </a:endParaRPr>
          </a:p>
        </p:txBody>
      </p:sp>
      <p:sp>
        <p:nvSpPr>
          <p:cNvPr id="476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280" cy="4810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39557307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CustomShape 1"/>
          <p:cNvSpPr/>
          <p:nvPr/>
        </p:nvSpPr>
        <p:spPr>
          <a:xfrm>
            <a:off x="4280040" y="10156680"/>
            <a:ext cx="3277080" cy="53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390C079A-DD89-4D5A-9BC5-86BDDD883744}" type="slidenum">
              <a:rPr lang="el-GR" sz="1400" strike="noStrike">
                <a:solidFill>
                  <a:srgbClr val="000000"/>
                </a:solidFill>
                <a:latin typeface="Helvetica Neue"/>
                <a:ea typeface="ＭＳ Ｐゴシック"/>
              </a:rPr>
              <a:pPr algn="r">
                <a:lnSpc>
                  <a:spcPct val="92000"/>
                </a:lnSpc>
              </a:pPr>
              <a:t>48</a:t>
            </a:fld>
            <a:endParaRPr dirty="0">
              <a:latin typeface="Helvetica Neue"/>
            </a:endParaRPr>
          </a:p>
        </p:txBody>
      </p:sp>
      <p:sp>
        <p:nvSpPr>
          <p:cNvPr id="476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280" cy="4810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400076035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CustomShape 1"/>
          <p:cNvSpPr/>
          <p:nvPr/>
        </p:nvSpPr>
        <p:spPr>
          <a:xfrm>
            <a:off x="4280040" y="10156680"/>
            <a:ext cx="3277080" cy="53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390C079A-DD89-4D5A-9BC5-86BDDD883744}" type="slidenum">
              <a:rPr lang="el-GR" sz="1400" strike="noStrike">
                <a:solidFill>
                  <a:srgbClr val="000000"/>
                </a:solidFill>
                <a:latin typeface="Helvetica Neue"/>
                <a:ea typeface="ＭＳ Ｐゴシック"/>
              </a:rPr>
              <a:pPr algn="r">
                <a:lnSpc>
                  <a:spcPct val="92000"/>
                </a:lnSpc>
              </a:pPr>
              <a:t>49</a:t>
            </a:fld>
            <a:endParaRPr dirty="0">
              <a:latin typeface="Helvetica Neue"/>
            </a:endParaRPr>
          </a:p>
        </p:txBody>
      </p:sp>
      <p:sp>
        <p:nvSpPr>
          <p:cNvPr id="476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280" cy="4810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1751085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CustomShape 1"/>
          <p:cNvSpPr/>
          <p:nvPr/>
        </p:nvSpPr>
        <p:spPr>
          <a:xfrm>
            <a:off x="4280040" y="10156680"/>
            <a:ext cx="3277080" cy="53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390C079A-DD89-4D5A-9BC5-86BDDD883744}" type="slidenum">
              <a:rPr lang="el-GR" sz="1400" strike="noStrike">
                <a:solidFill>
                  <a:srgbClr val="000000"/>
                </a:solidFill>
                <a:latin typeface="Helvetica Neue"/>
                <a:ea typeface="ＭＳ Ｐゴシック"/>
              </a:rPr>
              <a:pPr algn="r">
                <a:lnSpc>
                  <a:spcPct val="92000"/>
                </a:lnSpc>
              </a:pPr>
              <a:t>5</a:t>
            </a:fld>
            <a:endParaRPr dirty="0">
              <a:latin typeface="Helvetica Neue"/>
            </a:endParaRPr>
          </a:p>
        </p:txBody>
      </p:sp>
      <p:sp>
        <p:nvSpPr>
          <p:cNvPr id="476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280" cy="4810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35876378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CustomShape 1"/>
          <p:cNvSpPr/>
          <p:nvPr/>
        </p:nvSpPr>
        <p:spPr>
          <a:xfrm>
            <a:off x="4280040" y="10156680"/>
            <a:ext cx="3277080" cy="53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913AF311-F66E-424D-B6EA-982DD0CA5570}" type="slidenum">
              <a:rPr lang="el-GR" sz="1400" strike="noStrike">
                <a:solidFill>
                  <a:srgbClr val="000000"/>
                </a:solidFill>
                <a:latin typeface="Helvetica Neue"/>
                <a:ea typeface="ＭＳ Ｐゴシック"/>
              </a:rPr>
              <a:pPr algn="r">
                <a:lnSpc>
                  <a:spcPct val="92000"/>
                </a:lnSpc>
              </a:pPr>
              <a:t>50</a:t>
            </a:fld>
            <a:endParaRPr dirty="0">
              <a:latin typeface="Helvetica Neue"/>
            </a:endParaRPr>
          </a:p>
        </p:txBody>
      </p:sp>
      <p:sp>
        <p:nvSpPr>
          <p:cNvPr id="478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280" cy="4810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3112633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CustomShape 1"/>
          <p:cNvSpPr/>
          <p:nvPr/>
        </p:nvSpPr>
        <p:spPr>
          <a:xfrm>
            <a:off x="4280040" y="10156680"/>
            <a:ext cx="3277080" cy="53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390C079A-DD89-4D5A-9BC5-86BDDD883744}" type="slidenum">
              <a:rPr lang="el-GR" sz="1400" strike="noStrike">
                <a:solidFill>
                  <a:srgbClr val="000000"/>
                </a:solidFill>
                <a:latin typeface="Helvetica Neue"/>
                <a:ea typeface="ＭＳ Ｐゴシック"/>
              </a:rPr>
              <a:pPr algn="r">
                <a:lnSpc>
                  <a:spcPct val="92000"/>
                </a:lnSpc>
              </a:pPr>
              <a:t>6</a:t>
            </a:fld>
            <a:endParaRPr dirty="0">
              <a:latin typeface="Helvetica Neue"/>
            </a:endParaRPr>
          </a:p>
        </p:txBody>
      </p:sp>
      <p:sp>
        <p:nvSpPr>
          <p:cNvPr id="476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280" cy="4810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2171505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CustomShape 1"/>
          <p:cNvSpPr/>
          <p:nvPr/>
        </p:nvSpPr>
        <p:spPr>
          <a:xfrm>
            <a:off x="4280040" y="10156680"/>
            <a:ext cx="3277080" cy="53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390C079A-DD89-4D5A-9BC5-86BDDD883744}" type="slidenum">
              <a:rPr lang="el-GR" sz="1400" strike="noStrike">
                <a:solidFill>
                  <a:srgbClr val="000000"/>
                </a:solidFill>
                <a:latin typeface="Helvetica Neue"/>
                <a:ea typeface="ＭＳ Ｐゴシック"/>
              </a:rPr>
              <a:pPr algn="r">
                <a:lnSpc>
                  <a:spcPct val="92000"/>
                </a:lnSpc>
              </a:pPr>
              <a:t>7</a:t>
            </a:fld>
            <a:endParaRPr dirty="0">
              <a:latin typeface="Helvetica Neue"/>
            </a:endParaRPr>
          </a:p>
        </p:txBody>
      </p:sp>
      <p:sp>
        <p:nvSpPr>
          <p:cNvPr id="476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280" cy="4810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3879319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CustomShape 1"/>
          <p:cNvSpPr/>
          <p:nvPr/>
        </p:nvSpPr>
        <p:spPr>
          <a:xfrm>
            <a:off x="4280040" y="10156680"/>
            <a:ext cx="3277080" cy="53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390C079A-DD89-4D5A-9BC5-86BDDD883744}" type="slidenum">
              <a:rPr lang="el-GR" sz="1400" strike="noStrike">
                <a:solidFill>
                  <a:srgbClr val="000000"/>
                </a:solidFill>
                <a:latin typeface="Helvetica Neue"/>
                <a:ea typeface="ＭＳ Ｐゴシック"/>
              </a:rPr>
              <a:pPr algn="r">
                <a:lnSpc>
                  <a:spcPct val="92000"/>
                </a:lnSpc>
              </a:pPr>
              <a:t>8</a:t>
            </a:fld>
            <a:endParaRPr dirty="0">
              <a:latin typeface="Helvetica Neue"/>
            </a:endParaRPr>
          </a:p>
        </p:txBody>
      </p:sp>
      <p:sp>
        <p:nvSpPr>
          <p:cNvPr id="476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280" cy="4810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3620215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CustomShape 1"/>
          <p:cNvSpPr/>
          <p:nvPr/>
        </p:nvSpPr>
        <p:spPr>
          <a:xfrm>
            <a:off x="4280040" y="10156680"/>
            <a:ext cx="3277080" cy="53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390C079A-DD89-4D5A-9BC5-86BDDD883744}" type="slidenum">
              <a:rPr lang="el-GR" sz="1400" strike="noStrike">
                <a:solidFill>
                  <a:srgbClr val="000000"/>
                </a:solidFill>
                <a:latin typeface="Helvetica Neue"/>
                <a:ea typeface="ＭＳ Ｐゴシック"/>
              </a:rPr>
              <a:pPr algn="r">
                <a:lnSpc>
                  <a:spcPct val="92000"/>
                </a:lnSpc>
              </a:pPr>
              <a:t>9</a:t>
            </a:fld>
            <a:endParaRPr dirty="0">
              <a:latin typeface="Helvetica Neue"/>
            </a:endParaRPr>
          </a:p>
        </p:txBody>
      </p:sp>
      <p:sp>
        <p:nvSpPr>
          <p:cNvPr id="476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280" cy="4810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425913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5192" y="1595933"/>
            <a:ext cx="7299157" cy="3670246"/>
          </a:xfrm>
        </p:spPr>
        <p:txBody>
          <a:bodyPr anchor="b"/>
          <a:lstStyle>
            <a:lvl1pPr>
              <a:defRPr sz="7937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5192" y="5266177"/>
            <a:ext cx="7299157" cy="949556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50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pPr/>
              <a:t>2/22/2023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18553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5194" y="5291758"/>
            <a:ext cx="7299156" cy="624724"/>
          </a:xfrm>
        </p:spPr>
        <p:txBody>
          <a:bodyPr anchor="b">
            <a:normAutofit/>
          </a:bodyPr>
          <a:lstStyle>
            <a:lvl1pPr algn="l">
              <a:defRPr sz="2646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55192" y="755968"/>
            <a:ext cx="7299157" cy="401316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64"/>
            </a:lvl1pPr>
            <a:lvl2pPr marL="503972" indent="0">
              <a:buNone/>
              <a:defRPr sz="1764"/>
            </a:lvl2pPr>
            <a:lvl3pPr marL="1007943" indent="0">
              <a:buNone/>
              <a:defRPr sz="1764"/>
            </a:lvl3pPr>
            <a:lvl4pPr marL="1511915" indent="0">
              <a:buNone/>
              <a:defRPr sz="1764"/>
            </a:lvl4pPr>
            <a:lvl5pPr marL="2015886" indent="0">
              <a:buNone/>
              <a:defRPr sz="1764"/>
            </a:lvl5pPr>
            <a:lvl6pPr marL="2519858" indent="0">
              <a:buNone/>
              <a:defRPr sz="1764"/>
            </a:lvl6pPr>
            <a:lvl7pPr marL="3023829" indent="0">
              <a:buNone/>
              <a:defRPr sz="1764"/>
            </a:lvl7pPr>
            <a:lvl8pPr marL="3527801" indent="0">
              <a:buNone/>
              <a:defRPr sz="1764"/>
            </a:lvl8pPr>
            <a:lvl9pPr marL="4031772" indent="0">
              <a:buNone/>
              <a:defRPr sz="1764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5193" y="5916482"/>
            <a:ext cx="7299155" cy="544226"/>
          </a:xfrm>
        </p:spPr>
        <p:txBody>
          <a:bodyPr>
            <a:normAutofit/>
          </a:bodyPr>
          <a:lstStyle>
            <a:lvl1pPr marL="0" indent="0">
              <a:buNone/>
              <a:defRPr sz="132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2/22/2023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60159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5192" y="1595931"/>
            <a:ext cx="7299157" cy="2183906"/>
          </a:xfrm>
        </p:spPr>
        <p:txBody>
          <a:bodyPr/>
          <a:lstStyle>
            <a:lvl1pPr>
              <a:defRPr sz="5291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955192" y="4031827"/>
            <a:ext cx="7299157" cy="2603888"/>
          </a:xfrm>
        </p:spPr>
        <p:txBody>
          <a:bodyPr anchor="ctr">
            <a:normAutofit/>
          </a:bodyPr>
          <a:lstStyle>
            <a:lvl1pPr marL="0" indent="0">
              <a:buNone/>
              <a:defRPr sz="1984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2/22/2023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4937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2422" y="1595931"/>
            <a:ext cx="6615740" cy="2561090"/>
          </a:xfrm>
        </p:spPr>
        <p:txBody>
          <a:bodyPr/>
          <a:lstStyle>
            <a:lvl1pPr>
              <a:defRPr sz="5291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596515" y="4157021"/>
            <a:ext cx="6020549" cy="377183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543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marL="0" lvl="0" indent="0">
              <a:buNone/>
            </a:pPr>
            <a:r>
              <a:rPr lang="el-GR" smtClean="0"/>
              <a:t>Στυλ υποδείγματος κειμένου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955192" y="4795793"/>
            <a:ext cx="7299157" cy="1847921"/>
          </a:xfrm>
        </p:spPr>
        <p:txBody>
          <a:bodyPr anchor="ctr">
            <a:normAutofit/>
          </a:bodyPr>
          <a:lstStyle>
            <a:lvl1pPr marL="0" indent="0">
              <a:buNone/>
              <a:defRPr sz="1984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2/22/2023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42925" y="1070627"/>
            <a:ext cx="663212" cy="2161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3448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16673" y="2881216"/>
            <a:ext cx="663212" cy="2161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3448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7342538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5191" y="3443853"/>
            <a:ext cx="7299159" cy="1822325"/>
          </a:xfrm>
        </p:spPr>
        <p:txBody>
          <a:bodyPr anchor="b"/>
          <a:lstStyle>
            <a:lvl1pPr algn="l">
              <a:defRPr sz="4409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5192" y="5266178"/>
            <a:ext cx="7299157" cy="948432"/>
          </a:xfrm>
        </p:spPr>
        <p:txBody>
          <a:bodyPr anchor="t"/>
          <a:lstStyle>
            <a:lvl1pPr marL="0" indent="0" algn="l">
              <a:buNone/>
              <a:defRPr sz="2205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2/22/2023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100798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63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472" y="2183906"/>
            <a:ext cx="2437171" cy="635222"/>
          </a:xfrm>
        </p:spPr>
        <p:txBody>
          <a:bodyPr anchor="b">
            <a:noAutofit/>
          </a:bodyPr>
          <a:lstStyle>
            <a:lvl1pPr marL="0" indent="0">
              <a:buNone/>
              <a:defRPr sz="2646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539612" y="2939874"/>
            <a:ext cx="2421030" cy="3956580"/>
          </a:xfrm>
        </p:spPr>
        <p:txBody>
          <a:bodyPr anchor="t">
            <a:normAutofit/>
          </a:bodyPr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11936" y="2183906"/>
            <a:ext cx="2428383" cy="635222"/>
          </a:xfrm>
        </p:spPr>
        <p:txBody>
          <a:bodyPr anchor="b">
            <a:noAutofit/>
          </a:bodyPr>
          <a:lstStyle>
            <a:lvl1pPr marL="0" indent="0">
              <a:buNone/>
              <a:defRPr sz="2646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203207" y="2939874"/>
            <a:ext cx="2437111" cy="3956580"/>
          </a:xfrm>
        </p:spPr>
        <p:txBody>
          <a:bodyPr anchor="t">
            <a:normAutofit/>
          </a:bodyPr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92400" y="2183906"/>
            <a:ext cx="2424970" cy="635222"/>
          </a:xfrm>
        </p:spPr>
        <p:txBody>
          <a:bodyPr anchor="b">
            <a:noAutofit/>
          </a:bodyPr>
          <a:lstStyle>
            <a:lvl1pPr marL="0" indent="0">
              <a:buNone/>
              <a:defRPr sz="2646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92400" y="2939874"/>
            <a:ext cx="2424970" cy="3956580"/>
          </a:xfrm>
        </p:spPr>
        <p:txBody>
          <a:bodyPr anchor="t">
            <a:normAutofit/>
          </a:bodyPr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081662" y="2351899"/>
            <a:ext cx="0" cy="436781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758028" y="2351899"/>
            <a:ext cx="0" cy="437275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2/22/2023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344094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63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612" y="4685884"/>
            <a:ext cx="2431534" cy="635222"/>
          </a:xfrm>
        </p:spPr>
        <p:txBody>
          <a:bodyPr anchor="b">
            <a:noAutofit/>
          </a:bodyPr>
          <a:lstStyle>
            <a:lvl1pPr marL="0" indent="0">
              <a:buNone/>
              <a:defRPr sz="2646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39612" y="2435895"/>
            <a:ext cx="2431534" cy="167992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64"/>
            </a:lvl1pPr>
            <a:lvl2pPr marL="503972" indent="0">
              <a:buNone/>
              <a:defRPr sz="1764"/>
            </a:lvl2pPr>
            <a:lvl3pPr marL="1007943" indent="0">
              <a:buNone/>
              <a:defRPr sz="1764"/>
            </a:lvl3pPr>
            <a:lvl4pPr marL="1511915" indent="0">
              <a:buNone/>
              <a:defRPr sz="1764"/>
            </a:lvl4pPr>
            <a:lvl5pPr marL="2015886" indent="0">
              <a:buNone/>
              <a:defRPr sz="1764"/>
            </a:lvl5pPr>
            <a:lvl6pPr marL="2519858" indent="0">
              <a:buNone/>
              <a:defRPr sz="1764"/>
            </a:lvl6pPr>
            <a:lvl7pPr marL="3023829" indent="0">
              <a:buNone/>
              <a:defRPr sz="1764"/>
            </a:lvl7pPr>
            <a:lvl8pPr marL="3527801" indent="0">
              <a:buNone/>
              <a:defRPr sz="1764"/>
            </a:lvl8pPr>
            <a:lvl9pPr marL="4031772" indent="0">
              <a:buNone/>
              <a:defRPr sz="1764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539612" y="5321108"/>
            <a:ext cx="2431534" cy="726634"/>
          </a:xfrm>
        </p:spPr>
        <p:txBody>
          <a:bodyPr anchor="t">
            <a:normAutofit/>
          </a:bodyPr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16663" y="4685884"/>
            <a:ext cx="2423656" cy="635222"/>
          </a:xfrm>
        </p:spPr>
        <p:txBody>
          <a:bodyPr anchor="b">
            <a:noAutofit/>
          </a:bodyPr>
          <a:lstStyle>
            <a:lvl1pPr marL="0" indent="0">
              <a:buNone/>
              <a:defRPr sz="2646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16662" y="2435895"/>
            <a:ext cx="2423656" cy="167992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64"/>
            </a:lvl1pPr>
            <a:lvl2pPr marL="503972" indent="0">
              <a:buNone/>
              <a:defRPr sz="1764"/>
            </a:lvl2pPr>
            <a:lvl3pPr marL="1007943" indent="0">
              <a:buNone/>
              <a:defRPr sz="1764"/>
            </a:lvl3pPr>
            <a:lvl4pPr marL="1511915" indent="0">
              <a:buNone/>
              <a:defRPr sz="1764"/>
            </a:lvl4pPr>
            <a:lvl5pPr marL="2015886" indent="0">
              <a:buNone/>
              <a:defRPr sz="1764"/>
            </a:lvl5pPr>
            <a:lvl6pPr marL="2519858" indent="0">
              <a:buNone/>
              <a:defRPr sz="1764"/>
            </a:lvl6pPr>
            <a:lvl7pPr marL="3023829" indent="0">
              <a:buNone/>
              <a:defRPr sz="1764"/>
            </a:lvl7pPr>
            <a:lvl8pPr marL="3527801" indent="0">
              <a:buNone/>
              <a:defRPr sz="1764"/>
            </a:lvl8pPr>
            <a:lvl9pPr marL="4031772" indent="0">
              <a:buNone/>
              <a:defRPr sz="1764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15543" y="5321107"/>
            <a:ext cx="2426866" cy="726634"/>
          </a:xfrm>
        </p:spPr>
        <p:txBody>
          <a:bodyPr anchor="t">
            <a:normAutofit/>
          </a:bodyPr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92400" y="4685884"/>
            <a:ext cx="2424970" cy="635222"/>
          </a:xfrm>
        </p:spPr>
        <p:txBody>
          <a:bodyPr anchor="b">
            <a:noAutofit/>
          </a:bodyPr>
          <a:lstStyle>
            <a:lvl1pPr marL="0" indent="0">
              <a:buNone/>
              <a:defRPr sz="2646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92399" y="2435895"/>
            <a:ext cx="2424970" cy="167992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64"/>
            </a:lvl1pPr>
            <a:lvl2pPr marL="503972" indent="0">
              <a:buNone/>
              <a:defRPr sz="1764"/>
            </a:lvl2pPr>
            <a:lvl3pPr marL="1007943" indent="0">
              <a:buNone/>
              <a:defRPr sz="1764"/>
            </a:lvl3pPr>
            <a:lvl4pPr marL="1511915" indent="0">
              <a:buNone/>
              <a:defRPr sz="1764"/>
            </a:lvl4pPr>
            <a:lvl5pPr marL="2015886" indent="0">
              <a:buNone/>
              <a:defRPr sz="1764"/>
            </a:lvl5pPr>
            <a:lvl6pPr marL="2519858" indent="0">
              <a:buNone/>
              <a:defRPr sz="1764"/>
            </a:lvl6pPr>
            <a:lvl7pPr marL="3023829" indent="0">
              <a:buNone/>
              <a:defRPr sz="1764"/>
            </a:lvl7pPr>
            <a:lvl8pPr marL="3527801" indent="0">
              <a:buNone/>
              <a:defRPr sz="1764"/>
            </a:lvl8pPr>
            <a:lvl9pPr marL="4031772" indent="0">
              <a:buNone/>
              <a:defRPr sz="1764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92298" y="5321104"/>
            <a:ext cx="2428182" cy="726634"/>
          </a:xfrm>
        </p:spPr>
        <p:txBody>
          <a:bodyPr anchor="t">
            <a:normAutofit/>
          </a:bodyPr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081662" y="2351899"/>
            <a:ext cx="0" cy="436781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758028" y="2351899"/>
            <a:ext cx="0" cy="437275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2/22/2023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970148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2/22/2023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627702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67903" y="474232"/>
            <a:ext cx="1449468" cy="6422224"/>
          </a:xfrm>
        </p:spPr>
        <p:txBody>
          <a:bodyPr vert="eaVert" anchor="b" anchorCtr="0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9612" y="852315"/>
            <a:ext cx="6139229" cy="6044140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2/22/2023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84250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2/22/2023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68475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5194" y="3154532"/>
            <a:ext cx="7299156" cy="2111646"/>
          </a:xfrm>
        </p:spPr>
        <p:txBody>
          <a:bodyPr anchor="b"/>
          <a:lstStyle>
            <a:lvl1pPr algn="l">
              <a:defRPr sz="4409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5192" y="5266178"/>
            <a:ext cx="7299157" cy="948432"/>
          </a:xfrm>
        </p:spPr>
        <p:txBody>
          <a:bodyPr anchor="t"/>
          <a:lstStyle>
            <a:lvl1pPr marL="0" indent="0" algn="l">
              <a:buNone/>
              <a:defRPr sz="2205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2/22/2023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74141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482" y="2271404"/>
            <a:ext cx="3635941" cy="4625052"/>
          </a:xfrm>
        </p:spPr>
        <p:txBody>
          <a:bodyPr>
            <a:normAutofit/>
          </a:bodyPr>
          <a:lstStyle>
            <a:lvl1pPr>
              <a:defRPr sz="1984"/>
            </a:lvl1pPr>
            <a:lvl2pPr>
              <a:defRPr sz="1764"/>
            </a:lvl2pPr>
            <a:lvl3pPr>
              <a:defRPr sz="1543"/>
            </a:lvl3pPr>
            <a:lvl4pPr>
              <a:defRPr sz="1323"/>
            </a:lvl4pPr>
            <a:lvl5pPr>
              <a:defRPr sz="1323"/>
            </a:lvl5pPr>
            <a:lvl6pPr>
              <a:defRPr sz="1323"/>
            </a:lvl6pPr>
            <a:lvl7pPr>
              <a:defRPr sz="1323"/>
            </a:lvl7pPr>
            <a:lvl8pPr>
              <a:defRPr sz="1323"/>
            </a:lvl8pPr>
            <a:lvl9pPr>
              <a:defRPr sz="1323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6483" y="2266462"/>
            <a:ext cx="3635943" cy="4629992"/>
          </a:xfrm>
        </p:spPr>
        <p:txBody>
          <a:bodyPr>
            <a:normAutofit/>
          </a:bodyPr>
          <a:lstStyle>
            <a:lvl1pPr>
              <a:defRPr sz="1984"/>
            </a:lvl1pPr>
            <a:lvl2pPr>
              <a:defRPr sz="1764"/>
            </a:lvl2pPr>
            <a:lvl3pPr>
              <a:defRPr sz="1543"/>
            </a:lvl3pPr>
            <a:lvl4pPr>
              <a:defRPr sz="1323"/>
            </a:lvl4pPr>
            <a:lvl5pPr>
              <a:defRPr sz="1323"/>
            </a:lvl5pPr>
            <a:lvl6pPr>
              <a:defRPr sz="1323"/>
            </a:lvl6pPr>
            <a:lvl7pPr>
              <a:defRPr sz="1323"/>
            </a:lvl7pPr>
            <a:lvl8pPr>
              <a:defRPr sz="1323"/>
            </a:lvl8pPr>
            <a:lvl9pPr>
              <a:defRPr sz="1323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2/22/2023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90452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2482" y="2099910"/>
            <a:ext cx="3635939" cy="635222"/>
          </a:xfrm>
        </p:spPr>
        <p:txBody>
          <a:bodyPr anchor="b">
            <a:noAutofit/>
          </a:bodyPr>
          <a:lstStyle>
            <a:lvl1pPr marL="0" indent="0">
              <a:buNone/>
              <a:defRPr sz="2646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2482" y="2771881"/>
            <a:ext cx="3635941" cy="4124573"/>
          </a:xfrm>
        </p:spPr>
        <p:txBody>
          <a:bodyPr>
            <a:normAutofit/>
          </a:bodyPr>
          <a:lstStyle>
            <a:lvl1pPr>
              <a:defRPr sz="1984"/>
            </a:lvl1pPr>
            <a:lvl2pPr>
              <a:defRPr sz="1764"/>
            </a:lvl2pPr>
            <a:lvl3pPr>
              <a:defRPr sz="1543"/>
            </a:lvl3pPr>
            <a:lvl4pPr>
              <a:defRPr sz="1323"/>
            </a:lvl4pPr>
            <a:lvl5pPr>
              <a:defRPr sz="1323"/>
            </a:lvl5pPr>
            <a:lvl6pPr>
              <a:defRPr sz="1323"/>
            </a:lvl6pPr>
            <a:lvl7pPr>
              <a:defRPr sz="1323"/>
            </a:lvl7pPr>
            <a:lvl8pPr>
              <a:defRPr sz="1323"/>
            </a:lvl8pPr>
            <a:lvl9pPr>
              <a:defRPr sz="1323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76484" y="2099910"/>
            <a:ext cx="3635941" cy="635222"/>
          </a:xfrm>
        </p:spPr>
        <p:txBody>
          <a:bodyPr anchor="b">
            <a:noAutofit/>
          </a:bodyPr>
          <a:lstStyle>
            <a:lvl1pPr marL="0" indent="0">
              <a:buNone/>
              <a:defRPr sz="2646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76484" y="2771881"/>
            <a:ext cx="3635941" cy="4124573"/>
          </a:xfrm>
        </p:spPr>
        <p:txBody>
          <a:bodyPr>
            <a:normAutofit/>
          </a:bodyPr>
          <a:lstStyle>
            <a:lvl1pPr>
              <a:defRPr sz="1984"/>
            </a:lvl1pPr>
            <a:lvl2pPr>
              <a:defRPr sz="1764"/>
            </a:lvl2pPr>
            <a:lvl3pPr>
              <a:defRPr sz="1543"/>
            </a:lvl3pPr>
            <a:lvl4pPr>
              <a:defRPr sz="1323"/>
            </a:lvl4pPr>
            <a:lvl5pPr>
              <a:defRPr sz="1323"/>
            </a:lvl5pPr>
            <a:lvl6pPr>
              <a:defRPr sz="1323"/>
            </a:lvl6pPr>
            <a:lvl7pPr>
              <a:defRPr sz="1323"/>
            </a:lvl7pPr>
            <a:lvl8pPr>
              <a:defRPr sz="1323"/>
            </a:lvl8pPr>
            <a:lvl9pPr>
              <a:defRPr sz="1323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2/22/2023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7751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2/22/2023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44626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2/22/2023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36226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5191" y="1595932"/>
            <a:ext cx="2812810" cy="1595931"/>
          </a:xfrm>
        </p:spPr>
        <p:txBody>
          <a:bodyPr anchor="b"/>
          <a:lstStyle>
            <a:lvl1pPr algn="l">
              <a:defRPr sz="2646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7061" y="1595932"/>
            <a:ext cx="4297289" cy="5039783"/>
          </a:xfrm>
        </p:spPr>
        <p:txBody>
          <a:bodyPr anchor="ctr">
            <a:normAutofit/>
          </a:bodyPr>
          <a:lstStyle>
            <a:lvl1pPr>
              <a:defRPr sz="2205"/>
            </a:lvl1pPr>
            <a:lvl2pPr>
              <a:defRPr sz="1984"/>
            </a:lvl2pPr>
            <a:lvl3pPr>
              <a:defRPr sz="1764"/>
            </a:lvl3pPr>
            <a:lvl4pPr>
              <a:defRPr sz="1543"/>
            </a:lvl4pPr>
            <a:lvl5pPr>
              <a:defRPr sz="1543"/>
            </a:lvl5pPr>
            <a:lvl6pPr>
              <a:defRPr sz="1543"/>
            </a:lvl6pPr>
            <a:lvl7pPr>
              <a:defRPr sz="1543"/>
            </a:lvl7pPr>
            <a:lvl8pPr>
              <a:defRPr sz="1543"/>
            </a:lvl8pPr>
            <a:lvl9pPr>
              <a:defRPr sz="1543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5191" y="3449453"/>
            <a:ext cx="2812810" cy="3191862"/>
          </a:xfrm>
        </p:spPr>
        <p:txBody>
          <a:bodyPr/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2/22/2023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6297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4326" y="2043903"/>
            <a:ext cx="4212028" cy="1735934"/>
          </a:xfrm>
        </p:spPr>
        <p:txBody>
          <a:bodyPr anchor="b">
            <a:normAutofit/>
          </a:bodyPr>
          <a:lstStyle>
            <a:lvl1pPr algn="l">
              <a:defRPr sz="3968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747541" y="1259946"/>
            <a:ext cx="2646853" cy="5039783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64"/>
            </a:lvl1pPr>
            <a:lvl2pPr marL="503972" indent="0">
              <a:buNone/>
              <a:defRPr sz="1764"/>
            </a:lvl2pPr>
            <a:lvl3pPr marL="1007943" indent="0">
              <a:buNone/>
              <a:defRPr sz="1764"/>
            </a:lvl3pPr>
            <a:lvl4pPr marL="1511915" indent="0">
              <a:buNone/>
              <a:defRPr sz="1764"/>
            </a:lvl4pPr>
            <a:lvl5pPr marL="2015886" indent="0">
              <a:buNone/>
              <a:defRPr sz="1764"/>
            </a:lvl5pPr>
            <a:lvl6pPr marL="2519858" indent="0">
              <a:buNone/>
              <a:defRPr sz="1764"/>
            </a:lvl6pPr>
            <a:lvl7pPr marL="3023829" indent="0">
              <a:buNone/>
              <a:defRPr sz="1764"/>
            </a:lvl7pPr>
            <a:lvl8pPr marL="3527801" indent="0">
              <a:buNone/>
              <a:defRPr sz="1764"/>
            </a:lvl8pPr>
            <a:lvl9pPr marL="4031772" indent="0">
              <a:buNone/>
              <a:defRPr sz="1764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5191" y="4031827"/>
            <a:ext cx="4205473" cy="1511935"/>
          </a:xfrm>
        </p:spPr>
        <p:txBody>
          <a:bodyPr>
            <a:normAutofit/>
          </a:bodyPr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2/22/2023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4158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944686" y="1847921"/>
            <a:ext cx="3108193" cy="3107866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6272645" y="-503978"/>
            <a:ext cx="1764109" cy="1763924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944686" y="6719711"/>
            <a:ext cx="1092068" cy="1091953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69761" y="2939874"/>
            <a:ext cx="4620286" cy="4619801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925808" y="3191863"/>
            <a:ext cx="2604161" cy="2603888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8539035" y="0"/>
            <a:ext cx="756047" cy="12119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9" y="499038"/>
            <a:ext cx="7778066" cy="15438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2482" y="2262970"/>
            <a:ext cx="7399132" cy="46247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8262763" y="2015869"/>
            <a:ext cx="1091952" cy="252081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13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pPr/>
              <a:t>2/22/2023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872043" y="3597249"/>
            <a:ext cx="4254709" cy="25208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13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8561951" y="325995"/>
            <a:ext cx="693223" cy="8462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3088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452431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</p:sldLayoutIdLst>
  <p:txStyles>
    <p:titleStyle>
      <a:lvl1pPr algn="l" defTabSz="503979" rtl="0" eaLnBrk="1" latinLnBrk="0" hangingPunct="1">
        <a:spcBef>
          <a:spcPct val="0"/>
        </a:spcBef>
        <a:buNone/>
        <a:defRPr sz="463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77985" indent="-377985" algn="l" defTabSz="503979" rtl="0" eaLnBrk="1" latinLnBrk="0" hangingPunct="1">
        <a:spcBef>
          <a:spcPts val="1102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205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818967" indent="-314988" algn="l" defTabSz="503979" rtl="0" eaLnBrk="1" latinLnBrk="0" hangingPunct="1">
        <a:spcBef>
          <a:spcPts val="1102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984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259951" indent="-251990" algn="l" defTabSz="503979" rtl="0" eaLnBrk="1" latinLnBrk="0" hangingPunct="1">
        <a:spcBef>
          <a:spcPts val="1102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764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763930" indent="-251990" algn="l" defTabSz="503979" rtl="0" eaLnBrk="1" latinLnBrk="0" hangingPunct="1">
        <a:spcBef>
          <a:spcPts val="1102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543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267909" indent="-251990" algn="l" defTabSz="503979" rtl="0" eaLnBrk="1" latinLnBrk="0" hangingPunct="1">
        <a:spcBef>
          <a:spcPts val="1102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543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771890" indent="-251990" algn="l" defTabSz="503979" rtl="0" eaLnBrk="1" latinLnBrk="0" hangingPunct="1">
        <a:spcBef>
          <a:spcPts val="1102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543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3275869" indent="-251990" algn="l" defTabSz="503979" rtl="0" eaLnBrk="1" latinLnBrk="0" hangingPunct="1">
        <a:spcBef>
          <a:spcPts val="1102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543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779850" indent="-251990" algn="l" defTabSz="503979" rtl="0" eaLnBrk="1" latinLnBrk="0" hangingPunct="1">
        <a:spcBef>
          <a:spcPts val="1102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543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4283829" indent="-251990" algn="l" defTabSz="503979" rtl="0" eaLnBrk="1" latinLnBrk="0" hangingPunct="1">
        <a:spcBef>
          <a:spcPts val="1102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543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503979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9" algn="l" defTabSz="503979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60" algn="l" defTabSz="503979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9" algn="l" defTabSz="503979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920" algn="l" defTabSz="503979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900" algn="l" defTabSz="503979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80" algn="l" defTabSz="503979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59" algn="l" defTabSz="503979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840" algn="l" defTabSz="503979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3" Type="http://schemas.openxmlformats.org/officeDocument/2006/relationships/image" Target="../media/image61.jpeg"/><Relationship Id="rId7" Type="http://schemas.openxmlformats.org/officeDocument/2006/relationships/image" Target="../media/image6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7" Type="http://schemas.openxmlformats.org/officeDocument/2006/relationships/image" Target="../media/image7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7" Type="http://schemas.openxmlformats.org/officeDocument/2006/relationships/image" Target="../media/image76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jpeg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jpeg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jpeg"/><Relationship Id="rId5" Type="http://schemas.openxmlformats.org/officeDocument/2006/relationships/image" Target="../media/image65.jpeg"/><Relationship Id="rId4" Type="http://schemas.openxmlformats.org/officeDocument/2006/relationships/image" Target="../media/image82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7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0.jpeg"/><Relationship Id="rId4" Type="http://schemas.openxmlformats.org/officeDocument/2006/relationships/image" Target="../media/image89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6.jpeg"/><Relationship Id="rId5" Type="http://schemas.openxmlformats.org/officeDocument/2006/relationships/image" Target="../media/image95.jpeg"/><Relationship Id="rId4" Type="http://schemas.openxmlformats.org/officeDocument/2006/relationships/image" Target="../media/image94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/>
        </p:blipFill>
        <p:spPr>
          <a:xfrm>
            <a:off x="1476000" y="1402020"/>
            <a:ext cx="2160000" cy="2160000"/>
          </a:xfrm>
          <a:prstGeom prst="rect">
            <a:avLst/>
          </a:prstGeom>
          <a:ln>
            <a:noFill/>
          </a:ln>
        </p:spPr>
      </p:pic>
      <p:sp>
        <p:nvSpPr>
          <p:cNvPr id="42" name="Line 1"/>
          <p:cNvSpPr/>
          <p:nvPr/>
        </p:nvSpPr>
        <p:spPr>
          <a:xfrm flipH="1">
            <a:off x="-1440" y="36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43" name="Line 2"/>
          <p:cNvSpPr/>
          <p:nvPr/>
        </p:nvSpPr>
        <p:spPr>
          <a:xfrm flipH="1">
            <a:off x="-1440" y="684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44" name="CustomShape 3"/>
          <p:cNvSpPr/>
          <p:nvPr/>
        </p:nvSpPr>
        <p:spPr>
          <a:xfrm>
            <a:off x="539640" y="648000"/>
            <a:ext cx="8995320" cy="637560"/>
          </a:xfrm>
          <a:custGeom>
            <a:avLst/>
            <a:gdLst/>
            <a:ahLst/>
            <a:cxnLst/>
            <a:rect l="0" t="0" r="r" b="b"/>
            <a:pathLst>
              <a:path w="24992" h="1669">
                <a:moveTo>
                  <a:pt x="0" y="0"/>
                </a:moveTo>
                <a:lnTo>
                  <a:pt x="24991" y="0"/>
                </a:lnTo>
                <a:lnTo>
                  <a:pt x="24991" y="1668"/>
                </a:lnTo>
                <a:lnTo>
                  <a:pt x="0" y="1668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74000"/>
              </a:lnSpc>
            </a:pPr>
            <a:r>
              <a:rPr lang="el-GR" sz="3600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Πρώτες Βοήθειες</a:t>
            </a:r>
            <a:endParaRPr dirty="0">
              <a:latin typeface="Helvetica Neue"/>
            </a:endParaRPr>
          </a:p>
        </p:txBody>
      </p:sp>
      <p:sp>
        <p:nvSpPr>
          <p:cNvPr id="45" name="CustomShape 4"/>
          <p:cNvSpPr/>
          <p:nvPr/>
        </p:nvSpPr>
        <p:spPr>
          <a:xfrm>
            <a:off x="539640" y="6157080"/>
            <a:ext cx="8995320" cy="528840"/>
          </a:xfrm>
          <a:custGeom>
            <a:avLst/>
            <a:gdLst/>
            <a:ahLst/>
            <a:cxnLst/>
            <a:rect l="0" t="0" r="r" b="b"/>
            <a:pathLst>
              <a:path w="24994" h="1666">
                <a:moveTo>
                  <a:pt x="0" y="0"/>
                </a:moveTo>
                <a:lnTo>
                  <a:pt x="24993" y="0"/>
                </a:lnTo>
                <a:lnTo>
                  <a:pt x="24993" y="1665"/>
                </a:lnTo>
                <a:lnTo>
                  <a:pt x="0" y="1665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74000"/>
              </a:lnSpc>
            </a:pPr>
            <a:r>
              <a:rPr lang="el-GR" sz="2000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Ioannis</a:t>
            </a:r>
            <a:r>
              <a:rPr lang="el-GR" sz="2000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Lazarettos</a:t>
            </a:r>
            <a:endParaRPr dirty="0">
              <a:latin typeface="Helvetica Neue"/>
            </a:endParaRPr>
          </a:p>
          <a:p>
            <a:pPr algn="r">
              <a:lnSpc>
                <a:spcPct val="74000"/>
              </a:lnSpc>
            </a:pPr>
            <a:r>
              <a:rPr lang="el-GR" sz="1200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MD PhD </a:t>
            </a:r>
            <a:r>
              <a:rPr lang="el-GR" sz="1200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Orthopaedic</a:t>
            </a:r>
            <a:r>
              <a:rPr lang="el-GR" sz="1200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Surgeon</a:t>
            </a:r>
            <a:endParaRPr dirty="0">
              <a:latin typeface="Helvetica Neue"/>
            </a:endParaRPr>
          </a:p>
        </p:txBody>
      </p:sp>
      <p:pic>
        <p:nvPicPr>
          <p:cNvPr id="46" name="Picture 4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/>
        </p:blipFill>
        <p:spPr>
          <a:xfrm>
            <a:off x="1476000" y="3263220"/>
            <a:ext cx="2160000" cy="1252800"/>
          </a:xfrm>
          <a:prstGeom prst="rect">
            <a:avLst/>
          </a:prstGeom>
          <a:ln>
            <a:noFill/>
          </a:ln>
        </p:spPr>
      </p:pic>
      <p:pic>
        <p:nvPicPr>
          <p:cNvPr id="47" name="Picture 4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/>
        </p:blipFill>
        <p:spPr>
          <a:xfrm>
            <a:off x="3960360" y="1402020"/>
            <a:ext cx="4680000" cy="4680000"/>
          </a:xfrm>
          <a:prstGeom prst="rect">
            <a:avLst/>
          </a:prstGeom>
          <a:ln>
            <a:noFill/>
          </a:ln>
        </p:spPr>
      </p:pic>
      <p:pic>
        <p:nvPicPr>
          <p:cNvPr id="48" name="Picture 47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/>
        </p:blipFill>
        <p:spPr>
          <a:xfrm>
            <a:off x="1475640" y="4497660"/>
            <a:ext cx="2160000" cy="1616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CustomShape 1"/>
          <p:cNvSpPr/>
          <p:nvPr/>
        </p:nvSpPr>
        <p:spPr>
          <a:xfrm>
            <a:off x="7226280" y="6886440"/>
            <a:ext cx="234540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69875EEC-9D8A-4FC0-99D8-E2B5FF0E4DCD}" type="slidenum">
              <a:rPr lang="el-GR" sz="1400" strike="noStrike">
                <a:solidFill>
                  <a:srgbClr val="FFFFFF"/>
                </a:solidFill>
                <a:latin typeface="Helvetica Neue"/>
                <a:ea typeface="ＭＳ Ｐゴシック"/>
              </a:rPr>
              <a:pPr algn="r">
                <a:lnSpc>
                  <a:spcPct val="100000"/>
                </a:lnSpc>
              </a:pPr>
              <a:t>10</a:t>
            </a:fld>
            <a:endParaRPr dirty="0">
              <a:latin typeface="Helvetica Neue"/>
            </a:endParaRPr>
          </a:p>
        </p:txBody>
      </p:sp>
      <p:sp>
        <p:nvSpPr>
          <p:cNvPr id="374" name="Line 2"/>
          <p:cNvSpPr/>
          <p:nvPr/>
        </p:nvSpPr>
        <p:spPr>
          <a:xfrm flipH="1">
            <a:off x="-1440" y="36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75" name="Line 3"/>
          <p:cNvSpPr/>
          <p:nvPr/>
        </p:nvSpPr>
        <p:spPr>
          <a:xfrm flipH="1">
            <a:off x="-1440" y="684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76" name="CustomShape 4"/>
          <p:cNvSpPr/>
          <p:nvPr/>
        </p:nvSpPr>
        <p:spPr>
          <a:xfrm>
            <a:off x="287280" y="539640"/>
            <a:ext cx="8995320" cy="637560"/>
          </a:xfrm>
          <a:custGeom>
            <a:avLst/>
            <a:gdLst/>
            <a:ahLst/>
            <a:cxnLst/>
            <a:rect l="0" t="0" r="r" b="b"/>
            <a:pathLst>
              <a:path w="24994" h="1518">
                <a:moveTo>
                  <a:pt x="0" y="0"/>
                </a:moveTo>
                <a:lnTo>
                  <a:pt x="24993" y="0"/>
                </a:lnTo>
                <a:lnTo>
                  <a:pt x="24993" y="1517"/>
                </a:lnTo>
                <a:lnTo>
                  <a:pt x="0" y="1517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l-GR" sz="3200" strike="noStrike" dirty="0" smtClean="0">
                <a:solidFill>
                  <a:srgbClr val="FF0000"/>
                </a:solidFill>
                <a:latin typeface="Helvetica Neue"/>
                <a:ea typeface="Helvetica Neue"/>
              </a:rPr>
              <a:t>Θερμικά Εγκαύματα</a:t>
            </a:r>
            <a:endParaRPr dirty="0">
              <a:solidFill>
                <a:srgbClr val="FF0000"/>
              </a:solidFill>
              <a:latin typeface="Helvetica Neue"/>
            </a:endParaRPr>
          </a:p>
        </p:txBody>
      </p:sp>
      <p:sp>
        <p:nvSpPr>
          <p:cNvPr id="377" name="CustomShape 5"/>
          <p:cNvSpPr/>
          <p:nvPr/>
        </p:nvSpPr>
        <p:spPr>
          <a:xfrm>
            <a:off x="3784320" y="6881760"/>
            <a:ext cx="2498400" cy="454680"/>
          </a:xfrm>
          <a:custGeom>
            <a:avLst/>
            <a:gdLst/>
            <a:ahLst/>
            <a:cxnLst/>
            <a:rect l="0" t="0" r="r" b="b"/>
            <a:pathLst>
              <a:path w="5968" h="1627">
                <a:moveTo>
                  <a:pt x="0" y="0"/>
                </a:moveTo>
                <a:lnTo>
                  <a:pt x="5967" y="0"/>
                </a:lnTo>
                <a:lnTo>
                  <a:pt x="5967" y="1626"/>
                </a:lnTo>
                <a:lnTo>
                  <a:pt x="0" y="1626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Ioannis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Lazarettos MD PhD</a:t>
            </a:r>
            <a:endParaRPr dirty="0">
              <a:latin typeface="Helvetica Neue"/>
            </a:endParaRPr>
          </a:p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Orthopaedic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Surgeon</a:t>
            </a:r>
            <a:endParaRPr dirty="0">
              <a:latin typeface="Helvetica Neue"/>
            </a:endParaRPr>
          </a:p>
        </p:txBody>
      </p:sp>
      <p:sp>
        <p:nvSpPr>
          <p:cNvPr id="378" name="CustomShape 6"/>
          <p:cNvSpPr/>
          <p:nvPr/>
        </p:nvSpPr>
        <p:spPr>
          <a:xfrm>
            <a:off x="287280" y="1160010"/>
            <a:ext cx="9358920" cy="98641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6240" rIns="90000" bIns="45000">
            <a:spAutoFit/>
          </a:bodyPr>
          <a:lstStyle/>
          <a:p>
            <a:pPr>
              <a:spcBef>
                <a:spcPct val="20000"/>
              </a:spcBef>
            </a:pPr>
            <a:r>
              <a:rPr lang="el-GR" sz="2800" dirty="0" smtClean="0">
                <a:latin typeface="Helvetica Neue"/>
                <a:cs typeface="Helvetica Neue"/>
              </a:rPr>
              <a:t>Από </a:t>
            </a:r>
            <a:r>
              <a:rPr lang="el-GR" sz="2800" dirty="0">
                <a:latin typeface="Helvetica Neue"/>
                <a:cs typeface="Helvetica Neue"/>
              </a:rPr>
              <a:t>θερμά σώματα με θερμοκρασία </a:t>
            </a:r>
            <a:r>
              <a:rPr lang="el-GR" sz="2800" dirty="0" smtClean="0">
                <a:latin typeface="Helvetica Neue"/>
                <a:cs typeface="Helvetica Neue"/>
              </a:rPr>
              <a:t>&gt; των </a:t>
            </a:r>
            <a:r>
              <a:rPr lang="el-GR" sz="2800" dirty="0">
                <a:latin typeface="Helvetica Neue"/>
                <a:cs typeface="Helvetica Neue"/>
              </a:rPr>
              <a:t>42 - 45</a:t>
            </a:r>
            <a:r>
              <a:rPr lang="en-US" sz="2800" dirty="0">
                <a:latin typeface="Helvetica Neue"/>
                <a:cs typeface="Helvetica Neue"/>
              </a:rPr>
              <a:t>°</a:t>
            </a:r>
            <a:r>
              <a:rPr lang="en-US" sz="2800" dirty="0" smtClean="0">
                <a:latin typeface="Helvetica Neue"/>
                <a:cs typeface="Helvetica Neue"/>
              </a:rPr>
              <a:t>C</a:t>
            </a:r>
            <a:endParaRPr lang="el-GR" sz="2800" dirty="0" smtClean="0">
              <a:latin typeface="Helvetica Neue"/>
              <a:cs typeface="Helvetica Neue"/>
            </a:endParaRPr>
          </a:p>
          <a:p>
            <a:pPr>
              <a:spcBef>
                <a:spcPct val="20000"/>
              </a:spcBef>
            </a:pPr>
            <a:r>
              <a:rPr lang="el-GR" sz="2400" dirty="0" smtClean="0">
                <a:latin typeface="Helvetica Neue"/>
                <a:cs typeface="Helvetica Neue"/>
              </a:rPr>
              <a:t>Ήλιος</a:t>
            </a:r>
            <a:r>
              <a:rPr lang="el-GR" sz="2400" dirty="0">
                <a:latin typeface="Helvetica Neue"/>
                <a:cs typeface="Helvetica Neue"/>
              </a:rPr>
              <a:t>, </a:t>
            </a:r>
            <a:r>
              <a:rPr lang="el-GR" sz="2400" dirty="0" smtClean="0">
                <a:latin typeface="Helvetica Neue"/>
                <a:cs typeface="Helvetica Neue"/>
              </a:rPr>
              <a:t>Νερό</a:t>
            </a:r>
            <a:r>
              <a:rPr lang="el-GR" sz="2400" dirty="0">
                <a:latin typeface="Helvetica Neue"/>
                <a:cs typeface="Helvetica Neue"/>
              </a:rPr>
              <a:t>, </a:t>
            </a:r>
            <a:r>
              <a:rPr lang="el-GR" sz="2400" dirty="0" smtClean="0">
                <a:latin typeface="Helvetica Neue"/>
                <a:cs typeface="Helvetica Neue"/>
              </a:rPr>
              <a:t>Ατμός, Μάτι </a:t>
            </a:r>
            <a:r>
              <a:rPr lang="el-GR" sz="2400" dirty="0">
                <a:latin typeface="Helvetica Neue"/>
                <a:cs typeface="Helvetica Neue"/>
              </a:rPr>
              <a:t>κουζίνας </a:t>
            </a:r>
            <a:r>
              <a:rPr lang="el-GR" sz="2400" dirty="0" err="1" smtClean="0">
                <a:latin typeface="Helvetica Neue"/>
                <a:cs typeface="Helvetica Neue"/>
              </a:rPr>
              <a:t>κ.α</a:t>
            </a:r>
            <a:r>
              <a:rPr lang="el-GR" sz="2400" dirty="0" smtClean="0">
                <a:latin typeface="Helvetica Neue"/>
                <a:cs typeface="Helvetica Neue"/>
              </a:rPr>
              <a:t>.</a:t>
            </a:r>
            <a:endParaRPr lang="en-US" sz="2400" dirty="0">
              <a:latin typeface="Helvetica Neue"/>
              <a:cs typeface="Helvetica Neue"/>
            </a:endParaRPr>
          </a:p>
        </p:txBody>
      </p: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135147" y="3044227"/>
            <a:ext cx="3835475" cy="28836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4099116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CustomShape 1"/>
          <p:cNvSpPr/>
          <p:nvPr/>
        </p:nvSpPr>
        <p:spPr>
          <a:xfrm>
            <a:off x="7226280" y="6886440"/>
            <a:ext cx="234540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69875EEC-9D8A-4FC0-99D8-E2B5FF0E4DCD}" type="slidenum">
              <a:rPr lang="el-GR" sz="1400" strike="noStrike">
                <a:solidFill>
                  <a:srgbClr val="FFFFFF"/>
                </a:solidFill>
                <a:latin typeface="Helvetica Neue"/>
                <a:ea typeface="ＭＳ Ｐゴシック"/>
              </a:rPr>
              <a:pPr algn="r">
                <a:lnSpc>
                  <a:spcPct val="100000"/>
                </a:lnSpc>
              </a:pPr>
              <a:t>11</a:t>
            </a:fld>
            <a:endParaRPr dirty="0">
              <a:latin typeface="Helvetica Neue"/>
            </a:endParaRPr>
          </a:p>
        </p:txBody>
      </p:sp>
      <p:sp>
        <p:nvSpPr>
          <p:cNvPr id="374" name="Line 2"/>
          <p:cNvSpPr/>
          <p:nvPr/>
        </p:nvSpPr>
        <p:spPr>
          <a:xfrm flipH="1">
            <a:off x="-1440" y="36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75" name="Line 3"/>
          <p:cNvSpPr/>
          <p:nvPr/>
        </p:nvSpPr>
        <p:spPr>
          <a:xfrm flipH="1">
            <a:off x="-1440" y="684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76" name="CustomShape 4"/>
          <p:cNvSpPr/>
          <p:nvPr/>
        </p:nvSpPr>
        <p:spPr>
          <a:xfrm>
            <a:off x="287280" y="539640"/>
            <a:ext cx="8995320" cy="637560"/>
          </a:xfrm>
          <a:custGeom>
            <a:avLst/>
            <a:gdLst/>
            <a:ahLst/>
            <a:cxnLst/>
            <a:rect l="0" t="0" r="r" b="b"/>
            <a:pathLst>
              <a:path w="24994" h="1518">
                <a:moveTo>
                  <a:pt x="0" y="0"/>
                </a:moveTo>
                <a:lnTo>
                  <a:pt x="24993" y="0"/>
                </a:lnTo>
                <a:lnTo>
                  <a:pt x="24993" y="1517"/>
                </a:lnTo>
                <a:lnTo>
                  <a:pt x="0" y="1517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l-GR" sz="3200" dirty="0">
                <a:solidFill>
                  <a:srgbClr val="FF0000"/>
                </a:solidFill>
                <a:latin typeface="Helvetica Neue"/>
                <a:cs typeface="Helvetica Neue"/>
              </a:rPr>
              <a:t>Πρώτες βοήθειες σε φλεγόμενο</a:t>
            </a:r>
          </a:p>
        </p:txBody>
      </p:sp>
      <p:sp>
        <p:nvSpPr>
          <p:cNvPr id="377" name="CustomShape 5"/>
          <p:cNvSpPr/>
          <p:nvPr/>
        </p:nvSpPr>
        <p:spPr>
          <a:xfrm>
            <a:off x="3784320" y="6881760"/>
            <a:ext cx="2498400" cy="454680"/>
          </a:xfrm>
          <a:custGeom>
            <a:avLst/>
            <a:gdLst/>
            <a:ahLst/>
            <a:cxnLst/>
            <a:rect l="0" t="0" r="r" b="b"/>
            <a:pathLst>
              <a:path w="5968" h="1627">
                <a:moveTo>
                  <a:pt x="0" y="0"/>
                </a:moveTo>
                <a:lnTo>
                  <a:pt x="5967" y="0"/>
                </a:lnTo>
                <a:lnTo>
                  <a:pt x="5967" y="1626"/>
                </a:lnTo>
                <a:lnTo>
                  <a:pt x="0" y="1626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Ioannis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Lazarettos MD PhD</a:t>
            </a:r>
            <a:endParaRPr dirty="0">
              <a:latin typeface="Helvetica Neue"/>
            </a:endParaRPr>
          </a:p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Orthopaedic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Surgeon</a:t>
            </a:r>
            <a:endParaRPr dirty="0">
              <a:latin typeface="Helvetica Neue"/>
            </a:endParaRPr>
          </a:p>
        </p:txBody>
      </p:sp>
      <p:sp>
        <p:nvSpPr>
          <p:cNvPr id="378" name="CustomShape 6"/>
          <p:cNvSpPr/>
          <p:nvPr/>
        </p:nvSpPr>
        <p:spPr>
          <a:xfrm>
            <a:off x="287280" y="1160010"/>
            <a:ext cx="9358920" cy="304235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6240" rIns="90000" bIns="45000">
            <a:spAutoFit/>
          </a:bodyPr>
          <a:lstStyle/>
          <a:p>
            <a:pPr>
              <a:spcBef>
                <a:spcPct val="20000"/>
              </a:spcBef>
              <a:buClr>
                <a:srgbClr val="FF0000"/>
              </a:buClr>
            </a:pPr>
            <a:r>
              <a:rPr lang="el-GR" sz="2800" dirty="0" smtClean="0">
                <a:solidFill>
                  <a:srgbClr val="FF0000"/>
                </a:solidFill>
                <a:latin typeface="Helvetica Neue"/>
                <a:cs typeface="Helvetica Neue"/>
              </a:rPr>
              <a:t>1. </a:t>
            </a:r>
            <a:r>
              <a:rPr lang="el-GR" sz="2800" dirty="0" smtClean="0">
                <a:solidFill>
                  <a:srgbClr val="FFFFFF"/>
                </a:solidFill>
                <a:latin typeface="Helvetica Neue"/>
                <a:cs typeface="Helvetica Neue"/>
              </a:rPr>
              <a:t>Απομακρύνουμε </a:t>
            </a:r>
            <a:r>
              <a:rPr lang="el-GR" sz="2800" dirty="0">
                <a:solidFill>
                  <a:srgbClr val="FFFFFF"/>
                </a:solidFill>
                <a:latin typeface="Helvetica Neue"/>
                <a:cs typeface="Helvetica Neue"/>
              </a:rPr>
              <a:t>το θύμα</a:t>
            </a:r>
            <a:r>
              <a:rPr lang="el-GR" sz="2800" dirty="0" smtClean="0">
                <a:solidFill>
                  <a:srgbClr val="FFFFFF"/>
                </a:solidFill>
                <a:latin typeface="Helvetica Neue"/>
                <a:cs typeface="Helvetica Neue"/>
              </a:rPr>
              <a:t>, το </a:t>
            </a:r>
            <a:r>
              <a:rPr lang="el-GR" sz="2800" dirty="0">
                <a:solidFill>
                  <a:srgbClr val="FFFFFF"/>
                </a:solidFill>
                <a:latin typeface="Helvetica Neue"/>
                <a:cs typeface="Helvetica Neue"/>
              </a:rPr>
              <a:t>ξαπλώνουμε</a:t>
            </a:r>
          </a:p>
          <a:p>
            <a:pPr marL="358775" indent="-358775">
              <a:spcBef>
                <a:spcPct val="20000"/>
              </a:spcBef>
              <a:buClr>
                <a:srgbClr val="FF0000"/>
              </a:buClr>
            </a:pPr>
            <a:r>
              <a:rPr lang="el-GR" sz="2800" dirty="0" smtClean="0">
                <a:solidFill>
                  <a:srgbClr val="FF0000"/>
                </a:solidFill>
                <a:latin typeface="Helvetica Neue"/>
                <a:cs typeface="Helvetica Neue"/>
              </a:rPr>
              <a:t>2. </a:t>
            </a:r>
            <a:r>
              <a:rPr lang="el-GR" sz="2800" dirty="0" smtClean="0">
                <a:solidFill>
                  <a:srgbClr val="FFFFFF"/>
                </a:solidFill>
                <a:latin typeface="Helvetica Neue"/>
                <a:cs typeface="Helvetica Neue"/>
              </a:rPr>
              <a:t>Σβήνουμε </a:t>
            </a:r>
            <a:r>
              <a:rPr lang="el-GR" sz="2800" dirty="0">
                <a:solidFill>
                  <a:srgbClr val="FFFFFF"/>
                </a:solidFill>
                <a:latin typeface="Helvetica Neue"/>
                <a:cs typeface="Helvetica Neue"/>
              </a:rPr>
              <a:t>φωτιά με νερό, άμμο ή αφρό ή μάλλινη κουβέρτα</a:t>
            </a:r>
          </a:p>
          <a:p>
            <a:pPr>
              <a:spcBef>
                <a:spcPct val="20000"/>
              </a:spcBef>
              <a:buClr>
                <a:srgbClr val="FF0000"/>
              </a:buClr>
            </a:pPr>
            <a:r>
              <a:rPr lang="el-GR" sz="2800" dirty="0" smtClean="0">
                <a:solidFill>
                  <a:srgbClr val="FF0000"/>
                </a:solidFill>
                <a:latin typeface="Helvetica Neue"/>
                <a:cs typeface="Helvetica Neue"/>
              </a:rPr>
              <a:t>3. </a:t>
            </a:r>
            <a:r>
              <a:rPr lang="el-GR" sz="2800" dirty="0" smtClean="0">
                <a:solidFill>
                  <a:srgbClr val="FFFFFF"/>
                </a:solidFill>
                <a:latin typeface="Helvetica Neue"/>
                <a:cs typeface="Helvetica Neue"/>
              </a:rPr>
              <a:t>Εκτίμηση </a:t>
            </a:r>
            <a:r>
              <a:rPr lang="el-GR" sz="2800" dirty="0">
                <a:solidFill>
                  <a:srgbClr val="FFFFFF"/>
                </a:solidFill>
                <a:latin typeface="Helvetica Neue"/>
                <a:cs typeface="Helvetica Neue"/>
              </a:rPr>
              <a:t>αναπνοής</a:t>
            </a:r>
          </a:p>
          <a:p>
            <a:pPr>
              <a:spcBef>
                <a:spcPct val="20000"/>
              </a:spcBef>
              <a:buClr>
                <a:srgbClr val="FF0000"/>
              </a:buClr>
            </a:pPr>
            <a:r>
              <a:rPr lang="el-GR" sz="2800" dirty="0" smtClean="0">
                <a:solidFill>
                  <a:srgbClr val="FF0000"/>
                </a:solidFill>
                <a:latin typeface="Helvetica Neue"/>
                <a:cs typeface="Helvetica Neue"/>
              </a:rPr>
              <a:t>4. </a:t>
            </a:r>
            <a:r>
              <a:rPr lang="el-GR" sz="2800" dirty="0" smtClean="0">
                <a:solidFill>
                  <a:srgbClr val="FFFFFF"/>
                </a:solidFill>
                <a:latin typeface="Helvetica Neue"/>
                <a:cs typeface="Helvetica Neue"/>
              </a:rPr>
              <a:t>Αφαίρεση </a:t>
            </a:r>
            <a:r>
              <a:rPr lang="el-GR" sz="2800" dirty="0">
                <a:solidFill>
                  <a:srgbClr val="FFFFFF"/>
                </a:solidFill>
                <a:latin typeface="Helvetica Neue"/>
                <a:cs typeface="Helvetica Neue"/>
              </a:rPr>
              <a:t>ρούχων μόνο σε υγρό έγκαυμα </a:t>
            </a:r>
          </a:p>
          <a:p>
            <a:pPr>
              <a:spcBef>
                <a:spcPct val="20000"/>
              </a:spcBef>
              <a:buClr>
                <a:srgbClr val="FF0000"/>
              </a:buClr>
            </a:pPr>
            <a:r>
              <a:rPr lang="el-GR" sz="2800" dirty="0" smtClean="0">
                <a:solidFill>
                  <a:srgbClr val="FF0000"/>
                </a:solidFill>
                <a:latin typeface="Helvetica Neue"/>
                <a:cs typeface="Helvetica Neue"/>
              </a:rPr>
              <a:t>5. </a:t>
            </a:r>
            <a:r>
              <a:rPr lang="el-GR" sz="2800" dirty="0" smtClean="0">
                <a:solidFill>
                  <a:srgbClr val="FFFFFF"/>
                </a:solidFill>
                <a:latin typeface="Helvetica Neue"/>
                <a:cs typeface="Helvetica Neue"/>
              </a:rPr>
              <a:t>Αφαίρεση </a:t>
            </a:r>
            <a:r>
              <a:rPr lang="el-GR" sz="2800" dirty="0">
                <a:solidFill>
                  <a:srgbClr val="FFFFFF"/>
                </a:solidFill>
                <a:latin typeface="Helvetica Neue"/>
                <a:cs typeface="Helvetica Neue"/>
              </a:rPr>
              <a:t>κοσμημάτων</a:t>
            </a:r>
          </a:p>
        </p:txBody>
      </p:sp>
      <p:pic>
        <p:nvPicPr>
          <p:cNvPr id="9" name="Picture 14" descr="fire_extinguish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123049" y="4674128"/>
            <a:ext cx="1350796" cy="180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ambulance g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428977" y="4674128"/>
            <a:ext cx="1619639" cy="180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9" descr="man_on_fir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6042" y="4674128"/>
            <a:ext cx="2072461" cy="180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Extinguisher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037956" y="4674128"/>
            <a:ext cx="3097422" cy="180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fire-blanket 0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076174" y="4674128"/>
            <a:ext cx="1974111" cy="180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6263181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CustomShape 1"/>
          <p:cNvSpPr/>
          <p:nvPr/>
        </p:nvSpPr>
        <p:spPr>
          <a:xfrm>
            <a:off x="7226280" y="6886440"/>
            <a:ext cx="234540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69875EEC-9D8A-4FC0-99D8-E2B5FF0E4DCD}" type="slidenum">
              <a:rPr lang="el-GR" sz="1400" strike="noStrike">
                <a:solidFill>
                  <a:srgbClr val="FFFFFF"/>
                </a:solidFill>
                <a:latin typeface="Helvetica Neue"/>
                <a:ea typeface="ＭＳ Ｐゴシック"/>
              </a:rPr>
              <a:pPr algn="r">
                <a:lnSpc>
                  <a:spcPct val="100000"/>
                </a:lnSpc>
              </a:pPr>
              <a:t>12</a:t>
            </a:fld>
            <a:endParaRPr dirty="0">
              <a:latin typeface="Helvetica Neue"/>
            </a:endParaRPr>
          </a:p>
        </p:txBody>
      </p:sp>
      <p:sp>
        <p:nvSpPr>
          <p:cNvPr id="374" name="Line 2"/>
          <p:cNvSpPr/>
          <p:nvPr/>
        </p:nvSpPr>
        <p:spPr>
          <a:xfrm flipH="1">
            <a:off x="-1440" y="36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75" name="Line 3"/>
          <p:cNvSpPr/>
          <p:nvPr/>
        </p:nvSpPr>
        <p:spPr>
          <a:xfrm flipH="1">
            <a:off x="-1440" y="684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76" name="CustomShape 4"/>
          <p:cNvSpPr/>
          <p:nvPr/>
        </p:nvSpPr>
        <p:spPr>
          <a:xfrm>
            <a:off x="287280" y="539640"/>
            <a:ext cx="8995320" cy="637560"/>
          </a:xfrm>
          <a:custGeom>
            <a:avLst/>
            <a:gdLst/>
            <a:ahLst/>
            <a:cxnLst/>
            <a:rect l="0" t="0" r="r" b="b"/>
            <a:pathLst>
              <a:path w="24994" h="1518">
                <a:moveTo>
                  <a:pt x="0" y="0"/>
                </a:moveTo>
                <a:lnTo>
                  <a:pt x="24993" y="0"/>
                </a:lnTo>
                <a:lnTo>
                  <a:pt x="24993" y="1517"/>
                </a:lnTo>
                <a:lnTo>
                  <a:pt x="0" y="1517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l-GR" sz="3200" dirty="0">
                <a:solidFill>
                  <a:srgbClr val="FF0000"/>
                </a:solidFill>
                <a:latin typeface="Helvetica Neue"/>
                <a:cs typeface="Helvetica Neue"/>
              </a:rPr>
              <a:t>Πρώτες </a:t>
            </a:r>
            <a:r>
              <a:rPr lang="el-GR" sz="3200" dirty="0" smtClean="0">
                <a:solidFill>
                  <a:srgbClr val="FF0000"/>
                </a:solidFill>
                <a:latin typeface="Helvetica Neue"/>
                <a:cs typeface="Helvetica Neue"/>
              </a:rPr>
              <a:t>Βοήθειες</a:t>
            </a:r>
            <a:endParaRPr lang="el-GR" sz="3200" dirty="0">
              <a:solidFill>
                <a:srgbClr val="FF0000"/>
              </a:solidFill>
              <a:latin typeface="Helvetica Neue"/>
              <a:cs typeface="Helvetica Neue"/>
            </a:endParaRPr>
          </a:p>
        </p:txBody>
      </p:sp>
      <p:sp>
        <p:nvSpPr>
          <p:cNvPr id="377" name="CustomShape 5"/>
          <p:cNvSpPr/>
          <p:nvPr/>
        </p:nvSpPr>
        <p:spPr>
          <a:xfrm>
            <a:off x="3784320" y="6881760"/>
            <a:ext cx="2498400" cy="454680"/>
          </a:xfrm>
          <a:custGeom>
            <a:avLst/>
            <a:gdLst/>
            <a:ahLst/>
            <a:cxnLst/>
            <a:rect l="0" t="0" r="r" b="b"/>
            <a:pathLst>
              <a:path w="5968" h="1627">
                <a:moveTo>
                  <a:pt x="0" y="0"/>
                </a:moveTo>
                <a:lnTo>
                  <a:pt x="5967" y="0"/>
                </a:lnTo>
                <a:lnTo>
                  <a:pt x="5967" y="1626"/>
                </a:lnTo>
                <a:lnTo>
                  <a:pt x="0" y="1626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Ioannis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Lazarettos MD PhD</a:t>
            </a:r>
            <a:endParaRPr dirty="0">
              <a:latin typeface="Helvetica Neue"/>
            </a:endParaRPr>
          </a:p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Orthopaedic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Surgeon</a:t>
            </a:r>
            <a:endParaRPr dirty="0">
              <a:latin typeface="Helvetica Neue"/>
            </a:endParaRPr>
          </a:p>
        </p:txBody>
      </p:sp>
      <p:sp>
        <p:nvSpPr>
          <p:cNvPr id="378" name="CustomShape 6"/>
          <p:cNvSpPr/>
          <p:nvPr/>
        </p:nvSpPr>
        <p:spPr>
          <a:xfrm>
            <a:off x="287280" y="1160010"/>
            <a:ext cx="9358920" cy="347324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6240" rIns="90000" bIns="45000">
            <a:spAutoFit/>
          </a:bodyPr>
          <a:lstStyle/>
          <a:p>
            <a:pPr>
              <a:spcBef>
                <a:spcPct val="20000"/>
              </a:spcBef>
              <a:buClr>
                <a:srgbClr val="FF0000"/>
              </a:buClr>
            </a:pPr>
            <a:r>
              <a:rPr lang="el-GR" sz="2800" dirty="0" smtClean="0">
                <a:solidFill>
                  <a:srgbClr val="FF0000"/>
                </a:solidFill>
                <a:latin typeface="Helvetica Neue"/>
                <a:cs typeface="Helvetica Neue"/>
              </a:rPr>
              <a:t>1. </a:t>
            </a:r>
            <a:r>
              <a:rPr lang="el-GR" sz="2800" dirty="0" smtClean="0">
                <a:solidFill>
                  <a:srgbClr val="FFFFFF"/>
                </a:solidFill>
                <a:latin typeface="Helvetica Neue"/>
                <a:cs typeface="Helvetica Neue"/>
              </a:rPr>
              <a:t>Απομακρύνουμε </a:t>
            </a:r>
            <a:r>
              <a:rPr lang="el-GR" sz="2800" dirty="0">
                <a:solidFill>
                  <a:srgbClr val="FFFFFF"/>
                </a:solidFill>
                <a:latin typeface="Helvetica Neue"/>
                <a:cs typeface="Helvetica Neue"/>
              </a:rPr>
              <a:t>την </a:t>
            </a:r>
            <a:r>
              <a:rPr lang="el-GR" sz="2800" dirty="0" smtClean="0">
                <a:solidFill>
                  <a:srgbClr val="FFFFFF"/>
                </a:solidFill>
                <a:latin typeface="Helvetica Neue"/>
                <a:cs typeface="Helvetica Neue"/>
              </a:rPr>
              <a:t>πηγή θερμότητας</a:t>
            </a:r>
            <a:endParaRPr lang="el-GR" sz="2800" dirty="0">
              <a:solidFill>
                <a:srgbClr val="FFFFFF"/>
              </a:solidFill>
              <a:latin typeface="Helvetica Neue"/>
              <a:cs typeface="Helvetica Neue"/>
            </a:endParaRPr>
          </a:p>
          <a:p>
            <a:pPr>
              <a:spcBef>
                <a:spcPct val="20000"/>
              </a:spcBef>
              <a:buClr>
                <a:srgbClr val="FF0000"/>
              </a:buClr>
            </a:pPr>
            <a:r>
              <a:rPr lang="el-GR" sz="2800" dirty="0" smtClean="0">
                <a:solidFill>
                  <a:srgbClr val="FF0000"/>
                </a:solidFill>
                <a:latin typeface="Helvetica Neue"/>
                <a:cs typeface="Helvetica Neue"/>
              </a:rPr>
              <a:t>2. </a:t>
            </a:r>
            <a:r>
              <a:rPr lang="el-GR" sz="2800" dirty="0" smtClean="0">
                <a:solidFill>
                  <a:srgbClr val="FFFFFF"/>
                </a:solidFill>
                <a:latin typeface="Helvetica Neue"/>
                <a:cs typeface="Helvetica Neue"/>
              </a:rPr>
              <a:t>Αφαιρούμε τα </a:t>
            </a:r>
            <a:r>
              <a:rPr lang="el-GR" sz="2800" dirty="0">
                <a:solidFill>
                  <a:srgbClr val="FFFFFF"/>
                </a:solidFill>
                <a:latin typeface="Helvetica Neue"/>
                <a:cs typeface="Helvetica Neue"/>
              </a:rPr>
              <a:t>ρούχα από το έγκαυμα</a:t>
            </a:r>
          </a:p>
          <a:p>
            <a:pPr marL="446088" indent="-446088">
              <a:spcBef>
                <a:spcPct val="20000"/>
              </a:spcBef>
              <a:buClr>
                <a:srgbClr val="FF0000"/>
              </a:buClr>
            </a:pPr>
            <a:r>
              <a:rPr lang="el-GR" sz="2800" dirty="0" smtClean="0">
                <a:solidFill>
                  <a:srgbClr val="FF0000"/>
                </a:solidFill>
                <a:latin typeface="Helvetica Neue"/>
                <a:cs typeface="Helvetica Neue"/>
              </a:rPr>
              <a:t>3. </a:t>
            </a:r>
            <a:r>
              <a:rPr lang="el-GR" sz="2800" dirty="0" smtClean="0">
                <a:solidFill>
                  <a:srgbClr val="FFFFFF"/>
                </a:solidFill>
                <a:latin typeface="Helvetica Neue"/>
                <a:cs typeface="Helvetica Neue"/>
              </a:rPr>
              <a:t>Τρεχούμενο </a:t>
            </a:r>
            <a:r>
              <a:rPr lang="el-GR" sz="2800" dirty="0">
                <a:solidFill>
                  <a:srgbClr val="FFFFFF"/>
                </a:solidFill>
                <a:latin typeface="Helvetica Neue"/>
                <a:cs typeface="Helvetica Neue"/>
              </a:rPr>
              <a:t>νερό βρύσης για 15 – 20 λεπτά </a:t>
            </a:r>
            <a:r>
              <a:rPr lang="el-GR" sz="2800" dirty="0" smtClean="0">
                <a:solidFill>
                  <a:srgbClr val="FFFFFF"/>
                </a:solidFill>
                <a:latin typeface="Helvetica Neue"/>
                <a:cs typeface="Helvetica Neue"/>
              </a:rPr>
              <a:t>τουλάχιστον</a:t>
            </a:r>
            <a:endParaRPr lang="el-GR" sz="2800" dirty="0">
              <a:solidFill>
                <a:srgbClr val="FFFFFF"/>
              </a:solidFill>
              <a:latin typeface="Helvetica Neue"/>
              <a:cs typeface="Helvetica Neue"/>
            </a:endParaRPr>
          </a:p>
          <a:p>
            <a:pPr>
              <a:spcBef>
                <a:spcPct val="20000"/>
              </a:spcBef>
              <a:buClr>
                <a:srgbClr val="FF0000"/>
              </a:buClr>
            </a:pPr>
            <a:r>
              <a:rPr lang="el-GR" sz="2800" dirty="0" smtClean="0">
                <a:solidFill>
                  <a:srgbClr val="FF0000"/>
                </a:solidFill>
                <a:latin typeface="Helvetica Neue"/>
                <a:cs typeface="Helvetica Neue"/>
              </a:rPr>
              <a:t>4. Ποτέ</a:t>
            </a:r>
            <a:r>
              <a:rPr lang="el-GR" sz="2800" dirty="0">
                <a:solidFill>
                  <a:srgbClr val="FFFFFF"/>
                </a:solidFill>
                <a:latin typeface="Helvetica Neue"/>
                <a:cs typeface="Helvetica Neue"/>
              </a:rPr>
              <a:t> </a:t>
            </a:r>
            <a:r>
              <a:rPr lang="el-GR" sz="2800" dirty="0" smtClean="0">
                <a:solidFill>
                  <a:srgbClr val="FFFFFF"/>
                </a:solidFill>
                <a:latin typeface="Helvetica Neue"/>
                <a:cs typeface="Helvetica Neue"/>
              </a:rPr>
              <a:t>αλοιφές </a:t>
            </a:r>
            <a:r>
              <a:rPr lang="el-GR" sz="2800" dirty="0">
                <a:solidFill>
                  <a:srgbClr val="FFFFFF"/>
                </a:solidFill>
                <a:latin typeface="Helvetica Neue"/>
                <a:cs typeface="Helvetica Neue"/>
              </a:rPr>
              <a:t>ή επιδέσμους </a:t>
            </a:r>
            <a:r>
              <a:rPr lang="el-GR" sz="2800" dirty="0" smtClean="0">
                <a:solidFill>
                  <a:srgbClr val="FFFFFF"/>
                </a:solidFill>
                <a:latin typeface="Helvetica Neue"/>
                <a:cs typeface="Helvetica Neue"/>
              </a:rPr>
              <a:t>πάνω </a:t>
            </a:r>
            <a:r>
              <a:rPr lang="el-GR" sz="2800" dirty="0">
                <a:solidFill>
                  <a:srgbClr val="FFFFFF"/>
                </a:solidFill>
                <a:latin typeface="Helvetica Neue"/>
                <a:cs typeface="Helvetica Neue"/>
              </a:rPr>
              <a:t>στο </a:t>
            </a:r>
            <a:r>
              <a:rPr lang="el-GR" sz="2800" dirty="0" smtClean="0">
                <a:solidFill>
                  <a:srgbClr val="FFFFFF"/>
                </a:solidFill>
                <a:latin typeface="Helvetica Neue"/>
                <a:cs typeface="Helvetica Neue"/>
              </a:rPr>
              <a:t>έγκαυμα</a:t>
            </a:r>
            <a:endParaRPr lang="el-GR" sz="2800" dirty="0">
              <a:solidFill>
                <a:srgbClr val="FFFFFF"/>
              </a:solidFill>
              <a:latin typeface="Helvetica Neue"/>
              <a:cs typeface="Helvetica Neue"/>
            </a:endParaRPr>
          </a:p>
          <a:p>
            <a:pPr marL="357188" indent="-357188">
              <a:spcBef>
                <a:spcPct val="20000"/>
              </a:spcBef>
              <a:buClr>
                <a:srgbClr val="FF0000"/>
              </a:buClr>
            </a:pPr>
            <a:r>
              <a:rPr lang="el-GR" sz="2800" dirty="0" smtClean="0">
                <a:solidFill>
                  <a:srgbClr val="FF0000"/>
                </a:solidFill>
                <a:latin typeface="Helvetica Neue"/>
                <a:cs typeface="Helvetica Neue"/>
              </a:rPr>
              <a:t>5. </a:t>
            </a:r>
            <a:r>
              <a:rPr lang="el-GR" sz="2800" dirty="0" smtClean="0">
                <a:solidFill>
                  <a:srgbClr val="FFFFFF"/>
                </a:solidFill>
                <a:latin typeface="Helvetica Neue"/>
                <a:cs typeface="Helvetica Neue"/>
              </a:rPr>
              <a:t>Σε </a:t>
            </a:r>
            <a:r>
              <a:rPr lang="el-GR" sz="2800" dirty="0">
                <a:solidFill>
                  <a:srgbClr val="FFFFFF"/>
                </a:solidFill>
                <a:latin typeface="Helvetica Neue"/>
                <a:cs typeface="Helvetica Neue"/>
              </a:rPr>
              <a:t>έγκαυμα </a:t>
            </a:r>
            <a:r>
              <a:rPr lang="el-GR" sz="2800" dirty="0" smtClean="0">
                <a:solidFill>
                  <a:srgbClr val="FFFFFF"/>
                </a:solidFill>
                <a:latin typeface="Helvetica Neue"/>
                <a:cs typeface="Helvetica Neue"/>
              </a:rPr>
              <a:t>2</a:t>
            </a:r>
            <a:r>
              <a:rPr lang="el-GR" sz="2800" baseline="30000" dirty="0" smtClean="0">
                <a:solidFill>
                  <a:srgbClr val="FFFFFF"/>
                </a:solidFill>
                <a:latin typeface="Helvetica Neue"/>
                <a:cs typeface="Helvetica Neue"/>
              </a:rPr>
              <a:t>ου</a:t>
            </a:r>
            <a:r>
              <a:rPr lang="el-GR" sz="2800" dirty="0" smtClean="0">
                <a:solidFill>
                  <a:srgbClr val="FFFFFF"/>
                </a:solidFill>
                <a:latin typeface="Helvetica Neue"/>
                <a:cs typeface="Helvetica Neue"/>
              </a:rPr>
              <a:t> βαθμού συνοδεύουμε το </a:t>
            </a:r>
            <a:r>
              <a:rPr lang="el-GR" sz="2800" dirty="0">
                <a:solidFill>
                  <a:srgbClr val="FFFFFF"/>
                </a:solidFill>
                <a:latin typeface="Helvetica Neue"/>
                <a:cs typeface="Helvetica Neue"/>
              </a:rPr>
              <a:t>θύμα στο </a:t>
            </a:r>
            <a:r>
              <a:rPr lang="el-GR" sz="2800" dirty="0" smtClean="0">
                <a:solidFill>
                  <a:srgbClr val="FFFFFF"/>
                </a:solidFill>
                <a:latin typeface="Helvetica Neue"/>
                <a:cs typeface="Helvetica Neue"/>
              </a:rPr>
              <a:t>Νοσοκομείο </a:t>
            </a:r>
            <a:r>
              <a:rPr lang="el-GR" sz="2800" dirty="0">
                <a:solidFill>
                  <a:srgbClr val="FFFFFF"/>
                </a:solidFill>
                <a:latin typeface="Helvetica Neue"/>
                <a:cs typeface="Helvetica Neue"/>
              </a:rPr>
              <a:t>για ιατρική </a:t>
            </a:r>
            <a:r>
              <a:rPr lang="el-GR" sz="2800" dirty="0" smtClean="0">
                <a:solidFill>
                  <a:srgbClr val="FFFFFF"/>
                </a:solidFill>
                <a:latin typeface="Helvetica Neue"/>
                <a:cs typeface="Helvetica Neue"/>
              </a:rPr>
              <a:t>φροντίδα</a:t>
            </a:r>
            <a:endParaRPr lang="el-GR" sz="2800" dirty="0">
              <a:solidFill>
                <a:srgbClr val="FFFFFF"/>
              </a:solidFill>
              <a:latin typeface="Helvetica Neue"/>
              <a:cs typeface="Helvetica Neue"/>
            </a:endParaRPr>
          </a:p>
        </p:txBody>
      </p:sp>
      <p:pic>
        <p:nvPicPr>
          <p:cNvPr id="13" name="Picture 14" descr="burntreat1 BLU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1E338E"/>
              </a:clrFrom>
              <a:clrTo>
                <a:srgbClr val="1E338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605948" y="4598280"/>
            <a:ext cx="2876444" cy="216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9024246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CustomShape 1"/>
          <p:cNvSpPr/>
          <p:nvPr/>
        </p:nvSpPr>
        <p:spPr>
          <a:xfrm>
            <a:off x="7226280" y="6886440"/>
            <a:ext cx="234540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69875EEC-9D8A-4FC0-99D8-E2B5FF0E4DCD}" type="slidenum">
              <a:rPr lang="el-GR" sz="1400" strike="noStrike">
                <a:solidFill>
                  <a:srgbClr val="FFFFFF"/>
                </a:solidFill>
                <a:latin typeface="Helvetica Neue"/>
                <a:ea typeface="ＭＳ Ｐゴシック"/>
              </a:rPr>
              <a:pPr algn="r">
                <a:lnSpc>
                  <a:spcPct val="100000"/>
                </a:lnSpc>
              </a:pPr>
              <a:t>13</a:t>
            </a:fld>
            <a:endParaRPr dirty="0">
              <a:latin typeface="Helvetica Neue"/>
            </a:endParaRPr>
          </a:p>
        </p:txBody>
      </p:sp>
      <p:sp>
        <p:nvSpPr>
          <p:cNvPr id="374" name="Line 2"/>
          <p:cNvSpPr/>
          <p:nvPr/>
        </p:nvSpPr>
        <p:spPr>
          <a:xfrm flipH="1">
            <a:off x="-1440" y="36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75" name="Line 3"/>
          <p:cNvSpPr/>
          <p:nvPr/>
        </p:nvSpPr>
        <p:spPr>
          <a:xfrm flipH="1">
            <a:off x="-1440" y="684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76" name="CustomShape 4"/>
          <p:cNvSpPr/>
          <p:nvPr/>
        </p:nvSpPr>
        <p:spPr>
          <a:xfrm>
            <a:off x="287280" y="539640"/>
            <a:ext cx="8995320" cy="637560"/>
          </a:xfrm>
          <a:custGeom>
            <a:avLst/>
            <a:gdLst/>
            <a:ahLst/>
            <a:cxnLst/>
            <a:rect l="0" t="0" r="r" b="b"/>
            <a:pathLst>
              <a:path w="24994" h="1518">
                <a:moveTo>
                  <a:pt x="0" y="0"/>
                </a:moveTo>
                <a:lnTo>
                  <a:pt x="24993" y="0"/>
                </a:lnTo>
                <a:lnTo>
                  <a:pt x="24993" y="1517"/>
                </a:lnTo>
                <a:lnTo>
                  <a:pt x="0" y="1517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l-GR" sz="3200" dirty="0">
                <a:solidFill>
                  <a:srgbClr val="FF0000"/>
                </a:solidFill>
                <a:latin typeface="Helvetica Neue"/>
                <a:cs typeface="Helvetica Neue"/>
              </a:rPr>
              <a:t>Πρώτες </a:t>
            </a:r>
            <a:r>
              <a:rPr lang="el-GR" sz="3200" dirty="0" smtClean="0">
                <a:solidFill>
                  <a:srgbClr val="FF0000"/>
                </a:solidFill>
                <a:latin typeface="Helvetica Neue"/>
                <a:cs typeface="Helvetica Neue"/>
              </a:rPr>
              <a:t>Βοήθειες</a:t>
            </a:r>
            <a:endParaRPr lang="el-GR" sz="3200" dirty="0">
              <a:solidFill>
                <a:srgbClr val="FF0000"/>
              </a:solidFill>
              <a:latin typeface="Helvetica Neue"/>
              <a:cs typeface="Helvetica Neue"/>
            </a:endParaRPr>
          </a:p>
        </p:txBody>
      </p:sp>
      <p:sp>
        <p:nvSpPr>
          <p:cNvPr id="377" name="CustomShape 5"/>
          <p:cNvSpPr/>
          <p:nvPr/>
        </p:nvSpPr>
        <p:spPr>
          <a:xfrm>
            <a:off x="3784320" y="6881760"/>
            <a:ext cx="2498400" cy="454680"/>
          </a:xfrm>
          <a:custGeom>
            <a:avLst/>
            <a:gdLst/>
            <a:ahLst/>
            <a:cxnLst/>
            <a:rect l="0" t="0" r="r" b="b"/>
            <a:pathLst>
              <a:path w="5968" h="1627">
                <a:moveTo>
                  <a:pt x="0" y="0"/>
                </a:moveTo>
                <a:lnTo>
                  <a:pt x="5967" y="0"/>
                </a:lnTo>
                <a:lnTo>
                  <a:pt x="5967" y="1626"/>
                </a:lnTo>
                <a:lnTo>
                  <a:pt x="0" y="1626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Ioannis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Lazarettos MD PhD</a:t>
            </a:r>
            <a:endParaRPr dirty="0">
              <a:latin typeface="Helvetica Neue"/>
            </a:endParaRPr>
          </a:p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Orthopaedic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Surgeon</a:t>
            </a:r>
            <a:endParaRPr dirty="0">
              <a:latin typeface="Helvetica Neue"/>
            </a:endParaRPr>
          </a:p>
        </p:txBody>
      </p:sp>
      <p:sp>
        <p:nvSpPr>
          <p:cNvPr id="378" name="CustomShape 6"/>
          <p:cNvSpPr/>
          <p:nvPr/>
        </p:nvSpPr>
        <p:spPr>
          <a:xfrm>
            <a:off x="287280" y="1160010"/>
            <a:ext cx="9358920" cy="20944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6240" rIns="90000" bIns="45000">
            <a:spAutoFit/>
          </a:bodyPr>
          <a:lstStyle/>
          <a:p>
            <a:r>
              <a:rPr lang="el-GR" sz="2800" dirty="0">
                <a:solidFill>
                  <a:srgbClr val="FF0000"/>
                </a:solidFill>
                <a:latin typeface="Helvetica Neue"/>
                <a:cs typeface="Helvetica Neue"/>
              </a:rPr>
              <a:t>Μικρά </a:t>
            </a:r>
            <a:r>
              <a:rPr lang="el-GR" sz="2800" dirty="0" smtClean="0">
                <a:solidFill>
                  <a:srgbClr val="FF0000"/>
                </a:solidFill>
                <a:latin typeface="Helvetica Neue"/>
                <a:cs typeface="Helvetica Neue"/>
              </a:rPr>
              <a:t>εγκαύματα</a:t>
            </a:r>
          </a:p>
          <a:p>
            <a:pPr>
              <a:spcBef>
                <a:spcPct val="20000"/>
              </a:spcBef>
              <a:buClr>
                <a:srgbClr val="FF0000"/>
              </a:buClr>
            </a:pPr>
            <a:r>
              <a:rPr lang="el-GR" sz="2800" dirty="0" smtClean="0">
                <a:solidFill>
                  <a:srgbClr val="FF0000"/>
                </a:solidFill>
                <a:latin typeface="Helvetica Neue"/>
                <a:cs typeface="Helvetica Neue"/>
              </a:rPr>
              <a:t>1. </a:t>
            </a:r>
            <a:r>
              <a:rPr lang="el-GR" sz="2800" dirty="0" smtClean="0">
                <a:solidFill>
                  <a:srgbClr val="FFFFFF"/>
                </a:solidFill>
                <a:latin typeface="Helvetica Neue"/>
                <a:cs typeface="Helvetica Neue"/>
              </a:rPr>
              <a:t>Ψύξη </a:t>
            </a:r>
            <a:r>
              <a:rPr lang="el-GR" sz="2800" dirty="0">
                <a:solidFill>
                  <a:srgbClr val="FFFFFF"/>
                </a:solidFill>
                <a:latin typeface="Helvetica Neue"/>
                <a:cs typeface="Helvetica Neue"/>
              </a:rPr>
              <a:t>με κρύο νερό ή παγάκια</a:t>
            </a:r>
          </a:p>
          <a:p>
            <a:pPr>
              <a:spcBef>
                <a:spcPct val="20000"/>
              </a:spcBef>
              <a:buClr>
                <a:srgbClr val="FF0000"/>
              </a:buClr>
            </a:pPr>
            <a:r>
              <a:rPr lang="el-GR" sz="2800" dirty="0" smtClean="0">
                <a:solidFill>
                  <a:srgbClr val="FF0000"/>
                </a:solidFill>
                <a:latin typeface="Helvetica Neue"/>
                <a:cs typeface="Helvetica Neue"/>
              </a:rPr>
              <a:t>2. </a:t>
            </a:r>
            <a:r>
              <a:rPr lang="el-GR" sz="2800" dirty="0" smtClean="0">
                <a:solidFill>
                  <a:srgbClr val="FFFFFF"/>
                </a:solidFill>
                <a:latin typeface="Helvetica Neue"/>
                <a:cs typeface="Helvetica Neue"/>
              </a:rPr>
              <a:t>Δεν </a:t>
            </a:r>
            <a:r>
              <a:rPr lang="el-GR" sz="2800" dirty="0">
                <a:solidFill>
                  <a:srgbClr val="FFFFFF"/>
                </a:solidFill>
                <a:latin typeface="Helvetica Neue"/>
                <a:cs typeface="Helvetica Neue"/>
              </a:rPr>
              <a:t>σπάμε φουσκάλες</a:t>
            </a:r>
          </a:p>
          <a:p>
            <a:pPr>
              <a:spcBef>
                <a:spcPct val="20000"/>
              </a:spcBef>
              <a:buClr>
                <a:srgbClr val="FF0000"/>
              </a:buClr>
            </a:pPr>
            <a:r>
              <a:rPr lang="el-GR" sz="2800" dirty="0" smtClean="0">
                <a:solidFill>
                  <a:srgbClr val="FF0000"/>
                </a:solidFill>
                <a:latin typeface="Helvetica Neue"/>
                <a:cs typeface="Helvetica Neue"/>
              </a:rPr>
              <a:t>3. </a:t>
            </a:r>
            <a:r>
              <a:rPr lang="el-GR" sz="2800" dirty="0" smtClean="0">
                <a:solidFill>
                  <a:srgbClr val="FFFFFF"/>
                </a:solidFill>
                <a:latin typeface="Helvetica Neue"/>
                <a:cs typeface="Helvetica Neue"/>
              </a:rPr>
              <a:t>Δεν </a:t>
            </a:r>
            <a:r>
              <a:rPr lang="el-GR" sz="2800" dirty="0">
                <a:solidFill>
                  <a:srgbClr val="FFFFFF"/>
                </a:solidFill>
                <a:latin typeface="Helvetica Neue"/>
                <a:cs typeface="Helvetica Neue"/>
              </a:rPr>
              <a:t>καλύπτουμε το </a:t>
            </a:r>
            <a:r>
              <a:rPr lang="el-GR" sz="2800" dirty="0" smtClean="0">
                <a:solidFill>
                  <a:srgbClr val="FFFFFF"/>
                </a:solidFill>
                <a:latin typeface="Helvetica Neue"/>
                <a:cs typeface="Helvetica Neue"/>
              </a:rPr>
              <a:t>έγκαυμα</a:t>
            </a:r>
            <a:endParaRPr lang="el-GR" sz="2800" dirty="0">
              <a:solidFill>
                <a:srgbClr val="FFFFFF"/>
              </a:solidFill>
              <a:latin typeface="Helvetica Neue"/>
              <a:cs typeface="Helvetica Neue"/>
            </a:endParaRPr>
          </a:p>
        </p:txBody>
      </p:sp>
      <p:pic>
        <p:nvPicPr>
          <p:cNvPr id="13" name="Picture 14" descr="burntreat1 BLU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1E338E"/>
              </a:clrFrom>
              <a:clrTo>
                <a:srgbClr val="1E338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803212" y="4598280"/>
            <a:ext cx="2876444" cy="216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ice therapy on strai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08123" y="4598280"/>
            <a:ext cx="2878675" cy="216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1" descr="burntreat2 BLUE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0B2886"/>
              </a:clrFrom>
              <a:clrTo>
                <a:srgbClr val="0B288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200309" y="4598280"/>
            <a:ext cx="2443164" cy="216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0746733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CustomShape 1"/>
          <p:cNvSpPr/>
          <p:nvPr/>
        </p:nvSpPr>
        <p:spPr>
          <a:xfrm>
            <a:off x="7226280" y="6886440"/>
            <a:ext cx="234540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69875EEC-9D8A-4FC0-99D8-E2B5FF0E4DCD}" type="slidenum">
              <a:rPr lang="el-GR" sz="1400" strike="noStrike">
                <a:solidFill>
                  <a:srgbClr val="FFFFFF"/>
                </a:solidFill>
                <a:latin typeface="Helvetica Neue"/>
                <a:ea typeface="ＭＳ Ｐゴシック"/>
              </a:rPr>
              <a:pPr algn="r">
                <a:lnSpc>
                  <a:spcPct val="100000"/>
                </a:lnSpc>
              </a:pPr>
              <a:t>14</a:t>
            </a:fld>
            <a:endParaRPr dirty="0">
              <a:latin typeface="Helvetica Neue"/>
            </a:endParaRPr>
          </a:p>
        </p:txBody>
      </p:sp>
      <p:sp>
        <p:nvSpPr>
          <p:cNvPr id="374" name="Line 2"/>
          <p:cNvSpPr/>
          <p:nvPr/>
        </p:nvSpPr>
        <p:spPr>
          <a:xfrm flipH="1">
            <a:off x="-1440" y="36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75" name="Line 3"/>
          <p:cNvSpPr/>
          <p:nvPr/>
        </p:nvSpPr>
        <p:spPr>
          <a:xfrm flipH="1">
            <a:off x="-1440" y="684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76" name="CustomShape 4"/>
          <p:cNvSpPr/>
          <p:nvPr/>
        </p:nvSpPr>
        <p:spPr>
          <a:xfrm>
            <a:off x="287280" y="539640"/>
            <a:ext cx="8995320" cy="637560"/>
          </a:xfrm>
          <a:custGeom>
            <a:avLst/>
            <a:gdLst/>
            <a:ahLst/>
            <a:cxnLst/>
            <a:rect l="0" t="0" r="r" b="b"/>
            <a:pathLst>
              <a:path w="24994" h="1518">
                <a:moveTo>
                  <a:pt x="0" y="0"/>
                </a:moveTo>
                <a:lnTo>
                  <a:pt x="24993" y="0"/>
                </a:lnTo>
                <a:lnTo>
                  <a:pt x="24993" y="1517"/>
                </a:lnTo>
                <a:lnTo>
                  <a:pt x="0" y="1517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l-GR" sz="3200" dirty="0">
                <a:solidFill>
                  <a:srgbClr val="FF0000"/>
                </a:solidFill>
                <a:latin typeface="Helvetica Neue"/>
                <a:cs typeface="Helvetica Neue"/>
              </a:rPr>
              <a:t>Πρώτες </a:t>
            </a:r>
            <a:r>
              <a:rPr lang="el-GR" sz="3200" dirty="0" smtClean="0">
                <a:solidFill>
                  <a:srgbClr val="FF0000"/>
                </a:solidFill>
                <a:latin typeface="Helvetica Neue"/>
                <a:cs typeface="Helvetica Neue"/>
              </a:rPr>
              <a:t>Βοήθειες</a:t>
            </a:r>
            <a:endParaRPr lang="el-GR" sz="3200" dirty="0">
              <a:solidFill>
                <a:srgbClr val="FF0000"/>
              </a:solidFill>
              <a:latin typeface="Helvetica Neue"/>
              <a:cs typeface="Helvetica Neue"/>
            </a:endParaRPr>
          </a:p>
        </p:txBody>
      </p:sp>
      <p:sp>
        <p:nvSpPr>
          <p:cNvPr id="377" name="CustomShape 5"/>
          <p:cNvSpPr/>
          <p:nvPr/>
        </p:nvSpPr>
        <p:spPr>
          <a:xfrm>
            <a:off x="3784320" y="6881760"/>
            <a:ext cx="2498400" cy="454680"/>
          </a:xfrm>
          <a:custGeom>
            <a:avLst/>
            <a:gdLst/>
            <a:ahLst/>
            <a:cxnLst/>
            <a:rect l="0" t="0" r="r" b="b"/>
            <a:pathLst>
              <a:path w="5968" h="1627">
                <a:moveTo>
                  <a:pt x="0" y="0"/>
                </a:moveTo>
                <a:lnTo>
                  <a:pt x="5967" y="0"/>
                </a:lnTo>
                <a:lnTo>
                  <a:pt x="5967" y="1626"/>
                </a:lnTo>
                <a:lnTo>
                  <a:pt x="0" y="1626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Ioannis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Lazarettos MD PhD</a:t>
            </a:r>
            <a:endParaRPr dirty="0">
              <a:latin typeface="Helvetica Neue"/>
            </a:endParaRPr>
          </a:p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Orthopaedic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Surgeon</a:t>
            </a:r>
            <a:endParaRPr dirty="0">
              <a:latin typeface="Helvetica Neue"/>
            </a:endParaRPr>
          </a:p>
        </p:txBody>
      </p:sp>
      <p:sp>
        <p:nvSpPr>
          <p:cNvPr id="378" name="CustomShape 6"/>
          <p:cNvSpPr/>
          <p:nvPr/>
        </p:nvSpPr>
        <p:spPr>
          <a:xfrm>
            <a:off x="287280" y="1160010"/>
            <a:ext cx="9358920" cy="407648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6240" rIns="90000" bIns="45000">
            <a:spAutoFit/>
          </a:bodyPr>
          <a:lstStyle/>
          <a:p>
            <a:r>
              <a:rPr lang="el-GR" sz="2800" dirty="0" smtClean="0">
                <a:solidFill>
                  <a:srgbClr val="FF0000"/>
                </a:solidFill>
                <a:latin typeface="Helvetica Neue"/>
                <a:cs typeface="Helvetica Neue"/>
              </a:rPr>
              <a:t>Μεγάλα εγκαύματα</a:t>
            </a:r>
          </a:p>
          <a:p>
            <a:pPr>
              <a:spcBef>
                <a:spcPct val="20000"/>
              </a:spcBef>
              <a:buClr>
                <a:srgbClr val="FF0000"/>
              </a:buClr>
            </a:pPr>
            <a:r>
              <a:rPr lang="el-GR" sz="2800" dirty="0" smtClean="0">
                <a:solidFill>
                  <a:srgbClr val="FF0000"/>
                </a:solidFill>
                <a:latin typeface="Helvetica Neue"/>
                <a:cs typeface="Helvetica Neue"/>
              </a:rPr>
              <a:t>1. Δεν</a:t>
            </a:r>
            <a:r>
              <a:rPr lang="el-GR" sz="2800" dirty="0" smtClean="0">
                <a:solidFill>
                  <a:schemeClr val="bg1"/>
                </a:solidFill>
                <a:latin typeface="Helvetica Neue"/>
                <a:cs typeface="Helvetica Neue"/>
              </a:rPr>
              <a:t> </a:t>
            </a:r>
            <a:r>
              <a:rPr lang="el-GR" sz="2800" dirty="0">
                <a:latin typeface="Helvetica Neue"/>
                <a:cs typeface="Helvetica Neue"/>
              </a:rPr>
              <a:t>αφαιρούμε ρούχα κολλημένα</a:t>
            </a:r>
          </a:p>
          <a:p>
            <a:pPr>
              <a:spcBef>
                <a:spcPct val="20000"/>
              </a:spcBef>
              <a:buClr>
                <a:srgbClr val="FF0000"/>
              </a:buClr>
            </a:pPr>
            <a:r>
              <a:rPr lang="el-GR" sz="2800" dirty="0" smtClean="0">
                <a:solidFill>
                  <a:srgbClr val="FF0000"/>
                </a:solidFill>
                <a:latin typeface="Helvetica Neue"/>
                <a:cs typeface="Helvetica Neue"/>
              </a:rPr>
              <a:t>2. Δεν</a:t>
            </a:r>
            <a:r>
              <a:rPr lang="el-GR" sz="2800" dirty="0" smtClean="0">
                <a:solidFill>
                  <a:schemeClr val="bg1"/>
                </a:solidFill>
                <a:latin typeface="Helvetica Neue"/>
                <a:cs typeface="Helvetica Neue"/>
              </a:rPr>
              <a:t> </a:t>
            </a:r>
            <a:r>
              <a:rPr lang="el-GR" sz="2800" dirty="0">
                <a:latin typeface="Helvetica Neue"/>
                <a:cs typeface="Helvetica Neue"/>
              </a:rPr>
              <a:t>καλύπτουμε με αλοιφές</a:t>
            </a:r>
          </a:p>
          <a:p>
            <a:pPr>
              <a:spcBef>
                <a:spcPct val="20000"/>
              </a:spcBef>
              <a:buClr>
                <a:srgbClr val="FF0000"/>
              </a:buClr>
            </a:pPr>
            <a:r>
              <a:rPr lang="el-GR" sz="2800" dirty="0" smtClean="0">
                <a:solidFill>
                  <a:srgbClr val="FF0000"/>
                </a:solidFill>
                <a:latin typeface="Helvetica Neue"/>
                <a:cs typeface="Helvetica Neue"/>
              </a:rPr>
              <a:t>3. Δεν</a:t>
            </a:r>
            <a:r>
              <a:rPr lang="el-GR" sz="2800" dirty="0" smtClean="0">
                <a:solidFill>
                  <a:schemeClr val="bg1"/>
                </a:solidFill>
                <a:latin typeface="Helvetica Neue"/>
                <a:cs typeface="Helvetica Neue"/>
              </a:rPr>
              <a:t> </a:t>
            </a:r>
            <a:r>
              <a:rPr lang="el-GR" sz="2800" dirty="0">
                <a:latin typeface="Helvetica Neue"/>
                <a:cs typeface="Helvetica Neue"/>
              </a:rPr>
              <a:t>πειράζουμε την </a:t>
            </a:r>
            <a:r>
              <a:rPr lang="el-GR" sz="2800" dirty="0" err="1">
                <a:latin typeface="Helvetica Neue"/>
                <a:cs typeface="Helvetica Neue"/>
              </a:rPr>
              <a:t>εγκαυματική</a:t>
            </a:r>
            <a:r>
              <a:rPr lang="el-GR" sz="2800" dirty="0">
                <a:latin typeface="Helvetica Neue"/>
                <a:cs typeface="Helvetica Neue"/>
              </a:rPr>
              <a:t> επιφάνεια</a:t>
            </a:r>
          </a:p>
          <a:p>
            <a:pPr>
              <a:spcBef>
                <a:spcPct val="20000"/>
              </a:spcBef>
              <a:buClr>
                <a:srgbClr val="FF0000"/>
              </a:buClr>
            </a:pPr>
            <a:r>
              <a:rPr lang="el-GR" sz="2800" dirty="0" smtClean="0">
                <a:solidFill>
                  <a:srgbClr val="FF0000"/>
                </a:solidFill>
                <a:latin typeface="Helvetica Neue"/>
                <a:cs typeface="Helvetica Neue"/>
              </a:rPr>
              <a:t>4. Δεν</a:t>
            </a:r>
            <a:r>
              <a:rPr lang="el-GR" sz="2800" dirty="0" smtClean="0">
                <a:solidFill>
                  <a:schemeClr val="bg1"/>
                </a:solidFill>
                <a:latin typeface="Helvetica Neue"/>
                <a:cs typeface="Helvetica Neue"/>
              </a:rPr>
              <a:t> </a:t>
            </a:r>
            <a:r>
              <a:rPr lang="el-GR" sz="2800" dirty="0">
                <a:latin typeface="Helvetica Neue"/>
                <a:cs typeface="Helvetica Neue"/>
              </a:rPr>
              <a:t>δίνουμε ούτε νερό</a:t>
            </a:r>
          </a:p>
          <a:p>
            <a:pPr marL="357188" indent="-357188">
              <a:spcBef>
                <a:spcPct val="20000"/>
              </a:spcBef>
              <a:buClr>
                <a:srgbClr val="FF0000"/>
              </a:buClr>
            </a:pPr>
            <a:r>
              <a:rPr lang="el-GR" sz="2800" dirty="0" smtClean="0">
                <a:solidFill>
                  <a:srgbClr val="FF0000"/>
                </a:solidFill>
                <a:latin typeface="Helvetica Neue"/>
                <a:cs typeface="Helvetica Neue"/>
              </a:rPr>
              <a:t>5. </a:t>
            </a:r>
            <a:r>
              <a:rPr lang="el-GR" sz="2800" dirty="0" smtClean="0">
                <a:latin typeface="Helvetica Neue"/>
                <a:cs typeface="Helvetica Neue"/>
              </a:rPr>
              <a:t>Σκεπάζουμε </a:t>
            </a:r>
            <a:r>
              <a:rPr lang="el-GR" sz="2800" dirty="0">
                <a:latin typeface="Helvetica Neue"/>
                <a:cs typeface="Helvetica Neue"/>
              </a:rPr>
              <a:t>το έγκαυμα με αποστειρωμένο ύφασμα εμποτισμένο με νερό</a:t>
            </a:r>
          </a:p>
          <a:p>
            <a:pPr>
              <a:spcBef>
                <a:spcPct val="20000"/>
              </a:spcBef>
              <a:buClr>
                <a:srgbClr val="FF0000"/>
              </a:buClr>
            </a:pPr>
            <a:r>
              <a:rPr lang="el-GR" sz="2800" dirty="0" smtClean="0">
                <a:solidFill>
                  <a:srgbClr val="FF0000"/>
                </a:solidFill>
                <a:latin typeface="Helvetica Neue"/>
                <a:cs typeface="Helvetica Neue"/>
              </a:rPr>
              <a:t>6. Άμεση</a:t>
            </a:r>
            <a:r>
              <a:rPr lang="el-GR" sz="2800" dirty="0" smtClean="0">
                <a:solidFill>
                  <a:schemeClr val="bg1"/>
                </a:solidFill>
                <a:latin typeface="Helvetica Neue"/>
                <a:cs typeface="Helvetica Neue"/>
              </a:rPr>
              <a:t> </a:t>
            </a:r>
            <a:r>
              <a:rPr lang="el-GR" sz="2800" dirty="0">
                <a:latin typeface="Helvetica Neue"/>
                <a:cs typeface="Helvetica Neue"/>
              </a:rPr>
              <a:t>διακομιδή</a:t>
            </a:r>
            <a:endParaRPr lang="el-GR" sz="3200" dirty="0">
              <a:latin typeface="Helvetica Neue"/>
              <a:cs typeface="Helvetica Neue"/>
            </a:endParaRPr>
          </a:p>
        </p:txBody>
      </p:sp>
      <p:pic>
        <p:nvPicPr>
          <p:cNvPr id="11" name="Picture 7" descr="ambulance g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924714" y="4500549"/>
            <a:ext cx="1943570" cy="216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3839434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CustomShape 1"/>
          <p:cNvSpPr/>
          <p:nvPr/>
        </p:nvSpPr>
        <p:spPr>
          <a:xfrm>
            <a:off x="7226280" y="6886440"/>
            <a:ext cx="234540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69875EEC-9D8A-4FC0-99D8-E2B5FF0E4DCD}" type="slidenum">
              <a:rPr lang="el-GR" sz="1400" strike="noStrike">
                <a:solidFill>
                  <a:srgbClr val="FFFFFF"/>
                </a:solidFill>
                <a:latin typeface="Helvetica Neue"/>
                <a:ea typeface="ＭＳ Ｐゴシック"/>
              </a:rPr>
              <a:pPr algn="r">
                <a:lnSpc>
                  <a:spcPct val="100000"/>
                </a:lnSpc>
              </a:pPr>
              <a:t>15</a:t>
            </a:fld>
            <a:endParaRPr dirty="0">
              <a:latin typeface="Helvetica Neue"/>
            </a:endParaRPr>
          </a:p>
        </p:txBody>
      </p:sp>
      <p:sp>
        <p:nvSpPr>
          <p:cNvPr id="374" name="Line 2"/>
          <p:cNvSpPr/>
          <p:nvPr/>
        </p:nvSpPr>
        <p:spPr>
          <a:xfrm flipH="1">
            <a:off x="-1440" y="36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75" name="Line 3"/>
          <p:cNvSpPr/>
          <p:nvPr/>
        </p:nvSpPr>
        <p:spPr>
          <a:xfrm flipH="1">
            <a:off x="-1440" y="684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76" name="CustomShape 4"/>
          <p:cNvSpPr/>
          <p:nvPr/>
        </p:nvSpPr>
        <p:spPr>
          <a:xfrm>
            <a:off x="287280" y="539640"/>
            <a:ext cx="8995320" cy="637560"/>
          </a:xfrm>
          <a:custGeom>
            <a:avLst/>
            <a:gdLst/>
            <a:ahLst/>
            <a:cxnLst/>
            <a:rect l="0" t="0" r="r" b="b"/>
            <a:pathLst>
              <a:path w="24994" h="1518">
                <a:moveTo>
                  <a:pt x="0" y="0"/>
                </a:moveTo>
                <a:lnTo>
                  <a:pt x="24993" y="0"/>
                </a:lnTo>
                <a:lnTo>
                  <a:pt x="24993" y="1517"/>
                </a:lnTo>
                <a:lnTo>
                  <a:pt x="0" y="1517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l-GR" sz="3200" dirty="0" smtClean="0">
                <a:solidFill>
                  <a:srgbClr val="FF0000"/>
                </a:solidFill>
                <a:latin typeface="Helvetica Neue"/>
                <a:cs typeface="Helvetica Neue"/>
              </a:rPr>
              <a:t>Χημικά Εγκαύματα</a:t>
            </a:r>
            <a:endParaRPr lang="el-GR" sz="3200" dirty="0">
              <a:solidFill>
                <a:srgbClr val="FF0000"/>
              </a:solidFill>
              <a:latin typeface="Helvetica Neue"/>
              <a:cs typeface="Helvetica Neue"/>
            </a:endParaRPr>
          </a:p>
        </p:txBody>
      </p:sp>
      <p:sp>
        <p:nvSpPr>
          <p:cNvPr id="377" name="CustomShape 5"/>
          <p:cNvSpPr/>
          <p:nvPr/>
        </p:nvSpPr>
        <p:spPr>
          <a:xfrm>
            <a:off x="3784320" y="6881760"/>
            <a:ext cx="2498400" cy="454680"/>
          </a:xfrm>
          <a:custGeom>
            <a:avLst/>
            <a:gdLst/>
            <a:ahLst/>
            <a:cxnLst/>
            <a:rect l="0" t="0" r="r" b="b"/>
            <a:pathLst>
              <a:path w="5968" h="1627">
                <a:moveTo>
                  <a:pt x="0" y="0"/>
                </a:moveTo>
                <a:lnTo>
                  <a:pt x="5967" y="0"/>
                </a:lnTo>
                <a:lnTo>
                  <a:pt x="5967" y="1626"/>
                </a:lnTo>
                <a:lnTo>
                  <a:pt x="0" y="1626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Ioannis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Lazarettos MD PhD</a:t>
            </a:r>
            <a:endParaRPr dirty="0">
              <a:latin typeface="Helvetica Neue"/>
            </a:endParaRPr>
          </a:p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Orthopaedic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Surgeon</a:t>
            </a:r>
            <a:endParaRPr dirty="0">
              <a:latin typeface="Helvetica Neue"/>
            </a:endParaRPr>
          </a:p>
        </p:txBody>
      </p:sp>
      <p:sp>
        <p:nvSpPr>
          <p:cNvPr id="378" name="CustomShape 6"/>
          <p:cNvSpPr/>
          <p:nvPr/>
        </p:nvSpPr>
        <p:spPr>
          <a:xfrm>
            <a:off x="287280" y="1160010"/>
            <a:ext cx="9358920" cy="243911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6240" rIns="90000" bIns="45000">
            <a:spAutoFit/>
          </a:bodyPr>
          <a:lstStyle/>
          <a:p>
            <a:pPr>
              <a:spcBef>
                <a:spcPct val="20000"/>
              </a:spcBef>
            </a:pPr>
            <a:r>
              <a:rPr lang="el-GR" sz="2800" dirty="0" smtClean="0">
                <a:solidFill>
                  <a:srgbClr val="FF0000"/>
                </a:solidFill>
                <a:latin typeface="Helvetica Neue"/>
                <a:cs typeface="Helvetica Neue"/>
              </a:rPr>
              <a:t>1. </a:t>
            </a:r>
            <a:r>
              <a:rPr lang="el-GR" sz="2800" dirty="0" smtClean="0">
                <a:solidFill>
                  <a:srgbClr val="FFFFFF"/>
                </a:solidFill>
                <a:latin typeface="Helvetica Neue"/>
                <a:cs typeface="Helvetica Neue"/>
              </a:rPr>
              <a:t>Από </a:t>
            </a:r>
            <a:r>
              <a:rPr lang="el-GR" sz="2800" dirty="0">
                <a:solidFill>
                  <a:srgbClr val="FFFFFF"/>
                </a:solidFill>
                <a:latin typeface="Helvetica Neue"/>
                <a:cs typeface="Helvetica Neue"/>
              </a:rPr>
              <a:t>διάφορα οξέα ή </a:t>
            </a:r>
            <a:r>
              <a:rPr lang="el-GR" sz="2800" dirty="0" smtClean="0">
                <a:solidFill>
                  <a:srgbClr val="FFFFFF"/>
                </a:solidFill>
                <a:latin typeface="Helvetica Neue"/>
                <a:cs typeface="Helvetica Neue"/>
              </a:rPr>
              <a:t>αλκάλια</a:t>
            </a:r>
            <a:endParaRPr lang="el-GR" sz="2800" dirty="0">
              <a:solidFill>
                <a:srgbClr val="FFFFFF"/>
              </a:solidFill>
              <a:latin typeface="Helvetica Neue"/>
              <a:cs typeface="Helvetica Neue"/>
            </a:endParaRPr>
          </a:p>
          <a:p>
            <a:pPr marL="357188" indent="-357188">
              <a:spcBef>
                <a:spcPct val="20000"/>
              </a:spcBef>
            </a:pPr>
            <a:r>
              <a:rPr lang="el-GR" sz="2800" dirty="0" smtClean="0">
                <a:solidFill>
                  <a:srgbClr val="FF0000"/>
                </a:solidFill>
                <a:latin typeface="Helvetica Neue"/>
                <a:cs typeface="Helvetica Neue"/>
              </a:rPr>
              <a:t>2. </a:t>
            </a:r>
            <a:r>
              <a:rPr lang="el-GR" sz="2800" dirty="0" smtClean="0">
                <a:solidFill>
                  <a:srgbClr val="FFFFFF"/>
                </a:solidFill>
                <a:latin typeface="Helvetica Neue"/>
                <a:cs typeface="Helvetica Neue"/>
              </a:rPr>
              <a:t>Σε </a:t>
            </a:r>
            <a:r>
              <a:rPr lang="el-GR" sz="2800" dirty="0">
                <a:solidFill>
                  <a:srgbClr val="FFFFFF"/>
                </a:solidFill>
                <a:latin typeface="Helvetica Neue"/>
                <a:cs typeface="Helvetica Neue"/>
              </a:rPr>
              <a:t>αντίθεση με τα θερμικά αργούν να δώσουν </a:t>
            </a:r>
            <a:r>
              <a:rPr lang="el-GR" sz="2800" dirty="0" smtClean="0">
                <a:solidFill>
                  <a:srgbClr val="FFFFFF"/>
                </a:solidFill>
                <a:latin typeface="Helvetica Neue"/>
                <a:cs typeface="Helvetica Neue"/>
              </a:rPr>
              <a:t>συμπτώματα</a:t>
            </a:r>
            <a:endParaRPr lang="el-GR" sz="2800" dirty="0">
              <a:solidFill>
                <a:srgbClr val="FFFFFF"/>
              </a:solidFill>
              <a:latin typeface="Helvetica Neue"/>
              <a:cs typeface="Helvetica Neue"/>
            </a:endParaRPr>
          </a:p>
          <a:p>
            <a:pPr marL="357188" indent="-357188">
              <a:spcBef>
                <a:spcPct val="20000"/>
              </a:spcBef>
            </a:pPr>
            <a:r>
              <a:rPr lang="el-GR" sz="2800" dirty="0" smtClean="0">
                <a:solidFill>
                  <a:srgbClr val="FF0000"/>
                </a:solidFill>
                <a:latin typeface="Helvetica Neue"/>
                <a:cs typeface="Helvetica Neue"/>
              </a:rPr>
              <a:t>3. </a:t>
            </a:r>
            <a:r>
              <a:rPr lang="el-GR" sz="2800" dirty="0" smtClean="0">
                <a:solidFill>
                  <a:srgbClr val="FFFFFF"/>
                </a:solidFill>
                <a:latin typeface="Helvetica Neue"/>
                <a:cs typeface="Helvetica Neue"/>
              </a:rPr>
              <a:t>Έντονος </a:t>
            </a:r>
            <a:r>
              <a:rPr lang="el-GR" sz="2800" dirty="0">
                <a:solidFill>
                  <a:srgbClr val="FFFFFF"/>
                </a:solidFill>
                <a:latin typeface="Helvetica Neue"/>
                <a:cs typeface="Helvetica Neue"/>
              </a:rPr>
              <a:t>διαπεραστικός πόνος ο οποίος καθυστερεί του </a:t>
            </a:r>
            <a:r>
              <a:rPr lang="el-GR" sz="2800" dirty="0" smtClean="0">
                <a:solidFill>
                  <a:srgbClr val="FFFFFF"/>
                </a:solidFill>
                <a:latin typeface="Helvetica Neue"/>
                <a:cs typeface="Helvetica Neue"/>
              </a:rPr>
              <a:t>εγκαύματος</a:t>
            </a:r>
            <a:endParaRPr lang="el-GR" sz="2800" dirty="0">
              <a:solidFill>
                <a:srgbClr val="FFFFFF"/>
              </a:solidFill>
              <a:latin typeface="Helvetica Neue"/>
              <a:cs typeface="Helvetica Neue"/>
            </a:endParaRPr>
          </a:p>
        </p:txBody>
      </p:sp>
      <p:pic>
        <p:nvPicPr>
          <p:cNvPr id="9" name="Picture 12" descr="Burns aci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364044" y="3560838"/>
            <a:ext cx="3382278" cy="288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413391" y="6443354"/>
            <a:ext cx="32537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l-GR" sz="1600" dirty="0">
                <a:solidFill>
                  <a:schemeClr val="bg1"/>
                </a:solidFill>
                <a:latin typeface="Helvetica Neue"/>
                <a:ea typeface="ＭＳ Ｐゴシック" charset="0"/>
                <a:cs typeface="Helvetica Neue"/>
              </a:rPr>
              <a:t>Χημικό έγκαυμα μεγάλης έκτασης</a:t>
            </a:r>
          </a:p>
        </p:txBody>
      </p:sp>
    </p:spTree>
    <p:extLst>
      <p:ext uri="{BB962C8B-B14F-4D97-AF65-F5344CB8AC3E}">
        <p14:creationId xmlns:p14="http://schemas.microsoft.com/office/powerpoint/2010/main" xmlns="" val="136673799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CustomShape 1"/>
          <p:cNvSpPr/>
          <p:nvPr/>
        </p:nvSpPr>
        <p:spPr>
          <a:xfrm>
            <a:off x="7226280" y="6886440"/>
            <a:ext cx="234540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69875EEC-9D8A-4FC0-99D8-E2B5FF0E4DCD}" type="slidenum">
              <a:rPr lang="el-GR" sz="1400" strike="noStrike">
                <a:solidFill>
                  <a:srgbClr val="FFFFFF"/>
                </a:solidFill>
                <a:latin typeface="Helvetica Neue"/>
                <a:ea typeface="ＭＳ Ｐゴシック"/>
              </a:rPr>
              <a:pPr algn="r">
                <a:lnSpc>
                  <a:spcPct val="100000"/>
                </a:lnSpc>
              </a:pPr>
              <a:t>16</a:t>
            </a:fld>
            <a:endParaRPr dirty="0">
              <a:latin typeface="Helvetica Neue"/>
            </a:endParaRPr>
          </a:p>
        </p:txBody>
      </p:sp>
      <p:sp>
        <p:nvSpPr>
          <p:cNvPr id="374" name="Line 2"/>
          <p:cNvSpPr/>
          <p:nvPr/>
        </p:nvSpPr>
        <p:spPr>
          <a:xfrm flipH="1">
            <a:off x="-1440" y="36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75" name="Line 3"/>
          <p:cNvSpPr/>
          <p:nvPr/>
        </p:nvSpPr>
        <p:spPr>
          <a:xfrm flipH="1">
            <a:off x="-1440" y="684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76" name="CustomShape 4"/>
          <p:cNvSpPr/>
          <p:nvPr/>
        </p:nvSpPr>
        <p:spPr>
          <a:xfrm>
            <a:off x="287280" y="539640"/>
            <a:ext cx="8995320" cy="637560"/>
          </a:xfrm>
          <a:custGeom>
            <a:avLst/>
            <a:gdLst/>
            <a:ahLst/>
            <a:cxnLst/>
            <a:rect l="0" t="0" r="r" b="b"/>
            <a:pathLst>
              <a:path w="24994" h="1518">
                <a:moveTo>
                  <a:pt x="0" y="0"/>
                </a:moveTo>
                <a:lnTo>
                  <a:pt x="24993" y="0"/>
                </a:lnTo>
                <a:lnTo>
                  <a:pt x="24993" y="1517"/>
                </a:lnTo>
                <a:lnTo>
                  <a:pt x="0" y="1517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l-GR" sz="3200" dirty="0" smtClean="0">
                <a:solidFill>
                  <a:srgbClr val="FF0000"/>
                </a:solidFill>
                <a:latin typeface="Helvetica Neue"/>
                <a:cs typeface="Helvetica Neue"/>
              </a:rPr>
              <a:t>Χημικά Εγκαύματα</a:t>
            </a:r>
            <a:endParaRPr lang="el-GR" sz="3200" dirty="0">
              <a:solidFill>
                <a:srgbClr val="FF0000"/>
              </a:solidFill>
              <a:latin typeface="Helvetica Neue"/>
              <a:cs typeface="Helvetica Neue"/>
            </a:endParaRPr>
          </a:p>
        </p:txBody>
      </p:sp>
      <p:sp>
        <p:nvSpPr>
          <p:cNvPr id="377" name="CustomShape 5"/>
          <p:cNvSpPr/>
          <p:nvPr/>
        </p:nvSpPr>
        <p:spPr>
          <a:xfrm>
            <a:off x="3784320" y="6881760"/>
            <a:ext cx="2498400" cy="454680"/>
          </a:xfrm>
          <a:custGeom>
            <a:avLst/>
            <a:gdLst/>
            <a:ahLst/>
            <a:cxnLst/>
            <a:rect l="0" t="0" r="r" b="b"/>
            <a:pathLst>
              <a:path w="5968" h="1627">
                <a:moveTo>
                  <a:pt x="0" y="0"/>
                </a:moveTo>
                <a:lnTo>
                  <a:pt x="5967" y="0"/>
                </a:lnTo>
                <a:lnTo>
                  <a:pt x="5967" y="1626"/>
                </a:lnTo>
                <a:lnTo>
                  <a:pt x="0" y="1626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Ioannis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Lazarettos MD PhD</a:t>
            </a:r>
            <a:endParaRPr dirty="0">
              <a:latin typeface="Helvetica Neue"/>
            </a:endParaRPr>
          </a:p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Orthopaedic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Surgeon</a:t>
            </a:r>
            <a:endParaRPr dirty="0">
              <a:latin typeface="Helvetica Neue"/>
            </a:endParaRPr>
          </a:p>
        </p:txBody>
      </p:sp>
      <p:sp>
        <p:nvSpPr>
          <p:cNvPr id="378" name="CustomShape 6"/>
          <p:cNvSpPr/>
          <p:nvPr/>
        </p:nvSpPr>
        <p:spPr>
          <a:xfrm>
            <a:off x="287280" y="1160010"/>
            <a:ext cx="9358920" cy="290693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6240" rIns="90000" bIns="45000">
            <a:spAutoFit/>
          </a:bodyPr>
          <a:lstStyle/>
          <a:p>
            <a:pPr>
              <a:spcBef>
                <a:spcPct val="20000"/>
              </a:spcBef>
            </a:pPr>
            <a:r>
              <a:rPr lang="el-GR" sz="2800" dirty="0" smtClean="0">
                <a:solidFill>
                  <a:srgbClr val="FF0000"/>
                </a:solidFill>
                <a:latin typeface="Helvetica Neue"/>
                <a:cs typeface="Helvetica Neue"/>
              </a:rPr>
              <a:t>1. Κατάποση</a:t>
            </a:r>
            <a:endParaRPr lang="el-GR" sz="2800" dirty="0">
              <a:solidFill>
                <a:srgbClr val="FF0000"/>
              </a:solidFill>
              <a:latin typeface="Helvetica Neue"/>
              <a:cs typeface="Helvetica Neue"/>
            </a:endParaRPr>
          </a:p>
          <a:p>
            <a:pPr marL="838200" indent="-838200">
              <a:spcBef>
                <a:spcPct val="20000"/>
              </a:spcBef>
            </a:pPr>
            <a:r>
              <a:rPr lang="el-GR" sz="2400" dirty="0" smtClean="0">
                <a:latin typeface="Helvetica Neue"/>
                <a:cs typeface="Helvetica Neue"/>
              </a:rPr>
              <a:t>Σοβαρές </a:t>
            </a:r>
            <a:r>
              <a:rPr lang="el-GR" sz="2400" dirty="0">
                <a:latin typeface="Helvetica Neue"/>
                <a:cs typeface="Helvetica Neue"/>
              </a:rPr>
              <a:t>βλάβες σε </a:t>
            </a:r>
            <a:r>
              <a:rPr lang="el-GR" sz="2400" dirty="0" smtClean="0">
                <a:latin typeface="Helvetica Neue"/>
                <a:cs typeface="Helvetica Neue"/>
              </a:rPr>
              <a:t>βλεννογόνους, οίδημα, δύσπνοια</a:t>
            </a:r>
            <a:endParaRPr lang="el-GR" sz="2400" dirty="0">
              <a:latin typeface="Helvetica Neue"/>
              <a:cs typeface="Helvetica Neue"/>
            </a:endParaRPr>
          </a:p>
          <a:p>
            <a:pPr marL="357188" indent="-357188">
              <a:spcBef>
                <a:spcPct val="20000"/>
              </a:spcBef>
            </a:pPr>
            <a:r>
              <a:rPr lang="el-GR" sz="2800" dirty="0" smtClean="0">
                <a:solidFill>
                  <a:srgbClr val="FF0000"/>
                </a:solidFill>
                <a:latin typeface="Helvetica Neue"/>
                <a:cs typeface="Helvetica Neue"/>
              </a:rPr>
              <a:t>2. Οφθαλμός</a:t>
            </a:r>
          </a:p>
          <a:p>
            <a:pPr marL="357188" indent="-357188">
              <a:spcBef>
                <a:spcPct val="20000"/>
              </a:spcBef>
            </a:pPr>
            <a:r>
              <a:rPr lang="el-GR" sz="2400" dirty="0" smtClean="0">
                <a:latin typeface="Helvetica Neue"/>
                <a:cs typeface="Helvetica Neue"/>
              </a:rPr>
              <a:t>Ερυθρότητα, Φωτοευαισθησία</a:t>
            </a:r>
            <a:endParaRPr lang="el-GR" sz="2400" dirty="0">
              <a:latin typeface="Helvetica Neue"/>
              <a:cs typeface="Helvetica Neue"/>
            </a:endParaRPr>
          </a:p>
          <a:p>
            <a:pPr marL="357188" indent="-357188">
              <a:spcBef>
                <a:spcPct val="20000"/>
              </a:spcBef>
            </a:pPr>
            <a:r>
              <a:rPr lang="el-GR" sz="2800" dirty="0" smtClean="0">
                <a:solidFill>
                  <a:srgbClr val="FF0000"/>
                </a:solidFill>
                <a:latin typeface="Helvetica Neue"/>
                <a:cs typeface="Helvetica Neue"/>
              </a:rPr>
              <a:t>3. Δέρμα</a:t>
            </a:r>
          </a:p>
          <a:p>
            <a:pPr marL="838200" indent="-838200">
              <a:spcBef>
                <a:spcPct val="20000"/>
              </a:spcBef>
            </a:pPr>
            <a:r>
              <a:rPr lang="el-GR" sz="2400" dirty="0" smtClean="0">
                <a:latin typeface="Helvetica Neue"/>
                <a:cs typeface="Helvetica Neue"/>
              </a:rPr>
              <a:t>Ερυθρότητα, καταστροφή, Καυστικός πόνος</a:t>
            </a:r>
            <a:endParaRPr lang="el-GR" sz="2400" dirty="0">
              <a:latin typeface="Helvetica Neue"/>
              <a:cs typeface="Helvetica Neue"/>
            </a:endParaRPr>
          </a:p>
        </p:txBody>
      </p:sp>
      <p:pic>
        <p:nvPicPr>
          <p:cNvPr id="10" name="Picture 9" descr="toxins mout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73583" y="4458009"/>
            <a:ext cx="2555725" cy="216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1" descr="red eye 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840418" y="5197899"/>
            <a:ext cx="1980000" cy="14449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red eye 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846547" y="4458009"/>
            <a:ext cx="1980000" cy="7029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3" descr="toxic epidermal necrosi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698397" y="4482869"/>
            <a:ext cx="1321905" cy="216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outbackmedicburn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020302" y="4482669"/>
            <a:ext cx="1640376" cy="216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8145649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CustomShape 1"/>
          <p:cNvSpPr/>
          <p:nvPr/>
        </p:nvSpPr>
        <p:spPr>
          <a:xfrm>
            <a:off x="7226280" y="6886440"/>
            <a:ext cx="234540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69875EEC-9D8A-4FC0-99D8-E2B5FF0E4DCD}" type="slidenum">
              <a:rPr lang="el-GR" sz="1400" strike="noStrike">
                <a:solidFill>
                  <a:srgbClr val="FFFFFF"/>
                </a:solidFill>
                <a:latin typeface="Helvetica Neue"/>
                <a:ea typeface="ＭＳ Ｐゴシック"/>
              </a:rPr>
              <a:pPr algn="r">
                <a:lnSpc>
                  <a:spcPct val="100000"/>
                </a:lnSpc>
              </a:pPr>
              <a:t>17</a:t>
            </a:fld>
            <a:endParaRPr dirty="0">
              <a:latin typeface="Helvetica Neue"/>
            </a:endParaRPr>
          </a:p>
        </p:txBody>
      </p:sp>
      <p:sp>
        <p:nvSpPr>
          <p:cNvPr id="374" name="Line 2"/>
          <p:cNvSpPr/>
          <p:nvPr/>
        </p:nvSpPr>
        <p:spPr>
          <a:xfrm flipH="1">
            <a:off x="-1440" y="36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75" name="Line 3"/>
          <p:cNvSpPr/>
          <p:nvPr/>
        </p:nvSpPr>
        <p:spPr>
          <a:xfrm flipH="1">
            <a:off x="-1440" y="684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76" name="CustomShape 4"/>
          <p:cNvSpPr/>
          <p:nvPr/>
        </p:nvSpPr>
        <p:spPr>
          <a:xfrm>
            <a:off x="287280" y="539640"/>
            <a:ext cx="8995320" cy="637560"/>
          </a:xfrm>
          <a:custGeom>
            <a:avLst/>
            <a:gdLst/>
            <a:ahLst/>
            <a:cxnLst/>
            <a:rect l="0" t="0" r="r" b="b"/>
            <a:pathLst>
              <a:path w="24994" h="1518">
                <a:moveTo>
                  <a:pt x="0" y="0"/>
                </a:moveTo>
                <a:lnTo>
                  <a:pt x="24993" y="0"/>
                </a:lnTo>
                <a:lnTo>
                  <a:pt x="24993" y="1517"/>
                </a:lnTo>
                <a:lnTo>
                  <a:pt x="0" y="1517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l-GR" sz="3200" dirty="0" smtClean="0">
                <a:solidFill>
                  <a:srgbClr val="FF0000"/>
                </a:solidFill>
                <a:latin typeface="Helvetica Neue"/>
                <a:cs typeface="Helvetica Neue"/>
              </a:rPr>
              <a:t>Πρώτες Βοήθειες</a:t>
            </a:r>
            <a:endParaRPr lang="el-GR" sz="3200" dirty="0">
              <a:solidFill>
                <a:srgbClr val="FF0000"/>
              </a:solidFill>
              <a:latin typeface="Helvetica Neue"/>
              <a:cs typeface="Helvetica Neue"/>
            </a:endParaRPr>
          </a:p>
        </p:txBody>
      </p:sp>
      <p:sp>
        <p:nvSpPr>
          <p:cNvPr id="377" name="CustomShape 5"/>
          <p:cNvSpPr/>
          <p:nvPr/>
        </p:nvSpPr>
        <p:spPr>
          <a:xfrm>
            <a:off x="3784320" y="6881760"/>
            <a:ext cx="2498400" cy="454680"/>
          </a:xfrm>
          <a:custGeom>
            <a:avLst/>
            <a:gdLst/>
            <a:ahLst/>
            <a:cxnLst/>
            <a:rect l="0" t="0" r="r" b="b"/>
            <a:pathLst>
              <a:path w="5968" h="1627">
                <a:moveTo>
                  <a:pt x="0" y="0"/>
                </a:moveTo>
                <a:lnTo>
                  <a:pt x="5967" y="0"/>
                </a:lnTo>
                <a:lnTo>
                  <a:pt x="5967" y="1626"/>
                </a:lnTo>
                <a:lnTo>
                  <a:pt x="0" y="1626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Ioannis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Lazarettos MD PhD</a:t>
            </a:r>
            <a:endParaRPr dirty="0">
              <a:latin typeface="Helvetica Neue"/>
            </a:endParaRPr>
          </a:p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Orthopaedic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Surgeon</a:t>
            </a:r>
            <a:endParaRPr dirty="0">
              <a:latin typeface="Helvetica Neue"/>
            </a:endParaRPr>
          </a:p>
        </p:txBody>
      </p:sp>
      <p:sp>
        <p:nvSpPr>
          <p:cNvPr id="378" name="CustomShape 6"/>
          <p:cNvSpPr/>
          <p:nvPr/>
        </p:nvSpPr>
        <p:spPr>
          <a:xfrm>
            <a:off x="287280" y="1160010"/>
            <a:ext cx="9358920" cy="252529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6240" rIns="90000" bIns="45000">
            <a:spAutoFit/>
          </a:bodyPr>
          <a:lstStyle/>
          <a:p>
            <a:pPr>
              <a:spcBef>
                <a:spcPct val="20000"/>
              </a:spcBef>
              <a:buClr>
                <a:srgbClr val="FF0000"/>
              </a:buClr>
            </a:pPr>
            <a:r>
              <a:rPr lang="el-GR" sz="2800" dirty="0" smtClean="0">
                <a:solidFill>
                  <a:srgbClr val="FF0000"/>
                </a:solidFill>
                <a:latin typeface="Helvetica Neue"/>
                <a:cs typeface="Helvetica Neue"/>
              </a:rPr>
              <a:t>1. </a:t>
            </a:r>
            <a:r>
              <a:rPr lang="el-GR" sz="2800" dirty="0" smtClean="0">
                <a:solidFill>
                  <a:srgbClr val="FFFFFF"/>
                </a:solidFill>
                <a:latin typeface="Helvetica Neue"/>
                <a:cs typeface="Helvetica Neue"/>
              </a:rPr>
              <a:t>Άμεση </a:t>
            </a:r>
            <a:r>
              <a:rPr lang="el-GR" sz="2800" dirty="0">
                <a:solidFill>
                  <a:srgbClr val="FFFFFF"/>
                </a:solidFill>
                <a:latin typeface="Helvetica Neue"/>
                <a:cs typeface="Helvetica Neue"/>
              </a:rPr>
              <a:t>πλύση της </a:t>
            </a:r>
            <a:r>
              <a:rPr lang="el-GR" sz="2800" dirty="0" smtClean="0">
                <a:solidFill>
                  <a:srgbClr val="FFFFFF"/>
                </a:solidFill>
                <a:latin typeface="Helvetica Neue"/>
                <a:cs typeface="Helvetica Neue"/>
              </a:rPr>
              <a:t>περιοχής 20 </a:t>
            </a:r>
            <a:r>
              <a:rPr lang="el-GR" sz="2800" dirty="0">
                <a:solidFill>
                  <a:srgbClr val="FFFFFF"/>
                </a:solidFill>
                <a:latin typeface="Helvetica Neue"/>
                <a:cs typeface="Helvetica Neue"/>
              </a:rPr>
              <a:t>– 25 </a:t>
            </a:r>
            <a:r>
              <a:rPr lang="el-GR" sz="2800" dirty="0" smtClean="0">
                <a:solidFill>
                  <a:srgbClr val="FFFFFF"/>
                </a:solidFill>
                <a:latin typeface="Helvetica Neue"/>
                <a:cs typeface="Helvetica Neue"/>
              </a:rPr>
              <a:t>λεπτά</a:t>
            </a:r>
          </a:p>
          <a:p>
            <a:pPr marL="357188" indent="-357188">
              <a:spcBef>
                <a:spcPct val="20000"/>
              </a:spcBef>
              <a:buClr>
                <a:srgbClr val="FF0000"/>
              </a:buClr>
            </a:pPr>
            <a:r>
              <a:rPr lang="el-GR" sz="2800" dirty="0" smtClean="0">
                <a:solidFill>
                  <a:srgbClr val="FF0000"/>
                </a:solidFill>
                <a:latin typeface="Helvetica Neue"/>
                <a:cs typeface="Helvetica Neue"/>
              </a:rPr>
              <a:t>2. </a:t>
            </a:r>
            <a:r>
              <a:rPr lang="el-GR" sz="2800" dirty="0" err="1" smtClean="0">
                <a:solidFill>
                  <a:srgbClr val="FFFFFF"/>
                </a:solidFill>
                <a:latin typeface="Helvetica Neue"/>
                <a:cs typeface="Helvetica Neue"/>
              </a:rPr>
              <a:t>Προφυλάσσουμε</a:t>
            </a:r>
            <a:r>
              <a:rPr lang="el-GR" sz="2800" dirty="0" smtClean="0">
                <a:solidFill>
                  <a:srgbClr val="FFFFFF"/>
                </a:solidFill>
                <a:latin typeface="Helvetica Neue"/>
                <a:cs typeface="Helvetica Neue"/>
              </a:rPr>
              <a:t> </a:t>
            </a:r>
            <a:r>
              <a:rPr lang="el-GR" sz="2800" dirty="0">
                <a:solidFill>
                  <a:srgbClr val="FFFFFF"/>
                </a:solidFill>
                <a:latin typeface="Helvetica Neue"/>
                <a:cs typeface="Helvetica Neue"/>
              </a:rPr>
              <a:t>από το νερό υγιείς περιοχές του </a:t>
            </a:r>
            <a:r>
              <a:rPr lang="el-GR" sz="2800" dirty="0" smtClean="0">
                <a:solidFill>
                  <a:srgbClr val="FFFFFF"/>
                </a:solidFill>
                <a:latin typeface="Helvetica Neue"/>
                <a:cs typeface="Helvetica Neue"/>
              </a:rPr>
              <a:t>σώματος</a:t>
            </a:r>
            <a:endParaRPr lang="el-GR" sz="2800" dirty="0">
              <a:solidFill>
                <a:srgbClr val="FFFFFF"/>
              </a:solidFill>
              <a:latin typeface="Helvetica Neue"/>
              <a:cs typeface="Helvetica Neue"/>
            </a:endParaRPr>
          </a:p>
          <a:p>
            <a:pPr>
              <a:spcBef>
                <a:spcPct val="20000"/>
              </a:spcBef>
              <a:buClr>
                <a:srgbClr val="FF0000"/>
              </a:buClr>
            </a:pPr>
            <a:r>
              <a:rPr lang="el-GR" sz="2800" dirty="0" smtClean="0">
                <a:solidFill>
                  <a:srgbClr val="FF0000"/>
                </a:solidFill>
                <a:latin typeface="Helvetica Neue"/>
                <a:cs typeface="Helvetica Neue"/>
              </a:rPr>
              <a:t>3. </a:t>
            </a:r>
            <a:r>
              <a:rPr lang="el-GR" sz="2800" dirty="0" smtClean="0">
                <a:solidFill>
                  <a:srgbClr val="FFFFFF"/>
                </a:solidFill>
                <a:latin typeface="Helvetica Neue"/>
                <a:cs typeface="Helvetica Neue"/>
              </a:rPr>
              <a:t>Ποτέ </a:t>
            </a:r>
            <a:r>
              <a:rPr lang="el-GR" sz="2800" dirty="0">
                <a:solidFill>
                  <a:srgbClr val="FFFFFF"/>
                </a:solidFill>
                <a:latin typeface="Helvetica Neue"/>
                <a:cs typeface="Helvetica Neue"/>
              </a:rPr>
              <a:t>δε σκεπάζουμε την </a:t>
            </a:r>
            <a:r>
              <a:rPr lang="el-GR" sz="2800" dirty="0" smtClean="0">
                <a:solidFill>
                  <a:srgbClr val="FFFFFF"/>
                </a:solidFill>
                <a:latin typeface="Helvetica Neue"/>
                <a:cs typeface="Helvetica Neue"/>
              </a:rPr>
              <a:t>περιοχή</a:t>
            </a:r>
            <a:endParaRPr lang="el-GR" sz="2800" dirty="0">
              <a:solidFill>
                <a:srgbClr val="FFFFFF"/>
              </a:solidFill>
              <a:latin typeface="Helvetica Neue"/>
              <a:cs typeface="Helvetica Neue"/>
            </a:endParaRPr>
          </a:p>
          <a:p>
            <a:pPr>
              <a:spcBef>
                <a:spcPct val="20000"/>
              </a:spcBef>
              <a:buClr>
                <a:srgbClr val="FF0000"/>
              </a:buClr>
            </a:pPr>
            <a:r>
              <a:rPr lang="el-GR" sz="2800" dirty="0" smtClean="0">
                <a:solidFill>
                  <a:srgbClr val="FF0000"/>
                </a:solidFill>
                <a:latin typeface="Helvetica Neue"/>
                <a:cs typeface="Helvetica Neue"/>
              </a:rPr>
              <a:t>4. </a:t>
            </a:r>
            <a:r>
              <a:rPr lang="el-GR" sz="2800" dirty="0" smtClean="0">
                <a:solidFill>
                  <a:srgbClr val="FFFFFF"/>
                </a:solidFill>
                <a:latin typeface="Helvetica Neue"/>
                <a:cs typeface="Helvetica Neue"/>
              </a:rPr>
              <a:t>Μεταφορά </a:t>
            </a:r>
            <a:r>
              <a:rPr lang="el-GR" sz="2800" dirty="0">
                <a:solidFill>
                  <a:srgbClr val="FFFFFF"/>
                </a:solidFill>
                <a:latin typeface="Helvetica Neue"/>
                <a:cs typeface="Helvetica Neue"/>
              </a:rPr>
              <a:t>στο Ν</a:t>
            </a:r>
            <a:r>
              <a:rPr lang="el-GR" sz="2800" dirty="0" smtClean="0">
                <a:solidFill>
                  <a:srgbClr val="FFFFFF"/>
                </a:solidFill>
                <a:latin typeface="Helvetica Neue"/>
                <a:cs typeface="Helvetica Neue"/>
              </a:rPr>
              <a:t>οσοκομείο</a:t>
            </a:r>
            <a:endParaRPr lang="el-GR" sz="2800" dirty="0">
              <a:solidFill>
                <a:srgbClr val="FFFFFF"/>
              </a:solidFill>
              <a:latin typeface="Helvetica Neue"/>
              <a:cs typeface="Helvetica Neue"/>
            </a:endParaRPr>
          </a:p>
        </p:txBody>
      </p:sp>
      <p:pic>
        <p:nvPicPr>
          <p:cNvPr id="15" name="Picture 12" descr="burns washing WORKED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B118D"/>
              </a:clrFrom>
              <a:clrTo>
                <a:srgbClr val="0B118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926954" y="4058161"/>
            <a:ext cx="4261250" cy="252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426213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CustomShape 1"/>
          <p:cNvSpPr/>
          <p:nvPr/>
        </p:nvSpPr>
        <p:spPr>
          <a:xfrm>
            <a:off x="7226280" y="6886440"/>
            <a:ext cx="234540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69875EEC-9D8A-4FC0-99D8-E2B5FF0E4DCD}" type="slidenum">
              <a:rPr lang="el-GR" sz="1400" strike="noStrike">
                <a:solidFill>
                  <a:srgbClr val="FFFFFF"/>
                </a:solidFill>
                <a:latin typeface="Helvetica Neue"/>
                <a:ea typeface="ＭＳ Ｐゴシック"/>
              </a:rPr>
              <a:pPr algn="r">
                <a:lnSpc>
                  <a:spcPct val="100000"/>
                </a:lnSpc>
              </a:pPr>
              <a:t>18</a:t>
            </a:fld>
            <a:endParaRPr dirty="0">
              <a:latin typeface="Helvetica Neue"/>
            </a:endParaRPr>
          </a:p>
        </p:txBody>
      </p:sp>
      <p:sp>
        <p:nvSpPr>
          <p:cNvPr id="374" name="Line 2"/>
          <p:cNvSpPr/>
          <p:nvPr/>
        </p:nvSpPr>
        <p:spPr>
          <a:xfrm flipH="1">
            <a:off x="-1440" y="36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75" name="Line 3"/>
          <p:cNvSpPr/>
          <p:nvPr/>
        </p:nvSpPr>
        <p:spPr>
          <a:xfrm flipH="1">
            <a:off x="-1440" y="684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76" name="CustomShape 4"/>
          <p:cNvSpPr/>
          <p:nvPr/>
        </p:nvSpPr>
        <p:spPr>
          <a:xfrm>
            <a:off x="287280" y="539640"/>
            <a:ext cx="8995320" cy="637560"/>
          </a:xfrm>
          <a:custGeom>
            <a:avLst/>
            <a:gdLst/>
            <a:ahLst/>
            <a:cxnLst/>
            <a:rect l="0" t="0" r="r" b="b"/>
            <a:pathLst>
              <a:path w="24994" h="1518">
                <a:moveTo>
                  <a:pt x="0" y="0"/>
                </a:moveTo>
                <a:lnTo>
                  <a:pt x="24993" y="0"/>
                </a:lnTo>
                <a:lnTo>
                  <a:pt x="24993" y="1517"/>
                </a:lnTo>
                <a:lnTo>
                  <a:pt x="0" y="1517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l-GR" sz="3200" dirty="0" smtClean="0">
                <a:solidFill>
                  <a:srgbClr val="FF0000"/>
                </a:solidFill>
                <a:latin typeface="Helvetica Neue"/>
                <a:cs typeface="Helvetica Neue"/>
              </a:rPr>
              <a:t>Πρώτες Βοήθειες σε Κατάποση</a:t>
            </a:r>
            <a:endParaRPr lang="el-GR" sz="3200" dirty="0">
              <a:solidFill>
                <a:srgbClr val="FF0000"/>
              </a:solidFill>
              <a:latin typeface="Helvetica Neue"/>
              <a:cs typeface="Helvetica Neue"/>
            </a:endParaRPr>
          </a:p>
        </p:txBody>
      </p:sp>
      <p:sp>
        <p:nvSpPr>
          <p:cNvPr id="377" name="CustomShape 5"/>
          <p:cNvSpPr/>
          <p:nvPr/>
        </p:nvSpPr>
        <p:spPr>
          <a:xfrm>
            <a:off x="3784320" y="6881760"/>
            <a:ext cx="2498400" cy="454680"/>
          </a:xfrm>
          <a:custGeom>
            <a:avLst/>
            <a:gdLst/>
            <a:ahLst/>
            <a:cxnLst/>
            <a:rect l="0" t="0" r="r" b="b"/>
            <a:pathLst>
              <a:path w="5968" h="1627">
                <a:moveTo>
                  <a:pt x="0" y="0"/>
                </a:moveTo>
                <a:lnTo>
                  <a:pt x="5967" y="0"/>
                </a:lnTo>
                <a:lnTo>
                  <a:pt x="5967" y="1626"/>
                </a:lnTo>
                <a:lnTo>
                  <a:pt x="0" y="1626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Ioannis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Lazarettos MD PhD</a:t>
            </a:r>
            <a:endParaRPr dirty="0">
              <a:latin typeface="Helvetica Neue"/>
            </a:endParaRPr>
          </a:p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Orthopaedic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Surgeon</a:t>
            </a:r>
            <a:endParaRPr dirty="0">
              <a:latin typeface="Helvetica Neue"/>
            </a:endParaRPr>
          </a:p>
        </p:txBody>
      </p:sp>
      <p:sp>
        <p:nvSpPr>
          <p:cNvPr id="378" name="CustomShape 6"/>
          <p:cNvSpPr/>
          <p:nvPr/>
        </p:nvSpPr>
        <p:spPr>
          <a:xfrm>
            <a:off x="287280" y="1160010"/>
            <a:ext cx="9358920" cy="312853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6240" rIns="90000" bIns="45000">
            <a:spAutoFit/>
          </a:bodyPr>
          <a:lstStyle/>
          <a:p>
            <a:pPr>
              <a:spcBef>
                <a:spcPct val="20000"/>
              </a:spcBef>
              <a:buClr>
                <a:srgbClr val="FF0000"/>
              </a:buClr>
            </a:pPr>
            <a:r>
              <a:rPr lang="el-GR" sz="2800" dirty="0" smtClean="0">
                <a:solidFill>
                  <a:srgbClr val="FF0000"/>
                </a:solidFill>
                <a:latin typeface="Helvetica Neue"/>
                <a:cs typeface="Helvetica Neue"/>
              </a:rPr>
              <a:t>1. </a:t>
            </a:r>
            <a:r>
              <a:rPr lang="el-GR" sz="2800" dirty="0" smtClean="0">
                <a:solidFill>
                  <a:srgbClr val="FFFFFF"/>
                </a:solidFill>
                <a:latin typeface="Helvetica Neue"/>
                <a:cs typeface="Helvetica Neue"/>
              </a:rPr>
              <a:t>Πιθανή </a:t>
            </a:r>
            <a:r>
              <a:rPr lang="el-GR" sz="2800" dirty="0">
                <a:solidFill>
                  <a:srgbClr val="FFFFFF"/>
                </a:solidFill>
                <a:latin typeface="Helvetica Neue"/>
                <a:cs typeface="Helvetica Neue"/>
              </a:rPr>
              <a:t>έναρξη </a:t>
            </a:r>
            <a:r>
              <a:rPr lang="el-GR" sz="2800" dirty="0">
                <a:solidFill>
                  <a:srgbClr val="FF0000"/>
                </a:solidFill>
                <a:latin typeface="Helvetica Neue"/>
                <a:cs typeface="Helvetica Neue"/>
              </a:rPr>
              <a:t>ΚΑΡΠΑ</a:t>
            </a:r>
          </a:p>
          <a:p>
            <a:pPr>
              <a:spcBef>
                <a:spcPct val="20000"/>
              </a:spcBef>
              <a:buClr>
                <a:srgbClr val="FF0000"/>
              </a:buClr>
            </a:pPr>
            <a:r>
              <a:rPr lang="el-GR" sz="2800" dirty="0" smtClean="0">
                <a:solidFill>
                  <a:srgbClr val="FF0000"/>
                </a:solidFill>
                <a:latin typeface="Helvetica Neue"/>
                <a:cs typeface="Helvetica Neue"/>
              </a:rPr>
              <a:t>2. </a:t>
            </a:r>
            <a:r>
              <a:rPr lang="el-GR" sz="2800" dirty="0" smtClean="0">
                <a:solidFill>
                  <a:srgbClr val="FFFFFF"/>
                </a:solidFill>
                <a:latin typeface="Helvetica Neue"/>
                <a:cs typeface="Helvetica Neue"/>
              </a:rPr>
              <a:t>Άμεση </a:t>
            </a:r>
            <a:r>
              <a:rPr lang="el-GR" sz="2800" dirty="0">
                <a:solidFill>
                  <a:srgbClr val="FFFFFF"/>
                </a:solidFill>
                <a:latin typeface="Helvetica Neue"/>
                <a:cs typeface="Helvetica Neue"/>
              </a:rPr>
              <a:t>πλύση προσώπου, στόματος</a:t>
            </a:r>
          </a:p>
          <a:p>
            <a:pPr>
              <a:spcBef>
                <a:spcPct val="20000"/>
              </a:spcBef>
              <a:buClr>
                <a:srgbClr val="FF0000"/>
              </a:buClr>
            </a:pPr>
            <a:r>
              <a:rPr lang="el-GR" sz="2800" dirty="0" smtClean="0">
                <a:solidFill>
                  <a:srgbClr val="FF0000"/>
                </a:solidFill>
                <a:latin typeface="Helvetica Neue"/>
                <a:cs typeface="Helvetica Neue"/>
              </a:rPr>
              <a:t>3. </a:t>
            </a:r>
            <a:r>
              <a:rPr lang="el-GR" sz="2800" dirty="0" smtClean="0">
                <a:solidFill>
                  <a:srgbClr val="FFFFFF"/>
                </a:solidFill>
                <a:latin typeface="Helvetica Neue"/>
                <a:cs typeface="Helvetica Neue"/>
              </a:rPr>
              <a:t>Νερό </a:t>
            </a:r>
            <a:r>
              <a:rPr lang="el-GR" sz="2800" dirty="0">
                <a:solidFill>
                  <a:srgbClr val="FFFFFF"/>
                </a:solidFill>
                <a:latin typeface="Helvetica Neue"/>
                <a:cs typeface="Helvetica Neue"/>
              </a:rPr>
              <a:t>ή γάλα σε γουλιές</a:t>
            </a:r>
          </a:p>
          <a:p>
            <a:pPr>
              <a:spcBef>
                <a:spcPct val="20000"/>
              </a:spcBef>
              <a:buClr>
                <a:srgbClr val="FF0000"/>
              </a:buClr>
            </a:pPr>
            <a:r>
              <a:rPr lang="el-GR" sz="2800" dirty="0" smtClean="0">
                <a:solidFill>
                  <a:srgbClr val="FF0000"/>
                </a:solidFill>
                <a:latin typeface="Helvetica Neue"/>
                <a:cs typeface="Helvetica Neue"/>
              </a:rPr>
              <a:t>4. </a:t>
            </a:r>
            <a:r>
              <a:rPr lang="el-GR" sz="2800" dirty="0" smtClean="0">
                <a:solidFill>
                  <a:srgbClr val="FFFFFF"/>
                </a:solidFill>
                <a:latin typeface="Helvetica Neue"/>
                <a:cs typeface="Helvetica Neue"/>
              </a:rPr>
              <a:t>Ποτέ δεν </a:t>
            </a:r>
            <a:r>
              <a:rPr lang="el-GR" sz="2800" dirty="0">
                <a:solidFill>
                  <a:srgbClr val="FFFFFF"/>
                </a:solidFill>
                <a:latin typeface="Helvetica Neue"/>
                <a:cs typeface="Helvetica Neue"/>
              </a:rPr>
              <a:t>προκαλούμε εμετό</a:t>
            </a:r>
          </a:p>
          <a:p>
            <a:pPr>
              <a:spcBef>
                <a:spcPct val="20000"/>
              </a:spcBef>
              <a:buClr>
                <a:srgbClr val="FF0000"/>
              </a:buClr>
            </a:pPr>
            <a:r>
              <a:rPr lang="el-GR" sz="2800" dirty="0" smtClean="0">
                <a:solidFill>
                  <a:srgbClr val="FF0000"/>
                </a:solidFill>
                <a:latin typeface="Helvetica Neue"/>
                <a:cs typeface="Helvetica Neue"/>
              </a:rPr>
              <a:t>5. </a:t>
            </a:r>
            <a:r>
              <a:rPr lang="el-GR" sz="2800" dirty="0" smtClean="0">
                <a:solidFill>
                  <a:srgbClr val="FFFFFF"/>
                </a:solidFill>
                <a:latin typeface="Helvetica Neue"/>
                <a:cs typeface="Helvetica Neue"/>
              </a:rPr>
              <a:t>Μεταφορά </a:t>
            </a:r>
            <a:r>
              <a:rPr lang="el-GR" sz="2800" dirty="0">
                <a:solidFill>
                  <a:srgbClr val="FFFFFF"/>
                </a:solidFill>
                <a:latin typeface="Helvetica Neue"/>
                <a:cs typeface="Helvetica Neue"/>
              </a:rPr>
              <a:t>στο </a:t>
            </a:r>
            <a:r>
              <a:rPr lang="el-GR" sz="2800" dirty="0" smtClean="0">
                <a:solidFill>
                  <a:srgbClr val="FFFFFF"/>
                </a:solidFill>
                <a:latin typeface="Helvetica Neue"/>
                <a:cs typeface="Helvetica Neue"/>
              </a:rPr>
              <a:t>Νοσοκομείο </a:t>
            </a:r>
            <a:endParaRPr lang="el-GR" sz="2800" dirty="0">
              <a:solidFill>
                <a:srgbClr val="FFFFFF"/>
              </a:solidFill>
              <a:latin typeface="Helvetica Neue"/>
              <a:cs typeface="Helvetica Neue"/>
            </a:endParaRPr>
          </a:p>
          <a:p>
            <a:pPr>
              <a:spcBef>
                <a:spcPct val="20000"/>
              </a:spcBef>
              <a:buClr>
                <a:srgbClr val="FF0000"/>
              </a:buClr>
            </a:pPr>
            <a:r>
              <a:rPr lang="el-GR" sz="2800" dirty="0" smtClean="0">
                <a:solidFill>
                  <a:srgbClr val="FF0000"/>
                </a:solidFill>
                <a:latin typeface="Helvetica Neue"/>
                <a:cs typeface="Helvetica Neue"/>
              </a:rPr>
              <a:t>6. </a:t>
            </a:r>
            <a:r>
              <a:rPr lang="el-GR" sz="2800" dirty="0" smtClean="0">
                <a:solidFill>
                  <a:srgbClr val="FFFFFF"/>
                </a:solidFill>
                <a:latin typeface="Helvetica Neue"/>
                <a:cs typeface="Helvetica Neue"/>
              </a:rPr>
              <a:t>Κέντρο Δηλητηριάσεων: 210 </a:t>
            </a:r>
            <a:r>
              <a:rPr lang="el-GR" sz="2800" dirty="0">
                <a:solidFill>
                  <a:srgbClr val="FFFFFF"/>
                </a:solidFill>
                <a:latin typeface="Helvetica Neue"/>
                <a:cs typeface="Helvetica Neue"/>
              </a:rPr>
              <a:t>- 7793777</a:t>
            </a:r>
          </a:p>
        </p:txBody>
      </p:sp>
      <p:pic>
        <p:nvPicPr>
          <p:cNvPr id="9" name="Picture 13" descr="mil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12097" y="4305124"/>
            <a:ext cx="2340000" cy="234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0074962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CustomShape 1"/>
          <p:cNvSpPr/>
          <p:nvPr/>
        </p:nvSpPr>
        <p:spPr>
          <a:xfrm>
            <a:off x="7226280" y="6886440"/>
            <a:ext cx="234540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69875EEC-9D8A-4FC0-99D8-E2B5FF0E4DCD}" type="slidenum">
              <a:rPr lang="el-GR" sz="1400" strike="noStrike">
                <a:solidFill>
                  <a:srgbClr val="FFFFFF"/>
                </a:solidFill>
                <a:latin typeface="Helvetica Neue"/>
                <a:ea typeface="ＭＳ Ｐゴシック"/>
              </a:rPr>
              <a:pPr algn="r">
                <a:lnSpc>
                  <a:spcPct val="100000"/>
                </a:lnSpc>
              </a:pPr>
              <a:t>19</a:t>
            </a:fld>
            <a:endParaRPr dirty="0">
              <a:latin typeface="Helvetica Neue"/>
            </a:endParaRPr>
          </a:p>
        </p:txBody>
      </p:sp>
      <p:sp>
        <p:nvSpPr>
          <p:cNvPr id="374" name="Line 2"/>
          <p:cNvSpPr/>
          <p:nvPr/>
        </p:nvSpPr>
        <p:spPr>
          <a:xfrm flipH="1">
            <a:off x="-1440" y="36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75" name="Line 3"/>
          <p:cNvSpPr/>
          <p:nvPr/>
        </p:nvSpPr>
        <p:spPr>
          <a:xfrm flipH="1">
            <a:off x="-1440" y="684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76" name="CustomShape 4"/>
          <p:cNvSpPr/>
          <p:nvPr/>
        </p:nvSpPr>
        <p:spPr>
          <a:xfrm>
            <a:off x="287280" y="539640"/>
            <a:ext cx="8995320" cy="637560"/>
          </a:xfrm>
          <a:custGeom>
            <a:avLst/>
            <a:gdLst/>
            <a:ahLst/>
            <a:cxnLst/>
            <a:rect l="0" t="0" r="r" b="b"/>
            <a:pathLst>
              <a:path w="24994" h="1518">
                <a:moveTo>
                  <a:pt x="0" y="0"/>
                </a:moveTo>
                <a:lnTo>
                  <a:pt x="24993" y="0"/>
                </a:lnTo>
                <a:lnTo>
                  <a:pt x="24993" y="1517"/>
                </a:lnTo>
                <a:lnTo>
                  <a:pt x="0" y="1517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l-GR" sz="3200" dirty="0" smtClean="0">
                <a:solidFill>
                  <a:srgbClr val="FF0000"/>
                </a:solidFill>
                <a:latin typeface="Helvetica Neue"/>
                <a:cs typeface="Helvetica Neue"/>
              </a:rPr>
              <a:t>Πρώτες Βοήθειες σε Κατάποση</a:t>
            </a:r>
            <a:endParaRPr lang="el-GR" sz="3200" dirty="0">
              <a:solidFill>
                <a:srgbClr val="FF0000"/>
              </a:solidFill>
              <a:latin typeface="Helvetica Neue"/>
              <a:cs typeface="Helvetica Neue"/>
            </a:endParaRPr>
          </a:p>
        </p:txBody>
      </p:sp>
      <p:sp>
        <p:nvSpPr>
          <p:cNvPr id="377" name="CustomShape 5"/>
          <p:cNvSpPr/>
          <p:nvPr/>
        </p:nvSpPr>
        <p:spPr>
          <a:xfrm>
            <a:off x="3784320" y="6881760"/>
            <a:ext cx="2498400" cy="454680"/>
          </a:xfrm>
          <a:custGeom>
            <a:avLst/>
            <a:gdLst/>
            <a:ahLst/>
            <a:cxnLst/>
            <a:rect l="0" t="0" r="r" b="b"/>
            <a:pathLst>
              <a:path w="5968" h="1627">
                <a:moveTo>
                  <a:pt x="0" y="0"/>
                </a:moveTo>
                <a:lnTo>
                  <a:pt x="5967" y="0"/>
                </a:lnTo>
                <a:lnTo>
                  <a:pt x="5967" y="1626"/>
                </a:lnTo>
                <a:lnTo>
                  <a:pt x="0" y="1626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Ioannis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Lazarettos MD PhD</a:t>
            </a:r>
            <a:endParaRPr dirty="0">
              <a:latin typeface="Helvetica Neue"/>
            </a:endParaRPr>
          </a:p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Orthopaedic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Surgeon</a:t>
            </a:r>
            <a:endParaRPr dirty="0">
              <a:latin typeface="Helvetica Neue"/>
            </a:endParaRPr>
          </a:p>
        </p:txBody>
      </p:sp>
      <p:sp>
        <p:nvSpPr>
          <p:cNvPr id="378" name="CustomShape 6"/>
          <p:cNvSpPr/>
          <p:nvPr/>
        </p:nvSpPr>
        <p:spPr>
          <a:xfrm>
            <a:off x="287280" y="1160010"/>
            <a:ext cx="5551119" cy="347324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66240" rIns="90000" bIns="45000">
            <a:spAutoFit/>
          </a:bodyPr>
          <a:lstStyle/>
          <a:p>
            <a:pPr>
              <a:spcBef>
                <a:spcPct val="20000"/>
              </a:spcBef>
              <a:buClr>
                <a:srgbClr val="FF0000"/>
              </a:buClr>
            </a:pPr>
            <a:r>
              <a:rPr lang="el-GR" sz="2800" dirty="0" smtClean="0">
                <a:solidFill>
                  <a:srgbClr val="FF0000"/>
                </a:solidFill>
                <a:latin typeface="Helvetica Neue"/>
                <a:cs typeface="Helvetica Neue"/>
              </a:rPr>
              <a:t>1. </a:t>
            </a:r>
            <a:r>
              <a:rPr lang="el-GR" sz="2800" dirty="0">
                <a:latin typeface="Helvetica Neue"/>
              </a:rPr>
              <a:t>Η ασφάλειά μας </a:t>
            </a:r>
            <a:r>
              <a:rPr lang="el-GR" sz="2800" dirty="0" smtClean="0">
                <a:solidFill>
                  <a:srgbClr val="FF0000"/>
                </a:solidFill>
                <a:latin typeface="Helvetica Neue"/>
              </a:rPr>
              <a:t>ΠΡΩΤΑ</a:t>
            </a:r>
            <a:endParaRPr lang="el-GR" sz="2800" dirty="0">
              <a:solidFill>
                <a:srgbClr val="FF0000"/>
              </a:solidFill>
              <a:latin typeface="Helvetica Neue"/>
              <a:cs typeface="Helvetica Neue"/>
            </a:endParaRPr>
          </a:p>
          <a:p>
            <a:pPr marL="446088" indent="-446088">
              <a:spcBef>
                <a:spcPct val="20000"/>
              </a:spcBef>
              <a:buClr>
                <a:srgbClr val="FF0000"/>
              </a:buClr>
            </a:pPr>
            <a:r>
              <a:rPr lang="el-GR" sz="2800" dirty="0" smtClean="0">
                <a:solidFill>
                  <a:srgbClr val="FF0000"/>
                </a:solidFill>
                <a:latin typeface="Helvetica Neue"/>
                <a:cs typeface="Helvetica Neue"/>
              </a:rPr>
              <a:t>2. </a:t>
            </a:r>
            <a:r>
              <a:rPr lang="el-GR" sz="2800" dirty="0">
                <a:latin typeface="Helvetica Neue"/>
              </a:rPr>
              <a:t>Μέτρα προστασίας με ειδική </a:t>
            </a:r>
            <a:r>
              <a:rPr lang="el-GR" sz="2800" dirty="0" smtClean="0">
                <a:latin typeface="Helvetica Neue"/>
              </a:rPr>
              <a:t>στολή</a:t>
            </a:r>
            <a:endParaRPr lang="el-GR" sz="2800" dirty="0">
              <a:latin typeface="Helvetica Neue"/>
              <a:cs typeface="Helvetica Neue"/>
            </a:endParaRPr>
          </a:p>
          <a:p>
            <a:pPr>
              <a:spcBef>
                <a:spcPct val="20000"/>
              </a:spcBef>
            </a:pPr>
            <a:r>
              <a:rPr lang="el-GR" sz="2800" dirty="0" smtClean="0">
                <a:solidFill>
                  <a:srgbClr val="FF0000"/>
                </a:solidFill>
                <a:latin typeface="Helvetica Neue"/>
                <a:cs typeface="Helvetica Neue"/>
              </a:rPr>
              <a:t>3. </a:t>
            </a:r>
            <a:r>
              <a:rPr lang="el-GR" sz="2800" dirty="0">
                <a:latin typeface="Helvetica Neue"/>
              </a:rPr>
              <a:t>Γρήγορη εκτίμηση</a:t>
            </a:r>
          </a:p>
          <a:p>
            <a:pPr>
              <a:spcBef>
                <a:spcPct val="20000"/>
              </a:spcBef>
              <a:buClr>
                <a:srgbClr val="FF0000"/>
              </a:buClr>
            </a:pPr>
            <a:r>
              <a:rPr lang="el-GR" sz="2800" dirty="0" smtClean="0">
                <a:solidFill>
                  <a:srgbClr val="FF0000"/>
                </a:solidFill>
                <a:latin typeface="Helvetica Neue"/>
                <a:cs typeface="Helvetica Neue"/>
              </a:rPr>
              <a:t>4. </a:t>
            </a:r>
            <a:r>
              <a:rPr lang="el-GR" sz="2800" dirty="0">
                <a:latin typeface="Helvetica Neue"/>
              </a:rPr>
              <a:t>Απώλεια </a:t>
            </a:r>
            <a:r>
              <a:rPr lang="el-GR" sz="2800" dirty="0" smtClean="0">
                <a:latin typeface="Helvetica Neue"/>
              </a:rPr>
              <a:t>συνείδησης</a:t>
            </a:r>
            <a:endParaRPr lang="el-GR" sz="2800" dirty="0">
              <a:latin typeface="Helvetica Neue"/>
              <a:cs typeface="Helvetica Neue"/>
            </a:endParaRPr>
          </a:p>
          <a:p>
            <a:pPr marL="446088" indent="-446088">
              <a:spcBef>
                <a:spcPct val="20000"/>
              </a:spcBef>
              <a:buClr>
                <a:srgbClr val="FF0000"/>
              </a:buClr>
            </a:pPr>
            <a:r>
              <a:rPr lang="el-GR" sz="2800" dirty="0" smtClean="0">
                <a:solidFill>
                  <a:srgbClr val="FF0000"/>
                </a:solidFill>
                <a:latin typeface="Helvetica Neue"/>
                <a:cs typeface="Helvetica Neue"/>
              </a:rPr>
              <a:t>5. </a:t>
            </a:r>
            <a:r>
              <a:rPr lang="el-GR" sz="2800" dirty="0">
                <a:latin typeface="Helvetica Neue"/>
              </a:rPr>
              <a:t>Πληροφορίες στο ιατρικό </a:t>
            </a:r>
            <a:r>
              <a:rPr lang="el-GR" sz="2800" dirty="0" smtClean="0">
                <a:latin typeface="Helvetica Neue"/>
              </a:rPr>
              <a:t>προσωπικό</a:t>
            </a:r>
            <a:endParaRPr lang="el-GR" sz="2800" dirty="0">
              <a:latin typeface="Helvetica Neue"/>
            </a:endParaRPr>
          </a:p>
        </p:txBody>
      </p:sp>
      <p:pic>
        <p:nvPicPr>
          <p:cNvPr id="10" name="Picture 11" descr="chemically injur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838399" y="1125538"/>
            <a:ext cx="4090987" cy="52276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0822470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CustomShape 1"/>
          <p:cNvSpPr/>
          <p:nvPr/>
        </p:nvSpPr>
        <p:spPr>
          <a:xfrm>
            <a:off x="7226280" y="6886440"/>
            <a:ext cx="234540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69875EEC-9D8A-4FC0-99D8-E2B5FF0E4DCD}" type="slidenum">
              <a:rPr lang="el-GR" sz="1400" strike="noStrike">
                <a:solidFill>
                  <a:srgbClr val="FFFFFF"/>
                </a:solidFill>
                <a:latin typeface="Helvetica Neue"/>
                <a:ea typeface="ＭＳ Ｐゴシック"/>
              </a:rPr>
              <a:pPr algn="r">
                <a:lnSpc>
                  <a:spcPct val="100000"/>
                </a:lnSpc>
              </a:pPr>
              <a:t>2</a:t>
            </a:fld>
            <a:endParaRPr dirty="0">
              <a:latin typeface="Helvetica Neue"/>
            </a:endParaRPr>
          </a:p>
        </p:txBody>
      </p:sp>
      <p:sp>
        <p:nvSpPr>
          <p:cNvPr id="374" name="Line 2"/>
          <p:cNvSpPr/>
          <p:nvPr/>
        </p:nvSpPr>
        <p:spPr>
          <a:xfrm flipH="1">
            <a:off x="-1440" y="36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75" name="Line 3"/>
          <p:cNvSpPr/>
          <p:nvPr/>
        </p:nvSpPr>
        <p:spPr>
          <a:xfrm flipH="1">
            <a:off x="-1440" y="684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76" name="CustomShape 4"/>
          <p:cNvSpPr/>
          <p:nvPr/>
        </p:nvSpPr>
        <p:spPr>
          <a:xfrm>
            <a:off x="287280" y="539640"/>
            <a:ext cx="8995320" cy="637560"/>
          </a:xfrm>
          <a:custGeom>
            <a:avLst/>
            <a:gdLst/>
            <a:ahLst/>
            <a:cxnLst/>
            <a:rect l="0" t="0" r="r" b="b"/>
            <a:pathLst>
              <a:path w="24994" h="1518">
                <a:moveTo>
                  <a:pt x="0" y="0"/>
                </a:moveTo>
                <a:lnTo>
                  <a:pt x="24993" y="0"/>
                </a:lnTo>
                <a:lnTo>
                  <a:pt x="24993" y="1517"/>
                </a:lnTo>
                <a:lnTo>
                  <a:pt x="0" y="1517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l-GR" sz="3200" strike="noStrike" dirty="0" smtClean="0">
                <a:solidFill>
                  <a:srgbClr val="FF0000"/>
                </a:solidFill>
                <a:latin typeface="Helvetica Neue"/>
                <a:ea typeface="Helvetica Neue"/>
              </a:rPr>
              <a:t>Εγκαύματα</a:t>
            </a:r>
            <a:endParaRPr dirty="0">
              <a:solidFill>
                <a:srgbClr val="FF0000"/>
              </a:solidFill>
              <a:latin typeface="Helvetica Neue"/>
            </a:endParaRPr>
          </a:p>
        </p:txBody>
      </p:sp>
      <p:sp>
        <p:nvSpPr>
          <p:cNvPr id="377" name="CustomShape 5"/>
          <p:cNvSpPr/>
          <p:nvPr/>
        </p:nvSpPr>
        <p:spPr>
          <a:xfrm>
            <a:off x="3784320" y="6881760"/>
            <a:ext cx="2498400" cy="454680"/>
          </a:xfrm>
          <a:custGeom>
            <a:avLst/>
            <a:gdLst/>
            <a:ahLst/>
            <a:cxnLst/>
            <a:rect l="0" t="0" r="r" b="b"/>
            <a:pathLst>
              <a:path w="5968" h="1627">
                <a:moveTo>
                  <a:pt x="0" y="0"/>
                </a:moveTo>
                <a:lnTo>
                  <a:pt x="5967" y="0"/>
                </a:lnTo>
                <a:lnTo>
                  <a:pt x="5967" y="1626"/>
                </a:lnTo>
                <a:lnTo>
                  <a:pt x="0" y="1626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Ioannis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Lazarettos MD PhD</a:t>
            </a:r>
            <a:endParaRPr dirty="0">
              <a:latin typeface="Helvetica Neue"/>
            </a:endParaRPr>
          </a:p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Orthopaedic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Surgeon</a:t>
            </a:r>
            <a:endParaRPr dirty="0">
              <a:latin typeface="Helvetica Neue"/>
            </a:endParaRPr>
          </a:p>
        </p:txBody>
      </p:sp>
      <p:sp>
        <p:nvSpPr>
          <p:cNvPr id="378" name="CustomShape 6"/>
          <p:cNvSpPr/>
          <p:nvPr/>
        </p:nvSpPr>
        <p:spPr>
          <a:xfrm>
            <a:off x="287280" y="1160010"/>
            <a:ext cx="9358920" cy="5432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624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l-GR" sz="2800" dirty="0" smtClean="0">
                <a:solidFill>
                  <a:srgbClr val="FFFFFF"/>
                </a:solidFill>
                <a:latin typeface="Helvetica Neue"/>
                <a:ea typeface="Helvetica Neue"/>
              </a:rPr>
              <a:t>Κάκωση από δράση θερμότητας</a:t>
            </a:r>
            <a:endParaRPr lang="el-GR" sz="2800" dirty="0">
              <a:latin typeface="Helvetica Neue"/>
            </a:endParaRPr>
          </a:p>
        </p:txBody>
      </p:sp>
      <p:pic>
        <p:nvPicPr>
          <p:cNvPr id="10" name="Picture 6" descr="burn surfac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1E338E"/>
              </a:clrFrom>
              <a:clrTo>
                <a:srgbClr val="1E338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838661" y="1844675"/>
            <a:ext cx="2438400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Line 7"/>
          <p:cNvSpPr>
            <a:spLocks noChangeShapeType="1"/>
          </p:cNvSpPr>
          <p:nvPr/>
        </p:nvSpPr>
        <p:spPr bwMode="auto">
          <a:xfrm>
            <a:off x="5062624" y="2276475"/>
            <a:ext cx="1728787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00">
              <a:latin typeface="Helvetica Neue"/>
              <a:cs typeface="Helvetica Neue"/>
            </a:endParaRPr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 flipH="1">
            <a:off x="3119524" y="2997200"/>
            <a:ext cx="17272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00">
              <a:latin typeface="Helvetica Neue"/>
              <a:cs typeface="Helvetica Neue"/>
            </a:endParaRPr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>
            <a:off x="5207086" y="2997200"/>
            <a:ext cx="1584325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00">
              <a:latin typeface="Helvetica Neue"/>
              <a:cs typeface="Helvetica Neue"/>
            </a:endParaRPr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>
            <a:off x="5496011" y="3716338"/>
            <a:ext cx="12954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00">
              <a:latin typeface="Helvetica Neue"/>
              <a:cs typeface="Helvetica Neue"/>
            </a:endParaRPr>
          </a:p>
        </p:txBody>
      </p:sp>
      <p:sp>
        <p:nvSpPr>
          <p:cNvPr id="15" name="Line 11"/>
          <p:cNvSpPr>
            <a:spLocks noChangeShapeType="1"/>
          </p:cNvSpPr>
          <p:nvPr/>
        </p:nvSpPr>
        <p:spPr bwMode="auto">
          <a:xfrm>
            <a:off x="5207086" y="4221163"/>
            <a:ext cx="1584325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00">
              <a:latin typeface="Helvetica Neue"/>
              <a:cs typeface="Helvetica Neue"/>
            </a:endParaRPr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>
            <a:off x="5062624" y="4508500"/>
            <a:ext cx="3313112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00">
              <a:latin typeface="Helvetica Neue"/>
              <a:cs typeface="Helvetica Neue"/>
            </a:endParaRPr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>
            <a:off x="5207086" y="5013325"/>
            <a:ext cx="1584325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00">
              <a:latin typeface="Helvetica Neue"/>
              <a:cs typeface="Helvetica Neue"/>
            </a:endParaRPr>
          </a:p>
        </p:txBody>
      </p:sp>
      <p:sp>
        <p:nvSpPr>
          <p:cNvPr id="18" name="Line 14"/>
          <p:cNvSpPr>
            <a:spLocks noChangeShapeType="1"/>
          </p:cNvSpPr>
          <p:nvPr/>
        </p:nvSpPr>
        <p:spPr bwMode="auto">
          <a:xfrm flipH="1">
            <a:off x="3406861" y="5229225"/>
            <a:ext cx="1512888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00">
              <a:latin typeface="Helvetica Neue"/>
              <a:cs typeface="Helvetica Neue"/>
            </a:endParaRPr>
          </a:p>
        </p:txBody>
      </p:sp>
      <p:sp>
        <p:nvSpPr>
          <p:cNvPr id="19" name="Line 15"/>
          <p:cNvSpPr>
            <a:spLocks noChangeShapeType="1"/>
          </p:cNvSpPr>
          <p:nvPr/>
        </p:nvSpPr>
        <p:spPr bwMode="auto">
          <a:xfrm>
            <a:off x="4919749" y="5661025"/>
            <a:ext cx="1871662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00">
              <a:latin typeface="Helvetica Neue"/>
              <a:cs typeface="Helvetica Neue"/>
            </a:endParaRPr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 flipH="1">
            <a:off x="3695786" y="5949950"/>
            <a:ext cx="1439863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00">
              <a:latin typeface="Helvetica Neue"/>
              <a:cs typeface="Helvetica Neue"/>
            </a:endParaRPr>
          </a:p>
        </p:txBody>
      </p:sp>
      <p:sp>
        <p:nvSpPr>
          <p:cNvPr id="21" name="Line 17"/>
          <p:cNvSpPr>
            <a:spLocks noChangeShapeType="1"/>
          </p:cNvSpPr>
          <p:nvPr/>
        </p:nvSpPr>
        <p:spPr bwMode="auto">
          <a:xfrm flipH="1">
            <a:off x="3119524" y="3716338"/>
            <a:ext cx="1439862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00">
              <a:latin typeface="Helvetica Neue"/>
              <a:cs typeface="Helvetica Neue"/>
            </a:endParaRPr>
          </a:p>
        </p:txBody>
      </p:sp>
      <p:sp>
        <p:nvSpPr>
          <p:cNvPr id="22" name="Line 18"/>
          <p:cNvSpPr>
            <a:spLocks noChangeShapeType="1"/>
          </p:cNvSpPr>
          <p:nvPr/>
        </p:nvSpPr>
        <p:spPr bwMode="auto">
          <a:xfrm flipH="1">
            <a:off x="3190961" y="4292600"/>
            <a:ext cx="1655763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00">
              <a:latin typeface="Helvetica Neue"/>
              <a:cs typeface="Helvetica Neue"/>
            </a:endParaRPr>
          </a:p>
        </p:txBody>
      </p:sp>
      <p:sp>
        <p:nvSpPr>
          <p:cNvPr id="23" name="Text Box 19"/>
          <p:cNvSpPr txBox="1">
            <a:spLocks noChangeArrowheads="1"/>
          </p:cNvSpPr>
          <p:nvPr/>
        </p:nvSpPr>
        <p:spPr bwMode="auto">
          <a:xfrm>
            <a:off x="6841262" y="2109263"/>
            <a:ext cx="50393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sz="1600">
                <a:solidFill>
                  <a:srgbClr val="FFCC00"/>
                </a:solidFill>
                <a:latin typeface="Helvetica Neue"/>
                <a:cs typeface="Helvetica Neue"/>
              </a:rPr>
              <a:t>9%</a:t>
            </a:r>
          </a:p>
        </p:txBody>
      </p:sp>
      <p:sp>
        <p:nvSpPr>
          <p:cNvPr id="24" name="Text Box 20"/>
          <p:cNvSpPr txBox="1">
            <a:spLocks noChangeArrowheads="1"/>
          </p:cNvSpPr>
          <p:nvPr/>
        </p:nvSpPr>
        <p:spPr bwMode="auto">
          <a:xfrm>
            <a:off x="2571405" y="2818505"/>
            <a:ext cx="50393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sz="1600">
                <a:solidFill>
                  <a:srgbClr val="FFCC00"/>
                </a:solidFill>
                <a:latin typeface="Helvetica Neue"/>
                <a:cs typeface="Helvetica Neue"/>
              </a:rPr>
              <a:t>9%</a:t>
            </a:r>
          </a:p>
        </p:txBody>
      </p:sp>
      <p:sp>
        <p:nvSpPr>
          <p:cNvPr id="25" name="Text Box 21"/>
          <p:cNvSpPr txBox="1">
            <a:spLocks noChangeArrowheads="1"/>
          </p:cNvSpPr>
          <p:nvPr/>
        </p:nvSpPr>
        <p:spPr bwMode="auto">
          <a:xfrm>
            <a:off x="6837242" y="2816918"/>
            <a:ext cx="50393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sz="1600">
                <a:solidFill>
                  <a:srgbClr val="FFCC00"/>
                </a:solidFill>
                <a:latin typeface="Helvetica Neue"/>
                <a:cs typeface="Helvetica Neue"/>
              </a:rPr>
              <a:t>9%</a:t>
            </a:r>
          </a:p>
        </p:txBody>
      </p:sp>
      <p:sp>
        <p:nvSpPr>
          <p:cNvPr id="26" name="Text Box 22"/>
          <p:cNvSpPr txBox="1">
            <a:spLocks noChangeArrowheads="1"/>
          </p:cNvSpPr>
          <p:nvPr/>
        </p:nvSpPr>
        <p:spPr bwMode="auto">
          <a:xfrm>
            <a:off x="6859363" y="3548385"/>
            <a:ext cx="50393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sz="1600">
                <a:solidFill>
                  <a:srgbClr val="FFCC00"/>
                </a:solidFill>
                <a:latin typeface="Helvetica Neue"/>
                <a:cs typeface="Helvetica Neue"/>
              </a:rPr>
              <a:t>9%</a:t>
            </a:r>
          </a:p>
        </p:txBody>
      </p:sp>
      <p:sp>
        <p:nvSpPr>
          <p:cNvPr id="27" name="Text Box 23"/>
          <p:cNvSpPr txBox="1">
            <a:spLocks noChangeArrowheads="1"/>
          </p:cNvSpPr>
          <p:nvPr/>
        </p:nvSpPr>
        <p:spPr bwMode="auto">
          <a:xfrm>
            <a:off x="6847034" y="4052363"/>
            <a:ext cx="50393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sz="1600">
                <a:solidFill>
                  <a:srgbClr val="FFCC00"/>
                </a:solidFill>
                <a:latin typeface="Helvetica Neue"/>
                <a:cs typeface="Helvetica Neue"/>
              </a:rPr>
              <a:t>9%</a:t>
            </a:r>
          </a:p>
        </p:txBody>
      </p:sp>
      <p:sp>
        <p:nvSpPr>
          <p:cNvPr id="28" name="Text Box 24"/>
          <p:cNvSpPr txBox="1">
            <a:spLocks noChangeArrowheads="1"/>
          </p:cNvSpPr>
          <p:nvPr/>
        </p:nvSpPr>
        <p:spPr bwMode="auto">
          <a:xfrm>
            <a:off x="6824913" y="4833043"/>
            <a:ext cx="50393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sz="1600">
                <a:solidFill>
                  <a:srgbClr val="FFCC00"/>
                </a:solidFill>
                <a:latin typeface="Helvetica Neue"/>
                <a:cs typeface="Helvetica Neue"/>
              </a:rPr>
              <a:t>9%</a:t>
            </a:r>
          </a:p>
        </p:txBody>
      </p:sp>
      <p:sp>
        <p:nvSpPr>
          <p:cNvPr id="29" name="Text Box 25"/>
          <p:cNvSpPr txBox="1">
            <a:spLocks noChangeArrowheads="1"/>
          </p:cNvSpPr>
          <p:nvPr/>
        </p:nvSpPr>
        <p:spPr bwMode="auto">
          <a:xfrm>
            <a:off x="2546747" y="3549973"/>
            <a:ext cx="50393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sz="1600">
                <a:solidFill>
                  <a:srgbClr val="FFCC00"/>
                </a:solidFill>
                <a:latin typeface="Helvetica Neue"/>
                <a:cs typeface="Helvetica Neue"/>
              </a:rPr>
              <a:t>9%</a:t>
            </a:r>
          </a:p>
        </p:txBody>
      </p:sp>
      <p:sp>
        <p:nvSpPr>
          <p:cNvPr id="30" name="Text Box 26"/>
          <p:cNvSpPr txBox="1">
            <a:spLocks noChangeArrowheads="1"/>
          </p:cNvSpPr>
          <p:nvPr/>
        </p:nvSpPr>
        <p:spPr bwMode="auto">
          <a:xfrm>
            <a:off x="2534418" y="4140893"/>
            <a:ext cx="50393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sz="1600">
                <a:solidFill>
                  <a:srgbClr val="FFCC00"/>
                </a:solidFill>
                <a:latin typeface="Helvetica Neue"/>
                <a:cs typeface="Helvetica Neue"/>
              </a:rPr>
              <a:t>9%</a:t>
            </a:r>
          </a:p>
        </p:txBody>
      </p:sp>
      <p:sp>
        <p:nvSpPr>
          <p:cNvPr id="31" name="Text Box 27"/>
          <p:cNvSpPr txBox="1">
            <a:spLocks noChangeArrowheads="1"/>
          </p:cNvSpPr>
          <p:nvPr/>
        </p:nvSpPr>
        <p:spPr bwMode="auto">
          <a:xfrm>
            <a:off x="6837242" y="5480743"/>
            <a:ext cx="50393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sz="1600">
                <a:solidFill>
                  <a:srgbClr val="FFCC00"/>
                </a:solidFill>
                <a:latin typeface="Helvetica Neue"/>
                <a:cs typeface="Helvetica Neue"/>
              </a:rPr>
              <a:t>9%</a:t>
            </a:r>
          </a:p>
        </p:txBody>
      </p:sp>
      <p:sp>
        <p:nvSpPr>
          <p:cNvPr id="32" name="Text Box 28"/>
          <p:cNvSpPr txBox="1">
            <a:spLocks noChangeArrowheads="1"/>
          </p:cNvSpPr>
          <p:nvPr/>
        </p:nvSpPr>
        <p:spPr bwMode="auto">
          <a:xfrm>
            <a:off x="3150204" y="5781998"/>
            <a:ext cx="50393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sz="1600">
                <a:solidFill>
                  <a:srgbClr val="FFCC00"/>
                </a:solidFill>
                <a:latin typeface="Helvetica Neue"/>
                <a:cs typeface="Helvetica Neue"/>
              </a:rPr>
              <a:t>9%</a:t>
            </a:r>
          </a:p>
        </p:txBody>
      </p:sp>
      <p:sp>
        <p:nvSpPr>
          <p:cNvPr id="33" name="Text Box 29"/>
          <p:cNvSpPr txBox="1">
            <a:spLocks noChangeArrowheads="1"/>
          </p:cNvSpPr>
          <p:nvPr/>
        </p:nvSpPr>
        <p:spPr bwMode="auto">
          <a:xfrm>
            <a:off x="8447174" y="4343090"/>
            <a:ext cx="50393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sz="1600">
                <a:solidFill>
                  <a:srgbClr val="FFCC00"/>
                </a:solidFill>
                <a:latin typeface="Helvetica Neue"/>
                <a:cs typeface="Helvetica Neue"/>
              </a:rPr>
              <a:t>1%</a:t>
            </a:r>
          </a:p>
        </p:txBody>
      </p:sp>
      <p:sp>
        <p:nvSpPr>
          <p:cNvPr id="34" name="Text Box 30"/>
          <p:cNvSpPr txBox="1">
            <a:spLocks noChangeArrowheads="1"/>
          </p:cNvSpPr>
          <p:nvPr/>
        </p:nvSpPr>
        <p:spPr bwMode="auto">
          <a:xfrm>
            <a:off x="2842643" y="5053813"/>
            <a:ext cx="50393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sz="1600">
                <a:solidFill>
                  <a:srgbClr val="FFCC00"/>
                </a:solidFill>
                <a:latin typeface="Helvetica Neue"/>
                <a:cs typeface="Helvetica Neue"/>
              </a:rPr>
              <a:t>9%</a:t>
            </a:r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287280" y="2096512"/>
            <a:ext cx="289613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sz="2400" dirty="0">
                <a:latin typeface="Helvetica Neue"/>
                <a:cs typeface="Helvetica Neue"/>
              </a:rPr>
              <a:t>Επιφάνεια </a:t>
            </a:r>
            <a:r>
              <a:rPr lang="el-GR" sz="2400" dirty="0" smtClean="0">
                <a:latin typeface="Helvetica Neue"/>
                <a:cs typeface="Helvetica Neue"/>
              </a:rPr>
              <a:t>σώματος</a:t>
            </a:r>
          </a:p>
          <a:p>
            <a:r>
              <a:rPr lang="el-GR" sz="2400" dirty="0" smtClean="0">
                <a:latin typeface="Helvetica Neue"/>
                <a:cs typeface="Helvetica Neue"/>
              </a:rPr>
              <a:t>Κανόνας του 9</a:t>
            </a:r>
            <a:endParaRPr lang="el-GR" sz="2400" dirty="0"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933809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CustomShape 1"/>
          <p:cNvSpPr/>
          <p:nvPr/>
        </p:nvSpPr>
        <p:spPr>
          <a:xfrm>
            <a:off x="7226280" y="6886440"/>
            <a:ext cx="234540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69875EEC-9D8A-4FC0-99D8-E2B5FF0E4DCD}" type="slidenum">
              <a:rPr lang="el-GR" sz="1400" strike="noStrike">
                <a:solidFill>
                  <a:srgbClr val="FFFFFF"/>
                </a:solidFill>
                <a:latin typeface="Helvetica Neue"/>
                <a:ea typeface="ＭＳ Ｐゴシック"/>
              </a:rPr>
              <a:pPr algn="r">
                <a:lnSpc>
                  <a:spcPct val="100000"/>
                </a:lnSpc>
              </a:pPr>
              <a:t>20</a:t>
            </a:fld>
            <a:endParaRPr dirty="0">
              <a:latin typeface="Helvetica Neue"/>
            </a:endParaRPr>
          </a:p>
        </p:txBody>
      </p:sp>
      <p:sp>
        <p:nvSpPr>
          <p:cNvPr id="374" name="Line 2"/>
          <p:cNvSpPr/>
          <p:nvPr/>
        </p:nvSpPr>
        <p:spPr>
          <a:xfrm flipH="1">
            <a:off x="-1440" y="36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75" name="Line 3"/>
          <p:cNvSpPr/>
          <p:nvPr/>
        </p:nvSpPr>
        <p:spPr>
          <a:xfrm flipH="1">
            <a:off x="-1440" y="684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76" name="CustomShape 4"/>
          <p:cNvSpPr/>
          <p:nvPr/>
        </p:nvSpPr>
        <p:spPr>
          <a:xfrm>
            <a:off x="287280" y="539640"/>
            <a:ext cx="8995320" cy="637560"/>
          </a:xfrm>
          <a:custGeom>
            <a:avLst/>
            <a:gdLst/>
            <a:ahLst/>
            <a:cxnLst/>
            <a:rect l="0" t="0" r="r" b="b"/>
            <a:pathLst>
              <a:path w="24994" h="1518">
                <a:moveTo>
                  <a:pt x="0" y="0"/>
                </a:moveTo>
                <a:lnTo>
                  <a:pt x="24993" y="0"/>
                </a:lnTo>
                <a:lnTo>
                  <a:pt x="24993" y="1517"/>
                </a:lnTo>
                <a:lnTo>
                  <a:pt x="0" y="1517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l-GR" sz="3200" dirty="0" smtClean="0">
                <a:solidFill>
                  <a:srgbClr val="FF0000"/>
                </a:solidFill>
                <a:latin typeface="Helvetica Neue"/>
                <a:cs typeface="Helvetica Neue"/>
              </a:rPr>
              <a:t>Ηλεκτρικό Έγκαυμα</a:t>
            </a:r>
            <a:endParaRPr lang="el-GR" sz="3200" dirty="0">
              <a:solidFill>
                <a:srgbClr val="FF0000"/>
              </a:solidFill>
              <a:latin typeface="Helvetica Neue"/>
              <a:cs typeface="Helvetica Neue"/>
            </a:endParaRPr>
          </a:p>
        </p:txBody>
      </p:sp>
      <p:sp>
        <p:nvSpPr>
          <p:cNvPr id="377" name="CustomShape 5"/>
          <p:cNvSpPr/>
          <p:nvPr/>
        </p:nvSpPr>
        <p:spPr>
          <a:xfrm>
            <a:off x="3784320" y="6881760"/>
            <a:ext cx="2498400" cy="454680"/>
          </a:xfrm>
          <a:custGeom>
            <a:avLst/>
            <a:gdLst/>
            <a:ahLst/>
            <a:cxnLst/>
            <a:rect l="0" t="0" r="r" b="b"/>
            <a:pathLst>
              <a:path w="5968" h="1627">
                <a:moveTo>
                  <a:pt x="0" y="0"/>
                </a:moveTo>
                <a:lnTo>
                  <a:pt x="5967" y="0"/>
                </a:lnTo>
                <a:lnTo>
                  <a:pt x="5967" y="1626"/>
                </a:lnTo>
                <a:lnTo>
                  <a:pt x="0" y="1626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Ioannis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Lazarettos MD PhD</a:t>
            </a:r>
            <a:endParaRPr dirty="0">
              <a:latin typeface="Helvetica Neue"/>
            </a:endParaRPr>
          </a:p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Orthopaedic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Surgeon</a:t>
            </a:r>
            <a:endParaRPr dirty="0">
              <a:latin typeface="Helvetica Neue"/>
            </a:endParaRPr>
          </a:p>
        </p:txBody>
      </p:sp>
      <p:sp>
        <p:nvSpPr>
          <p:cNvPr id="378" name="CustomShape 6"/>
          <p:cNvSpPr/>
          <p:nvPr/>
        </p:nvSpPr>
        <p:spPr>
          <a:xfrm>
            <a:off x="287280" y="1160010"/>
            <a:ext cx="9358920" cy="20082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6240" rIns="90000" bIns="45000">
            <a:spAutoFit/>
          </a:bodyPr>
          <a:lstStyle/>
          <a:p>
            <a:pPr>
              <a:spcBef>
                <a:spcPct val="20000"/>
              </a:spcBef>
            </a:pPr>
            <a:r>
              <a:rPr lang="el-GR" sz="2800" dirty="0" smtClean="0">
                <a:solidFill>
                  <a:srgbClr val="FF0000"/>
                </a:solidFill>
                <a:latin typeface="Helvetica Neue"/>
                <a:cs typeface="Helvetica Neue"/>
              </a:rPr>
              <a:t>1. </a:t>
            </a:r>
            <a:r>
              <a:rPr lang="el-GR" sz="2800" dirty="0" smtClean="0">
                <a:solidFill>
                  <a:srgbClr val="FFFFFF"/>
                </a:solidFill>
                <a:latin typeface="Helvetica Neue"/>
                <a:cs typeface="Helvetica Neue"/>
              </a:rPr>
              <a:t>Από </a:t>
            </a:r>
            <a:r>
              <a:rPr lang="el-GR" sz="2800" dirty="0">
                <a:solidFill>
                  <a:srgbClr val="FFFFFF"/>
                </a:solidFill>
                <a:latin typeface="Helvetica Neue"/>
                <a:cs typeface="Helvetica Neue"/>
              </a:rPr>
              <a:t>υψηλή τάση </a:t>
            </a:r>
            <a:r>
              <a:rPr lang="el-GR" sz="2800" dirty="0" smtClean="0">
                <a:solidFill>
                  <a:srgbClr val="FFFFFF"/>
                </a:solidFill>
                <a:latin typeface="Helvetica Neue"/>
                <a:cs typeface="Helvetica Neue"/>
              </a:rPr>
              <a:t>ρεύματος</a:t>
            </a:r>
            <a:endParaRPr lang="el-GR" sz="2800" dirty="0">
              <a:solidFill>
                <a:srgbClr val="FFFFFF"/>
              </a:solidFill>
              <a:latin typeface="Helvetica Neue"/>
              <a:cs typeface="Helvetica Neue"/>
            </a:endParaRPr>
          </a:p>
          <a:p>
            <a:pPr marL="444500" indent="-444500">
              <a:spcBef>
                <a:spcPct val="20000"/>
              </a:spcBef>
            </a:pPr>
            <a:r>
              <a:rPr lang="el-GR" sz="2800" dirty="0" smtClean="0">
                <a:solidFill>
                  <a:srgbClr val="FF0000"/>
                </a:solidFill>
                <a:latin typeface="Helvetica Neue"/>
                <a:cs typeface="Helvetica Neue"/>
              </a:rPr>
              <a:t>2. </a:t>
            </a:r>
            <a:r>
              <a:rPr lang="el-GR" sz="2800" dirty="0" smtClean="0">
                <a:solidFill>
                  <a:srgbClr val="FFFFFF"/>
                </a:solidFill>
                <a:latin typeface="Helvetica Neue"/>
                <a:cs typeface="Helvetica Neue"/>
              </a:rPr>
              <a:t>Ιδιαίτερη </a:t>
            </a:r>
            <a:r>
              <a:rPr lang="el-GR" sz="2800" dirty="0">
                <a:solidFill>
                  <a:srgbClr val="FFFFFF"/>
                </a:solidFill>
                <a:latin typeface="Helvetica Neue"/>
                <a:cs typeface="Helvetica Neue"/>
              </a:rPr>
              <a:t>προσοχή καθώς μπορεί ο </a:t>
            </a:r>
            <a:r>
              <a:rPr lang="el-GR" sz="2800" dirty="0" err="1" smtClean="0">
                <a:solidFill>
                  <a:srgbClr val="FFFFFF"/>
                </a:solidFill>
                <a:latin typeface="Helvetica Neue"/>
                <a:cs typeface="Helvetica Neue"/>
              </a:rPr>
              <a:t>διασώστης</a:t>
            </a:r>
            <a:r>
              <a:rPr lang="el-GR" sz="2800" dirty="0" smtClean="0">
                <a:solidFill>
                  <a:srgbClr val="FFFFFF"/>
                </a:solidFill>
                <a:latin typeface="Helvetica Neue"/>
                <a:cs typeface="Helvetica Neue"/>
              </a:rPr>
              <a:t> να </a:t>
            </a:r>
            <a:r>
              <a:rPr lang="el-GR" sz="2800" dirty="0">
                <a:solidFill>
                  <a:srgbClr val="FFFFFF"/>
                </a:solidFill>
                <a:latin typeface="Helvetica Neue"/>
                <a:cs typeface="Helvetica Neue"/>
              </a:rPr>
              <a:t>γίνει και ο ίδιος </a:t>
            </a:r>
            <a:r>
              <a:rPr lang="el-GR" sz="2800" dirty="0" smtClean="0">
                <a:solidFill>
                  <a:srgbClr val="FFFFFF"/>
                </a:solidFill>
                <a:latin typeface="Helvetica Neue"/>
                <a:cs typeface="Helvetica Neue"/>
              </a:rPr>
              <a:t>θύμα </a:t>
            </a:r>
            <a:endParaRPr lang="el-GR" sz="2800" dirty="0">
              <a:solidFill>
                <a:srgbClr val="FFFFFF"/>
              </a:solidFill>
              <a:latin typeface="Helvetica Neue"/>
              <a:cs typeface="Helvetica Neue"/>
            </a:endParaRPr>
          </a:p>
          <a:p>
            <a:pPr>
              <a:spcBef>
                <a:spcPct val="20000"/>
              </a:spcBef>
            </a:pPr>
            <a:r>
              <a:rPr lang="el-GR" sz="2800" dirty="0" smtClean="0">
                <a:solidFill>
                  <a:srgbClr val="FF0000"/>
                </a:solidFill>
                <a:latin typeface="Helvetica Neue"/>
                <a:cs typeface="Helvetica Neue"/>
              </a:rPr>
              <a:t>3. </a:t>
            </a:r>
            <a:r>
              <a:rPr lang="el-GR" sz="2800" dirty="0" smtClean="0">
                <a:solidFill>
                  <a:srgbClr val="FFFFFF"/>
                </a:solidFill>
                <a:latin typeface="Helvetica Neue"/>
                <a:cs typeface="Helvetica Neue"/>
              </a:rPr>
              <a:t>Ο </a:t>
            </a:r>
            <a:r>
              <a:rPr lang="el-GR" sz="2800" dirty="0" err="1">
                <a:solidFill>
                  <a:srgbClr val="FFFFFF"/>
                </a:solidFill>
                <a:latin typeface="Helvetica Neue"/>
                <a:cs typeface="Helvetica Neue"/>
              </a:rPr>
              <a:t>ανανήπτης</a:t>
            </a:r>
            <a:r>
              <a:rPr lang="el-GR" sz="2800" dirty="0">
                <a:solidFill>
                  <a:srgbClr val="FFFFFF"/>
                </a:solidFill>
                <a:latin typeface="Helvetica Neue"/>
                <a:cs typeface="Helvetica Neue"/>
              </a:rPr>
              <a:t> είναι πάντα έτοιμος για έναρξη </a:t>
            </a:r>
            <a:r>
              <a:rPr lang="el-GR" sz="2800" dirty="0" smtClean="0">
                <a:solidFill>
                  <a:srgbClr val="FF0000"/>
                </a:solidFill>
                <a:latin typeface="Helvetica Neue"/>
                <a:cs typeface="Helvetica Neue"/>
              </a:rPr>
              <a:t>ΚΑΡΠΑ</a:t>
            </a:r>
            <a:endParaRPr lang="el-GR" sz="2800" dirty="0">
              <a:solidFill>
                <a:srgbClr val="FF0000"/>
              </a:solidFill>
              <a:latin typeface="Helvetica Neue"/>
              <a:cs typeface="Helvetica Neue"/>
            </a:endParaRPr>
          </a:p>
        </p:txBody>
      </p:sp>
      <p:pic>
        <p:nvPicPr>
          <p:cNvPr id="11" name="Picture 6" descr="burns electrical 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474097" y="3853918"/>
            <a:ext cx="1617245" cy="252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 descr="burns electrical WORKED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A128F"/>
              </a:clrFrom>
              <a:clrTo>
                <a:srgbClr val="0A128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739925" y="4573918"/>
            <a:ext cx="2920224" cy="180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1937981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CustomShape 1"/>
          <p:cNvSpPr/>
          <p:nvPr/>
        </p:nvSpPr>
        <p:spPr>
          <a:xfrm>
            <a:off x="7226280" y="6886440"/>
            <a:ext cx="234540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69875EEC-9D8A-4FC0-99D8-E2B5FF0E4DCD}" type="slidenum">
              <a:rPr lang="el-GR" sz="1400" strike="noStrike">
                <a:solidFill>
                  <a:srgbClr val="FFFFFF"/>
                </a:solidFill>
                <a:latin typeface="Helvetica Neue"/>
                <a:ea typeface="ＭＳ Ｐゴシック"/>
              </a:rPr>
              <a:pPr algn="r">
                <a:lnSpc>
                  <a:spcPct val="100000"/>
                </a:lnSpc>
              </a:pPr>
              <a:t>21</a:t>
            </a:fld>
            <a:endParaRPr dirty="0">
              <a:latin typeface="Helvetica Neue"/>
            </a:endParaRPr>
          </a:p>
        </p:txBody>
      </p:sp>
      <p:sp>
        <p:nvSpPr>
          <p:cNvPr id="374" name="Line 2"/>
          <p:cNvSpPr/>
          <p:nvPr/>
        </p:nvSpPr>
        <p:spPr>
          <a:xfrm flipH="1">
            <a:off x="-1440" y="36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75" name="Line 3"/>
          <p:cNvSpPr/>
          <p:nvPr/>
        </p:nvSpPr>
        <p:spPr>
          <a:xfrm flipH="1">
            <a:off x="-1440" y="684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76" name="CustomShape 4"/>
          <p:cNvSpPr/>
          <p:nvPr/>
        </p:nvSpPr>
        <p:spPr>
          <a:xfrm>
            <a:off x="287280" y="539640"/>
            <a:ext cx="8995320" cy="637560"/>
          </a:xfrm>
          <a:custGeom>
            <a:avLst/>
            <a:gdLst/>
            <a:ahLst/>
            <a:cxnLst/>
            <a:rect l="0" t="0" r="r" b="b"/>
            <a:pathLst>
              <a:path w="24994" h="1518">
                <a:moveTo>
                  <a:pt x="0" y="0"/>
                </a:moveTo>
                <a:lnTo>
                  <a:pt x="24993" y="0"/>
                </a:lnTo>
                <a:lnTo>
                  <a:pt x="24993" y="1517"/>
                </a:lnTo>
                <a:lnTo>
                  <a:pt x="0" y="1517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l-GR" sz="3200" dirty="0" smtClean="0">
                <a:solidFill>
                  <a:srgbClr val="FF0000"/>
                </a:solidFill>
                <a:latin typeface="Helvetica Neue"/>
                <a:cs typeface="Helvetica Neue"/>
              </a:rPr>
              <a:t>Πρώτες Βοήθειες</a:t>
            </a:r>
            <a:endParaRPr lang="el-GR" sz="3200" dirty="0">
              <a:solidFill>
                <a:srgbClr val="FF0000"/>
              </a:solidFill>
              <a:latin typeface="Helvetica Neue"/>
              <a:cs typeface="Helvetica Neue"/>
            </a:endParaRPr>
          </a:p>
        </p:txBody>
      </p:sp>
      <p:sp>
        <p:nvSpPr>
          <p:cNvPr id="377" name="CustomShape 5"/>
          <p:cNvSpPr/>
          <p:nvPr/>
        </p:nvSpPr>
        <p:spPr>
          <a:xfrm>
            <a:off x="3784320" y="6881760"/>
            <a:ext cx="2498400" cy="454680"/>
          </a:xfrm>
          <a:custGeom>
            <a:avLst/>
            <a:gdLst/>
            <a:ahLst/>
            <a:cxnLst/>
            <a:rect l="0" t="0" r="r" b="b"/>
            <a:pathLst>
              <a:path w="5968" h="1627">
                <a:moveTo>
                  <a:pt x="0" y="0"/>
                </a:moveTo>
                <a:lnTo>
                  <a:pt x="5967" y="0"/>
                </a:lnTo>
                <a:lnTo>
                  <a:pt x="5967" y="1626"/>
                </a:lnTo>
                <a:lnTo>
                  <a:pt x="0" y="1626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Ioannis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Lazarettos MD PhD</a:t>
            </a:r>
            <a:endParaRPr dirty="0">
              <a:latin typeface="Helvetica Neue"/>
            </a:endParaRPr>
          </a:p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Orthopaedic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Surgeon</a:t>
            </a:r>
            <a:endParaRPr dirty="0">
              <a:latin typeface="Helvetica Neue"/>
            </a:endParaRPr>
          </a:p>
        </p:txBody>
      </p:sp>
      <p:sp>
        <p:nvSpPr>
          <p:cNvPr id="378" name="CustomShape 6"/>
          <p:cNvSpPr/>
          <p:nvPr/>
        </p:nvSpPr>
        <p:spPr>
          <a:xfrm>
            <a:off x="287280" y="1160010"/>
            <a:ext cx="5790993" cy="42119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66240" rIns="90000" bIns="45000">
            <a:spAutoFit/>
          </a:bodyPr>
          <a:lstStyle/>
          <a:p>
            <a:pPr>
              <a:spcBef>
                <a:spcPct val="20000"/>
              </a:spcBef>
              <a:buClr>
                <a:srgbClr val="FF0000"/>
              </a:buClr>
            </a:pPr>
            <a:r>
              <a:rPr lang="el-GR" sz="2800" dirty="0" smtClean="0">
                <a:solidFill>
                  <a:srgbClr val="FF0000"/>
                </a:solidFill>
                <a:latin typeface="Helvetica Neue"/>
                <a:cs typeface="Helvetica Neue"/>
              </a:rPr>
              <a:t>1. </a:t>
            </a:r>
            <a:r>
              <a:rPr lang="el-GR" sz="2800" dirty="0" smtClean="0">
                <a:solidFill>
                  <a:srgbClr val="FFFFFF"/>
                </a:solidFill>
                <a:latin typeface="Helvetica Neue"/>
                <a:cs typeface="Helvetica Neue"/>
              </a:rPr>
              <a:t>Διακοπή ρεύματος</a:t>
            </a:r>
            <a:endParaRPr lang="el-GR" sz="2800" dirty="0">
              <a:solidFill>
                <a:srgbClr val="FFFFFF"/>
              </a:solidFill>
              <a:latin typeface="Helvetica Neue"/>
              <a:cs typeface="Helvetica Neue"/>
            </a:endParaRPr>
          </a:p>
          <a:p>
            <a:pPr marL="357188" indent="-357188">
              <a:spcBef>
                <a:spcPct val="20000"/>
              </a:spcBef>
              <a:buClr>
                <a:srgbClr val="FF0000"/>
              </a:buClr>
            </a:pPr>
            <a:r>
              <a:rPr lang="el-GR" sz="2800" dirty="0" smtClean="0">
                <a:solidFill>
                  <a:srgbClr val="FF0000"/>
                </a:solidFill>
                <a:latin typeface="Helvetica Neue"/>
                <a:cs typeface="Helvetica Neue"/>
              </a:rPr>
              <a:t>2. </a:t>
            </a:r>
            <a:r>
              <a:rPr lang="el-GR" sz="2800" dirty="0" smtClean="0">
                <a:solidFill>
                  <a:srgbClr val="FFFFFF"/>
                </a:solidFill>
                <a:latin typeface="Helvetica Neue"/>
                <a:cs typeface="Helvetica Neue"/>
              </a:rPr>
              <a:t>Απομάκρυνση </a:t>
            </a:r>
            <a:r>
              <a:rPr lang="el-GR" sz="2800" dirty="0">
                <a:solidFill>
                  <a:srgbClr val="FFFFFF"/>
                </a:solidFill>
                <a:latin typeface="Helvetica Neue"/>
                <a:cs typeface="Helvetica Neue"/>
              </a:rPr>
              <a:t>θύματος από το σημείο του ατυχήματος, </a:t>
            </a:r>
            <a:r>
              <a:rPr lang="el-GR" sz="2800" dirty="0">
                <a:solidFill>
                  <a:srgbClr val="FF0000"/>
                </a:solidFill>
                <a:latin typeface="Helvetica Neue"/>
                <a:cs typeface="Helvetica Neue"/>
              </a:rPr>
              <a:t>ΠΑΝΤΑ</a:t>
            </a:r>
            <a:r>
              <a:rPr lang="el-GR" sz="2800" dirty="0">
                <a:solidFill>
                  <a:srgbClr val="FFFFFF"/>
                </a:solidFill>
                <a:latin typeface="Helvetica Neue"/>
                <a:cs typeface="Helvetica Neue"/>
              </a:rPr>
              <a:t> με χρήση ενδιάμεσου υλικού </a:t>
            </a:r>
            <a:r>
              <a:rPr lang="el-GR" sz="2000" dirty="0" smtClean="0">
                <a:solidFill>
                  <a:srgbClr val="FFFFFF"/>
                </a:solidFill>
                <a:latin typeface="Helvetica Neue"/>
                <a:cs typeface="Helvetica Neue"/>
              </a:rPr>
              <a:t>(Κακός </a:t>
            </a:r>
            <a:r>
              <a:rPr lang="el-GR" sz="2000" dirty="0">
                <a:solidFill>
                  <a:srgbClr val="FFFFFF"/>
                </a:solidFill>
                <a:latin typeface="Helvetica Neue"/>
                <a:cs typeface="Helvetica Neue"/>
              </a:rPr>
              <a:t>αγωγός </a:t>
            </a:r>
            <a:r>
              <a:rPr lang="el-GR" sz="2000" dirty="0" err="1">
                <a:solidFill>
                  <a:srgbClr val="FFFFFF"/>
                </a:solidFill>
                <a:latin typeface="Helvetica Neue"/>
                <a:cs typeface="Helvetica Neue"/>
              </a:rPr>
              <a:t>π.χ</a:t>
            </a:r>
            <a:r>
              <a:rPr lang="el-GR" sz="2000" dirty="0">
                <a:solidFill>
                  <a:srgbClr val="FFFFFF"/>
                </a:solidFill>
                <a:latin typeface="Helvetica Neue"/>
                <a:cs typeface="Helvetica Neue"/>
              </a:rPr>
              <a:t>. ξ</a:t>
            </a:r>
            <a:r>
              <a:rPr lang="el-GR" sz="2000" dirty="0" smtClean="0">
                <a:solidFill>
                  <a:srgbClr val="FFFFFF"/>
                </a:solidFill>
                <a:latin typeface="Helvetica Neue"/>
                <a:cs typeface="Helvetica Neue"/>
              </a:rPr>
              <a:t>ύλο)</a:t>
            </a:r>
            <a:endParaRPr lang="el-GR" sz="2000" dirty="0">
              <a:solidFill>
                <a:srgbClr val="FFFFFF"/>
              </a:solidFill>
              <a:latin typeface="Helvetica Neue"/>
              <a:cs typeface="Helvetica Neue"/>
            </a:endParaRPr>
          </a:p>
          <a:p>
            <a:pPr>
              <a:spcBef>
                <a:spcPct val="20000"/>
              </a:spcBef>
              <a:buClr>
                <a:srgbClr val="FF0000"/>
              </a:buClr>
            </a:pPr>
            <a:r>
              <a:rPr lang="el-GR" sz="2800" dirty="0" smtClean="0">
                <a:solidFill>
                  <a:srgbClr val="FF0000"/>
                </a:solidFill>
                <a:latin typeface="Helvetica Neue"/>
                <a:cs typeface="Helvetica Neue"/>
              </a:rPr>
              <a:t>3. </a:t>
            </a:r>
            <a:r>
              <a:rPr lang="el-GR" sz="2800" dirty="0" smtClean="0">
                <a:solidFill>
                  <a:srgbClr val="FFFFFF"/>
                </a:solidFill>
                <a:latin typeface="Helvetica Neue"/>
                <a:cs typeface="Helvetica Neue"/>
              </a:rPr>
              <a:t>Καλείται </a:t>
            </a:r>
            <a:r>
              <a:rPr lang="el-GR" sz="2800" dirty="0">
                <a:solidFill>
                  <a:srgbClr val="FFFFFF"/>
                </a:solidFill>
                <a:latin typeface="Helvetica Neue"/>
                <a:cs typeface="Helvetica Neue"/>
              </a:rPr>
              <a:t>το </a:t>
            </a:r>
            <a:r>
              <a:rPr lang="el-GR" sz="2800" dirty="0">
                <a:solidFill>
                  <a:srgbClr val="FF0000"/>
                </a:solidFill>
                <a:latin typeface="Helvetica Neue"/>
                <a:cs typeface="Helvetica Neue"/>
              </a:rPr>
              <a:t>ΕΚΑΒ</a:t>
            </a:r>
          </a:p>
          <a:p>
            <a:pPr>
              <a:spcBef>
                <a:spcPct val="20000"/>
              </a:spcBef>
              <a:buClr>
                <a:srgbClr val="FF0000"/>
              </a:buClr>
            </a:pPr>
            <a:r>
              <a:rPr lang="el-GR" sz="2800" dirty="0" smtClean="0">
                <a:solidFill>
                  <a:srgbClr val="FF0000"/>
                </a:solidFill>
                <a:latin typeface="Helvetica Neue"/>
                <a:cs typeface="Helvetica Neue"/>
              </a:rPr>
              <a:t>4. </a:t>
            </a:r>
            <a:r>
              <a:rPr lang="el-GR" sz="2800" dirty="0" smtClean="0">
                <a:solidFill>
                  <a:srgbClr val="FFFFFF"/>
                </a:solidFill>
                <a:latin typeface="Helvetica Neue"/>
                <a:cs typeface="Helvetica Neue"/>
              </a:rPr>
              <a:t>Έλεγχος </a:t>
            </a:r>
            <a:r>
              <a:rPr lang="el-GR" sz="2800" dirty="0">
                <a:solidFill>
                  <a:srgbClr val="FFFFFF"/>
                </a:solidFill>
                <a:latin typeface="Helvetica Neue"/>
                <a:cs typeface="Helvetica Neue"/>
              </a:rPr>
              <a:t>ζωτικών </a:t>
            </a:r>
            <a:r>
              <a:rPr lang="el-GR" sz="2800" dirty="0" smtClean="0">
                <a:solidFill>
                  <a:srgbClr val="FFFFFF"/>
                </a:solidFill>
                <a:latin typeface="Helvetica Neue"/>
                <a:cs typeface="Helvetica Neue"/>
              </a:rPr>
              <a:t>σημείων</a:t>
            </a:r>
            <a:endParaRPr lang="el-GR" sz="2800" dirty="0">
              <a:solidFill>
                <a:srgbClr val="FFFFFF"/>
              </a:solidFill>
              <a:latin typeface="Helvetica Neue"/>
              <a:cs typeface="Helvetica Neue"/>
            </a:endParaRPr>
          </a:p>
          <a:p>
            <a:pPr marL="444500" indent="-444500">
              <a:spcBef>
                <a:spcPct val="20000"/>
              </a:spcBef>
              <a:buClr>
                <a:srgbClr val="FF0000"/>
              </a:buClr>
            </a:pPr>
            <a:r>
              <a:rPr lang="el-GR" sz="2800" dirty="0" smtClean="0">
                <a:solidFill>
                  <a:srgbClr val="FF0000"/>
                </a:solidFill>
                <a:latin typeface="Helvetica Neue"/>
                <a:cs typeface="Helvetica Neue"/>
              </a:rPr>
              <a:t>5. </a:t>
            </a:r>
            <a:r>
              <a:rPr lang="el-GR" sz="2800" dirty="0" smtClean="0">
                <a:solidFill>
                  <a:srgbClr val="FFFFFF"/>
                </a:solidFill>
                <a:latin typeface="Helvetica Neue"/>
                <a:cs typeface="Helvetica Neue"/>
              </a:rPr>
              <a:t>Αν δεν υπάρχουν ζωτικά σημεία γίνεται </a:t>
            </a:r>
            <a:r>
              <a:rPr lang="el-GR" sz="2800" dirty="0">
                <a:solidFill>
                  <a:srgbClr val="FFFFFF"/>
                </a:solidFill>
                <a:latin typeface="Helvetica Neue"/>
                <a:cs typeface="Helvetica Neue"/>
              </a:rPr>
              <a:t>έναρξη </a:t>
            </a:r>
            <a:r>
              <a:rPr lang="el-GR" sz="2800" dirty="0" smtClean="0">
                <a:solidFill>
                  <a:srgbClr val="FF0000"/>
                </a:solidFill>
                <a:latin typeface="Helvetica Neue"/>
                <a:cs typeface="Helvetica Neue"/>
              </a:rPr>
              <a:t>ΚΑΡΠΑ</a:t>
            </a:r>
            <a:endParaRPr lang="el-GR" sz="2800" dirty="0">
              <a:solidFill>
                <a:srgbClr val="FF0000"/>
              </a:solidFill>
              <a:latin typeface="Helvetica Neue"/>
              <a:cs typeface="Helvetica Neue"/>
            </a:endParaRPr>
          </a:p>
        </p:txBody>
      </p:sp>
      <p:pic>
        <p:nvPicPr>
          <p:cNvPr id="10" name="Picture 15" descr="moving victim from electricity BLU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1E338E"/>
              </a:clrFrom>
              <a:clrTo>
                <a:srgbClr val="1E338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734042" y="3102386"/>
            <a:ext cx="4165600" cy="3505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9153626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CustomShape 1"/>
          <p:cNvSpPr/>
          <p:nvPr/>
        </p:nvSpPr>
        <p:spPr>
          <a:xfrm>
            <a:off x="7226280" y="6886440"/>
            <a:ext cx="234540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69875EEC-9D8A-4FC0-99D8-E2B5FF0E4DCD}" type="slidenum">
              <a:rPr lang="el-GR" sz="1400" strike="noStrike">
                <a:solidFill>
                  <a:srgbClr val="FFFFFF"/>
                </a:solidFill>
                <a:latin typeface="Helvetica Neue"/>
                <a:ea typeface="ＭＳ Ｐゴシック"/>
              </a:rPr>
              <a:pPr algn="r">
                <a:lnSpc>
                  <a:spcPct val="100000"/>
                </a:lnSpc>
              </a:pPr>
              <a:t>22</a:t>
            </a:fld>
            <a:endParaRPr dirty="0">
              <a:latin typeface="Helvetica Neue"/>
            </a:endParaRPr>
          </a:p>
        </p:txBody>
      </p:sp>
      <p:sp>
        <p:nvSpPr>
          <p:cNvPr id="374" name="Line 2"/>
          <p:cNvSpPr/>
          <p:nvPr/>
        </p:nvSpPr>
        <p:spPr>
          <a:xfrm flipH="1">
            <a:off x="-1440" y="36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75" name="Line 3"/>
          <p:cNvSpPr/>
          <p:nvPr/>
        </p:nvSpPr>
        <p:spPr>
          <a:xfrm flipH="1">
            <a:off x="-1440" y="684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77" name="CustomShape 5"/>
          <p:cNvSpPr/>
          <p:nvPr/>
        </p:nvSpPr>
        <p:spPr>
          <a:xfrm>
            <a:off x="3784320" y="6881760"/>
            <a:ext cx="2498400" cy="454680"/>
          </a:xfrm>
          <a:custGeom>
            <a:avLst/>
            <a:gdLst/>
            <a:ahLst/>
            <a:cxnLst/>
            <a:rect l="0" t="0" r="r" b="b"/>
            <a:pathLst>
              <a:path w="5968" h="1627">
                <a:moveTo>
                  <a:pt x="0" y="0"/>
                </a:moveTo>
                <a:lnTo>
                  <a:pt x="5967" y="0"/>
                </a:lnTo>
                <a:lnTo>
                  <a:pt x="5967" y="1626"/>
                </a:lnTo>
                <a:lnTo>
                  <a:pt x="0" y="1626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Ioannis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Lazarettos MD PhD</a:t>
            </a:r>
            <a:endParaRPr dirty="0">
              <a:latin typeface="Helvetica Neue"/>
            </a:endParaRPr>
          </a:p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Orthopaedic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Surgeon</a:t>
            </a:r>
            <a:endParaRPr dirty="0">
              <a:latin typeface="Helvetica Neue"/>
            </a:endParaRPr>
          </a:p>
        </p:txBody>
      </p:sp>
      <p:pic>
        <p:nvPicPr>
          <p:cNvPr id="9" name="Picture 4" descr="dog kissing firem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86131" y="703800"/>
            <a:ext cx="8135937" cy="58912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5967190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CustomShape 1"/>
          <p:cNvSpPr/>
          <p:nvPr/>
        </p:nvSpPr>
        <p:spPr>
          <a:xfrm>
            <a:off x="7226280" y="6886440"/>
            <a:ext cx="234540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69875EEC-9D8A-4FC0-99D8-E2B5FF0E4DCD}" type="slidenum">
              <a:rPr lang="el-GR" sz="1400" strike="noStrike">
                <a:solidFill>
                  <a:srgbClr val="FFFFFF"/>
                </a:solidFill>
                <a:latin typeface="Helvetica Neue"/>
                <a:ea typeface="ＭＳ Ｐゴシック"/>
              </a:rPr>
              <a:pPr algn="r">
                <a:lnSpc>
                  <a:spcPct val="100000"/>
                </a:lnSpc>
              </a:pPr>
              <a:t>23</a:t>
            </a:fld>
            <a:endParaRPr dirty="0">
              <a:latin typeface="Helvetica Neue"/>
            </a:endParaRPr>
          </a:p>
        </p:txBody>
      </p:sp>
      <p:sp>
        <p:nvSpPr>
          <p:cNvPr id="374" name="Line 2"/>
          <p:cNvSpPr/>
          <p:nvPr/>
        </p:nvSpPr>
        <p:spPr>
          <a:xfrm flipH="1">
            <a:off x="-1440" y="36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75" name="Line 3"/>
          <p:cNvSpPr/>
          <p:nvPr/>
        </p:nvSpPr>
        <p:spPr>
          <a:xfrm flipH="1">
            <a:off x="-1440" y="684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76" name="CustomShape 4"/>
          <p:cNvSpPr/>
          <p:nvPr/>
        </p:nvSpPr>
        <p:spPr>
          <a:xfrm>
            <a:off x="287280" y="539640"/>
            <a:ext cx="8995320" cy="637560"/>
          </a:xfrm>
          <a:custGeom>
            <a:avLst/>
            <a:gdLst/>
            <a:ahLst/>
            <a:cxnLst/>
            <a:rect l="0" t="0" r="r" b="b"/>
            <a:pathLst>
              <a:path w="24994" h="1518">
                <a:moveTo>
                  <a:pt x="0" y="0"/>
                </a:moveTo>
                <a:lnTo>
                  <a:pt x="24993" y="0"/>
                </a:lnTo>
                <a:lnTo>
                  <a:pt x="24993" y="1517"/>
                </a:lnTo>
                <a:lnTo>
                  <a:pt x="0" y="1517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l-GR" sz="3200" dirty="0" smtClean="0">
                <a:solidFill>
                  <a:srgbClr val="FF0000"/>
                </a:solidFill>
                <a:latin typeface="Helvetica Neue"/>
                <a:cs typeface="Helvetica Neue"/>
              </a:rPr>
              <a:t>Θερμοπληξία</a:t>
            </a:r>
            <a:endParaRPr lang="el-GR" sz="3200" dirty="0">
              <a:solidFill>
                <a:srgbClr val="FF0000"/>
              </a:solidFill>
              <a:latin typeface="Helvetica Neue"/>
              <a:cs typeface="Helvetica Neue"/>
            </a:endParaRPr>
          </a:p>
        </p:txBody>
      </p:sp>
      <p:sp>
        <p:nvSpPr>
          <p:cNvPr id="377" name="CustomShape 5"/>
          <p:cNvSpPr/>
          <p:nvPr/>
        </p:nvSpPr>
        <p:spPr>
          <a:xfrm>
            <a:off x="3784320" y="6881760"/>
            <a:ext cx="2498400" cy="454680"/>
          </a:xfrm>
          <a:custGeom>
            <a:avLst/>
            <a:gdLst/>
            <a:ahLst/>
            <a:cxnLst/>
            <a:rect l="0" t="0" r="r" b="b"/>
            <a:pathLst>
              <a:path w="5968" h="1627">
                <a:moveTo>
                  <a:pt x="0" y="0"/>
                </a:moveTo>
                <a:lnTo>
                  <a:pt x="5967" y="0"/>
                </a:lnTo>
                <a:lnTo>
                  <a:pt x="5967" y="1626"/>
                </a:lnTo>
                <a:lnTo>
                  <a:pt x="0" y="1626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Ioannis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Lazarettos MD PhD</a:t>
            </a:r>
            <a:endParaRPr dirty="0">
              <a:latin typeface="Helvetica Neue"/>
            </a:endParaRPr>
          </a:p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Orthopaedic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Surgeon</a:t>
            </a:r>
            <a:endParaRPr dirty="0">
              <a:latin typeface="Helvetica Neue"/>
            </a:endParaRPr>
          </a:p>
        </p:txBody>
      </p:sp>
      <p:sp>
        <p:nvSpPr>
          <p:cNvPr id="378" name="CustomShape 6"/>
          <p:cNvSpPr/>
          <p:nvPr/>
        </p:nvSpPr>
        <p:spPr>
          <a:xfrm>
            <a:off x="287280" y="1160010"/>
            <a:ext cx="9358920" cy="46797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6240" rIns="90000" bIns="45000">
            <a:spAutoFit/>
          </a:bodyPr>
          <a:lstStyle/>
          <a:p>
            <a:pPr>
              <a:spcBef>
                <a:spcPct val="20000"/>
              </a:spcBef>
            </a:pPr>
            <a:r>
              <a:rPr lang="el-GR" sz="2800" dirty="0">
                <a:solidFill>
                  <a:srgbClr val="FFFFFF"/>
                </a:solidFill>
                <a:latin typeface="Helvetica Neue"/>
              </a:rPr>
              <a:t>Μεγάλη </a:t>
            </a:r>
            <a:r>
              <a:rPr lang="el-GR" sz="2800" dirty="0" smtClean="0">
                <a:solidFill>
                  <a:srgbClr val="FFFFFF"/>
                </a:solidFill>
                <a:latin typeface="Helvetica Neue"/>
              </a:rPr>
              <a:t>αύξηση θερμοκρασίας σώματος</a:t>
            </a:r>
          </a:p>
          <a:p>
            <a:pPr marL="660400" indent="-660400">
              <a:spcBef>
                <a:spcPct val="20000"/>
              </a:spcBef>
            </a:pPr>
            <a:r>
              <a:rPr lang="el-GR" sz="2800" dirty="0" smtClean="0">
                <a:solidFill>
                  <a:srgbClr val="FF0000"/>
                </a:solidFill>
                <a:latin typeface="Helvetica Neue"/>
              </a:rPr>
              <a:t>Συμπτώματα :</a:t>
            </a:r>
          </a:p>
          <a:p>
            <a:pPr marL="660400" indent="-660400">
              <a:spcBef>
                <a:spcPct val="20000"/>
              </a:spcBef>
            </a:pPr>
            <a:r>
              <a:rPr lang="el-GR" sz="2800" dirty="0" smtClean="0">
                <a:solidFill>
                  <a:srgbClr val="FFFFFF"/>
                </a:solidFill>
                <a:latin typeface="Helvetica Neue"/>
              </a:rPr>
              <a:t>Αδυναμία</a:t>
            </a:r>
          </a:p>
          <a:p>
            <a:pPr marL="660400" indent="-660400">
              <a:spcBef>
                <a:spcPct val="20000"/>
              </a:spcBef>
            </a:pPr>
            <a:r>
              <a:rPr lang="el-GR" sz="2800" dirty="0" smtClean="0">
                <a:solidFill>
                  <a:srgbClr val="FFFFFF"/>
                </a:solidFill>
                <a:latin typeface="Helvetica Neue"/>
              </a:rPr>
              <a:t>Ταχύπνοια</a:t>
            </a:r>
          </a:p>
          <a:p>
            <a:pPr marL="660400" indent="-660400">
              <a:spcBef>
                <a:spcPct val="20000"/>
              </a:spcBef>
            </a:pPr>
            <a:r>
              <a:rPr lang="el-GR" sz="2800" dirty="0" smtClean="0">
                <a:solidFill>
                  <a:srgbClr val="FFFFFF"/>
                </a:solidFill>
                <a:latin typeface="Helvetica Neue"/>
              </a:rPr>
              <a:t>Ίλιγγος</a:t>
            </a:r>
          </a:p>
          <a:p>
            <a:pPr marL="660400" indent="-660400">
              <a:spcBef>
                <a:spcPct val="20000"/>
              </a:spcBef>
            </a:pPr>
            <a:r>
              <a:rPr lang="el-GR" sz="2800" dirty="0" smtClean="0">
                <a:solidFill>
                  <a:srgbClr val="FFFFFF"/>
                </a:solidFill>
                <a:latin typeface="Helvetica Neue"/>
              </a:rPr>
              <a:t>Κυάνωση</a:t>
            </a:r>
          </a:p>
          <a:p>
            <a:pPr marL="660400" indent="-660400">
              <a:spcBef>
                <a:spcPct val="20000"/>
              </a:spcBef>
            </a:pPr>
            <a:r>
              <a:rPr lang="el-GR" sz="2800" dirty="0" smtClean="0">
                <a:solidFill>
                  <a:srgbClr val="FFFFFF"/>
                </a:solidFill>
                <a:latin typeface="Helvetica Neue"/>
              </a:rPr>
              <a:t>Σπασμοί</a:t>
            </a:r>
          </a:p>
          <a:p>
            <a:pPr marL="660400" indent="-660400">
              <a:spcBef>
                <a:spcPct val="20000"/>
              </a:spcBef>
            </a:pPr>
            <a:r>
              <a:rPr lang="el-GR" sz="2800" dirty="0" smtClean="0">
                <a:solidFill>
                  <a:srgbClr val="FFFFFF"/>
                </a:solidFill>
                <a:latin typeface="Helvetica Neue"/>
              </a:rPr>
              <a:t>Παραλήρημα</a:t>
            </a:r>
          </a:p>
          <a:p>
            <a:pPr marL="660400" indent="-660400">
              <a:spcBef>
                <a:spcPct val="20000"/>
              </a:spcBef>
            </a:pPr>
            <a:r>
              <a:rPr lang="el-GR" sz="2800" dirty="0">
                <a:solidFill>
                  <a:srgbClr val="FFFFFF"/>
                </a:solidFill>
                <a:latin typeface="Helvetica Neue"/>
              </a:rPr>
              <a:t>Κ</a:t>
            </a:r>
            <a:r>
              <a:rPr lang="el-GR" sz="2800" dirty="0" smtClean="0">
                <a:solidFill>
                  <a:srgbClr val="FFFFFF"/>
                </a:solidFill>
                <a:latin typeface="Helvetica Neue"/>
              </a:rPr>
              <a:t>ώμα</a:t>
            </a:r>
            <a:endParaRPr lang="en-US" sz="2800" dirty="0">
              <a:solidFill>
                <a:srgbClr val="FFFFFF"/>
              </a:solidFill>
              <a:latin typeface="Helvetica Neue"/>
              <a:cs typeface="Helvetica Neue"/>
            </a:endParaRPr>
          </a:p>
        </p:txBody>
      </p:sp>
      <p:pic>
        <p:nvPicPr>
          <p:cNvPr id="8" name="Picture 7" descr="old woman therm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040313" y="4293394"/>
            <a:ext cx="4858748" cy="216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thermoplix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38667" t="13011" b="8398"/>
          <a:stretch>
            <a:fillRect/>
          </a:stretch>
        </p:blipFill>
        <p:spPr bwMode="auto">
          <a:xfrm>
            <a:off x="2991980" y="4293394"/>
            <a:ext cx="1894352" cy="216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400932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CustomShape 1"/>
          <p:cNvSpPr/>
          <p:nvPr/>
        </p:nvSpPr>
        <p:spPr>
          <a:xfrm>
            <a:off x="7226280" y="6886440"/>
            <a:ext cx="234540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69875EEC-9D8A-4FC0-99D8-E2B5FF0E4DCD}" type="slidenum">
              <a:rPr lang="el-GR" sz="1400" strike="noStrike">
                <a:solidFill>
                  <a:srgbClr val="FFFFFF"/>
                </a:solidFill>
                <a:latin typeface="Helvetica Neue"/>
                <a:ea typeface="ＭＳ Ｐゴシック"/>
              </a:rPr>
              <a:pPr algn="r">
                <a:lnSpc>
                  <a:spcPct val="100000"/>
                </a:lnSpc>
              </a:pPr>
              <a:t>24</a:t>
            </a:fld>
            <a:endParaRPr dirty="0">
              <a:latin typeface="Helvetica Neue"/>
            </a:endParaRPr>
          </a:p>
        </p:txBody>
      </p:sp>
      <p:sp>
        <p:nvSpPr>
          <p:cNvPr id="374" name="Line 2"/>
          <p:cNvSpPr/>
          <p:nvPr/>
        </p:nvSpPr>
        <p:spPr>
          <a:xfrm flipH="1">
            <a:off x="-1440" y="36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75" name="Line 3"/>
          <p:cNvSpPr/>
          <p:nvPr/>
        </p:nvSpPr>
        <p:spPr>
          <a:xfrm flipH="1">
            <a:off x="-1440" y="684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76" name="CustomShape 4"/>
          <p:cNvSpPr/>
          <p:nvPr/>
        </p:nvSpPr>
        <p:spPr>
          <a:xfrm>
            <a:off x="287280" y="539640"/>
            <a:ext cx="8995320" cy="637560"/>
          </a:xfrm>
          <a:custGeom>
            <a:avLst/>
            <a:gdLst/>
            <a:ahLst/>
            <a:cxnLst/>
            <a:rect l="0" t="0" r="r" b="b"/>
            <a:pathLst>
              <a:path w="24994" h="1518">
                <a:moveTo>
                  <a:pt x="0" y="0"/>
                </a:moveTo>
                <a:lnTo>
                  <a:pt x="24993" y="0"/>
                </a:lnTo>
                <a:lnTo>
                  <a:pt x="24993" y="1517"/>
                </a:lnTo>
                <a:lnTo>
                  <a:pt x="0" y="1517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l-GR" sz="3200" dirty="0" smtClean="0">
                <a:solidFill>
                  <a:srgbClr val="FF0000"/>
                </a:solidFill>
                <a:latin typeface="Helvetica Neue"/>
                <a:cs typeface="Helvetica Neue"/>
              </a:rPr>
              <a:t>Πρώτες Βοήθειες</a:t>
            </a:r>
            <a:endParaRPr lang="el-GR" sz="3200" dirty="0">
              <a:solidFill>
                <a:srgbClr val="FF0000"/>
              </a:solidFill>
              <a:latin typeface="Helvetica Neue"/>
              <a:cs typeface="Helvetica Neue"/>
            </a:endParaRPr>
          </a:p>
        </p:txBody>
      </p:sp>
      <p:sp>
        <p:nvSpPr>
          <p:cNvPr id="377" name="CustomShape 5"/>
          <p:cNvSpPr/>
          <p:nvPr/>
        </p:nvSpPr>
        <p:spPr>
          <a:xfrm>
            <a:off x="3784320" y="6881760"/>
            <a:ext cx="2498400" cy="454680"/>
          </a:xfrm>
          <a:custGeom>
            <a:avLst/>
            <a:gdLst/>
            <a:ahLst/>
            <a:cxnLst/>
            <a:rect l="0" t="0" r="r" b="b"/>
            <a:pathLst>
              <a:path w="5968" h="1627">
                <a:moveTo>
                  <a:pt x="0" y="0"/>
                </a:moveTo>
                <a:lnTo>
                  <a:pt x="5967" y="0"/>
                </a:lnTo>
                <a:lnTo>
                  <a:pt x="5967" y="1626"/>
                </a:lnTo>
                <a:lnTo>
                  <a:pt x="0" y="1626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Ioannis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Lazarettos MD PhD</a:t>
            </a:r>
            <a:endParaRPr dirty="0">
              <a:latin typeface="Helvetica Neue"/>
            </a:endParaRPr>
          </a:p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Orthopaedic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Surgeon</a:t>
            </a:r>
            <a:endParaRPr dirty="0">
              <a:latin typeface="Helvetica Neue"/>
            </a:endParaRPr>
          </a:p>
        </p:txBody>
      </p:sp>
      <p:sp>
        <p:nvSpPr>
          <p:cNvPr id="378" name="CustomShape 6"/>
          <p:cNvSpPr/>
          <p:nvPr/>
        </p:nvSpPr>
        <p:spPr>
          <a:xfrm>
            <a:off x="287280" y="1160010"/>
            <a:ext cx="9358920" cy="355942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6240" rIns="90000" bIns="45000">
            <a:spAutoFit/>
          </a:bodyPr>
          <a:lstStyle/>
          <a:p>
            <a:pPr marL="444500" indent="-444500">
              <a:spcBef>
                <a:spcPct val="20000"/>
              </a:spcBef>
              <a:buClr>
                <a:srgbClr val="FF0000"/>
              </a:buClr>
            </a:pPr>
            <a:r>
              <a:rPr lang="el-GR" sz="2800" dirty="0" smtClean="0">
                <a:solidFill>
                  <a:srgbClr val="FF0000"/>
                </a:solidFill>
                <a:latin typeface="Helvetica Neue"/>
              </a:rPr>
              <a:t>1. </a:t>
            </a:r>
            <a:r>
              <a:rPr lang="el-GR" sz="2800" dirty="0" smtClean="0">
                <a:latin typeface="Helvetica Neue"/>
              </a:rPr>
              <a:t>Μεταφέρουμε </a:t>
            </a:r>
            <a:r>
              <a:rPr lang="el-GR" sz="2800" dirty="0">
                <a:latin typeface="Helvetica Neue"/>
              </a:rPr>
              <a:t>&amp; ξαπλώνουμε το θύμα σε δροσερό μέρος</a:t>
            </a:r>
          </a:p>
          <a:p>
            <a:pPr>
              <a:spcBef>
                <a:spcPct val="20000"/>
              </a:spcBef>
              <a:buClr>
                <a:srgbClr val="FF0000"/>
              </a:buClr>
            </a:pPr>
            <a:r>
              <a:rPr lang="el-GR" sz="2800" dirty="0" smtClean="0">
                <a:solidFill>
                  <a:srgbClr val="FF0000"/>
                </a:solidFill>
                <a:latin typeface="Helvetica Neue"/>
              </a:rPr>
              <a:t>2. </a:t>
            </a:r>
            <a:r>
              <a:rPr lang="el-GR" sz="2800" dirty="0" smtClean="0">
                <a:latin typeface="Helvetica Neue"/>
              </a:rPr>
              <a:t>Βγάζουμε </a:t>
            </a:r>
            <a:r>
              <a:rPr lang="el-GR" sz="2800" dirty="0">
                <a:latin typeface="Helvetica Neue"/>
              </a:rPr>
              <a:t>τα ρούχα</a:t>
            </a:r>
          </a:p>
          <a:p>
            <a:pPr>
              <a:spcBef>
                <a:spcPct val="20000"/>
              </a:spcBef>
              <a:buClr>
                <a:srgbClr val="FF0000"/>
              </a:buClr>
            </a:pPr>
            <a:r>
              <a:rPr lang="el-GR" sz="2800" dirty="0" smtClean="0">
                <a:solidFill>
                  <a:srgbClr val="FF0000"/>
                </a:solidFill>
                <a:latin typeface="Helvetica Neue"/>
              </a:rPr>
              <a:t>3. </a:t>
            </a:r>
            <a:r>
              <a:rPr lang="el-GR" sz="2800" dirty="0" smtClean="0">
                <a:latin typeface="Helvetica Neue"/>
              </a:rPr>
              <a:t>Άφθονο </a:t>
            </a:r>
            <a:r>
              <a:rPr lang="el-GR" sz="2800" dirty="0">
                <a:latin typeface="Helvetica Neue"/>
              </a:rPr>
              <a:t>νερό &amp; υγρά με Κ/Ν</a:t>
            </a:r>
            <a:r>
              <a:rPr lang="en-US" sz="2800" dirty="0">
                <a:latin typeface="Helvetica Neue"/>
              </a:rPr>
              <a:t>a</a:t>
            </a:r>
            <a:endParaRPr lang="el-GR" sz="2800" dirty="0">
              <a:latin typeface="Helvetica Neue"/>
            </a:endParaRPr>
          </a:p>
          <a:p>
            <a:pPr>
              <a:spcBef>
                <a:spcPct val="20000"/>
              </a:spcBef>
              <a:buClr>
                <a:srgbClr val="FF0000"/>
              </a:buClr>
            </a:pPr>
            <a:r>
              <a:rPr lang="el-GR" sz="2800" dirty="0" smtClean="0">
                <a:solidFill>
                  <a:srgbClr val="FF0000"/>
                </a:solidFill>
                <a:latin typeface="Helvetica Neue"/>
              </a:rPr>
              <a:t>4. </a:t>
            </a:r>
            <a:r>
              <a:rPr lang="el-GR" sz="2800" dirty="0" smtClean="0">
                <a:latin typeface="Helvetica Neue"/>
              </a:rPr>
              <a:t>Βρεγμένο </a:t>
            </a:r>
            <a:r>
              <a:rPr lang="el-GR" sz="2800" dirty="0">
                <a:latin typeface="Helvetica Neue"/>
              </a:rPr>
              <a:t>σεντόνι &amp; ρεύμα αέρος</a:t>
            </a:r>
          </a:p>
          <a:p>
            <a:pPr>
              <a:spcBef>
                <a:spcPct val="20000"/>
              </a:spcBef>
              <a:buClr>
                <a:srgbClr val="FF0000"/>
              </a:buClr>
            </a:pPr>
            <a:r>
              <a:rPr lang="el-GR" sz="2800" dirty="0" smtClean="0">
                <a:solidFill>
                  <a:srgbClr val="FF0000"/>
                </a:solidFill>
                <a:latin typeface="Helvetica Neue"/>
              </a:rPr>
              <a:t>5. </a:t>
            </a:r>
            <a:r>
              <a:rPr lang="el-GR" sz="2800" dirty="0" err="1" smtClean="0">
                <a:latin typeface="Helvetica Neue"/>
              </a:rPr>
              <a:t>Παγοκύστες</a:t>
            </a:r>
            <a:r>
              <a:rPr lang="el-GR" sz="2800" dirty="0" smtClean="0">
                <a:latin typeface="Helvetica Neue"/>
              </a:rPr>
              <a:t> </a:t>
            </a:r>
            <a:r>
              <a:rPr lang="el-GR" sz="2800" dirty="0">
                <a:latin typeface="Helvetica Neue"/>
              </a:rPr>
              <a:t>ή κρύα επιθέματα</a:t>
            </a:r>
          </a:p>
          <a:p>
            <a:pPr>
              <a:spcBef>
                <a:spcPct val="20000"/>
              </a:spcBef>
              <a:buClr>
                <a:srgbClr val="FF0000"/>
              </a:buClr>
            </a:pPr>
            <a:r>
              <a:rPr lang="el-GR" sz="2800" dirty="0" smtClean="0">
                <a:solidFill>
                  <a:srgbClr val="FF0000"/>
                </a:solidFill>
                <a:latin typeface="Helvetica Neue"/>
              </a:rPr>
              <a:t>6. </a:t>
            </a:r>
            <a:r>
              <a:rPr lang="el-GR" sz="2800" dirty="0" smtClean="0">
                <a:latin typeface="Helvetica Neue"/>
              </a:rPr>
              <a:t>Μεταφορά </a:t>
            </a:r>
            <a:r>
              <a:rPr lang="el-GR" sz="2800" dirty="0">
                <a:latin typeface="Helvetica Neue"/>
              </a:rPr>
              <a:t>στο </a:t>
            </a:r>
            <a:r>
              <a:rPr lang="el-GR" sz="2800" dirty="0" smtClean="0">
                <a:latin typeface="Helvetica Neue"/>
              </a:rPr>
              <a:t>Νοσοκομείο</a:t>
            </a:r>
            <a:endParaRPr lang="el-GR" sz="2800" dirty="0">
              <a:latin typeface="Helvetica Neue"/>
            </a:endParaRPr>
          </a:p>
        </p:txBody>
      </p:sp>
      <p:pic>
        <p:nvPicPr>
          <p:cNvPr id="10" name="Picture 11" descr="heat treat BLU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B2886"/>
              </a:clrFrom>
              <a:clrTo>
                <a:srgbClr val="0B288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988600" y="3766196"/>
            <a:ext cx="3657600" cy="25672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6214361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CustomShape 1"/>
          <p:cNvSpPr/>
          <p:nvPr/>
        </p:nvSpPr>
        <p:spPr>
          <a:xfrm>
            <a:off x="7226280" y="6886440"/>
            <a:ext cx="234540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69875EEC-9D8A-4FC0-99D8-E2B5FF0E4DCD}" type="slidenum">
              <a:rPr lang="el-GR" sz="1400" strike="noStrike">
                <a:solidFill>
                  <a:srgbClr val="FFFFFF"/>
                </a:solidFill>
                <a:latin typeface="Helvetica Neue"/>
                <a:ea typeface="ＭＳ Ｐゴシック"/>
              </a:rPr>
              <a:pPr algn="r">
                <a:lnSpc>
                  <a:spcPct val="100000"/>
                </a:lnSpc>
              </a:pPr>
              <a:t>25</a:t>
            </a:fld>
            <a:endParaRPr dirty="0">
              <a:latin typeface="Helvetica Neue"/>
            </a:endParaRPr>
          </a:p>
        </p:txBody>
      </p:sp>
      <p:sp>
        <p:nvSpPr>
          <p:cNvPr id="374" name="Line 2"/>
          <p:cNvSpPr/>
          <p:nvPr/>
        </p:nvSpPr>
        <p:spPr>
          <a:xfrm flipH="1">
            <a:off x="-1440" y="36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75" name="Line 3"/>
          <p:cNvSpPr/>
          <p:nvPr/>
        </p:nvSpPr>
        <p:spPr>
          <a:xfrm flipH="1">
            <a:off x="-1440" y="684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76" name="CustomShape 4"/>
          <p:cNvSpPr/>
          <p:nvPr/>
        </p:nvSpPr>
        <p:spPr>
          <a:xfrm>
            <a:off x="287280" y="539640"/>
            <a:ext cx="8995320" cy="637560"/>
          </a:xfrm>
          <a:custGeom>
            <a:avLst/>
            <a:gdLst/>
            <a:ahLst/>
            <a:cxnLst/>
            <a:rect l="0" t="0" r="r" b="b"/>
            <a:pathLst>
              <a:path w="24994" h="1518">
                <a:moveTo>
                  <a:pt x="0" y="0"/>
                </a:moveTo>
                <a:lnTo>
                  <a:pt x="24993" y="0"/>
                </a:lnTo>
                <a:lnTo>
                  <a:pt x="24993" y="1517"/>
                </a:lnTo>
                <a:lnTo>
                  <a:pt x="0" y="1517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l-GR" sz="3200" dirty="0" smtClean="0">
                <a:solidFill>
                  <a:srgbClr val="FF0000"/>
                </a:solidFill>
                <a:latin typeface="Helvetica Neue"/>
                <a:cs typeface="Helvetica Neue"/>
              </a:rPr>
              <a:t>Πρόληψη</a:t>
            </a:r>
            <a:endParaRPr lang="el-GR" sz="3200" dirty="0">
              <a:solidFill>
                <a:srgbClr val="FF0000"/>
              </a:solidFill>
              <a:latin typeface="Helvetica Neue"/>
              <a:cs typeface="Helvetica Neue"/>
            </a:endParaRPr>
          </a:p>
        </p:txBody>
      </p:sp>
      <p:sp>
        <p:nvSpPr>
          <p:cNvPr id="377" name="CustomShape 5"/>
          <p:cNvSpPr/>
          <p:nvPr/>
        </p:nvSpPr>
        <p:spPr>
          <a:xfrm>
            <a:off x="3784320" y="6881760"/>
            <a:ext cx="2498400" cy="454680"/>
          </a:xfrm>
          <a:custGeom>
            <a:avLst/>
            <a:gdLst/>
            <a:ahLst/>
            <a:cxnLst/>
            <a:rect l="0" t="0" r="r" b="b"/>
            <a:pathLst>
              <a:path w="5968" h="1627">
                <a:moveTo>
                  <a:pt x="0" y="0"/>
                </a:moveTo>
                <a:lnTo>
                  <a:pt x="5967" y="0"/>
                </a:lnTo>
                <a:lnTo>
                  <a:pt x="5967" y="1626"/>
                </a:lnTo>
                <a:lnTo>
                  <a:pt x="0" y="1626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Ioannis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Lazarettos MD PhD</a:t>
            </a:r>
            <a:endParaRPr dirty="0">
              <a:latin typeface="Helvetica Neue"/>
            </a:endParaRPr>
          </a:p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Orthopaedic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Surgeon</a:t>
            </a:r>
            <a:endParaRPr dirty="0">
              <a:latin typeface="Helvetica Neue"/>
            </a:endParaRPr>
          </a:p>
        </p:txBody>
      </p:sp>
      <p:sp>
        <p:nvSpPr>
          <p:cNvPr id="378" name="CustomShape 6"/>
          <p:cNvSpPr/>
          <p:nvPr/>
        </p:nvSpPr>
        <p:spPr>
          <a:xfrm>
            <a:off x="287280" y="1160010"/>
            <a:ext cx="9358920" cy="50429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6240" rIns="90000" bIns="45000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l-GR" sz="2800" dirty="0" smtClean="0">
                <a:solidFill>
                  <a:srgbClr val="FF0000"/>
                </a:solidFill>
                <a:latin typeface="Helvetica Neue"/>
                <a:cs typeface="Helvetica Neue"/>
              </a:rPr>
              <a:t>Αποφυγή: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l-GR" sz="2400" dirty="0" smtClean="0">
                <a:latin typeface="Helvetica Neue"/>
                <a:cs typeface="Helvetica Neue"/>
              </a:rPr>
              <a:t>Ηλιοθεραπεία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l-GR" sz="2400" dirty="0" smtClean="0">
                <a:latin typeface="Helvetica Neue"/>
                <a:cs typeface="Helvetica Neue"/>
              </a:rPr>
              <a:t>Ζεστοί χώροι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l-GR" sz="2400" dirty="0" smtClean="0">
                <a:latin typeface="Helvetica Neue"/>
                <a:cs typeface="Helvetica Neue"/>
              </a:rPr>
              <a:t>Βαριά εργασία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l-GR" sz="2400" dirty="0" smtClean="0">
                <a:latin typeface="Helvetica Neue"/>
                <a:cs typeface="Helvetica Neue"/>
              </a:rPr>
              <a:t>Τρέξιμο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l-GR" sz="2400" dirty="0" smtClean="0">
                <a:latin typeface="Helvetica Neue"/>
                <a:cs typeface="Helvetica Neue"/>
              </a:rPr>
              <a:t>Οινόπνευμα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l-GR" sz="2400" dirty="0" smtClean="0">
                <a:latin typeface="Helvetica Neue"/>
                <a:cs typeface="Helvetica Neue"/>
              </a:rPr>
              <a:t>Πολυφαγία</a:t>
            </a:r>
            <a:endParaRPr lang="el-GR" sz="2400" dirty="0">
              <a:latin typeface="Helvetica Neue"/>
              <a:cs typeface="Helvetica Neue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l-GR" sz="2800" dirty="0" smtClean="0">
                <a:solidFill>
                  <a:srgbClr val="FF0000"/>
                </a:solidFill>
                <a:latin typeface="Helvetica Neue"/>
                <a:cs typeface="Helvetica Neue"/>
              </a:rPr>
              <a:t>Ενδείκνυνται</a:t>
            </a:r>
            <a:r>
              <a:rPr lang="el-GR" sz="2800" dirty="0">
                <a:solidFill>
                  <a:srgbClr val="FF0000"/>
                </a:solidFill>
                <a:latin typeface="Helvetica Neue"/>
                <a:cs typeface="Helvetica Neue"/>
              </a:rPr>
              <a:t>:</a:t>
            </a:r>
            <a:endParaRPr lang="en-US" sz="2800" dirty="0">
              <a:solidFill>
                <a:srgbClr val="FF0000"/>
              </a:solidFill>
              <a:latin typeface="Helvetica Neue"/>
              <a:cs typeface="Helvetica Neue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l-GR" sz="2400" dirty="0" smtClean="0">
                <a:latin typeface="Helvetica Neue"/>
                <a:cs typeface="Helvetica Neue"/>
              </a:rPr>
              <a:t>Ελαφριά ανοιχτόχρωμη ενδυμασία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l-GR" sz="2400" dirty="0" smtClean="0">
                <a:latin typeface="Helvetica Neue"/>
                <a:cs typeface="Helvetica Neue"/>
              </a:rPr>
              <a:t>Άφθονα υγρά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l-GR" sz="2400" dirty="0" smtClean="0">
                <a:latin typeface="Helvetica Neue"/>
                <a:cs typeface="Helvetica Neue"/>
              </a:rPr>
              <a:t>Μικρά γεύματα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l-GR" sz="2400" dirty="0" smtClean="0">
                <a:latin typeface="Helvetica Neue"/>
                <a:cs typeface="Helvetica Neue"/>
              </a:rPr>
              <a:t>Ντους</a:t>
            </a:r>
            <a:endParaRPr lang="en-US" sz="2400" dirty="0">
              <a:latin typeface="Helvetica Neue"/>
              <a:cs typeface="Helvetica Neue"/>
            </a:endParaRPr>
          </a:p>
        </p:txBody>
      </p:sp>
      <p:pic>
        <p:nvPicPr>
          <p:cNvPr id="9" name="Picture 19" descr="ice cubes he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832025" y="4216438"/>
            <a:ext cx="1349681" cy="216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" descr="wa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123491" y="4216438"/>
            <a:ext cx="1708534" cy="216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7" descr="absolute perfecti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094758" y="1375701"/>
            <a:ext cx="931429" cy="216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8" descr="foo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026187" y="1375701"/>
            <a:ext cx="2878823" cy="216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0" descr="sunshine_sunt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859304" y="1375701"/>
            <a:ext cx="3235454" cy="216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1" descr="shower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181706" y="4216438"/>
            <a:ext cx="1723304" cy="216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6524286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CustomShape 1"/>
          <p:cNvSpPr/>
          <p:nvPr/>
        </p:nvSpPr>
        <p:spPr>
          <a:xfrm>
            <a:off x="7226280" y="6886440"/>
            <a:ext cx="234540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69875EEC-9D8A-4FC0-99D8-E2B5FF0E4DCD}" type="slidenum">
              <a:rPr lang="el-GR" sz="1400" strike="noStrike">
                <a:solidFill>
                  <a:srgbClr val="FFFFFF"/>
                </a:solidFill>
                <a:latin typeface="Helvetica Neue"/>
                <a:ea typeface="ＭＳ Ｐゴシック"/>
              </a:rPr>
              <a:pPr algn="r">
                <a:lnSpc>
                  <a:spcPct val="100000"/>
                </a:lnSpc>
              </a:pPr>
              <a:t>26</a:t>
            </a:fld>
            <a:endParaRPr dirty="0">
              <a:latin typeface="Helvetica Neue"/>
            </a:endParaRPr>
          </a:p>
        </p:txBody>
      </p:sp>
      <p:sp>
        <p:nvSpPr>
          <p:cNvPr id="374" name="Line 2"/>
          <p:cNvSpPr/>
          <p:nvPr/>
        </p:nvSpPr>
        <p:spPr>
          <a:xfrm flipH="1">
            <a:off x="-1440" y="36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75" name="Line 3"/>
          <p:cNvSpPr/>
          <p:nvPr/>
        </p:nvSpPr>
        <p:spPr>
          <a:xfrm flipH="1">
            <a:off x="-1440" y="684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76" name="CustomShape 4"/>
          <p:cNvSpPr/>
          <p:nvPr/>
        </p:nvSpPr>
        <p:spPr>
          <a:xfrm>
            <a:off x="287280" y="539640"/>
            <a:ext cx="8995320" cy="637560"/>
          </a:xfrm>
          <a:custGeom>
            <a:avLst/>
            <a:gdLst/>
            <a:ahLst/>
            <a:cxnLst/>
            <a:rect l="0" t="0" r="r" b="b"/>
            <a:pathLst>
              <a:path w="24994" h="1518">
                <a:moveTo>
                  <a:pt x="0" y="0"/>
                </a:moveTo>
                <a:lnTo>
                  <a:pt x="24993" y="0"/>
                </a:lnTo>
                <a:lnTo>
                  <a:pt x="24993" y="1517"/>
                </a:lnTo>
                <a:lnTo>
                  <a:pt x="0" y="1517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l-GR" sz="3200" dirty="0" smtClean="0">
                <a:solidFill>
                  <a:srgbClr val="FF0000"/>
                </a:solidFill>
                <a:latin typeface="Helvetica Neue"/>
                <a:cs typeface="Helvetica Neue"/>
              </a:rPr>
              <a:t>Κρυοπληξία  </a:t>
            </a:r>
            <a:endParaRPr lang="el-GR" sz="3200" dirty="0">
              <a:solidFill>
                <a:srgbClr val="FF0000"/>
              </a:solidFill>
              <a:latin typeface="Helvetica Neue"/>
              <a:cs typeface="Helvetica Neue"/>
            </a:endParaRPr>
          </a:p>
        </p:txBody>
      </p:sp>
      <p:sp>
        <p:nvSpPr>
          <p:cNvPr id="377" name="CustomShape 5"/>
          <p:cNvSpPr/>
          <p:nvPr/>
        </p:nvSpPr>
        <p:spPr>
          <a:xfrm>
            <a:off x="3784320" y="6881760"/>
            <a:ext cx="2498400" cy="454680"/>
          </a:xfrm>
          <a:custGeom>
            <a:avLst/>
            <a:gdLst/>
            <a:ahLst/>
            <a:cxnLst/>
            <a:rect l="0" t="0" r="r" b="b"/>
            <a:pathLst>
              <a:path w="5968" h="1627">
                <a:moveTo>
                  <a:pt x="0" y="0"/>
                </a:moveTo>
                <a:lnTo>
                  <a:pt x="5967" y="0"/>
                </a:lnTo>
                <a:lnTo>
                  <a:pt x="5967" y="1626"/>
                </a:lnTo>
                <a:lnTo>
                  <a:pt x="0" y="1626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Ioannis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Lazarettos MD PhD</a:t>
            </a:r>
            <a:endParaRPr dirty="0">
              <a:latin typeface="Helvetica Neue"/>
            </a:endParaRPr>
          </a:p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Orthopaedic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Surgeon</a:t>
            </a:r>
            <a:endParaRPr dirty="0">
              <a:latin typeface="Helvetica Neue"/>
            </a:endParaRPr>
          </a:p>
        </p:txBody>
      </p:sp>
      <p:sp>
        <p:nvSpPr>
          <p:cNvPr id="378" name="CustomShape 6"/>
          <p:cNvSpPr/>
          <p:nvPr/>
        </p:nvSpPr>
        <p:spPr>
          <a:xfrm>
            <a:off x="287280" y="1160010"/>
            <a:ext cx="9358920" cy="5721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6240" rIns="90000" bIns="45000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l-GR" sz="2800" dirty="0">
                <a:solidFill>
                  <a:srgbClr val="FF0000"/>
                </a:solidFill>
                <a:latin typeface="Helvetica Neue"/>
                <a:cs typeface="Helvetica Neue"/>
              </a:rPr>
              <a:t>Μεγάλη </a:t>
            </a:r>
            <a:r>
              <a:rPr lang="el-GR" sz="2800" dirty="0" smtClean="0">
                <a:solidFill>
                  <a:srgbClr val="FF0000"/>
                </a:solidFill>
                <a:latin typeface="Helvetica Neue"/>
                <a:cs typeface="Helvetica Neue"/>
              </a:rPr>
              <a:t>πτώση θερμοκρασίας σώματος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l-GR" sz="2800" dirty="0" smtClean="0">
                <a:solidFill>
                  <a:srgbClr val="FF0000"/>
                </a:solidFill>
                <a:latin typeface="Helvetica Neue"/>
                <a:cs typeface="Helvetica Neue"/>
              </a:rPr>
              <a:t>Συμπτώματα: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l-GR" sz="2800" dirty="0" smtClean="0">
                <a:solidFill>
                  <a:srgbClr val="FFFFFF"/>
                </a:solidFill>
                <a:latin typeface="Helvetica Neue"/>
                <a:cs typeface="Helvetica Neue"/>
              </a:rPr>
              <a:t>Ρίγος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l-GR" sz="2800" dirty="0">
                <a:solidFill>
                  <a:srgbClr val="FFFFFF"/>
                </a:solidFill>
                <a:latin typeface="Helvetica Neue"/>
                <a:cs typeface="Helvetica Neue"/>
              </a:rPr>
              <a:t>Α</a:t>
            </a:r>
            <a:r>
              <a:rPr lang="el-GR" sz="2800" dirty="0" smtClean="0">
                <a:solidFill>
                  <a:srgbClr val="FFFFFF"/>
                </a:solidFill>
                <a:latin typeface="Helvetica Neue"/>
                <a:cs typeface="Helvetica Neue"/>
              </a:rPr>
              <a:t>ίσθημα ψύχους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l-GR" sz="2800" dirty="0" smtClean="0">
                <a:solidFill>
                  <a:srgbClr val="FFFFFF"/>
                </a:solidFill>
                <a:latin typeface="Helvetica Neue"/>
                <a:cs typeface="Helvetica Neue"/>
              </a:rPr>
              <a:t>Ωχρότητα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l-GR" sz="2800" dirty="0" smtClean="0">
                <a:solidFill>
                  <a:srgbClr val="FFFFFF"/>
                </a:solidFill>
                <a:latin typeface="Helvetica Neue"/>
                <a:cs typeface="Helvetica Neue"/>
              </a:rPr>
              <a:t>Τραυλισμός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l-GR" sz="2800" dirty="0" smtClean="0">
                <a:solidFill>
                  <a:srgbClr val="FFFFFF"/>
                </a:solidFill>
                <a:latin typeface="Helvetica Neue"/>
                <a:cs typeface="Helvetica Neue"/>
              </a:rPr>
              <a:t>Άμβλυνση αντίληψης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l-GR" sz="2800" dirty="0">
                <a:solidFill>
                  <a:srgbClr val="FFFFFF"/>
                </a:solidFill>
                <a:latin typeface="Helvetica Neue"/>
                <a:cs typeface="Helvetica Neue"/>
              </a:rPr>
              <a:t>Π</a:t>
            </a:r>
            <a:r>
              <a:rPr lang="el-GR" sz="2800" dirty="0" smtClean="0">
                <a:solidFill>
                  <a:srgbClr val="FFFFFF"/>
                </a:solidFill>
                <a:latin typeface="Helvetica Neue"/>
                <a:cs typeface="Helvetica Neue"/>
              </a:rPr>
              <a:t>αράλογες ενέργειες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l-GR" sz="2800" dirty="0" smtClean="0">
                <a:solidFill>
                  <a:srgbClr val="FFFFFF"/>
                </a:solidFill>
                <a:latin typeface="Helvetica Neue"/>
                <a:cs typeface="Helvetica Neue"/>
              </a:rPr>
              <a:t>Βραδυσφυγμία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l-GR" sz="2800" dirty="0">
                <a:solidFill>
                  <a:srgbClr val="FFFFFF"/>
                </a:solidFill>
                <a:latin typeface="Helvetica Neue"/>
                <a:cs typeface="Helvetica Neue"/>
              </a:rPr>
              <a:t>Μ</a:t>
            </a:r>
            <a:r>
              <a:rPr lang="el-GR" sz="2800" dirty="0" smtClean="0">
                <a:solidFill>
                  <a:srgbClr val="FFFFFF"/>
                </a:solidFill>
                <a:latin typeface="Helvetica Neue"/>
                <a:cs typeface="Helvetica Neue"/>
              </a:rPr>
              <a:t>είωση </a:t>
            </a:r>
            <a:r>
              <a:rPr lang="el-GR" sz="2800" dirty="0">
                <a:solidFill>
                  <a:srgbClr val="FFFFFF"/>
                </a:solidFill>
                <a:latin typeface="Helvetica Neue"/>
                <a:cs typeface="Helvetica Neue"/>
              </a:rPr>
              <a:t>αναπνοών</a:t>
            </a:r>
            <a:endParaRPr lang="en-US" sz="2800" dirty="0">
              <a:solidFill>
                <a:srgbClr val="FFFFFF"/>
              </a:solidFill>
              <a:latin typeface="Helvetica Neue"/>
              <a:cs typeface="Helvetica Neue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l-GR" sz="2800" dirty="0" smtClean="0">
              <a:solidFill>
                <a:srgbClr val="66FFFF"/>
              </a:solidFill>
              <a:latin typeface="Helvetica Neue"/>
              <a:cs typeface="Helvetica Neue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sz="2800" dirty="0">
              <a:solidFill>
                <a:srgbClr val="66FFFF"/>
              </a:solidFill>
              <a:latin typeface="Helvetica Neue"/>
              <a:cs typeface="Helvetica Neue"/>
            </a:endParaRPr>
          </a:p>
        </p:txBody>
      </p:sp>
      <p:pic>
        <p:nvPicPr>
          <p:cNvPr id="16" name="Picture 7" descr="snow fa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615600" y="3136321"/>
            <a:ext cx="2667000" cy="33147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1018586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CustomShape 1"/>
          <p:cNvSpPr/>
          <p:nvPr/>
        </p:nvSpPr>
        <p:spPr>
          <a:xfrm>
            <a:off x="7226280" y="6886440"/>
            <a:ext cx="234540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69875EEC-9D8A-4FC0-99D8-E2B5FF0E4DCD}" type="slidenum">
              <a:rPr lang="el-GR" sz="1400" strike="noStrike">
                <a:solidFill>
                  <a:srgbClr val="FFFFFF"/>
                </a:solidFill>
                <a:latin typeface="Helvetica Neue"/>
                <a:ea typeface="ＭＳ Ｐゴシック"/>
              </a:rPr>
              <a:pPr algn="r">
                <a:lnSpc>
                  <a:spcPct val="100000"/>
                </a:lnSpc>
              </a:pPr>
              <a:t>27</a:t>
            </a:fld>
            <a:endParaRPr dirty="0">
              <a:latin typeface="Helvetica Neue"/>
            </a:endParaRPr>
          </a:p>
        </p:txBody>
      </p:sp>
      <p:sp>
        <p:nvSpPr>
          <p:cNvPr id="374" name="Line 2"/>
          <p:cNvSpPr/>
          <p:nvPr/>
        </p:nvSpPr>
        <p:spPr>
          <a:xfrm flipH="1">
            <a:off x="-1440" y="36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75" name="Line 3"/>
          <p:cNvSpPr/>
          <p:nvPr/>
        </p:nvSpPr>
        <p:spPr>
          <a:xfrm flipH="1">
            <a:off x="-1440" y="684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76" name="CustomShape 4"/>
          <p:cNvSpPr/>
          <p:nvPr/>
        </p:nvSpPr>
        <p:spPr>
          <a:xfrm>
            <a:off x="287280" y="539640"/>
            <a:ext cx="8995320" cy="637560"/>
          </a:xfrm>
          <a:custGeom>
            <a:avLst/>
            <a:gdLst/>
            <a:ahLst/>
            <a:cxnLst/>
            <a:rect l="0" t="0" r="r" b="b"/>
            <a:pathLst>
              <a:path w="24994" h="1518">
                <a:moveTo>
                  <a:pt x="0" y="0"/>
                </a:moveTo>
                <a:lnTo>
                  <a:pt x="24993" y="0"/>
                </a:lnTo>
                <a:lnTo>
                  <a:pt x="24993" y="1517"/>
                </a:lnTo>
                <a:lnTo>
                  <a:pt x="0" y="1517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l-GR" sz="3200" dirty="0">
                <a:solidFill>
                  <a:srgbClr val="FF0000"/>
                </a:solidFill>
                <a:latin typeface="Helvetica Neue"/>
              </a:rPr>
              <a:t>Πρώτες βοήθειες</a:t>
            </a:r>
          </a:p>
        </p:txBody>
      </p:sp>
      <p:sp>
        <p:nvSpPr>
          <p:cNvPr id="377" name="CustomShape 5"/>
          <p:cNvSpPr/>
          <p:nvPr/>
        </p:nvSpPr>
        <p:spPr>
          <a:xfrm>
            <a:off x="3784320" y="6881760"/>
            <a:ext cx="2498400" cy="454680"/>
          </a:xfrm>
          <a:custGeom>
            <a:avLst/>
            <a:gdLst/>
            <a:ahLst/>
            <a:cxnLst/>
            <a:rect l="0" t="0" r="r" b="b"/>
            <a:pathLst>
              <a:path w="5968" h="1627">
                <a:moveTo>
                  <a:pt x="0" y="0"/>
                </a:moveTo>
                <a:lnTo>
                  <a:pt x="5967" y="0"/>
                </a:lnTo>
                <a:lnTo>
                  <a:pt x="5967" y="1626"/>
                </a:lnTo>
                <a:lnTo>
                  <a:pt x="0" y="1626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Ioannis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Lazarettos MD PhD</a:t>
            </a:r>
            <a:endParaRPr dirty="0">
              <a:latin typeface="Helvetica Neue"/>
            </a:endParaRPr>
          </a:p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Orthopaedic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Surgeon</a:t>
            </a:r>
            <a:endParaRPr dirty="0">
              <a:latin typeface="Helvetica Neue"/>
            </a:endParaRPr>
          </a:p>
        </p:txBody>
      </p:sp>
      <p:sp>
        <p:nvSpPr>
          <p:cNvPr id="378" name="CustomShape 6"/>
          <p:cNvSpPr/>
          <p:nvPr/>
        </p:nvSpPr>
        <p:spPr>
          <a:xfrm>
            <a:off x="287280" y="1160010"/>
            <a:ext cx="9358920" cy="312853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6240" rIns="90000" bIns="45000">
            <a:spAutoFit/>
          </a:bodyPr>
          <a:lstStyle/>
          <a:p>
            <a:pPr>
              <a:spcBef>
                <a:spcPct val="20000"/>
              </a:spcBef>
              <a:buClr>
                <a:srgbClr val="FF0000"/>
              </a:buClr>
            </a:pPr>
            <a:r>
              <a:rPr lang="el-GR" sz="2800" dirty="0" smtClean="0">
                <a:solidFill>
                  <a:srgbClr val="FF0000"/>
                </a:solidFill>
                <a:latin typeface="Helvetica Neue"/>
              </a:rPr>
              <a:t>1. </a:t>
            </a:r>
            <a:r>
              <a:rPr lang="el-GR" sz="2800" dirty="0" smtClean="0">
                <a:solidFill>
                  <a:srgbClr val="FFFFFF"/>
                </a:solidFill>
                <a:latin typeface="Helvetica Neue"/>
              </a:rPr>
              <a:t>Μεταφέρουμε </a:t>
            </a:r>
            <a:r>
              <a:rPr lang="el-GR" sz="2800" dirty="0">
                <a:solidFill>
                  <a:srgbClr val="FFFFFF"/>
                </a:solidFill>
                <a:latin typeface="Helvetica Neue"/>
              </a:rPr>
              <a:t>&amp; ξαπλώνουμε το θύμα σε ζεστό μέρος</a:t>
            </a:r>
          </a:p>
          <a:p>
            <a:pPr>
              <a:spcBef>
                <a:spcPct val="20000"/>
              </a:spcBef>
              <a:buClr>
                <a:srgbClr val="FF0000"/>
              </a:buClr>
            </a:pPr>
            <a:r>
              <a:rPr lang="el-GR" sz="2800" dirty="0" smtClean="0">
                <a:solidFill>
                  <a:srgbClr val="FF0000"/>
                </a:solidFill>
                <a:latin typeface="Helvetica Neue"/>
              </a:rPr>
              <a:t>2. </a:t>
            </a:r>
            <a:r>
              <a:rPr lang="el-GR" sz="2800" dirty="0" smtClean="0">
                <a:solidFill>
                  <a:srgbClr val="FFFFFF"/>
                </a:solidFill>
                <a:latin typeface="Helvetica Neue"/>
              </a:rPr>
              <a:t>Ρούχα </a:t>
            </a:r>
            <a:r>
              <a:rPr lang="el-GR" sz="2800" dirty="0">
                <a:solidFill>
                  <a:srgbClr val="FFFFFF"/>
                </a:solidFill>
                <a:latin typeface="Helvetica Neue"/>
              </a:rPr>
              <a:t>ζεστά &amp; στεγνά</a:t>
            </a:r>
          </a:p>
          <a:p>
            <a:pPr>
              <a:spcBef>
                <a:spcPct val="20000"/>
              </a:spcBef>
              <a:buClr>
                <a:srgbClr val="FF0000"/>
              </a:buClr>
            </a:pPr>
            <a:r>
              <a:rPr lang="el-GR" sz="2800" dirty="0" smtClean="0">
                <a:solidFill>
                  <a:srgbClr val="FF0000"/>
                </a:solidFill>
                <a:latin typeface="Helvetica Neue"/>
              </a:rPr>
              <a:t>3. </a:t>
            </a:r>
            <a:r>
              <a:rPr lang="el-GR" sz="2800" dirty="0" smtClean="0">
                <a:solidFill>
                  <a:srgbClr val="FFFFFF"/>
                </a:solidFill>
                <a:latin typeface="Helvetica Neue"/>
              </a:rPr>
              <a:t>Ζεστά - γλυκά </a:t>
            </a:r>
            <a:r>
              <a:rPr lang="el-GR" sz="2800" dirty="0">
                <a:solidFill>
                  <a:srgbClr val="FFFFFF"/>
                </a:solidFill>
                <a:latin typeface="Helvetica Neue"/>
              </a:rPr>
              <a:t>ροφήματα</a:t>
            </a:r>
          </a:p>
          <a:p>
            <a:pPr>
              <a:spcBef>
                <a:spcPct val="20000"/>
              </a:spcBef>
              <a:buClr>
                <a:srgbClr val="FF0000"/>
              </a:buClr>
            </a:pPr>
            <a:r>
              <a:rPr lang="el-GR" sz="2800" dirty="0" smtClean="0">
                <a:solidFill>
                  <a:srgbClr val="FF0000"/>
                </a:solidFill>
                <a:latin typeface="Helvetica Neue"/>
              </a:rPr>
              <a:t>4. </a:t>
            </a:r>
            <a:r>
              <a:rPr lang="el-GR" sz="2800" dirty="0" smtClean="0">
                <a:solidFill>
                  <a:srgbClr val="FFFFFF"/>
                </a:solidFill>
                <a:latin typeface="Helvetica Neue"/>
              </a:rPr>
              <a:t>Θερμά </a:t>
            </a:r>
            <a:r>
              <a:rPr lang="el-GR" sz="2800" dirty="0">
                <a:solidFill>
                  <a:srgbClr val="FFFFFF"/>
                </a:solidFill>
                <a:latin typeface="Helvetica Neue"/>
              </a:rPr>
              <a:t>επιθέματα</a:t>
            </a:r>
          </a:p>
          <a:p>
            <a:pPr>
              <a:spcBef>
                <a:spcPct val="20000"/>
              </a:spcBef>
              <a:buClr>
                <a:srgbClr val="FF0000"/>
              </a:buClr>
            </a:pPr>
            <a:r>
              <a:rPr lang="el-GR" sz="2800" dirty="0" smtClean="0">
                <a:solidFill>
                  <a:srgbClr val="FF0000"/>
                </a:solidFill>
                <a:latin typeface="Helvetica Neue"/>
              </a:rPr>
              <a:t>5. ΚΑΡΠΑ</a:t>
            </a:r>
            <a:r>
              <a:rPr lang="el-GR" sz="2800" dirty="0" smtClean="0">
                <a:solidFill>
                  <a:srgbClr val="FFFFFF"/>
                </a:solidFill>
                <a:latin typeface="Helvetica Neue"/>
              </a:rPr>
              <a:t> </a:t>
            </a:r>
            <a:r>
              <a:rPr lang="el-GR" sz="2800" dirty="0">
                <a:solidFill>
                  <a:srgbClr val="FFFFFF"/>
                </a:solidFill>
                <a:latin typeface="Helvetica Neue"/>
              </a:rPr>
              <a:t>αν χρειαστεί</a:t>
            </a:r>
          </a:p>
          <a:p>
            <a:pPr>
              <a:spcBef>
                <a:spcPct val="20000"/>
              </a:spcBef>
              <a:buClr>
                <a:srgbClr val="FF0000"/>
              </a:buClr>
            </a:pPr>
            <a:r>
              <a:rPr lang="el-GR" sz="2800" dirty="0" smtClean="0">
                <a:solidFill>
                  <a:srgbClr val="FF0000"/>
                </a:solidFill>
                <a:latin typeface="Helvetica Neue"/>
              </a:rPr>
              <a:t>6. </a:t>
            </a:r>
            <a:r>
              <a:rPr lang="el-GR" sz="2800" dirty="0" smtClean="0">
                <a:solidFill>
                  <a:srgbClr val="FFFFFF"/>
                </a:solidFill>
                <a:latin typeface="Helvetica Neue"/>
              </a:rPr>
              <a:t>Μεταφορά στο Νοσοκομείο</a:t>
            </a:r>
            <a:endParaRPr lang="el-GR" sz="2800" dirty="0">
              <a:solidFill>
                <a:srgbClr val="FFFFFF"/>
              </a:solidFill>
              <a:latin typeface="Helvetica Neue"/>
            </a:endParaRPr>
          </a:p>
        </p:txBody>
      </p:sp>
      <p:pic>
        <p:nvPicPr>
          <p:cNvPr id="9" name="Picture 13" descr="hypothermia060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150463" y="4375332"/>
            <a:ext cx="3132137" cy="21066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4119685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CustomShape 1"/>
          <p:cNvSpPr/>
          <p:nvPr/>
        </p:nvSpPr>
        <p:spPr>
          <a:xfrm>
            <a:off x="7226280" y="6886440"/>
            <a:ext cx="234540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69875EEC-9D8A-4FC0-99D8-E2B5FF0E4DCD}" type="slidenum">
              <a:rPr lang="el-GR" sz="1400" strike="noStrike">
                <a:solidFill>
                  <a:srgbClr val="FFFFFF"/>
                </a:solidFill>
                <a:latin typeface="Helvetica Neue"/>
                <a:ea typeface="ＭＳ Ｐゴシック"/>
              </a:rPr>
              <a:pPr algn="r">
                <a:lnSpc>
                  <a:spcPct val="100000"/>
                </a:lnSpc>
              </a:pPr>
              <a:t>28</a:t>
            </a:fld>
            <a:endParaRPr dirty="0">
              <a:latin typeface="Helvetica Neue"/>
            </a:endParaRPr>
          </a:p>
        </p:txBody>
      </p:sp>
      <p:sp>
        <p:nvSpPr>
          <p:cNvPr id="374" name="Line 2"/>
          <p:cNvSpPr/>
          <p:nvPr/>
        </p:nvSpPr>
        <p:spPr>
          <a:xfrm flipH="1">
            <a:off x="-1440" y="36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75" name="Line 3"/>
          <p:cNvSpPr/>
          <p:nvPr/>
        </p:nvSpPr>
        <p:spPr>
          <a:xfrm flipH="1">
            <a:off x="-1440" y="684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76" name="CustomShape 4"/>
          <p:cNvSpPr/>
          <p:nvPr/>
        </p:nvSpPr>
        <p:spPr>
          <a:xfrm>
            <a:off x="287280" y="539640"/>
            <a:ext cx="8995320" cy="637560"/>
          </a:xfrm>
          <a:custGeom>
            <a:avLst/>
            <a:gdLst/>
            <a:ahLst/>
            <a:cxnLst/>
            <a:rect l="0" t="0" r="r" b="b"/>
            <a:pathLst>
              <a:path w="24994" h="1518">
                <a:moveTo>
                  <a:pt x="0" y="0"/>
                </a:moveTo>
                <a:lnTo>
                  <a:pt x="24993" y="0"/>
                </a:lnTo>
                <a:lnTo>
                  <a:pt x="24993" y="1517"/>
                </a:lnTo>
                <a:lnTo>
                  <a:pt x="0" y="1517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l-GR" sz="3200" dirty="0" smtClean="0">
                <a:solidFill>
                  <a:srgbClr val="FF0000"/>
                </a:solidFill>
                <a:latin typeface="Helvetica Neue"/>
              </a:rPr>
              <a:t>Κρυοπαγήματα</a:t>
            </a:r>
            <a:endParaRPr lang="el-GR" sz="3200" dirty="0">
              <a:solidFill>
                <a:srgbClr val="FF0000"/>
              </a:solidFill>
              <a:latin typeface="Helvetica Neue"/>
            </a:endParaRPr>
          </a:p>
        </p:txBody>
      </p:sp>
      <p:sp>
        <p:nvSpPr>
          <p:cNvPr id="377" name="CustomShape 5"/>
          <p:cNvSpPr/>
          <p:nvPr/>
        </p:nvSpPr>
        <p:spPr>
          <a:xfrm>
            <a:off x="3784320" y="6881760"/>
            <a:ext cx="2498400" cy="454680"/>
          </a:xfrm>
          <a:custGeom>
            <a:avLst/>
            <a:gdLst/>
            <a:ahLst/>
            <a:cxnLst/>
            <a:rect l="0" t="0" r="r" b="b"/>
            <a:pathLst>
              <a:path w="5968" h="1627">
                <a:moveTo>
                  <a:pt x="0" y="0"/>
                </a:moveTo>
                <a:lnTo>
                  <a:pt x="5967" y="0"/>
                </a:lnTo>
                <a:lnTo>
                  <a:pt x="5967" y="1626"/>
                </a:lnTo>
                <a:lnTo>
                  <a:pt x="0" y="1626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Ioannis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Lazarettos MD PhD</a:t>
            </a:r>
            <a:endParaRPr dirty="0">
              <a:latin typeface="Helvetica Neue"/>
            </a:endParaRPr>
          </a:p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Orthopaedic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Surgeon</a:t>
            </a:r>
            <a:endParaRPr dirty="0">
              <a:latin typeface="Helvetica Neue"/>
            </a:endParaRPr>
          </a:p>
        </p:txBody>
      </p:sp>
      <p:sp>
        <p:nvSpPr>
          <p:cNvPr id="378" name="CustomShape 6"/>
          <p:cNvSpPr/>
          <p:nvPr/>
        </p:nvSpPr>
        <p:spPr>
          <a:xfrm>
            <a:off x="287280" y="1160010"/>
            <a:ext cx="9358920" cy="49875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6240" rIns="90000" bIns="45000">
            <a:spAutoFit/>
          </a:bodyPr>
          <a:lstStyle/>
          <a:p>
            <a:pPr>
              <a:spcBef>
                <a:spcPct val="20000"/>
              </a:spcBef>
            </a:pPr>
            <a:r>
              <a:rPr lang="el-GR" sz="2400" dirty="0" smtClean="0">
                <a:solidFill>
                  <a:srgbClr val="FF0000"/>
                </a:solidFill>
                <a:latin typeface="Helvetica Neue"/>
              </a:rPr>
              <a:t>Πτώση </a:t>
            </a:r>
            <a:r>
              <a:rPr lang="el-GR" sz="2400" dirty="0">
                <a:solidFill>
                  <a:srgbClr val="FF0000"/>
                </a:solidFill>
                <a:latin typeface="Helvetica Neue"/>
              </a:rPr>
              <a:t>θερμοκρασίας  μέρους του </a:t>
            </a:r>
            <a:r>
              <a:rPr lang="el-GR" sz="2400" dirty="0" smtClean="0">
                <a:solidFill>
                  <a:srgbClr val="FF0000"/>
                </a:solidFill>
                <a:latin typeface="Helvetica Neue"/>
              </a:rPr>
              <a:t>σώματος</a:t>
            </a:r>
          </a:p>
          <a:p>
            <a:pPr>
              <a:spcBef>
                <a:spcPct val="20000"/>
              </a:spcBef>
            </a:pPr>
            <a:r>
              <a:rPr lang="el-GR" sz="2400" dirty="0">
                <a:solidFill>
                  <a:srgbClr val="FF0000"/>
                </a:solidFill>
                <a:latin typeface="Helvetica Neue"/>
              </a:rPr>
              <a:t>Προκαλούνται από:</a:t>
            </a:r>
            <a:endParaRPr lang="en-US" sz="2400" dirty="0">
              <a:solidFill>
                <a:srgbClr val="FF0000"/>
              </a:solidFill>
              <a:latin typeface="Helvetica Neue"/>
            </a:endParaRPr>
          </a:p>
          <a:p>
            <a:pPr>
              <a:spcBef>
                <a:spcPct val="20000"/>
              </a:spcBef>
            </a:pPr>
            <a:r>
              <a:rPr lang="el-GR" sz="2000" dirty="0" smtClean="0">
                <a:solidFill>
                  <a:srgbClr val="FF0000"/>
                </a:solidFill>
                <a:latin typeface="Helvetica Neue"/>
              </a:rPr>
              <a:t>Συνθήκες </a:t>
            </a:r>
            <a:r>
              <a:rPr lang="el-GR" sz="2000" dirty="0">
                <a:solidFill>
                  <a:srgbClr val="FF0000"/>
                </a:solidFill>
                <a:latin typeface="Helvetica Neue"/>
              </a:rPr>
              <a:t>απώλειας </a:t>
            </a:r>
            <a:r>
              <a:rPr lang="el-GR" sz="2000" dirty="0" smtClean="0">
                <a:solidFill>
                  <a:srgbClr val="FF0000"/>
                </a:solidFill>
                <a:latin typeface="Helvetica Neue"/>
              </a:rPr>
              <a:t>θερμοκρασίας</a:t>
            </a:r>
          </a:p>
          <a:p>
            <a:pPr>
              <a:spcBef>
                <a:spcPct val="20000"/>
              </a:spcBef>
            </a:pPr>
            <a:r>
              <a:rPr lang="el-GR" sz="1600" dirty="0">
                <a:solidFill>
                  <a:srgbClr val="FFFFFF"/>
                </a:solidFill>
                <a:latin typeface="Helvetica Neue"/>
              </a:rPr>
              <a:t>Β</a:t>
            </a:r>
            <a:r>
              <a:rPr lang="el-GR" sz="1600" dirty="0" smtClean="0">
                <a:solidFill>
                  <a:srgbClr val="FFFFFF"/>
                </a:solidFill>
                <a:latin typeface="Helvetica Neue"/>
              </a:rPr>
              <a:t>ρεγμένα ρούχα</a:t>
            </a:r>
            <a:endParaRPr lang="el-GR" sz="1600" dirty="0">
              <a:solidFill>
                <a:srgbClr val="FFFFFF"/>
              </a:solidFill>
              <a:latin typeface="Helvetica Neue"/>
            </a:endParaRPr>
          </a:p>
          <a:p>
            <a:pPr>
              <a:spcBef>
                <a:spcPct val="20000"/>
              </a:spcBef>
            </a:pPr>
            <a:r>
              <a:rPr lang="el-GR" sz="1600" dirty="0" smtClean="0">
                <a:solidFill>
                  <a:srgbClr val="FFFFFF"/>
                </a:solidFill>
                <a:latin typeface="Helvetica Neue"/>
              </a:rPr>
              <a:t>Αλκοόλ</a:t>
            </a:r>
          </a:p>
          <a:p>
            <a:pPr>
              <a:spcBef>
                <a:spcPct val="20000"/>
              </a:spcBef>
            </a:pPr>
            <a:r>
              <a:rPr lang="el-GR" sz="1600" dirty="0" smtClean="0">
                <a:solidFill>
                  <a:srgbClr val="FFFFFF"/>
                </a:solidFill>
                <a:latin typeface="Helvetica Neue"/>
              </a:rPr>
              <a:t>Πυρετός</a:t>
            </a:r>
          </a:p>
          <a:p>
            <a:pPr>
              <a:spcBef>
                <a:spcPct val="20000"/>
              </a:spcBef>
            </a:pPr>
            <a:r>
              <a:rPr lang="el-GR" sz="1600" dirty="0" smtClean="0">
                <a:solidFill>
                  <a:srgbClr val="FFFFFF"/>
                </a:solidFill>
                <a:latin typeface="Helvetica Neue"/>
              </a:rPr>
              <a:t>Αιμορραγία</a:t>
            </a:r>
          </a:p>
          <a:p>
            <a:pPr>
              <a:spcBef>
                <a:spcPct val="20000"/>
              </a:spcBef>
            </a:pPr>
            <a:r>
              <a:rPr lang="el-GR" sz="1600" dirty="0" smtClean="0">
                <a:solidFill>
                  <a:srgbClr val="FFFFFF"/>
                </a:solidFill>
                <a:latin typeface="Helvetica Neue"/>
              </a:rPr>
              <a:t>Υπερκόπωση</a:t>
            </a:r>
          </a:p>
          <a:p>
            <a:pPr>
              <a:spcBef>
                <a:spcPct val="20000"/>
              </a:spcBef>
            </a:pPr>
            <a:r>
              <a:rPr lang="el-GR" sz="2000" dirty="0">
                <a:solidFill>
                  <a:srgbClr val="FF0000"/>
                </a:solidFill>
                <a:latin typeface="Helvetica Neue"/>
              </a:rPr>
              <a:t>Π</a:t>
            </a:r>
            <a:r>
              <a:rPr lang="el-GR" sz="2000" dirty="0" smtClean="0">
                <a:solidFill>
                  <a:srgbClr val="FF0000"/>
                </a:solidFill>
                <a:latin typeface="Helvetica Neue"/>
              </a:rPr>
              <a:t>αράγοντες </a:t>
            </a:r>
            <a:r>
              <a:rPr lang="el-GR" sz="2000" dirty="0">
                <a:solidFill>
                  <a:srgbClr val="FF0000"/>
                </a:solidFill>
                <a:latin typeface="Helvetica Neue"/>
              </a:rPr>
              <a:t>παρεμπόδισης </a:t>
            </a:r>
            <a:r>
              <a:rPr lang="el-GR" sz="2000" dirty="0" smtClean="0">
                <a:solidFill>
                  <a:srgbClr val="FF0000"/>
                </a:solidFill>
                <a:latin typeface="Helvetica Neue"/>
              </a:rPr>
              <a:t>κυκλοφορίας</a:t>
            </a:r>
          </a:p>
          <a:p>
            <a:pPr>
              <a:spcBef>
                <a:spcPct val="20000"/>
              </a:spcBef>
            </a:pPr>
            <a:r>
              <a:rPr lang="el-GR" sz="1600" dirty="0">
                <a:solidFill>
                  <a:srgbClr val="FFFFFF"/>
                </a:solidFill>
                <a:latin typeface="Helvetica Neue"/>
              </a:rPr>
              <a:t>Σ</a:t>
            </a:r>
            <a:r>
              <a:rPr lang="el-GR" sz="1600" dirty="0" smtClean="0">
                <a:solidFill>
                  <a:srgbClr val="FFFFFF"/>
                </a:solidFill>
                <a:latin typeface="Helvetica Neue"/>
              </a:rPr>
              <a:t>τενά ρούχα</a:t>
            </a:r>
            <a:endParaRPr lang="el-GR" sz="1600" dirty="0">
              <a:solidFill>
                <a:srgbClr val="FFFFFF"/>
              </a:solidFill>
              <a:latin typeface="Helvetica Neue"/>
            </a:endParaRPr>
          </a:p>
          <a:p>
            <a:pPr>
              <a:spcBef>
                <a:spcPct val="20000"/>
              </a:spcBef>
            </a:pPr>
            <a:r>
              <a:rPr lang="el-GR" sz="1600" dirty="0">
                <a:solidFill>
                  <a:srgbClr val="FFFFFF"/>
                </a:solidFill>
                <a:latin typeface="Helvetica Neue"/>
              </a:rPr>
              <a:t>Α</a:t>
            </a:r>
            <a:r>
              <a:rPr lang="el-GR" sz="1600" dirty="0" smtClean="0">
                <a:solidFill>
                  <a:srgbClr val="FFFFFF"/>
                </a:solidFill>
                <a:latin typeface="Helvetica Neue"/>
              </a:rPr>
              <a:t>γγειακές </a:t>
            </a:r>
            <a:r>
              <a:rPr lang="el-GR" sz="1600" dirty="0">
                <a:solidFill>
                  <a:srgbClr val="FFFFFF"/>
                </a:solidFill>
                <a:latin typeface="Helvetica Neue"/>
              </a:rPr>
              <a:t>βλάβες</a:t>
            </a:r>
          </a:p>
          <a:p>
            <a:pPr>
              <a:spcBef>
                <a:spcPct val="20000"/>
              </a:spcBef>
            </a:pPr>
            <a:r>
              <a:rPr lang="el-GR" sz="2000" dirty="0">
                <a:solidFill>
                  <a:srgbClr val="FF0000"/>
                </a:solidFill>
                <a:latin typeface="Helvetica Neue"/>
              </a:rPr>
              <a:t>Παράγοντες μειωμένης αντοχής</a:t>
            </a:r>
          </a:p>
          <a:p>
            <a:pPr>
              <a:spcBef>
                <a:spcPct val="20000"/>
              </a:spcBef>
            </a:pPr>
            <a:r>
              <a:rPr lang="el-GR" sz="1600" dirty="0" smtClean="0">
                <a:solidFill>
                  <a:srgbClr val="FFFFFF"/>
                </a:solidFill>
                <a:latin typeface="Helvetica Neue"/>
              </a:rPr>
              <a:t>&lt;</a:t>
            </a:r>
            <a:r>
              <a:rPr lang="el-GR" sz="1600" dirty="0">
                <a:solidFill>
                  <a:srgbClr val="FFFFFF"/>
                </a:solidFill>
                <a:latin typeface="Helvetica Neue"/>
              </a:rPr>
              <a:t>17 ετών &gt;</a:t>
            </a:r>
            <a:r>
              <a:rPr lang="el-GR" sz="1600" dirty="0" smtClean="0">
                <a:solidFill>
                  <a:srgbClr val="FFFFFF"/>
                </a:solidFill>
                <a:latin typeface="Helvetica Neue"/>
              </a:rPr>
              <a:t>45</a:t>
            </a:r>
            <a:endParaRPr lang="el-GR" sz="1600" dirty="0">
              <a:solidFill>
                <a:srgbClr val="FFFFFF"/>
              </a:solidFill>
              <a:latin typeface="Helvetica Neue"/>
            </a:endParaRPr>
          </a:p>
          <a:p>
            <a:pPr>
              <a:spcBef>
                <a:spcPct val="20000"/>
              </a:spcBef>
            </a:pPr>
            <a:r>
              <a:rPr lang="el-GR" sz="1600" dirty="0" smtClean="0">
                <a:solidFill>
                  <a:srgbClr val="FFFFFF"/>
                </a:solidFill>
                <a:latin typeface="Helvetica Neue"/>
              </a:rPr>
              <a:t>Αδυνάτισμα</a:t>
            </a:r>
          </a:p>
          <a:p>
            <a:pPr>
              <a:spcBef>
                <a:spcPct val="20000"/>
              </a:spcBef>
            </a:pPr>
            <a:r>
              <a:rPr lang="el-GR" sz="1600" dirty="0">
                <a:solidFill>
                  <a:srgbClr val="FFFFFF"/>
                </a:solidFill>
                <a:latin typeface="Helvetica Neue"/>
              </a:rPr>
              <a:t>Α</a:t>
            </a:r>
            <a:r>
              <a:rPr lang="el-GR" sz="1600" dirty="0" smtClean="0">
                <a:solidFill>
                  <a:srgbClr val="FFFFFF"/>
                </a:solidFill>
                <a:latin typeface="Helvetica Neue"/>
              </a:rPr>
              <a:t>φυδάτωση</a:t>
            </a:r>
            <a:endParaRPr lang="el-GR" sz="1600" dirty="0">
              <a:solidFill>
                <a:srgbClr val="FFFFFF"/>
              </a:solidFill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78997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CustomShape 1"/>
          <p:cNvSpPr/>
          <p:nvPr/>
        </p:nvSpPr>
        <p:spPr>
          <a:xfrm>
            <a:off x="7226280" y="6886440"/>
            <a:ext cx="234540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69875EEC-9D8A-4FC0-99D8-E2B5FF0E4DCD}" type="slidenum">
              <a:rPr lang="el-GR" sz="1400" strike="noStrike">
                <a:solidFill>
                  <a:srgbClr val="FFFFFF"/>
                </a:solidFill>
                <a:latin typeface="Helvetica Neue"/>
                <a:ea typeface="ＭＳ Ｐゴシック"/>
              </a:rPr>
              <a:pPr algn="r">
                <a:lnSpc>
                  <a:spcPct val="100000"/>
                </a:lnSpc>
              </a:pPr>
              <a:t>29</a:t>
            </a:fld>
            <a:endParaRPr dirty="0">
              <a:latin typeface="Helvetica Neue"/>
            </a:endParaRPr>
          </a:p>
        </p:txBody>
      </p:sp>
      <p:sp>
        <p:nvSpPr>
          <p:cNvPr id="374" name="Line 2"/>
          <p:cNvSpPr/>
          <p:nvPr/>
        </p:nvSpPr>
        <p:spPr>
          <a:xfrm flipH="1">
            <a:off x="-1440" y="36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75" name="Line 3"/>
          <p:cNvSpPr/>
          <p:nvPr/>
        </p:nvSpPr>
        <p:spPr>
          <a:xfrm flipH="1">
            <a:off x="-1440" y="684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76" name="CustomShape 4"/>
          <p:cNvSpPr/>
          <p:nvPr/>
        </p:nvSpPr>
        <p:spPr>
          <a:xfrm>
            <a:off x="287280" y="539640"/>
            <a:ext cx="8995320" cy="637560"/>
          </a:xfrm>
          <a:custGeom>
            <a:avLst/>
            <a:gdLst/>
            <a:ahLst/>
            <a:cxnLst/>
            <a:rect l="0" t="0" r="r" b="b"/>
            <a:pathLst>
              <a:path w="24994" h="1518">
                <a:moveTo>
                  <a:pt x="0" y="0"/>
                </a:moveTo>
                <a:lnTo>
                  <a:pt x="24993" y="0"/>
                </a:lnTo>
                <a:lnTo>
                  <a:pt x="24993" y="1517"/>
                </a:lnTo>
                <a:lnTo>
                  <a:pt x="0" y="1517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l-GR" sz="3200" dirty="0" smtClean="0">
                <a:solidFill>
                  <a:srgbClr val="FF0000"/>
                </a:solidFill>
                <a:latin typeface="Helvetica Neue"/>
              </a:rPr>
              <a:t>Κρυοπαγήματα</a:t>
            </a:r>
            <a:endParaRPr lang="el-GR" sz="3200" dirty="0">
              <a:solidFill>
                <a:srgbClr val="FF0000"/>
              </a:solidFill>
              <a:latin typeface="Helvetica Neue"/>
            </a:endParaRPr>
          </a:p>
        </p:txBody>
      </p:sp>
      <p:sp>
        <p:nvSpPr>
          <p:cNvPr id="377" name="CustomShape 5"/>
          <p:cNvSpPr/>
          <p:nvPr/>
        </p:nvSpPr>
        <p:spPr>
          <a:xfrm>
            <a:off x="3784320" y="6881760"/>
            <a:ext cx="2498400" cy="454680"/>
          </a:xfrm>
          <a:custGeom>
            <a:avLst/>
            <a:gdLst/>
            <a:ahLst/>
            <a:cxnLst/>
            <a:rect l="0" t="0" r="r" b="b"/>
            <a:pathLst>
              <a:path w="5968" h="1627">
                <a:moveTo>
                  <a:pt x="0" y="0"/>
                </a:moveTo>
                <a:lnTo>
                  <a:pt x="5967" y="0"/>
                </a:lnTo>
                <a:lnTo>
                  <a:pt x="5967" y="1626"/>
                </a:lnTo>
                <a:lnTo>
                  <a:pt x="0" y="1626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Ioannis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Lazarettos MD PhD</a:t>
            </a:r>
            <a:endParaRPr dirty="0">
              <a:latin typeface="Helvetica Neue"/>
            </a:endParaRPr>
          </a:p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Orthopaedic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Surgeon</a:t>
            </a:r>
            <a:endParaRPr dirty="0">
              <a:latin typeface="Helvetica Neue"/>
            </a:endParaRPr>
          </a:p>
        </p:txBody>
      </p:sp>
      <p:sp>
        <p:nvSpPr>
          <p:cNvPr id="378" name="CustomShape 6"/>
          <p:cNvSpPr/>
          <p:nvPr/>
        </p:nvSpPr>
        <p:spPr>
          <a:xfrm>
            <a:off x="287280" y="1160010"/>
            <a:ext cx="9358920" cy="312853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6240" rIns="90000" bIns="45000">
            <a:spAutoFit/>
          </a:bodyPr>
          <a:lstStyle/>
          <a:p>
            <a:pPr marL="660400" indent="-660400">
              <a:spcBef>
                <a:spcPct val="20000"/>
              </a:spcBef>
            </a:pPr>
            <a:r>
              <a:rPr lang="el-GR" sz="2800" dirty="0" smtClean="0">
                <a:solidFill>
                  <a:srgbClr val="FF0000"/>
                </a:solidFill>
                <a:latin typeface="Helvetica Neue"/>
              </a:rPr>
              <a:t>Συμπτώματα:</a:t>
            </a:r>
          </a:p>
          <a:p>
            <a:pPr marL="660400" indent="-660400">
              <a:spcBef>
                <a:spcPct val="20000"/>
              </a:spcBef>
            </a:pPr>
            <a:r>
              <a:rPr lang="el-GR" sz="2800" dirty="0" smtClean="0">
                <a:latin typeface="Helvetica Neue"/>
              </a:rPr>
              <a:t>Υπεραιμία</a:t>
            </a:r>
          </a:p>
          <a:p>
            <a:pPr marL="660400" indent="-660400">
              <a:spcBef>
                <a:spcPct val="20000"/>
              </a:spcBef>
            </a:pPr>
            <a:r>
              <a:rPr lang="el-GR" sz="2800" dirty="0" smtClean="0">
                <a:latin typeface="Helvetica Neue"/>
              </a:rPr>
              <a:t>Οίδημα</a:t>
            </a:r>
          </a:p>
          <a:p>
            <a:pPr marL="660400" indent="-660400">
              <a:spcBef>
                <a:spcPct val="20000"/>
              </a:spcBef>
            </a:pPr>
            <a:r>
              <a:rPr lang="el-GR" sz="2800" dirty="0" smtClean="0">
                <a:latin typeface="Helvetica Neue"/>
              </a:rPr>
              <a:t>Κυάνωση</a:t>
            </a:r>
          </a:p>
          <a:p>
            <a:pPr marL="660400" indent="-660400">
              <a:spcBef>
                <a:spcPct val="20000"/>
              </a:spcBef>
            </a:pPr>
            <a:r>
              <a:rPr lang="el-GR" sz="2800" dirty="0" smtClean="0">
                <a:latin typeface="Helvetica Neue"/>
              </a:rPr>
              <a:t>Εσχάρες</a:t>
            </a:r>
            <a:r>
              <a:rPr lang="el-GR" sz="2800" dirty="0">
                <a:latin typeface="Helvetica Neue"/>
              </a:rPr>
              <a:t>	</a:t>
            </a:r>
            <a:endParaRPr lang="el-GR" sz="2800" dirty="0" smtClean="0">
              <a:latin typeface="Helvetica Neue"/>
            </a:endParaRPr>
          </a:p>
          <a:p>
            <a:pPr marL="660400" indent="-660400">
              <a:spcBef>
                <a:spcPct val="20000"/>
              </a:spcBef>
            </a:pPr>
            <a:r>
              <a:rPr lang="el-GR" sz="2800" dirty="0">
                <a:latin typeface="Helvetica Neue"/>
              </a:rPr>
              <a:t>Ε</a:t>
            </a:r>
            <a:r>
              <a:rPr lang="el-GR" sz="2800" dirty="0" smtClean="0">
                <a:latin typeface="Helvetica Neue"/>
              </a:rPr>
              <a:t>ξελκώσεις</a:t>
            </a:r>
            <a:endParaRPr lang="en-US" sz="2800" dirty="0">
              <a:latin typeface="Helvetica Neue"/>
              <a:cs typeface="Helvetica Neue"/>
            </a:endParaRPr>
          </a:p>
        </p:txBody>
      </p:sp>
      <p:pic>
        <p:nvPicPr>
          <p:cNvPr id="8" name="Picture 8" descr="frostb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970141" y="3609838"/>
            <a:ext cx="2809672" cy="288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9" descr="frostbite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060840" y="3609838"/>
            <a:ext cx="3221760" cy="288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1004292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CustomShape 1"/>
          <p:cNvSpPr/>
          <p:nvPr/>
        </p:nvSpPr>
        <p:spPr>
          <a:xfrm>
            <a:off x="7226280" y="6886440"/>
            <a:ext cx="234540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69875EEC-9D8A-4FC0-99D8-E2B5FF0E4DCD}" type="slidenum">
              <a:rPr lang="el-GR" sz="1400" strike="noStrike">
                <a:solidFill>
                  <a:srgbClr val="FFFFFF"/>
                </a:solidFill>
                <a:latin typeface="Helvetica Neue"/>
                <a:ea typeface="ＭＳ Ｐゴシック"/>
              </a:rPr>
              <a:pPr algn="r">
                <a:lnSpc>
                  <a:spcPct val="100000"/>
                </a:lnSpc>
              </a:pPr>
              <a:t>3</a:t>
            </a:fld>
            <a:endParaRPr dirty="0">
              <a:latin typeface="Helvetica Neue"/>
            </a:endParaRPr>
          </a:p>
        </p:txBody>
      </p:sp>
      <p:sp>
        <p:nvSpPr>
          <p:cNvPr id="374" name="Line 2"/>
          <p:cNvSpPr/>
          <p:nvPr/>
        </p:nvSpPr>
        <p:spPr>
          <a:xfrm flipH="1">
            <a:off x="-1440" y="36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75" name="Line 3"/>
          <p:cNvSpPr/>
          <p:nvPr/>
        </p:nvSpPr>
        <p:spPr>
          <a:xfrm flipH="1">
            <a:off x="-1440" y="684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76" name="CustomShape 4"/>
          <p:cNvSpPr/>
          <p:nvPr/>
        </p:nvSpPr>
        <p:spPr>
          <a:xfrm>
            <a:off x="287280" y="539640"/>
            <a:ext cx="8995320" cy="637560"/>
          </a:xfrm>
          <a:custGeom>
            <a:avLst/>
            <a:gdLst/>
            <a:ahLst/>
            <a:cxnLst/>
            <a:rect l="0" t="0" r="r" b="b"/>
            <a:pathLst>
              <a:path w="24994" h="1518">
                <a:moveTo>
                  <a:pt x="0" y="0"/>
                </a:moveTo>
                <a:lnTo>
                  <a:pt x="24993" y="0"/>
                </a:lnTo>
                <a:lnTo>
                  <a:pt x="24993" y="1517"/>
                </a:lnTo>
                <a:lnTo>
                  <a:pt x="0" y="1517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l-GR" sz="3200" strike="noStrike" dirty="0" smtClean="0">
                <a:solidFill>
                  <a:srgbClr val="FF0000"/>
                </a:solidFill>
                <a:latin typeface="Helvetica Neue"/>
                <a:ea typeface="Helvetica Neue"/>
              </a:rPr>
              <a:t>Εγκαύματα σε βρέφη</a:t>
            </a:r>
            <a:endParaRPr dirty="0">
              <a:solidFill>
                <a:srgbClr val="FF0000"/>
              </a:solidFill>
              <a:latin typeface="Helvetica Neue"/>
            </a:endParaRPr>
          </a:p>
        </p:txBody>
      </p:sp>
      <p:sp>
        <p:nvSpPr>
          <p:cNvPr id="377" name="CustomShape 5"/>
          <p:cNvSpPr/>
          <p:nvPr/>
        </p:nvSpPr>
        <p:spPr>
          <a:xfrm>
            <a:off x="3784320" y="6881760"/>
            <a:ext cx="2498400" cy="454680"/>
          </a:xfrm>
          <a:custGeom>
            <a:avLst/>
            <a:gdLst/>
            <a:ahLst/>
            <a:cxnLst/>
            <a:rect l="0" t="0" r="r" b="b"/>
            <a:pathLst>
              <a:path w="5968" h="1627">
                <a:moveTo>
                  <a:pt x="0" y="0"/>
                </a:moveTo>
                <a:lnTo>
                  <a:pt x="5967" y="0"/>
                </a:lnTo>
                <a:lnTo>
                  <a:pt x="5967" y="1626"/>
                </a:lnTo>
                <a:lnTo>
                  <a:pt x="0" y="1626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Ioannis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Lazarettos MD PhD</a:t>
            </a:r>
            <a:endParaRPr dirty="0">
              <a:latin typeface="Helvetica Neue"/>
            </a:endParaRPr>
          </a:p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Orthopaedic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Surgeon</a:t>
            </a:r>
            <a:endParaRPr dirty="0">
              <a:latin typeface="Helvetica Neue"/>
            </a:endParaRPr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287280" y="2096512"/>
            <a:ext cx="289613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sz="2400" dirty="0">
                <a:latin typeface="Helvetica Neue"/>
                <a:cs typeface="Helvetica Neue"/>
              </a:rPr>
              <a:t>Επιφάνεια </a:t>
            </a:r>
            <a:r>
              <a:rPr lang="el-GR" sz="2400" dirty="0" smtClean="0">
                <a:latin typeface="Helvetica Neue"/>
                <a:cs typeface="Helvetica Neue"/>
              </a:rPr>
              <a:t>σώματος</a:t>
            </a:r>
          </a:p>
          <a:p>
            <a:r>
              <a:rPr lang="el-GR" sz="2400" dirty="0" smtClean="0">
                <a:latin typeface="Helvetica Neue"/>
                <a:cs typeface="Helvetica Neue"/>
              </a:rPr>
              <a:t>Κανόνας του 9</a:t>
            </a:r>
            <a:endParaRPr lang="el-GR" sz="2400" dirty="0">
              <a:latin typeface="Helvetica Neue"/>
              <a:cs typeface="Helvetica Neue"/>
            </a:endParaRPr>
          </a:p>
        </p:txBody>
      </p:sp>
      <p:pic>
        <p:nvPicPr>
          <p:cNvPr id="36" name="Picture 4" descr="AnneGeddes_Wallpaper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202838" y="675353"/>
            <a:ext cx="4779094" cy="216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5" descr="burn surface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1E338E"/>
              </a:clrFrom>
              <a:clrTo>
                <a:srgbClr val="1E338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143649" y="2959960"/>
            <a:ext cx="1855788" cy="36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Line 6"/>
          <p:cNvSpPr>
            <a:spLocks noChangeShapeType="1"/>
          </p:cNvSpPr>
          <p:nvPr/>
        </p:nvSpPr>
        <p:spPr bwMode="auto">
          <a:xfrm rot="10800000">
            <a:off x="5064399" y="3463198"/>
            <a:ext cx="1584325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00" dirty="0">
              <a:latin typeface="Helvetica Neue"/>
            </a:endParaRPr>
          </a:p>
        </p:txBody>
      </p:sp>
      <p:sp>
        <p:nvSpPr>
          <p:cNvPr id="39" name="Text Box 7"/>
          <p:cNvSpPr txBox="1">
            <a:spLocks noChangeArrowheads="1"/>
          </p:cNvSpPr>
          <p:nvPr/>
        </p:nvSpPr>
        <p:spPr bwMode="auto">
          <a:xfrm>
            <a:off x="6648724" y="3294398"/>
            <a:ext cx="61801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sz="1600" dirty="0">
                <a:solidFill>
                  <a:srgbClr val="FFCC00"/>
                </a:solidFill>
                <a:latin typeface="Helvetica Neue"/>
              </a:rPr>
              <a:t>18%</a:t>
            </a:r>
          </a:p>
        </p:txBody>
      </p:sp>
      <p:sp>
        <p:nvSpPr>
          <p:cNvPr id="40" name="Line 8"/>
          <p:cNvSpPr>
            <a:spLocks noChangeShapeType="1"/>
          </p:cNvSpPr>
          <p:nvPr/>
        </p:nvSpPr>
        <p:spPr bwMode="auto">
          <a:xfrm rot="10800000">
            <a:off x="5064399" y="4039460"/>
            <a:ext cx="1439863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00" dirty="0">
              <a:latin typeface="Helvetica Neue"/>
            </a:endParaRPr>
          </a:p>
        </p:txBody>
      </p:sp>
      <p:sp>
        <p:nvSpPr>
          <p:cNvPr id="41" name="Text Box 9"/>
          <p:cNvSpPr txBox="1">
            <a:spLocks noChangeArrowheads="1"/>
          </p:cNvSpPr>
          <p:nvPr/>
        </p:nvSpPr>
        <p:spPr bwMode="auto">
          <a:xfrm>
            <a:off x="6547556" y="3870660"/>
            <a:ext cx="61801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sz="1600" dirty="0">
                <a:solidFill>
                  <a:srgbClr val="FFCC00"/>
                </a:solidFill>
                <a:latin typeface="Helvetica Neue"/>
              </a:rPr>
              <a:t>18%</a:t>
            </a:r>
          </a:p>
        </p:txBody>
      </p:sp>
      <p:sp>
        <p:nvSpPr>
          <p:cNvPr id="42" name="Line 10"/>
          <p:cNvSpPr>
            <a:spLocks noChangeShapeType="1"/>
          </p:cNvSpPr>
          <p:nvPr/>
        </p:nvSpPr>
        <p:spPr bwMode="auto">
          <a:xfrm rot="10800000">
            <a:off x="5423174" y="4615723"/>
            <a:ext cx="1152525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00" dirty="0">
              <a:latin typeface="Helvetica Neue"/>
            </a:endParaRPr>
          </a:p>
        </p:txBody>
      </p:sp>
      <p:sp>
        <p:nvSpPr>
          <p:cNvPr id="43" name="Text Box 11"/>
          <p:cNvSpPr txBox="1">
            <a:spLocks noChangeArrowheads="1"/>
          </p:cNvSpPr>
          <p:nvPr/>
        </p:nvSpPr>
        <p:spPr bwMode="auto">
          <a:xfrm>
            <a:off x="6606664" y="4434593"/>
            <a:ext cx="50393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sz="1600" dirty="0">
                <a:solidFill>
                  <a:srgbClr val="FFCC00"/>
                </a:solidFill>
                <a:latin typeface="Helvetica Neue"/>
              </a:rPr>
              <a:t>9%</a:t>
            </a:r>
          </a:p>
        </p:txBody>
      </p:sp>
      <p:sp>
        <p:nvSpPr>
          <p:cNvPr id="44" name="Line 12"/>
          <p:cNvSpPr>
            <a:spLocks noChangeShapeType="1"/>
          </p:cNvSpPr>
          <p:nvPr/>
        </p:nvSpPr>
        <p:spPr bwMode="auto">
          <a:xfrm rot="10800000" flipH="1">
            <a:off x="4056337" y="4976085"/>
            <a:ext cx="1008062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00" dirty="0">
              <a:latin typeface="Helvetica Neue"/>
            </a:endParaRPr>
          </a:p>
        </p:txBody>
      </p:sp>
      <p:sp>
        <p:nvSpPr>
          <p:cNvPr id="45" name="Text Box 13"/>
          <p:cNvSpPr txBox="1">
            <a:spLocks noChangeArrowheads="1"/>
          </p:cNvSpPr>
          <p:nvPr/>
        </p:nvSpPr>
        <p:spPr bwMode="auto">
          <a:xfrm>
            <a:off x="3541184" y="4810460"/>
            <a:ext cx="50393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sz="1600" dirty="0">
                <a:solidFill>
                  <a:srgbClr val="FFCC00"/>
                </a:solidFill>
                <a:latin typeface="Helvetica Neue"/>
              </a:rPr>
              <a:t>1%</a:t>
            </a:r>
          </a:p>
        </p:txBody>
      </p:sp>
      <p:sp>
        <p:nvSpPr>
          <p:cNvPr id="46" name="Line 14"/>
          <p:cNvSpPr>
            <a:spLocks noChangeShapeType="1"/>
          </p:cNvSpPr>
          <p:nvPr/>
        </p:nvSpPr>
        <p:spPr bwMode="auto">
          <a:xfrm rot="10800000">
            <a:off x="5135837" y="5552348"/>
            <a:ext cx="1368425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00" dirty="0">
              <a:latin typeface="Helvetica Neue"/>
            </a:endParaRPr>
          </a:p>
        </p:txBody>
      </p:sp>
      <p:sp>
        <p:nvSpPr>
          <p:cNvPr id="47" name="Text Box 15"/>
          <p:cNvSpPr txBox="1">
            <a:spLocks noChangeArrowheads="1"/>
          </p:cNvSpPr>
          <p:nvPr/>
        </p:nvSpPr>
        <p:spPr bwMode="auto">
          <a:xfrm>
            <a:off x="6547556" y="5374715"/>
            <a:ext cx="61801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sz="1600" dirty="0">
                <a:solidFill>
                  <a:srgbClr val="FFCC00"/>
                </a:solidFill>
                <a:latin typeface="Helvetica Neue"/>
              </a:rPr>
              <a:t>14%</a:t>
            </a:r>
          </a:p>
        </p:txBody>
      </p:sp>
    </p:spTree>
    <p:extLst>
      <p:ext uri="{BB962C8B-B14F-4D97-AF65-F5344CB8AC3E}">
        <p14:creationId xmlns:p14="http://schemas.microsoft.com/office/powerpoint/2010/main" xmlns="" val="250697593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CustomShape 1"/>
          <p:cNvSpPr/>
          <p:nvPr/>
        </p:nvSpPr>
        <p:spPr>
          <a:xfrm>
            <a:off x="7226280" y="6886440"/>
            <a:ext cx="234540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69875EEC-9D8A-4FC0-99D8-E2B5FF0E4DCD}" type="slidenum">
              <a:rPr lang="el-GR" sz="1400" strike="noStrike">
                <a:solidFill>
                  <a:srgbClr val="FFFFFF"/>
                </a:solidFill>
                <a:latin typeface="Helvetica Neue"/>
                <a:ea typeface="ＭＳ Ｐゴシック"/>
              </a:rPr>
              <a:pPr algn="r">
                <a:lnSpc>
                  <a:spcPct val="100000"/>
                </a:lnSpc>
              </a:pPr>
              <a:t>30</a:t>
            </a:fld>
            <a:endParaRPr dirty="0">
              <a:latin typeface="Helvetica Neue"/>
            </a:endParaRPr>
          </a:p>
        </p:txBody>
      </p:sp>
      <p:sp>
        <p:nvSpPr>
          <p:cNvPr id="374" name="Line 2"/>
          <p:cNvSpPr/>
          <p:nvPr/>
        </p:nvSpPr>
        <p:spPr>
          <a:xfrm flipH="1">
            <a:off x="-1440" y="36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75" name="Line 3"/>
          <p:cNvSpPr/>
          <p:nvPr/>
        </p:nvSpPr>
        <p:spPr>
          <a:xfrm flipH="1">
            <a:off x="-1440" y="684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76" name="CustomShape 4"/>
          <p:cNvSpPr/>
          <p:nvPr/>
        </p:nvSpPr>
        <p:spPr>
          <a:xfrm>
            <a:off x="287280" y="539640"/>
            <a:ext cx="8995320" cy="637560"/>
          </a:xfrm>
          <a:custGeom>
            <a:avLst/>
            <a:gdLst/>
            <a:ahLst/>
            <a:cxnLst/>
            <a:rect l="0" t="0" r="r" b="b"/>
            <a:pathLst>
              <a:path w="24994" h="1518">
                <a:moveTo>
                  <a:pt x="0" y="0"/>
                </a:moveTo>
                <a:lnTo>
                  <a:pt x="24993" y="0"/>
                </a:lnTo>
                <a:lnTo>
                  <a:pt x="24993" y="1517"/>
                </a:lnTo>
                <a:lnTo>
                  <a:pt x="0" y="1517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l-GR" sz="3200" dirty="0">
                <a:solidFill>
                  <a:srgbClr val="FF0000"/>
                </a:solidFill>
                <a:latin typeface="Helvetica Neue"/>
              </a:rPr>
              <a:t>Πρώτες βοήθειες</a:t>
            </a:r>
          </a:p>
        </p:txBody>
      </p:sp>
      <p:sp>
        <p:nvSpPr>
          <p:cNvPr id="377" name="CustomShape 5"/>
          <p:cNvSpPr/>
          <p:nvPr/>
        </p:nvSpPr>
        <p:spPr>
          <a:xfrm>
            <a:off x="3784320" y="6881760"/>
            <a:ext cx="2498400" cy="454680"/>
          </a:xfrm>
          <a:custGeom>
            <a:avLst/>
            <a:gdLst/>
            <a:ahLst/>
            <a:cxnLst/>
            <a:rect l="0" t="0" r="r" b="b"/>
            <a:pathLst>
              <a:path w="5968" h="1627">
                <a:moveTo>
                  <a:pt x="0" y="0"/>
                </a:moveTo>
                <a:lnTo>
                  <a:pt x="5967" y="0"/>
                </a:lnTo>
                <a:lnTo>
                  <a:pt x="5967" y="1626"/>
                </a:lnTo>
                <a:lnTo>
                  <a:pt x="0" y="1626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Ioannis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Lazarettos MD PhD</a:t>
            </a:r>
            <a:endParaRPr dirty="0">
              <a:latin typeface="Helvetica Neue"/>
            </a:endParaRPr>
          </a:p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Orthopaedic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Surgeon</a:t>
            </a:r>
            <a:endParaRPr dirty="0">
              <a:latin typeface="Helvetica Neue"/>
            </a:endParaRPr>
          </a:p>
        </p:txBody>
      </p:sp>
      <p:sp>
        <p:nvSpPr>
          <p:cNvPr id="378" name="CustomShape 6"/>
          <p:cNvSpPr/>
          <p:nvPr/>
        </p:nvSpPr>
        <p:spPr>
          <a:xfrm>
            <a:off x="287280" y="1160010"/>
            <a:ext cx="9358920" cy="312853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6240" rIns="90000" bIns="45000">
            <a:spAutoFit/>
          </a:bodyPr>
          <a:lstStyle/>
          <a:p>
            <a:pPr>
              <a:spcBef>
                <a:spcPct val="20000"/>
              </a:spcBef>
              <a:buClr>
                <a:srgbClr val="FF0000"/>
              </a:buClr>
            </a:pPr>
            <a:r>
              <a:rPr lang="el-GR" sz="2800" dirty="0" smtClean="0">
                <a:solidFill>
                  <a:srgbClr val="FF0000"/>
                </a:solidFill>
                <a:latin typeface="Helvetica Neue"/>
              </a:rPr>
              <a:t>1. </a:t>
            </a:r>
            <a:r>
              <a:rPr lang="el-GR" sz="2800" dirty="0" smtClean="0">
                <a:latin typeface="Helvetica Neue"/>
              </a:rPr>
              <a:t>Καταφύγιο</a:t>
            </a:r>
            <a:endParaRPr lang="el-GR" sz="2800" dirty="0">
              <a:latin typeface="Helvetica Neue"/>
            </a:endParaRPr>
          </a:p>
          <a:p>
            <a:pPr>
              <a:spcBef>
                <a:spcPct val="20000"/>
              </a:spcBef>
              <a:buClr>
                <a:srgbClr val="FF0000"/>
              </a:buClr>
            </a:pPr>
            <a:r>
              <a:rPr lang="el-GR" sz="2800" dirty="0" smtClean="0">
                <a:solidFill>
                  <a:srgbClr val="FF0000"/>
                </a:solidFill>
                <a:latin typeface="Helvetica Neue"/>
              </a:rPr>
              <a:t>2. </a:t>
            </a:r>
            <a:r>
              <a:rPr lang="el-GR" sz="2800" dirty="0" smtClean="0">
                <a:latin typeface="Helvetica Neue"/>
              </a:rPr>
              <a:t>Αφαίρεση στενών ρούχων</a:t>
            </a:r>
            <a:endParaRPr lang="el-GR" sz="2800" dirty="0">
              <a:latin typeface="Helvetica Neue"/>
            </a:endParaRPr>
          </a:p>
          <a:p>
            <a:pPr>
              <a:spcBef>
                <a:spcPct val="20000"/>
              </a:spcBef>
              <a:buClr>
                <a:srgbClr val="FF0000"/>
              </a:buClr>
            </a:pPr>
            <a:r>
              <a:rPr lang="el-GR" sz="2800" dirty="0" smtClean="0">
                <a:solidFill>
                  <a:srgbClr val="FF0000"/>
                </a:solidFill>
                <a:latin typeface="Helvetica Neue"/>
              </a:rPr>
              <a:t>3. </a:t>
            </a:r>
            <a:r>
              <a:rPr lang="el-GR" sz="2800" dirty="0" smtClean="0">
                <a:latin typeface="Helvetica Neue"/>
              </a:rPr>
              <a:t>Στεγνά </a:t>
            </a:r>
            <a:r>
              <a:rPr lang="el-GR" sz="2800" dirty="0">
                <a:latin typeface="Helvetica Neue"/>
              </a:rPr>
              <a:t>ρούχα</a:t>
            </a:r>
          </a:p>
          <a:p>
            <a:pPr>
              <a:spcBef>
                <a:spcPct val="20000"/>
              </a:spcBef>
              <a:buClr>
                <a:srgbClr val="FF0000"/>
              </a:buClr>
            </a:pPr>
            <a:r>
              <a:rPr lang="el-GR" sz="2800" dirty="0" smtClean="0">
                <a:solidFill>
                  <a:srgbClr val="FF0000"/>
                </a:solidFill>
                <a:latin typeface="Helvetica Neue"/>
              </a:rPr>
              <a:t>4. </a:t>
            </a:r>
            <a:r>
              <a:rPr lang="el-GR" sz="2800" dirty="0" smtClean="0">
                <a:latin typeface="Helvetica Neue"/>
              </a:rPr>
              <a:t>Σταδιακή </a:t>
            </a:r>
            <a:r>
              <a:rPr lang="el-GR" sz="2800" dirty="0" err="1">
                <a:latin typeface="Helvetica Neue"/>
              </a:rPr>
              <a:t>επαναθέρμανση</a:t>
            </a:r>
            <a:endParaRPr lang="el-GR" sz="2800" dirty="0">
              <a:latin typeface="Helvetica Neue"/>
            </a:endParaRPr>
          </a:p>
          <a:p>
            <a:pPr>
              <a:spcBef>
                <a:spcPct val="20000"/>
              </a:spcBef>
              <a:buClr>
                <a:srgbClr val="FF0000"/>
              </a:buClr>
            </a:pPr>
            <a:r>
              <a:rPr lang="el-GR" sz="2800" dirty="0" smtClean="0">
                <a:solidFill>
                  <a:srgbClr val="FF0000"/>
                </a:solidFill>
                <a:latin typeface="Helvetica Neue"/>
              </a:rPr>
              <a:t>5. </a:t>
            </a:r>
            <a:r>
              <a:rPr lang="el-GR" sz="2800" dirty="0" smtClean="0">
                <a:latin typeface="Helvetica Neue"/>
              </a:rPr>
              <a:t>Όταν </a:t>
            </a:r>
            <a:r>
              <a:rPr lang="el-GR" sz="2800" dirty="0">
                <a:latin typeface="Helvetica Neue"/>
              </a:rPr>
              <a:t>επανέλθει ανάρτηση σκέλους</a:t>
            </a:r>
          </a:p>
          <a:p>
            <a:pPr>
              <a:spcBef>
                <a:spcPct val="20000"/>
              </a:spcBef>
              <a:buClr>
                <a:srgbClr val="FF0000"/>
              </a:buClr>
            </a:pPr>
            <a:r>
              <a:rPr lang="el-GR" sz="2800" dirty="0" smtClean="0">
                <a:solidFill>
                  <a:srgbClr val="FF0000"/>
                </a:solidFill>
                <a:latin typeface="Helvetica Neue"/>
              </a:rPr>
              <a:t>6. </a:t>
            </a:r>
            <a:r>
              <a:rPr lang="el-GR" sz="2800" dirty="0" smtClean="0">
                <a:latin typeface="Helvetica Neue"/>
              </a:rPr>
              <a:t>Μεταφορά </a:t>
            </a:r>
            <a:r>
              <a:rPr lang="el-GR" sz="2800" dirty="0">
                <a:latin typeface="Helvetica Neue"/>
              </a:rPr>
              <a:t>στο </a:t>
            </a:r>
            <a:r>
              <a:rPr lang="el-GR" sz="2800" dirty="0" smtClean="0">
                <a:latin typeface="Helvetica Neue"/>
              </a:rPr>
              <a:t>Νοσοκομείο</a:t>
            </a:r>
            <a:endParaRPr lang="el-GR" sz="2800" dirty="0">
              <a:latin typeface="Helvetica Neue"/>
            </a:endParaRPr>
          </a:p>
        </p:txBody>
      </p:sp>
      <p:pic>
        <p:nvPicPr>
          <p:cNvPr id="10" name="Picture 13" descr="FROSTBITES ha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389409" y="4133996"/>
            <a:ext cx="3313113" cy="2349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3703398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CustomShape 1"/>
          <p:cNvSpPr/>
          <p:nvPr/>
        </p:nvSpPr>
        <p:spPr>
          <a:xfrm>
            <a:off x="7226280" y="6886440"/>
            <a:ext cx="234540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69875EEC-9D8A-4FC0-99D8-E2B5FF0E4DCD}" type="slidenum">
              <a:rPr lang="el-GR" sz="1400" strike="noStrike">
                <a:solidFill>
                  <a:srgbClr val="FFFFFF"/>
                </a:solidFill>
                <a:latin typeface="Helvetica Neue"/>
                <a:ea typeface="ＭＳ Ｐゴシック"/>
              </a:rPr>
              <a:pPr algn="r">
                <a:lnSpc>
                  <a:spcPct val="100000"/>
                </a:lnSpc>
              </a:pPr>
              <a:t>31</a:t>
            </a:fld>
            <a:endParaRPr dirty="0">
              <a:latin typeface="Helvetica Neue"/>
            </a:endParaRPr>
          </a:p>
        </p:txBody>
      </p:sp>
      <p:sp>
        <p:nvSpPr>
          <p:cNvPr id="374" name="Line 2"/>
          <p:cNvSpPr/>
          <p:nvPr/>
        </p:nvSpPr>
        <p:spPr>
          <a:xfrm flipH="1">
            <a:off x="-1440" y="36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75" name="Line 3"/>
          <p:cNvSpPr/>
          <p:nvPr/>
        </p:nvSpPr>
        <p:spPr>
          <a:xfrm flipH="1">
            <a:off x="-1440" y="684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76" name="CustomShape 4"/>
          <p:cNvSpPr/>
          <p:nvPr/>
        </p:nvSpPr>
        <p:spPr>
          <a:xfrm>
            <a:off x="287280" y="539640"/>
            <a:ext cx="8995320" cy="637560"/>
          </a:xfrm>
          <a:custGeom>
            <a:avLst/>
            <a:gdLst/>
            <a:ahLst/>
            <a:cxnLst/>
            <a:rect l="0" t="0" r="r" b="b"/>
            <a:pathLst>
              <a:path w="24994" h="1518">
                <a:moveTo>
                  <a:pt x="0" y="0"/>
                </a:moveTo>
                <a:lnTo>
                  <a:pt x="24993" y="0"/>
                </a:lnTo>
                <a:lnTo>
                  <a:pt x="24993" y="1517"/>
                </a:lnTo>
                <a:lnTo>
                  <a:pt x="0" y="1517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l-GR" sz="3200" dirty="0" smtClean="0">
                <a:solidFill>
                  <a:srgbClr val="FF0000"/>
                </a:solidFill>
                <a:latin typeface="Helvetica Neue"/>
              </a:rPr>
              <a:t>Ακτινοβολία </a:t>
            </a:r>
            <a:endParaRPr lang="el-GR" sz="3200" dirty="0">
              <a:solidFill>
                <a:srgbClr val="FF0000"/>
              </a:solidFill>
              <a:latin typeface="Helvetica Neue"/>
            </a:endParaRPr>
          </a:p>
        </p:txBody>
      </p:sp>
      <p:sp>
        <p:nvSpPr>
          <p:cNvPr id="377" name="CustomShape 5"/>
          <p:cNvSpPr/>
          <p:nvPr/>
        </p:nvSpPr>
        <p:spPr>
          <a:xfrm>
            <a:off x="3784320" y="6881760"/>
            <a:ext cx="2498400" cy="454680"/>
          </a:xfrm>
          <a:custGeom>
            <a:avLst/>
            <a:gdLst/>
            <a:ahLst/>
            <a:cxnLst/>
            <a:rect l="0" t="0" r="r" b="b"/>
            <a:pathLst>
              <a:path w="5968" h="1627">
                <a:moveTo>
                  <a:pt x="0" y="0"/>
                </a:moveTo>
                <a:lnTo>
                  <a:pt x="5967" y="0"/>
                </a:lnTo>
                <a:lnTo>
                  <a:pt x="5967" y="1626"/>
                </a:lnTo>
                <a:lnTo>
                  <a:pt x="0" y="1626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Ioannis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Lazarettos MD PhD</a:t>
            </a:r>
            <a:endParaRPr dirty="0">
              <a:latin typeface="Helvetica Neue"/>
            </a:endParaRPr>
          </a:p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Orthopaedic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Surgeon</a:t>
            </a:r>
            <a:endParaRPr dirty="0">
              <a:latin typeface="Helvetica Neue"/>
            </a:endParaRPr>
          </a:p>
        </p:txBody>
      </p:sp>
      <p:sp>
        <p:nvSpPr>
          <p:cNvPr id="378" name="CustomShape 6"/>
          <p:cNvSpPr/>
          <p:nvPr/>
        </p:nvSpPr>
        <p:spPr>
          <a:xfrm>
            <a:off x="287280" y="1160010"/>
            <a:ext cx="9358920" cy="41626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6240" rIns="90000" bIns="45000">
            <a:spAutoFit/>
          </a:bodyPr>
          <a:lstStyle/>
          <a:p>
            <a:pPr>
              <a:spcBef>
                <a:spcPct val="20000"/>
              </a:spcBef>
            </a:pPr>
            <a:r>
              <a:rPr lang="el-GR" sz="2800" dirty="0">
                <a:solidFill>
                  <a:srgbClr val="FF0000"/>
                </a:solidFill>
                <a:latin typeface="Helvetica Neue"/>
              </a:rPr>
              <a:t>Θεραπευτική, </a:t>
            </a:r>
            <a:r>
              <a:rPr lang="el-GR" sz="2800" dirty="0" smtClean="0">
                <a:solidFill>
                  <a:srgbClr val="FF0000"/>
                </a:solidFill>
                <a:latin typeface="Helvetica Neue"/>
              </a:rPr>
              <a:t>Διαγνωστική</a:t>
            </a:r>
            <a:r>
              <a:rPr lang="el-GR" sz="2800" dirty="0">
                <a:solidFill>
                  <a:srgbClr val="FF0000"/>
                </a:solidFill>
                <a:latin typeface="Helvetica Neue"/>
              </a:rPr>
              <a:t>, </a:t>
            </a:r>
            <a:r>
              <a:rPr lang="el-GR" sz="2800" dirty="0" smtClean="0">
                <a:solidFill>
                  <a:srgbClr val="FF0000"/>
                </a:solidFill>
                <a:latin typeface="Helvetica Neue"/>
              </a:rPr>
              <a:t>Βιομηχανική</a:t>
            </a:r>
            <a:r>
              <a:rPr lang="el-GR" sz="2800" dirty="0">
                <a:solidFill>
                  <a:srgbClr val="FF0000"/>
                </a:solidFill>
                <a:latin typeface="Helvetica Neue"/>
              </a:rPr>
              <a:t>, Π</a:t>
            </a:r>
            <a:r>
              <a:rPr lang="el-GR" sz="2800" dirty="0" smtClean="0">
                <a:solidFill>
                  <a:srgbClr val="FF0000"/>
                </a:solidFill>
                <a:latin typeface="Helvetica Neue"/>
              </a:rPr>
              <a:t>ολεμική</a:t>
            </a:r>
          </a:p>
          <a:p>
            <a:pPr>
              <a:spcBef>
                <a:spcPct val="20000"/>
              </a:spcBef>
            </a:pPr>
            <a:r>
              <a:rPr lang="el-GR" sz="2800" dirty="0">
                <a:solidFill>
                  <a:srgbClr val="FF0000"/>
                </a:solidFill>
                <a:latin typeface="Helvetica Neue"/>
              </a:rPr>
              <a:t>Δράση αθροιστική!!!</a:t>
            </a:r>
            <a:endParaRPr lang="en-US" sz="2800" dirty="0">
              <a:solidFill>
                <a:srgbClr val="FF0000"/>
              </a:solidFill>
              <a:latin typeface="Helvetica Neue"/>
            </a:endParaRPr>
          </a:p>
          <a:p>
            <a:pPr>
              <a:spcBef>
                <a:spcPct val="20000"/>
              </a:spcBef>
            </a:pPr>
            <a:r>
              <a:rPr lang="el-GR" sz="2800" dirty="0">
                <a:solidFill>
                  <a:srgbClr val="FFFFFF"/>
                </a:solidFill>
                <a:latin typeface="Helvetica Neue"/>
              </a:rPr>
              <a:t>Έγκαυμα</a:t>
            </a:r>
          </a:p>
          <a:p>
            <a:pPr>
              <a:spcBef>
                <a:spcPct val="20000"/>
              </a:spcBef>
            </a:pPr>
            <a:r>
              <a:rPr lang="el-GR" sz="2800" dirty="0">
                <a:solidFill>
                  <a:srgbClr val="FFFFFF"/>
                </a:solidFill>
                <a:latin typeface="Helvetica Neue"/>
              </a:rPr>
              <a:t>Ανορεξία</a:t>
            </a:r>
          </a:p>
          <a:p>
            <a:pPr>
              <a:spcBef>
                <a:spcPct val="20000"/>
              </a:spcBef>
            </a:pPr>
            <a:r>
              <a:rPr lang="el-GR" sz="2800" dirty="0">
                <a:solidFill>
                  <a:srgbClr val="FFFFFF"/>
                </a:solidFill>
                <a:latin typeface="Helvetica Neue"/>
              </a:rPr>
              <a:t>Εμετοί</a:t>
            </a:r>
          </a:p>
          <a:p>
            <a:pPr>
              <a:spcBef>
                <a:spcPct val="20000"/>
              </a:spcBef>
            </a:pPr>
            <a:r>
              <a:rPr lang="el-GR" sz="2800" dirty="0">
                <a:solidFill>
                  <a:srgbClr val="FFFFFF"/>
                </a:solidFill>
                <a:latin typeface="Helvetica Neue"/>
              </a:rPr>
              <a:t>Καταβολή</a:t>
            </a:r>
          </a:p>
          <a:p>
            <a:pPr>
              <a:spcBef>
                <a:spcPct val="20000"/>
              </a:spcBef>
            </a:pPr>
            <a:r>
              <a:rPr lang="el-GR" sz="2800" dirty="0">
                <a:solidFill>
                  <a:srgbClr val="FFFFFF"/>
                </a:solidFill>
                <a:latin typeface="Helvetica Neue"/>
              </a:rPr>
              <a:t>Καρκίνος</a:t>
            </a:r>
          </a:p>
          <a:p>
            <a:pPr>
              <a:spcBef>
                <a:spcPct val="20000"/>
              </a:spcBef>
            </a:pPr>
            <a:r>
              <a:rPr lang="el-GR" sz="2800" dirty="0">
                <a:solidFill>
                  <a:srgbClr val="FFFFFF"/>
                </a:solidFill>
                <a:latin typeface="Helvetica Neue"/>
              </a:rPr>
              <a:t>Θάνατος </a:t>
            </a:r>
            <a:endParaRPr lang="en-US" sz="2800" dirty="0">
              <a:solidFill>
                <a:srgbClr val="FFFFFF"/>
              </a:solidFill>
              <a:latin typeface="Helvetica Neue"/>
              <a:cs typeface="Helvetica Neue"/>
            </a:endParaRPr>
          </a:p>
        </p:txBody>
      </p:sp>
      <p:pic>
        <p:nvPicPr>
          <p:cNvPr id="11" name="Picture 8" descr="Chromosome_Damage_From_Radi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78578" y="4577203"/>
            <a:ext cx="2037002" cy="180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9" descr="nuclear reactor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735532" y="2738815"/>
            <a:ext cx="3185107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radiation theraputi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120639" y="4577203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1" descr="radiation symbo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78578" y="2732847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 descr="Radiation-Burn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601225" y="4577203"/>
            <a:ext cx="2268613" cy="180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3" descr="xra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078578" y="2732847"/>
            <a:ext cx="1656954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5821534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CustomShape 1"/>
          <p:cNvSpPr/>
          <p:nvPr/>
        </p:nvSpPr>
        <p:spPr>
          <a:xfrm>
            <a:off x="7226280" y="6886440"/>
            <a:ext cx="234540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69875EEC-9D8A-4FC0-99D8-E2B5FF0E4DCD}" type="slidenum">
              <a:rPr lang="el-GR" sz="1400" strike="noStrike">
                <a:solidFill>
                  <a:srgbClr val="FFFFFF"/>
                </a:solidFill>
                <a:latin typeface="Helvetica Neue"/>
                <a:ea typeface="ＭＳ Ｐゴシック"/>
              </a:rPr>
              <a:pPr algn="r">
                <a:lnSpc>
                  <a:spcPct val="100000"/>
                </a:lnSpc>
              </a:pPr>
              <a:t>32</a:t>
            </a:fld>
            <a:endParaRPr dirty="0">
              <a:latin typeface="Helvetica Neue"/>
            </a:endParaRPr>
          </a:p>
        </p:txBody>
      </p:sp>
      <p:sp>
        <p:nvSpPr>
          <p:cNvPr id="374" name="Line 2"/>
          <p:cNvSpPr/>
          <p:nvPr/>
        </p:nvSpPr>
        <p:spPr>
          <a:xfrm flipH="1">
            <a:off x="-1440" y="36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75" name="Line 3"/>
          <p:cNvSpPr/>
          <p:nvPr/>
        </p:nvSpPr>
        <p:spPr>
          <a:xfrm flipH="1">
            <a:off x="-1440" y="684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76" name="CustomShape 4"/>
          <p:cNvSpPr/>
          <p:nvPr/>
        </p:nvSpPr>
        <p:spPr>
          <a:xfrm>
            <a:off x="287280" y="539640"/>
            <a:ext cx="8995320" cy="637560"/>
          </a:xfrm>
          <a:custGeom>
            <a:avLst/>
            <a:gdLst/>
            <a:ahLst/>
            <a:cxnLst/>
            <a:rect l="0" t="0" r="r" b="b"/>
            <a:pathLst>
              <a:path w="24994" h="1518">
                <a:moveTo>
                  <a:pt x="0" y="0"/>
                </a:moveTo>
                <a:lnTo>
                  <a:pt x="24993" y="0"/>
                </a:lnTo>
                <a:lnTo>
                  <a:pt x="24993" y="1517"/>
                </a:lnTo>
                <a:lnTo>
                  <a:pt x="0" y="1517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l-GR" sz="3200" dirty="0">
                <a:solidFill>
                  <a:srgbClr val="FF0000"/>
                </a:solidFill>
                <a:latin typeface="Helvetica Neue"/>
              </a:rPr>
              <a:t>Πρώτες </a:t>
            </a:r>
            <a:r>
              <a:rPr lang="el-GR" sz="3200" dirty="0" smtClean="0">
                <a:solidFill>
                  <a:srgbClr val="FF0000"/>
                </a:solidFill>
                <a:latin typeface="Helvetica Neue"/>
              </a:rPr>
              <a:t>Βοήθειες</a:t>
            </a:r>
            <a:endParaRPr lang="el-GR" sz="3200" dirty="0">
              <a:solidFill>
                <a:srgbClr val="FF0000"/>
              </a:solidFill>
              <a:latin typeface="Helvetica Neue"/>
            </a:endParaRPr>
          </a:p>
        </p:txBody>
      </p:sp>
      <p:sp>
        <p:nvSpPr>
          <p:cNvPr id="377" name="CustomShape 5"/>
          <p:cNvSpPr/>
          <p:nvPr/>
        </p:nvSpPr>
        <p:spPr>
          <a:xfrm>
            <a:off x="3784320" y="6881760"/>
            <a:ext cx="2498400" cy="454680"/>
          </a:xfrm>
          <a:custGeom>
            <a:avLst/>
            <a:gdLst/>
            <a:ahLst/>
            <a:cxnLst/>
            <a:rect l="0" t="0" r="r" b="b"/>
            <a:pathLst>
              <a:path w="5968" h="1627">
                <a:moveTo>
                  <a:pt x="0" y="0"/>
                </a:moveTo>
                <a:lnTo>
                  <a:pt x="5967" y="0"/>
                </a:lnTo>
                <a:lnTo>
                  <a:pt x="5967" y="1626"/>
                </a:lnTo>
                <a:lnTo>
                  <a:pt x="0" y="1626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Ioannis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Lazarettos MD PhD</a:t>
            </a:r>
            <a:endParaRPr dirty="0">
              <a:latin typeface="Helvetica Neue"/>
            </a:endParaRPr>
          </a:p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Orthopaedic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Surgeon</a:t>
            </a:r>
            <a:endParaRPr dirty="0">
              <a:latin typeface="Helvetica Neue"/>
            </a:endParaRPr>
          </a:p>
        </p:txBody>
      </p:sp>
      <p:sp>
        <p:nvSpPr>
          <p:cNvPr id="378" name="CustomShape 6"/>
          <p:cNvSpPr/>
          <p:nvPr/>
        </p:nvSpPr>
        <p:spPr>
          <a:xfrm>
            <a:off x="287280" y="1160010"/>
            <a:ext cx="9358920" cy="15773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6240" rIns="90000" bIns="45000">
            <a:spAutoFit/>
          </a:bodyPr>
          <a:lstStyle/>
          <a:p>
            <a:pPr marL="660400" indent="-660400">
              <a:spcBef>
                <a:spcPct val="20000"/>
              </a:spcBef>
            </a:pPr>
            <a:r>
              <a:rPr lang="el-GR" sz="2800" dirty="0" smtClean="0">
                <a:solidFill>
                  <a:srgbClr val="FF0000"/>
                </a:solidFill>
                <a:latin typeface="Helvetica Neue"/>
              </a:rPr>
              <a:t>1. </a:t>
            </a:r>
            <a:r>
              <a:rPr lang="el-GR" sz="2800" dirty="0" smtClean="0">
                <a:latin typeface="Helvetica Neue"/>
              </a:rPr>
              <a:t>Προστασία</a:t>
            </a:r>
            <a:endParaRPr lang="el-GR" sz="2800" dirty="0">
              <a:latin typeface="Helvetica Neue"/>
            </a:endParaRPr>
          </a:p>
          <a:p>
            <a:pPr marL="660400" indent="-660400">
              <a:spcBef>
                <a:spcPct val="20000"/>
              </a:spcBef>
            </a:pPr>
            <a:r>
              <a:rPr lang="el-GR" sz="2800" dirty="0" smtClean="0">
                <a:solidFill>
                  <a:srgbClr val="FF0000"/>
                </a:solidFill>
                <a:latin typeface="Helvetica Neue"/>
              </a:rPr>
              <a:t>2. </a:t>
            </a:r>
            <a:r>
              <a:rPr lang="el-GR" sz="2800" dirty="0" smtClean="0">
                <a:latin typeface="Helvetica Neue"/>
              </a:rPr>
              <a:t>Νερό</a:t>
            </a:r>
            <a:endParaRPr lang="el-GR" sz="2800" dirty="0">
              <a:latin typeface="Helvetica Neue"/>
            </a:endParaRPr>
          </a:p>
          <a:p>
            <a:pPr marL="660400" indent="-660400">
              <a:spcBef>
                <a:spcPct val="20000"/>
              </a:spcBef>
            </a:pPr>
            <a:r>
              <a:rPr lang="el-GR" sz="2800" dirty="0" smtClean="0">
                <a:solidFill>
                  <a:srgbClr val="FF0000"/>
                </a:solidFill>
                <a:latin typeface="Helvetica Neue"/>
              </a:rPr>
              <a:t>3. </a:t>
            </a:r>
            <a:r>
              <a:rPr lang="el-GR" sz="2800" dirty="0" smtClean="0">
                <a:latin typeface="Helvetica Neue"/>
              </a:rPr>
              <a:t>Μέτρηση ραδιενέργειας </a:t>
            </a:r>
            <a:endParaRPr lang="en-US" sz="2800" dirty="0">
              <a:latin typeface="Helvetica Neue"/>
              <a:cs typeface="Helvetica Neue"/>
            </a:endParaRPr>
          </a:p>
        </p:txBody>
      </p:sp>
      <p:pic>
        <p:nvPicPr>
          <p:cNvPr id="9" name="Picture 11" descr="01 water to are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719602" y="2880741"/>
            <a:ext cx="2655296" cy="187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02 team dress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204308" y="2880741"/>
            <a:ext cx="2438027" cy="187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3" descr="03 walking into shower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453620" y="2880741"/>
            <a:ext cx="2679207" cy="187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 descr="04 walking into shower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514403" y="4843520"/>
            <a:ext cx="2724189" cy="180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5" descr="04 walking into shower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333011" y="4843520"/>
            <a:ext cx="2416096" cy="180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2129273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CustomShape 1"/>
          <p:cNvSpPr/>
          <p:nvPr/>
        </p:nvSpPr>
        <p:spPr>
          <a:xfrm>
            <a:off x="7226280" y="6886440"/>
            <a:ext cx="234540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69875EEC-9D8A-4FC0-99D8-E2B5FF0E4DCD}" type="slidenum">
              <a:rPr lang="el-GR" sz="1400" strike="noStrike">
                <a:solidFill>
                  <a:srgbClr val="FFFFFF"/>
                </a:solidFill>
                <a:latin typeface="Helvetica Neue"/>
                <a:ea typeface="ＭＳ Ｐゴシック"/>
              </a:rPr>
              <a:pPr algn="r">
                <a:lnSpc>
                  <a:spcPct val="100000"/>
                </a:lnSpc>
              </a:pPr>
              <a:t>33</a:t>
            </a:fld>
            <a:endParaRPr dirty="0">
              <a:latin typeface="Helvetica Neue"/>
            </a:endParaRPr>
          </a:p>
        </p:txBody>
      </p:sp>
      <p:sp>
        <p:nvSpPr>
          <p:cNvPr id="374" name="Line 2"/>
          <p:cNvSpPr/>
          <p:nvPr/>
        </p:nvSpPr>
        <p:spPr>
          <a:xfrm flipH="1">
            <a:off x="-1440" y="36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75" name="Line 3"/>
          <p:cNvSpPr/>
          <p:nvPr/>
        </p:nvSpPr>
        <p:spPr>
          <a:xfrm flipH="1">
            <a:off x="-1440" y="684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76" name="CustomShape 4"/>
          <p:cNvSpPr/>
          <p:nvPr/>
        </p:nvSpPr>
        <p:spPr>
          <a:xfrm>
            <a:off x="287280" y="539640"/>
            <a:ext cx="8995320" cy="637560"/>
          </a:xfrm>
          <a:custGeom>
            <a:avLst/>
            <a:gdLst/>
            <a:ahLst/>
            <a:cxnLst/>
            <a:rect l="0" t="0" r="r" b="b"/>
            <a:pathLst>
              <a:path w="24994" h="1518">
                <a:moveTo>
                  <a:pt x="0" y="0"/>
                </a:moveTo>
                <a:lnTo>
                  <a:pt x="24993" y="0"/>
                </a:lnTo>
                <a:lnTo>
                  <a:pt x="24993" y="1517"/>
                </a:lnTo>
                <a:lnTo>
                  <a:pt x="0" y="1517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l-GR" sz="3200" dirty="0">
                <a:solidFill>
                  <a:srgbClr val="FF0000"/>
                </a:solidFill>
                <a:latin typeface="Helvetica Neue"/>
              </a:rPr>
              <a:t>Πρώτες </a:t>
            </a:r>
            <a:r>
              <a:rPr lang="el-GR" sz="3200" dirty="0" smtClean="0">
                <a:solidFill>
                  <a:srgbClr val="FF0000"/>
                </a:solidFill>
                <a:latin typeface="Helvetica Neue"/>
              </a:rPr>
              <a:t>Βοήθειες</a:t>
            </a:r>
            <a:endParaRPr lang="el-GR" sz="3200" dirty="0">
              <a:solidFill>
                <a:srgbClr val="FF0000"/>
              </a:solidFill>
              <a:latin typeface="Helvetica Neue"/>
            </a:endParaRPr>
          </a:p>
        </p:txBody>
      </p:sp>
      <p:sp>
        <p:nvSpPr>
          <p:cNvPr id="377" name="CustomShape 5"/>
          <p:cNvSpPr/>
          <p:nvPr/>
        </p:nvSpPr>
        <p:spPr>
          <a:xfrm>
            <a:off x="3784320" y="6881760"/>
            <a:ext cx="2498400" cy="454680"/>
          </a:xfrm>
          <a:custGeom>
            <a:avLst/>
            <a:gdLst/>
            <a:ahLst/>
            <a:cxnLst/>
            <a:rect l="0" t="0" r="r" b="b"/>
            <a:pathLst>
              <a:path w="5968" h="1627">
                <a:moveTo>
                  <a:pt x="0" y="0"/>
                </a:moveTo>
                <a:lnTo>
                  <a:pt x="5967" y="0"/>
                </a:lnTo>
                <a:lnTo>
                  <a:pt x="5967" y="1626"/>
                </a:lnTo>
                <a:lnTo>
                  <a:pt x="0" y="1626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Ioannis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Lazarettos MD PhD</a:t>
            </a:r>
            <a:endParaRPr dirty="0">
              <a:latin typeface="Helvetica Neue"/>
            </a:endParaRPr>
          </a:p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Orthopaedic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Surgeon</a:t>
            </a:r>
            <a:endParaRPr dirty="0">
              <a:latin typeface="Helvetica Neue"/>
            </a:endParaRPr>
          </a:p>
        </p:txBody>
      </p:sp>
      <p:pic>
        <p:nvPicPr>
          <p:cNvPr id="14" name="Picture 4" descr="05 check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651500" y="2136775"/>
            <a:ext cx="2305050" cy="15367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05 check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419475" y="1416050"/>
            <a:ext cx="2124075" cy="23050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05 checki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258888" y="2063750"/>
            <a:ext cx="2016125" cy="1587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7" descr="06 checki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787900" y="3937000"/>
            <a:ext cx="3168650" cy="23463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06 checki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258888" y="3937000"/>
            <a:ext cx="3086100" cy="2371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2083448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CustomShape 1"/>
          <p:cNvSpPr/>
          <p:nvPr/>
        </p:nvSpPr>
        <p:spPr>
          <a:xfrm>
            <a:off x="7226280" y="6886440"/>
            <a:ext cx="234540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69875EEC-9D8A-4FC0-99D8-E2B5FF0E4DCD}" type="slidenum">
              <a:rPr lang="el-GR" sz="1400" strike="noStrike">
                <a:solidFill>
                  <a:srgbClr val="FFFFFF"/>
                </a:solidFill>
                <a:latin typeface="Helvetica Neue"/>
                <a:ea typeface="ＭＳ Ｐゴシック"/>
              </a:rPr>
              <a:pPr algn="r">
                <a:lnSpc>
                  <a:spcPct val="100000"/>
                </a:lnSpc>
              </a:pPr>
              <a:t>34</a:t>
            </a:fld>
            <a:endParaRPr dirty="0">
              <a:latin typeface="Helvetica Neue"/>
            </a:endParaRPr>
          </a:p>
        </p:txBody>
      </p:sp>
      <p:sp>
        <p:nvSpPr>
          <p:cNvPr id="374" name="Line 2"/>
          <p:cNvSpPr/>
          <p:nvPr/>
        </p:nvSpPr>
        <p:spPr>
          <a:xfrm flipH="1">
            <a:off x="-1440" y="36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75" name="Line 3"/>
          <p:cNvSpPr/>
          <p:nvPr/>
        </p:nvSpPr>
        <p:spPr>
          <a:xfrm flipH="1">
            <a:off x="-1440" y="684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76" name="CustomShape 4"/>
          <p:cNvSpPr/>
          <p:nvPr/>
        </p:nvSpPr>
        <p:spPr>
          <a:xfrm>
            <a:off x="287280" y="539640"/>
            <a:ext cx="8995320" cy="637560"/>
          </a:xfrm>
          <a:custGeom>
            <a:avLst/>
            <a:gdLst/>
            <a:ahLst/>
            <a:cxnLst/>
            <a:rect l="0" t="0" r="r" b="b"/>
            <a:pathLst>
              <a:path w="24994" h="1518">
                <a:moveTo>
                  <a:pt x="0" y="0"/>
                </a:moveTo>
                <a:lnTo>
                  <a:pt x="24993" y="0"/>
                </a:lnTo>
                <a:lnTo>
                  <a:pt x="24993" y="1517"/>
                </a:lnTo>
                <a:lnTo>
                  <a:pt x="0" y="1517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l-GR" sz="3200" dirty="0" smtClean="0">
                <a:solidFill>
                  <a:srgbClr val="FF0000"/>
                </a:solidFill>
                <a:latin typeface="Helvetica Neue"/>
              </a:rPr>
              <a:t>Πρώτες Βοήθειες</a:t>
            </a:r>
            <a:endParaRPr lang="el-GR" sz="3200" dirty="0">
              <a:solidFill>
                <a:srgbClr val="FF0000"/>
              </a:solidFill>
              <a:latin typeface="Helvetica Neue"/>
            </a:endParaRPr>
          </a:p>
        </p:txBody>
      </p:sp>
      <p:sp>
        <p:nvSpPr>
          <p:cNvPr id="377" name="CustomShape 5"/>
          <p:cNvSpPr/>
          <p:nvPr/>
        </p:nvSpPr>
        <p:spPr>
          <a:xfrm>
            <a:off x="3784320" y="6881760"/>
            <a:ext cx="2498400" cy="454680"/>
          </a:xfrm>
          <a:custGeom>
            <a:avLst/>
            <a:gdLst/>
            <a:ahLst/>
            <a:cxnLst/>
            <a:rect l="0" t="0" r="r" b="b"/>
            <a:pathLst>
              <a:path w="5968" h="1627">
                <a:moveTo>
                  <a:pt x="0" y="0"/>
                </a:moveTo>
                <a:lnTo>
                  <a:pt x="5967" y="0"/>
                </a:lnTo>
                <a:lnTo>
                  <a:pt x="5967" y="1626"/>
                </a:lnTo>
                <a:lnTo>
                  <a:pt x="0" y="1626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Ioannis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Lazarettos MD PhD</a:t>
            </a:r>
            <a:endParaRPr dirty="0">
              <a:latin typeface="Helvetica Neue"/>
            </a:endParaRPr>
          </a:p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Orthopaedic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Surgeon</a:t>
            </a:r>
            <a:endParaRPr dirty="0">
              <a:latin typeface="Helvetica Neue"/>
            </a:endParaRPr>
          </a:p>
        </p:txBody>
      </p:sp>
      <p:pic>
        <p:nvPicPr>
          <p:cNvPr id="12" name="Picture 5" descr="hospital_firstreceivers_roll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127093" y="1304135"/>
            <a:ext cx="5832475" cy="27479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456967" y="4139300"/>
            <a:ext cx="7165320" cy="2520000"/>
            <a:chOff x="810847" y="3883080"/>
            <a:chExt cx="7165320" cy="2520000"/>
          </a:xfrm>
        </p:grpSpPr>
        <p:pic>
          <p:nvPicPr>
            <p:cNvPr id="13" name="Picture 4" descr="radiation contamination remov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847" y="3883080"/>
              <a:ext cx="3091530" cy="25200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6" descr="radiation after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8245" y="3883080"/>
              <a:ext cx="1777922" cy="25200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5" descr="hospital_firstreceivers_radiation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2377" y="3883080"/>
              <a:ext cx="2295868" cy="25200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55077307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CustomShape 1"/>
          <p:cNvSpPr/>
          <p:nvPr/>
        </p:nvSpPr>
        <p:spPr>
          <a:xfrm>
            <a:off x="7226280" y="6886440"/>
            <a:ext cx="234540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69875EEC-9D8A-4FC0-99D8-E2B5FF0E4DCD}" type="slidenum">
              <a:rPr lang="el-GR" sz="1400" strike="noStrike">
                <a:solidFill>
                  <a:srgbClr val="FFFFFF"/>
                </a:solidFill>
                <a:latin typeface="Helvetica Neue"/>
                <a:ea typeface="ＭＳ Ｐゴシック"/>
              </a:rPr>
              <a:pPr algn="r">
                <a:lnSpc>
                  <a:spcPct val="100000"/>
                </a:lnSpc>
              </a:pPr>
              <a:t>35</a:t>
            </a:fld>
            <a:endParaRPr dirty="0">
              <a:latin typeface="Helvetica Neue"/>
            </a:endParaRPr>
          </a:p>
        </p:txBody>
      </p:sp>
      <p:sp>
        <p:nvSpPr>
          <p:cNvPr id="374" name="Line 2"/>
          <p:cNvSpPr/>
          <p:nvPr/>
        </p:nvSpPr>
        <p:spPr>
          <a:xfrm flipH="1">
            <a:off x="-1440" y="36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75" name="Line 3"/>
          <p:cNvSpPr/>
          <p:nvPr/>
        </p:nvSpPr>
        <p:spPr>
          <a:xfrm flipH="1">
            <a:off x="-1440" y="684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76" name="CustomShape 4"/>
          <p:cNvSpPr/>
          <p:nvPr/>
        </p:nvSpPr>
        <p:spPr>
          <a:xfrm>
            <a:off x="287280" y="539640"/>
            <a:ext cx="8995320" cy="637560"/>
          </a:xfrm>
          <a:custGeom>
            <a:avLst/>
            <a:gdLst/>
            <a:ahLst/>
            <a:cxnLst/>
            <a:rect l="0" t="0" r="r" b="b"/>
            <a:pathLst>
              <a:path w="24994" h="1518">
                <a:moveTo>
                  <a:pt x="0" y="0"/>
                </a:moveTo>
                <a:lnTo>
                  <a:pt x="24993" y="0"/>
                </a:lnTo>
                <a:lnTo>
                  <a:pt x="24993" y="1517"/>
                </a:lnTo>
                <a:lnTo>
                  <a:pt x="0" y="1517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l-GR" sz="3200" dirty="0">
                <a:solidFill>
                  <a:srgbClr val="FF0000"/>
                </a:solidFill>
                <a:latin typeface="Helvetica Neue"/>
              </a:rPr>
              <a:t>Προφυλακτικά </a:t>
            </a:r>
            <a:r>
              <a:rPr lang="el-GR" sz="3200" dirty="0" smtClean="0">
                <a:solidFill>
                  <a:srgbClr val="FF0000"/>
                </a:solidFill>
                <a:latin typeface="Helvetica Neue"/>
              </a:rPr>
              <a:t>Μέτρα</a:t>
            </a:r>
            <a:endParaRPr lang="el-GR" sz="3200" dirty="0">
              <a:solidFill>
                <a:srgbClr val="FF0000"/>
              </a:solidFill>
              <a:latin typeface="Helvetica Neue"/>
            </a:endParaRPr>
          </a:p>
        </p:txBody>
      </p:sp>
      <p:sp>
        <p:nvSpPr>
          <p:cNvPr id="377" name="CustomShape 5"/>
          <p:cNvSpPr/>
          <p:nvPr/>
        </p:nvSpPr>
        <p:spPr>
          <a:xfrm>
            <a:off x="3784320" y="6881760"/>
            <a:ext cx="2498400" cy="454680"/>
          </a:xfrm>
          <a:custGeom>
            <a:avLst/>
            <a:gdLst/>
            <a:ahLst/>
            <a:cxnLst/>
            <a:rect l="0" t="0" r="r" b="b"/>
            <a:pathLst>
              <a:path w="5968" h="1627">
                <a:moveTo>
                  <a:pt x="0" y="0"/>
                </a:moveTo>
                <a:lnTo>
                  <a:pt x="5967" y="0"/>
                </a:lnTo>
                <a:lnTo>
                  <a:pt x="5967" y="1626"/>
                </a:lnTo>
                <a:lnTo>
                  <a:pt x="0" y="1626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Ioannis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Lazarettos MD PhD</a:t>
            </a:r>
            <a:endParaRPr dirty="0">
              <a:latin typeface="Helvetica Neue"/>
            </a:endParaRPr>
          </a:p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Orthopaedic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Surgeon</a:t>
            </a:r>
            <a:endParaRPr dirty="0">
              <a:latin typeface="Helvetica Neue"/>
            </a:endParaRPr>
          </a:p>
        </p:txBody>
      </p:sp>
      <p:sp>
        <p:nvSpPr>
          <p:cNvPr id="378" name="CustomShape 6"/>
          <p:cNvSpPr/>
          <p:nvPr/>
        </p:nvSpPr>
        <p:spPr>
          <a:xfrm>
            <a:off x="287280" y="1160010"/>
            <a:ext cx="9358920" cy="312853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6240" rIns="90000" bIns="45000">
            <a:spAutoFit/>
          </a:bodyPr>
          <a:lstStyle/>
          <a:p>
            <a:pPr>
              <a:spcBef>
                <a:spcPct val="20000"/>
              </a:spcBef>
              <a:buClr>
                <a:srgbClr val="FF0000"/>
              </a:buClr>
            </a:pPr>
            <a:r>
              <a:rPr lang="el-GR" sz="2800" dirty="0" smtClean="0">
                <a:solidFill>
                  <a:srgbClr val="FF0000"/>
                </a:solidFill>
                <a:latin typeface="Helvetica Neue"/>
              </a:rPr>
              <a:t>1. </a:t>
            </a:r>
            <a:r>
              <a:rPr lang="el-GR" sz="2800" dirty="0" smtClean="0">
                <a:latin typeface="Helvetica Neue"/>
              </a:rPr>
              <a:t>Παραμένουμε </a:t>
            </a:r>
            <a:r>
              <a:rPr lang="el-GR" sz="2800" dirty="0">
                <a:latin typeface="Helvetica Neue"/>
              </a:rPr>
              <a:t>ντυμένοι</a:t>
            </a:r>
          </a:p>
          <a:p>
            <a:pPr>
              <a:spcBef>
                <a:spcPct val="20000"/>
              </a:spcBef>
              <a:buClr>
                <a:srgbClr val="FF0000"/>
              </a:buClr>
            </a:pPr>
            <a:r>
              <a:rPr lang="el-GR" sz="2800" dirty="0" smtClean="0">
                <a:solidFill>
                  <a:srgbClr val="FF0000"/>
                </a:solidFill>
                <a:latin typeface="Helvetica Neue"/>
              </a:rPr>
              <a:t>2. </a:t>
            </a:r>
            <a:r>
              <a:rPr lang="el-GR" sz="2800" dirty="0" smtClean="0">
                <a:latin typeface="Helvetica Neue"/>
              </a:rPr>
              <a:t>Πέφτουμε στο </a:t>
            </a:r>
            <a:r>
              <a:rPr lang="el-GR" sz="2800" dirty="0">
                <a:latin typeface="Helvetica Neue"/>
              </a:rPr>
              <a:t>έδαφος καλύπτουμε κεφάλι</a:t>
            </a:r>
          </a:p>
          <a:p>
            <a:pPr>
              <a:spcBef>
                <a:spcPct val="20000"/>
              </a:spcBef>
              <a:buClr>
                <a:srgbClr val="FF0000"/>
              </a:buClr>
            </a:pPr>
            <a:r>
              <a:rPr lang="el-GR" sz="2800" dirty="0" smtClean="0">
                <a:solidFill>
                  <a:srgbClr val="FF0000"/>
                </a:solidFill>
                <a:latin typeface="Helvetica Neue"/>
              </a:rPr>
              <a:t>3. </a:t>
            </a:r>
            <a:r>
              <a:rPr lang="el-GR" sz="2800" dirty="0" smtClean="0">
                <a:latin typeface="Helvetica Neue"/>
              </a:rPr>
              <a:t>Προστασία </a:t>
            </a:r>
            <a:r>
              <a:rPr lang="el-GR" sz="2800" dirty="0">
                <a:latin typeface="Helvetica Neue"/>
              </a:rPr>
              <a:t>από φυσικό εμπόδιο </a:t>
            </a:r>
            <a:r>
              <a:rPr lang="el-GR" sz="2400" dirty="0">
                <a:latin typeface="Helvetica Neue"/>
              </a:rPr>
              <a:t>(τοίχος, βράχος</a:t>
            </a:r>
            <a:r>
              <a:rPr lang="el-GR" sz="2400" dirty="0" smtClean="0">
                <a:latin typeface="Helvetica Neue"/>
              </a:rPr>
              <a:t>) </a:t>
            </a:r>
            <a:r>
              <a:rPr lang="el-GR" sz="2800" dirty="0" smtClean="0">
                <a:latin typeface="Helvetica Neue"/>
              </a:rPr>
              <a:t>10 </a:t>
            </a:r>
            <a:r>
              <a:rPr lang="en-US" sz="2800" dirty="0">
                <a:latin typeface="Helvetica Neue"/>
              </a:rPr>
              <a:t>min</a:t>
            </a:r>
            <a:endParaRPr lang="el-GR" sz="2800" dirty="0">
              <a:latin typeface="Helvetica Neue"/>
            </a:endParaRPr>
          </a:p>
          <a:p>
            <a:pPr>
              <a:spcBef>
                <a:spcPct val="20000"/>
              </a:spcBef>
              <a:buClr>
                <a:srgbClr val="FF0000"/>
              </a:buClr>
            </a:pPr>
            <a:r>
              <a:rPr lang="el-GR" sz="2800" dirty="0" smtClean="0">
                <a:solidFill>
                  <a:srgbClr val="FF0000"/>
                </a:solidFill>
                <a:latin typeface="Helvetica Neue"/>
              </a:rPr>
              <a:t>4. </a:t>
            </a:r>
            <a:r>
              <a:rPr lang="el-GR" sz="2800" dirty="0" smtClean="0">
                <a:latin typeface="Helvetica Neue"/>
              </a:rPr>
              <a:t>Ντους</a:t>
            </a:r>
            <a:endParaRPr lang="el-GR" sz="2800" dirty="0">
              <a:latin typeface="Helvetica Neue"/>
            </a:endParaRPr>
          </a:p>
          <a:p>
            <a:pPr>
              <a:spcBef>
                <a:spcPct val="20000"/>
              </a:spcBef>
              <a:buClr>
                <a:srgbClr val="FF0000"/>
              </a:buClr>
            </a:pPr>
            <a:r>
              <a:rPr lang="el-GR" sz="2800" dirty="0" smtClean="0">
                <a:solidFill>
                  <a:srgbClr val="FF0000"/>
                </a:solidFill>
                <a:latin typeface="Helvetica Neue"/>
              </a:rPr>
              <a:t>5. Όχι </a:t>
            </a:r>
            <a:r>
              <a:rPr lang="el-GR" sz="2800" dirty="0" smtClean="0">
                <a:latin typeface="Helvetica Neue"/>
              </a:rPr>
              <a:t>νερό </a:t>
            </a:r>
            <a:r>
              <a:rPr lang="el-GR" sz="2800" dirty="0">
                <a:latin typeface="Helvetica Neue"/>
              </a:rPr>
              <a:t>ή τροφή πριν ελεγχθεί η καταλληλότητά τους</a:t>
            </a:r>
          </a:p>
          <a:p>
            <a:pPr>
              <a:spcBef>
                <a:spcPct val="20000"/>
              </a:spcBef>
              <a:buClr>
                <a:srgbClr val="FF0000"/>
              </a:buClr>
            </a:pPr>
            <a:r>
              <a:rPr lang="el-GR" sz="2800" dirty="0" smtClean="0">
                <a:solidFill>
                  <a:srgbClr val="FF0000"/>
                </a:solidFill>
                <a:latin typeface="Helvetica Neue"/>
              </a:rPr>
              <a:t>6. </a:t>
            </a:r>
            <a:r>
              <a:rPr lang="el-GR" sz="2800" dirty="0" smtClean="0">
                <a:latin typeface="Helvetica Neue"/>
              </a:rPr>
              <a:t>Παρακολουθούμε τα ΜΜΕ </a:t>
            </a:r>
            <a:r>
              <a:rPr lang="el-GR" sz="2800" dirty="0">
                <a:latin typeface="Helvetica Neue"/>
              </a:rPr>
              <a:t>και αγνοούμε </a:t>
            </a:r>
            <a:r>
              <a:rPr lang="el-GR" sz="2800" dirty="0" smtClean="0">
                <a:latin typeface="Helvetica Neue"/>
              </a:rPr>
              <a:t>τυχόν φήμες</a:t>
            </a:r>
            <a:endParaRPr lang="el-GR" sz="2800" dirty="0"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637906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CustomShape 1"/>
          <p:cNvSpPr/>
          <p:nvPr/>
        </p:nvSpPr>
        <p:spPr>
          <a:xfrm>
            <a:off x="7226280" y="6886440"/>
            <a:ext cx="234540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69875EEC-9D8A-4FC0-99D8-E2B5FF0E4DCD}" type="slidenum">
              <a:rPr lang="el-GR" sz="1400" strike="noStrike">
                <a:solidFill>
                  <a:srgbClr val="FFFFFF"/>
                </a:solidFill>
                <a:latin typeface="Helvetica Neue"/>
                <a:ea typeface="ＭＳ Ｐゴシック"/>
              </a:rPr>
              <a:pPr algn="r">
                <a:lnSpc>
                  <a:spcPct val="100000"/>
                </a:lnSpc>
              </a:pPr>
              <a:t>36</a:t>
            </a:fld>
            <a:endParaRPr dirty="0">
              <a:latin typeface="Helvetica Neue"/>
            </a:endParaRPr>
          </a:p>
        </p:txBody>
      </p:sp>
      <p:sp>
        <p:nvSpPr>
          <p:cNvPr id="374" name="Line 2"/>
          <p:cNvSpPr/>
          <p:nvPr/>
        </p:nvSpPr>
        <p:spPr>
          <a:xfrm flipH="1">
            <a:off x="-1440" y="36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75" name="Line 3"/>
          <p:cNvSpPr/>
          <p:nvPr/>
        </p:nvSpPr>
        <p:spPr>
          <a:xfrm flipH="1">
            <a:off x="-1440" y="684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76" name="CustomShape 4"/>
          <p:cNvSpPr/>
          <p:nvPr/>
        </p:nvSpPr>
        <p:spPr>
          <a:xfrm>
            <a:off x="287280" y="539640"/>
            <a:ext cx="8995320" cy="637560"/>
          </a:xfrm>
          <a:custGeom>
            <a:avLst/>
            <a:gdLst/>
            <a:ahLst/>
            <a:cxnLst/>
            <a:rect l="0" t="0" r="r" b="b"/>
            <a:pathLst>
              <a:path w="24994" h="1518">
                <a:moveTo>
                  <a:pt x="0" y="0"/>
                </a:moveTo>
                <a:lnTo>
                  <a:pt x="24993" y="0"/>
                </a:lnTo>
                <a:lnTo>
                  <a:pt x="24993" y="1517"/>
                </a:lnTo>
                <a:lnTo>
                  <a:pt x="0" y="1517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l-GR" sz="3200" dirty="0">
                <a:solidFill>
                  <a:srgbClr val="FF0000"/>
                </a:solidFill>
                <a:latin typeface="Helvetica Neue"/>
              </a:rPr>
              <a:t>Προφυλακτικά </a:t>
            </a:r>
            <a:r>
              <a:rPr lang="el-GR" sz="3200" dirty="0" smtClean="0">
                <a:solidFill>
                  <a:srgbClr val="FF0000"/>
                </a:solidFill>
                <a:latin typeface="Helvetica Neue"/>
              </a:rPr>
              <a:t>Μέτρα</a:t>
            </a:r>
            <a:endParaRPr lang="el-GR" sz="3200" dirty="0">
              <a:solidFill>
                <a:srgbClr val="FF0000"/>
              </a:solidFill>
              <a:latin typeface="Helvetica Neue"/>
            </a:endParaRPr>
          </a:p>
        </p:txBody>
      </p:sp>
      <p:sp>
        <p:nvSpPr>
          <p:cNvPr id="377" name="CustomShape 5"/>
          <p:cNvSpPr/>
          <p:nvPr/>
        </p:nvSpPr>
        <p:spPr>
          <a:xfrm>
            <a:off x="3784320" y="6881760"/>
            <a:ext cx="2498400" cy="454680"/>
          </a:xfrm>
          <a:custGeom>
            <a:avLst/>
            <a:gdLst/>
            <a:ahLst/>
            <a:cxnLst/>
            <a:rect l="0" t="0" r="r" b="b"/>
            <a:pathLst>
              <a:path w="5968" h="1627">
                <a:moveTo>
                  <a:pt x="0" y="0"/>
                </a:moveTo>
                <a:lnTo>
                  <a:pt x="5967" y="0"/>
                </a:lnTo>
                <a:lnTo>
                  <a:pt x="5967" y="1626"/>
                </a:lnTo>
                <a:lnTo>
                  <a:pt x="0" y="1626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Ioannis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Lazarettos MD PhD</a:t>
            </a:r>
            <a:endParaRPr dirty="0">
              <a:latin typeface="Helvetica Neue"/>
            </a:endParaRPr>
          </a:p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Orthopaedic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Surgeon</a:t>
            </a:r>
            <a:endParaRPr dirty="0">
              <a:latin typeface="Helvetica Neue"/>
            </a:endParaRPr>
          </a:p>
        </p:txBody>
      </p:sp>
      <p:sp>
        <p:nvSpPr>
          <p:cNvPr id="378" name="CustomShape 6"/>
          <p:cNvSpPr/>
          <p:nvPr/>
        </p:nvSpPr>
        <p:spPr>
          <a:xfrm>
            <a:off x="287280" y="1160010"/>
            <a:ext cx="9358920" cy="5432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6240" rIns="90000" bIns="45000">
            <a:spAutoFit/>
          </a:bodyPr>
          <a:lstStyle/>
          <a:p>
            <a:r>
              <a:rPr lang="el-GR" sz="2800" dirty="0">
                <a:solidFill>
                  <a:srgbClr val="FFFFFF"/>
                </a:solidFill>
                <a:latin typeface="Helvetica Neue"/>
              </a:rPr>
              <a:t>Δεν είναι </a:t>
            </a:r>
            <a:r>
              <a:rPr lang="el-GR" sz="2800" dirty="0" smtClean="0">
                <a:solidFill>
                  <a:srgbClr val="FFFFFF"/>
                </a:solidFill>
                <a:latin typeface="Helvetica Neue"/>
              </a:rPr>
              <a:t>παραμύθι επιστημονικής φαντασίας</a:t>
            </a:r>
            <a:r>
              <a:rPr lang="el-GR" sz="2800" dirty="0">
                <a:solidFill>
                  <a:srgbClr val="FFFFFF"/>
                </a:solidFill>
                <a:latin typeface="Helvetica Neue"/>
              </a:rPr>
              <a:t>!!!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38411" y="430308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Helvetica Neue"/>
            </a:endParaRPr>
          </a:p>
        </p:txBody>
      </p:sp>
      <p:pic>
        <p:nvPicPr>
          <p:cNvPr id="10" name="Picture 4" descr="atom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95645" y="3346130"/>
            <a:ext cx="2176463" cy="3200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radiation victim 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590045" y="2595792"/>
            <a:ext cx="1295400" cy="1905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Radiation-Burn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437520" y="4560887"/>
            <a:ext cx="2447925" cy="19415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red cross for radiati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460303" y="3644900"/>
            <a:ext cx="3168650" cy="2857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6252265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CustomShape 1"/>
          <p:cNvSpPr/>
          <p:nvPr/>
        </p:nvSpPr>
        <p:spPr>
          <a:xfrm>
            <a:off x="7226280" y="6886440"/>
            <a:ext cx="234540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69875EEC-9D8A-4FC0-99D8-E2B5FF0E4DCD}" type="slidenum">
              <a:rPr lang="el-GR" sz="1400" strike="noStrike">
                <a:solidFill>
                  <a:srgbClr val="FFFFFF"/>
                </a:solidFill>
                <a:latin typeface="Helvetica Neue"/>
                <a:ea typeface="ＭＳ Ｐゴシック"/>
              </a:rPr>
              <a:pPr algn="r">
                <a:lnSpc>
                  <a:spcPct val="100000"/>
                </a:lnSpc>
              </a:pPr>
              <a:t>37</a:t>
            </a:fld>
            <a:endParaRPr dirty="0">
              <a:latin typeface="Helvetica Neue"/>
            </a:endParaRPr>
          </a:p>
        </p:txBody>
      </p:sp>
      <p:sp>
        <p:nvSpPr>
          <p:cNvPr id="374" name="Line 2"/>
          <p:cNvSpPr/>
          <p:nvPr/>
        </p:nvSpPr>
        <p:spPr>
          <a:xfrm flipH="1">
            <a:off x="-1440" y="36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75" name="Line 3"/>
          <p:cNvSpPr/>
          <p:nvPr/>
        </p:nvSpPr>
        <p:spPr>
          <a:xfrm flipH="1">
            <a:off x="-1440" y="684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76" name="CustomShape 4"/>
          <p:cNvSpPr/>
          <p:nvPr/>
        </p:nvSpPr>
        <p:spPr>
          <a:xfrm>
            <a:off x="287280" y="539640"/>
            <a:ext cx="8995320" cy="637560"/>
          </a:xfrm>
          <a:custGeom>
            <a:avLst/>
            <a:gdLst/>
            <a:ahLst/>
            <a:cxnLst/>
            <a:rect l="0" t="0" r="r" b="b"/>
            <a:pathLst>
              <a:path w="24994" h="1518">
                <a:moveTo>
                  <a:pt x="0" y="0"/>
                </a:moveTo>
                <a:lnTo>
                  <a:pt x="24993" y="0"/>
                </a:lnTo>
                <a:lnTo>
                  <a:pt x="24993" y="1517"/>
                </a:lnTo>
                <a:lnTo>
                  <a:pt x="0" y="1517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l-GR" sz="3200" dirty="0" smtClean="0">
                <a:solidFill>
                  <a:srgbClr val="FF0000"/>
                </a:solidFill>
                <a:latin typeface="Helvetica Neue"/>
              </a:rPr>
              <a:t>Δαγκώματα</a:t>
            </a:r>
            <a:endParaRPr lang="el-GR" sz="3200" dirty="0">
              <a:solidFill>
                <a:srgbClr val="FF0000"/>
              </a:solidFill>
              <a:latin typeface="Helvetica Neue"/>
            </a:endParaRPr>
          </a:p>
        </p:txBody>
      </p:sp>
      <p:sp>
        <p:nvSpPr>
          <p:cNvPr id="377" name="CustomShape 5"/>
          <p:cNvSpPr/>
          <p:nvPr/>
        </p:nvSpPr>
        <p:spPr>
          <a:xfrm>
            <a:off x="3784320" y="6881760"/>
            <a:ext cx="2498400" cy="454680"/>
          </a:xfrm>
          <a:custGeom>
            <a:avLst/>
            <a:gdLst/>
            <a:ahLst/>
            <a:cxnLst/>
            <a:rect l="0" t="0" r="r" b="b"/>
            <a:pathLst>
              <a:path w="5968" h="1627">
                <a:moveTo>
                  <a:pt x="0" y="0"/>
                </a:moveTo>
                <a:lnTo>
                  <a:pt x="5967" y="0"/>
                </a:lnTo>
                <a:lnTo>
                  <a:pt x="5967" y="1626"/>
                </a:lnTo>
                <a:lnTo>
                  <a:pt x="0" y="1626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Ioannis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Lazarettos MD PhD</a:t>
            </a:r>
            <a:endParaRPr dirty="0">
              <a:latin typeface="Helvetica Neue"/>
            </a:endParaRPr>
          </a:p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Orthopaedic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Surgeon</a:t>
            </a:r>
            <a:endParaRPr dirty="0">
              <a:latin typeface="Helvetica Neue"/>
            </a:endParaRPr>
          </a:p>
        </p:txBody>
      </p:sp>
      <p:sp>
        <p:nvSpPr>
          <p:cNvPr id="378" name="CustomShape 6"/>
          <p:cNvSpPr/>
          <p:nvPr/>
        </p:nvSpPr>
        <p:spPr>
          <a:xfrm>
            <a:off x="287280" y="1160010"/>
            <a:ext cx="9358920" cy="226676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6240" rIns="90000" bIns="45000">
            <a:spAutoFit/>
          </a:bodyPr>
          <a:lstStyle/>
          <a:p>
            <a:r>
              <a:rPr lang="el-GR" sz="2800" dirty="0" smtClean="0">
                <a:solidFill>
                  <a:srgbClr val="FFFFFF"/>
                </a:solidFill>
                <a:latin typeface="Helvetica Neue"/>
              </a:rPr>
              <a:t>Τα δαγκώματα είναι κακώσεις που προκαλούνται από:</a:t>
            </a:r>
          </a:p>
          <a:p>
            <a:r>
              <a:rPr lang="el-GR" sz="2800" dirty="0" smtClean="0">
                <a:solidFill>
                  <a:srgbClr val="FFFFFF"/>
                </a:solidFill>
                <a:latin typeface="Helvetica Neue"/>
              </a:rPr>
              <a:t>Θηλαστικά</a:t>
            </a:r>
          </a:p>
          <a:p>
            <a:r>
              <a:rPr lang="el-GR" sz="2800" dirty="0" smtClean="0">
                <a:solidFill>
                  <a:srgbClr val="FFFFFF"/>
                </a:solidFill>
                <a:latin typeface="Helvetica Neue"/>
              </a:rPr>
              <a:t>Ερπετά</a:t>
            </a:r>
          </a:p>
          <a:p>
            <a:r>
              <a:rPr lang="el-GR" sz="2800" dirty="0" smtClean="0">
                <a:solidFill>
                  <a:srgbClr val="FFFFFF"/>
                </a:solidFill>
                <a:latin typeface="Helvetica Neue"/>
              </a:rPr>
              <a:t>Έντομα</a:t>
            </a:r>
          </a:p>
          <a:p>
            <a:r>
              <a:rPr lang="el-GR" sz="2800" dirty="0" smtClean="0">
                <a:solidFill>
                  <a:srgbClr val="FFFFFF"/>
                </a:solidFill>
                <a:latin typeface="Helvetica Neue"/>
              </a:rPr>
              <a:t>Άνθρωπος</a:t>
            </a:r>
            <a:endParaRPr lang="el-GR" sz="2800" dirty="0">
              <a:solidFill>
                <a:srgbClr val="FFFFFF"/>
              </a:solidFill>
              <a:latin typeface="Helvetica Neue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38411" y="430308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Helvetica Neue"/>
            </a:endParaRPr>
          </a:p>
        </p:txBody>
      </p:sp>
      <p:sp>
        <p:nvSpPr>
          <p:cNvPr id="15" name="CustomShape 6"/>
          <p:cNvSpPr/>
          <p:nvPr/>
        </p:nvSpPr>
        <p:spPr>
          <a:xfrm>
            <a:off x="288000" y="4119690"/>
            <a:ext cx="9358920" cy="140498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6240" rIns="90000" bIns="45000">
            <a:spAutoFit/>
          </a:bodyPr>
          <a:lstStyle/>
          <a:p>
            <a:r>
              <a:rPr lang="el-GR" sz="2800" dirty="0" smtClean="0">
                <a:solidFill>
                  <a:srgbClr val="FFFFFF"/>
                </a:solidFill>
                <a:latin typeface="Helvetica Neue"/>
              </a:rPr>
              <a:t>Ζώα με μικρά δόντια προκαλούν βαθιά τρυπήματα</a:t>
            </a:r>
          </a:p>
          <a:p>
            <a:r>
              <a:rPr lang="el-GR" sz="2800" dirty="0" smtClean="0">
                <a:solidFill>
                  <a:srgbClr val="FFFFFF"/>
                </a:solidFill>
                <a:latin typeface="Helvetica Neue"/>
              </a:rPr>
              <a:t>Ζώα με μεγάλα δόντια προκαλούν ανώμαλες αποσπάσεις δέρματος και άλλων ιστών</a:t>
            </a:r>
          </a:p>
        </p:txBody>
      </p:sp>
    </p:spTree>
    <p:extLst>
      <p:ext uri="{BB962C8B-B14F-4D97-AF65-F5344CB8AC3E}">
        <p14:creationId xmlns:p14="http://schemas.microsoft.com/office/powerpoint/2010/main" xmlns="" val="411284456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CustomShape 1"/>
          <p:cNvSpPr/>
          <p:nvPr/>
        </p:nvSpPr>
        <p:spPr>
          <a:xfrm>
            <a:off x="7226280" y="6886440"/>
            <a:ext cx="234540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69875EEC-9D8A-4FC0-99D8-E2B5FF0E4DCD}" type="slidenum">
              <a:rPr lang="el-GR" sz="1400" strike="noStrike">
                <a:solidFill>
                  <a:srgbClr val="FFFFFF"/>
                </a:solidFill>
                <a:latin typeface="Helvetica Neue"/>
                <a:ea typeface="ＭＳ Ｐゴシック"/>
              </a:rPr>
              <a:pPr algn="r">
                <a:lnSpc>
                  <a:spcPct val="100000"/>
                </a:lnSpc>
              </a:pPr>
              <a:t>38</a:t>
            </a:fld>
            <a:endParaRPr dirty="0">
              <a:latin typeface="Helvetica Neue"/>
            </a:endParaRPr>
          </a:p>
        </p:txBody>
      </p:sp>
      <p:sp>
        <p:nvSpPr>
          <p:cNvPr id="374" name="Line 2"/>
          <p:cNvSpPr/>
          <p:nvPr/>
        </p:nvSpPr>
        <p:spPr>
          <a:xfrm flipH="1">
            <a:off x="-1440" y="36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75" name="Line 3"/>
          <p:cNvSpPr/>
          <p:nvPr/>
        </p:nvSpPr>
        <p:spPr>
          <a:xfrm flipH="1">
            <a:off x="-1440" y="684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76" name="CustomShape 4"/>
          <p:cNvSpPr/>
          <p:nvPr/>
        </p:nvSpPr>
        <p:spPr>
          <a:xfrm>
            <a:off x="287280" y="539640"/>
            <a:ext cx="8995320" cy="637560"/>
          </a:xfrm>
          <a:custGeom>
            <a:avLst/>
            <a:gdLst/>
            <a:ahLst/>
            <a:cxnLst/>
            <a:rect l="0" t="0" r="r" b="b"/>
            <a:pathLst>
              <a:path w="24994" h="1518">
                <a:moveTo>
                  <a:pt x="0" y="0"/>
                </a:moveTo>
                <a:lnTo>
                  <a:pt x="24993" y="0"/>
                </a:lnTo>
                <a:lnTo>
                  <a:pt x="24993" y="1517"/>
                </a:lnTo>
                <a:lnTo>
                  <a:pt x="0" y="1517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l-GR" sz="3200" dirty="0" smtClean="0">
                <a:solidFill>
                  <a:srgbClr val="FF0000"/>
                </a:solidFill>
                <a:latin typeface="Helvetica Neue"/>
              </a:rPr>
              <a:t>Πρώτες Βοήθειες</a:t>
            </a:r>
            <a:endParaRPr lang="el-GR" sz="3200" dirty="0">
              <a:solidFill>
                <a:srgbClr val="FF0000"/>
              </a:solidFill>
              <a:latin typeface="Helvetica Neue"/>
            </a:endParaRPr>
          </a:p>
        </p:txBody>
      </p:sp>
      <p:sp>
        <p:nvSpPr>
          <p:cNvPr id="377" name="CustomShape 5"/>
          <p:cNvSpPr/>
          <p:nvPr/>
        </p:nvSpPr>
        <p:spPr>
          <a:xfrm>
            <a:off x="3784320" y="6881760"/>
            <a:ext cx="2498400" cy="454680"/>
          </a:xfrm>
          <a:custGeom>
            <a:avLst/>
            <a:gdLst/>
            <a:ahLst/>
            <a:cxnLst/>
            <a:rect l="0" t="0" r="r" b="b"/>
            <a:pathLst>
              <a:path w="5968" h="1627">
                <a:moveTo>
                  <a:pt x="0" y="0"/>
                </a:moveTo>
                <a:lnTo>
                  <a:pt x="5967" y="0"/>
                </a:lnTo>
                <a:lnTo>
                  <a:pt x="5967" y="1626"/>
                </a:lnTo>
                <a:lnTo>
                  <a:pt x="0" y="1626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Ioannis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Lazarettos MD PhD</a:t>
            </a:r>
            <a:endParaRPr dirty="0">
              <a:latin typeface="Helvetica Neue"/>
            </a:endParaRPr>
          </a:p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Orthopaedic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Surgeon</a:t>
            </a:r>
            <a:endParaRPr dirty="0">
              <a:latin typeface="Helvetica Neue"/>
            </a:endParaRPr>
          </a:p>
        </p:txBody>
      </p:sp>
      <p:sp>
        <p:nvSpPr>
          <p:cNvPr id="378" name="CustomShape 6"/>
          <p:cNvSpPr/>
          <p:nvPr/>
        </p:nvSpPr>
        <p:spPr>
          <a:xfrm>
            <a:off x="287280" y="1160010"/>
            <a:ext cx="9358920" cy="269764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6240" rIns="90000" bIns="45000">
            <a:spAutoFit/>
          </a:bodyPr>
          <a:lstStyle/>
          <a:p>
            <a:r>
              <a:rPr lang="el-GR" sz="2800" dirty="0" smtClean="0">
                <a:solidFill>
                  <a:srgbClr val="FF0000"/>
                </a:solidFill>
                <a:latin typeface="Helvetica Neue"/>
              </a:rPr>
              <a:t>1. </a:t>
            </a:r>
            <a:r>
              <a:rPr lang="el-GR" sz="2800" dirty="0" smtClean="0">
                <a:solidFill>
                  <a:srgbClr val="FFFFFF"/>
                </a:solidFill>
                <a:latin typeface="Helvetica Neue"/>
              </a:rPr>
              <a:t>Αντιμετωπίζεται ως τραύμα</a:t>
            </a:r>
          </a:p>
          <a:p>
            <a:r>
              <a:rPr lang="el-GR" sz="2800" dirty="0" smtClean="0">
                <a:solidFill>
                  <a:srgbClr val="FF0000"/>
                </a:solidFill>
                <a:latin typeface="Helvetica Neue"/>
              </a:rPr>
              <a:t>2. </a:t>
            </a:r>
            <a:r>
              <a:rPr lang="el-GR" sz="2800" dirty="0" smtClean="0">
                <a:solidFill>
                  <a:srgbClr val="FFFFFF"/>
                </a:solidFill>
                <a:latin typeface="Helvetica Neue"/>
              </a:rPr>
              <a:t>Πλένουμε το τραύμα με άφθονο νερό και αντισηπτικό</a:t>
            </a:r>
          </a:p>
          <a:p>
            <a:r>
              <a:rPr lang="el-GR" sz="2800" dirty="0" smtClean="0">
                <a:solidFill>
                  <a:srgbClr val="FF0000"/>
                </a:solidFill>
                <a:latin typeface="Helvetica Neue"/>
              </a:rPr>
              <a:t>3. </a:t>
            </a:r>
            <a:r>
              <a:rPr lang="el-GR" sz="2800" dirty="0" smtClean="0">
                <a:solidFill>
                  <a:srgbClr val="FFFFFF"/>
                </a:solidFill>
                <a:latin typeface="Helvetica Neue"/>
              </a:rPr>
              <a:t>Ελέγχουμε την τυχόν αιμορραγία</a:t>
            </a:r>
          </a:p>
          <a:p>
            <a:r>
              <a:rPr lang="el-GR" sz="2800" dirty="0" smtClean="0">
                <a:solidFill>
                  <a:srgbClr val="FF0000"/>
                </a:solidFill>
                <a:latin typeface="Helvetica Neue"/>
              </a:rPr>
              <a:t>4. </a:t>
            </a:r>
            <a:r>
              <a:rPr lang="el-GR" sz="2800" dirty="0" smtClean="0">
                <a:solidFill>
                  <a:srgbClr val="FFFFFF"/>
                </a:solidFill>
                <a:latin typeface="Helvetica Neue"/>
              </a:rPr>
              <a:t>Δεν επιχειρούμε συρραφή του τραύματος</a:t>
            </a:r>
          </a:p>
          <a:p>
            <a:r>
              <a:rPr lang="el-GR" sz="2800" dirty="0" smtClean="0">
                <a:solidFill>
                  <a:srgbClr val="FF0000"/>
                </a:solidFill>
                <a:latin typeface="Helvetica Neue"/>
              </a:rPr>
              <a:t>5. </a:t>
            </a:r>
            <a:r>
              <a:rPr lang="el-GR" sz="2800" dirty="0" smtClean="0">
                <a:solidFill>
                  <a:srgbClr val="FFFFFF"/>
                </a:solidFill>
                <a:latin typeface="Helvetica Neue"/>
              </a:rPr>
              <a:t>Ιατρική βοήθεια</a:t>
            </a:r>
          </a:p>
          <a:p>
            <a:r>
              <a:rPr lang="el-GR" sz="2800" dirty="0" smtClean="0">
                <a:solidFill>
                  <a:srgbClr val="FF0000"/>
                </a:solidFill>
                <a:latin typeface="Helvetica Neue"/>
              </a:rPr>
              <a:t>6. </a:t>
            </a:r>
            <a:r>
              <a:rPr lang="el-GR" sz="2800" dirty="0" smtClean="0">
                <a:solidFill>
                  <a:srgbClr val="FFFFFF"/>
                </a:solidFill>
                <a:latin typeface="Helvetica Neue"/>
              </a:rPr>
              <a:t>Ανοσοποίηση κατά του τετάνου</a:t>
            </a:r>
            <a:endParaRPr lang="el-GR" sz="2800" dirty="0">
              <a:solidFill>
                <a:srgbClr val="FFFFFF"/>
              </a:solidFill>
              <a:latin typeface="Helvetica Neue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38411" y="430308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064449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CustomShape 1"/>
          <p:cNvSpPr/>
          <p:nvPr/>
        </p:nvSpPr>
        <p:spPr>
          <a:xfrm>
            <a:off x="7226280" y="6886440"/>
            <a:ext cx="234540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69875EEC-9D8A-4FC0-99D8-E2B5FF0E4DCD}" type="slidenum">
              <a:rPr lang="el-GR" sz="1400" strike="noStrike">
                <a:solidFill>
                  <a:srgbClr val="FFFFFF"/>
                </a:solidFill>
                <a:latin typeface="Helvetica Neue"/>
                <a:ea typeface="ＭＳ Ｐゴシック"/>
              </a:rPr>
              <a:pPr algn="r">
                <a:lnSpc>
                  <a:spcPct val="100000"/>
                </a:lnSpc>
              </a:pPr>
              <a:t>39</a:t>
            </a:fld>
            <a:endParaRPr dirty="0">
              <a:latin typeface="Helvetica Neue"/>
            </a:endParaRPr>
          </a:p>
        </p:txBody>
      </p:sp>
      <p:sp>
        <p:nvSpPr>
          <p:cNvPr id="374" name="Line 2"/>
          <p:cNvSpPr/>
          <p:nvPr/>
        </p:nvSpPr>
        <p:spPr>
          <a:xfrm flipH="1">
            <a:off x="-1440" y="36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75" name="Line 3"/>
          <p:cNvSpPr/>
          <p:nvPr/>
        </p:nvSpPr>
        <p:spPr>
          <a:xfrm flipH="1">
            <a:off x="-1440" y="684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76" name="CustomShape 4"/>
          <p:cNvSpPr/>
          <p:nvPr/>
        </p:nvSpPr>
        <p:spPr>
          <a:xfrm>
            <a:off x="287280" y="539640"/>
            <a:ext cx="8995320" cy="637560"/>
          </a:xfrm>
          <a:custGeom>
            <a:avLst/>
            <a:gdLst/>
            <a:ahLst/>
            <a:cxnLst/>
            <a:rect l="0" t="0" r="r" b="b"/>
            <a:pathLst>
              <a:path w="24994" h="1518">
                <a:moveTo>
                  <a:pt x="0" y="0"/>
                </a:moveTo>
                <a:lnTo>
                  <a:pt x="24993" y="0"/>
                </a:lnTo>
                <a:lnTo>
                  <a:pt x="24993" y="1517"/>
                </a:lnTo>
                <a:lnTo>
                  <a:pt x="0" y="1517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l-GR" sz="3200" dirty="0" smtClean="0">
                <a:solidFill>
                  <a:srgbClr val="FF0000"/>
                </a:solidFill>
                <a:latin typeface="Helvetica Neue"/>
              </a:rPr>
              <a:t>Δάγκωμα από Θηλαστικά</a:t>
            </a:r>
            <a:endParaRPr lang="el-GR" sz="3200" dirty="0">
              <a:solidFill>
                <a:srgbClr val="FF0000"/>
              </a:solidFill>
              <a:latin typeface="Helvetica Neue"/>
            </a:endParaRPr>
          </a:p>
        </p:txBody>
      </p:sp>
      <p:sp>
        <p:nvSpPr>
          <p:cNvPr id="377" name="CustomShape 5"/>
          <p:cNvSpPr/>
          <p:nvPr/>
        </p:nvSpPr>
        <p:spPr>
          <a:xfrm>
            <a:off x="3784320" y="6881760"/>
            <a:ext cx="2498400" cy="454680"/>
          </a:xfrm>
          <a:custGeom>
            <a:avLst/>
            <a:gdLst/>
            <a:ahLst/>
            <a:cxnLst/>
            <a:rect l="0" t="0" r="r" b="b"/>
            <a:pathLst>
              <a:path w="5968" h="1627">
                <a:moveTo>
                  <a:pt x="0" y="0"/>
                </a:moveTo>
                <a:lnTo>
                  <a:pt x="5967" y="0"/>
                </a:lnTo>
                <a:lnTo>
                  <a:pt x="5967" y="1626"/>
                </a:lnTo>
                <a:lnTo>
                  <a:pt x="0" y="1626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Ioannis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Lazarettos MD PhD</a:t>
            </a:r>
            <a:endParaRPr dirty="0">
              <a:latin typeface="Helvetica Neue"/>
            </a:endParaRPr>
          </a:p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Orthopaedic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Surgeon</a:t>
            </a:r>
            <a:endParaRPr dirty="0">
              <a:latin typeface="Helvetica Neue"/>
            </a:endParaRPr>
          </a:p>
        </p:txBody>
      </p:sp>
      <p:sp>
        <p:nvSpPr>
          <p:cNvPr id="378" name="CustomShape 6"/>
          <p:cNvSpPr/>
          <p:nvPr/>
        </p:nvSpPr>
        <p:spPr>
          <a:xfrm>
            <a:off x="287280" y="1160010"/>
            <a:ext cx="9358920" cy="355942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6240" rIns="90000" bIns="45000">
            <a:spAutoFit/>
          </a:bodyPr>
          <a:lstStyle/>
          <a:p>
            <a:r>
              <a:rPr lang="el-GR" sz="2800" dirty="0" smtClean="0">
                <a:solidFill>
                  <a:srgbClr val="FFFFFF"/>
                </a:solidFill>
                <a:latin typeface="Helvetica Neue"/>
              </a:rPr>
              <a:t>Αντιμετωπίζεται όπως περιγράφηκε παραπάνω</a:t>
            </a:r>
          </a:p>
          <a:p>
            <a:r>
              <a:rPr lang="el-GR" sz="2800" dirty="0" smtClean="0">
                <a:solidFill>
                  <a:srgbClr val="FF0000"/>
                </a:solidFill>
                <a:latin typeface="Helvetica Neue"/>
              </a:rPr>
              <a:t>Φόβος για Λύσσα</a:t>
            </a:r>
          </a:p>
          <a:p>
            <a:r>
              <a:rPr lang="el-GR" sz="2400" dirty="0" smtClean="0">
                <a:solidFill>
                  <a:srgbClr val="FFFFFF"/>
                </a:solidFill>
                <a:latin typeface="Helvetica Neue"/>
              </a:rPr>
              <a:t>Νόσος δυνητικά θανατηφόρα του νευρικού συστήματος</a:t>
            </a:r>
          </a:p>
          <a:p>
            <a:r>
              <a:rPr lang="el-GR" sz="2400" dirty="0" smtClean="0">
                <a:solidFill>
                  <a:srgbClr val="FFFFFF"/>
                </a:solidFill>
                <a:latin typeface="Helvetica Neue"/>
              </a:rPr>
              <a:t>Μεταδίδεται με το σάλιο</a:t>
            </a:r>
          </a:p>
          <a:p>
            <a:r>
              <a:rPr lang="el-GR" sz="2400" dirty="0" smtClean="0">
                <a:solidFill>
                  <a:srgbClr val="FFFFFF"/>
                </a:solidFill>
                <a:latin typeface="Helvetica Neue"/>
              </a:rPr>
              <a:t>Πολύ σπάνια στην Ελλάδα</a:t>
            </a:r>
          </a:p>
          <a:p>
            <a:r>
              <a:rPr lang="el-GR" sz="2400" dirty="0" smtClean="0">
                <a:solidFill>
                  <a:srgbClr val="FFFFFF"/>
                </a:solidFill>
                <a:latin typeface="Helvetica Neue"/>
              </a:rPr>
              <a:t>Παρακολούθηση του ζώου για 15 ημέρες</a:t>
            </a:r>
          </a:p>
          <a:p>
            <a:r>
              <a:rPr lang="el-GR" sz="2400" dirty="0" smtClean="0">
                <a:solidFill>
                  <a:srgbClr val="FFFFFF"/>
                </a:solidFill>
                <a:latin typeface="Helvetica Neue"/>
              </a:rPr>
              <a:t>Αν το ζώο είναι υγιές έχει καλώς</a:t>
            </a:r>
          </a:p>
          <a:p>
            <a:r>
              <a:rPr lang="el-GR" sz="2400" dirty="0" smtClean="0">
                <a:solidFill>
                  <a:srgbClr val="FFFFFF"/>
                </a:solidFill>
                <a:latin typeface="Helvetica Neue"/>
              </a:rPr>
              <a:t>Αν το ζώο δε βρεθεί ή νοσεί, το θύμα πρέπει να λάβει αντιλυσσική θεραπεία</a:t>
            </a:r>
            <a:endParaRPr lang="el-GR" sz="2400" dirty="0">
              <a:solidFill>
                <a:srgbClr val="FFFFFF"/>
              </a:solidFill>
              <a:latin typeface="Helvetica Neue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38411" y="430308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707741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CustomShape 1"/>
          <p:cNvSpPr/>
          <p:nvPr/>
        </p:nvSpPr>
        <p:spPr>
          <a:xfrm>
            <a:off x="7226280" y="6886440"/>
            <a:ext cx="234540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69875EEC-9D8A-4FC0-99D8-E2B5FF0E4DCD}" type="slidenum">
              <a:rPr lang="el-GR" sz="1400" strike="noStrike">
                <a:solidFill>
                  <a:srgbClr val="FFFFFF"/>
                </a:solidFill>
                <a:latin typeface="Helvetica Neue"/>
                <a:ea typeface="ＭＳ Ｐゴシック"/>
              </a:rPr>
              <a:pPr algn="r">
                <a:lnSpc>
                  <a:spcPct val="100000"/>
                </a:lnSpc>
              </a:pPr>
              <a:t>4</a:t>
            </a:fld>
            <a:endParaRPr dirty="0">
              <a:latin typeface="Helvetica Neue"/>
            </a:endParaRPr>
          </a:p>
        </p:txBody>
      </p:sp>
      <p:sp>
        <p:nvSpPr>
          <p:cNvPr id="374" name="Line 2"/>
          <p:cNvSpPr/>
          <p:nvPr/>
        </p:nvSpPr>
        <p:spPr>
          <a:xfrm flipH="1">
            <a:off x="-1440" y="36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75" name="Line 3"/>
          <p:cNvSpPr/>
          <p:nvPr/>
        </p:nvSpPr>
        <p:spPr>
          <a:xfrm flipH="1">
            <a:off x="-1440" y="684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76" name="CustomShape 4"/>
          <p:cNvSpPr/>
          <p:nvPr/>
        </p:nvSpPr>
        <p:spPr>
          <a:xfrm>
            <a:off x="287280" y="539640"/>
            <a:ext cx="8995320" cy="637560"/>
          </a:xfrm>
          <a:custGeom>
            <a:avLst/>
            <a:gdLst/>
            <a:ahLst/>
            <a:cxnLst/>
            <a:rect l="0" t="0" r="r" b="b"/>
            <a:pathLst>
              <a:path w="24994" h="1518">
                <a:moveTo>
                  <a:pt x="0" y="0"/>
                </a:moveTo>
                <a:lnTo>
                  <a:pt x="24993" y="0"/>
                </a:lnTo>
                <a:lnTo>
                  <a:pt x="24993" y="1517"/>
                </a:lnTo>
                <a:lnTo>
                  <a:pt x="0" y="1517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l-GR" sz="3200" strike="noStrike" dirty="0" smtClean="0">
                <a:solidFill>
                  <a:srgbClr val="FF0000"/>
                </a:solidFill>
                <a:latin typeface="Helvetica Neue"/>
                <a:ea typeface="Helvetica Neue"/>
              </a:rPr>
              <a:t>Εγκαύματα</a:t>
            </a:r>
            <a:endParaRPr dirty="0">
              <a:solidFill>
                <a:srgbClr val="FF0000"/>
              </a:solidFill>
              <a:latin typeface="Helvetica Neue"/>
            </a:endParaRPr>
          </a:p>
        </p:txBody>
      </p:sp>
      <p:sp>
        <p:nvSpPr>
          <p:cNvPr id="377" name="CustomShape 5"/>
          <p:cNvSpPr/>
          <p:nvPr/>
        </p:nvSpPr>
        <p:spPr>
          <a:xfrm>
            <a:off x="3784320" y="6881760"/>
            <a:ext cx="2498400" cy="454680"/>
          </a:xfrm>
          <a:custGeom>
            <a:avLst/>
            <a:gdLst/>
            <a:ahLst/>
            <a:cxnLst/>
            <a:rect l="0" t="0" r="r" b="b"/>
            <a:pathLst>
              <a:path w="5968" h="1627">
                <a:moveTo>
                  <a:pt x="0" y="0"/>
                </a:moveTo>
                <a:lnTo>
                  <a:pt x="5967" y="0"/>
                </a:lnTo>
                <a:lnTo>
                  <a:pt x="5967" y="1626"/>
                </a:lnTo>
                <a:lnTo>
                  <a:pt x="0" y="1626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Ioannis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Lazarettos MD PhD</a:t>
            </a:r>
            <a:endParaRPr dirty="0">
              <a:latin typeface="Helvetica Neue"/>
            </a:endParaRPr>
          </a:p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Orthopaedic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Surgeon</a:t>
            </a:r>
            <a:endParaRPr dirty="0">
              <a:latin typeface="Helvetica Neue"/>
            </a:endParaRPr>
          </a:p>
        </p:txBody>
      </p:sp>
      <p:sp>
        <p:nvSpPr>
          <p:cNvPr id="378" name="CustomShape 6"/>
          <p:cNvSpPr/>
          <p:nvPr/>
        </p:nvSpPr>
        <p:spPr>
          <a:xfrm>
            <a:off x="287280" y="1160010"/>
            <a:ext cx="9358920" cy="5432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624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l-GR" sz="2800" dirty="0" smtClean="0">
                <a:solidFill>
                  <a:srgbClr val="FF0000"/>
                </a:solidFill>
                <a:latin typeface="Helvetica Neue"/>
                <a:ea typeface="Helvetica Neue"/>
              </a:rPr>
              <a:t>Ανατομία Δέρματος</a:t>
            </a:r>
            <a:endParaRPr lang="el-GR" sz="2800" dirty="0">
              <a:latin typeface="Helvetica Neue"/>
            </a:endParaRPr>
          </a:p>
        </p:txBody>
      </p:sp>
      <p:pic>
        <p:nvPicPr>
          <p:cNvPr id="8" name="Picture 5" descr="DERMIS 02 WORKED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5265B"/>
              </a:clrFrom>
              <a:clrTo>
                <a:srgbClr val="05265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04121" y="1737860"/>
            <a:ext cx="5076825" cy="484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120000" y="2809268"/>
            <a:ext cx="148848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sz="2000" dirty="0" smtClean="0">
                <a:solidFill>
                  <a:srgbClr val="FFFFFF"/>
                </a:solidFill>
                <a:latin typeface="Helvetica Neue"/>
              </a:rPr>
              <a:t>Επιδερμίδα</a:t>
            </a:r>
            <a:endParaRPr lang="el-GR" sz="2000" dirty="0">
              <a:solidFill>
                <a:srgbClr val="FFFFFF"/>
              </a:solidFill>
              <a:latin typeface="Helvetica Neue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6120000" y="4182193"/>
            <a:ext cx="84390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sz="2000" dirty="0" smtClean="0">
                <a:solidFill>
                  <a:srgbClr val="FFFFFF"/>
                </a:solidFill>
                <a:latin typeface="Helvetica Neue"/>
              </a:rPr>
              <a:t>Χόριο</a:t>
            </a:r>
            <a:endParaRPr lang="el-GR" sz="2000" dirty="0">
              <a:solidFill>
                <a:srgbClr val="FFFFFF"/>
              </a:solidFill>
              <a:latin typeface="Helvetica Neue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6120000" y="5242118"/>
            <a:ext cx="201850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sz="2000" dirty="0" smtClean="0">
                <a:solidFill>
                  <a:srgbClr val="FFFFFF"/>
                </a:solidFill>
                <a:latin typeface="Helvetica Neue"/>
              </a:rPr>
              <a:t>Υποδόριο </a:t>
            </a:r>
            <a:r>
              <a:rPr lang="el-GR" sz="2000" dirty="0">
                <a:solidFill>
                  <a:srgbClr val="FFFFFF"/>
                </a:solidFill>
                <a:latin typeface="Helvetica Neue"/>
              </a:rPr>
              <a:t>λίπος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6120000" y="5586653"/>
            <a:ext cx="213391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sz="2000" dirty="0" smtClean="0">
                <a:solidFill>
                  <a:srgbClr val="FFFFFF"/>
                </a:solidFill>
                <a:latin typeface="Helvetica Neue"/>
              </a:rPr>
              <a:t>Συνδετικός </a:t>
            </a:r>
            <a:r>
              <a:rPr lang="el-GR" sz="2000" dirty="0">
                <a:solidFill>
                  <a:srgbClr val="FFFFFF"/>
                </a:solidFill>
                <a:latin typeface="Helvetica Neue"/>
              </a:rPr>
              <a:t>ιστός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6120000" y="6075018"/>
            <a:ext cx="169790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sz="2000" dirty="0" smtClean="0">
                <a:solidFill>
                  <a:srgbClr val="FFFFFF"/>
                </a:solidFill>
                <a:latin typeface="Helvetica Neue"/>
              </a:rPr>
              <a:t>Μυϊκός </a:t>
            </a:r>
            <a:r>
              <a:rPr lang="el-GR" sz="2000" dirty="0">
                <a:solidFill>
                  <a:srgbClr val="FFFFFF"/>
                </a:solidFill>
                <a:latin typeface="Helvetica Neue"/>
              </a:rPr>
              <a:t>ιστός</a:t>
            </a:r>
          </a:p>
        </p:txBody>
      </p:sp>
      <p:sp>
        <p:nvSpPr>
          <p:cNvPr id="14" name="AutoShape 11"/>
          <p:cNvSpPr>
            <a:spLocks/>
          </p:cNvSpPr>
          <p:nvPr/>
        </p:nvSpPr>
        <p:spPr bwMode="auto">
          <a:xfrm>
            <a:off x="5680946" y="2331585"/>
            <a:ext cx="215900" cy="1295400"/>
          </a:xfrm>
          <a:prstGeom prst="rightBracket">
            <a:avLst>
              <a:gd name="adj" fmla="val 50000"/>
            </a:avLst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 dirty="0">
              <a:solidFill>
                <a:srgbClr val="FFFFFF"/>
              </a:solidFill>
              <a:latin typeface="Helvetica Neue"/>
            </a:endParaRPr>
          </a:p>
        </p:txBody>
      </p:sp>
      <p:sp>
        <p:nvSpPr>
          <p:cNvPr id="15" name="AutoShape 12"/>
          <p:cNvSpPr>
            <a:spLocks/>
          </p:cNvSpPr>
          <p:nvPr/>
        </p:nvSpPr>
        <p:spPr bwMode="auto">
          <a:xfrm>
            <a:off x="5680946" y="3626985"/>
            <a:ext cx="215900" cy="1512888"/>
          </a:xfrm>
          <a:prstGeom prst="rightBracket">
            <a:avLst>
              <a:gd name="adj" fmla="val 58395"/>
            </a:avLst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 dirty="0">
              <a:solidFill>
                <a:srgbClr val="FFFFFF"/>
              </a:solidFill>
              <a:latin typeface="Helvetica Neue"/>
            </a:endParaRPr>
          </a:p>
        </p:txBody>
      </p:sp>
      <p:sp>
        <p:nvSpPr>
          <p:cNvPr id="16" name="AutoShape 13"/>
          <p:cNvSpPr>
            <a:spLocks/>
          </p:cNvSpPr>
          <p:nvPr/>
        </p:nvSpPr>
        <p:spPr bwMode="auto">
          <a:xfrm>
            <a:off x="5680946" y="5139873"/>
            <a:ext cx="215900" cy="576262"/>
          </a:xfrm>
          <a:prstGeom prst="rightBracket">
            <a:avLst>
              <a:gd name="adj" fmla="val 22243"/>
            </a:avLst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 dirty="0">
              <a:solidFill>
                <a:srgbClr val="FFFFFF"/>
              </a:solidFill>
              <a:latin typeface="Helvetica Neue"/>
            </a:endParaRPr>
          </a:p>
        </p:txBody>
      </p:sp>
      <p:sp>
        <p:nvSpPr>
          <p:cNvPr id="17" name="AutoShape 14"/>
          <p:cNvSpPr>
            <a:spLocks/>
          </p:cNvSpPr>
          <p:nvPr/>
        </p:nvSpPr>
        <p:spPr bwMode="auto">
          <a:xfrm>
            <a:off x="5680946" y="5716135"/>
            <a:ext cx="215900" cy="142875"/>
          </a:xfrm>
          <a:prstGeom prst="rightBracket">
            <a:avLst>
              <a:gd name="adj" fmla="val 8333"/>
            </a:avLst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 dirty="0">
              <a:solidFill>
                <a:srgbClr val="FFFFFF"/>
              </a:solidFill>
              <a:latin typeface="Helvetica Neue"/>
            </a:endParaRPr>
          </a:p>
        </p:txBody>
      </p:sp>
      <p:sp>
        <p:nvSpPr>
          <p:cNvPr id="18" name="AutoShape 15"/>
          <p:cNvSpPr>
            <a:spLocks/>
          </p:cNvSpPr>
          <p:nvPr/>
        </p:nvSpPr>
        <p:spPr bwMode="auto">
          <a:xfrm>
            <a:off x="5680946" y="5859010"/>
            <a:ext cx="215900" cy="720725"/>
          </a:xfrm>
          <a:prstGeom prst="rightBracket">
            <a:avLst>
              <a:gd name="adj" fmla="val 27819"/>
            </a:avLst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 dirty="0">
              <a:solidFill>
                <a:srgbClr val="FFFFFF"/>
              </a:solidFill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605304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CustomShape 1"/>
          <p:cNvSpPr/>
          <p:nvPr/>
        </p:nvSpPr>
        <p:spPr>
          <a:xfrm>
            <a:off x="7226280" y="6886440"/>
            <a:ext cx="234540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69875EEC-9D8A-4FC0-99D8-E2B5FF0E4DCD}" type="slidenum">
              <a:rPr lang="el-GR" sz="1400" strike="noStrike">
                <a:solidFill>
                  <a:srgbClr val="FFFFFF"/>
                </a:solidFill>
                <a:latin typeface="Helvetica Neue"/>
                <a:ea typeface="ＭＳ Ｐゴシック"/>
              </a:rPr>
              <a:pPr algn="r">
                <a:lnSpc>
                  <a:spcPct val="100000"/>
                </a:lnSpc>
              </a:pPr>
              <a:t>40</a:t>
            </a:fld>
            <a:endParaRPr dirty="0">
              <a:latin typeface="Helvetica Neue"/>
            </a:endParaRPr>
          </a:p>
        </p:txBody>
      </p:sp>
      <p:sp>
        <p:nvSpPr>
          <p:cNvPr id="374" name="Line 2"/>
          <p:cNvSpPr/>
          <p:nvPr/>
        </p:nvSpPr>
        <p:spPr>
          <a:xfrm flipH="1">
            <a:off x="-1440" y="36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75" name="Line 3"/>
          <p:cNvSpPr/>
          <p:nvPr/>
        </p:nvSpPr>
        <p:spPr>
          <a:xfrm flipH="1">
            <a:off x="-1440" y="684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76" name="CustomShape 4"/>
          <p:cNvSpPr/>
          <p:nvPr/>
        </p:nvSpPr>
        <p:spPr>
          <a:xfrm>
            <a:off x="287280" y="539640"/>
            <a:ext cx="8995320" cy="637560"/>
          </a:xfrm>
          <a:custGeom>
            <a:avLst/>
            <a:gdLst/>
            <a:ahLst/>
            <a:cxnLst/>
            <a:rect l="0" t="0" r="r" b="b"/>
            <a:pathLst>
              <a:path w="24994" h="1518">
                <a:moveTo>
                  <a:pt x="0" y="0"/>
                </a:moveTo>
                <a:lnTo>
                  <a:pt x="24993" y="0"/>
                </a:lnTo>
                <a:lnTo>
                  <a:pt x="24993" y="1517"/>
                </a:lnTo>
                <a:lnTo>
                  <a:pt x="0" y="1517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l-GR" sz="3200" dirty="0" smtClean="0">
                <a:solidFill>
                  <a:srgbClr val="FF0000"/>
                </a:solidFill>
                <a:latin typeface="Helvetica Neue"/>
              </a:rPr>
              <a:t>Δάγκωμα από Φίδια</a:t>
            </a:r>
            <a:endParaRPr lang="el-GR" sz="3200" dirty="0">
              <a:solidFill>
                <a:srgbClr val="FF0000"/>
              </a:solidFill>
              <a:latin typeface="Helvetica Neue"/>
            </a:endParaRPr>
          </a:p>
        </p:txBody>
      </p:sp>
      <p:sp>
        <p:nvSpPr>
          <p:cNvPr id="377" name="CustomShape 5"/>
          <p:cNvSpPr/>
          <p:nvPr/>
        </p:nvSpPr>
        <p:spPr>
          <a:xfrm>
            <a:off x="3784320" y="6881760"/>
            <a:ext cx="2498400" cy="454680"/>
          </a:xfrm>
          <a:custGeom>
            <a:avLst/>
            <a:gdLst/>
            <a:ahLst/>
            <a:cxnLst/>
            <a:rect l="0" t="0" r="r" b="b"/>
            <a:pathLst>
              <a:path w="5968" h="1627">
                <a:moveTo>
                  <a:pt x="0" y="0"/>
                </a:moveTo>
                <a:lnTo>
                  <a:pt x="5967" y="0"/>
                </a:lnTo>
                <a:lnTo>
                  <a:pt x="5967" y="1626"/>
                </a:lnTo>
                <a:lnTo>
                  <a:pt x="0" y="1626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Ioannis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Lazarettos MD PhD</a:t>
            </a:r>
            <a:endParaRPr dirty="0">
              <a:latin typeface="Helvetica Neue"/>
            </a:endParaRPr>
          </a:p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Orthopaedic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Surgeon</a:t>
            </a:r>
            <a:endParaRPr dirty="0">
              <a:latin typeface="Helvetica Neue"/>
            </a:endParaRPr>
          </a:p>
        </p:txBody>
      </p:sp>
      <p:sp>
        <p:nvSpPr>
          <p:cNvPr id="378" name="CustomShape 6"/>
          <p:cNvSpPr/>
          <p:nvPr/>
        </p:nvSpPr>
        <p:spPr>
          <a:xfrm>
            <a:off x="287280" y="1160010"/>
            <a:ext cx="9358920" cy="48520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6240" rIns="90000" bIns="45000">
            <a:spAutoFit/>
          </a:bodyPr>
          <a:lstStyle/>
          <a:p>
            <a:r>
              <a:rPr lang="el-GR" sz="2800" dirty="0" smtClean="0">
                <a:solidFill>
                  <a:srgbClr val="FFFFFF"/>
                </a:solidFill>
                <a:latin typeface="Helvetica Neue"/>
              </a:rPr>
              <a:t>Σε όλο τον Κόσμο 375 είδη δηλητηριωδών φιδιών</a:t>
            </a:r>
          </a:p>
          <a:p>
            <a:r>
              <a:rPr lang="el-GR" sz="2800" dirty="0" smtClean="0">
                <a:solidFill>
                  <a:srgbClr val="FFFFFF"/>
                </a:solidFill>
                <a:latin typeface="Helvetica Neue"/>
              </a:rPr>
              <a:t>4 Κατηγορίες:</a:t>
            </a:r>
          </a:p>
          <a:p>
            <a:r>
              <a:rPr lang="el-GR" sz="2800" dirty="0" smtClean="0">
                <a:solidFill>
                  <a:srgbClr val="FFFFFF"/>
                </a:solidFill>
                <a:latin typeface="Helvetica Neue"/>
              </a:rPr>
              <a:t>Κόμπρες</a:t>
            </a:r>
          </a:p>
          <a:p>
            <a:r>
              <a:rPr lang="el-GR" sz="2800" dirty="0" smtClean="0">
                <a:solidFill>
                  <a:srgbClr val="FF0000"/>
                </a:solidFill>
                <a:latin typeface="Helvetica Neue"/>
              </a:rPr>
              <a:t>Έχιδνες</a:t>
            </a:r>
          </a:p>
          <a:p>
            <a:r>
              <a:rPr lang="el-GR" sz="2800" dirty="0" smtClean="0">
                <a:solidFill>
                  <a:srgbClr val="FFFFFF"/>
                </a:solidFill>
                <a:latin typeface="Helvetica Neue"/>
              </a:rPr>
              <a:t>Κροταλίες</a:t>
            </a:r>
          </a:p>
          <a:p>
            <a:r>
              <a:rPr lang="el-GR" sz="2800" dirty="0" err="1" smtClean="0">
                <a:solidFill>
                  <a:srgbClr val="FFFFFF"/>
                </a:solidFill>
                <a:latin typeface="Helvetica Neue"/>
              </a:rPr>
              <a:t>Υδρίδες</a:t>
            </a:r>
            <a:endParaRPr lang="el-GR" sz="2800" dirty="0" smtClean="0">
              <a:solidFill>
                <a:srgbClr val="FFFFFF"/>
              </a:solidFill>
              <a:latin typeface="Helvetica Neue"/>
            </a:endParaRPr>
          </a:p>
          <a:p>
            <a:endParaRPr lang="el-GR" sz="2800" dirty="0">
              <a:solidFill>
                <a:srgbClr val="FFFFFF"/>
              </a:solidFill>
              <a:latin typeface="Helvetica Neue"/>
            </a:endParaRPr>
          </a:p>
          <a:p>
            <a:r>
              <a:rPr lang="el-GR" sz="2800" dirty="0" smtClean="0">
                <a:solidFill>
                  <a:srgbClr val="FFFFFF"/>
                </a:solidFill>
                <a:latin typeface="Helvetica Neue"/>
              </a:rPr>
              <a:t>1.000.000 δαγκώματα / έτος</a:t>
            </a:r>
          </a:p>
          <a:p>
            <a:r>
              <a:rPr lang="el-GR" sz="2800" dirty="0" smtClean="0">
                <a:solidFill>
                  <a:srgbClr val="FFFFFF"/>
                </a:solidFill>
                <a:latin typeface="Helvetica Neue"/>
              </a:rPr>
              <a:t>50.000 θάνατοι / έτος</a:t>
            </a:r>
          </a:p>
          <a:p>
            <a:endParaRPr lang="el-GR" sz="2800" dirty="0">
              <a:solidFill>
                <a:srgbClr val="FFFFFF"/>
              </a:solidFill>
              <a:latin typeface="Helvetica Neue"/>
            </a:endParaRPr>
          </a:p>
          <a:p>
            <a:r>
              <a:rPr lang="el-GR" sz="2800" dirty="0" smtClean="0">
                <a:solidFill>
                  <a:srgbClr val="FFFFFF"/>
                </a:solidFill>
                <a:latin typeface="Helvetica Neue"/>
              </a:rPr>
              <a:t>Στην Ευρώπη: </a:t>
            </a:r>
            <a:r>
              <a:rPr lang="el-GR" sz="2800" dirty="0" smtClean="0">
                <a:solidFill>
                  <a:srgbClr val="FF0000"/>
                </a:solidFill>
                <a:latin typeface="Helvetica Neue"/>
              </a:rPr>
              <a:t>Έχιδνες</a:t>
            </a:r>
            <a:endParaRPr lang="el-GR" sz="2400" dirty="0">
              <a:solidFill>
                <a:srgbClr val="FF0000"/>
              </a:solidFill>
              <a:latin typeface="Helvetica Neue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38411" y="430308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Helvetica Neue"/>
            </a:endParaRPr>
          </a:p>
        </p:txBody>
      </p:sp>
      <p:pic>
        <p:nvPicPr>
          <p:cNvPr id="4" name="Picture 3" descr="V_ammodAndrMeye0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924184" y="3486917"/>
            <a:ext cx="3647496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7840601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CustomShape 1"/>
          <p:cNvSpPr/>
          <p:nvPr/>
        </p:nvSpPr>
        <p:spPr>
          <a:xfrm>
            <a:off x="7226280" y="6886440"/>
            <a:ext cx="234540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69875EEC-9D8A-4FC0-99D8-E2B5FF0E4DCD}" type="slidenum">
              <a:rPr lang="el-GR" sz="1400" strike="noStrike">
                <a:solidFill>
                  <a:srgbClr val="FFFFFF"/>
                </a:solidFill>
                <a:latin typeface="Helvetica Neue"/>
                <a:ea typeface="ＭＳ Ｐゴシック"/>
              </a:rPr>
              <a:pPr algn="r">
                <a:lnSpc>
                  <a:spcPct val="100000"/>
                </a:lnSpc>
              </a:pPr>
              <a:t>41</a:t>
            </a:fld>
            <a:endParaRPr dirty="0">
              <a:latin typeface="Helvetica Neue"/>
            </a:endParaRPr>
          </a:p>
        </p:txBody>
      </p:sp>
      <p:sp>
        <p:nvSpPr>
          <p:cNvPr id="374" name="Line 2"/>
          <p:cNvSpPr/>
          <p:nvPr/>
        </p:nvSpPr>
        <p:spPr>
          <a:xfrm flipH="1">
            <a:off x="-1440" y="36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75" name="Line 3"/>
          <p:cNvSpPr/>
          <p:nvPr/>
        </p:nvSpPr>
        <p:spPr>
          <a:xfrm flipH="1">
            <a:off x="-1440" y="684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76" name="CustomShape 4"/>
          <p:cNvSpPr/>
          <p:nvPr/>
        </p:nvSpPr>
        <p:spPr>
          <a:xfrm>
            <a:off x="287280" y="539640"/>
            <a:ext cx="8995320" cy="637560"/>
          </a:xfrm>
          <a:custGeom>
            <a:avLst/>
            <a:gdLst/>
            <a:ahLst/>
            <a:cxnLst/>
            <a:rect l="0" t="0" r="r" b="b"/>
            <a:pathLst>
              <a:path w="24994" h="1518">
                <a:moveTo>
                  <a:pt x="0" y="0"/>
                </a:moveTo>
                <a:lnTo>
                  <a:pt x="24993" y="0"/>
                </a:lnTo>
                <a:lnTo>
                  <a:pt x="24993" y="1517"/>
                </a:lnTo>
                <a:lnTo>
                  <a:pt x="0" y="1517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l-GR" sz="3200" dirty="0" smtClean="0">
                <a:solidFill>
                  <a:srgbClr val="FF0000"/>
                </a:solidFill>
                <a:latin typeface="Helvetica Neue"/>
              </a:rPr>
              <a:t>Δάγκωμα από Φίδια</a:t>
            </a:r>
            <a:endParaRPr lang="el-GR" sz="3200" dirty="0">
              <a:solidFill>
                <a:srgbClr val="FF0000"/>
              </a:solidFill>
              <a:latin typeface="Helvetica Neue"/>
            </a:endParaRPr>
          </a:p>
        </p:txBody>
      </p:sp>
      <p:sp>
        <p:nvSpPr>
          <p:cNvPr id="377" name="CustomShape 5"/>
          <p:cNvSpPr/>
          <p:nvPr/>
        </p:nvSpPr>
        <p:spPr>
          <a:xfrm>
            <a:off x="3784320" y="6881760"/>
            <a:ext cx="2498400" cy="454680"/>
          </a:xfrm>
          <a:custGeom>
            <a:avLst/>
            <a:gdLst/>
            <a:ahLst/>
            <a:cxnLst/>
            <a:rect l="0" t="0" r="r" b="b"/>
            <a:pathLst>
              <a:path w="5968" h="1627">
                <a:moveTo>
                  <a:pt x="0" y="0"/>
                </a:moveTo>
                <a:lnTo>
                  <a:pt x="5967" y="0"/>
                </a:lnTo>
                <a:lnTo>
                  <a:pt x="5967" y="1626"/>
                </a:lnTo>
                <a:lnTo>
                  <a:pt x="0" y="1626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Ioannis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Lazarettos MD PhD</a:t>
            </a:r>
            <a:endParaRPr dirty="0">
              <a:latin typeface="Helvetica Neue"/>
            </a:endParaRPr>
          </a:p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Orthopaedic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Surgeon</a:t>
            </a:r>
            <a:endParaRPr dirty="0">
              <a:latin typeface="Helvetica Neue"/>
            </a:endParaRPr>
          </a:p>
        </p:txBody>
      </p:sp>
      <p:sp>
        <p:nvSpPr>
          <p:cNvPr id="378" name="CustomShape 6"/>
          <p:cNvSpPr/>
          <p:nvPr/>
        </p:nvSpPr>
        <p:spPr>
          <a:xfrm>
            <a:off x="287280" y="1160010"/>
            <a:ext cx="9358920" cy="226676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6240" rIns="90000" bIns="45000">
            <a:spAutoFit/>
          </a:bodyPr>
          <a:lstStyle/>
          <a:p>
            <a:r>
              <a:rPr lang="el-GR" sz="2800" dirty="0" smtClean="0">
                <a:solidFill>
                  <a:srgbClr val="FFFFFF"/>
                </a:solidFill>
                <a:latin typeface="Helvetica Neue"/>
              </a:rPr>
              <a:t>Η βαρύτητα της δηλητηρίασης εξαρτάται:</a:t>
            </a:r>
          </a:p>
          <a:p>
            <a:r>
              <a:rPr lang="el-GR" sz="2800" dirty="0" smtClean="0">
                <a:solidFill>
                  <a:srgbClr val="FFFFFF"/>
                </a:solidFill>
                <a:latin typeface="Helvetica Neue"/>
              </a:rPr>
              <a:t>Είδος φιδιού</a:t>
            </a:r>
          </a:p>
          <a:p>
            <a:r>
              <a:rPr lang="el-GR" sz="2800" dirty="0" smtClean="0">
                <a:solidFill>
                  <a:srgbClr val="FFFFFF"/>
                </a:solidFill>
                <a:latin typeface="Helvetica Neue"/>
              </a:rPr>
              <a:t>Πόσο φοβισμένο είναι το φίδι</a:t>
            </a:r>
          </a:p>
          <a:p>
            <a:r>
              <a:rPr lang="el-GR" sz="2800" dirty="0" smtClean="0">
                <a:solidFill>
                  <a:srgbClr val="FFFFFF"/>
                </a:solidFill>
                <a:latin typeface="Helvetica Neue"/>
              </a:rPr>
              <a:t>Πόσο δηλητήριο έχει </a:t>
            </a:r>
            <a:r>
              <a:rPr lang="el-GR" sz="2400" dirty="0" smtClean="0">
                <a:solidFill>
                  <a:srgbClr val="FFFFFF"/>
                </a:solidFill>
                <a:latin typeface="Helvetica Neue"/>
              </a:rPr>
              <a:t>(Την Άνοιξη είναι πιο δραστικό)</a:t>
            </a:r>
          </a:p>
          <a:p>
            <a:r>
              <a:rPr lang="el-GR" sz="2800" dirty="0" smtClean="0">
                <a:solidFill>
                  <a:srgbClr val="FFFFFF"/>
                </a:solidFill>
                <a:latin typeface="Helvetica Neue"/>
              </a:rPr>
              <a:t>Αριθμός δαγκωμάτων</a:t>
            </a:r>
            <a:endParaRPr lang="el-GR" sz="2800" dirty="0">
              <a:solidFill>
                <a:srgbClr val="FFFFFF"/>
              </a:solidFill>
              <a:latin typeface="Helvetica Neue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38411" y="430308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Helvetica Neue"/>
            </a:endParaRPr>
          </a:p>
        </p:txBody>
      </p:sp>
      <p:pic>
        <p:nvPicPr>
          <p:cNvPr id="3" name="Picture 2" descr="ammodyt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873679" y="4204885"/>
            <a:ext cx="634065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1442901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CustomShape 1"/>
          <p:cNvSpPr/>
          <p:nvPr/>
        </p:nvSpPr>
        <p:spPr>
          <a:xfrm>
            <a:off x="7226280" y="6886440"/>
            <a:ext cx="234540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69875EEC-9D8A-4FC0-99D8-E2B5FF0E4DCD}" type="slidenum">
              <a:rPr lang="el-GR" sz="1400" strike="noStrike">
                <a:solidFill>
                  <a:srgbClr val="FFFFFF"/>
                </a:solidFill>
                <a:latin typeface="Helvetica Neue"/>
                <a:ea typeface="ＭＳ Ｐゴシック"/>
              </a:rPr>
              <a:pPr algn="r">
                <a:lnSpc>
                  <a:spcPct val="100000"/>
                </a:lnSpc>
              </a:pPr>
              <a:t>42</a:t>
            </a:fld>
            <a:endParaRPr dirty="0">
              <a:latin typeface="Helvetica Neue"/>
            </a:endParaRPr>
          </a:p>
        </p:txBody>
      </p:sp>
      <p:sp>
        <p:nvSpPr>
          <p:cNvPr id="374" name="Line 2"/>
          <p:cNvSpPr/>
          <p:nvPr/>
        </p:nvSpPr>
        <p:spPr>
          <a:xfrm flipH="1">
            <a:off x="-1440" y="36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75" name="Line 3"/>
          <p:cNvSpPr/>
          <p:nvPr/>
        </p:nvSpPr>
        <p:spPr>
          <a:xfrm flipH="1">
            <a:off x="-1440" y="684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76" name="CustomShape 4"/>
          <p:cNvSpPr/>
          <p:nvPr/>
        </p:nvSpPr>
        <p:spPr>
          <a:xfrm>
            <a:off x="287280" y="539640"/>
            <a:ext cx="8995320" cy="637560"/>
          </a:xfrm>
          <a:custGeom>
            <a:avLst/>
            <a:gdLst/>
            <a:ahLst/>
            <a:cxnLst/>
            <a:rect l="0" t="0" r="r" b="b"/>
            <a:pathLst>
              <a:path w="24994" h="1518">
                <a:moveTo>
                  <a:pt x="0" y="0"/>
                </a:moveTo>
                <a:lnTo>
                  <a:pt x="24993" y="0"/>
                </a:lnTo>
                <a:lnTo>
                  <a:pt x="24993" y="1517"/>
                </a:lnTo>
                <a:lnTo>
                  <a:pt x="0" y="1517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l-GR" sz="3200" dirty="0" smtClean="0">
                <a:solidFill>
                  <a:srgbClr val="FF0000"/>
                </a:solidFill>
                <a:latin typeface="Helvetica Neue"/>
              </a:rPr>
              <a:t>Πρώτες Βοήθειες</a:t>
            </a:r>
            <a:endParaRPr lang="el-GR" sz="3200" dirty="0">
              <a:solidFill>
                <a:srgbClr val="FF0000"/>
              </a:solidFill>
              <a:latin typeface="Helvetica Neue"/>
            </a:endParaRPr>
          </a:p>
        </p:txBody>
      </p:sp>
      <p:sp>
        <p:nvSpPr>
          <p:cNvPr id="377" name="CustomShape 5"/>
          <p:cNvSpPr/>
          <p:nvPr/>
        </p:nvSpPr>
        <p:spPr>
          <a:xfrm>
            <a:off x="3784320" y="6881760"/>
            <a:ext cx="2498400" cy="454680"/>
          </a:xfrm>
          <a:custGeom>
            <a:avLst/>
            <a:gdLst/>
            <a:ahLst/>
            <a:cxnLst/>
            <a:rect l="0" t="0" r="r" b="b"/>
            <a:pathLst>
              <a:path w="5968" h="1627">
                <a:moveTo>
                  <a:pt x="0" y="0"/>
                </a:moveTo>
                <a:lnTo>
                  <a:pt x="5967" y="0"/>
                </a:lnTo>
                <a:lnTo>
                  <a:pt x="5967" y="1626"/>
                </a:lnTo>
                <a:lnTo>
                  <a:pt x="0" y="1626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Ioannis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Lazarettos MD PhD</a:t>
            </a:r>
            <a:endParaRPr dirty="0">
              <a:latin typeface="Helvetica Neue"/>
            </a:endParaRPr>
          </a:p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Orthopaedic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Surgeon</a:t>
            </a:r>
            <a:endParaRPr dirty="0">
              <a:latin typeface="Helvetica Neue"/>
            </a:endParaRPr>
          </a:p>
        </p:txBody>
      </p:sp>
      <p:sp>
        <p:nvSpPr>
          <p:cNvPr id="378" name="CustomShape 6"/>
          <p:cNvSpPr/>
          <p:nvPr/>
        </p:nvSpPr>
        <p:spPr>
          <a:xfrm>
            <a:off x="287280" y="1160010"/>
            <a:ext cx="9358920" cy="509830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6240" rIns="90000" bIns="45000">
            <a:spAutoFit/>
          </a:bodyPr>
          <a:lstStyle/>
          <a:p>
            <a:r>
              <a:rPr lang="el-GR" sz="2800" dirty="0" smtClean="0">
                <a:solidFill>
                  <a:srgbClr val="FF0000"/>
                </a:solidFill>
                <a:latin typeface="Helvetica Neue"/>
              </a:rPr>
              <a:t>Μη δηλητηριώδες φίδι:</a:t>
            </a:r>
          </a:p>
          <a:p>
            <a:r>
              <a:rPr lang="el-GR" sz="2400" dirty="0" smtClean="0">
                <a:solidFill>
                  <a:srgbClr val="FFFFFF"/>
                </a:solidFill>
                <a:latin typeface="Helvetica Neue"/>
              </a:rPr>
              <a:t>Αντιμετώπιση όμοια με κάθε άλλο δάγκωμα</a:t>
            </a:r>
          </a:p>
          <a:p>
            <a:endParaRPr lang="el-GR" sz="2800" dirty="0" smtClean="0">
              <a:solidFill>
                <a:srgbClr val="FF0000"/>
              </a:solidFill>
              <a:latin typeface="Helvetica Neue"/>
            </a:endParaRPr>
          </a:p>
          <a:p>
            <a:r>
              <a:rPr lang="el-GR" sz="2800" dirty="0" smtClean="0">
                <a:solidFill>
                  <a:srgbClr val="FF0000"/>
                </a:solidFill>
                <a:latin typeface="Helvetica Neue"/>
              </a:rPr>
              <a:t>Δηλητηριώδες φίδι:</a:t>
            </a:r>
          </a:p>
          <a:p>
            <a:r>
              <a:rPr lang="el-GR" sz="2400" dirty="0" smtClean="0">
                <a:solidFill>
                  <a:srgbClr val="FFFFFF"/>
                </a:solidFill>
                <a:latin typeface="Helvetica Neue"/>
              </a:rPr>
              <a:t>Στην Ελλάδα μόνο η </a:t>
            </a:r>
            <a:r>
              <a:rPr lang="el-GR" sz="2400" dirty="0" smtClean="0">
                <a:solidFill>
                  <a:srgbClr val="FF0000"/>
                </a:solidFill>
                <a:latin typeface="Helvetica Neue"/>
              </a:rPr>
              <a:t>Έχιδνα ή Οχιά</a:t>
            </a:r>
          </a:p>
          <a:p>
            <a:r>
              <a:rPr lang="el-GR" sz="2400" dirty="0" smtClean="0">
                <a:solidFill>
                  <a:srgbClr val="FF0000"/>
                </a:solidFill>
                <a:latin typeface="Helvetica Neue"/>
              </a:rPr>
              <a:t>Σπάνια το δάγκωμα της σπάνια είναι θανατηφόρο</a:t>
            </a:r>
          </a:p>
          <a:p>
            <a:r>
              <a:rPr lang="el-GR" sz="2400" dirty="0" smtClean="0">
                <a:solidFill>
                  <a:srgbClr val="FFFFFF"/>
                </a:solidFill>
                <a:latin typeface="Helvetica Neue"/>
              </a:rPr>
              <a:t>Σχολαστικό πλύσιμο τραύματος</a:t>
            </a:r>
          </a:p>
          <a:p>
            <a:r>
              <a:rPr lang="el-GR" sz="2400" dirty="0" smtClean="0">
                <a:solidFill>
                  <a:srgbClr val="FFFFFF"/>
                </a:solidFill>
                <a:latin typeface="Helvetica Neue"/>
              </a:rPr>
              <a:t>Απομύζηση δηλητηρίου με ειδική βεντούζα και </a:t>
            </a:r>
            <a:r>
              <a:rPr lang="el-GR" sz="2400" dirty="0" smtClean="0">
                <a:solidFill>
                  <a:srgbClr val="FF0000"/>
                </a:solidFill>
                <a:latin typeface="Helvetica Neue"/>
              </a:rPr>
              <a:t>ποτέ</a:t>
            </a:r>
            <a:r>
              <a:rPr lang="el-GR" sz="2400" dirty="0" smtClean="0">
                <a:solidFill>
                  <a:srgbClr val="FFFFFF"/>
                </a:solidFill>
                <a:latin typeface="Helvetica Neue"/>
              </a:rPr>
              <a:t> με το στόμα</a:t>
            </a:r>
          </a:p>
          <a:p>
            <a:r>
              <a:rPr lang="el-GR" sz="2400" dirty="0" smtClean="0">
                <a:solidFill>
                  <a:srgbClr val="FFFFFF"/>
                </a:solidFill>
                <a:latin typeface="Helvetica Neue"/>
              </a:rPr>
              <a:t>Εφαρμογή </a:t>
            </a:r>
            <a:r>
              <a:rPr lang="el-GR" sz="2400" dirty="0" err="1" smtClean="0">
                <a:solidFill>
                  <a:srgbClr val="FFFFFF"/>
                </a:solidFill>
                <a:latin typeface="Helvetica Neue"/>
              </a:rPr>
              <a:t>ίσχαιμης</a:t>
            </a:r>
            <a:r>
              <a:rPr lang="el-GR" sz="2400" dirty="0" smtClean="0">
                <a:solidFill>
                  <a:srgbClr val="FFFFFF"/>
                </a:solidFill>
                <a:latin typeface="Helvetica Neue"/>
              </a:rPr>
              <a:t> περίδεσης κεντρικότερα του τραυματισμένου μέλους</a:t>
            </a:r>
          </a:p>
          <a:p>
            <a:r>
              <a:rPr lang="el-GR" sz="2400" dirty="0" smtClean="0">
                <a:solidFill>
                  <a:srgbClr val="FFFFFF"/>
                </a:solidFill>
                <a:latin typeface="Helvetica Neue"/>
              </a:rPr>
              <a:t>Παρακολούθηση ζωτικών σημείων</a:t>
            </a:r>
          </a:p>
          <a:p>
            <a:r>
              <a:rPr lang="el-GR" sz="2400" dirty="0" smtClean="0">
                <a:solidFill>
                  <a:srgbClr val="FFFFFF"/>
                </a:solidFill>
                <a:latin typeface="Helvetica Neue"/>
              </a:rPr>
              <a:t>Άμεση μεταφορά σε Νοσοκομείο</a:t>
            </a:r>
          </a:p>
          <a:p>
            <a:r>
              <a:rPr lang="el-GR" sz="2400" dirty="0" err="1" smtClean="0">
                <a:solidFill>
                  <a:srgbClr val="FFFFFF"/>
                </a:solidFill>
                <a:latin typeface="Helvetica Neue"/>
              </a:rPr>
              <a:t>Αντιϊοβόλος</a:t>
            </a:r>
            <a:r>
              <a:rPr lang="el-GR" sz="2400" dirty="0" smtClean="0">
                <a:solidFill>
                  <a:srgbClr val="FFFFFF"/>
                </a:solidFill>
                <a:latin typeface="Helvetica Neue"/>
              </a:rPr>
              <a:t> ορός (αμφισβητείται)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38411" y="430308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968621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CustomShape 1"/>
          <p:cNvSpPr/>
          <p:nvPr/>
        </p:nvSpPr>
        <p:spPr>
          <a:xfrm>
            <a:off x="7226280" y="6886440"/>
            <a:ext cx="234540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69875EEC-9D8A-4FC0-99D8-E2B5FF0E4DCD}" type="slidenum">
              <a:rPr lang="el-GR" sz="1400" strike="noStrike">
                <a:solidFill>
                  <a:srgbClr val="FFFFFF"/>
                </a:solidFill>
                <a:latin typeface="Helvetica Neue"/>
                <a:ea typeface="ＭＳ Ｐゴシック"/>
              </a:rPr>
              <a:pPr algn="r">
                <a:lnSpc>
                  <a:spcPct val="100000"/>
                </a:lnSpc>
              </a:pPr>
              <a:t>43</a:t>
            </a:fld>
            <a:endParaRPr dirty="0">
              <a:latin typeface="Helvetica Neue"/>
            </a:endParaRPr>
          </a:p>
        </p:txBody>
      </p:sp>
      <p:sp>
        <p:nvSpPr>
          <p:cNvPr id="374" name="Line 2"/>
          <p:cNvSpPr/>
          <p:nvPr/>
        </p:nvSpPr>
        <p:spPr>
          <a:xfrm flipH="1">
            <a:off x="-1440" y="36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75" name="Line 3"/>
          <p:cNvSpPr/>
          <p:nvPr/>
        </p:nvSpPr>
        <p:spPr>
          <a:xfrm flipH="1">
            <a:off x="-1440" y="684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76" name="CustomShape 4"/>
          <p:cNvSpPr/>
          <p:nvPr/>
        </p:nvSpPr>
        <p:spPr>
          <a:xfrm>
            <a:off x="287280" y="539640"/>
            <a:ext cx="8995320" cy="637560"/>
          </a:xfrm>
          <a:custGeom>
            <a:avLst/>
            <a:gdLst/>
            <a:ahLst/>
            <a:cxnLst/>
            <a:rect l="0" t="0" r="r" b="b"/>
            <a:pathLst>
              <a:path w="24994" h="1518">
                <a:moveTo>
                  <a:pt x="0" y="0"/>
                </a:moveTo>
                <a:lnTo>
                  <a:pt x="24993" y="0"/>
                </a:lnTo>
                <a:lnTo>
                  <a:pt x="24993" y="1517"/>
                </a:lnTo>
                <a:lnTo>
                  <a:pt x="0" y="1517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l-GR" sz="3200" dirty="0" smtClean="0">
                <a:solidFill>
                  <a:srgbClr val="FF0000"/>
                </a:solidFill>
                <a:latin typeface="Helvetica Neue"/>
              </a:rPr>
              <a:t>Βλάβες από Θαλάσσιους Οργανισμούς &amp; Ψάρια</a:t>
            </a:r>
            <a:endParaRPr lang="el-GR" sz="3200" dirty="0">
              <a:solidFill>
                <a:srgbClr val="FF0000"/>
              </a:solidFill>
              <a:latin typeface="Helvetica Neue"/>
            </a:endParaRPr>
          </a:p>
        </p:txBody>
      </p:sp>
      <p:sp>
        <p:nvSpPr>
          <p:cNvPr id="377" name="CustomShape 5"/>
          <p:cNvSpPr/>
          <p:nvPr/>
        </p:nvSpPr>
        <p:spPr>
          <a:xfrm>
            <a:off x="3784320" y="6881760"/>
            <a:ext cx="2498400" cy="454680"/>
          </a:xfrm>
          <a:custGeom>
            <a:avLst/>
            <a:gdLst/>
            <a:ahLst/>
            <a:cxnLst/>
            <a:rect l="0" t="0" r="r" b="b"/>
            <a:pathLst>
              <a:path w="5968" h="1627">
                <a:moveTo>
                  <a:pt x="0" y="0"/>
                </a:moveTo>
                <a:lnTo>
                  <a:pt x="5967" y="0"/>
                </a:lnTo>
                <a:lnTo>
                  <a:pt x="5967" y="1626"/>
                </a:lnTo>
                <a:lnTo>
                  <a:pt x="0" y="1626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Ioannis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Lazarettos MD PhD</a:t>
            </a:r>
            <a:endParaRPr dirty="0">
              <a:latin typeface="Helvetica Neue"/>
            </a:endParaRPr>
          </a:p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Orthopaedic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Surgeon</a:t>
            </a:r>
            <a:endParaRPr dirty="0">
              <a:latin typeface="Helvetica Neue"/>
            </a:endParaRPr>
          </a:p>
        </p:txBody>
      </p:sp>
      <p:sp>
        <p:nvSpPr>
          <p:cNvPr id="378" name="CustomShape 6"/>
          <p:cNvSpPr/>
          <p:nvPr/>
        </p:nvSpPr>
        <p:spPr>
          <a:xfrm>
            <a:off x="287280" y="1160010"/>
            <a:ext cx="9358920" cy="442119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6240" rIns="90000" bIns="45000">
            <a:spAutoFit/>
          </a:bodyPr>
          <a:lstStyle/>
          <a:p>
            <a:r>
              <a:rPr lang="el-GR" sz="2800" dirty="0" smtClean="0">
                <a:solidFill>
                  <a:srgbClr val="FFFFFF"/>
                </a:solidFill>
                <a:latin typeface="Helvetica Neue"/>
              </a:rPr>
              <a:t>Οι συνηθέστεροι θαλάσσιοι οργανισμοί που μπορούν να προκαλέσουν βλάβες στον ανθρώπινο οργανισμό είναι:</a:t>
            </a:r>
          </a:p>
          <a:p>
            <a:r>
              <a:rPr lang="el-GR" sz="2400" dirty="0" smtClean="0">
                <a:solidFill>
                  <a:srgbClr val="FFFFFF"/>
                </a:solidFill>
                <a:latin typeface="Helvetica Neue"/>
              </a:rPr>
              <a:t>Μέδουσες</a:t>
            </a:r>
          </a:p>
          <a:p>
            <a:r>
              <a:rPr lang="el-GR" sz="2400" dirty="0" smtClean="0">
                <a:solidFill>
                  <a:srgbClr val="FFFFFF"/>
                </a:solidFill>
                <a:latin typeface="Helvetica Neue"/>
              </a:rPr>
              <a:t>Θαλάσσιες ανεμώνες</a:t>
            </a:r>
          </a:p>
          <a:p>
            <a:r>
              <a:rPr lang="el-GR" sz="2400" dirty="0" err="1" smtClean="0">
                <a:solidFill>
                  <a:srgbClr val="FFFFFF"/>
                </a:solidFill>
                <a:latin typeface="Helvetica Neue"/>
              </a:rPr>
              <a:t>Κοράλια</a:t>
            </a:r>
            <a:endParaRPr lang="el-GR" sz="2400" dirty="0" smtClean="0">
              <a:solidFill>
                <a:srgbClr val="FFFFFF"/>
              </a:solidFill>
              <a:latin typeface="Helvetica Neue"/>
            </a:endParaRPr>
          </a:p>
          <a:p>
            <a:r>
              <a:rPr lang="el-GR" sz="2400" dirty="0" smtClean="0">
                <a:solidFill>
                  <a:srgbClr val="FFFFFF"/>
                </a:solidFill>
                <a:latin typeface="Helvetica Neue"/>
              </a:rPr>
              <a:t>Δράκαινα</a:t>
            </a:r>
          </a:p>
          <a:p>
            <a:r>
              <a:rPr lang="el-GR" sz="2400" dirty="0" smtClean="0">
                <a:solidFill>
                  <a:srgbClr val="FFFFFF"/>
                </a:solidFill>
                <a:latin typeface="Helvetica Neue"/>
              </a:rPr>
              <a:t>Σκορπιός</a:t>
            </a:r>
          </a:p>
          <a:p>
            <a:r>
              <a:rPr lang="el-GR" sz="2400" dirty="0" smtClean="0">
                <a:solidFill>
                  <a:srgbClr val="FFFFFF"/>
                </a:solidFill>
                <a:latin typeface="Helvetica Neue"/>
              </a:rPr>
              <a:t>Σμέρνα</a:t>
            </a:r>
          </a:p>
          <a:p>
            <a:r>
              <a:rPr lang="el-GR" sz="2400" dirty="0" smtClean="0">
                <a:solidFill>
                  <a:srgbClr val="FFFFFF"/>
                </a:solidFill>
                <a:latin typeface="Helvetica Neue"/>
              </a:rPr>
              <a:t>Σαλάχι</a:t>
            </a:r>
          </a:p>
          <a:p>
            <a:r>
              <a:rPr lang="el-GR" sz="2800" dirty="0" smtClean="0">
                <a:solidFill>
                  <a:srgbClr val="FFFFFF"/>
                </a:solidFill>
                <a:latin typeface="Helvetica Neue"/>
              </a:rPr>
              <a:t>Είναι δυνατόν να προκαλέσουν αλλεργικές αντιδράσεις και τοξικές βλάβες</a:t>
            </a:r>
            <a:endParaRPr lang="el-GR" sz="2400" dirty="0" smtClean="0">
              <a:solidFill>
                <a:srgbClr val="FFFFFF"/>
              </a:solidFill>
              <a:latin typeface="Helvetica Neue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38411" y="430308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Helvetica Neue"/>
            </a:endParaRPr>
          </a:p>
        </p:txBody>
      </p:sp>
      <p:pic>
        <p:nvPicPr>
          <p:cNvPr id="10" name="Picture 9" descr="medusa_larga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040313" y="2417314"/>
            <a:ext cx="2400000" cy="1800000"/>
          </a:xfrm>
          <a:prstGeom prst="rect">
            <a:avLst/>
          </a:prstGeom>
        </p:spPr>
      </p:pic>
      <p:pic>
        <p:nvPicPr>
          <p:cNvPr id="11" name="Picture 10" descr="trachinus-drac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062156" y="5271622"/>
            <a:ext cx="2558948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5014208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CustomShape 1"/>
          <p:cNvSpPr/>
          <p:nvPr/>
        </p:nvSpPr>
        <p:spPr>
          <a:xfrm>
            <a:off x="7226280" y="6886440"/>
            <a:ext cx="234540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69875EEC-9D8A-4FC0-99D8-E2B5FF0E4DCD}" type="slidenum">
              <a:rPr lang="el-GR" sz="1400" strike="noStrike">
                <a:solidFill>
                  <a:srgbClr val="FFFFFF"/>
                </a:solidFill>
                <a:latin typeface="Helvetica Neue"/>
                <a:ea typeface="ＭＳ Ｐゴシック"/>
              </a:rPr>
              <a:pPr algn="r">
                <a:lnSpc>
                  <a:spcPct val="100000"/>
                </a:lnSpc>
              </a:pPr>
              <a:t>44</a:t>
            </a:fld>
            <a:endParaRPr dirty="0">
              <a:latin typeface="Helvetica Neue"/>
            </a:endParaRPr>
          </a:p>
        </p:txBody>
      </p:sp>
      <p:sp>
        <p:nvSpPr>
          <p:cNvPr id="374" name="Line 2"/>
          <p:cNvSpPr/>
          <p:nvPr/>
        </p:nvSpPr>
        <p:spPr>
          <a:xfrm flipH="1">
            <a:off x="-1440" y="36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75" name="Line 3"/>
          <p:cNvSpPr/>
          <p:nvPr/>
        </p:nvSpPr>
        <p:spPr>
          <a:xfrm flipH="1">
            <a:off x="-1440" y="684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76" name="CustomShape 4"/>
          <p:cNvSpPr/>
          <p:nvPr/>
        </p:nvSpPr>
        <p:spPr>
          <a:xfrm>
            <a:off x="287280" y="539640"/>
            <a:ext cx="8995320" cy="637560"/>
          </a:xfrm>
          <a:custGeom>
            <a:avLst/>
            <a:gdLst/>
            <a:ahLst/>
            <a:cxnLst/>
            <a:rect l="0" t="0" r="r" b="b"/>
            <a:pathLst>
              <a:path w="24994" h="1518">
                <a:moveTo>
                  <a:pt x="0" y="0"/>
                </a:moveTo>
                <a:lnTo>
                  <a:pt x="24993" y="0"/>
                </a:lnTo>
                <a:lnTo>
                  <a:pt x="24993" y="1517"/>
                </a:lnTo>
                <a:lnTo>
                  <a:pt x="0" y="1517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l-GR" sz="3200" dirty="0" smtClean="0">
                <a:solidFill>
                  <a:srgbClr val="FF0000"/>
                </a:solidFill>
                <a:latin typeface="Helvetica Neue"/>
              </a:rPr>
              <a:t>Πρώτες Βοήθειες</a:t>
            </a:r>
            <a:endParaRPr lang="el-GR" sz="3200" dirty="0">
              <a:solidFill>
                <a:srgbClr val="FF0000"/>
              </a:solidFill>
              <a:latin typeface="Helvetica Neue"/>
            </a:endParaRPr>
          </a:p>
        </p:txBody>
      </p:sp>
      <p:sp>
        <p:nvSpPr>
          <p:cNvPr id="377" name="CustomShape 5"/>
          <p:cNvSpPr/>
          <p:nvPr/>
        </p:nvSpPr>
        <p:spPr>
          <a:xfrm>
            <a:off x="3784320" y="6881760"/>
            <a:ext cx="2498400" cy="454680"/>
          </a:xfrm>
          <a:custGeom>
            <a:avLst/>
            <a:gdLst/>
            <a:ahLst/>
            <a:cxnLst/>
            <a:rect l="0" t="0" r="r" b="b"/>
            <a:pathLst>
              <a:path w="5968" h="1627">
                <a:moveTo>
                  <a:pt x="0" y="0"/>
                </a:moveTo>
                <a:lnTo>
                  <a:pt x="5967" y="0"/>
                </a:lnTo>
                <a:lnTo>
                  <a:pt x="5967" y="1626"/>
                </a:lnTo>
                <a:lnTo>
                  <a:pt x="0" y="1626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Ioannis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Lazarettos MD PhD</a:t>
            </a:r>
            <a:endParaRPr dirty="0">
              <a:latin typeface="Helvetica Neue"/>
            </a:endParaRPr>
          </a:p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Orthopaedic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Surgeon</a:t>
            </a:r>
            <a:endParaRPr dirty="0">
              <a:latin typeface="Helvetica Neue"/>
            </a:endParaRPr>
          </a:p>
        </p:txBody>
      </p:sp>
      <p:sp>
        <p:nvSpPr>
          <p:cNvPr id="378" name="CustomShape 6"/>
          <p:cNvSpPr/>
          <p:nvPr/>
        </p:nvSpPr>
        <p:spPr>
          <a:xfrm>
            <a:off x="287280" y="1160010"/>
            <a:ext cx="9358920" cy="269764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6240" rIns="90000" bIns="45000">
            <a:spAutoFit/>
          </a:bodyPr>
          <a:lstStyle/>
          <a:p>
            <a:r>
              <a:rPr lang="el-GR" sz="2800" dirty="0" smtClean="0">
                <a:solidFill>
                  <a:srgbClr val="FF0000"/>
                </a:solidFill>
                <a:latin typeface="Helvetica Neue"/>
              </a:rPr>
              <a:t>1. </a:t>
            </a:r>
            <a:r>
              <a:rPr lang="el-GR" sz="2800" dirty="0" smtClean="0">
                <a:solidFill>
                  <a:srgbClr val="FFFFFF"/>
                </a:solidFill>
                <a:latin typeface="Helvetica Neue"/>
              </a:rPr>
              <a:t>Απομάκρυνση του θύματος από τη θάλασσα</a:t>
            </a:r>
          </a:p>
          <a:p>
            <a:pPr marL="450850" indent="-450850"/>
            <a:r>
              <a:rPr lang="el-GR" sz="2800" dirty="0" smtClean="0">
                <a:solidFill>
                  <a:srgbClr val="FF0000"/>
                </a:solidFill>
                <a:latin typeface="Helvetica Neue"/>
              </a:rPr>
              <a:t>2. </a:t>
            </a:r>
            <a:r>
              <a:rPr lang="el-GR" sz="2800" dirty="0" smtClean="0">
                <a:solidFill>
                  <a:srgbClr val="FFFFFF"/>
                </a:solidFill>
                <a:latin typeface="Helvetica Neue"/>
              </a:rPr>
              <a:t>Προσεκτική αφαίρεση νηματοειδών σωμάτων </a:t>
            </a:r>
            <a:r>
              <a:rPr lang="el-GR" sz="2400" dirty="0" smtClean="0">
                <a:solidFill>
                  <a:srgbClr val="FFFFFF"/>
                </a:solidFill>
                <a:latin typeface="Helvetica Neue"/>
              </a:rPr>
              <a:t>(μέδουσες) </a:t>
            </a:r>
            <a:r>
              <a:rPr lang="el-GR" sz="2800" dirty="0" smtClean="0">
                <a:solidFill>
                  <a:srgbClr val="FFFFFF"/>
                </a:solidFill>
                <a:latin typeface="Helvetica Neue"/>
              </a:rPr>
              <a:t>ή ακίδων </a:t>
            </a:r>
            <a:r>
              <a:rPr lang="el-GR" sz="2400" dirty="0" smtClean="0">
                <a:solidFill>
                  <a:srgbClr val="FFFFFF"/>
                </a:solidFill>
                <a:latin typeface="Helvetica Neue"/>
              </a:rPr>
              <a:t>(σκορπιός, δράκαινα</a:t>
            </a:r>
            <a:r>
              <a:rPr lang="el-GR" sz="2800" dirty="0" smtClean="0">
                <a:solidFill>
                  <a:srgbClr val="FFFFFF"/>
                </a:solidFill>
                <a:latin typeface="Helvetica Neue"/>
              </a:rPr>
              <a:t>)</a:t>
            </a:r>
          </a:p>
          <a:p>
            <a:r>
              <a:rPr lang="el-GR" sz="2800" dirty="0" smtClean="0">
                <a:solidFill>
                  <a:srgbClr val="FF0000"/>
                </a:solidFill>
                <a:latin typeface="Helvetica Neue"/>
              </a:rPr>
              <a:t>3. </a:t>
            </a:r>
            <a:r>
              <a:rPr lang="el-GR" sz="2800" dirty="0" smtClean="0">
                <a:solidFill>
                  <a:srgbClr val="FFFFFF"/>
                </a:solidFill>
                <a:latin typeface="Helvetica Neue"/>
              </a:rPr>
              <a:t>Τοπική εφαρμογή </a:t>
            </a:r>
            <a:r>
              <a:rPr lang="el-GR" sz="2800" dirty="0" err="1" smtClean="0">
                <a:solidFill>
                  <a:srgbClr val="FFFFFF"/>
                </a:solidFill>
                <a:latin typeface="Helvetica Neue"/>
              </a:rPr>
              <a:t>αντιϊσταμινικών</a:t>
            </a:r>
            <a:r>
              <a:rPr lang="el-GR" sz="2800" dirty="0" smtClean="0">
                <a:solidFill>
                  <a:srgbClr val="FFFFFF"/>
                </a:solidFill>
                <a:latin typeface="Helvetica Neue"/>
              </a:rPr>
              <a:t> αλοιφών</a:t>
            </a:r>
          </a:p>
          <a:p>
            <a:pPr marL="450850" indent="-450850"/>
            <a:r>
              <a:rPr lang="el-GR" sz="2800" dirty="0" smtClean="0">
                <a:solidFill>
                  <a:srgbClr val="FF0000"/>
                </a:solidFill>
                <a:latin typeface="Helvetica Neue"/>
              </a:rPr>
              <a:t>4. </a:t>
            </a:r>
            <a:r>
              <a:rPr lang="el-GR" sz="2800" dirty="0" smtClean="0">
                <a:solidFill>
                  <a:srgbClr val="FFFFFF"/>
                </a:solidFill>
                <a:latin typeface="Helvetica Neue"/>
              </a:rPr>
              <a:t>Οι συστηματική αλλεργική αντιδράσεις είναι σπάνιες και αντιμετωπίζονται ανάλογα</a:t>
            </a:r>
            <a:endParaRPr lang="el-GR" sz="2400" dirty="0" smtClean="0">
              <a:solidFill>
                <a:srgbClr val="FFFFFF"/>
              </a:solidFill>
              <a:latin typeface="Helvetica Neue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38411" y="430308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Helvetica Neue"/>
            </a:endParaRPr>
          </a:p>
        </p:txBody>
      </p:sp>
      <p:pic>
        <p:nvPicPr>
          <p:cNvPr id="3" name="Picture 2" descr="a38smerna IMG_632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391380" y="4088638"/>
            <a:ext cx="3658802" cy="2520000"/>
          </a:xfrm>
          <a:prstGeom prst="rect">
            <a:avLst/>
          </a:prstGeom>
        </p:spPr>
      </p:pic>
      <p:pic>
        <p:nvPicPr>
          <p:cNvPr id="6" name="Picture 5" descr="p1011565e-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0344" y="4086259"/>
            <a:ext cx="3560869" cy="2520000"/>
          </a:xfrm>
          <a:prstGeom prst="rect">
            <a:avLst/>
          </a:prstGeom>
        </p:spPr>
      </p:pic>
      <p:pic>
        <p:nvPicPr>
          <p:cNvPr id="7" name="Picture 6" descr="skorpina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580971" y="4086259"/>
            <a:ext cx="2810409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8438243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CustomShape 1"/>
          <p:cNvSpPr/>
          <p:nvPr/>
        </p:nvSpPr>
        <p:spPr>
          <a:xfrm>
            <a:off x="7226280" y="6886440"/>
            <a:ext cx="234540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69875EEC-9D8A-4FC0-99D8-E2B5FF0E4DCD}" type="slidenum">
              <a:rPr lang="el-GR" sz="1400" strike="noStrike">
                <a:solidFill>
                  <a:srgbClr val="FFFFFF"/>
                </a:solidFill>
                <a:latin typeface="Helvetica Neue"/>
                <a:ea typeface="ＭＳ Ｐゴシック"/>
              </a:rPr>
              <a:pPr algn="r">
                <a:lnSpc>
                  <a:spcPct val="100000"/>
                </a:lnSpc>
              </a:pPr>
              <a:t>45</a:t>
            </a:fld>
            <a:endParaRPr dirty="0">
              <a:latin typeface="Helvetica Neue"/>
            </a:endParaRPr>
          </a:p>
        </p:txBody>
      </p:sp>
      <p:sp>
        <p:nvSpPr>
          <p:cNvPr id="374" name="Line 2"/>
          <p:cNvSpPr/>
          <p:nvPr/>
        </p:nvSpPr>
        <p:spPr>
          <a:xfrm flipH="1">
            <a:off x="-1440" y="36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75" name="Line 3"/>
          <p:cNvSpPr/>
          <p:nvPr/>
        </p:nvSpPr>
        <p:spPr>
          <a:xfrm flipH="1">
            <a:off x="-1440" y="684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76" name="CustomShape 4"/>
          <p:cNvSpPr/>
          <p:nvPr/>
        </p:nvSpPr>
        <p:spPr>
          <a:xfrm>
            <a:off x="287280" y="539640"/>
            <a:ext cx="8995320" cy="637560"/>
          </a:xfrm>
          <a:custGeom>
            <a:avLst/>
            <a:gdLst/>
            <a:ahLst/>
            <a:cxnLst/>
            <a:rect l="0" t="0" r="r" b="b"/>
            <a:pathLst>
              <a:path w="24994" h="1518">
                <a:moveTo>
                  <a:pt x="0" y="0"/>
                </a:moveTo>
                <a:lnTo>
                  <a:pt x="24993" y="0"/>
                </a:lnTo>
                <a:lnTo>
                  <a:pt x="24993" y="1517"/>
                </a:lnTo>
                <a:lnTo>
                  <a:pt x="0" y="1517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l-GR" sz="3200" dirty="0" smtClean="0">
                <a:solidFill>
                  <a:srgbClr val="FF0000"/>
                </a:solidFill>
                <a:latin typeface="Helvetica Neue"/>
              </a:rPr>
              <a:t>Τσίμπημα από Έντομα</a:t>
            </a:r>
            <a:endParaRPr lang="el-GR" sz="3200" dirty="0">
              <a:solidFill>
                <a:srgbClr val="FF0000"/>
              </a:solidFill>
              <a:latin typeface="Helvetica Neue"/>
            </a:endParaRPr>
          </a:p>
        </p:txBody>
      </p:sp>
      <p:sp>
        <p:nvSpPr>
          <p:cNvPr id="377" name="CustomShape 5"/>
          <p:cNvSpPr/>
          <p:nvPr/>
        </p:nvSpPr>
        <p:spPr>
          <a:xfrm>
            <a:off x="3784320" y="6881760"/>
            <a:ext cx="2498400" cy="454680"/>
          </a:xfrm>
          <a:custGeom>
            <a:avLst/>
            <a:gdLst/>
            <a:ahLst/>
            <a:cxnLst/>
            <a:rect l="0" t="0" r="r" b="b"/>
            <a:pathLst>
              <a:path w="5968" h="1627">
                <a:moveTo>
                  <a:pt x="0" y="0"/>
                </a:moveTo>
                <a:lnTo>
                  <a:pt x="5967" y="0"/>
                </a:lnTo>
                <a:lnTo>
                  <a:pt x="5967" y="1626"/>
                </a:lnTo>
                <a:lnTo>
                  <a:pt x="0" y="1626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Ioannis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Lazarettos MD PhD</a:t>
            </a:r>
            <a:endParaRPr dirty="0">
              <a:latin typeface="Helvetica Neue"/>
            </a:endParaRPr>
          </a:p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Orthopaedic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Surgeon</a:t>
            </a:r>
            <a:endParaRPr dirty="0">
              <a:latin typeface="Helvetica Neue"/>
            </a:endParaRPr>
          </a:p>
        </p:txBody>
      </p:sp>
      <p:sp>
        <p:nvSpPr>
          <p:cNvPr id="378" name="CustomShape 6"/>
          <p:cNvSpPr/>
          <p:nvPr/>
        </p:nvSpPr>
        <p:spPr>
          <a:xfrm>
            <a:off x="287280" y="1160010"/>
            <a:ext cx="9358920" cy="515986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6240" rIns="90000" bIns="45000">
            <a:spAutoFit/>
          </a:bodyPr>
          <a:lstStyle/>
          <a:p>
            <a:r>
              <a:rPr lang="el-GR" sz="2800" dirty="0" err="1" smtClean="0">
                <a:solidFill>
                  <a:srgbClr val="FFFFFF"/>
                </a:solidFill>
                <a:latin typeface="Helvetica Neue"/>
              </a:rPr>
              <a:t>Πιό</a:t>
            </a:r>
            <a:r>
              <a:rPr lang="el-GR" sz="2800" dirty="0" smtClean="0">
                <a:solidFill>
                  <a:srgbClr val="FFFFFF"/>
                </a:solidFill>
                <a:latin typeface="Helvetica Neue"/>
              </a:rPr>
              <a:t> συχνά:</a:t>
            </a:r>
          </a:p>
          <a:p>
            <a:r>
              <a:rPr lang="el-GR" sz="2400" dirty="0" smtClean="0">
                <a:solidFill>
                  <a:srgbClr val="FFFFFF"/>
                </a:solidFill>
                <a:latin typeface="Helvetica Neue"/>
              </a:rPr>
              <a:t>Κουνούπι</a:t>
            </a:r>
          </a:p>
          <a:p>
            <a:r>
              <a:rPr lang="el-GR" sz="2400" dirty="0" smtClean="0">
                <a:solidFill>
                  <a:srgbClr val="FFFFFF"/>
                </a:solidFill>
                <a:latin typeface="Helvetica Neue"/>
              </a:rPr>
              <a:t>Μέλισσα</a:t>
            </a:r>
          </a:p>
          <a:p>
            <a:r>
              <a:rPr lang="el-GR" sz="2400" dirty="0" smtClean="0">
                <a:solidFill>
                  <a:srgbClr val="FFFFFF"/>
                </a:solidFill>
                <a:latin typeface="Helvetica Neue"/>
              </a:rPr>
              <a:t>Σφήκα</a:t>
            </a:r>
          </a:p>
          <a:p>
            <a:r>
              <a:rPr lang="el-GR" sz="2400" dirty="0" smtClean="0">
                <a:solidFill>
                  <a:srgbClr val="FFFFFF"/>
                </a:solidFill>
                <a:latin typeface="Helvetica Neue"/>
              </a:rPr>
              <a:t>Τσιμπούρι</a:t>
            </a:r>
          </a:p>
          <a:p>
            <a:r>
              <a:rPr lang="el-GR" sz="2400" dirty="0" smtClean="0">
                <a:solidFill>
                  <a:srgbClr val="FFFFFF"/>
                </a:solidFill>
                <a:latin typeface="Helvetica Neue"/>
              </a:rPr>
              <a:t>Σκορπιός</a:t>
            </a:r>
          </a:p>
          <a:p>
            <a:endParaRPr lang="el-GR" sz="2400" dirty="0">
              <a:solidFill>
                <a:srgbClr val="FFFFFF"/>
              </a:solidFill>
              <a:latin typeface="Helvetica Neue"/>
            </a:endParaRPr>
          </a:p>
          <a:p>
            <a:r>
              <a:rPr lang="el-GR" sz="2800" dirty="0" smtClean="0">
                <a:solidFill>
                  <a:srgbClr val="FFFFFF"/>
                </a:solidFill>
                <a:latin typeface="Helvetica Neue"/>
              </a:rPr>
              <a:t>Το τσίμπημα ή το </a:t>
            </a:r>
            <a:r>
              <a:rPr lang="el-GR" sz="2800" dirty="0" err="1" smtClean="0">
                <a:solidFill>
                  <a:srgbClr val="FFFFFF"/>
                </a:solidFill>
                <a:latin typeface="Helvetica Neue"/>
              </a:rPr>
              <a:t>δάγκωμά</a:t>
            </a:r>
            <a:r>
              <a:rPr lang="el-GR" sz="2800" dirty="0" smtClean="0">
                <a:solidFill>
                  <a:srgbClr val="FFFFFF"/>
                </a:solidFill>
                <a:latin typeface="Helvetica Neue"/>
              </a:rPr>
              <a:t> τους περιέχει </a:t>
            </a:r>
            <a:r>
              <a:rPr lang="el-GR" sz="2800" dirty="0" err="1" smtClean="0">
                <a:solidFill>
                  <a:srgbClr val="FFFFFF"/>
                </a:solidFill>
                <a:latin typeface="Helvetica Neue"/>
              </a:rPr>
              <a:t>μίγμα</a:t>
            </a:r>
            <a:r>
              <a:rPr lang="el-GR" sz="2800" dirty="0" smtClean="0">
                <a:solidFill>
                  <a:srgbClr val="FFFFFF"/>
                </a:solidFill>
                <a:latin typeface="Helvetica Neue"/>
              </a:rPr>
              <a:t> τοξινών:</a:t>
            </a:r>
          </a:p>
          <a:p>
            <a:r>
              <a:rPr lang="el-GR" sz="2400" dirty="0" smtClean="0">
                <a:solidFill>
                  <a:srgbClr val="FFFFFF"/>
                </a:solidFill>
                <a:latin typeface="Helvetica Neue"/>
              </a:rPr>
              <a:t>Ερεθιστικές</a:t>
            </a:r>
          </a:p>
          <a:p>
            <a:r>
              <a:rPr lang="el-GR" sz="2400" dirty="0" smtClean="0">
                <a:solidFill>
                  <a:srgbClr val="FFFFFF"/>
                </a:solidFill>
                <a:latin typeface="Helvetica Neue"/>
              </a:rPr>
              <a:t>Αιμολυτικές</a:t>
            </a:r>
          </a:p>
          <a:p>
            <a:r>
              <a:rPr lang="el-GR" sz="2400" dirty="0" smtClean="0">
                <a:solidFill>
                  <a:srgbClr val="FFFFFF"/>
                </a:solidFill>
                <a:latin typeface="Helvetica Neue"/>
              </a:rPr>
              <a:t>Αιμορραγικές</a:t>
            </a:r>
          </a:p>
          <a:p>
            <a:r>
              <a:rPr lang="el-GR" sz="2800" dirty="0" smtClean="0">
                <a:solidFill>
                  <a:srgbClr val="FFFFFF"/>
                </a:solidFill>
                <a:latin typeface="Helvetica Neue"/>
              </a:rPr>
              <a:t>Η αναλογία και η περιεκτικότητα ποικίλει ανάλογα με το είδος του εντόμου</a:t>
            </a:r>
            <a:endParaRPr lang="el-GR" sz="2400" dirty="0" smtClean="0">
              <a:solidFill>
                <a:srgbClr val="FFFFFF"/>
              </a:solidFill>
              <a:latin typeface="Helvetica Neue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38411" y="430308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Helvetica Neue"/>
            </a:endParaRPr>
          </a:p>
        </p:txBody>
      </p:sp>
      <p:pic>
        <p:nvPicPr>
          <p:cNvPr id="9" name="Picture 8" descr="3x0r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869458" y="1177200"/>
            <a:ext cx="2702222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3457641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CustomShape 1"/>
          <p:cNvSpPr/>
          <p:nvPr/>
        </p:nvSpPr>
        <p:spPr>
          <a:xfrm>
            <a:off x="7226280" y="6886440"/>
            <a:ext cx="234540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69875EEC-9D8A-4FC0-99D8-E2B5FF0E4DCD}" type="slidenum">
              <a:rPr lang="el-GR" sz="1400" strike="noStrike">
                <a:solidFill>
                  <a:srgbClr val="FFFFFF"/>
                </a:solidFill>
                <a:latin typeface="Helvetica Neue"/>
                <a:ea typeface="ＭＳ Ｐゴシック"/>
              </a:rPr>
              <a:pPr algn="r">
                <a:lnSpc>
                  <a:spcPct val="100000"/>
                </a:lnSpc>
              </a:pPr>
              <a:t>46</a:t>
            </a:fld>
            <a:endParaRPr dirty="0">
              <a:latin typeface="Helvetica Neue"/>
            </a:endParaRPr>
          </a:p>
        </p:txBody>
      </p:sp>
      <p:sp>
        <p:nvSpPr>
          <p:cNvPr id="374" name="Line 2"/>
          <p:cNvSpPr/>
          <p:nvPr/>
        </p:nvSpPr>
        <p:spPr>
          <a:xfrm flipH="1">
            <a:off x="-1440" y="36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75" name="Line 3"/>
          <p:cNvSpPr/>
          <p:nvPr/>
        </p:nvSpPr>
        <p:spPr>
          <a:xfrm flipH="1">
            <a:off x="-1440" y="684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76" name="CustomShape 4"/>
          <p:cNvSpPr/>
          <p:nvPr/>
        </p:nvSpPr>
        <p:spPr>
          <a:xfrm>
            <a:off x="287280" y="539640"/>
            <a:ext cx="8995320" cy="637560"/>
          </a:xfrm>
          <a:custGeom>
            <a:avLst/>
            <a:gdLst/>
            <a:ahLst/>
            <a:cxnLst/>
            <a:rect l="0" t="0" r="r" b="b"/>
            <a:pathLst>
              <a:path w="24994" h="1518">
                <a:moveTo>
                  <a:pt x="0" y="0"/>
                </a:moveTo>
                <a:lnTo>
                  <a:pt x="24993" y="0"/>
                </a:lnTo>
                <a:lnTo>
                  <a:pt x="24993" y="1517"/>
                </a:lnTo>
                <a:lnTo>
                  <a:pt x="0" y="1517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l-GR" sz="3200" dirty="0" smtClean="0">
                <a:solidFill>
                  <a:srgbClr val="FF0000"/>
                </a:solidFill>
                <a:latin typeface="Helvetica Neue"/>
              </a:rPr>
              <a:t>Τσίμπημα από Έντομα</a:t>
            </a:r>
            <a:endParaRPr lang="el-GR" sz="3200" dirty="0">
              <a:solidFill>
                <a:srgbClr val="FF0000"/>
              </a:solidFill>
              <a:latin typeface="Helvetica Neue"/>
            </a:endParaRPr>
          </a:p>
        </p:txBody>
      </p:sp>
      <p:sp>
        <p:nvSpPr>
          <p:cNvPr id="377" name="CustomShape 5"/>
          <p:cNvSpPr/>
          <p:nvPr/>
        </p:nvSpPr>
        <p:spPr>
          <a:xfrm>
            <a:off x="3784320" y="6881760"/>
            <a:ext cx="2498400" cy="454680"/>
          </a:xfrm>
          <a:custGeom>
            <a:avLst/>
            <a:gdLst/>
            <a:ahLst/>
            <a:cxnLst/>
            <a:rect l="0" t="0" r="r" b="b"/>
            <a:pathLst>
              <a:path w="5968" h="1627">
                <a:moveTo>
                  <a:pt x="0" y="0"/>
                </a:moveTo>
                <a:lnTo>
                  <a:pt x="5967" y="0"/>
                </a:lnTo>
                <a:lnTo>
                  <a:pt x="5967" y="1626"/>
                </a:lnTo>
                <a:lnTo>
                  <a:pt x="0" y="1626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Ioannis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Lazarettos MD PhD</a:t>
            </a:r>
            <a:endParaRPr dirty="0">
              <a:latin typeface="Helvetica Neue"/>
            </a:endParaRPr>
          </a:p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Orthopaedic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Surgeon</a:t>
            </a:r>
            <a:endParaRPr dirty="0">
              <a:latin typeface="Helvetica Neue"/>
            </a:endParaRPr>
          </a:p>
        </p:txBody>
      </p:sp>
      <p:sp>
        <p:nvSpPr>
          <p:cNvPr id="378" name="CustomShape 6"/>
          <p:cNvSpPr/>
          <p:nvPr/>
        </p:nvSpPr>
        <p:spPr>
          <a:xfrm>
            <a:off x="287280" y="1160010"/>
            <a:ext cx="9358920" cy="226676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6240" rIns="90000" bIns="45000">
            <a:spAutoFit/>
          </a:bodyPr>
          <a:lstStyle/>
          <a:p>
            <a:r>
              <a:rPr lang="el-GR" sz="2800" dirty="0" smtClean="0">
                <a:solidFill>
                  <a:srgbClr val="FFFFFF"/>
                </a:solidFill>
                <a:latin typeface="Helvetica Neue"/>
              </a:rPr>
              <a:t>Συμπτώματα:</a:t>
            </a:r>
          </a:p>
          <a:p>
            <a:r>
              <a:rPr lang="el-GR" sz="2800" dirty="0" smtClean="0">
                <a:solidFill>
                  <a:srgbClr val="FFFFFF"/>
                </a:solidFill>
                <a:latin typeface="Helvetica Neue"/>
              </a:rPr>
              <a:t>Πόνος</a:t>
            </a:r>
          </a:p>
          <a:p>
            <a:r>
              <a:rPr lang="el-GR" sz="2800" dirty="0" smtClean="0">
                <a:solidFill>
                  <a:srgbClr val="FFFFFF"/>
                </a:solidFill>
                <a:latin typeface="Helvetica Neue"/>
              </a:rPr>
              <a:t>Οίδημα</a:t>
            </a:r>
          </a:p>
          <a:p>
            <a:r>
              <a:rPr lang="el-GR" sz="2800" dirty="0" smtClean="0">
                <a:solidFill>
                  <a:srgbClr val="FFFFFF"/>
                </a:solidFill>
                <a:latin typeface="Helvetica Neue"/>
              </a:rPr>
              <a:t>Δυσφορία</a:t>
            </a:r>
          </a:p>
          <a:p>
            <a:r>
              <a:rPr lang="el-GR" sz="2800" dirty="0" smtClean="0">
                <a:solidFill>
                  <a:srgbClr val="FFFFFF"/>
                </a:solidFill>
                <a:latin typeface="Helvetica Neue"/>
              </a:rPr>
              <a:t>Πιθανή </a:t>
            </a:r>
            <a:r>
              <a:rPr lang="el-GR" sz="2800" dirty="0" err="1" smtClean="0">
                <a:solidFill>
                  <a:srgbClr val="FFFFFF"/>
                </a:solidFill>
                <a:latin typeface="Helvetica Neue"/>
              </a:rPr>
              <a:t>αναφυλακτική</a:t>
            </a:r>
            <a:r>
              <a:rPr lang="el-GR" sz="2800" dirty="0" smtClean="0">
                <a:solidFill>
                  <a:srgbClr val="FFFFFF"/>
                </a:solidFill>
                <a:latin typeface="Helvetica Neue"/>
              </a:rPr>
              <a:t> αντίδραση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38411" y="430308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Helvetica Neue"/>
            </a:endParaRPr>
          </a:p>
        </p:txBody>
      </p:sp>
      <p:pic>
        <p:nvPicPr>
          <p:cNvPr id="9" name="Picture 8" descr="ligo_eleipse_na_hasei_ti_zoi_tis_apo_tsimpima_sfika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699755" y="3993179"/>
            <a:ext cx="4681115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5503677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CustomShape 1"/>
          <p:cNvSpPr/>
          <p:nvPr/>
        </p:nvSpPr>
        <p:spPr>
          <a:xfrm>
            <a:off x="7226280" y="6886440"/>
            <a:ext cx="234540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69875EEC-9D8A-4FC0-99D8-E2B5FF0E4DCD}" type="slidenum">
              <a:rPr lang="el-GR" sz="1400" strike="noStrike">
                <a:solidFill>
                  <a:srgbClr val="FFFFFF"/>
                </a:solidFill>
                <a:latin typeface="Helvetica Neue"/>
                <a:ea typeface="ＭＳ Ｐゴシック"/>
              </a:rPr>
              <a:pPr algn="r">
                <a:lnSpc>
                  <a:spcPct val="100000"/>
                </a:lnSpc>
              </a:pPr>
              <a:t>47</a:t>
            </a:fld>
            <a:endParaRPr dirty="0">
              <a:latin typeface="Helvetica Neue"/>
            </a:endParaRPr>
          </a:p>
        </p:txBody>
      </p:sp>
      <p:sp>
        <p:nvSpPr>
          <p:cNvPr id="374" name="Line 2"/>
          <p:cNvSpPr/>
          <p:nvPr/>
        </p:nvSpPr>
        <p:spPr>
          <a:xfrm flipH="1">
            <a:off x="-1440" y="36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75" name="Line 3"/>
          <p:cNvSpPr/>
          <p:nvPr/>
        </p:nvSpPr>
        <p:spPr>
          <a:xfrm flipH="1">
            <a:off x="-1440" y="684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76" name="CustomShape 4"/>
          <p:cNvSpPr/>
          <p:nvPr/>
        </p:nvSpPr>
        <p:spPr>
          <a:xfrm>
            <a:off x="287280" y="539640"/>
            <a:ext cx="8995320" cy="637560"/>
          </a:xfrm>
          <a:custGeom>
            <a:avLst/>
            <a:gdLst/>
            <a:ahLst/>
            <a:cxnLst/>
            <a:rect l="0" t="0" r="r" b="b"/>
            <a:pathLst>
              <a:path w="24994" h="1518">
                <a:moveTo>
                  <a:pt x="0" y="0"/>
                </a:moveTo>
                <a:lnTo>
                  <a:pt x="24993" y="0"/>
                </a:lnTo>
                <a:lnTo>
                  <a:pt x="24993" y="1517"/>
                </a:lnTo>
                <a:lnTo>
                  <a:pt x="0" y="1517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l-GR" sz="3200" dirty="0" smtClean="0">
                <a:solidFill>
                  <a:srgbClr val="FF0000"/>
                </a:solidFill>
                <a:latin typeface="Helvetica Neue"/>
              </a:rPr>
              <a:t>Πρώτες Βοήθειες</a:t>
            </a:r>
            <a:endParaRPr lang="el-GR" sz="3200" dirty="0">
              <a:solidFill>
                <a:srgbClr val="FF0000"/>
              </a:solidFill>
              <a:latin typeface="Helvetica Neue"/>
            </a:endParaRPr>
          </a:p>
        </p:txBody>
      </p:sp>
      <p:sp>
        <p:nvSpPr>
          <p:cNvPr id="377" name="CustomShape 5"/>
          <p:cNvSpPr/>
          <p:nvPr/>
        </p:nvSpPr>
        <p:spPr>
          <a:xfrm>
            <a:off x="3784320" y="6881760"/>
            <a:ext cx="2498400" cy="454680"/>
          </a:xfrm>
          <a:custGeom>
            <a:avLst/>
            <a:gdLst/>
            <a:ahLst/>
            <a:cxnLst/>
            <a:rect l="0" t="0" r="r" b="b"/>
            <a:pathLst>
              <a:path w="5968" h="1627">
                <a:moveTo>
                  <a:pt x="0" y="0"/>
                </a:moveTo>
                <a:lnTo>
                  <a:pt x="5967" y="0"/>
                </a:lnTo>
                <a:lnTo>
                  <a:pt x="5967" y="1626"/>
                </a:lnTo>
                <a:lnTo>
                  <a:pt x="0" y="1626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Ioannis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Lazarettos MD PhD</a:t>
            </a:r>
            <a:endParaRPr dirty="0">
              <a:latin typeface="Helvetica Neue"/>
            </a:endParaRPr>
          </a:p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Orthopaedic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Surgeon</a:t>
            </a:r>
            <a:endParaRPr dirty="0">
              <a:latin typeface="Helvetica Neue"/>
            </a:endParaRPr>
          </a:p>
        </p:txBody>
      </p:sp>
      <p:sp>
        <p:nvSpPr>
          <p:cNvPr id="378" name="CustomShape 6"/>
          <p:cNvSpPr/>
          <p:nvPr/>
        </p:nvSpPr>
        <p:spPr>
          <a:xfrm>
            <a:off x="287280" y="1160010"/>
            <a:ext cx="9358920" cy="522141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6240" rIns="90000" bIns="45000">
            <a:spAutoFit/>
          </a:bodyPr>
          <a:lstStyle/>
          <a:p>
            <a:r>
              <a:rPr lang="el-GR" sz="2800" dirty="0" smtClean="0">
                <a:solidFill>
                  <a:srgbClr val="FF0000"/>
                </a:solidFill>
                <a:latin typeface="Helvetica Neue"/>
              </a:rPr>
              <a:t>Κεντρί μέλισσας – σφήκας</a:t>
            </a:r>
          </a:p>
          <a:p>
            <a:r>
              <a:rPr lang="el-GR" sz="2400" dirty="0" smtClean="0">
                <a:solidFill>
                  <a:srgbClr val="FFFFFF"/>
                </a:solidFill>
                <a:latin typeface="Helvetica Neue"/>
              </a:rPr>
              <a:t>Αφαίρεση κεντριού με τσιμπιδάκι</a:t>
            </a:r>
          </a:p>
          <a:p>
            <a:r>
              <a:rPr lang="el-GR" sz="2400" dirty="0" err="1" smtClean="0">
                <a:solidFill>
                  <a:srgbClr val="FFFFFF"/>
                </a:solidFill>
                <a:latin typeface="Helvetica Neue"/>
              </a:rPr>
              <a:t>Παγοκύστη</a:t>
            </a:r>
            <a:endParaRPr lang="el-GR" sz="2400" dirty="0" smtClean="0">
              <a:solidFill>
                <a:srgbClr val="FFFFFF"/>
              </a:solidFill>
              <a:latin typeface="Helvetica Neue"/>
            </a:endParaRPr>
          </a:p>
          <a:p>
            <a:r>
              <a:rPr lang="el-GR" sz="2400" dirty="0" smtClean="0">
                <a:solidFill>
                  <a:srgbClr val="FFFFFF"/>
                </a:solidFill>
                <a:latin typeface="Helvetica Neue"/>
              </a:rPr>
              <a:t>Αν αλλεργική αντίδραση: Κορτιζόνη – Νοσοκομείο</a:t>
            </a:r>
          </a:p>
          <a:p>
            <a:r>
              <a:rPr lang="el-GR" sz="2800" dirty="0" smtClean="0">
                <a:solidFill>
                  <a:srgbClr val="FF0000"/>
                </a:solidFill>
                <a:latin typeface="Helvetica Neue"/>
              </a:rPr>
              <a:t>Τσιμπούρι</a:t>
            </a:r>
          </a:p>
          <a:p>
            <a:r>
              <a:rPr lang="el-GR" sz="2400" dirty="0" smtClean="0">
                <a:solidFill>
                  <a:srgbClr val="FFFFFF"/>
                </a:solidFill>
                <a:latin typeface="Helvetica Neue"/>
              </a:rPr>
              <a:t>Προσεκτική αφαίρεση με </a:t>
            </a:r>
            <a:r>
              <a:rPr lang="el-GR" sz="2400" dirty="0" err="1" smtClean="0">
                <a:solidFill>
                  <a:srgbClr val="FFFFFF"/>
                </a:solidFill>
                <a:latin typeface="Helvetica Neue"/>
              </a:rPr>
              <a:t>τσμπιδάκι</a:t>
            </a:r>
            <a:endParaRPr lang="el-GR" sz="2400" dirty="0" smtClean="0">
              <a:solidFill>
                <a:srgbClr val="FFFFFF"/>
              </a:solidFill>
              <a:latin typeface="Helvetica Neue"/>
            </a:endParaRPr>
          </a:p>
          <a:p>
            <a:r>
              <a:rPr lang="el-GR" sz="2800" dirty="0" smtClean="0">
                <a:solidFill>
                  <a:srgbClr val="FF0000"/>
                </a:solidFill>
                <a:latin typeface="Helvetica Neue"/>
              </a:rPr>
              <a:t>Κουνούπι</a:t>
            </a:r>
          </a:p>
          <a:p>
            <a:r>
              <a:rPr lang="el-GR" sz="2400" dirty="0" err="1" smtClean="0">
                <a:solidFill>
                  <a:srgbClr val="FFFFFF"/>
                </a:solidFill>
                <a:latin typeface="Helvetica Neue"/>
              </a:rPr>
              <a:t>Αντιϊσταμινική</a:t>
            </a:r>
            <a:r>
              <a:rPr lang="el-GR" sz="2400" dirty="0" smtClean="0">
                <a:solidFill>
                  <a:srgbClr val="FFFFFF"/>
                </a:solidFill>
                <a:latin typeface="Helvetica Neue"/>
              </a:rPr>
              <a:t> αλοιφή</a:t>
            </a:r>
          </a:p>
          <a:p>
            <a:r>
              <a:rPr lang="el-GR" sz="2800" dirty="0" smtClean="0">
                <a:solidFill>
                  <a:srgbClr val="FF0000"/>
                </a:solidFill>
                <a:latin typeface="Helvetica Neue"/>
              </a:rPr>
              <a:t>Σκορπιός</a:t>
            </a:r>
          </a:p>
          <a:p>
            <a:r>
              <a:rPr lang="el-GR" sz="2400" dirty="0" smtClean="0">
                <a:solidFill>
                  <a:srgbClr val="FFFFFF"/>
                </a:solidFill>
                <a:latin typeface="Helvetica Neue"/>
              </a:rPr>
              <a:t>Τοπική αντιμετώπιση</a:t>
            </a:r>
          </a:p>
          <a:p>
            <a:r>
              <a:rPr lang="el-GR" sz="2400" dirty="0" smtClean="0">
                <a:solidFill>
                  <a:srgbClr val="FFFFFF"/>
                </a:solidFill>
                <a:latin typeface="Helvetica Neue"/>
              </a:rPr>
              <a:t>Γενική υποστήριξη (ενυδάτωση, </a:t>
            </a:r>
            <a:r>
              <a:rPr lang="el-GR" sz="2400" dirty="0" err="1" smtClean="0">
                <a:solidFill>
                  <a:srgbClr val="FFFFFF"/>
                </a:solidFill>
                <a:latin typeface="Helvetica Neue"/>
              </a:rPr>
              <a:t>καρδιοτόνωση</a:t>
            </a:r>
            <a:r>
              <a:rPr lang="el-GR" sz="2400" dirty="0" smtClean="0">
                <a:solidFill>
                  <a:srgbClr val="FFFFFF"/>
                </a:solidFill>
                <a:latin typeface="Helvetica Neue"/>
              </a:rPr>
              <a:t>, αντίδοτο-</a:t>
            </a:r>
            <a:r>
              <a:rPr lang="el-GR" sz="2400" dirty="0" err="1" smtClean="0">
                <a:solidFill>
                  <a:srgbClr val="FFFFFF"/>
                </a:solidFill>
                <a:latin typeface="Helvetica Neue"/>
              </a:rPr>
              <a:t>εργοταμίνη</a:t>
            </a:r>
            <a:r>
              <a:rPr lang="el-GR" sz="2400" dirty="0" smtClean="0">
                <a:solidFill>
                  <a:srgbClr val="FFFFFF"/>
                </a:solidFill>
                <a:latin typeface="Helvetica Neue"/>
              </a:rPr>
              <a:t>)</a:t>
            </a:r>
          </a:p>
          <a:p>
            <a:endParaRPr lang="el-GR" sz="2800" dirty="0" smtClean="0">
              <a:solidFill>
                <a:srgbClr val="FF0000"/>
              </a:solidFill>
              <a:latin typeface="Helvetica Neue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38411" y="430308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Helvetica Neue"/>
            </a:endParaRPr>
          </a:p>
        </p:txBody>
      </p:sp>
      <p:pic>
        <p:nvPicPr>
          <p:cNvPr id="9" name="Picture 8" descr="_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917016" y="5663676"/>
            <a:ext cx="1905883" cy="1080000"/>
          </a:xfrm>
          <a:prstGeom prst="rect">
            <a:avLst/>
          </a:prstGeom>
        </p:spPr>
      </p:pic>
      <p:pic>
        <p:nvPicPr>
          <p:cNvPr id="10" name="Picture 9" descr="11881524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442707" y="4132413"/>
            <a:ext cx="1380192" cy="1080000"/>
          </a:xfrm>
          <a:prstGeom prst="rect">
            <a:avLst/>
          </a:prstGeom>
        </p:spPr>
      </p:pic>
      <p:pic>
        <p:nvPicPr>
          <p:cNvPr id="11" name="Picture 10" descr="images-2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434025" y="2524879"/>
            <a:ext cx="2388874" cy="1080000"/>
          </a:xfrm>
          <a:prstGeom prst="rect">
            <a:avLst/>
          </a:prstGeom>
        </p:spPr>
      </p:pic>
      <p:pic>
        <p:nvPicPr>
          <p:cNvPr id="12" name="Picture 11" descr="melisa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137045" y="1024382"/>
            <a:ext cx="1685854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7518038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CustomShape 1"/>
          <p:cNvSpPr/>
          <p:nvPr/>
        </p:nvSpPr>
        <p:spPr>
          <a:xfrm>
            <a:off x="7226280" y="6886440"/>
            <a:ext cx="234540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69875EEC-9D8A-4FC0-99D8-E2B5FF0E4DCD}" type="slidenum">
              <a:rPr lang="el-GR" sz="1400" strike="noStrike">
                <a:solidFill>
                  <a:srgbClr val="FFFFFF"/>
                </a:solidFill>
                <a:latin typeface="Helvetica Neue"/>
                <a:ea typeface="ＭＳ Ｐゴシック"/>
              </a:rPr>
              <a:pPr algn="r">
                <a:lnSpc>
                  <a:spcPct val="100000"/>
                </a:lnSpc>
              </a:pPr>
              <a:t>48</a:t>
            </a:fld>
            <a:endParaRPr dirty="0">
              <a:latin typeface="Helvetica Neue"/>
            </a:endParaRPr>
          </a:p>
        </p:txBody>
      </p:sp>
      <p:sp>
        <p:nvSpPr>
          <p:cNvPr id="374" name="Line 2"/>
          <p:cNvSpPr/>
          <p:nvPr/>
        </p:nvSpPr>
        <p:spPr>
          <a:xfrm flipH="1">
            <a:off x="-1440" y="36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75" name="Line 3"/>
          <p:cNvSpPr/>
          <p:nvPr/>
        </p:nvSpPr>
        <p:spPr>
          <a:xfrm flipH="1">
            <a:off x="-1440" y="684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76" name="CustomShape 4"/>
          <p:cNvSpPr/>
          <p:nvPr/>
        </p:nvSpPr>
        <p:spPr>
          <a:xfrm>
            <a:off x="287280" y="539640"/>
            <a:ext cx="8995320" cy="637560"/>
          </a:xfrm>
          <a:custGeom>
            <a:avLst/>
            <a:gdLst/>
            <a:ahLst/>
            <a:cxnLst/>
            <a:rect l="0" t="0" r="r" b="b"/>
            <a:pathLst>
              <a:path w="24994" h="1518">
                <a:moveTo>
                  <a:pt x="0" y="0"/>
                </a:moveTo>
                <a:lnTo>
                  <a:pt x="24993" y="0"/>
                </a:lnTo>
                <a:lnTo>
                  <a:pt x="24993" y="1517"/>
                </a:lnTo>
                <a:lnTo>
                  <a:pt x="0" y="1517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l-GR" sz="3200" dirty="0" smtClean="0">
                <a:solidFill>
                  <a:srgbClr val="FF0000"/>
                </a:solidFill>
                <a:latin typeface="Helvetica Neue"/>
              </a:rPr>
              <a:t>Ξένα Σώματα</a:t>
            </a:r>
            <a:endParaRPr lang="el-GR" sz="3200" dirty="0">
              <a:solidFill>
                <a:srgbClr val="FF0000"/>
              </a:solidFill>
              <a:latin typeface="Helvetica Neue"/>
            </a:endParaRPr>
          </a:p>
        </p:txBody>
      </p:sp>
      <p:sp>
        <p:nvSpPr>
          <p:cNvPr id="377" name="CustomShape 5"/>
          <p:cNvSpPr/>
          <p:nvPr/>
        </p:nvSpPr>
        <p:spPr>
          <a:xfrm>
            <a:off x="3784320" y="6881760"/>
            <a:ext cx="2498400" cy="454680"/>
          </a:xfrm>
          <a:custGeom>
            <a:avLst/>
            <a:gdLst/>
            <a:ahLst/>
            <a:cxnLst/>
            <a:rect l="0" t="0" r="r" b="b"/>
            <a:pathLst>
              <a:path w="5968" h="1627">
                <a:moveTo>
                  <a:pt x="0" y="0"/>
                </a:moveTo>
                <a:lnTo>
                  <a:pt x="5967" y="0"/>
                </a:lnTo>
                <a:lnTo>
                  <a:pt x="5967" y="1626"/>
                </a:lnTo>
                <a:lnTo>
                  <a:pt x="0" y="1626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Ioannis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Lazarettos MD PhD</a:t>
            </a:r>
            <a:endParaRPr dirty="0">
              <a:latin typeface="Helvetica Neue"/>
            </a:endParaRPr>
          </a:p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Orthopaedic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Surgeon</a:t>
            </a:r>
            <a:endParaRPr dirty="0">
              <a:latin typeface="Helvetica Neue"/>
            </a:endParaRPr>
          </a:p>
        </p:txBody>
      </p:sp>
      <p:sp>
        <p:nvSpPr>
          <p:cNvPr id="378" name="CustomShape 6"/>
          <p:cNvSpPr/>
          <p:nvPr/>
        </p:nvSpPr>
        <p:spPr>
          <a:xfrm>
            <a:off x="287280" y="1160010"/>
            <a:ext cx="9358920" cy="140498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6240" rIns="90000" bIns="45000">
            <a:spAutoFit/>
          </a:bodyPr>
          <a:lstStyle/>
          <a:p>
            <a:r>
              <a:rPr lang="el-GR" sz="2800" dirty="0" smtClean="0">
                <a:solidFill>
                  <a:srgbClr val="FF0000"/>
                </a:solidFill>
                <a:latin typeface="Helvetica Neue"/>
              </a:rPr>
              <a:t>Ξένα σώματα στο δέρμα, </a:t>
            </a:r>
            <a:r>
              <a:rPr lang="el-GR" sz="2800" dirty="0" err="1" smtClean="0">
                <a:solidFill>
                  <a:srgbClr val="FF0000"/>
                </a:solidFill>
                <a:latin typeface="Helvetica Neue"/>
              </a:rPr>
              <a:t>παρασχίδες</a:t>
            </a:r>
            <a:r>
              <a:rPr lang="el-GR" sz="2800" dirty="0" smtClean="0">
                <a:solidFill>
                  <a:srgbClr val="FF0000"/>
                </a:solidFill>
                <a:latin typeface="Helvetica Neue"/>
              </a:rPr>
              <a:t>, αγκίστρια</a:t>
            </a:r>
          </a:p>
          <a:p>
            <a:r>
              <a:rPr lang="el-GR" sz="2800" dirty="0" smtClean="0">
                <a:solidFill>
                  <a:srgbClr val="FFFFFF"/>
                </a:solidFill>
                <a:latin typeface="Helvetica Neue"/>
              </a:rPr>
              <a:t>Προσεκτική αφαίρεση με τσιμπιδάκι</a:t>
            </a:r>
          </a:p>
          <a:p>
            <a:r>
              <a:rPr lang="el-GR" sz="2800" dirty="0" smtClean="0">
                <a:solidFill>
                  <a:srgbClr val="FFFFFF"/>
                </a:solidFill>
                <a:latin typeface="Helvetica Neue"/>
              </a:rPr>
              <a:t>Αγκίστρι: όπως περιγράφεται στο σχήμα</a:t>
            </a:r>
            <a:endParaRPr lang="el-GR" sz="2400" dirty="0" smtClean="0">
              <a:solidFill>
                <a:srgbClr val="FFFFFF"/>
              </a:solidFill>
              <a:latin typeface="Helvetica Neue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38411" y="430308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Helvetica Neue"/>
            </a:endParaRPr>
          </a:p>
        </p:txBody>
      </p:sp>
      <p:pic>
        <p:nvPicPr>
          <p:cNvPr id="5" name="Picture 4" descr="fishhook_remov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012749" y="2968339"/>
            <a:ext cx="4064000" cy="325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1988123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CustomShape 1"/>
          <p:cNvSpPr/>
          <p:nvPr/>
        </p:nvSpPr>
        <p:spPr>
          <a:xfrm>
            <a:off x="7226280" y="6886440"/>
            <a:ext cx="234540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69875EEC-9D8A-4FC0-99D8-E2B5FF0E4DCD}" type="slidenum">
              <a:rPr lang="el-GR" sz="1400" strike="noStrike">
                <a:solidFill>
                  <a:srgbClr val="FFFFFF"/>
                </a:solidFill>
                <a:latin typeface="Helvetica Neue"/>
                <a:ea typeface="ＭＳ Ｐゴシック"/>
              </a:rPr>
              <a:pPr algn="r">
                <a:lnSpc>
                  <a:spcPct val="100000"/>
                </a:lnSpc>
              </a:pPr>
              <a:t>49</a:t>
            </a:fld>
            <a:endParaRPr dirty="0">
              <a:latin typeface="Helvetica Neue"/>
            </a:endParaRPr>
          </a:p>
        </p:txBody>
      </p:sp>
      <p:sp>
        <p:nvSpPr>
          <p:cNvPr id="374" name="Line 2"/>
          <p:cNvSpPr/>
          <p:nvPr/>
        </p:nvSpPr>
        <p:spPr>
          <a:xfrm flipH="1">
            <a:off x="-1440" y="36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75" name="Line 3"/>
          <p:cNvSpPr/>
          <p:nvPr/>
        </p:nvSpPr>
        <p:spPr>
          <a:xfrm flipH="1">
            <a:off x="-1440" y="684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76" name="CustomShape 4"/>
          <p:cNvSpPr/>
          <p:nvPr/>
        </p:nvSpPr>
        <p:spPr>
          <a:xfrm>
            <a:off x="287280" y="539640"/>
            <a:ext cx="8995320" cy="637560"/>
          </a:xfrm>
          <a:custGeom>
            <a:avLst/>
            <a:gdLst/>
            <a:ahLst/>
            <a:cxnLst/>
            <a:rect l="0" t="0" r="r" b="b"/>
            <a:pathLst>
              <a:path w="24994" h="1518">
                <a:moveTo>
                  <a:pt x="0" y="0"/>
                </a:moveTo>
                <a:lnTo>
                  <a:pt x="24993" y="0"/>
                </a:lnTo>
                <a:lnTo>
                  <a:pt x="24993" y="1517"/>
                </a:lnTo>
                <a:lnTo>
                  <a:pt x="0" y="1517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l-GR" sz="3200" dirty="0" smtClean="0">
                <a:solidFill>
                  <a:srgbClr val="FF0000"/>
                </a:solidFill>
                <a:latin typeface="Helvetica Neue"/>
              </a:rPr>
              <a:t>Ξένα Σώματα</a:t>
            </a:r>
            <a:endParaRPr lang="el-GR" sz="3200" dirty="0">
              <a:solidFill>
                <a:srgbClr val="FF0000"/>
              </a:solidFill>
              <a:latin typeface="Helvetica Neue"/>
            </a:endParaRPr>
          </a:p>
        </p:txBody>
      </p:sp>
      <p:sp>
        <p:nvSpPr>
          <p:cNvPr id="377" name="CustomShape 5"/>
          <p:cNvSpPr/>
          <p:nvPr/>
        </p:nvSpPr>
        <p:spPr>
          <a:xfrm>
            <a:off x="3784320" y="6881760"/>
            <a:ext cx="2498400" cy="454680"/>
          </a:xfrm>
          <a:custGeom>
            <a:avLst/>
            <a:gdLst/>
            <a:ahLst/>
            <a:cxnLst/>
            <a:rect l="0" t="0" r="r" b="b"/>
            <a:pathLst>
              <a:path w="5968" h="1627">
                <a:moveTo>
                  <a:pt x="0" y="0"/>
                </a:moveTo>
                <a:lnTo>
                  <a:pt x="5967" y="0"/>
                </a:lnTo>
                <a:lnTo>
                  <a:pt x="5967" y="1626"/>
                </a:lnTo>
                <a:lnTo>
                  <a:pt x="0" y="1626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Ioannis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Lazarettos MD PhD</a:t>
            </a:r>
            <a:endParaRPr dirty="0">
              <a:latin typeface="Helvetica Neue"/>
            </a:endParaRPr>
          </a:p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Orthopaedic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Surgeon</a:t>
            </a:r>
            <a:endParaRPr dirty="0">
              <a:latin typeface="Helvetica Neue"/>
            </a:endParaRPr>
          </a:p>
        </p:txBody>
      </p:sp>
      <p:sp>
        <p:nvSpPr>
          <p:cNvPr id="378" name="CustomShape 6"/>
          <p:cNvSpPr/>
          <p:nvPr/>
        </p:nvSpPr>
        <p:spPr>
          <a:xfrm>
            <a:off x="287280" y="1160010"/>
            <a:ext cx="9358920" cy="18358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6240" rIns="90000" bIns="45000">
            <a:spAutoFit/>
          </a:bodyPr>
          <a:lstStyle/>
          <a:p>
            <a:r>
              <a:rPr lang="el-GR" sz="2800" dirty="0" smtClean="0">
                <a:solidFill>
                  <a:srgbClr val="FF0000"/>
                </a:solidFill>
                <a:latin typeface="Helvetica Neue"/>
              </a:rPr>
              <a:t>Ξένα σώματα στο μάτι</a:t>
            </a:r>
          </a:p>
          <a:p>
            <a:r>
              <a:rPr lang="el-GR" sz="2800" dirty="0" smtClean="0">
                <a:solidFill>
                  <a:srgbClr val="FFFFFF"/>
                </a:solidFill>
                <a:latin typeface="Helvetica Neue"/>
              </a:rPr>
              <a:t>Παρατήρηση ματιού σε άπλετο φως</a:t>
            </a:r>
          </a:p>
          <a:p>
            <a:r>
              <a:rPr lang="el-GR" sz="2800" dirty="0" smtClean="0">
                <a:solidFill>
                  <a:srgbClr val="FFFFFF"/>
                </a:solidFill>
                <a:latin typeface="Helvetica Neue"/>
              </a:rPr>
              <a:t>Πλύσιμο με άφθονο νερό</a:t>
            </a:r>
          </a:p>
          <a:p>
            <a:r>
              <a:rPr lang="el-GR" sz="2800" dirty="0" smtClean="0">
                <a:solidFill>
                  <a:srgbClr val="FF0000"/>
                </a:solidFill>
                <a:latin typeface="Helvetica Neue"/>
              </a:rPr>
              <a:t>Ποτέ</a:t>
            </a:r>
            <a:r>
              <a:rPr lang="el-GR" sz="2800" dirty="0" smtClean="0">
                <a:solidFill>
                  <a:srgbClr val="FFFFFF"/>
                </a:solidFill>
                <a:latin typeface="Helvetica Neue"/>
              </a:rPr>
              <a:t> δεν τρίβουμε το μάτι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38411" y="430308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701260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CustomShape 1"/>
          <p:cNvSpPr/>
          <p:nvPr/>
        </p:nvSpPr>
        <p:spPr>
          <a:xfrm>
            <a:off x="7226280" y="6886440"/>
            <a:ext cx="234540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69875EEC-9D8A-4FC0-99D8-E2B5FF0E4DCD}" type="slidenum">
              <a:rPr lang="el-GR" sz="1400" strike="noStrike">
                <a:solidFill>
                  <a:srgbClr val="FFFFFF"/>
                </a:solidFill>
                <a:latin typeface="Helvetica Neue"/>
                <a:ea typeface="ＭＳ Ｐゴシック"/>
              </a:rPr>
              <a:pPr algn="r">
                <a:lnSpc>
                  <a:spcPct val="100000"/>
                </a:lnSpc>
              </a:pPr>
              <a:t>5</a:t>
            </a:fld>
            <a:endParaRPr dirty="0">
              <a:latin typeface="Helvetica Neue"/>
            </a:endParaRPr>
          </a:p>
        </p:txBody>
      </p:sp>
      <p:sp>
        <p:nvSpPr>
          <p:cNvPr id="374" name="Line 2"/>
          <p:cNvSpPr/>
          <p:nvPr/>
        </p:nvSpPr>
        <p:spPr>
          <a:xfrm flipH="1">
            <a:off x="-1440" y="36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75" name="Line 3"/>
          <p:cNvSpPr/>
          <p:nvPr/>
        </p:nvSpPr>
        <p:spPr>
          <a:xfrm flipH="1">
            <a:off x="-1440" y="684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76" name="CustomShape 4"/>
          <p:cNvSpPr/>
          <p:nvPr/>
        </p:nvSpPr>
        <p:spPr>
          <a:xfrm>
            <a:off x="287280" y="539640"/>
            <a:ext cx="8995320" cy="637560"/>
          </a:xfrm>
          <a:custGeom>
            <a:avLst/>
            <a:gdLst/>
            <a:ahLst/>
            <a:cxnLst/>
            <a:rect l="0" t="0" r="r" b="b"/>
            <a:pathLst>
              <a:path w="24994" h="1518">
                <a:moveTo>
                  <a:pt x="0" y="0"/>
                </a:moveTo>
                <a:lnTo>
                  <a:pt x="24993" y="0"/>
                </a:lnTo>
                <a:lnTo>
                  <a:pt x="24993" y="1517"/>
                </a:lnTo>
                <a:lnTo>
                  <a:pt x="0" y="1517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l-GR" sz="3200" strike="noStrike" dirty="0" smtClean="0">
                <a:solidFill>
                  <a:srgbClr val="FF0000"/>
                </a:solidFill>
                <a:latin typeface="Helvetica Neue"/>
                <a:ea typeface="Helvetica Neue"/>
              </a:rPr>
              <a:t>Εγκαύματα</a:t>
            </a:r>
            <a:endParaRPr dirty="0">
              <a:solidFill>
                <a:srgbClr val="FF0000"/>
              </a:solidFill>
              <a:latin typeface="Helvetica Neue"/>
            </a:endParaRPr>
          </a:p>
        </p:txBody>
      </p:sp>
      <p:sp>
        <p:nvSpPr>
          <p:cNvPr id="377" name="CustomShape 5"/>
          <p:cNvSpPr/>
          <p:nvPr/>
        </p:nvSpPr>
        <p:spPr>
          <a:xfrm>
            <a:off x="3784320" y="6881760"/>
            <a:ext cx="2498400" cy="454680"/>
          </a:xfrm>
          <a:custGeom>
            <a:avLst/>
            <a:gdLst/>
            <a:ahLst/>
            <a:cxnLst/>
            <a:rect l="0" t="0" r="r" b="b"/>
            <a:pathLst>
              <a:path w="5968" h="1627">
                <a:moveTo>
                  <a:pt x="0" y="0"/>
                </a:moveTo>
                <a:lnTo>
                  <a:pt x="5967" y="0"/>
                </a:lnTo>
                <a:lnTo>
                  <a:pt x="5967" y="1626"/>
                </a:lnTo>
                <a:lnTo>
                  <a:pt x="0" y="1626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Ioannis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Lazarettos MD PhD</a:t>
            </a:r>
            <a:endParaRPr dirty="0">
              <a:latin typeface="Helvetica Neue"/>
            </a:endParaRPr>
          </a:p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Orthopaedic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Surgeon</a:t>
            </a:r>
            <a:endParaRPr dirty="0">
              <a:latin typeface="Helvetica Neue"/>
            </a:endParaRPr>
          </a:p>
        </p:txBody>
      </p:sp>
      <p:sp>
        <p:nvSpPr>
          <p:cNvPr id="378" name="CustomShape 6"/>
          <p:cNvSpPr/>
          <p:nvPr/>
        </p:nvSpPr>
        <p:spPr>
          <a:xfrm>
            <a:off x="287280" y="1160010"/>
            <a:ext cx="9358920" cy="261147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6240" rIns="90000" bIns="45000">
            <a:spAutoFit/>
          </a:bodyPr>
          <a:lstStyle/>
          <a:p>
            <a:pPr marL="609600" indent="-609600">
              <a:spcBef>
                <a:spcPct val="20000"/>
              </a:spcBef>
            </a:pPr>
            <a:r>
              <a:rPr lang="el-GR" sz="2800" dirty="0" smtClean="0">
                <a:solidFill>
                  <a:srgbClr val="FF0000"/>
                </a:solidFill>
                <a:latin typeface="Helvetica Neue"/>
                <a:cs typeface="Helvetica Neue"/>
              </a:rPr>
              <a:t>Ταξινόμηση</a:t>
            </a:r>
          </a:p>
          <a:p>
            <a:pPr marL="609600" indent="-609600">
              <a:spcBef>
                <a:spcPct val="20000"/>
              </a:spcBef>
            </a:pPr>
            <a:r>
              <a:rPr lang="en-US" sz="2800" dirty="0" smtClean="0">
                <a:solidFill>
                  <a:srgbClr val="FF0000"/>
                </a:solidFill>
                <a:latin typeface="Helvetica Neue"/>
                <a:cs typeface="Helvetica Neue"/>
              </a:rPr>
              <a:t>I</a:t>
            </a:r>
            <a:r>
              <a:rPr lang="el-GR" sz="2800" dirty="0" smtClean="0">
                <a:solidFill>
                  <a:srgbClr val="FF0000"/>
                </a:solidFill>
                <a:latin typeface="Helvetica Neue"/>
                <a:cs typeface="Helvetica Neue"/>
              </a:rPr>
              <a:t>:</a:t>
            </a:r>
            <a:r>
              <a:rPr lang="en-US" sz="2800" dirty="0" smtClean="0">
                <a:solidFill>
                  <a:srgbClr val="FF0000"/>
                </a:solidFill>
                <a:latin typeface="Helvetica Neue"/>
                <a:cs typeface="Helvetica Neue"/>
              </a:rPr>
              <a:t> 	</a:t>
            </a:r>
            <a:r>
              <a:rPr lang="el-GR" sz="2800" dirty="0" smtClean="0">
                <a:solidFill>
                  <a:srgbClr val="FFFFFF"/>
                </a:solidFill>
                <a:latin typeface="Helvetica Neue"/>
                <a:cs typeface="Helvetica Neue"/>
              </a:rPr>
              <a:t>μέχρι </a:t>
            </a:r>
            <a:r>
              <a:rPr lang="el-GR" sz="2800" dirty="0">
                <a:solidFill>
                  <a:srgbClr val="FFFFFF"/>
                </a:solidFill>
                <a:latin typeface="Helvetica Neue"/>
                <a:cs typeface="Helvetica Neue"/>
              </a:rPr>
              <a:t>επιδερμίδα</a:t>
            </a:r>
            <a:endParaRPr lang="en-US" sz="2800" dirty="0">
              <a:solidFill>
                <a:srgbClr val="FFFFFF"/>
              </a:solidFill>
              <a:latin typeface="Helvetica Neue"/>
              <a:cs typeface="Helvetica Neue"/>
            </a:endParaRPr>
          </a:p>
          <a:p>
            <a:pPr marL="609600" indent="-609600">
              <a:spcBef>
                <a:spcPct val="20000"/>
              </a:spcBef>
            </a:pPr>
            <a:r>
              <a:rPr lang="en-US" sz="2800" dirty="0" smtClean="0">
                <a:solidFill>
                  <a:srgbClr val="FF0000"/>
                </a:solidFill>
                <a:latin typeface="Helvetica Neue"/>
                <a:cs typeface="Helvetica Neue"/>
              </a:rPr>
              <a:t>II</a:t>
            </a:r>
            <a:r>
              <a:rPr lang="el-GR" sz="2800" dirty="0" smtClean="0">
                <a:solidFill>
                  <a:srgbClr val="FF0000"/>
                </a:solidFill>
                <a:latin typeface="Helvetica Neue"/>
                <a:cs typeface="Helvetica Neue"/>
              </a:rPr>
              <a:t>:</a:t>
            </a:r>
            <a:r>
              <a:rPr lang="en-US" sz="2800" dirty="0" smtClean="0">
                <a:solidFill>
                  <a:srgbClr val="FF0000"/>
                </a:solidFill>
                <a:latin typeface="Helvetica Neue"/>
                <a:cs typeface="Helvetica Neue"/>
              </a:rPr>
              <a:t> 	</a:t>
            </a:r>
            <a:r>
              <a:rPr lang="el-GR" sz="2800" dirty="0" smtClean="0">
                <a:solidFill>
                  <a:srgbClr val="FFFFFF"/>
                </a:solidFill>
                <a:latin typeface="Helvetica Neue"/>
                <a:cs typeface="Helvetica Neue"/>
              </a:rPr>
              <a:t>επιδερμίδα</a:t>
            </a:r>
            <a:r>
              <a:rPr lang="el-GR" sz="2800" dirty="0">
                <a:solidFill>
                  <a:srgbClr val="FFFFFF"/>
                </a:solidFill>
                <a:latin typeface="Helvetica Neue"/>
                <a:cs typeface="Helvetica Neue"/>
              </a:rPr>
              <a:t>, χόριο</a:t>
            </a:r>
            <a:r>
              <a:rPr lang="el-GR" sz="2800" dirty="0" smtClean="0">
                <a:solidFill>
                  <a:srgbClr val="FFFFFF"/>
                </a:solidFill>
                <a:latin typeface="Helvetica Neue"/>
                <a:cs typeface="Helvetica Neue"/>
              </a:rPr>
              <a:t>, λίπος</a:t>
            </a:r>
            <a:endParaRPr lang="el-GR" sz="2800" dirty="0">
              <a:solidFill>
                <a:srgbClr val="FFFFFF"/>
              </a:solidFill>
              <a:latin typeface="Helvetica Neue"/>
              <a:cs typeface="Helvetica Neue"/>
            </a:endParaRPr>
          </a:p>
          <a:p>
            <a:pPr marL="609600" indent="-609600">
              <a:spcBef>
                <a:spcPct val="20000"/>
              </a:spcBef>
            </a:pPr>
            <a:r>
              <a:rPr lang="el-GR" sz="2800" dirty="0" smtClean="0">
                <a:solidFill>
                  <a:srgbClr val="FF0000"/>
                </a:solidFill>
                <a:latin typeface="Helvetica Neue"/>
                <a:cs typeface="Helvetica Neue"/>
              </a:rPr>
              <a:t>ΙΙΙ:</a:t>
            </a:r>
            <a:r>
              <a:rPr lang="en-US" sz="2800" dirty="0" smtClean="0">
                <a:solidFill>
                  <a:srgbClr val="FF0000"/>
                </a:solidFill>
                <a:latin typeface="Helvetica Neue"/>
                <a:cs typeface="Helvetica Neue"/>
              </a:rPr>
              <a:t> 	</a:t>
            </a:r>
            <a:r>
              <a:rPr lang="el-GR" sz="2800" dirty="0" smtClean="0">
                <a:solidFill>
                  <a:srgbClr val="FFFFFF"/>
                </a:solidFill>
                <a:latin typeface="Helvetica Neue"/>
                <a:cs typeface="Helvetica Neue"/>
              </a:rPr>
              <a:t>και συνδετικός ιστός</a:t>
            </a:r>
            <a:endParaRPr lang="el-GR" sz="2800" dirty="0">
              <a:solidFill>
                <a:srgbClr val="FFFFFF"/>
              </a:solidFill>
              <a:latin typeface="Helvetica Neue"/>
              <a:cs typeface="Helvetica Neue"/>
            </a:endParaRPr>
          </a:p>
          <a:p>
            <a:pPr marL="609600" indent="-609600">
              <a:spcBef>
                <a:spcPct val="20000"/>
              </a:spcBef>
            </a:pPr>
            <a:r>
              <a:rPr lang="en-US" sz="2800" dirty="0" smtClean="0">
                <a:solidFill>
                  <a:srgbClr val="FF0000"/>
                </a:solidFill>
                <a:latin typeface="Helvetica Neue"/>
                <a:cs typeface="Helvetica Neue"/>
              </a:rPr>
              <a:t>IV</a:t>
            </a:r>
            <a:r>
              <a:rPr lang="el-GR" sz="2800" dirty="0" smtClean="0">
                <a:solidFill>
                  <a:srgbClr val="FF0000"/>
                </a:solidFill>
                <a:latin typeface="Helvetica Neue"/>
                <a:cs typeface="Helvetica Neue"/>
              </a:rPr>
              <a:t>:</a:t>
            </a:r>
            <a:r>
              <a:rPr lang="en-US" sz="2800" dirty="0" smtClean="0">
                <a:solidFill>
                  <a:srgbClr val="FF0000"/>
                </a:solidFill>
                <a:latin typeface="Helvetica Neue"/>
                <a:cs typeface="Helvetica Neue"/>
              </a:rPr>
              <a:t> 	</a:t>
            </a:r>
            <a:r>
              <a:rPr lang="el-GR" sz="2800" dirty="0" smtClean="0">
                <a:solidFill>
                  <a:srgbClr val="FFFFFF"/>
                </a:solidFill>
                <a:latin typeface="Helvetica Neue"/>
                <a:cs typeface="Helvetica Neue"/>
              </a:rPr>
              <a:t>μυς </a:t>
            </a:r>
            <a:r>
              <a:rPr lang="el-GR" sz="2800" dirty="0">
                <a:solidFill>
                  <a:srgbClr val="FFFFFF"/>
                </a:solidFill>
                <a:latin typeface="Helvetica Neue"/>
                <a:cs typeface="Helvetica Neue"/>
              </a:rPr>
              <a:t>και οστά</a:t>
            </a:r>
          </a:p>
        </p:txBody>
      </p:sp>
      <p:pic>
        <p:nvPicPr>
          <p:cNvPr id="20" name="Picture 7" descr="first-degree-burn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87280" y="4076699"/>
            <a:ext cx="1742285" cy="252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second-degree-burn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255762" y="4436699"/>
            <a:ext cx="1768641" cy="216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9" descr="third-degree-burn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527224" y="4436699"/>
            <a:ext cx="1755496" cy="216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0" descr="electrical forearm"/>
          <p:cNvPicPr>
            <a:picLocks noChangeAspect="1" noChangeArrowheads="1"/>
          </p:cNvPicPr>
          <p:nvPr/>
        </p:nvPicPr>
        <p:blipFill>
          <a:blip r:embed="rId6">
            <a:lum bright="6000" contrast="24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10800000">
            <a:off x="6749229" y="4436699"/>
            <a:ext cx="3007934" cy="216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8955598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CustomShape 1"/>
          <p:cNvSpPr/>
          <p:nvPr/>
        </p:nvSpPr>
        <p:spPr>
          <a:xfrm>
            <a:off x="7226280" y="6886440"/>
            <a:ext cx="234540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E67CC383-53C5-4868-9916-EAB5E69371E1}" type="slidenum">
              <a:rPr lang="el-GR" sz="1400" strike="noStrike">
                <a:solidFill>
                  <a:srgbClr val="FFFFFF"/>
                </a:solidFill>
                <a:latin typeface="Helvetica Neue"/>
                <a:ea typeface="ＭＳ Ｐゴシック"/>
              </a:rPr>
              <a:pPr algn="r">
                <a:lnSpc>
                  <a:spcPct val="100000"/>
                </a:lnSpc>
              </a:pPr>
              <a:t>50</a:t>
            </a:fld>
            <a:endParaRPr dirty="0">
              <a:latin typeface="Helvetica Neue"/>
            </a:endParaRPr>
          </a:p>
        </p:txBody>
      </p:sp>
      <p:sp>
        <p:nvSpPr>
          <p:cNvPr id="380" name="Line 2"/>
          <p:cNvSpPr/>
          <p:nvPr/>
        </p:nvSpPr>
        <p:spPr>
          <a:xfrm flipH="1">
            <a:off x="-1440" y="36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81" name="Line 3"/>
          <p:cNvSpPr/>
          <p:nvPr/>
        </p:nvSpPr>
        <p:spPr>
          <a:xfrm flipH="1">
            <a:off x="-1440" y="684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82" name="CustomShape 4"/>
          <p:cNvSpPr/>
          <p:nvPr/>
        </p:nvSpPr>
        <p:spPr>
          <a:xfrm>
            <a:off x="3784320" y="6881760"/>
            <a:ext cx="2498400" cy="454680"/>
          </a:xfrm>
          <a:custGeom>
            <a:avLst/>
            <a:gdLst/>
            <a:ahLst/>
            <a:cxnLst/>
            <a:rect l="0" t="0" r="r" b="b"/>
            <a:pathLst>
              <a:path w="5968" h="1627">
                <a:moveTo>
                  <a:pt x="0" y="0"/>
                </a:moveTo>
                <a:lnTo>
                  <a:pt x="5967" y="0"/>
                </a:lnTo>
                <a:lnTo>
                  <a:pt x="5967" y="1626"/>
                </a:lnTo>
                <a:lnTo>
                  <a:pt x="0" y="1626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Ioannis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Lazarettos MD PhD</a:t>
            </a:r>
            <a:endParaRPr dirty="0">
              <a:latin typeface="Helvetica Neue"/>
            </a:endParaRPr>
          </a:p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Orthopaedic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Surgeon</a:t>
            </a:r>
            <a:endParaRPr dirty="0">
              <a:latin typeface="Helvetica Neue"/>
            </a:endParaRPr>
          </a:p>
        </p:txBody>
      </p:sp>
      <p:sp>
        <p:nvSpPr>
          <p:cNvPr id="383" name="CustomShape 5"/>
          <p:cNvSpPr/>
          <p:nvPr/>
        </p:nvSpPr>
        <p:spPr>
          <a:xfrm>
            <a:off x="363600" y="693720"/>
            <a:ext cx="9355680" cy="545760"/>
          </a:xfrm>
          <a:custGeom>
            <a:avLst/>
            <a:gdLst/>
            <a:ahLst/>
            <a:cxnLst/>
            <a:rect l="0" t="0" r="r" b="b"/>
            <a:pathLst>
              <a:path w="25994" h="1775">
                <a:moveTo>
                  <a:pt x="0" y="0"/>
                </a:moveTo>
                <a:lnTo>
                  <a:pt x="25993" y="0"/>
                </a:lnTo>
                <a:lnTo>
                  <a:pt x="25993" y="1774"/>
                </a:lnTo>
                <a:lnTo>
                  <a:pt x="0" y="1774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94000"/>
              </a:lnSpc>
            </a:pPr>
            <a:r>
              <a:rPr lang="el-GR" sz="3600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Ευχαριστώ για την Προσοχή σας!</a:t>
            </a:r>
            <a:endParaRPr dirty="0">
              <a:latin typeface="Helvetica Neue"/>
            </a:endParaRPr>
          </a:p>
        </p:txBody>
      </p:sp>
      <p:pic>
        <p:nvPicPr>
          <p:cNvPr id="384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/>
        </p:blipFill>
        <p:spPr>
          <a:xfrm>
            <a:off x="2519280" y="1547640"/>
            <a:ext cx="5039280" cy="5039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CustomShape 1"/>
          <p:cNvSpPr/>
          <p:nvPr/>
        </p:nvSpPr>
        <p:spPr>
          <a:xfrm>
            <a:off x="7226280" y="6886440"/>
            <a:ext cx="234540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69875EEC-9D8A-4FC0-99D8-E2B5FF0E4DCD}" type="slidenum">
              <a:rPr lang="el-GR" sz="1400" strike="noStrike">
                <a:solidFill>
                  <a:srgbClr val="FFFFFF"/>
                </a:solidFill>
                <a:latin typeface="Helvetica Neue"/>
                <a:ea typeface="ＭＳ Ｐゴシック"/>
              </a:rPr>
              <a:pPr algn="r">
                <a:lnSpc>
                  <a:spcPct val="100000"/>
                </a:lnSpc>
              </a:pPr>
              <a:t>6</a:t>
            </a:fld>
            <a:endParaRPr dirty="0">
              <a:latin typeface="Helvetica Neue"/>
            </a:endParaRPr>
          </a:p>
        </p:txBody>
      </p:sp>
      <p:sp>
        <p:nvSpPr>
          <p:cNvPr id="374" name="Line 2"/>
          <p:cNvSpPr/>
          <p:nvPr/>
        </p:nvSpPr>
        <p:spPr>
          <a:xfrm flipH="1">
            <a:off x="-1440" y="36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75" name="Line 3"/>
          <p:cNvSpPr/>
          <p:nvPr/>
        </p:nvSpPr>
        <p:spPr>
          <a:xfrm flipH="1">
            <a:off x="-1440" y="684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76" name="CustomShape 4"/>
          <p:cNvSpPr/>
          <p:nvPr/>
        </p:nvSpPr>
        <p:spPr>
          <a:xfrm>
            <a:off x="287280" y="539640"/>
            <a:ext cx="8995320" cy="637560"/>
          </a:xfrm>
          <a:custGeom>
            <a:avLst/>
            <a:gdLst/>
            <a:ahLst/>
            <a:cxnLst/>
            <a:rect l="0" t="0" r="r" b="b"/>
            <a:pathLst>
              <a:path w="24994" h="1518">
                <a:moveTo>
                  <a:pt x="0" y="0"/>
                </a:moveTo>
                <a:lnTo>
                  <a:pt x="24993" y="0"/>
                </a:lnTo>
                <a:lnTo>
                  <a:pt x="24993" y="1517"/>
                </a:lnTo>
                <a:lnTo>
                  <a:pt x="0" y="1517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l-GR" sz="3200" strike="noStrike" dirty="0" smtClean="0">
                <a:solidFill>
                  <a:srgbClr val="FF0000"/>
                </a:solidFill>
                <a:latin typeface="Helvetica Neue"/>
                <a:ea typeface="Helvetica Neue"/>
              </a:rPr>
              <a:t>Εγκαύματα</a:t>
            </a:r>
            <a:endParaRPr dirty="0">
              <a:solidFill>
                <a:srgbClr val="FF0000"/>
              </a:solidFill>
              <a:latin typeface="Helvetica Neue"/>
            </a:endParaRPr>
          </a:p>
        </p:txBody>
      </p:sp>
      <p:sp>
        <p:nvSpPr>
          <p:cNvPr id="377" name="CustomShape 5"/>
          <p:cNvSpPr/>
          <p:nvPr/>
        </p:nvSpPr>
        <p:spPr>
          <a:xfrm>
            <a:off x="3784320" y="6881760"/>
            <a:ext cx="2498400" cy="454680"/>
          </a:xfrm>
          <a:custGeom>
            <a:avLst/>
            <a:gdLst/>
            <a:ahLst/>
            <a:cxnLst/>
            <a:rect l="0" t="0" r="r" b="b"/>
            <a:pathLst>
              <a:path w="5968" h="1627">
                <a:moveTo>
                  <a:pt x="0" y="0"/>
                </a:moveTo>
                <a:lnTo>
                  <a:pt x="5967" y="0"/>
                </a:lnTo>
                <a:lnTo>
                  <a:pt x="5967" y="1626"/>
                </a:lnTo>
                <a:lnTo>
                  <a:pt x="0" y="1626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Ioannis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Lazarettos MD PhD</a:t>
            </a:r>
            <a:endParaRPr dirty="0">
              <a:latin typeface="Helvetica Neue"/>
            </a:endParaRPr>
          </a:p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Orthopaedic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Surgeon</a:t>
            </a:r>
            <a:endParaRPr dirty="0">
              <a:latin typeface="Helvetica Neue"/>
            </a:endParaRPr>
          </a:p>
        </p:txBody>
      </p:sp>
      <p:sp>
        <p:nvSpPr>
          <p:cNvPr id="378" name="CustomShape 6"/>
          <p:cNvSpPr/>
          <p:nvPr/>
        </p:nvSpPr>
        <p:spPr>
          <a:xfrm>
            <a:off x="287280" y="1160010"/>
            <a:ext cx="9358920" cy="5432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6240" rIns="90000" bIns="45000">
            <a:spAutoFit/>
          </a:bodyPr>
          <a:lstStyle/>
          <a:p>
            <a:pPr marL="609600" indent="-609600">
              <a:spcBef>
                <a:spcPct val="20000"/>
              </a:spcBef>
            </a:pPr>
            <a:r>
              <a:rPr lang="el-GR" sz="2800" dirty="0" smtClean="0">
                <a:solidFill>
                  <a:srgbClr val="FF0000"/>
                </a:solidFill>
                <a:latin typeface="Helvetica Neue"/>
                <a:cs typeface="Helvetica Neue"/>
              </a:rPr>
              <a:t>Συμπτώματα</a:t>
            </a:r>
          </a:p>
        </p:txBody>
      </p:sp>
      <p:pic>
        <p:nvPicPr>
          <p:cNvPr id="13" name="Picture 12" descr="BURNS BLU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1D328D"/>
              </a:clrFrom>
              <a:clrTo>
                <a:srgbClr val="1D328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7560505" y="2296127"/>
            <a:ext cx="3960813" cy="50403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2017196" y="3654872"/>
            <a:ext cx="384206" cy="523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sz="2800" dirty="0">
                <a:solidFill>
                  <a:srgbClr val="FF0000"/>
                </a:solidFill>
                <a:latin typeface="Helvetica Neue"/>
                <a:cs typeface="Helvetica Neue"/>
              </a:rPr>
              <a:t>ΙΙ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1964804" y="5337034"/>
            <a:ext cx="4636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sz="2800" dirty="0">
                <a:solidFill>
                  <a:srgbClr val="FF0000"/>
                </a:solidFill>
                <a:latin typeface="Helvetica Neue"/>
              </a:rPr>
              <a:t>ΙΙΙ</a:t>
            </a: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2069588" y="2117777"/>
            <a:ext cx="277094" cy="523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sz="2800" dirty="0">
                <a:solidFill>
                  <a:srgbClr val="FF0000"/>
                </a:solidFill>
                <a:latin typeface="Helvetica Neue"/>
                <a:cs typeface="Helvetica Neue"/>
              </a:rPr>
              <a:t>Ι</a:t>
            </a: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4643438" y="2087528"/>
            <a:ext cx="274624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sz="2800" dirty="0">
                <a:solidFill>
                  <a:srgbClr val="FFFFFF"/>
                </a:solidFill>
                <a:latin typeface="Helvetica Neue"/>
                <a:cs typeface="Helvetica Neue"/>
              </a:rPr>
              <a:t>Ερύθημα</a:t>
            </a:r>
            <a:r>
              <a:rPr lang="el-GR" sz="2800" dirty="0" smtClean="0">
                <a:solidFill>
                  <a:srgbClr val="FFFFFF"/>
                </a:solidFill>
                <a:latin typeface="Helvetica Neue"/>
                <a:cs typeface="Helvetica Neue"/>
              </a:rPr>
              <a:t>,</a:t>
            </a:r>
          </a:p>
          <a:p>
            <a:r>
              <a:rPr lang="el-GR" sz="2800" dirty="0" smtClean="0">
                <a:solidFill>
                  <a:srgbClr val="FFFFFF"/>
                </a:solidFill>
                <a:latin typeface="Helvetica Neue"/>
                <a:cs typeface="Helvetica Neue"/>
              </a:rPr>
              <a:t>Ελαφρός </a:t>
            </a:r>
            <a:r>
              <a:rPr lang="el-GR" sz="2800" dirty="0">
                <a:solidFill>
                  <a:srgbClr val="FFFFFF"/>
                </a:solidFill>
                <a:latin typeface="Helvetica Neue"/>
                <a:cs typeface="Helvetica Neue"/>
              </a:rPr>
              <a:t>πόνος</a:t>
            </a: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4643438" y="3533680"/>
            <a:ext cx="335979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sz="2800" dirty="0">
                <a:solidFill>
                  <a:srgbClr val="FFFFFF"/>
                </a:solidFill>
                <a:latin typeface="Helvetica Neue"/>
                <a:cs typeface="Helvetica Neue"/>
              </a:rPr>
              <a:t>Υγρό, </a:t>
            </a:r>
            <a:r>
              <a:rPr lang="el-GR" sz="2800" dirty="0" smtClean="0">
                <a:solidFill>
                  <a:srgbClr val="FFFFFF"/>
                </a:solidFill>
                <a:latin typeface="Helvetica Neue"/>
                <a:cs typeface="Helvetica Neue"/>
              </a:rPr>
              <a:t>Φλύκταινα,</a:t>
            </a:r>
          </a:p>
          <a:p>
            <a:r>
              <a:rPr lang="el-GR" sz="2800" dirty="0" smtClean="0">
                <a:solidFill>
                  <a:srgbClr val="FFFFFF"/>
                </a:solidFill>
                <a:latin typeface="Helvetica Neue"/>
                <a:cs typeface="Helvetica Neue"/>
              </a:rPr>
              <a:t>Λευκή </a:t>
            </a:r>
            <a:r>
              <a:rPr lang="el-GR" sz="2800" dirty="0">
                <a:solidFill>
                  <a:srgbClr val="FFFFFF"/>
                </a:solidFill>
                <a:latin typeface="Helvetica Neue"/>
                <a:cs typeface="Helvetica Neue"/>
              </a:rPr>
              <a:t>χροιά, </a:t>
            </a:r>
            <a:r>
              <a:rPr lang="el-GR" sz="2800" dirty="0" smtClean="0">
                <a:solidFill>
                  <a:srgbClr val="FFFFFF"/>
                </a:solidFill>
                <a:latin typeface="Helvetica Neue"/>
                <a:cs typeface="Helvetica Neue"/>
              </a:rPr>
              <a:t>Πόνος</a:t>
            </a:r>
            <a:endParaRPr lang="el-GR" sz="2800" dirty="0">
              <a:solidFill>
                <a:srgbClr val="FFFFFF"/>
              </a:solidFill>
              <a:latin typeface="Helvetica Neue"/>
              <a:cs typeface="Helvetica Neue"/>
            </a:endParaRPr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4678363" y="5189443"/>
            <a:ext cx="356850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sz="2800" dirty="0">
                <a:solidFill>
                  <a:srgbClr val="FFFFFF"/>
                </a:solidFill>
                <a:latin typeface="Helvetica Neue"/>
                <a:cs typeface="Helvetica Neue"/>
              </a:rPr>
              <a:t>Εσχάρες, </a:t>
            </a:r>
            <a:r>
              <a:rPr lang="el-GR" sz="2800" dirty="0" smtClean="0">
                <a:solidFill>
                  <a:srgbClr val="FFFFFF"/>
                </a:solidFill>
                <a:latin typeface="Helvetica Neue"/>
                <a:cs typeface="Helvetica Neue"/>
              </a:rPr>
              <a:t>Νεκρώσεις</a:t>
            </a:r>
            <a:r>
              <a:rPr lang="el-GR" sz="2800" dirty="0">
                <a:solidFill>
                  <a:srgbClr val="FFFFFF"/>
                </a:solidFill>
                <a:latin typeface="Helvetica Neue"/>
                <a:cs typeface="Helvetica Neue"/>
              </a:rPr>
              <a:t>, </a:t>
            </a:r>
          </a:p>
          <a:p>
            <a:r>
              <a:rPr lang="el-GR" sz="2800" dirty="0">
                <a:solidFill>
                  <a:srgbClr val="FFFFFF"/>
                </a:solidFill>
                <a:latin typeface="Helvetica Neue"/>
                <a:cs typeface="Helvetica Neue"/>
              </a:rPr>
              <a:t>Όχι </a:t>
            </a:r>
            <a:r>
              <a:rPr lang="el-GR" sz="2800" dirty="0" smtClean="0">
                <a:solidFill>
                  <a:srgbClr val="FFFFFF"/>
                </a:solidFill>
                <a:latin typeface="Helvetica Neue"/>
                <a:cs typeface="Helvetica Neue"/>
              </a:rPr>
              <a:t>Αίσθηση</a:t>
            </a:r>
            <a:r>
              <a:rPr lang="el-GR" sz="2800" dirty="0">
                <a:solidFill>
                  <a:srgbClr val="FFFFFF"/>
                </a:solidFill>
                <a:latin typeface="Helvetica Neue"/>
                <a:cs typeface="Helvetica Neue"/>
              </a:rPr>
              <a:t>, </a:t>
            </a:r>
            <a:r>
              <a:rPr lang="el-GR" sz="2800" dirty="0" smtClean="0">
                <a:solidFill>
                  <a:srgbClr val="FFFFFF"/>
                </a:solidFill>
                <a:latin typeface="Helvetica Neue"/>
                <a:cs typeface="Helvetica Neue"/>
              </a:rPr>
              <a:t>Πόνος</a:t>
            </a:r>
            <a:endParaRPr lang="el-GR" sz="2800" dirty="0">
              <a:solidFill>
                <a:srgbClr val="FFFFFF"/>
              </a:solidFill>
              <a:latin typeface="Helvetica Neue"/>
              <a:cs typeface="Helvetica Neue"/>
            </a:endParaRPr>
          </a:p>
        </p:txBody>
      </p:sp>
      <p:pic>
        <p:nvPicPr>
          <p:cNvPr id="24" name="Picture 7" descr="first-degree-burn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3286524" y="1703223"/>
            <a:ext cx="995591" cy="13384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second-degree-burn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47878" y="3357962"/>
            <a:ext cx="1031709" cy="126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9" descr="third-degree-burn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58074" y="4883550"/>
            <a:ext cx="1024041" cy="126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6638247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CustomShape 1"/>
          <p:cNvSpPr/>
          <p:nvPr/>
        </p:nvSpPr>
        <p:spPr>
          <a:xfrm>
            <a:off x="7226280" y="6886440"/>
            <a:ext cx="234540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69875EEC-9D8A-4FC0-99D8-E2B5FF0E4DCD}" type="slidenum">
              <a:rPr lang="el-GR" sz="1400" strike="noStrike">
                <a:solidFill>
                  <a:srgbClr val="FFFFFF"/>
                </a:solidFill>
                <a:latin typeface="Helvetica Neue"/>
                <a:ea typeface="ＭＳ Ｐゴシック"/>
              </a:rPr>
              <a:pPr algn="r">
                <a:lnSpc>
                  <a:spcPct val="100000"/>
                </a:lnSpc>
              </a:pPr>
              <a:t>7</a:t>
            </a:fld>
            <a:endParaRPr dirty="0">
              <a:latin typeface="Helvetica Neue"/>
            </a:endParaRPr>
          </a:p>
        </p:txBody>
      </p:sp>
      <p:sp>
        <p:nvSpPr>
          <p:cNvPr id="374" name="Line 2"/>
          <p:cNvSpPr/>
          <p:nvPr/>
        </p:nvSpPr>
        <p:spPr>
          <a:xfrm flipH="1">
            <a:off x="-1440" y="36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75" name="Line 3"/>
          <p:cNvSpPr/>
          <p:nvPr/>
        </p:nvSpPr>
        <p:spPr>
          <a:xfrm flipH="1">
            <a:off x="-1440" y="684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76" name="CustomShape 4"/>
          <p:cNvSpPr/>
          <p:nvPr/>
        </p:nvSpPr>
        <p:spPr>
          <a:xfrm>
            <a:off x="287280" y="539640"/>
            <a:ext cx="8995320" cy="637560"/>
          </a:xfrm>
          <a:custGeom>
            <a:avLst/>
            <a:gdLst/>
            <a:ahLst/>
            <a:cxnLst/>
            <a:rect l="0" t="0" r="r" b="b"/>
            <a:pathLst>
              <a:path w="24994" h="1518">
                <a:moveTo>
                  <a:pt x="0" y="0"/>
                </a:moveTo>
                <a:lnTo>
                  <a:pt x="24993" y="0"/>
                </a:lnTo>
                <a:lnTo>
                  <a:pt x="24993" y="1517"/>
                </a:lnTo>
                <a:lnTo>
                  <a:pt x="0" y="1517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l-GR" sz="3200" strike="noStrike" dirty="0" smtClean="0">
                <a:solidFill>
                  <a:srgbClr val="FF0000"/>
                </a:solidFill>
                <a:latin typeface="Helvetica Neue"/>
                <a:ea typeface="Helvetica Neue"/>
              </a:rPr>
              <a:t>Εγκαύματα</a:t>
            </a:r>
            <a:endParaRPr dirty="0">
              <a:solidFill>
                <a:srgbClr val="FF0000"/>
              </a:solidFill>
              <a:latin typeface="Helvetica Neue"/>
            </a:endParaRPr>
          </a:p>
        </p:txBody>
      </p:sp>
      <p:sp>
        <p:nvSpPr>
          <p:cNvPr id="377" name="CustomShape 5"/>
          <p:cNvSpPr/>
          <p:nvPr/>
        </p:nvSpPr>
        <p:spPr>
          <a:xfrm>
            <a:off x="3784320" y="6881760"/>
            <a:ext cx="2498400" cy="454680"/>
          </a:xfrm>
          <a:custGeom>
            <a:avLst/>
            <a:gdLst/>
            <a:ahLst/>
            <a:cxnLst/>
            <a:rect l="0" t="0" r="r" b="b"/>
            <a:pathLst>
              <a:path w="5968" h="1627">
                <a:moveTo>
                  <a:pt x="0" y="0"/>
                </a:moveTo>
                <a:lnTo>
                  <a:pt x="5967" y="0"/>
                </a:lnTo>
                <a:lnTo>
                  <a:pt x="5967" y="1626"/>
                </a:lnTo>
                <a:lnTo>
                  <a:pt x="0" y="1626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Ioannis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Lazarettos MD PhD</a:t>
            </a:r>
            <a:endParaRPr dirty="0">
              <a:latin typeface="Helvetica Neue"/>
            </a:endParaRPr>
          </a:p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Orthopaedic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Surgeon</a:t>
            </a:r>
            <a:endParaRPr dirty="0">
              <a:latin typeface="Helvetica Neue"/>
            </a:endParaRPr>
          </a:p>
        </p:txBody>
      </p:sp>
      <p:sp>
        <p:nvSpPr>
          <p:cNvPr id="378" name="CustomShape 6"/>
          <p:cNvSpPr/>
          <p:nvPr/>
        </p:nvSpPr>
        <p:spPr>
          <a:xfrm>
            <a:off x="287280" y="1160010"/>
            <a:ext cx="9358920" cy="20944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6240" rIns="90000" bIns="45000">
            <a:spAutoFit/>
          </a:bodyPr>
          <a:lstStyle/>
          <a:p>
            <a:pPr marL="609600" indent="-609600">
              <a:spcBef>
                <a:spcPct val="20000"/>
              </a:spcBef>
            </a:pPr>
            <a:r>
              <a:rPr lang="el-GR" sz="2800" dirty="0" smtClean="0">
                <a:solidFill>
                  <a:srgbClr val="FF0000"/>
                </a:solidFill>
                <a:latin typeface="Helvetica Neue"/>
                <a:cs typeface="Helvetica Neue"/>
              </a:rPr>
              <a:t>Διακρίνονται σε:</a:t>
            </a:r>
          </a:p>
          <a:p>
            <a:pPr marL="342900" indent="-342900">
              <a:spcBef>
                <a:spcPct val="20000"/>
              </a:spcBef>
            </a:pPr>
            <a:r>
              <a:rPr lang="el-GR" sz="2800" dirty="0">
                <a:solidFill>
                  <a:srgbClr val="FF0000"/>
                </a:solidFill>
                <a:latin typeface="Helvetica Neue"/>
                <a:cs typeface="Helvetica Neue"/>
              </a:rPr>
              <a:t>1. </a:t>
            </a:r>
            <a:r>
              <a:rPr lang="el-GR" sz="2800" dirty="0">
                <a:solidFill>
                  <a:srgbClr val="FFFFFF"/>
                </a:solidFill>
                <a:latin typeface="Helvetica Neue"/>
                <a:cs typeface="Helvetica Neue"/>
              </a:rPr>
              <a:t>Θερμικά </a:t>
            </a:r>
            <a:endParaRPr lang="en-US" sz="2800" dirty="0">
              <a:solidFill>
                <a:srgbClr val="FFFFFF"/>
              </a:solidFill>
              <a:latin typeface="Helvetica Neue"/>
              <a:cs typeface="Helvetica Neue"/>
            </a:endParaRPr>
          </a:p>
          <a:p>
            <a:pPr marL="342900" indent="-342900">
              <a:spcBef>
                <a:spcPct val="20000"/>
              </a:spcBef>
            </a:pPr>
            <a:r>
              <a:rPr lang="el-GR" sz="2800" dirty="0">
                <a:solidFill>
                  <a:srgbClr val="FF0000"/>
                </a:solidFill>
                <a:latin typeface="Helvetica Neue"/>
                <a:cs typeface="Helvetica Neue"/>
              </a:rPr>
              <a:t>2. </a:t>
            </a:r>
            <a:r>
              <a:rPr lang="el-GR" sz="2800" dirty="0">
                <a:solidFill>
                  <a:srgbClr val="FFFFFF"/>
                </a:solidFill>
                <a:latin typeface="Helvetica Neue"/>
                <a:cs typeface="Helvetica Neue"/>
              </a:rPr>
              <a:t>Χημικά </a:t>
            </a:r>
          </a:p>
          <a:p>
            <a:pPr marL="342900" indent="-342900">
              <a:spcBef>
                <a:spcPct val="20000"/>
              </a:spcBef>
            </a:pPr>
            <a:r>
              <a:rPr lang="el-GR" sz="2800" dirty="0">
                <a:solidFill>
                  <a:srgbClr val="FF0000"/>
                </a:solidFill>
                <a:latin typeface="Helvetica Neue"/>
                <a:cs typeface="Helvetica Neue"/>
              </a:rPr>
              <a:t>3. </a:t>
            </a:r>
            <a:r>
              <a:rPr lang="el-GR" sz="2800" dirty="0" smtClean="0">
                <a:solidFill>
                  <a:srgbClr val="FFFFFF"/>
                </a:solidFill>
                <a:latin typeface="Helvetica Neue"/>
                <a:cs typeface="Helvetica Neue"/>
              </a:rPr>
              <a:t>Ηλεκτρικά</a:t>
            </a:r>
            <a:endParaRPr lang="el-GR" sz="2800" dirty="0">
              <a:solidFill>
                <a:srgbClr val="FFFFFF"/>
              </a:solidFill>
              <a:latin typeface="Helvetica Neue"/>
              <a:cs typeface="Helvetica Neue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285928" y="3501640"/>
            <a:ext cx="7536874" cy="2880001"/>
            <a:chOff x="2074984" y="3834550"/>
            <a:chExt cx="7536874" cy="2880001"/>
          </a:xfrm>
        </p:grpSpPr>
        <p:pic>
          <p:nvPicPr>
            <p:cNvPr id="20" name="Picture 4" descr="Burns acid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2448" y="3834550"/>
              <a:ext cx="3839410" cy="28800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7" descr="burns 3rd degre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574297" y="4335238"/>
              <a:ext cx="2880000" cy="187862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8" descr="burns electrical 0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908" y="3834551"/>
              <a:ext cx="1848818" cy="28800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46443117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CustomShape 1"/>
          <p:cNvSpPr/>
          <p:nvPr/>
        </p:nvSpPr>
        <p:spPr>
          <a:xfrm>
            <a:off x="7226280" y="6886440"/>
            <a:ext cx="234540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69875EEC-9D8A-4FC0-99D8-E2B5FF0E4DCD}" type="slidenum">
              <a:rPr lang="el-GR" sz="1400" strike="noStrike">
                <a:solidFill>
                  <a:srgbClr val="FFFFFF"/>
                </a:solidFill>
                <a:latin typeface="Helvetica Neue"/>
                <a:ea typeface="ＭＳ Ｐゴシック"/>
              </a:rPr>
              <a:pPr algn="r">
                <a:lnSpc>
                  <a:spcPct val="100000"/>
                </a:lnSpc>
              </a:pPr>
              <a:t>8</a:t>
            </a:fld>
            <a:endParaRPr dirty="0">
              <a:latin typeface="Helvetica Neue"/>
            </a:endParaRPr>
          </a:p>
        </p:txBody>
      </p:sp>
      <p:sp>
        <p:nvSpPr>
          <p:cNvPr id="374" name="Line 2"/>
          <p:cNvSpPr/>
          <p:nvPr/>
        </p:nvSpPr>
        <p:spPr>
          <a:xfrm flipH="1">
            <a:off x="-1440" y="36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75" name="Line 3"/>
          <p:cNvSpPr/>
          <p:nvPr/>
        </p:nvSpPr>
        <p:spPr>
          <a:xfrm flipH="1">
            <a:off x="-1440" y="684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76" name="CustomShape 4"/>
          <p:cNvSpPr/>
          <p:nvPr/>
        </p:nvSpPr>
        <p:spPr>
          <a:xfrm>
            <a:off x="287280" y="539640"/>
            <a:ext cx="8995320" cy="637560"/>
          </a:xfrm>
          <a:custGeom>
            <a:avLst/>
            <a:gdLst/>
            <a:ahLst/>
            <a:cxnLst/>
            <a:rect l="0" t="0" r="r" b="b"/>
            <a:pathLst>
              <a:path w="24994" h="1518">
                <a:moveTo>
                  <a:pt x="0" y="0"/>
                </a:moveTo>
                <a:lnTo>
                  <a:pt x="24993" y="0"/>
                </a:lnTo>
                <a:lnTo>
                  <a:pt x="24993" y="1517"/>
                </a:lnTo>
                <a:lnTo>
                  <a:pt x="0" y="1517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l-GR" sz="3200" strike="noStrike" dirty="0" smtClean="0">
                <a:solidFill>
                  <a:srgbClr val="FF0000"/>
                </a:solidFill>
                <a:latin typeface="Helvetica Neue"/>
                <a:ea typeface="Helvetica Neue"/>
              </a:rPr>
              <a:t>Εγκαύματα</a:t>
            </a:r>
            <a:endParaRPr dirty="0">
              <a:solidFill>
                <a:srgbClr val="FF0000"/>
              </a:solidFill>
              <a:latin typeface="Helvetica Neue"/>
            </a:endParaRPr>
          </a:p>
        </p:txBody>
      </p:sp>
      <p:sp>
        <p:nvSpPr>
          <p:cNvPr id="377" name="CustomShape 5"/>
          <p:cNvSpPr/>
          <p:nvPr/>
        </p:nvSpPr>
        <p:spPr>
          <a:xfrm>
            <a:off x="3784320" y="6881760"/>
            <a:ext cx="2498400" cy="454680"/>
          </a:xfrm>
          <a:custGeom>
            <a:avLst/>
            <a:gdLst/>
            <a:ahLst/>
            <a:cxnLst/>
            <a:rect l="0" t="0" r="r" b="b"/>
            <a:pathLst>
              <a:path w="5968" h="1627">
                <a:moveTo>
                  <a:pt x="0" y="0"/>
                </a:moveTo>
                <a:lnTo>
                  <a:pt x="5967" y="0"/>
                </a:lnTo>
                <a:lnTo>
                  <a:pt x="5967" y="1626"/>
                </a:lnTo>
                <a:lnTo>
                  <a:pt x="0" y="1626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Ioannis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Lazarettos MD PhD</a:t>
            </a:r>
            <a:endParaRPr dirty="0">
              <a:latin typeface="Helvetica Neue"/>
            </a:endParaRPr>
          </a:p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Orthopaedic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Surgeon</a:t>
            </a:r>
            <a:endParaRPr dirty="0">
              <a:latin typeface="Helvetica Neue"/>
            </a:endParaRPr>
          </a:p>
        </p:txBody>
      </p:sp>
      <p:sp>
        <p:nvSpPr>
          <p:cNvPr id="378" name="CustomShape 6"/>
          <p:cNvSpPr/>
          <p:nvPr/>
        </p:nvSpPr>
        <p:spPr>
          <a:xfrm>
            <a:off x="287280" y="1160010"/>
            <a:ext cx="9358920" cy="550457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6240" rIns="90000" bIns="45000">
            <a:spAutoFit/>
          </a:bodyPr>
          <a:lstStyle/>
          <a:p>
            <a:pPr marL="609600" indent="-609600">
              <a:spcBef>
                <a:spcPct val="20000"/>
              </a:spcBef>
            </a:pPr>
            <a:r>
              <a:rPr lang="el-GR" sz="2400" dirty="0" smtClean="0">
                <a:solidFill>
                  <a:srgbClr val="FF0000"/>
                </a:solidFill>
                <a:latin typeface="Helvetica Neue"/>
                <a:cs typeface="Helvetica Neue"/>
              </a:rPr>
              <a:t>Ανάλογα με την αιτία:</a:t>
            </a:r>
          </a:p>
          <a:p>
            <a:pPr>
              <a:spcBef>
                <a:spcPct val="20000"/>
              </a:spcBef>
            </a:pPr>
            <a:r>
              <a:rPr lang="el-GR" sz="2400" dirty="0">
                <a:solidFill>
                  <a:srgbClr val="FF0000"/>
                </a:solidFill>
                <a:latin typeface="Helvetica Neue"/>
                <a:cs typeface="Helvetica Neue"/>
              </a:rPr>
              <a:t>Ξηρή </a:t>
            </a:r>
            <a:r>
              <a:rPr lang="el-GR" sz="2400" dirty="0" smtClean="0">
                <a:solidFill>
                  <a:srgbClr val="FF0000"/>
                </a:solidFill>
                <a:latin typeface="Helvetica Neue"/>
                <a:cs typeface="Helvetica Neue"/>
              </a:rPr>
              <a:t>θερμότητα</a:t>
            </a:r>
          </a:p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l-GR" sz="2000" dirty="0">
                <a:latin typeface="Helvetica Neue"/>
                <a:ea typeface="ＭＳ Ｐゴシック" charset="0"/>
                <a:cs typeface="Helvetica Neue"/>
              </a:rPr>
              <a:t>Τσιγάρο, </a:t>
            </a:r>
            <a:r>
              <a:rPr lang="el-GR" sz="2000" dirty="0" smtClean="0">
                <a:latin typeface="Helvetica Neue"/>
                <a:ea typeface="ＭＳ Ｐゴシック" charset="0"/>
                <a:cs typeface="Helvetica Neue"/>
              </a:rPr>
              <a:t>Σίδερο, Κάρβουνο </a:t>
            </a:r>
            <a:endParaRPr lang="el-GR" sz="2000" dirty="0">
              <a:latin typeface="Helvetica Neue"/>
              <a:ea typeface="ＭＳ Ｐゴシック" charset="0"/>
              <a:cs typeface="Helvetica Neue"/>
            </a:endParaRPr>
          </a:p>
          <a:p>
            <a:pPr>
              <a:spcBef>
                <a:spcPct val="20000"/>
              </a:spcBef>
            </a:pPr>
            <a:r>
              <a:rPr lang="el-GR" sz="2400" dirty="0" smtClean="0">
                <a:solidFill>
                  <a:srgbClr val="FF0000"/>
                </a:solidFill>
                <a:latin typeface="Helvetica Neue"/>
                <a:cs typeface="Helvetica Neue"/>
              </a:rPr>
              <a:t>Υγρή</a:t>
            </a:r>
            <a:r>
              <a:rPr lang="en-US" sz="2400" dirty="0" smtClean="0">
                <a:solidFill>
                  <a:srgbClr val="FF0000"/>
                </a:solidFill>
                <a:latin typeface="Helvetica Neue"/>
                <a:cs typeface="Helvetica Neue"/>
              </a:rPr>
              <a:t> </a:t>
            </a:r>
            <a:r>
              <a:rPr lang="el-GR" sz="2400" dirty="0" smtClean="0">
                <a:solidFill>
                  <a:srgbClr val="FF0000"/>
                </a:solidFill>
                <a:latin typeface="Helvetica Neue"/>
                <a:cs typeface="Helvetica Neue"/>
              </a:rPr>
              <a:t>θερμότητα</a:t>
            </a:r>
          </a:p>
          <a:p>
            <a:pPr lvl="0">
              <a:spcBef>
                <a:spcPct val="20000"/>
              </a:spcBef>
            </a:pPr>
            <a:r>
              <a:rPr lang="el-GR" sz="2000" dirty="0">
                <a:latin typeface="Helvetica Neue"/>
                <a:ea typeface="ＭＳ Ｐゴシック" charset="0"/>
                <a:cs typeface="Helvetica Neue"/>
              </a:rPr>
              <a:t>Ατμός, </a:t>
            </a:r>
            <a:r>
              <a:rPr lang="el-GR" sz="2000" dirty="0" smtClean="0">
                <a:latin typeface="Helvetica Neue"/>
                <a:ea typeface="ＭＳ Ｐゴシック" charset="0"/>
                <a:cs typeface="Helvetica Neue"/>
              </a:rPr>
              <a:t>Λάδι</a:t>
            </a:r>
            <a:endParaRPr lang="el-GR" sz="2000" dirty="0">
              <a:latin typeface="Helvetica Neue"/>
              <a:cs typeface="Helvetica Neue"/>
            </a:endParaRPr>
          </a:p>
          <a:p>
            <a:pPr>
              <a:spcBef>
                <a:spcPct val="20000"/>
              </a:spcBef>
            </a:pPr>
            <a:r>
              <a:rPr lang="el-GR" sz="2400" dirty="0">
                <a:solidFill>
                  <a:srgbClr val="FF0000"/>
                </a:solidFill>
                <a:latin typeface="Helvetica Neue"/>
                <a:cs typeface="Helvetica Neue"/>
              </a:rPr>
              <a:t>Υγρή φλόγα</a:t>
            </a:r>
          </a:p>
          <a:p>
            <a:pPr lvl="0">
              <a:spcBef>
                <a:spcPct val="20000"/>
              </a:spcBef>
            </a:pPr>
            <a:r>
              <a:rPr lang="el-GR" sz="2000" dirty="0">
                <a:latin typeface="Helvetica Neue"/>
                <a:ea typeface="ＭＳ Ｐゴシック" charset="0"/>
                <a:cs typeface="Helvetica Neue"/>
              </a:rPr>
              <a:t>Βενζίνη, </a:t>
            </a:r>
            <a:r>
              <a:rPr lang="el-GR" sz="2000" dirty="0" smtClean="0">
                <a:latin typeface="Helvetica Neue"/>
                <a:ea typeface="ＭＳ Ｐゴシック" charset="0"/>
                <a:cs typeface="Helvetica Neue"/>
              </a:rPr>
              <a:t>Οινόπνευμα </a:t>
            </a:r>
            <a:endParaRPr lang="el-GR" sz="2000" dirty="0">
              <a:latin typeface="Helvetica Neue"/>
              <a:ea typeface="ＭＳ Ｐゴシック" charset="0"/>
              <a:cs typeface="Helvetica Neue"/>
            </a:endParaRPr>
          </a:p>
          <a:p>
            <a:pPr>
              <a:spcBef>
                <a:spcPct val="20000"/>
              </a:spcBef>
            </a:pPr>
            <a:r>
              <a:rPr lang="el-GR" sz="2400" dirty="0" smtClean="0">
                <a:solidFill>
                  <a:srgbClr val="FF0000"/>
                </a:solidFill>
                <a:latin typeface="Helvetica Neue"/>
                <a:cs typeface="Helvetica Neue"/>
              </a:rPr>
              <a:t>Ξηρή φλόγα</a:t>
            </a:r>
          </a:p>
          <a:p>
            <a:pPr>
              <a:spcBef>
                <a:spcPct val="20000"/>
              </a:spcBef>
            </a:pPr>
            <a:r>
              <a:rPr lang="el-GR" sz="2000" dirty="0">
                <a:latin typeface="Helvetica Neue"/>
                <a:ea typeface="ＭＳ Ｐゴシック" charset="0"/>
                <a:cs typeface="Helvetica Neue"/>
              </a:rPr>
              <a:t>Υγραέριο</a:t>
            </a:r>
            <a:endParaRPr lang="el-GR" sz="2000" dirty="0">
              <a:latin typeface="Helvetica Neue"/>
              <a:cs typeface="Helvetica Neue"/>
            </a:endParaRPr>
          </a:p>
          <a:p>
            <a:pPr>
              <a:spcBef>
                <a:spcPct val="20000"/>
              </a:spcBef>
            </a:pPr>
            <a:r>
              <a:rPr lang="el-GR" sz="2400" dirty="0" smtClean="0">
                <a:solidFill>
                  <a:srgbClr val="FF0000"/>
                </a:solidFill>
                <a:latin typeface="Helvetica Neue"/>
                <a:cs typeface="Helvetica Neue"/>
              </a:rPr>
              <a:t>Ψύξη</a:t>
            </a:r>
          </a:p>
          <a:p>
            <a:pPr lvl="0">
              <a:spcBef>
                <a:spcPct val="20000"/>
              </a:spcBef>
            </a:pPr>
            <a:r>
              <a:rPr lang="el-GR" sz="2000" dirty="0">
                <a:latin typeface="Helvetica Neue"/>
                <a:ea typeface="ＭＳ Ｐゴシック" charset="0"/>
                <a:cs typeface="Helvetica Neue"/>
              </a:rPr>
              <a:t>Υγρό </a:t>
            </a:r>
            <a:r>
              <a:rPr lang="el-GR" sz="2000" dirty="0" smtClean="0">
                <a:latin typeface="Helvetica Neue"/>
                <a:ea typeface="ＭＳ Ｐゴシック" charset="0"/>
                <a:cs typeface="Helvetica Neue"/>
              </a:rPr>
              <a:t>άζωτο</a:t>
            </a:r>
            <a:endParaRPr lang="el-GR" sz="2000" dirty="0">
              <a:latin typeface="Helvetica Neue"/>
              <a:cs typeface="Helvetica Neue"/>
            </a:endParaRPr>
          </a:p>
          <a:p>
            <a:pPr>
              <a:spcBef>
                <a:spcPct val="20000"/>
              </a:spcBef>
            </a:pPr>
            <a:r>
              <a:rPr lang="el-GR" sz="2400" dirty="0" smtClean="0">
                <a:solidFill>
                  <a:srgbClr val="FF0000"/>
                </a:solidFill>
                <a:latin typeface="Helvetica Neue"/>
                <a:cs typeface="Helvetica Neue"/>
              </a:rPr>
              <a:t>Ακτινοβολία</a:t>
            </a:r>
          </a:p>
          <a:p>
            <a:pPr lvl="0">
              <a:spcBef>
                <a:spcPct val="20000"/>
              </a:spcBef>
            </a:pPr>
            <a:r>
              <a:rPr lang="el-GR" sz="2000" dirty="0">
                <a:latin typeface="Helvetica Neue"/>
                <a:ea typeface="ＭＳ Ｐゴシック" charset="0"/>
                <a:cs typeface="Helvetica Neue"/>
              </a:rPr>
              <a:t>Ήλιος, </a:t>
            </a:r>
            <a:r>
              <a:rPr lang="el-GR" sz="2000" dirty="0" smtClean="0">
                <a:latin typeface="Helvetica Neue"/>
                <a:ea typeface="ＭＳ Ｐゴシック" charset="0"/>
                <a:cs typeface="Helvetica Neue"/>
              </a:rPr>
              <a:t>Ακτίνες</a:t>
            </a:r>
            <a:r>
              <a:rPr lang="el-GR" sz="2000" dirty="0">
                <a:latin typeface="Helvetica Neue"/>
                <a:ea typeface="ＭＳ Ｐゴシック" charset="0"/>
                <a:cs typeface="Helvetica Neue"/>
              </a:rPr>
              <a:t>-</a:t>
            </a:r>
            <a:r>
              <a:rPr lang="el-GR" sz="2000" dirty="0" smtClean="0">
                <a:latin typeface="Helvetica Neue"/>
                <a:ea typeface="ＭＳ Ｐゴシック" charset="0"/>
                <a:cs typeface="Helvetica Neue"/>
              </a:rPr>
              <a:t>Χ</a:t>
            </a:r>
            <a:r>
              <a:rPr lang="el-GR" sz="2000" dirty="0" smtClean="0">
                <a:latin typeface="Helvetica Neue"/>
                <a:cs typeface="Helvetica Neue"/>
              </a:rPr>
              <a:t> </a:t>
            </a:r>
            <a:endParaRPr lang="el-GR" sz="2000" dirty="0"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617021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CustomShape 1"/>
          <p:cNvSpPr/>
          <p:nvPr/>
        </p:nvSpPr>
        <p:spPr>
          <a:xfrm>
            <a:off x="7226280" y="6886440"/>
            <a:ext cx="234540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69875EEC-9D8A-4FC0-99D8-E2B5FF0E4DCD}" type="slidenum">
              <a:rPr lang="el-GR" sz="1400" strike="noStrike">
                <a:solidFill>
                  <a:srgbClr val="FFFFFF"/>
                </a:solidFill>
                <a:latin typeface="Helvetica Neue"/>
                <a:ea typeface="ＭＳ Ｐゴシック"/>
              </a:rPr>
              <a:pPr algn="r">
                <a:lnSpc>
                  <a:spcPct val="100000"/>
                </a:lnSpc>
              </a:pPr>
              <a:t>9</a:t>
            </a:fld>
            <a:endParaRPr dirty="0">
              <a:latin typeface="Helvetica Neue"/>
            </a:endParaRPr>
          </a:p>
        </p:txBody>
      </p:sp>
      <p:sp>
        <p:nvSpPr>
          <p:cNvPr id="374" name="Line 2"/>
          <p:cNvSpPr/>
          <p:nvPr/>
        </p:nvSpPr>
        <p:spPr>
          <a:xfrm flipH="1">
            <a:off x="-1440" y="36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75" name="Line 3"/>
          <p:cNvSpPr/>
          <p:nvPr/>
        </p:nvSpPr>
        <p:spPr>
          <a:xfrm flipH="1">
            <a:off x="-1440" y="684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76" name="CustomShape 4"/>
          <p:cNvSpPr/>
          <p:nvPr/>
        </p:nvSpPr>
        <p:spPr>
          <a:xfrm>
            <a:off x="287280" y="539640"/>
            <a:ext cx="8995320" cy="637560"/>
          </a:xfrm>
          <a:custGeom>
            <a:avLst/>
            <a:gdLst/>
            <a:ahLst/>
            <a:cxnLst/>
            <a:rect l="0" t="0" r="r" b="b"/>
            <a:pathLst>
              <a:path w="24994" h="1518">
                <a:moveTo>
                  <a:pt x="0" y="0"/>
                </a:moveTo>
                <a:lnTo>
                  <a:pt x="24993" y="0"/>
                </a:lnTo>
                <a:lnTo>
                  <a:pt x="24993" y="1517"/>
                </a:lnTo>
                <a:lnTo>
                  <a:pt x="0" y="1517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l-GR" sz="3200" strike="noStrike" dirty="0" smtClean="0">
                <a:solidFill>
                  <a:srgbClr val="FF0000"/>
                </a:solidFill>
                <a:latin typeface="Helvetica Neue"/>
                <a:ea typeface="Helvetica Neue"/>
              </a:rPr>
              <a:t>Εγκαύματα</a:t>
            </a:r>
            <a:endParaRPr dirty="0">
              <a:solidFill>
                <a:srgbClr val="FF0000"/>
              </a:solidFill>
              <a:latin typeface="Helvetica Neue"/>
            </a:endParaRPr>
          </a:p>
        </p:txBody>
      </p:sp>
      <p:sp>
        <p:nvSpPr>
          <p:cNvPr id="377" name="CustomShape 5"/>
          <p:cNvSpPr/>
          <p:nvPr/>
        </p:nvSpPr>
        <p:spPr>
          <a:xfrm>
            <a:off x="3784320" y="6881760"/>
            <a:ext cx="2498400" cy="454680"/>
          </a:xfrm>
          <a:custGeom>
            <a:avLst/>
            <a:gdLst/>
            <a:ahLst/>
            <a:cxnLst/>
            <a:rect l="0" t="0" r="r" b="b"/>
            <a:pathLst>
              <a:path w="5968" h="1627">
                <a:moveTo>
                  <a:pt x="0" y="0"/>
                </a:moveTo>
                <a:lnTo>
                  <a:pt x="5967" y="0"/>
                </a:lnTo>
                <a:lnTo>
                  <a:pt x="5967" y="1626"/>
                </a:lnTo>
                <a:lnTo>
                  <a:pt x="0" y="1626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Ioannis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Lazarettos MD PhD</a:t>
            </a:r>
            <a:endParaRPr dirty="0">
              <a:latin typeface="Helvetica Neue"/>
            </a:endParaRPr>
          </a:p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Orthopaedic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Surgeon</a:t>
            </a:r>
            <a:endParaRPr dirty="0">
              <a:latin typeface="Helvetica Neue"/>
            </a:endParaRPr>
          </a:p>
        </p:txBody>
      </p:sp>
      <p:sp>
        <p:nvSpPr>
          <p:cNvPr id="378" name="CustomShape 6"/>
          <p:cNvSpPr/>
          <p:nvPr/>
        </p:nvSpPr>
        <p:spPr>
          <a:xfrm>
            <a:off x="287280" y="1160010"/>
            <a:ext cx="9358920" cy="261147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6240" rIns="90000" bIns="45000">
            <a:spAutoFit/>
          </a:bodyPr>
          <a:lstStyle/>
          <a:p>
            <a:pPr marL="609600" indent="-609600">
              <a:spcBef>
                <a:spcPct val="20000"/>
              </a:spcBef>
            </a:pPr>
            <a:r>
              <a:rPr lang="el-GR" sz="2800" dirty="0" smtClean="0">
                <a:solidFill>
                  <a:srgbClr val="FF0000"/>
                </a:solidFill>
                <a:latin typeface="Helvetica Neue"/>
                <a:cs typeface="Helvetica Neue"/>
              </a:rPr>
              <a:t>Σημασία των ρούχων:</a:t>
            </a:r>
          </a:p>
          <a:p>
            <a:pPr marL="838200" indent="-838200">
              <a:spcBef>
                <a:spcPct val="20000"/>
              </a:spcBef>
            </a:pPr>
            <a:r>
              <a:rPr lang="el-GR" sz="2800" dirty="0" smtClean="0">
                <a:solidFill>
                  <a:srgbClr val="FF0000"/>
                </a:solidFill>
                <a:latin typeface="Helvetica Neue"/>
                <a:cs typeface="Helvetica Neue"/>
              </a:rPr>
              <a:t>Μάλλινα:</a:t>
            </a:r>
            <a:r>
              <a:rPr lang="el-GR" sz="2800" dirty="0">
                <a:solidFill>
                  <a:srgbClr val="FF0000"/>
                </a:solidFill>
                <a:latin typeface="Helvetica Neue"/>
                <a:cs typeface="Helvetica Neue"/>
              </a:rPr>
              <a:t> </a:t>
            </a:r>
            <a:r>
              <a:rPr lang="el-GR" sz="2400" dirty="0" smtClean="0">
                <a:latin typeface="Helvetica Neue"/>
                <a:cs typeface="Helvetica Neue"/>
              </a:rPr>
              <a:t>Μόνωση </a:t>
            </a:r>
            <a:r>
              <a:rPr lang="el-GR" sz="2400" dirty="0">
                <a:latin typeface="Helvetica Neue"/>
                <a:cs typeface="Helvetica Neue"/>
              </a:rPr>
              <a:t>σε </a:t>
            </a:r>
            <a:r>
              <a:rPr lang="el-GR" sz="2400" dirty="0" smtClean="0">
                <a:latin typeface="Helvetica Neue"/>
                <a:cs typeface="Helvetica Neue"/>
              </a:rPr>
              <a:t>ξηρή, Καταστροφή </a:t>
            </a:r>
            <a:r>
              <a:rPr lang="el-GR" sz="2400" dirty="0">
                <a:latin typeface="Helvetica Neue"/>
                <a:cs typeface="Helvetica Neue"/>
              </a:rPr>
              <a:t>σε </a:t>
            </a:r>
            <a:r>
              <a:rPr lang="el-GR" sz="2400" dirty="0" smtClean="0">
                <a:latin typeface="Helvetica Neue"/>
                <a:cs typeface="Helvetica Neue"/>
              </a:rPr>
              <a:t>υγρή</a:t>
            </a:r>
            <a:endParaRPr lang="el-GR" sz="2400" dirty="0">
              <a:latin typeface="Helvetica Neue"/>
              <a:cs typeface="Helvetica Neue"/>
            </a:endParaRPr>
          </a:p>
          <a:p>
            <a:pPr marL="838200" indent="-838200">
              <a:spcBef>
                <a:spcPct val="20000"/>
              </a:spcBef>
            </a:pPr>
            <a:r>
              <a:rPr lang="el-GR" sz="2800" dirty="0" smtClean="0">
                <a:solidFill>
                  <a:srgbClr val="FF0000"/>
                </a:solidFill>
                <a:latin typeface="Helvetica Neue"/>
                <a:cs typeface="Helvetica Neue"/>
              </a:rPr>
              <a:t>Βαμβακερά:</a:t>
            </a:r>
            <a:r>
              <a:rPr lang="el-GR" sz="2800" dirty="0">
                <a:solidFill>
                  <a:srgbClr val="FF0000"/>
                </a:solidFill>
                <a:latin typeface="Helvetica Neue"/>
                <a:cs typeface="Helvetica Neue"/>
              </a:rPr>
              <a:t> </a:t>
            </a:r>
            <a:r>
              <a:rPr lang="el-GR" sz="2400" dirty="0" smtClean="0">
                <a:latin typeface="Helvetica Neue"/>
                <a:cs typeface="Helvetica Neue"/>
              </a:rPr>
              <a:t>Καίγονται εύκολα</a:t>
            </a:r>
            <a:endParaRPr lang="el-GR" sz="2400" dirty="0">
              <a:latin typeface="Helvetica Neue"/>
              <a:cs typeface="Helvetica Neue"/>
            </a:endParaRPr>
          </a:p>
          <a:p>
            <a:pPr marL="838200" indent="-838200">
              <a:spcBef>
                <a:spcPct val="20000"/>
              </a:spcBef>
            </a:pPr>
            <a:r>
              <a:rPr lang="el-GR" sz="2800" dirty="0" smtClean="0">
                <a:solidFill>
                  <a:srgbClr val="FF0000"/>
                </a:solidFill>
                <a:latin typeface="Helvetica Neue"/>
                <a:cs typeface="Helvetica Neue"/>
              </a:rPr>
              <a:t>Δερμάτινα:</a:t>
            </a:r>
            <a:r>
              <a:rPr lang="el-GR" sz="2800" dirty="0">
                <a:solidFill>
                  <a:srgbClr val="FF0000"/>
                </a:solidFill>
                <a:latin typeface="Helvetica Neue"/>
                <a:cs typeface="Helvetica Neue"/>
              </a:rPr>
              <a:t> </a:t>
            </a:r>
            <a:r>
              <a:rPr lang="el-GR" sz="2400" dirty="0" smtClean="0">
                <a:latin typeface="Helvetica Neue"/>
                <a:cs typeface="Helvetica Neue"/>
              </a:rPr>
              <a:t>Μόνωση </a:t>
            </a:r>
            <a:r>
              <a:rPr lang="el-GR" sz="2400" dirty="0">
                <a:latin typeface="Helvetica Neue"/>
                <a:cs typeface="Helvetica Neue"/>
              </a:rPr>
              <a:t>σε </a:t>
            </a:r>
            <a:r>
              <a:rPr lang="el-GR" sz="2400" dirty="0" smtClean="0">
                <a:latin typeface="Helvetica Neue"/>
                <a:cs typeface="Helvetica Neue"/>
              </a:rPr>
              <a:t>ξηρή και </a:t>
            </a:r>
            <a:r>
              <a:rPr lang="el-GR" sz="2400" dirty="0">
                <a:latin typeface="Helvetica Neue"/>
                <a:cs typeface="Helvetica Neue"/>
              </a:rPr>
              <a:t>υγρή </a:t>
            </a:r>
            <a:r>
              <a:rPr lang="el-GR" sz="2400" dirty="0" smtClean="0">
                <a:latin typeface="Helvetica Neue"/>
                <a:cs typeface="Helvetica Neue"/>
              </a:rPr>
              <a:t>θερμότητα</a:t>
            </a:r>
            <a:endParaRPr lang="el-GR" sz="2400" dirty="0">
              <a:latin typeface="Helvetica Neue"/>
              <a:cs typeface="Helvetica Neue"/>
            </a:endParaRPr>
          </a:p>
          <a:p>
            <a:pPr marL="838200" indent="-838200">
              <a:spcBef>
                <a:spcPct val="20000"/>
              </a:spcBef>
            </a:pPr>
            <a:r>
              <a:rPr lang="el-GR" sz="2800" dirty="0" smtClean="0">
                <a:solidFill>
                  <a:srgbClr val="FF0000"/>
                </a:solidFill>
                <a:latin typeface="Helvetica Neue"/>
                <a:cs typeface="Helvetica Neue"/>
              </a:rPr>
              <a:t>Πλαστικά:</a:t>
            </a:r>
            <a:r>
              <a:rPr lang="el-GR" sz="2800" dirty="0">
                <a:solidFill>
                  <a:srgbClr val="FF0000"/>
                </a:solidFill>
                <a:latin typeface="Helvetica Neue"/>
                <a:cs typeface="Helvetica Neue"/>
              </a:rPr>
              <a:t> </a:t>
            </a:r>
            <a:r>
              <a:rPr lang="el-GR" sz="2400" dirty="0" smtClean="0">
                <a:latin typeface="Helvetica Neue"/>
                <a:cs typeface="Helvetica Neue"/>
              </a:rPr>
              <a:t>Εύκολη ανάφλεξη, Έκλυση τοξικών</a:t>
            </a:r>
            <a:endParaRPr lang="el-GR" sz="2400" dirty="0">
              <a:latin typeface="Helvetica Neue"/>
              <a:cs typeface="Helvetica Neue"/>
            </a:endParaRPr>
          </a:p>
        </p:txBody>
      </p:sp>
      <p:pic>
        <p:nvPicPr>
          <p:cNvPr id="9" name="Picture 15" descr="linen shirts 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08529" y="4124696"/>
            <a:ext cx="1798678" cy="216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6" descr="wool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63317" y="4124696"/>
            <a:ext cx="2160000" cy="216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8" descr="leather jacket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040310" y="4124696"/>
            <a:ext cx="1880738" cy="216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9" descr="nylon_pantyhos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928146" y="4124696"/>
            <a:ext cx="2160000" cy="216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2873351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Ιόν">
  <a:themeElements>
    <a:clrScheme name="Ιό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Ιό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Ιό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3045</TotalTime>
  <Words>1752</Words>
  <Application>Microsoft Office PowerPoint</Application>
  <PresentationFormat>Προσαρμογή</PresentationFormat>
  <Paragraphs>554</Paragraphs>
  <Slides>50</Slides>
  <Notes>50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50</vt:i4>
      </vt:variant>
    </vt:vector>
  </HeadingPairs>
  <TitlesOfParts>
    <vt:vector size="51" baseType="lpstr">
      <vt:lpstr>Ιόν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  <vt:lpstr>Διαφάνεια 23</vt:lpstr>
      <vt:lpstr>Διαφάνεια 24</vt:lpstr>
      <vt:lpstr>Διαφάνεια 25</vt:lpstr>
      <vt:lpstr>Διαφάνεια 26</vt:lpstr>
      <vt:lpstr>Διαφάνεια 27</vt:lpstr>
      <vt:lpstr>Διαφάνεια 28</vt:lpstr>
      <vt:lpstr>Διαφάνεια 29</vt:lpstr>
      <vt:lpstr>Διαφάνεια 30</vt:lpstr>
      <vt:lpstr>Διαφάνεια 31</vt:lpstr>
      <vt:lpstr>Διαφάνεια 32</vt:lpstr>
      <vt:lpstr>Διαφάνεια 33</vt:lpstr>
      <vt:lpstr>Διαφάνεια 34</vt:lpstr>
      <vt:lpstr>Διαφάνεια 35</vt:lpstr>
      <vt:lpstr>Διαφάνεια 36</vt:lpstr>
      <vt:lpstr>Διαφάνεια 37</vt:lpstr>
      <vt:lpstr>Διαφάνεια 38</vt:lpstr>
      <vt:lpstr>Διαφάνεια 39</vt:lpstr>
      <vt:lpstr>Διαφάνεια 40</vt:lpstr>
      <vt:lpstr>Διαφάνεια 41</vt:lpstr>
      <vt:lpstr>Διαφάνεια 42</vt:lpstr>
      <vt:lpstr>Διαφάνεια 43</vt:lpstr>
      <vt:lpstr>Διαφάνεια 44</vt:lpstr>
      <vt:lpstr>Διαφάνεια 45</vt:lpstr>
      <vt:lpstr>Διαφάνεια 46</vt:lpstr>
      <vt:lpstr>Διαφάνεια 47</vt:lpstr>
      <vt:lpstr>Διαφάνεια 48</vt:lpstr>
      <vt:lpstr>Διαφάνεια 49</vt:lpstr>
      <vt:lpstr>Διαφάνεια 50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farmakeio</dc:creator>
  <cp:lastModifiedBy>farmakeio</cp:lastModifiedBy>
  <cp:revision>64</cp:revision>
  <dcterms:modified xsi:type="dcterms:W3CDTF">2023-02-22T07:28:00Z</dcterms:modified>
</cp:coreProperties>
</file>