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D9523-2FEF-4832-9889-B57E28C2E02F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76926-806F-4913-A318-DAF0C0C2C1E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R0Uy4EL4xWs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2004d89abeb649688df919d1d9eb7f76" TargetMode="External"/><Relationship Id="rId2" Type="http://schemas.openxmlformats.org/officeDocument/2006/relationships/hyperlink" Target="https://www.loom.com/share/8fd1b60368fb4d8fb26a0229d4f31b8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g9SxtUv9-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Αποτέλεσμα εικόνας για 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4" y="0"/>
            <a:ext cx="9239250" cy="691381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42852"/>
            <a:ext cx="54698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C000"/>
                </a:solidFill>
              </a:rPr>
              <a:t>1</a:t>
            </a:r>
            <a:r>
              <a:rPr lang="el-GR" sz="2400" b="1" baseline="30000" dirty="0" smtClean="0">
                <a:solidFill>
                  <a:srgbClr val="FFC000"/>
                </a:solidFill>
              </a:rPr>
              <a:t>ο</a:t>
            </a:r>
            <a:r>
              <a:rPr lang="el-GR" sz="2400" b="1" dirty="0" smtClean="0">
                <a:solidFill>
                  <a:srgbClr val="FFC000"/>
                </a:solidFill>
              </a:rPr>
              <a:t> ΕΠΑ.Λ  –  Ε.Κ   Σαλαμίνας   </a:t>
            </a:r>
          </a:p>
          <a:p>
            <a:r>
              <a:rPr lang="el-GR" b="1" dirty="0" smtClean="0">
                <a:solidFill>
                  <a:srgbClr val="FFC000"/>
                </a:solidFill>
              </a:rPr>
              <a:t>Τομέας: Ηλεκτρολογίας Ηλεκτρονικής &amp; Αυτοματισμού</a:t>
            </a:r>
          </a:p>
          <a:p>
            <a:r>
              <a:rPr lang="el-GR" b="1" dirty="0" smtClean="0">
                <a:solidFill>
                  <a:srgbClr val="FFC000"/>
                </a:solidFill>
              </a:rPr>
              <a:t>Τάξη:  Β’</a:t>
            </a:r>
          </a:p>
          <a:p>
            <a:r>
              <a:rPr lang="el-GR" b="1" dirty="0" smtClean="0">
                <a:solidFill>
                  <a:srgbClr val="FFC000"/>
                </a:solidFill>
              </a:rPr>
              <a:t>Εργαστήριο:  Αναλογικών &amp; Ψηφιακών  Ηλεκτρονικών</a:t>
            </a:r>
          </a:p>
          <a:p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643314"/>
            <a:ext cx="63968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FFC000"/>
                </a:solidFill>
              </a:rPr>
              <a:t>Εργαστηριακή Άσκηση  </a:t>
            </a:r>
          </a:p>
          <a:p>
            <a:r>
              <a:rPr lang="el-GR" b="1" dirty="0" smtClean="0">
                <a:solidFill>
                  <a:srgbClr val="FFC000"/>
                </a:solidFill>
              </a:rPr>
              <a:t>Πόλωση του  Τρανζίστορ </a:t>
            </a:r>
            <a:r>
              <a:rPr lang="en-US" b="1" dirty="0" smtClean="0">
                <a:solidFill>
                  <a:srgbClr val="FFC000"/>
                </a:solidFill>
              </a:rPr>
              <a:t> ( </a:t>
            </a:r>
            <a:r>
              <a:rPr lang="el-GR" b="1" dirty="0" smtClean="0">
                <a:solidFill>
                  <a:srgbClr val="FFC000"/>
                </a:solidFill>
              </a:rPr>
              <a:t>με έμφαση στη λειτουργία  </a:t>
            </a:r>
            <a:r>
              <a:rPr lang="en-US" b="1" dirty="0" smtClean="0">
                <a:solidFill>
                  <a:srgbClr val="FFC000"/>
                </a:solidFill>
              </a:rPr>
              <a:t>On – Off )</a:t>
            </a:r>
          </a:p>
          <a:p>
            <a:r>
              <a:rPr lang="el-GR" b="1" dirty="0" smtClean="0">
                <a:solidFill>
                  <a:srgbClr val="FFC000"/>
                </a:solidFill>
              </a:rPr>
              <a:t>Εφαρμογή:  Διέγερση  ενός  </a:t>
            </a:r>
            <a:r>
              <a:rPr lang="en-US" b="1" dirty="0" smtClean="0">
                <a:solidFill>
                  <a:srgbClr val="FFC000"/>
                </a:solidFill>
              </a:rPr>
              <a:t>PCB  relay</a:t>
            </a:r>
            <a:r>
              <a:rPr lang="el-GR" b="1" dirty="0" smtClean="0">
                <a:solidFill>
                  <a:srgbClr val="FFC000"/>
                </a:solidFill>
              </a:rPr>
              <a:t> </a:t>
            </a:r>
            <a:endParaRPr lang="el-GR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736"/>
            <a:ext cx="682942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571736" y="357166"/>
            <a:ext cx="3785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Βοηθητικά σχήματα   τρανζίστορ</a:t>
            </a:r>
          </a:p>
          <a:p>
            <a:pPr algn="ctr"/>
            <a:r>
              <a:rPr lang="el-GR" b="1" dirty="0" smtClean="0">
                <a:solidFill>
                  <a:schemeClr val="bg1"/>
                </a:solidFill>
              </a:rPr>
              <a:t> (προς  υπενθύμιση και διευκόλυνση)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6072206"/>
            <a:ext cx="562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Βοηθητική θεωρία : Βιβλίο Γενικά Ηλεκτρονικά § 4.2 – 4.3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593" y="1500174"/>
            <a:ext cx="783834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643174" y="571480"/>
            <a:ext cx="3103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Χρήσιμοι συμβολισμοί</a:t>
            </a:r>
            <a:endParaRPr lang="el-G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42910" y="514351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     </a:t>
            </a:r>
            <a:r>
              <a:rPr lang="el-GR" b="1" dirty="0" smtClean="0">
                <a:solidFill>
                  <a:schemeClr val="bg1"/>
                </a:solidFill>
              </a:rPr>
              <a:t>Ι</a:t>
            </a:r>
            <a:r>
              <a:rPr lang="el-GR" sz="1200" b="1" dirty="0" smtClean="0">
                <a:solidFill>
                  <a:schemeClr val="bg1"/>
                </a:solidFill>
              </a:rPr>
              <a:t>Ε = </a:t>
            </a:r>
            <a:r>
              <a:rPr lang="el-GR" b="1" dirty="0" smtClean="0">
                <a:solidFill>
                  <a:schemeClr val="bg1"/>
                </a:solidFill>
              </a:rPr>
              <a:t>Ι</a:t>
            </a:r>
            <a:r>
              <a:rPr lang="el-GR" sz="1400" b="1" dirty="0" smtClean="0">
                <a:solidFill>
                  <a:schemeClr val="bg1"/>
                </a:solidFill>
              </a:rPr>
              <a:t>Β</a:t>
            </a:r>
            <a:r>
              <a:rPr lang="el-GR" b="1" dirty="0" smtClean="0">
                <a:solidFill>
                  <a:schemeClr val="bg1"/>
                </a:solidFill>
              </a:rPr>
              <a:t> +Ι</a:t>
            </a:r>
            <a:r>
              <a:rPr lang="en-US" sz="1400" b="1" dirty="0" smtClean="0">
                <a:solidFill>
                  <a:schemeClr val="bg1"/>
                </a:solidFill>
              </a:rPr>
              <a:t>C 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</a:rPr>
              <a:t>       </a:t>
            </a:r>
            <a:r>
              <a:rPr lang="el-GR" b="1" dirty="0" smtClean="0">
                <a:solidFill>
                  <a:schemeClr val="bg1"/>
                </a:solidFill>
              </a:rPr>
              <a:t>Ι</a:t>
            </a:r>
            <a:r>
              <a:rPr lang="en-US" sz="1400" b="1" dirty="0" smtClean="0">
                <a:solidFill>
                  <a:schemeClr val="bg1"/>
                </a:solidFill>
              </a:rPr>
              <a:t>C = </a:t>
            </a:r>
            <a:r>
              <a:rPr lang="el-GR" sz="1400" b="1" dirty="0" smtClean="0">
                <a:solidFill>
                  <a:schemeClr val="bg1"/>
                </a:solidFill>
              </a:rPr>
              <a:t>β · </a:t>
            </a:r>
            <a:r>
              <a:rPr lang="el-GR" b="1" dirty="0" smtClean="0">
                <a:solidFill>
                  <a:schemeClr val="bg1"/>
                </a:solidFill>
              </a:rPr>
              <a:t>Ι</a:t>
            </a:r>
            <a:r>
              <a:rPr lang="el-GR" sz="1400" b="1" dirty="0" smtClean="0">
                <a:solidFill>
                  <a:schemeClr val="bg1"/>
                </a:solidFill>
              </a:rPr>
              <a:t>Β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     </a:t>
            </a:r>
            <a:endParaRPr lang="el-GR" b="1" dirty="0">
              <a:solidFill>
                <a:schemeClr val="bg1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990" y="1071546"/>
            <a:ext cx="670108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428992" y="5143512"/>
            <a:ext cx="5429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</a:rPr>
              <a:t>       </a:t>
            </a:r>
            <a:r>
              <a:rPr lang="el-GR" sz="1600" b="1" dirty="0" smtClean="0">
                <a:solidFill>
                  <a:schemeClr val="bg1"/>
                </a:solidFill>
              </a:rPr>
              <a:t>ΙΒ = </a:t>
            </a:r>
            <a:r>
              <a:rPr lang="en-US" sz="1600" b="1" dirty="0" smtClean="0">
                <a:solidFill>
                  <a:schemeClr val="bg1"/>
                </a:solidFill>
              </a:rPr>
              <a:t>(</a:t>
            </a:r>
            <a:r>
              <a:rPr lang="el-GR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VBB – VBE) /  RB</a:t>
            </a:r>
            <a:r>
              <a:rPr lang="el-GR" sz="1600" b="1" dirty="0" smtClean="0">
                <a:solidFill>
                  <a:schemeClr val="bg1"/>
                </a:solidFill>
              </a:rPr>
              <a:t>      κύκλωμα  βάσης </a:t>
            </a:r>
            <a:r>
              <a:rPr lang="el-GR" sz="1600" b="1" dirty="0" err="1" smtClean="0">
                <a:solidFill>
                  <a:schemeClr val="bg1"/>
                </a:solidFill>
              </a:rPr>
              <a:t>εκπομπού</a:t>
            </a:r>
            <a:r>
              <a:rPr lang="el-GR" sz="1600" b="1" dirty="0" smtClean="0">
                <a:solidFill>
                  <a:schemeClr val="bg1"/>
                </a:solidFill>
              </a:rPr>
              <a:t> 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       </a:t>
            </a:r>
            <a:r>
              <a:rPr lang="el-GR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VBE  ~ 0,7V</a:t>
            </a:r>
            <a:r>
              <a:rPr lang="el-GR" sz="1600" b="1" dirty="0" smtClean="0">
                <a:solidFill>
                  <a:schemeClr val="bg1"/>
                </a:solidFill>
              </a:rPr>
              <a:t>   τάση  βάσης </a:t>
            </a:r>
            <a:r>
              <a:rPr lang="el-GR" sz="1600" b="1" dirty="0" err="1" smtClean="0">
                <a:solidFill>
                  <a:schemeClr val="bg1"/>
                </a:solidFill>
              </a:rPr>
              <a:t>εκπομπού</a:t>
            </a:r>
            <a:r>
              <a:rPr lang="el-GR" sz="1600" b="1" dirty="0" smtClean="0">
                <a:solidFill>
                  <a:schemeClr val="bg1"/>
                </a:solidFill>
              </a:rPr>
              <a:t>  όταν  λειτουργεί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       </a:t>
            </a:r>
            <a:r>
              <a:rPr lang="el-GR" sz="1600" b="1" dirty="0" smtClean="0">
                <a:solidFill>
                  <a:schemeClr val="bg1"/>
                </a:solidFill>
              </a:rPr>
              <a:t> Ι</a:t>
            </a:r>
            <a:r>
              <a:rPr lang="en-US" sz="1600" b="1" dirty="0" smtClean="0">
                <a:solidFill>
                  <a:schemeClr val="bg1"/>
                </a:solidFill>
              </a:rPr>
              <a:t>C </a:t>
            </a:r>
            <a:r>
              <a:rPr lang="en-US" b="1" dirty="0" smtClean="0">
                <a:solidFill>
                  <a:schemeClr val="bg1"/>
                </a:solidFill>
              </a:rPr>
              <a:t>=  </a:t>
            </a:r>
            <a:r>
              <a:rPr lang="en-US" sz="1600" b="1" dirty="0" smtClean="0">
                <a:solidFill>
                  <a:schemeClr val="bg1"/>
                </a:solidFill>
              </a:rPr>
              <a:t>(VCC – VCE) / RC    </a:t>
            </a:r>
            <a:r>
              <a:rPr lang="el-GR" sz="1600" b="1" dirty="0" smtClean="0">
                <a:solidFill>
                  <a:schemeClr val="bg1"/>
                </a:solidFill>
              </a:rPr>
              <a:t>κύκλωμα  συλλέκτη  </a:t>
            </a:r>
            <a:r>
              <a:rPr lang="el-GR" sz="1600" b="1" dirty="0" err="1" smtClean="0">
                <a:solidFill>
                  <a:schemeClr val="bg1"/>
                </a:solidFill>
              </a:rPr>
              <a:t>εκπομπού</a:t>
            </a:r>
            <a:r>
              <a:rPr lang="en-US" sz="1600" b="1" dirty="0" smtClean="0">
                <a:solidFill>
                  <a:schemeClr val="bg1"/>
                </a:solidFill>
              </a:rPr>
              <a:t>    </a:t>
            </a:r>
            <a:endParaRPr lang="el-GR" sz="1600" b="1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4786322"/>
            <a:ext cx="200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Σχέσεις τρανζίστορ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43306" y="4786322"/>
            <a:ext cx="2188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Σχέσεις  κυκλώματος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1604" y="142852"/>
            <a:ext cx="50972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Πόλωση  και  χρήσιμες  σχέσεις  υπολογισμού </a:t>
            </a:r>
          </a:p>
          <a:p>
            <a:pPr algn="ctr"/>
            <a:r>
              <a:rPr lang="el-GR" b="1" dirty="0" smtClean="0">
                <a:solidFill>
                  <a:schemeClr val="bg1"/>
                </a:solidFill>
              </a:rPr>
              <a:t>τάσεων και ρευμάτων στα κυκλώματα τρανζίστορ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ansistors - learn.sparkfun.com"/>
          <p:cNvPicPr>
            <a:picLocks noChangeAspect="1" noChangeArrowheads="1"/>
          </p:cNvPicPr>
          <p:nvPr/>
        </p:nvPicPr>
        <p:blipFill>
          <a:blip r:embed="rId2"/>
          <a:srcRect l="6608" t="10135" r="14096" b="5404"/>
          <a:stretch>
            <a:fillRect/>
          </a:stretch>
        </p:blipFill>
        <p:spPr bwMode="auto">
          <a:xfrm>
            <a:off x="0" y="3714752"/>
            <a:ext cx="2194575" cy="2286016"/>
          </a:xfrm>
          <a:prstGeom prst="rect">
            <a:avLst/>
          </a:prstGeom>
          <a:noFill/>
        </p:spPr>
      </p:pic>
      <p:pic>
        <p:nvPicPr>
          <p:cNvPr id="5" name="Picture 6" descr="74 TRANSISTOR OPERATING REGI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714752"/>
            <a:ext cx="3051948" cy="22860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0"/>
            <a:ext cx="5656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Πόλωση  και περιοχές λειτουργίας  του  τρανζίστορ</a:t>
            </a:r>
          </a:p>
        </p:txBody>
      </p:sp>
      <p:pic>
        <p:nvPicPr>
          <p:cNvPr id="7" name="Picture 2" descr="Transistor as a Switch or Bipolar Junction Transistor or BJT as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714752"/>
            <a:ext cx="3341078" cy="2260796"/>
          </a:xfrm>
          <a:prstGeom prst="rect">
            <a:avLst/>
          </a:prstGeom>
          <a:noFill/>
        </p:spPr>
      </p:pic>
      <p:pic>
        <p:nvPicPr>
          <p:cNvPr id="8" name="Picture 8" descr="Transistor Cut off, Saturation &amp; Active Regions Instrumentation Tool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28604"/>
            <a:ext cx="6643734" cy="3153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786182" y="6143644"/>
            <a:ext cx="5214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https://www.youtube.com/watch?v=R0Uy4EL4xWs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6027003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chemeClr val="bg1"/>
                </a:solidFill>
              </a:rPr>
              <a:t>Ένα κατατοπιστικό </a:t>
            </a:r>
            <a:r>
              <a:rPr lang="en-US" sz="1600" b="1" dirty="0" smtClean="0">
                <a:solidFill>
                  <a:schemeClr val="bg1"/>
                </a:solidFill>
              </a:rPr>
              <a:t>video </a:t>
            </a:r>
            <a:r>
              <a:rPr lang="el-GR" sz="1600" b="1" dirty="0" smtClean="0">
                <a:solidFill>
                  <a:schemeClr val="bg1"/>
                </a:solidFill>
              </a:rPr>
              <a:t>για τη </a:t>
            </a:r>
          </a:p>
          <a:p>
            <a:r>
              <a:rPr lang="el-GR" sz="1600" b="1" dirty="0" smtClean="0">
                <a:solidFill>
                  <a:schemeClr val="bg1"/>
                </a:solidFill>
              </a:rPr>
              <a:t>λειτουργία του τρανζίστορ</a:t>
            </a:r>
          </a:p>
          <a:p>
            <a:r>
              <a:rPr lang="el-GR" sz="1600" b="1" dirty="0" smtClean="0">
                <a:solidFill>
                  <a:schemeClr val="bg1"/>
                </a:solidFill>
              </a:rPr>
              <a:t> (στα Αγγλικά)</a:t>
            </a:r>
            <a:endParaRPr lang="el-G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85728"/>
            <a:ext cx="4459119" cy="314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1" y="3571875"/>
            <a:ext cx="4429157" cy="300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357818" y="928670"/>
            <a:ext cx="1066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Cut off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Αποκοπή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    OFF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00826" y="928670"/>
            <a:ext cx="2077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ΙΒ = 0,   </a:t>
            </a:r>
            <a:r>
              <a:rPr lang="en-US" b="1" dirty="0" smtClean="0">
                <a:solidFill>
                  <a:schemeClr val="bg1"/>
                </a:solidFill>
              </a:rPr>
              <a:t>VBE &lt;&lt; 0.7V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IC = 0,   VCE = VCC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4143380"/>
            <a:ext cx="11804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Saturation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Κόρος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        ON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140" y="4214818"/>
            <a:ext cx="1771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ΙΒ &gt; 0,  </a:t>
            </a:r>
            <a:r>
              <a:rPr lang="en-US" b="1" dirty="0" smtClean="0">
                <a:solidFill>
                  <a:schemeClr val="bg1"/>
                </a:solidFill>
              </a:rPr>
              <a:t>VBE &gt; 0.7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IC &gt;0, VCE &lt; 0.5V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42852"/>
            <a:ext cx="6170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Videos  </a:t>
            </a:r>
            <a:r>
              <a:rPr lang="el-GR" sz="2000" b="1" dirty="0" smtClean="0">
                <a:solidFill>
                  <a:schemeClr val="bg1"/>
                </a:solidFill>
              </a:rPr>
              <a:t>προσομοίωσης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l-GR" sz="2000" b="1" dirty="0" smtClean="0">
                <a:solidFill>
                  <a:schemeClr val="bg1"/>
                </a:solidFill>
              </a:rPr>
              <a:t>και πρακτικής συνδεσμολογίας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1357298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>
                <a:solidFill>
                  <a:schemeClr val="bg1"/>
                </a:solidFill>
              </a:rPr>
              <a:t>video </a:t>
            </a:r>
            <a:r>
              <a:rPr lang="en-US" b="1" dirty="0" smtClean="0">
                <a:solidFill>
                  <a:schemeClr val="bg1"/>
                </a:solidFill>
              </a:rPr>
              <a:t>link simulation (Tina)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hlinkClick r:id="rId2"/>
              </a:rPr>
              <a:t>https://www.loom.com/share/8fd1b60368fb4d8fb26a0229d4f31b84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500034" y="3105835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Video link </a:t>
            </a:r>
            <a:r>
              <a:rPr lang="el-GR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wiring  (</a:t>
            </a:r>
            <a:r>
              <a:rPr lang="en-US" b="1" dirty="0" err="1" smtClean="0">
                <a:solidFill>
                  <a:schemeClr val="bg1"/>
                </a:solidFill>
              </a:rPr>
              <a:t>fritzing</a:t>
            </a:r>
            <a:r>
              <a:rPr lang="en-US" b="1" dirty="0" smtClean="0">
                <a:solidFill>
                  <a:schemeClr val="bg1"/>
                </a:solidFill>
              </a:rPr>
              <a:t> )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://www.loom.com/share/2004d89abeb649688df919d1d9eb7f76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571472" y="4071942"/>
            <a:ext cx="321055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bg1"/>
                </a:solidFill>
              </a:rPr>
              <a:t>Video link wiring  (breadboard) </a:t>
            </a:r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youtu.be/g9SxtUv9-Ss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221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</dc:creator>
  <cp:lastModifiedBy>Peter</cp:lastModifiedBy>
  <cp:revision>89</cp:revision>
  <dcterms:created xsi:type="dcterms:W3CDTF">2020-03-26T16:55:00Z</dcterms:created>
  <dcterms:modified xsi:type="dcterms:W3CDTF">2020-03-29T20:45:35Z</dcterms:modified>
</cp:coreProperties>
</file>