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0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08E3-7303-431D-83D6-D406686A50C8}" type="datetimeFigureOut">
              <a:rPr lang="el-GR" smtClean="0"/>
              <a:pPr/>
              <a:t>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15857-2C18-47A4-9F07-A4CEBFA749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08E3-7303-431D-83D6-D406686A50C8}" type="datetimeFigureOut">
              <a:rPr lang="el-GR" smtClean="0"/>
              <a:pPr/>
              <a:t>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15857-2C18-47A4-9F07-A4CEBFA749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08E3-7303-431D-83D6-D406686A50C8}" type="datetimeFigureOut">
              <a:rPr lang="el-GR" smtClean="0"/>
              <a:pPr/>
              <a:t>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15857-2C18-47A4-9F07-A4CEBFA749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08E3-7303-431D-83D6-D406686A50C8}" type="datetimeFigureOut">
              <a:rPr lang="el-GR" smtClean="0"/>
              <a:pPr/>
              <a:t>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15857-2C18-47A4-9F07-A4CEBFA749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08E3-7303-431D-83D6-D406686A50C8}" type="datetimeFigureOut">
              <a:rPr lang="el-GR" smtClean="0"/>
              <a:pPr/>
              <a:t>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15857-2C18-47A4-9F07-A4CEBFA749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08E3-7303-431D-83D6-D406686A50C8}" type="datetimeFigureOut">
              <a:rPr lang="el-GR" smtClean="0"/>
              <a:pPr/>
              <a:t>1/4/2020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15857-2C18-47A4-9F07-A4CEBFA749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08E3-7303-431D-83D6-D406686A50C8}" type="datetimeFigureOut">
              <a:rPr lang="el-GR" smtClean="0"/>
              <a:pPr/>
              <a:t>1/4/2020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15857-2C18-47A4-9F07-A4CEBFA749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08E3-7303-431D-83D6-D406686A50C8}" type="datetimeFigureOut">
              <a:rPr lang="el-GR" smtClean="0"/>
              <a:pPr/>
              <a:t>1/4/2020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15857-2C18-47A4-9F07-A4CEBFA749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08E3-7303-431D-83D6-D406686A50C8}" type="datetimeFigureOut">
              <a:rPr lang="el-GR" smtClean="0"/>
              <a:pPr/>
              <a:t>1/4/2020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15857-2C18-47A4-9F07-A4CEBFA749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08E3-7303-431D-83D6-D406686A50C8}" type="datetimeFigureOut">
              <a:rPr lang="el-GR" smtClean="0"/>
              <a:pPr/>
              <a:t>1/4/2020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15857-2C18-47A4-9F07-A4CEBFA749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08E3-7303-431D-83D6-D406686A50C8}" type="datetimeFigureOut">
              <a:rPr lang="el-GR" smtClean="0"/>
              <a:pPr/>
              <a:t>1/4/2020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15857-2C18-47A4-9F07-A4CEBFA749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B08E3-7303-431D-83D6-D406686A50C8}" type="datetimeFigureOut">
              <a:rPr lang="el-GR" smtClean="0"/>
              <a:pPr/>
              <a:t>1/4/2020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15857-2C18-47A4-9F07-A4CEBFA7493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Peter\Desktop\e class\archives\3958ae534668036ac4efb8ea1b37e338.jpg"/>
          <p:cNvPicPr>
            <a:picLocks noChangeAspect="1" noChangeArrowheads="1"/>
          </p:cNvPicPr>
          <p:nvPr/>
        </p:nvPicPr>
        <p:blipFill>
          <a:blip r:embed="rId2"/>
          <a:srcRect l="20500" t="30197" r="5630" b="2267"/>
          <a:stretch>
            <a:fillRect/>
          </a:stretch>
        </p:blipFill>
        <p:spPr bwMode="auto">
          <a:xfrm>
            <a:off x="23781" y="0"/>
            <a:ext cx="9167876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4282" y="3357562"/>
            <a:ext cx="72866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800" b="1" dirty="0" smtClean="0">
              <a:solidFill>
                <a:schemeClr val="bg1"/>
              </a:solidFill>
            </a:endParaRPr>
          </a:p>
          <a:p>
            <a:r>
              <a:rPr lang="el-GR" sz="2400" b="1" dirty="0" smtClean="0">
                <a:solidFill>
                  <a:schemeClr val="bg1"/>
                </a:solidFill>
              </a:rPr>
              <a:t>Εργαστηριακή Άσκηση:</a:t>
            </a:r>
          </a:p>
          <a:p>
            <a:r>
              <a:rPr lang="el-GR" sz="2400" b="1" dirty="0" smtClean="0">
                <a:solidFill>
                  <a:schemeClr val="bg1"/>
                </a:solidFill>
              </a:rPr>
              <a:t>Υλοποίηση Συνδυαστικών Κυκλωμάτων με  Οικουμενικές Πύλες (</a:t>
            </a:r>
            <a:r>
              <a:rPr lang="en-US" sz="2400" b="1" dirty="0" smtClean="0">
                <a:solidFill>
                  <a:schemeClr val="bg1"/>
                </a:solidFill>
              </a:rPr>
              <a:t>Universal Gates)</a:t>
            </a:r>
            <a:endParaRPr lang="el-GR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0"/>
            <a:ext cx="54698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chemeClr val="bg1"/>
                </a:solidFill>
              </a:rPr>
              <a:t>1</a:t>
            </a:r>
            <a:r>
              <a:rPr lang="el-GR" sz="2400" b="1" baseline="30000" dirty="0" smtClean="0">
                <a:solidFill>
                  <a:schemeClr val="bg1"/>
                </a:solidFill>
              </a:rPr>
              <a:t>ο</a:t>
            </a:r>
            <a:r>
              <a:rPr lang="el-GR" sz="2400" b="1" dirty="0" smtClean="0">
                <a:solidFill>
                  <a:schemeClr val="bg1"/>
                </a:solidFill>
              </a:rPr>
              <a:t> ΕΠΑ.Λ  –  Ε.Κ   Σαλαμίνας   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Τομέας: Ηλεκτρολογίας Ηλεκτρονικής &amp; Αυτοματισμού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Τάξη:  Β’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Εργαστήριο:  Αναλογικών &amp; Ψηφιακών  Ηλεκτρονικών</a:t>
            </a:r>
          </a:p>
          <a:p>
            <a:endParaRPr lang="el-G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57166"/>
            <a:ext cx="45541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bg1"/>
                </a:solidFill>
              </a:rPr>
              <a:t>Ποιες  πύλες ονομάζουμε  οικουμενικές ;</a:t>
            </a:r>
            <a:endParaRPr lang="en-US" sz="2000" b="1" dirty="0" smtClean="0">
              <a:solidFill>
                <a:schemeClr val="bg1"/>
              </a:solidFill>
            </a:endParaRP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l-GR" sz="2000" b="1" i="1" dirty="0" smtClean="0">
                <a:solidFill>
                  <a:schemeClr val="bg1"/>
                </a:solidFill>
              </a:rPr>
              <a:t>Ονομάζονται οι πύλες </a:t>
            </a:r>
            <a:r>
              <a:rPr lang="en-US" sz="2000" b="1" i="1" dirty="0" smtClean="0">
                <a:solidFill>
                  <a:schemeClr val="bg1"/>
                </a:solidFill>
              </a:rPr>
              <a:t>NAND  </a:t>
            </a:r>
            <a:r>
              <a:rPr lang="el-GR" sz="2000" b="1" i="1" dirty="0" smtClean="0">
                <a:solidFill>
                  <a:schemeClr val="bg1"/>
                </a:solidFill>
              </a:rPr>
              <a:t>και </a:t>
            </a:r>
            <a:r>
              <a:rPr lang="en-US" sz="2000" b="1" i="1" dirty="0" smtClean="0">
                <a:solidFill>
                  <a:schemeClr val="bg1"/>
                </a:solidFill>
              </a:rPr>
              <a:t> NOR</a:t>
            </a:r>
            <a:r>
              <a:rPr lang="el-GR" sz="2000" b="1" i="1" dirty="0" smtClean="0">
                <a:solidFill>
                  <a:schemeClr val="bg1"/>
                </a:solidFill>
              </a:rPr>
              <a:t>.</a:t>
            </a:r>
          </a:p>
          <a:p>
            <a:endParaRPr lang="en-US" sz="2000" b="1" dirty="0" smtClean="0">
              <a:solidFill>
                <a:schemeClr val="bg1"/>
              </a:solidFill>
            </a:endParaRPr>
          </a:p>
          <a:p>
            <a:endParaRPr lang="en-US" sz="2000" b="1" dirty="0" smtClean="0">
              <a:solidFill>
                <a:schemeClr val="bg1"/>
              </a:solidFill>
            </a:endParaRPr>
          </a:p>
          <a:p>
            <a:endParaRPr lang="el-GR" sz="20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44" y="1643050"/>
            <a:ext cx="8772530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   </a:t>
            </a:r>
            <a:r>
              <a:rPr lang="el-GR" dirty="0" smtClean="0">
                <a:solidFill>
                  <a:schemeClr val="bg1"/>
                </a:solidFill>
              </a:rPr>
              <a:t>Κάθε ψηφιακό κύκλωμα μπορεί να υλοποιηθεί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    </a:t>
            </a:r>
            <a:r>
              <a:rPr lang="el-GR" dirty="0" smtClean="0">
                <a:solidFill>
                  <a:schemeClr val="bg1"/>
                </a:solidFill>
              </a:rPr>
              <a:t>με τις τρείς βασικές πύλες</a:t>
            </a:r>
            <a:r>
              <a:rPr lang="en-US" dirty="0" smtClean="0">
                <a:solidFill>
                  <a:schemeClr val="bg1"/>
                </a:solidFill>
              </a:rPr>
              <a:t> NOT, AND </a:t>
            </a:r>
            <a:r>
              <a:rPr lang="el-GR" dirty="0" smtClean="0">
                <a:solidFill>
                  <a:schemeClr val="bg1"/>
                </a:solidFill>
              </a:rPr>
              <a:t>και </a:t>
            </a:r>
            <a:r>
              <a:rPr lang="en-US" dirty="0" smtClean="0">
                <a:solidFill>
                  <a:schemeClr val="bg1"/>
                </a:solidFill>
              </a:rPr>
              <a:t>OR.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   </a:t>
            </a:r>
            <a:r>
              <a:rPr lang="el-GR" dirty="0" smtClean="0">
                <a:solidFill>
                  <a:schemeClr val="bg1"/>
                </a:solidFill>
              </a:rPr>
              <a:t>Αυτές  οι πύλες  μπορούν να υλοποιηθούν  αποκλειστικά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   </a:t>
            </a:r>
            <a:r>
              <a:rPr lang="el-GR" dirty="0" smtClean="0">
                <a:solidFill>
                  <a:schemeClr val="bg1"/>
                </a:solidFill>
              </a:rPr>
              <a:t>μόνο με το ένα ή το άλλο είδος  των οικουμενικών πυλών 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                                       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                                            </a:t>
            </a:r>
            <a:r>
              <a:rPr lang="el-GR" sz="2400" b="1" dirty="0" smtClean="0">
                <a:solidFill>
                  <a:schemeClr val="bg1"/>
                </a:solidFill>
              </a:rPr>
              <a:t>συνεπώς:</a:t>
            </a:r>
          </a:p>
          <a:p>
            <a:endParaRPr lang="en-US" b="1" i="1" dirty="0" smtClean="0">
              <a:solidFill>
                <a:schemeClr val="bg1"/>
              </a:solidFill>
            </a:endParaRPr>
          </a:p>
          <a:p>
            <a:r>
              <a:rPr lang="en-US" b="1" i="1" dirty="0" smtClean="0">
                <a:solidFill>
                  <a:schemeClr val="bg1"/>
                </a:solidFill>
              </a:rPr>
              <a:t>“</a:t>
            </a:r>
            <a:r>
              <a:rPr lang="el-GR" b="1" i="1" dirty="0" smtClean="0">
                <a:solidFill>
                  <a:schemeClr val="bg1"/>
                </a:solidFill>
              </a:rPr>
              <a:t> Κάθε λογικό (ψηφιακό) κύκλωμα μπορεί να υλοποιηθεί μόνο με πύλες  </a:t>
            </a:r>
            <a:r>
              <a:rPr lang="en-US" b="1" i="1" dirty="0" smtClean="0">
                <a:solidFill>
                  <a:schemeClr val="bg1"/>
                </a:solidFill>
              </a:rPr>
              <a:t>NAND </a:t>
            </a:r>
            <a:r>
              <a:rPr lang="el-GR" b="1" i="1" dirty="0" smtClean="0">
                <a:solidFill>
                  <a:schemeClr val="bg1"/>
                </a:solidFill>
              </a:rPr>
              <a:t>ή </a:t>
            </a:r>
            <a:r>
              <a:rPr lang="en-US" b="1" i="1" dirty="0" smtClean="0">
                <a:solidFill>
                  <a:schemeClr val="bg1"/>
                </a:solidFill>
              </a:rPr>
              <a:t>NOR”</a:t>
            </a:r>
            <a:r>
              <a:rPr lang="el-GR" b="1" i="1" dirty="0" smtClean="0">
                <a:solidFill>
                  <a:schemeClr val="bg1"/>
                </a:solidFill>
              </a:rPr>
              <a:t> 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el-GR" b="1" i="1" dirty="0" smtClean="0">
                <a:solidFill>
                  <a:schemeClr val="bg1"/>
                </a:solidFill>
              </a:rPr>
              <a:t> </a:t>
            </a:r>
          </a:p>
          <a:p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2052" name="Picture 4" descr="2014 - Designing a Pipelined CP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643578"/>
            <a:ext cx="2304224" cy="1071570"/>
          </a:xfrm>
          <a:prstGeom prst="rect">
            <a:avLst/>
          </a:prstGeom>
          <a:noFill/>
        </p:spPr>
      </p:pic>
      <p:pic>
        <p:nvPicPr>
          <p:cNvPr id="2054" name="Picture 6" descr="File:Logic-gate-nor-us.png - Wikimedia Commo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5786454"/>
            <a:ext cx="2107671" cy="92869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28596" y="4857760"/>
            <a:ext cx="75548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i="1" dirty="0" smtClean="0">
                <a:solidFill>
                  <a:schemeClr val="bg1"/>
                </a:solidFill>
              </a:rPr>
              <a:t>Ο λόγος της υλοποίησης ψηφιακών κυκλωμάτων  αποκλειστικά με οικουμενικές  πύλες, </a:t>
            </a:r>
          </a:p>
          <a:p>
            <a:r>
              <a:rPr lang="el-GR" sz="1600" i="1" dirty="0" smtClean="0">
                <a:solidFill>
                  <a:schemeClr val="bg1"/>
                </a:solidFill>
              </a:rPr>
              <a:t>είναι  για λόγους ομοιομορφίας  και φυσικά έτσι η υλοποίηση είναι πιο οικονομική</a:t>
            </a:r>
            <a:endParaRPr lang="el-GR" sz="16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0"/>
            <a:ext cx="45767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chemeClr val="bg1"/>
                </a:solidFill>
              </a:rPr>
              <a:t>Βοηθητικό  Θεωρητικό  υπόβαθρο</a:t>
            </a:r>
            <a:endParaRPr lang="el-GR" sz="2400" b="1" dirty="0">
              <a:solidFill>
                <a:schemeClr val="bg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5720" y="642918"/>
            <a:ext cx="3643338" cy="3929090"/>
            <a:chOff x="285720" y="500042"/>
            <a:chExt cx="3643338" cy="3929090"/>
          </a:xfrm>
        </p:grpSpPr>
        <p:sp>
          <p:nvSpPr>
            <p:cNvPr id="4" name="Rectangle 3"/>
            <p:cNvSpPr/>
            <p:nvPr/>
          </p:nvSpPr>
          <p:spPr>
            <a:xfrm>
              <a:off x="285720" y="500042"/>
              <a:ext cx="3643338" cy="392909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pic>
          <p:nvPicPr>
            <p:cNvPr id="15362" name="Picture 2" descr="http://195.134.76.37/applets/appletgates/Images/Image1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7158" y="714356"/>
              <a:ext cx="3286148" cy="3513652"/>
            </a:xfrm>
            <a:prstGeom prst="rect">
              <a:avLst/>
            </a:prstGeom>
            <a:noFill/>
          </p:spPr>
        </p:pic>
      </p:grpSp>
      <p:sp>
        <p:nvSpPr>
          <p:cNvPr id="5" name="TextBox 4"/>
          <p:cNvSpPr txBox="1"/>
          <p:nvPr/>
        </p:nvSpPr>
        <p:spPr>
          <a:xfrm>
            <a:off x="214282" y="4714884"/>
            <a:ext cx="514353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  </a:t>
            </a:r>
            <a:r>
              <a:rPr lang="el-GR" sz="1600" dirty="0" smtClean="0">
                <a:solidFill>
                  <a:schemeClr val="bg1"/>
                </a:solidFill>
              </a:rPr>
              <a:t>Θεώρημα </a:t>
            </a:r>
            <a:r>
              <a:rPr lang="en-US" sz="1600" dirty="0" smtClean="0">
                <a:solidFill>
                  <a:schemeClr val="bg1"/>
                </a:solidFill>
              </a:rPr>
              <a:t> de Morgan : </a:t>
            </a:r>
            <a:r>
              <a:rPr lang="el-GR" sz="1600" dirty="0" smtClean="0">
                <a:solidFill>
                  <a:schemeClr val="bg1"/>
                </a:solidFill>
              </a:rPr>
              <a:t> ( Α+Β</a:t>
            </a:r>
            <a:r>
              <a:rPr lang="en-US" sz="1600" dirty="0" smtClean="0">
                <a:solidFill>
                  <a:schemeClr val="bg1"/>
                </a:solidFill>
              </a:rPr>
              <a:t>)’ = A’ · B’  ,  (A · B)’ = A’ + B’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   </a:t>
            </a:r>
            <a:r>
              <a:rPr lang="el-GR" sz="1600" dirty="0" smtClean="0">
                <a:solidFill>
                  <a:schemeClr val="bg1"/>
                </a:solidFill>
              </a:rPr>
              <a:t>Θεώρημα απορρόφησης: Α+Α</a:t>
            </a:r>
            <a:r>
              <a:rPr lang="en-US" sz="1600" dirty="0" smtClean="0">
                <a:solidFill>
                  <a:schemeClr val="bg1"/>
                </a:solidFill>
              </a:rPr>
              <a:t> · </a:t>
            </a:r>
            <a:r>
              <a:rPr lang="el-GR" sz="1600" dirty="0" smtClean="0">
                <a:solidFill>
                  <a:schemeClr val="bg1"/>
                </a:solidFill>
              </a:rPr>
              <a:t>Β = Α  ,  Α</a:t>
            </a:r>
            <a:r>
              <a:rPr lang="en-US" sz="1600" dirty="0" smtClean="0">
                <a:solidFill>
                  <a:schemeClr val="bg1"/>
                </a:solidFill>
              </a:rPr>
              <a:t> · </a:t>
            </a:r>
            <a:r>
              <a:rPr lang="el-GR" sz="1600" dirty="0" smtClean="0">
                <a:solidFill>
                  <a:schemeClr val="bg1"/>
                </a:solidFill>
              </a:rPr>
              <a:t>(Α+Β) = Α</a:t>
            </a:r>
            <a:endParaRPr lang="en-US" sz="16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  </a:t>
            </a:r>
            <a:r>
              <a:rPr lang="el-GR" sz="1600" dirty="0" smtClean="0">
                <a:solidFill>
                  <a:schemeClr val="bg1"/>
                </a:solidFill>
              </a:rPr>
              <a:t>Α</a:t>
            </a:r>
            <a:r>
              <a:rPr lang="en-US" sz="1600" dirty="0" smtClean="0">
                <a:solidFill>
                  <a:schemeClr val="bg1"/>
                </a:solidFill>
              </a:rPr>
              <a:t> · </a:t>
            </a:r>
            <a:r>
              <a:rPr lang="el-GR" sz="1600" dirty="0" smtClean="0">
                <a:solidFill>
                  <a:schemeClr val="bg1"/>
                </a:solidFill>
              </a:rPr>
              <a:t>Α = Α ,  Α+Α = Α</a:t>
            </a:r>
            <a:endParaRPr lang="en-US" sz="16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Δύο </a:t>
            </a:r>
            <a:r>
              <a:rPr lang="en-US" dirty="0" smtClean="0">
                <a:solidFill>
                  <a:schemeClr val="bg1"/>
                </a:solidFill>
              </a:rPr>
              <a:t>NOT </a:t>
            </a:r>
            <a:r>
              <a:rPr lang="el-GR" dirty="0" smtClean="0">
                <a:solidFill>
                  <a:schemeClr val="bg1"/>
                </a:solidFill>
              </a:rPr>
              <a:t> στη σειρά  </a:t>
            </a:r>
            <a:r>
              <a:rPr lang="el-GR" b="1" dirty="0" smtClean="0">
                <a:solidFill>
                  <a:schemeClr val="bg1"/>
                </a:solidFill>
              </a:rPr>
              <a:t>ΔΙΑΓΡΑΦΟΝΤΑΙ</a:t>
            </a:r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4" y="6143644"/>
            <a:ext cx="6608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i="1" dirty="0" smtClean="0">
                <a:solidFill>
                  <a:schemeClr val="bg1"/>
                </a:solidFill>
              </a:rPr>
              <a:t>Παράγραφος 3.5  από το βιβλίο  Ψηφιακά Ηλεκτρονικά  Μέρος Α’  Θεωρία</a:t>
            </a:r>
            <a:endParaRPr lang="el-GR" sz="1600" i="1" dirty="0">
              <a:solidFill>
                <a:schemeClr val="bg1"/>
              </a:solidFill>
            </a:endParaRPr>
          </a:p>
        </p:txBody>
      </p:sp>
      <p:pic>
        <p:nvPicPr>
          <p:cNvPr id="9" name="Picture 4" descr="The NAND gate as a universal gate Logic function NAND gate only AA 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642918"/>
            <a:ext cx="4337165" cy="407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EKT 121 / 4 DIGITAL ELECTRONICS 1 - ppt downlo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928670"/>
            <a:ext cx="4305764" cy="5000660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/>
        </p:nvGrpSpPr>
        <p:grpSpPr>
          <a:xfrm>
            <a:off x="4714876" y="785794"/>
            <a:ext cx="4143404" cy="2571768"/>
            <a:chOff x="4857752" y="357166"/>
            <a:chExt cx="4000528" cy="2428892"/>
          </a:xfrm>
        </p:grpSpPr>
        <p:sp>
          <p:nvSpPr>
            <p:cNvPr id="8" name="Rectangle 7"/>
            <p:cNvSpPr/>
            <p:nvPr/>
          </p:nvSpPr>
          <p:spPr>
            <a:xfrm>
              <a:off x="4857752" y="357166"/>
              <a:ext cx="4000528" cy="242889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pic>
          <p:nvPicPr>
            <p:cNvPr id="1034" name="Picture 10" descr="HOW TO PROVE THAT A NAND GATE IS A UNIVERSAL GATE?? | Nand gate ...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29190" y="500042"/>
              <a:ext cx="3815383" cy="2143140"/>
            </a:xfrm>
            <a:prstGeom prst="rect">
              <a:avLst/>
            </a:prstGeom>
            <a:noFill/>
          </p:spPr>
        </p:pic>
      </p:grpSp>
      <p:pic>
        <p:nvPicPr>
          <p:cNvPr id="1040" name="Picture 16" descr="Electronics Done Quick 7 | Logic Ga | RobotShop Communit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4877" y="3571876"/>
            <a:ext cx="4143404" cy="300039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57158" y="242808"/>
            <a:ext cx="8143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bg1"/>
                </a:solidFill>
              </a:rPr>
              <a:t>Μετατροπές  πυλών </a:t>
            </a:r>
            <a:r>
              <a:rPr lang="en-US" sz="2000" b="1" dirty="0" smtClean="0">
                <a:solidFill>
                  <a:schemeClr val="bg1"/>
                </a:solidFill>
              </a:rPr>
              <a:t>NOT,AND,OR,NOR,NAND</a:t>
            </a:r>
            <a:r>
              <a:rPr lang="el-GR" sz="2000" b="1" dirty="0" smtClean="0">
                <a:solidFill>
                  <a:schemeClr val="bg1"/>
                </a:solidFill>
              </a:rPr>
              <a:t> με χρήση  </a:t>
            </a:r>
            <a:r>
              <a:rPr lang="en-US" sz="2000" b="1" dirty="0" smtClean="0">
                <a:solidFill>
                  <a:schemeClr val="bg1"/>
                </a:solidFill>
              </a:rPr>
              <a:t>NAND  </a:t>
            </a:r>
            <a:r>
              <a:rPr lang="el-GR" sz="2000" b="1" dirty="0" smtClean="0">
                <a:solidFill>
                  <a:schemeClr val="bg1"/>
                </a:solidFill>
              </a:rPr>
              <a:t>και </a:t>
            </a:r>
            <a:r>
              <a:rPr lang="en-US" sz="2000" b="1" dirty="0" smtClean="0">
                <a:solidFill>
                  <a:schemeClr val="bg1"/>
                </a:solidFill>
              </a:rPr>
              <a:t>NOR </a:t>
            </a:r>
            <a:endParaRPr lang="el-GR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42852"/>
            <a:ext cx="75966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chemeClr val="bg1"/>
                </a:solidFill>
              </a:rPr>
              <a:t>Μεθοδολογία  σχεδιασμού και υλοποίησης  ψηφιακών κυκλωμάτων  </a:t>
            </a:r>
          </a:p>
          <a:p>
            <a:pPr algn="ctr"/>
            <a:r>
              <a:rPr lang="el-GR" sz="2000" b="1" dirty="0" smtClean="0">
                <a:solidFill>
                  <a:schemeClr val="bg1"/>
                </a:solidFill>
              </a:rPr>
              <a:t>με οικουμενικές πύλες</a:t>
            </a:r>
            <a:endParaRPr lang="el-GR" sz="20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571612"/>
            <a:ext cx="796294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</a:rPr>
              <a:t>   </a:t>
            </a:r>
            <a:r>
              <a:rPr lang="el-GR" b="1" dirty="0" smtClean="0">
                <a:solidFill>
                  <a:schemeClr val="bg1"/>
                </a:solidFill>
              </a:rPr>
              <a:t>Πρώτα  αναλύουμε ,σχεδιάζουμε το κύκλωμα με τις κλασικές  μεθόδους  </a:t>
            </a:r>
          </a:p>
          <a:p>
            <a:r>
              <a:rPr lang="el-GR" b="1" dirty="0">
                <a:solidFill>
                  <a:schemeClr val="bg1"/>
                </a:solidFill>
              </a:rPr>
              <a:t> </a:t>
            </a:r>
            <a:r>
              <a:rPr lang="el-GR" b="1" dirty="0" smtClean="0">
                <a:solidFill>
                  <a:schemeClr val="bg1"/>
                </a:solidFill>
              </a:rPr>
              <a:t>    ( λογική εξίσωση, πίνακας αλήθειας ) </a:t>
            </a:r>
          </a:p>
          <a:p>
            <a:endParaRPr lang="el-GR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l-GR" b="1" dirty="0">
                <a:solidFill>
                  <a:schemeClr val="bg1"/>
                </a:solidFill>
              </a:rPr>
              <a:t> </a:t>
            </a:r>
            <a:r>
              <a:rPr lang="el-GR" b="1" dirty="0" smtClean="0">
                <a:solidFill>
                  <a:schemeClr val="bg1"/>
                </a:solidFill>
              </a:rPr>
              <a:t>  Απλοποιούμε  αν είναι εφικτό ( με άλγεβρα </a:t>
            </a:r>
            <a:r>
              <a:rPr lang="en-US" b="1" dirty="0" smtClean="0">
                <a:solidFill>
                  <a:schemeClr val="bg1"/>
                </a:solidFill>
              </a:rPr>
              <a:t>Boole , </a:t>
            </a:r>
            <a:r>
              <a:rPr lang="el-GR" b="1" dirty="0" smtClean="0">
                <a:solidFill>
                  <a:schemeClr val="bg1"/>
                </a:solidFill>
              </a:rPr>
              <a:t>χάρτη  </a:t>
            </a:r>
            <a:r>
              <a:rPr lang="el-GR" b="1" dirty="0" err="1" smtClean="0">
                <a:solidFill>
                  <a:schemeClr val="bg1"/>
                </a:solidFill>
              </a:rPr>
              <a:t>Καρνώ</a:t>
            </a:r>
            <a:r>
              <a:rPr lang="el-GR" b="1" dirty="0" smtClean="0">
                <a:solidFill>
                  <a:schemeClr val="bg1"/>
                </a:solidFill>
              </a:rPr>
              <a:t>, </a:t>
            </a:r>
            <a:r>
              <a:rPr lang="el-GR" b="1" dirty="0" err="1" smtClean="0">
                <a:solidFill>
                  <a:schemeClr val="bg1"/>
                </a:solidFill>
              </a:rPr>
              <a:t>κ.τ.λ</a:t>
            </a:r>
            <a:r>
              <a:rPr lang="el-GR" b="1" dirty="0" smtClean="0">
                <a:solidFill>
                  <a:schemeClr val="bg1"/>
                </a:solidFill>
              </a:rPr>
              <a:t>)</a:t>
            </a:r>
          </a:p>
          <a:p>
            <a:pPr>
              <a:buFont typeface="Arial" pitchFamily="34" charset="0"/>
              <a:buChar char="•"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l-GR" b="1" dirty="0">
                <a:solidFill>
                  <a:schemeClr val="bg1"/>
                </a:solidFill>
              </a:rPr>
              <a:t> </a:t>
            </a:r>
            <a:r>
              <a:rPr lang="el-GR" b="1" dirty="0" smtClean="0">
                <a:solidFill>
                  <a:schemeClr val="bg1"/>
                </a:solidFill>
              </a:rPr>
              <a:t>   Υλοποιούμε το κύκλωμα με τις βασικές πύλες </a:t>
            </a:r>
            <a:r>
              <a:rPr lang="en-US" b="1" dirty="0" smtClean="0">
                <a:solidFill>
                  <a:schemeClr val="bg1"/>
                </a:solidFill>
              </a:rPr>
              <a:t>NOT, AND, OR </a:t>
            </a:r>
            <a:endParaRPr lang="el-GR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   </a:t>
            </a:r>
            <a:r>
              <a:rPr lang="el-GR" b="1" dirty="0" smtClean="0">
                <a:solidFill>
                  <a:schemeClr val="bg1"/>
                </a:solidFill>
              </a:rPr>
              <a:t>Αντικαθιστούμε κάθε μία από τις βασικές πύλες με την αντίστοιχή  της με </a:t>
            </a:r>
          </a:p>
          <a:p>
            <a:r>
              <a:rPr lang="el-GR" b="1" dirty="0">
                <a:solidFill>
                  <a:schemeClr val="bg1"/>
                </a:solidFill>
              </a:rPr>
              <a:t> </a:t>
            </a:r>
            <a:r>
              <a:rPr lang="el-GR" b="1" dirty="0" smtClean="0">
                <a:solidFill>
                  <a:schemeClr val="bg1"/>
                </a:solidFill>
              </a:rPr>
              <a:t>     πύλες  </a:t>
            </a:r>
            <a:r>
              <a:rPr lang="en-US" b="1" dirty="0" smtClean="0">
                <a:solidFill>
                  <a:schemeClr val="bg1"/>
                </a:solidFill>
              </a:rPr>
              <a:t>NAND</a:t>
            </a:r>
            <a:r>
              <a:rPr lang="el-GR" b="1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  <a:endParaRPr lang="el-GR" b="1" dirty="0" smtClean="0">
              <a:solidFill>
                <a:schemeClr val="bg1"/>
              </a:solidFill>
            </a:endParaRPr>
          </a:p>
          <a:p>
            <a:endParaRPr lang="en-US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   </a:t>
            </a:r>
            <a:r>
              <a:rPr lang="el-GR" b="1" dirty="0" smtClean="0">
                <a:solidFill>
                  <a:schemeClr val="bg1"/>
                </a:solidFill>
              </a:rPr>
              <a:t>Διαγράφουμε  δύο διαδοχικές  πύλες  </a:t>
            </a:r>
            <a:r>
              <a:rPr lang="en-US" b="1" dirty="0" smtClean="0">
                <a:solidFill>
                  <a:schemeClr val="bg1"/>
                </a:solidFill>
              </a:rPr>
              <a:t>NOT  (</a:t>
            </a:r>
            <a:r>
              <a:rPr lang="el-GR" b="1" dirty="0" smtClean="0">
                <a:solidFill>
                  <a:schemeClr val="bg1"/>
                </a:solidFill>
              </a:rPr>
              <a:t> σε σειρά) </a:t>
            </a:r>
          </a:p>
          <a:p>
            <a:pPr>
              <a:buFont typeface="Arial" pitchFamily="34" charset="0"/>
              <a:buChar char="•"/>
            </a:pPr>
            <a:endParaRPr lang="el-GR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l-GR" b="1" dirty="0">
                <a:solidFill>
                  <a:schemeClr val="bg1"/>
                </a:solidFill>
              </a:rPr>
              <a:t> </a:t>
            </a:r>
            <a:r>
              <a:rPr lang="el-GR" b="1" dirty="0" smtClean="0">
                <a:solidFill>
                  <a:schemeClr val="bg1"/>
                </a:solidFill>
              </a:rPr>
              <a:t>   Υλοποιούμε το κύκλωμα  μόνο με </a:t>
            </a:r>
            <a:r>
              <a:rPr lang="en-US" b="1" dirty="0" smtClean="0">
                <a:solidFill>
                  <a:schemeClr val="bg1"/>
                </a:solidFill>
              </a:rPr>
              <a:t>ICs  </a:t>
            </a:r>
            <a:r>
              <a:rPr lang="el-GR" b="1" dirty="0" smtClean="0">
                <a:solidFill>
                  <a:schemeClr val="bg1"/>
                </a:solidFill>
              </a:rPr>
              <a:t>  74</a:t>
            </a:r>
            <a:r>
              <a:rPr lang="en-US" b="1" dirty="0" smtClean="0">
                <a:solidFill>
                  <a:schemeClr val="bg1"/>
                </a:solidFill>
              </a:rPr>
              <a:t>LS00</a:t>
            </a:r>
            <a:endParaRPr lang="el-GR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   </a:t>
            </a:r>
            <a:r>
              <a:rPr lang="el-GR" b="1" dirty="0" smtClean="0">
                <a:solidFill>
                  <a:schemeClr val="bg1"/>
                </a:solidFill>
              </a:rPr>
              <a:t>Ελέγχουμε  το κύκλωμα για την ορθότητα του πίνακα αλήθειας  ( όλους  τους </a:t>
            </a:r>
          </a:p>
          <a:p>
            <a:r>
              <a:rPr lang="el-GR" b="1" dirty="0">
                <a:solidFill>
                  <a:schemeClr val="bg1"/>
                </a:solidFill>
              </a:rPr>
              <a:t> </a:t>
            </a:r>
            <a:r>
              <a:rPr lang="el-GR" b="1" dirty="0" smtClean="0">
                <a:solidFill>
                  <a:schemeClr val="bg1"/>
                </a:solidFill>
              </a:rPr>
              <a:t>     συνδυασμούς  εισόδων ). </a:t>
            </a:r>
            <a:endParaRPr lang="el-G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IP Gate Packaging | Logic Gates | Electronics Textboo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966852"/>
            <a:ext cx="5167310" cy="571967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85786" y="214290"/>
            <a:ext cx="7705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 </a:t>
            </a:r>
            <a:r>
              <a:rPr lang="el-GR" b="1" dirty="0" smtClean="0">
                <a:solidFill>
                  <a:schemeClr val="bg1"/>
                </a:solidFill>
              </a:rPr>
              <a:t>Τα βασικά  </a:t>
            </a:r>
            <a:r>
              <a:rPr lang="en-US" b="1" dirty="0" smtClean="0">
                <a:solidFill>
                  <a:schemeClr val="bg1"/>
                </a:solidFill>
              </a:rPr>
              <a:t>I</a:t>
            </a:r>
            <a:r>
              <a:rPr lang="en-US" b="1" dirty="0">
                <a:solidFill>
                  <a:schemeClr val="bg1"/>
                </a:solidFill>
              </a:rPr>
              <a:t>C</a:t>
            </a:r>
            <a:r>
              <a:rPr lang="en-US" b="1" dirty="0" smtClean="0">
                <a:solidFill>
                  <a:schemeClr val="bg1"/>
                </a:solidFill>
              </a:rPr>
              <a:t>s  </a:t>
            </a:r>
            <a:r>
              <a:rPr lang="el-GR" b="1" dirty="0" smtClean="0">
                <a:solidFill>
                  <a:schemeClr val="bg1"/>
                </a:solidFill>
              </a:rPr>
              <a:t>της σειράς</a:t>
            </a:r>
            <a:r>
              <a:rPr lang="en-US" b="1" dirty="0" smtClean="0">
                <a:solidFill>
                  <a:schemeClr val="bg1"/>
                </a:solidFill>
              </a:rPr>
              <a:t> 74LSXXX  </a:t>
            </a:r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l-GR" sz="1600" i="1" dirty="0" smtClean="0">
                <a:solidFill>
                  <a:schemeClr val="bg1"/>
                </a:solidFill>
              </a:rPr>
              <a:t>πλέον χρησιμοποιούμενες πύλες δύο εισόδων</a:t>
            </a:r>
            <a:r>
              <a:rPr lang="el-GR" dirty="0" smtClean="0">
                <a:solidFill>
                  <a:schemeClr val="bg1"/>
                </a:solidFill>
              </a:rPr>
              <a:t>) 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333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</dc:creator>
  <cp:lastModifiedBy>Peter</cp:lastModifiedBy>
  <cp:revision>31</cp:revision>
  <dcterms:created xsi:type="dcterms:W3CDTF">2020-03-31T10:21:08Z</dcterms:created>
  <dcterms:modified xsi:type="dcterms:W3CDTF">2020-04-01T18:11:19Z</dcterms:modified>
</cp:coreProperties>
</file>