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9" r:id="rId15"/>
    <p:sldId id="26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BA23-25A6-4C10-9E70-FCA522656D67}" type="datetimeFigureOut">
              <a:rPr lang="el-GR" smtClean="0"/>
              <a:pPr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F066-FECA-459F-A840-6E8A988A2F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ima-Tech Web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569" y="142900"/>
            <a:ext cx="7351777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1714488"/>
            <a:ext cx="45192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ΚΕΦΑΛΑΙΟ  1 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Εισαγωγή στους Αυτοματισμούς</a:t>
            </a:r>
          </a:p>
          <a:p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sz="1600" b="1" dirty="0" smtClean="0">
                <a:solidFill>
                  <a:schemeClr val="bg1"/>
                </a:solidFill>
              </a:rPr>
              <a:t>(γνωριμία  με τα εξαρτήματα των αυτοματισμών)  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3800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bg1"/>
                </a:solidFill>
              </a:rPr>
              <a:t>1</a:t>
            </a:r>
            <a:r>
              <a:rPr lang="el-GR" b="1" i="1" baseline="30000" dirty="0" smtClean="0">
                <a:solidFill>
                  <a:schemeClr val="bg1"/>
                </a:solidFill>
              </a:rPr>
              <a:t>ο</a:t>
            </a:r>
            <a:r>
              <a:rPr lang="el-GR" b="1" i="1" dirty="0" smtClean="0">
                <a:solidFill>
                  <a:schemeClr val="bg1"/>
                </a:solidFill>
              </a:rPr>
              <a:t>  ΕΠΑ.Λ  Σαλαμίνας</a:t>
            </a:r>
          </a:p>
          <a:p>
            <a:r>
              <a:rPr lang="el-GR" b="1" i="1" dirty="0" smtClean="0">
                <a:solidFill>
                  <a:schemeClr val="bg1"/>
                </a:solidFill>
              </a:rPr>
              <a:t>Τάξη :  Γ</a:t>
            </a:r>
          </a:p>
          <a:p>
            <a:r>
              <a:rPr lang="el-GR" sz="1200" b="1" i="1" dirty="0" smtClean="0">
                <a:solidFill>
                  <a:schemeClr val="bg1"/>
                </a:solidFill>
              </a:rPr>
              <a:t>Ειδικότητα : Τεχνικός Ψύξης , Αερισμού και Κλιματισμού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2264" y="6072206"/>
            <a:ext cx="232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i="1" dirty="0" smtClean="0">
                <a:solidFill>
                  <a:schemeClr val="bg1"/>
                </a:solidFill>
              </a:rPr>
              <a:t>Πέτρος </a:t>
            </a:r>
            <a:r>
              <a:rPr lang="el-GR" b="1" i="1" dirty="0" err="1" smtClean="0">
                <a:solidFill>
                  <a:schemeClr val="bg1"/>
                </a:solidFill>
              </a:rPr>
              <a:t>Πούτος</a:t>
            </a:r>
            <a:endParaRPr lang="el-GR" b="1" i="1" dirty="0" smtClean="0">
              <a:solidFill>
                <a:schemeClr val="bg1"/>
              </a:solidFill>
            </a:endParaRPr>
          </a:p>
          <a:p>
            <a:pPr algn="ctr"/>
            <a:r>
              <a:rPr lang="el-GR" b="1" i="1" dirty="0" smtClean="0">
                <a:solidFill>
                  <a:schemeClr val="bg1"/>
                </a:solidFill>
              </a:rPr>
              <a:t>Εκ/</a:t>
            </a:r>
            <a:r>
              <a:rPr lang="el-GR" b="1" i="1" dirty="0" err="1" smtClean="0">
                <a:solidFill>
                  <a:schemeClr val="bg1"/>
                </a:solidFill>
              </a:rPr>
              <a:t>κός </a:t>
            </a:r>
            <a:r>
              <a:rPr lang="el-GR" b="1" i="1" dirty="0" smtClean="0">
                <a:solidFill>
                  <a:schemeClr val="bg1"/>
                </a:solidFill>
              </a:rPr>
              <a:t> ΠΕ-84 &amp; ΠΕ-83</a:t>
            </a:r>
            <a:endParaRPr lang="el-G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142852"/>
            <a:ext cx="429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smtClean="0">
                <a:solidFill>
                  <a:schemeClr val="bg1"/>
                </a:solidFill>
              </a:rPr>
              <a:t>Ελεγκτές  (</a:t>
            </a:r>
            <a:r>
              <a:rPr lang="en-US" sz="2800" b="1" i="1" dirty="0" smtClean="0">
                <a:solidFill>
                  <a:schemeClr val="bg1"/>
                </a:solidFill>
              </a:rPr>
              <a:t>controllers)</a:t>
            </a:r>
          </a:p>
          <a:p>
            <a:r>
              <a:rPr lang="el-GR" sz="2800" b="1" i="1" dirty="0" smtClean="0">
                <a:solidFill>
                  <a:schemeClr val="bg1"/>
                </a:solidFill>
              </a:rPr>
              <a:t>Ηλεκτρικοί  &amp; Ηλεκτρονικοί</a:t>
            </a:r>
            <a:endParaRPr lang="el-GR" sz="2800" b="1" i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159" y="1428736"/>
            <a:ext cx="5429271" cy="5075487"/>
            <a:chOff x="357158" y="1428736"/>
            <a:chExt cx="5676027" cy="5075487"/>
          </a:xfrm>
        </p:grpSpPr>
        <p:pic>
          <p:nvPicPr>
            <p:cNvPr id="26626" name="Picture 2" descr="KNX I SOLUTIONS – KNX, Video Door Phon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1428736"/>
              <a:ext cx="1785950" cy="1785950"/>
            </a:xfrm>
            <a:prstGeom prst="rect">
              <a:avLst/>
            </a:prstGeom>
            <a:noFill/>
          </p:spPr>
        </p:pic>
        <p:pic>
          <p:nvPicPr>
            <p:cNvPr id="26628" name="Picture 4" descr="Training Simulators with Curriculum - iConnect Train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1500174"/>
              <a:ext cx="2095515" cy="1571636"/>
            </a:xfrm>
            <a:prstGeom prst="rect">
              <a:avLst/>
            </a:prstGeom>
            <a:noFill/>
          </p:spPr>
        </p:pic>
        <p:pic>
          <p:nvPicPr>
            <p:cNvPr id="26630" name="Picture 6" descr="Programmable Logic Controller PLC 24VDC 12I/O, Ladder Logic ..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4143380"/>
              <a:ext cx="2805315" cy="1571636"/>
            </a:xfrm>
            <a:prstGeom prst="rect">
              <a:avLst/>
            </a:prstGeom>
            <a:noFill/>
          </p:spPr>
        </p:pic>
        <p:pic>
          <p:nvPicPr>
            <p:cNvPr id="26632" name="Picture 8" descr="PLC Programmable Controller and Software Logic programming ...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7554" y="4143380"/>
              <a:ext cx="2270733" cy="157385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78690" y="5857892"/>
              <a:ext cx="39585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>
                  <a:solidFill>
                    <a:schemeClr val="bg1"/>
                  </a:solidFill>
                </a:rPr>
                <a:t>Προγραμματιζόμενοι Λογικοί Ελεγκτές </a:t>
              </a:r>
              <a:endParaRPr lang="en-US" b="1" i="1" dirty="0" smtClean="0">
                <a:solidFill>
                  <a:schemeClr val="bg1"/>
                </a:solidFill>
              </a:endParaRPr>
            </a:p>
            <a:p>
              <a:r>
                <a:rPr lang="en-US" b="1" i="1" dirty="0" smtClean="0">
                  <a:solidFill>
                    <a:schemeClr val="bg1"/>
                  </a:solidFill>
                </a:rPr>
                <a:t> Programmable Logic Controllers </a:t>
              </a:r>
              <a:r>
                <a:rPr lang="el-GR" b="1" i="1" dirty="0" smtClean="0">
                  <a:solidFill>
                    <a:schemeClr val="bg1"/>
                  </a:solidFill>
                </a:rPr>
                <a:t>(</a:t>
              </a:r>
              <a:r>
                <a:rPr lang="en-US" b="1" i="1" dirty="0" smtClean="0">
                  <a:solidFill>
                    <a:schemeClr val="bg1"/>
                  </a:solidFill>
                </a:rPr>
                <a:t>PLC)</a:t>
              </a:r>
              <a:r>
                <a:rPr lang="el-GR" b="1" i="1" dirty="0" smtClean="0">
                  <a:solidFill>
                    <a:schemeClr val="bg1"/>
                  </a:solidFill>
                </a:rPr>
                <a:t> </a:t>
              </a:r>
              <a:endParaRPr lang="el-GR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69864" y="3143248"/>
              <a:ext cx="2763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Ολοκληρωμένο  Σύστημα  Ελέγχου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4414" y="3214686"/>
              <a:ext cx="109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>
                  <a:solidFill>
                    <a:schemeClr val="bg1"/>
                  </a:solidFill>
                </a:rPr>
                <a:t>Ελεγκτής </a:t>
              </a:r>
              <a:endParaRPr lang="el-GR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8" y="3571876"/>
            <a:ext cx="3206360" cy="2124504"/>
            <a:chOff x="5715008" y="3571876"/>
            <a:chExt cx="3206360" cy="2124504"/>
          </a:xfrm>
        </p:grpSpPr>
        <p:pic>
          <p:nvPicPr>
            <p:cNvPr id="11" name="Picture 2" descr="DEOS AG - Hom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8" y="3571876"/>
              <a:ext cx="3206360" cy="164307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000760" y="5357826"/>
              <a:ext cx="2759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chemeClr val="bg1"/>
                  </a:solidFill>
                </a:rPr>
                <a:t>Έλεγχος με συστήματα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SCADA</a:t>
              </a:r>
              <a:endParaRPr lang="el-GR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0"/>
            <a:ext cx="4862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solidFill>
                  <a:schemeClr val="bg1"/>
                </a:solidFill>
              </a:rPr>
              <a:t>Θερμοστατική  Εκτονωτική  Βαλβίδα</a:t>
            </a:r>
          </a:p>
          <a:p>
            <a:r>
              <a:rPr lang="el-GR" sz="2400" b="1" i="1" dirty="0" smtClean="0">
                <a:solidFill>
                  <a:schemeClr val="bg1"/>
                </a:solidFill>
              </a:rPr>
              <a:t>                          (Θ.Ε.Β )</a:t>
            </a:r>
            <a:endParaRPr lang="el-GR" sz="2400" b="1" i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4282" y="857232"/>
            <a:ext cx="8535714" cy="5767842"/>
            <a:chOff x="214282" y="857232"/>
            <a:chExt cx="8535714" cy="5767842"/>
          </a:xfrm>
        </p:grpSpPr>
        <p:pic>
          <p:nvPicPr>
            <p:cNvPr id="2" name="Picture 8" descr="China Tevd Series Thermal Expansion Valve for Refrigeration ..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357298"/>
              <a:ext cx="1928826" cy="1928826"/>
            </a:xfrm>
            <a:prstGeom prst="rect">
              <a:avLst/>
            </a:prstGeom>
            <a:noFill/>
          </p:spPr>
        </p:pic>
        <p:pic>
          <p:nvPicPr>
            <p:cNvPr id="3" name="Picture 10" descr="What is a TXV Valve? | Freedom Heating &amp; A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4612" y="1357298"/>
              <a:ext cx="2286016" cy="1970902"/>
            </a:xfrm>
            <a:prstGeom prst="rect">
              <a:avLst/>
            </a:prstGeom>
            <a:noFill/>
          </p:spPr>
        </p:pic>
        <p:pic>
          <p:nvPicPr>
            <p:cNvPr id="27650" name="Picture 2" descr="Operating and Troubleshooting Thermostatic Expansion Valves | 2016 ..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1357298"/>
              <a:ext cx="3249302" cy="1985684"/>
            </a:xfrm>
            <a:prstGeom prst="rect">
              <a:avLst/>
            </a:prstGeom>
            <a:noFill/>
          </p:spPr>
        </p:pic>
        <p:pic>
          <p:nvPicPr>
            <p:cNvPr id="27652" name="Picture 4" descr="Basic Refrigeration Cycle - FUNDAMENTAL REFRIGERATI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4000504"/>
              <a:ext cx="3571900" cy="2143140"/>
            </a:xfrm>
            <a:prstGeom prst="rect">
              <a:avLst/>
            </a:prstGeom>
            <a:noFill/>
          </p:spPr>
        </p:pic>
        <p:pic>
          <p:nvPicPr>
            <p:cNvPr id="27654" name="Picture 6" descr="increase heat load thermostatic expansion valve - The Engineering ...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438" y="4000504"/>
              <a:ext cx="3857652" cy="216709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928794" y="857232"/>
              <a:ext cx="5054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i="1" dirty="0" smtClean="0">
                  <a:solidFill>
                    <a:schemeClr val="bg1"/>
                  </a:solidFill>
                </a:rPr>
                <a:t>Μηχανικός ελεγκτής (ρυθμιστής ) ψυκτικού κυκλώματος </a:t>
              </a:r>
              <a:endParaRPr lang="el-GR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430" y="6286520"/>
              <a:ext cx="16923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i="1" dirty="0" smtClean="0">
                  <a:solidFill>
                    <a:schemeClr val="bg1"/>
                  </a:solidFill>
                </a:rPr>
                <a:t>Λειτουργία  Θ.Ε.Β</a:t>
              </a:r>
              <a:endParaRPr lang="el-GR" sz="16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957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i="1" dirty="0" err="1" smtClean="0">
                <a:solidFill>
                  <a:schemeClr val="bg1"/>
                </a:solidFill>
              </a:rPr>
              <a:t>Ενεργοποιητές</a:t>
            </a:r>
            <a:r>
              <a:rPr lang="el-GR" sz="2400" b="1" i="1" dirty="0" smtClean="0">
                <a:solidFill>
                  <a:schemeClr val="bg1"/>
                </a:solidFill>
              </a:rPr>
              <a:t>  (</a:t>
            </a:r>
            <a:r>
              <a:rPr lang="en-US" sz="2400" b="1" i="1" dirty="0" smtClean="0">
                <a:solidFill>
                  <a:schemeClr val="bg1"/>
                </a:solidFill>
              </a:rPr>
              <a:t>actuators)</a:t>
            </a:r>
            <a:r>
              <a:rPr lang="el-GR" sz="2400" b="1" i="1" dirty="0" smtClean="0">
                <a:solidFill>
                  <a:schemeClr val="bg1"/>
                </a:solidFill>
              </a:rPr>
              <a:t> </a:t>
            </a:r>
            <a:endParaRPr lang="el-GR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l-GR" sz="1600" b="1" dirty="0" smtClean="0">
              <a:solidFill>
                <a:schemeClr val="bg1"/>
              </a:solidFill>
            </a:endParaRPr>
          </a:p>
          <a:p>
            <a:r>
              <a:rPr lang="el-GR" sz="1600" b="1" i="1" dirty="0" smtClean="0">
                <a:solidFill>
                  <a:schemeClr val="bg1"/>
                </a:solidFill>
              </a:rPr>
              <a:t>Ονομάζονται τα εξαρτήματα (ηλεκτρικά, ηλεκτρομηχανικά, υδραυλικά , πνευματικά </a:t>
            </a:r>
            <a:r>
              <a:rPr lang="el-GR" sz="1600" b="1" i="1" dirty="0" err="1" smtClean="0">
                <a:solidFill>
                  <a:schemeClr val="bg1"/>
                </a:solidFill>
              </a:rPr>
              <a:t>κ.τ.λ</a:t>
            </a:r>
            <a:r>
              <a:rPr lang="el-GR" sz="1600" b="1" i="1" dirty="0" smtClean="0">
                <a:solidFill>
                  <a:schemeClr val="bg1"/>
                </a:solidFill>
              </a:rPr>
              <a:t>) τα οποία </a:t>
            </a:r>
          </a:p>
          <a:p>
            <a:r>
              <a:rPr lang="el-GR" sz="1600" b="1" i="1" dirty="0" smtClean="0">
                <a:solidFill>
                  <a:schemeClr val="bg1"/>
                </a:solidFill>
              </a:rPr>
              <a:t>λαμβάνουν τις  εντολές από τις εξόδους του συστήματος ελέγχου και ενεργούν  με διάφορες διαδικασίες</a:t>
            </a:r>
          </a:p>
          <a:p>
            <a:r>
              <a:rPr lang="el-GR" sz="1600" b="1" i="1" dirty="0" smtClean="0">
                <a:solidFill>
                  <a:schemeClr val="bg1"/>
                </a:solidFill>
              </a:rPr>
              <a:t>στο  σύστημα, ώστε να το ρυθμίσουν σύμφωνα με τις απαιτήσεις εισόδου, στην επιθυμητή κατάσταση.     </a:t>
            </a:r>
            <a:endParaRPr lang="el-GR" sz="1600" b="1" i="1" dirty="0">
              <a:solidFill>
                <a:schemeClr val="bg1"/>
              </a:solidFill>
            </a:endParaRPr>
          </a:p>
        </p:txBody>
      </p:sp>
      <p:pic>
        <p:nvPicPr>
          <p:cNvPr id="6" name="Picture 22" descr="Tecnosystemi - Tecnosyst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429132"/>
            <a:ext cx="2552651" cy="1595407"/>
          </a:xfrm>
          <a:prstGeom prst="rect">
            <a:avLst/>
          </a:prstGeom>
          <a:noFill/>
        </p:spPr>
      </p:pic>
      <p:sp>
        <p:nvSpPr>
          <p:cNvPr id="28676" name="AutoShape 4" descr="Electromagnetic Relay, 11-pin 3PDT, 12V/24V/110V/220V coil | AT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7818765" y="3643314"/>
            <a:ext cx="1325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Τύπου λυχνίας 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6072206"/>
            <a:ext cx="178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i="1" dirty="0" smtClean="0">
                <a:solidFill>
                  <a:schemeClr val="bg1"/>
                </a:solidFill>
              </a:rPr>
              <a:t>Ηλεκτρομαγνητική</a:t>
            </a:r>
          </a:p>
          <a:p>
            <a:r>
              <a:rPr lang="el-GR" sz="1600" b="1" i="1" dirty="0" smtClean="0">
                <a:solidFill>
                  <a:schemeClr val="bg1"/>
                </a:solidFill>
              </a:rPr>
              <a:t>Βαλβίδα </a:t>
            </a:r>
            <a:endParaRPr lang="el-GR" sz="1600" b="1" i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4282" y="1714488"/>
            <a:ext cx="8572560" cy="4808371"/>
            <a:chOff x="357158" y="1785926"/>
            <a:chExt cx="8572560" cy="4808371"/>
          </a:xfrm>
        </p:grpSpPr>
        <p:pic>
          <p:nvPicPr>
            <p:cNvPr id="10" name="Picture 2" descr="Electrovalves and pneumatic cylinder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4500570"/>
              <a:ext cx="2381267" cy="1785950"/>
            </a:xfrm>
            <a:prstGeom prst="rect">
              <a:avLst/>
            </a:prstGeom>
            <a:noFill/>
          </p:spPr>
        </p:pic>
        <p:pic>
          <p:nvPicPr>
            <p:cNvPr id="11" name="Picture 4" descr="Festo DNU-80-50-PPV-A 50mm Stroke Double Acting Pneumatic Actuator (2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9256" y="4500570"/>
              <a:ext cx="1785950" cy="1785950"/>
            </a:xfrm>
            <a:prstGeom prst="rect">
              <a:avLst/>
            </a:prstGeom>
            <a:noFill/>
          </p:spPr>
        </p:pic>
        <p:grpSp>
          <p:nvGrpSpPr>
            <p:cNvPr id="18" name="Group 17"/>
            <p:cNvGrpSpPr/>
            <p:nvPr/>
          </p:nvGrpSpPr>
          <p:grpSpPr>
            <a:xfrm>
              <a:off x="357158" y="1785926"/>
              <a:ext cx="8572560" cy="2452046"/>
              <a:chOff x="357158" y="928670"/>
              <a:chExt cx="8572560" cy="2452046"/>
            </a:xfrm>
          </p:grpSpPr>
          <p:pic>
            <p:nvPicPr>
              <p:cNvPr id="28678" name="Picture 6" descr="Electromagnetic Relay, 11-pin 3PDT, 12V/24V/110V/220V coil | ATO.co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5532" t="19149" r="26595" b="17020"/>
              <a:stretch>
                <a:fillRect/>
              </a:stretch>
            </p:blipFill>
            <p:spPr bwMode="auto">
              <a:xfrm>
                <a:off x="7858148" y="1428736"/>
                <a:ext cx="1071570" cy="1428760"/>
              </a:xfrm>
              <a:prstGeom prst="rect">
                <a:avLst/>
              </a:prstGeom>
              <a:noFill/>
            </p:spPr>
          </p:pic>
          <p:pic>
            <p:nvPicPr>
              <p:cNvPr id="3" name="Picture 16" descr="Automotive Relay 12V 30 Amp at Rs 25 /piece | Automotive Relays ...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7158" y="1357298"/>
                <a:ext cx="1428760" cy="1428760"/>
              </a:xfrm>
              <a:prstGeom prst="rect">
                <a:avLst/>
              </a:prstGeom>
              <a:noFill/>
            </p:spPr>
          </p:pic>
          <p:pic>
            <p:nvPicPr>
              <p:cNvPr id="4" name="Picture 18" descr="Relays and Power Supplies | Schneider Electri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43108" y="1357298"/>
                <a:ext cx="1469918" cy="1428760"/>
              </a:xfrm>
              <a:prstGeom prst="rect">
                <a:avLst/>
              </a:prstGeom>
              <a:noFill/>
            </p:spPr>
          </p:pic>
          <p:pic>
            <p:nvPicPr>
              <p:cNvPr id="5" name="Picture 20" descr="Different Types Of Relays, Their Construction, Operation ...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000496" y="1357298"/>
                <a:ext cx="1617788" cy="1428760"/>
              </a:xfrm>
              <a:prstGeom prst="rect">
                <a:avLst/>
              </a:prstGeom>
              <a:noFill/>
            </p:spPr>
          </p:pic>
          <p:pic>
            <p:nvPicPr>
              <p:cNvPr id="28674" name="Picture 2" descr="OMRON G2R-1 24V DC 10A Relay (5 Pcs) OMRON G2R1 24 - Cnc-Shopping ..."/>
              <p:cNvPicPr>
                <a:picLocks noChangeAspect="1" noChangeArrowheads="1"/>
              </p:cNvPicPr>
              <p:nvPr/>
            </p:nvPicPr>
            <p:blipFill>
              <a:blip r:embed="rId9"/>
              <a:srcRect l="27273" t="16393" r="29090" b="22131"/>
              <a:stretch>
                <a:fillRect/>
              </a:stretch>
            </p:blipFill>
            <p:spPr bwMode="auto">
              <a:xfrm>
                <a:off x="6000760" y="1357298"/>
                <a:ext cx="1571636" cy="1473409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286116" y="928670"/>
                <a:ext cx="231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i="1" dirty="0" smtClean="0">
                    <a:solidFill>
                      <a:schemeClr val="bg1"/>
                    </a:solidFill>
                  </a:rPr>
                  <a:t>Ηλεκτρονόμοι  (</a:t>
                </a:r>
                <a:r>
                  <a:rPr lang="en-US" b="1" i="1" dirty="0" smtClean="0">
                    <a:solidFill>
                      <a:schemeClr val="bg1"/>
                    </a:solidFill>
                  </a:rPr>
                  <a:t>relay)</a:t>
                </a:r>
                <a:r>
                  <a:rPr lang="el-GR" b="1" i="1" dirty="0" smtClean="0">
                    <a:solidFill>
                      <a:schemeClr val="bg1"/>
                    </a:solidFill>
                  </a:rPr>
                  <a:t> </a:t>
                </a:r>
                <a:endParaRPr lang="el-GR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596" y="2857496"/>
                <a:ext cx="1131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Τύπου </a:t>
                </a:r>
              </a:p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αυτοκινήτου</a:t>
                </a:r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57422" y="2786058"/>
                <a:ext cx="11668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Τύπου ράγας</a:t>
                </a:r>
              </a:p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Ισχύος</a:t>
                </a:r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00496" y="2857496"/>
                <a:ext cx="16165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Εσωτερικός </a:t>
                </a:r>
              </a:p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Μηχανισμός  </a:t>
                </a:r>
                <a:r>
                  <a:rPr lang="el-GR" sz="1400" b="1" i="1" dirty="0" err="1" smtClean="0">
                    <a:solidFill>
                      <a:schemeClr val="bg1"/>
                    </a:solidFill>
                  </a:rPr>
                  <a:t>ρελαί</a:t>
                </a:r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00760" y="2857496"/>
                <a:ext cx="1454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Τύπου  πλακέτας</a:t>
                </a:r>
              </a:p>
              <a:p>
                <a:r>
                  <a:rPr lang="en-US" sz="1400" b="1" i="1" dirty="0" smtClean="0">
                    <a:solidFill>
                      <a:schemeClr val="bg1"/>
                    </a:solidFill>
                  </a:rPr>
                  <a:t>PCB  type</a:t>
                </a:r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429520" y="4929198"/>
              <a:ext cx="12858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Μηχανισμοί  γραμμικής  κίνησης   (κύλινδροι)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8926" y="6286520"/>
              <a:ext cx="1843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Υδραυλικοί κύλινδροι 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29256" y="6286520"/>
              <a:ext cx="19287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Πνευματικοί κύλινδροι 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257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bg1"/>
                </a:solidFill>
              </a:rPr>
              <a:t>Ηλεκτρικά - Ηλεκτρονικά εξαρτήματα  και διατάξεις που χρησιμοποιούνται </a:t>
            </a:r>
          </a:p>
          <a:p>
            <a:pPr algn="ctr"/>
            <a:r>
              <a:rPr lang="el-GR" sz="2000" b="1" i="1" dirty="0" smtClean="0">
                <a:solidFill>
                  <a:schemeClr val="bg1"/>
                </a:solidFill>
              </a:rPr>
              <a:t>στα  Συστήματα Αυτόματου  Ελέγχου   </a:t>
            </a:r>
            <a:endParaRPr lang="el-GR" sz="2000" b="1" i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1472" y="1000108"/>
            <a:ext cx="7143800" cy="5665627"/>
            <a:chOff x="571472" y="1000108"/>
            <a:chExt cx="7143800" cy="5665627"/>
          </a:xfrm>
        </p:grpSpPr>
        <p:pic>
          <p:nvPicPr>
            <p:cNvPr id="3" name="Picture 6" descr="Wiring Push Buttons and Selector Switch to Click PLC | Acc Automati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714488"/>
              <a:ext cx="2500330" cy="1935187"/>
            </a:xfrm>
            <a:prstGeom prst="rect">
              <a:avLst/>
            </a:prstGeom>
            <a:noFill/>
          </p:spPr>
        </p:pic>
        <p:pic>
          <p:nvPicPr>
            <p:cNvPr id="29698" name="Picture 2" descr="transformers - MikroElektronik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4744" y="1785926"/>
              <a:ext cx="4000528" cy="1897862"/>
            </a:xfrm>
            <a:prstGeom prst="rect">
              <a:avLst/>
            </a:prstGeom>
            <a:noFill/>
          </p:spPr>
        </p:pic>
        <p:pic>
          <p:nvPicPr>
            <p:cNvPr id="29700" name="Picture 4" descr="CJX2 2510 AC Motor Contactor Relay 3 phase 25A 3 Pole 1NO 24VAC ..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786" y="4357694"/>
              <a:ext cx="2000264" cy="2000264"/>
            </a:xfrm>
            <a:prstGeom prst="rect">
              <a:avLst/>
            </a:prstGeom>
            <a:noFill/>
          </p:spPr>
        </p:pic>
        <p:pic>
          <p:nvPicPr>
            <p:cNvPr id="29702" name="Picture 6" descr="Eaton XTOB070GC1 overload relay adjustable from 50-70 AMP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7686" y="4286256"/>
              <a:ext cx="1714512" cy="200712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85786" y="1000108"/>
              <a:ext cx="1293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u="sng" dirty="0" smtClean="0">
                  <a:solidFill>
                    <a:schemeClr val="bg1"/>
                  </a:solidFill>
                </a:rPr>
                <a:t>Ηλεκτρικά :</a:t>
              </a:r>
              <a:endParaRPr lang="el-GR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224" y="3643314"/>
              <a:ext cx="1893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err="1" smtClean="0">
                  <a:solidFill>
                    <a:schemeClr val="bg1"/>
                  </a:solidFill>
                </a:rPr>
                <a:t>Μπουτόν</a:t>
              </a:r>
              <a:r>
                <a:rPr lang="el-GR" sz="1400" b="1" i="1" dirty="0" smtClean="0">
                  <a:solidFill>
                    <a:schemeClr val="bg1"/>
                  </a:solidFill>
                </a:rPr>
                <a:t>  &amp; διακόπτες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0628" y="3714752"/>
              <a:ext cx="15249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Μετασχηματιστές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7224" y="6357958"/>
              <a:ext cx="190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Τριφασικά </a:t>
              </a:r>
              <a:r>
                <a:rPr lang="el-GR" sz="1400" b="1" i="1" dirty="0" err="1" smtClean="0">
                  <a:solidFill>
                    <a:schemeClr val="bg1"/>
                  </a:solidFill>
                </a:rPr>
                <a:t>ρελέ</a:t>
              </a:r>
              <a:r>
                <a:rPr lang="el-GR" sz="1400" b="1" i="1" dirty="0" smtClean="0">
                  <a:solidFill>
                    <a:schemeClr val="bg1"/>
                  </a:solidFill>
                </a:rPr>
                <a:t>  ράγας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14810" y="6273225"/>
            <a:ext cx="2256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Τριφασικός θερμικός </a:t>
            </a:r>
          </a:p>
          <a:p>
            <a:r>
              <a:rPr lang="el-GR" sz="1400" b="1" i="1" dirty="0" smtClean="0">
                <a:solidFill>
                  <a:schemeClr val="bg1"/>
                </a:solidFill>
              </a:rPr>
              <a:t>διακόπτης  υπερφόρτωσης</a:t>
            </a:r>
            <a:r>
              <a:rPr lang="el-GR" b="1" i="1" dirty="0" smtClean="0">
                <a:solidFill>
                  <a:schemeClr val="bg1"/>
                </a:solidFill>
              </a:rPr>
              <a:t> </a:t>
            </a:r>
            <a:endParaRPr lang="el-G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2910" y="214290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>
                <a:solidFill>
                  <a:schemeClr val="bg1"/>
                </a:solidFill>
              </a:rPr>
              <a:t>Ηλεκτρονικά:</a:t>
            </a:r>
            <a:endParaRPr lang="el-GR" b="1" i="1" u="sng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7158" y="857232"/>
            <a:ext cx="7789046" cy="5810762"/>
            <a:chOff x="357158" y="857232"/>
            <a:chExt cx="7789046" cy="5810762"/>
          </a:xfrm>
        </p:grpSpPr>
        <p:grpSp>
          <p:nvGrpSpPr>
            <p:cNvPr id="12" name="Group 11"/>
            <p:cNvGrpSpPr/>
            <p:nvPr/>
          </p:nvGrpSpPr>
          <p:grpSpPr>
            <a:xfrm>
              <a:off x="357158" y="857232"/>
              <a:ext cx="7789046" cy="2083844"/>
              <a:chOff x="214282" y="1571612"/>
              <a:chExt cx="7789046" cy="2083844"/>
            </a:xfrm>
          </p:grpSpPr>
          <p:pic>
            <p:nvPicPr>
              <p:cNvPr id="14340" name="Picture 4" descr="Spectrol / Sfernice / Vishay - 534-1-1-502 - Potentiometer ...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969" t="23813" r="6734" b="14671"/>
              <a:stretch>
                <a:fillRect/>
              </a:stretch>
            </p:blipFill>
            <p:spPr bwMode="auto">
              <a:xfrm>
                <a:off x="5929322" y="1643050"/>
                <a:ext cx="2074006" cy="1428760"/>
              </a:xfrm>
              <a:prstGeom prst="rect">
                <a:avLst/>
              </a:prstGeom>
              <a:noFill/>
            </p:spPr>
          </p:pic>
          <p:pic>
            <p:nvPicPr>
              <p:cNvPr id="14346" name="Picture 10" descr="Intro to Arduino for Indoor Grow Light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2" y="1571612"/>
                <a:ext cx="3222922" cy="1571636"/>
              </a:xfrm>
              <a:prstGeom prst="rect">
                <a:avLst/>
              </a:prstGeom>
              <a:noFill/>
            </p:spPr>
          </p:pic>
          <p:pic>
            <p:nvPicPr>
              <p:cNvPr id="14350" name="Picture 14" descr="Potentiometers – Basic Principles – Passive Components Blo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3306" y="1571612"/>
                <a:ext cx="1857388" cy="1658985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143240" y="3286124"/>
                <a:ext cx="2000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chemeClr val="bg1"/>
                    </a:solidFill>
                  </a:rPr>
                  <a:t>Ποτενσιόμετρα</a:t>
                </a:r>
                <a:endParaRPr lang="el-GR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14348" y="3286124"/>
              <a:ext cx="3643338" cy="1714512"/>
              <a:chOff x="3643306" y="4429132"/>
              <a:chExt cx="5000660" cy="228601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643306" y="4429132"/>
                <a:ext cx="5000660" cy="22860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5" name="Picture 6" descr="Operational Amplifier Basics - Op-amp tutorial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86182" y="4429132"/>
                <a:ext cx="4743450" cy="2219326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10" descr="What is Schmitt Trigger, How it Works and Application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0628" y="3286124"/>
              <a:ext cx="3000396" cy="1324461"/>
            </a:xfrm>
            <a:prstGeom prst="rect">
              <a:avLst/>
            </a:prstGeom>
            <a:noFill/>
          </p:spPr>
        </p:pic>
        <p:pic>
          <p:nvPicPr>
            <p:cNvPr id="17" name="Picture 12" descr="What Is Schmitt Trigger and How It Works - YouTube"/>
            <p:cNvPicPr>
              <a:picLocks noChangeAspect="1" noChangeArrowheads="1"/>
            </p:cNvPicPr>
            <p:nvPr/>
          </p:nvPicPr>
          <p:blipFill>
            <a:blip r:embed="rId7"/>
            <a:srcRect t="31250" b="12360"/>
            <a:stretch>
              <a:fillRect/>
            </a:stretch>
          </p:blipFill>
          <p:spPr bwMode="auto">
            <a:xfrm>
              <a:off x="5000628" y="4572008"/>
              <a:ext cx="2995448" cy="1357322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785786" y="5000636"/>
              <a:ext cx="3554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Τελεστικός Ενισχυτής  (</a:t>
              </a:r>
              <a:r>
                <a:rPr lang="en-US" sz="1400" b="1" i="1" dirty="0" smtClean="0">
                  <a:solidFill>
                    <a:schemeClr val="bg1"/>
                  </a:solidFill>
                </a:rPr>
                <a:t>operational amplifier)</a:t>
              </a:r>
            </a:p>
            <a:p>
              <a:r>
                <a:rPr lang="el-GR" sz="1400" b="1" i="1" dirty="0" smtClean="0">
                  <a:solidFill>
                    <a:schemeClr val="bg1"/>
                  </a:solidFill>
                </a:rPr>
                <a:t> σαν  </a:t>
              </a:r>
              <a:r>
                <a:rPr lang="el-GR" sz="1400" b="1" i="1" dirty="0" err="1" smtClean="0">
                  <a:solidFill>
                    <a:schemeClr val="bg1"/>
                  </a:solidFill>
                </a:rPr>
                <a:t>Συγκριτής</a:t>
              </a:r>
              <a:r>
                <a:rPr lang="el-GR" sz="1400" b="1" i="1" dirty="0" smtClean="0">
                  <a:solidFill>
                    <a:schemeClr val="bg1"/>
                  </a:solidFill>
                </a:rPr>
                <a:t>  (</a:t>
              </a:r>
              <a:r>
                <a:rPr lang="en-US" sz="1400" b="1" i="1" dirty="0" smtClean="0">
                  <a:solidFill>
                    <a:schemeClr val="bg1"/>
                  </a:solidFill>
                </a:rPr>
                <a:t>Comparator) 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14942" y="5929330"/>
              <a:ext cx="236346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Τελεστικός Ενισχυτής  </a:t>
              </a:r>
            </a:p>
            <a:p>
              <a:r>
                <a:rPr lang="el-GR" sz="1400" b="1" i="1" dirty="0" smtClean="0">
                  <a:solidFill>
                    <a:schemeClr val="bg1"/>
                  </a:solidFill>
                </a:rPr>
                <a:t>σαν </a:t>
              </a:r>
              <a:r>
                <a:rPr lang="el-GR" sz="1400" b="1" i="1" dirty="0" err="1" smtClean="0">
                  <a:solidFill>
                    <a:schemeClr val="bg1"/>
                  </a:solidFill>
                </a:rPr>
                <a:t>μορφοποιητής</a:t>
              </a:r>
              <a:r>
                <a:rPr lang="el-GR" sz="1400" b="1" i="1" dirty="0" smtClean="0">
                  <a:solidFill>
                    <a:schemeClr val="bg1"/>
                  </a:solidFill>
                </a:rPr>
                <a:t>  σημάτων</a:t>
              </a:r>
            </a:p>
            <a:p>
              <a:r>
                <a:rPr lang="en-US" sz="1400" b="1" i="1" dirty="0" smtClean="0">
                  <a:solidFill>
                    <a:schemeClr val="bg1"/>
                  </a:solidFill>
                </a:rPr>
                <a:t>         (Schmitt  trigger )  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0W High Precision AC Servo Motor | AT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2166916" cy="2166916"/>
          </a:xfrm>
          <a:prstGeom prst="rect">
            <a:avLst/>
          </a:prstGeom>
          <a:noFill/>
        </p:spPr>
      </p:pic>
      <p:pic>
        <p:nvPicPr>
          <p:cNvPr id="7172" name="Picture 4" descr="Amazon.com: Miuzei 20KG Digital Servo Motor High Torque Servo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57232"/>
            <a:ext cx="2271380" cy="2143140"/>
          </a:xfrm>
          <a:prstGeom prst="rect">
            <a:avLst/>
          </a:prstGeom>
          <a:noFill/>
        </p:spPr>
      </p:pic>
      <p:pic>
        <p:nvPicPr>
          <p:cNvPr id="7174" name="Picture 6" descr="How Servo Motors Work &amp; How To Control Servos using Arduino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9" y="857232"/>
            <a:ext cx="3810026" cy="2143140"/>
          </a:xfrm>
          <a:prstGeom prst="rect">
            <a:avLst/>
          </a:prstGeom>
          <a:noFill/>
        </p:spPr>
      </p:pic>
      <p:pic>
        <p:nvPicPr>
          <p:cNvPr id="7176" name="Picture 8" descr="Flomasta 27901SX 3-Port Motorised Valve 22mm 22mm Compression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857628"/>
            <a:ext cx="2143140" cy="2143140"/>
          </a:xfrm>
          <a:prstGeom prst="rect">
            <a:avLst/>
          </a:prstGeom>
          <a:noFill/>
        </p:spPr>
      </p:pic>
      <p:pic>
        <p:nvPicPr>
          <p:cNvPr id="7178" name="Picture 10" descr="nema17 stepper motor 42 step motor 1.7a 0.55n for cnc Sale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857628"/>
            <a:ext cx="2143140" cy="2143140"/>
          </a:xfrm>
          <a:prstGeom prst="rect">
            <a:avLst/>
          </a:prstGeom>
          <a:noFill/>
        </p:spPr>
      </p:pic>
      <p:pic>
        <p:nvPicPr>
          <p:cNvPr id="7180" name="Picture 12" descr="Stepper motor - Raspberry Pi Forum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857628"/>
            <a:ext cx="2957058" cy="21462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910" y="3143248"/>
            <a:ext cx="136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AC  servo motor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285728"/>
            <a:ext cx="19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u="sng" dirty="0" smtClean="0">
                <a:solidFill>
                  <a:schemeClr val="bg1"/>
                </a:solidFill>
              </a:rPr>
              <a:t>Ειδικές  διατάξεις:</a:t>
            </a:r>
            <a:endParaRPr lang="el-GR" b="1" i="1" u="sn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3143248"/>
            <a:ext cx="1329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DC servo motor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3143248"/>
            <a:ext cx="184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DC  servo motor inside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6072206"/>
            <a:ext cx="129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Stepper  motor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6072206"/>
            <a:ext cx="2283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Stepper motor  power driver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6143644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Analog  Valve  (Val-</a:t>
            </a:r>
            <a:r>
              <a:rPr lang="en-US" sz="1400" b="1" i="1" dirty="0" err="1" smtClean="0">
                <a:solidFill>
                  <a:schemeClr val="bg1"/>
                </a:solidFill>
              </a:rPr>
              <a:t>Vol</a:t>
            </a:r>
            <a:r>
              <a:rPr lang="en-US" sz="1400" b="1" i="1" dirty="0" smtClean="0">
                <a:solidFill>
                  <a:schemeClr val="bg1"/>
                </a:solidFill>
              </a:rPr>
              <a:t>)</a:t>
            </a:r>
            <a:endParaRPr lang="el-GR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1111" b="18518"/>
          <a:stretch>
            <a:fillRect/>
          </a:stretch>
        </p:blipFill>
        <p:spPr bwMode="auto">
          <a:xfrm>
            <a:off x="1142976" y="4728952"/>
            <a:ext cx="5357850" cy="17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21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bg1"/>
                </a:solidFill>
              </a:rPr>
              <a:t>Συστήματα Ελέγχου</a:t>
            </a:r>
            <a:endParaRPr lang="el-GR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714357"/>
            <a:ext cx="68977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bg1"/>
                </a:solidFill>
              </a:rPr>
              <a:t>  </a:t>
            </a:r>
            <a:r>
              <a:rPr lang="el-GR" sz="1600" i="1" dirty="0" smtClean="0">
                <a:solidFill>
                  <a:schemeClr val="bg1"/>
                </a:solidFill>
              </a:rPr>
              <a:t>Σύστημα είναι μια διάταξη, ή συσκευή, ή ένα πλήθος συσκευών και διατάξεων</a:t>
            </a:r>
          </a:p>
          <a:p>
            <a:r>
              <a:rPr lang="el-GR" sz="1600" i="1" dirty="0" smtClean="0">
                <a:solidFill>
                  <a:schemeClr val="bg1"/>
                </a:solidFill>
              </a:rPr>
              <a:t>    συνδεδεμένων μεταξύ τους έτσι ώστε να αποτελούν ένα ενιαίο σύνολο.</a:t>
            </a:r>
            <a:endParaRPr lang="en-US" sz="1600" i="1" dirty="0" smtClean="0">
              <a:solidFill>
                <a:schemeClr val="bg1"/>
              </a:solidFill>
            </a:endParaRPr>
          </a:p>
          <a:p>
            <a:endParaRPr lang="el-GR" sz="16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1600" i="1" dirty="0" smtClean="0">
                <a:solidFill>
                  <a:schemeClr val="bg1"/>
                </a:solidFill>
              </a:rPr>
              <a:t>    Κάθε σύστημα ελέγχου έχει  μια </a:t>
            </a:r>
            <a:r>
              <a:rPr lang="el-GR" sz="1600" b="1" i="1" dirty="0" smtClean="0">
                <a:solidFill>
                  <a:schemeClr val="bg1"/>
                </a:solidFill>
              </a:rPr>
              <a:t>είσοδο</a:t>
            </a:r>
            <a:r>
              <a:rPr lang="el-GR" sz="1600" i="1" dirty="0" smtClean="0">
                <a:solidFill>
                  <a:schemeClr val="bg1"/>
                </a:solidFill>
              </a:rPr>
              <a:t> (διέγερση) και μία </a:t>
            </a:r>
            <a:r>
              <a:rPr lang="el-GR" sz="1600" b="1" i="1" dirty="0" smtClean="0">
                <a:solidFill>
                  <a:schemeClr val="bg1"/>
                </a:solidFill>
              </a:rPr>
              <a:t>έξοδο</a:t>
            </a:r>
            <a:r>
              <a:rPr lang="el-GR" sz="1600" i="1" dirty="0" smtClean="0">
                <a:solidFill>
                  <a:schemeClr val="bg1"/>
                </a:solidFill>
              </a:rPr>
              <a:t> (απόκριση).</a:t>
            </a:r>
            <a:endParaRPr lang="en-US" sz="1600" i="1" dirty="0" smtClean="0">
              <a:solidFill>
                <a:schemeClr val="bg1"/>
              </a:solidFill>
            </a:endParaRPr>
          </a:p>
          <a:p>
            <a:endParaRPr lang="el-GR" sz="16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1600" i="1" dirty="0" smtClean="0">
                <a:solidFill>
                  <a:schemeClr val="bg1"/>
                </a:solidFill>
              </a:rPr>
              <a:t>    </a:t>
            </a:r>
            <a:r>
              <a:rPr lang="el-GR" sz="1400" i="1" dirty="0" smtClean="0">
                <a:solidFill>
                  <a:schemeClr val="bg1"/>
                </a:solidFill>
              </a:rPr>
              <a:t>Βέβαια υπάρχουν και  πιο </a:t>
            </a:r>
            <a:r>
              <a:rPr lang="el-GR" sz="1400" b="1" i="1" u="sng" dirty="0" smtClean="0">
                <a:solidFill>
                  <a:schemeClr val="bg1"/>
                </a:solidFill>
              </a:rPr>
              <a:t>ανεπτυγμένα</a:t>
            </a:r>
            <a:r>
              <a:rPr lang="el-GR" sz="1400" i="1" dirty="0" smtClean="0">
                <a:solidFill>
                  <a:schemeClr val="bg1"/>
                </a:solidFill>
              </a:rPr>
              <a:t> συστήματα ελέγχου </a:t>
            </a:r>
          </a:p>
          <a:p>
            <a:r>
              <a:rPr lang="el-GR" sz="1400" i="1" dirty="0" smtClean="0">
                <a:solidFill>
                  <a:schemeClr val="bg1"/>
                </a:solidFill>
              </a:rPr>
              <a:t>     πολλών εισόδων – πολλών εξόδων  (</a:t>
            </a:r>
            <a:r>
              <a:rPr lang="en-US" sz="1400" b="1" i="1" dirty="0" smtClean="0">
                <a:solidFill>
                  <a:schemeClr val="bg1"/>
                </a:solidFill>
              </a:rPr>
              <a:t>multi input - output systems</a:t>
            </a:r>
            <a:r>
              <a:rPr lang="en-US" sz="1400" i="1" dirty="0" smtClean="0">
                <a:solidFill>
                  <a:schemeClr val="bg1"/>
                </a:solidFill>
              </a:rPr>
              <a:t>)</a:t>
            </a:r>
            <a:endParaRPr lang="el-GR" sz="1400" i="1" dirty="0" smtClean="0">
              <a:solidFill>
                <a:schemeClr val="bg1"/>
              </a:solidFill>
            </a:endParaRPr>
          </a:p>
          <a:p>
            <a:endParaRPr lang="el-GR" sz="1600" i="1" dirty="0" smtClean="0">
              <a:solidFill>
                <a:schemeClr val="bg1"/>
              </a:solidFill>
            </a:endParaRPr>
          </a:p>
          <a:p>
            <a:endParaRPr lang="el-GR" sz="1600" dirty="0" smtClean="0">
              <a:solidFill>
                <a:schemeClr val="bg1"/>
              </a:solidFill>
            </a:endParaRPr>
          </a:p>
          <a:p>
            <a:endParaRPr lang="el-GR" sz="1600" dirty="0" smtClean="0">
              <a:solidFill>
                <a:schemeClr val="bg1"/>
              </a:solidFill>
            </a:endParaRPr>
          </a:p>
          <a:p>
            <a:r>
              <a:rPr lang="el-GR" sz="1600" dirty="0" smtClean="0">
                <a:solidFill>
                  <a:schemeClr val="bg1"/>
                </a:solidFill>
              </a:rPr>
              <a:t>  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357562"/>
            <a:ext cx="71969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l-GR" sz="1600" i="1" dirty="0" smtClean="0">
                <a:solidFill>
                  <a:schemeClr val="bg1"/>
                </a:solidFill>
              </a:rPr>
              <a:t>Ο έλεγχος έχει την έννοια της </a:t>
            </a:r>
            <a:r>
              <a:rPr lang="el-GR" sz="1600" b="1" i="1" dirty="0" smtClean="0">
                <a:solidFill>
                  <a:schemeClr val="bg1"/>
                </a:solidFill>
              </a:rPr>
              <a:t>ρύθμισης</a:t>
            </a:r>
            <a:r>
              <a:rPr lang="el-GR" sz="1600" i="1" dirty="0" smtClean="0">
                <a:solidFill>
                  <a:schemeClr val="bg1"/>
                </a:solidFill>
              </a:rPr>
              <a:t>, της </a:t>
            </a:r>
            <a:r>
              <a:rPr lang="el-GR" sz="1600" b="1" i="1" dirty="0" smtClean="0">
                <a:solidFill>
                  <a:schemeClr val="bg1"/>
                </a:solidFill>
              </a:rPr>
              <a:t>κατεύθυνσης</a:t>
            </a:r>
            <a:r>
              <a:rPr lang="el-GR" sz="1600" i="1" dirty="0" smtClean="0">
                <a:solidFill>
                  <a:schemeClr val="bg1"/>
                </a:solidFill>
              </a:rPr>
              <a:t> ή της </a:t>
            </a:r>
            <a:r>
              <a:rPr lang="el-GR" sz="1600" b="1" i="1" dirty="0" err="1" smtClean="0">
                <a:solidFill>
                  <a:schemeClr val="bg1"/>
                </a:solidFill>
              </a:rPr>
              <a:t>εντολοδότησης</a:t>
            </a:r>
            <a:r>
              <a:rPr lang="el-GR" sz="16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sz="1600" i="1" dirty="0" smtClean="0">
                <a:solidFill>
                  <a:schemeClr val="bg1"/>
                </a:solidFill>
              </a:rPr>
              <a:t>     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l-GR" sz="1600" i="1" dirty="0" smtClean="0">
                <a:solidFill>
                  <a:schemeClr val="bg1"/>
                </a:solidFill>
              </a:rPr>
              <a:t>ώστε το σύστημα να εκτελεί μία </a:t>
            </a:r>
            <a:r>
              <a:rPr lang="el-GR" sz="1600" b="1" i="1" dirty="0" smtClean="0">
                <a:solidFill>
                  <a:schemeClr val="bg1"/>
                </a:solidFill>
              </a:rPr>
              <a:t>καθορισμένη λειτουργία</a:t>
            </a:r>
            <a:r>
              <a:rPr lang="el-GR" sz="1600" i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l-GR" sz="16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1600" i="1" dirty="0" smtClean="0">
                <a:solidFill>
                  <a:schemeClr val="bg1"/>
                </a:solidFill>
              </a:rPr>
              <a:t>    Ο συνδυασμός των δύο παραπάνω εννοιών (συστήματος – ελέγχου)</a:t>
            </a:r>
          </a:p>
          <a:p>
            <a:r>
              <a:rPr lang="el-GR" sz="1600" i="1" dirty="0" smtClean="0">
                <a:solidFill>
                  <a:schemeClr val="bg1"/>
                </a:solidFill>
              </a:rPr>
              <a:t>      συνθέτει την έννοια του </a:t>
            </a:r>
            <a:r>
              <a:rPr lang="el-GR" sz="1600" b="1" i="1" u="sng" dirty="0" smtClean="0">
                <a:solidFill>
                  <a:schemeClr val="bg1"/>
                </a:solidFill>
              </a:rPr>
              <a:t>συστήματος </a:t>
            </a:r>
            <a:r>
              <a:rPr lang="el-GR" sz="1600" b="1" i="1" u="sng" dirty="0" err="1" smtClean="0">
                <a:solidFill>
                  <a:schemeClr val="bg1"/>
                </a:solidFill>
              </a:rPr>
              <a:t>έλέγχου</a:t>
            </a:r>
            <a:r>
              <a:rPr lang="el-GR" sz="1600" b="1" i="1" u="sng" dirty="0" smtClean="0">
                <a:solidFill>
                  <a:schemeClr val="bg1"/>
                </a:solidFill>
              </a:rPr>
              <a:t> </a:t>
            </a:r>
          </a:p>
          <a:p>
            <a:endParaRPr lang="el-GR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28794" y="2643182"/>
            <a:ext cx="3828772" cy="571504"/>
            <a:chOff x="4857752" y="4000504"/>
            <a:chExt cx="3828772" cy="571504"/>
          </a:xfrm>
        </p:grpSpPr>
        <p:sp>
          <p:nvSpPr>
            <p:cNvPr id="7" name="Rectangle 6"/>
            <p:cNvSpPr/>
            <p:nvPr/>
          </p:nvSpPr>
          <p:spPr>
            <a:xfrm>
              <a:off x="6215074" y="4000504"/>
              <a:ext cx="1143008" cy="5715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</a:rPr>
                <a:t>Σύστημα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>
              <a:endCxn id="7" idx="1"/>
            </p:cNvCxnSpPr>
            <p:nvPr/>
          </p:nvCxnSpPr>
          <p:spPr>
            <a:xfrm>
              <a:off x="5572132" y="4286256"/>
              <a:ext cx="642942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>
              <a:off x="7358082" y="4286256"/>
              <a:ext cx="571504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57752" y="4071942"/>
              <a:ext cx="7216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b="1" i="1" dirty="0" smtClean="0">
                  <a:solidFill>
                    <a:schemeClr val="bg1"/>
                  </a:solidFill>
                </a:rPr>
                <a:t>Είσοδος</a:t>
              </a:r>
            </a:p>
            <a:p>
              <a:r>
                <a:rPr lang="el-GR" sz="1100" b="1" i="1" dirty="0" smtClean="0">
                  <a:solidFill>
                    <a:schemeClr val="bg1"/>
                  </a:solidFill>
                </a:rPr>
                <a:t>διέγερση</a:t>
              </a:r>
              <a:endParaRPr lang="el-GR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29586" y="4071942"/>
              <a:ext cx="7569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b="1" i="1" dirty="0" smtClean="0">
                  <a:solidFill>
                    <a:schemeClr val="bg1"/>
                  </a:solidFill>
                </a:rPr>
                <a:t>Έξοδος </a:t>
              </a:r>
            </a:p>
            <a:p>
              <a:r>
                <a:rPr lang="el-GR" sz="1100" b="1" i="1" dirty="0" smtClean="0">
                  <a:solidFill>
                    <a:schemeClr val="bg1"/>
                  </a:solidFill>
                </a:rPr>
                <a:t>απόκριση</a:t>
              </a:r>
              <a:endParaRPr lang="el-GR" sz="11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28794" y="6429396"/>
            <a:ext cx="4137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 smtClean="0">
                <a:solidFill>
                  <a:schemeClr val="bg1"/>
                </a:solidFill>
              </a:rPr>
              <a:t>Απλό σύστημα ελέγχου  αερόθερμου με θερμοστάτη</a:t>
            </a:r>
            <a:endParaRPr lang="el-GR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384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bg1"/>
                </a:solidFill>
              </a:rPr>
              <a:t>Ταξινόμηση των συστημάτων ελέγχου</a:t>
            </a:r>
            <a:endParaRPr lang="el-GR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642919"/>
            <a:ext cx="7513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solidFill>
                  <a:schemeClr val="bg1"/>
                </a:solidFill>
              </a:rPr>
              <a:t>Τα  </a:t>
            </a:r>
            <a:r>
              <a:rPr lang="el-GR" sz="1600" b="1" i="1" dirty="0" smtClean="0">
                <a:solidFill>
                  <a:srgbClr val="FFC000"/>
                </a:solidFill>
              </a:rPr>
              <a:t>Σ</a:t>
            </a:r>
            <a:r>
              <a:rPr lang="el-GR" sz="1600" b="1" i="1" dirty="0" smtClean="0">
                <a:solidFill>
                  <a:schemeClr val="bg1"/>
                </a:solidFill>
              </a:rPr>
              <a:t>υστήματα  </a:t>
            </a:r>
            <a:r>
              <a:rPr lang="el-GR" sz="1600" b="1" i="1" dirty="0" smtClean="0">
                <a:solidFill>
                  <a:srgbClr val="FFC000"/>
                </a:solidFill>
              </a:rPr>
              <a:t>Α</a:t>
            </a:r>
            <a:r>
              <a:rPr lang="el-GR" sz="1600" b="1" i="1" dirty="0" smtClean="0">
                <a:solidFill>
                  <a:schemeClr val="bg1"/>
                </a:solidFill>
              </a:rPr>
              <a:t>υτομάτου  </a:t>
            </a:r>
            <a:r>
              <a:rPr lang="el-GR" sz="1600" b="1" i="1" dirty="0" smtClean="0">
                <a:solidFill>
                  <a:srgbClr val="FFC000"/>
                </a:solidFill>
              </a:rPr>
              <a:t>Ε</a:t>
            </a:r>
            <a:r>
              <a:rPr lang="el-GR" sz="1600" b="1" i="1" dirty="0" smtClean="0">
                <a:solidFill>
                  <a:schemeClr val="bg1"/>
                </a:solidFill>
              </a:rPr>
              <a:t>λέγχου  </a:t>
            </a:r>
            <a:r>
              <a:rPr lang="el-GR" sz="1600" b="1" i="1" dirty="0" smtClean="0">
                <a:solidFill>
                  <a:srgbClr val="FFC000"/>
                </a:solidFill>
              </a:rPr>
              <a:t>( ΣΑΕ)   </a:t>
            </a:r>
            <a:r>
              <a:rPr lang="el-GR" sz="1600" b="1" i="1" dirty="0" smtClean="0">
                <a:solidFill>
                  <a:schemeClr val="bg1"/>
                </a:solidFill>
              </a:rPr>
              <a:t>διακρίνονται σε δύο μεγάλες κατηγορίες</a:t>
            </a:r>
          </a:p>
          <a:p>
            <a:endParaRPr lang="el-GR" sz="1600" b="1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chemeClr val="bg1"/>
                </a:solidFill>
              </a:rPr>
              <a:t>   </a:t>
            </a:r>
            <a:r>
              <a:rPr lang="el-GR" sz="1600" b="1" i="1" dirty="0" smtClean="0">
                <a:solidFill>
                  <a:schemeClr val="bg1"/>
                </a:solidFill>
              </a:rPr>
              <a:t>ΣΑΕ   </a:t>
            </a:r>
            <a:r>
              <a:rPr lang="el-GR" sz="1600" b="1" i="1" u="sng" dirty="0" smtClean="0">
                <a:solidFill>
                  <a:schemeClr val="bg1"/>
                </a:solidFill>
              </a:rPr>
              <a:t>ανοικτού βρόγχου  </a:t>
            </a:r>
            <a:r>
              <a:rPr lang="el-GR" sz="1600" b="1" i="1" dirty="0" smtClean="0">
                <a:solidFill>
                  <a:schemeClr val="bg1"/>
                </a:solidFill>
              </a:rPr>
              <a:t>(</a:t>
            </a:r>
            <a:r>
              <a:rPr lang="en-US" sz="1600" i="1" dirty="0" smtClean="0">
                <a:solidFill>
                  <a:schemeClr val="bg1"/>
                </a:solidFill>
              </a:rPr>
              <a:t>open loop systems</a:t>
            </a:r>
            <a:r>
              <a:rPr lang="en-US" sz="1600" b="1" i="1" dirty="0" smtClean="0">
                <a:solidFill>
                  <a:schemeClr val="bg1"/>
                </a:solidFill>
              </a:rPr>
              <a:t>)</a:t>
            </a:r>
          </a:p>
          <a:p>
            <a:endParaRPr lang="el-GR" sz="1600" b="1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1600" b="1" i="1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57290" y="1428736"/>
            <a:ext cx="5143536" cy="1000132"/>
            <a:chOff x="1357290" y="1785926"/>
            <a:chExt cx="5264024" cy="1214446"/>
          </a:xfrm>
        </p:grpSpPr>
        <p:grpSp>
          <p:nvGrpSpPr>
            <p:cNvPr id="21" name="Group 20"/>
            <p:cNvGrpSpPr/>
            <p:nvPr/>
          </p:nvGrpSpPr>
          <p:grpSpPr>
            <a:xfrm>
              <a:off x="1643042" y="1858158"/>
              <a:ext cx="4572032" cy="1142214"/>
              <a:chOff x="1643042" y="1858158"/>
              <a:chExt cx="4572032" cy="114221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57422" y="2285992"/>
                <a:ext cx="3286148" cy="714380"/>
                <a:chOff x="857224" y="2071678"/>
                <a:chExt cx="3286148" cy="714380"/>
              </a:xfrm>
            </p:grpSpPr>
            <p:sp>
              <p:nvSpPr>
                <p:cNvPr id="6" name="Rounded Rectangle 5"/>
                <p:cNvSpPr/>
                <p:nvPr/>
              </p:nvSpPr>
              <p:spPr>
                <a:xfrm>
                  <a:off x="857224" y="2071678"/>
                  <a:ext cx="1428760" cy="71438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1400" b="1" i="1" dirty="0" smtClean="0">
                      <a:solidFill>
                        <a:schemeClr val="bg1"/>
                      </a:solidFill>
                    </a:rPr>
                    <a:t>Ελεγκτής</a:t>
                  </a:r>
                  <a:r>
                    <a:rPr lang="el-GR" sz="1200" b="1" i="1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1200" b="1" i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l-GR" sz="1200" b="1" i="1" dirty="0" smtClean="0">
                      <a:solidFill>
                        <a:schemeClr val="bg1"/>
                      </a:solidFill>
                    </a:rPr>
                    <a:t>( </a:t>
                  </a:r>
                  <a:r>
                    <a:rPr lang="en-US" sz="1200" b="1" i="1" dirty="0" smtClean="0">
                      <a:solidFill>
                        <a:schemeClr val="bg1"/>
                      </a:solidFill>
                    </a:rPr>
                    <a:t>controller)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2714612" y="2071678"/>
                  <a:ext cx="1428760" cy="71438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1400" b="1" i="1" dirty="0" smtClean="0">
                      <a:solidFill>
                        <a:schemeClr val="bg1"/>
                      </a:solidFill>
                    </a:rPr>
                    <a:t>Σύστημα</a:t>
                  </a:r>
                  <a:endParaRPr lang="el-GR" sz="14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0" name="Straight Arrow Connector 9"/>
              <p:cNvCxnSpPr>
                <a:endCxn id="6" idx="1"/>
              </p:cNvCxnSpPr>
              <p:nvPr/>
            </p:nvCxnSpPr>
            <p:spPr>
              <a:xfrm>
                <a:off x="1643042" y="2643182"/>
                <a:ext cx="714380" cy="158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6" idx="3"/>
                <a:endCxn id="7" idx="1"/>
              </p:cNvCxnSpPr>
              <p:nvPr/>
            </p:nvCxnSpPr>
            <p:spPr>
              <a:xfrm>
                <a:off x="3786182" y="2643182"/>
                <a:ext cx="428628" cy="158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" idx="3"/>
              </p:cNvCxnSpPr>
              <p:nvPr/>
            </p:nvCxnSpPr>
            <p:spPr>
              <a:xfrm>
                <a:off x="5643570" y="2643182"/>
                <a:ext cx="571504" cy="158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7" idx="0"/>
              </p:cNvCxnSpPr>
              <p:nvPr/>
            </p:nvCxnSpPr>
            <p:spPr>
              <a:xfrm rot="5400000">
                <a:off x="4715670" y="2071678"/>
                <a:ext cx="427834" cy="79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000628" y="1785926"/>
              <a:ext cx="8082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b="1" i="1" dirty="0" smtClean="0">
                  <a:solidFill>
                    <a:schemeClr val="bg1"/>
                  </a:solidFill>
                </a:rPr>
                <a:t>Διαταραχές</a:t>
              </a:r>
              <a:endParaRPr lang="el-GR" sz="1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7290" y="2714620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i="1" dirty="0" smtClean="0">
                  <a:solidFill>
                    <a:schemeClr val="bg1"/>
                  </a:solidFill>
                </a:rPr>
                <a:t>είσοδος</a:t>
              </a:r>
              <a:endParaRPr lang="el-GR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00760" y="2714620"/>
              <a:ext cx="620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i="1" dirty="0" smtClean="0">
                  <a:solidFill>
                    <a:schemeClr val="bg1"/>
                  </a:solidFill>
                </a:rPr>
                <a:t>έξοδος</a:t>
              </a:r>
              <a:endParaRPr lang="el-GR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0034" y="3071810"/>
            <a:ext cx="646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  </a:t>
            </a:r>
            <a:r>
              <a:rPr lang="el-GR" dirty="0" smtClean="0"/>
              <a:t> </a:t>
            </a:r>
            <a:r>
              <a:rPr lang="el-GR" sz="1600" b="1" i="1" dirty="0" smtClean="0">
                <a:solidFill>
                  <a:schemeClr val="bg1"/>
                </a:solidFill>
              </a:rPr>
              <a:t>ΣΑΕ  </a:t>
            </a:r>
            <a:r>
              <a:rPr lang="el-GR" sz="1600" b="1" i="1" u="sng" dirty="0" smtClean="0">
                <a:solidFill>
                  <a:schemeClr val="bg1"/>
                </a:solidFill>
              </a:rPr>
              <a:t>κλειστού βρόγχου </a:t>
            </a:r>
            <a:r>
              <a:rPr lang="el-GR" sz="1600" b="1" i="1" dirty="0" smtClean="0">
                <a:solidFill>
                  <a:schemeClr val="bg1"/>
                </a:solidFill>
              </a:rPr>
              <a:t>(</a:t>
            </a:r>
            <a:r>
              <a:rPr lang="en-US" sz="1600" i="1" dirty="0" smtClean="0">
                <a:solidFill>
                  <a:schemeClr val="bg1"/>
                </a:solidFill>
              </a:rPr>
              <a:t>closed loop system</a:t>
            </a:r>
            <a:r>
              <a:rPr lang="en-US" sz="1600" b="1" i="1" dirty="0" smtClean="0">
                <a:solidFill>
                  <a:schemeClr val="bg1"/>
                </a:solidFill>
              </a:rPr>
              <a:t>) </a:t>
            </a:r>
            <a:r>
              <a:rPr lang="el-GR" sz="1600" b="1" i="1" dirty="0" smtClean="0">
                <a:solidFill>
                  <a:schemeClr val="bg1"/>
                </a:solidFill>
              </a:rPr>
              <a:t>ή συστήματα με ανάδραση </a:t>
            </a:r>
            <a:endParaRPr lang="el-GR" sz="1600" b="1" i="1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28596" y="3429000"/>
            <a:ext cx="6572296" cy="2000264"/>
            <a:chOff x="428596" y="3429000"/>
            <a:chExt cx="6572296" cy="2000264"/>
          </a:xfrm>
        </p:grpSpPr>
        <p:grpSp>
          <p:nvGrpSpPr>
            <p:cNvPr id="32" name="Group 7"/>
            <p:cNvGrpSpPr/>
            <p:nvPr/>
          </p:nvGrpSpPr>
          <p:grpSpPr>
            <a:xfrm>
              <a:off x="2143108" y="3857628"/>
              <a:ext cx="3210932" cy="588313"/>
              <a:chOff x="857224" y="2071678"/>
              <a:chExt cx="3286148" cy="714380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857224" y="2071678"/>
                <a:ext cx="1428760" cy="71438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>
                    <a:solidFill>
                      <a:schemeClr val="bg1"/>
                    </a:solidFill>
                  </a:rPr>
                  <a:t>Ελεγκτής</a:t>
                </a:r>
                <a:r>
                  <a:rPr lang="el-GR" sz="1200" b="1" i="1" dirty="0" smtClean="0">
                    <a:solidFill>
                      <a:schemeClr val="bg1"/>
                    </a:solidFill>
                  </a:rPr>
                  <a:t> </a:t>
                </a:r>
                <a:endParaRPr lang="en-US" sz="1200" b="1" i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l-GR" sz="1200" b="1" i="1" dirty="0" smtClean="0">
                    <a:solidFill>
                      <a:schemeClr val="bg1"/>
                    </a:solidFill>
                  </a:rPr>
                  <a:t>( </a:t>
                </a:r>
                <a:r>
                  <a:rPr lang="en-US" sz="1200" b="1" i="1" dirty="0" smtClean="0">
                    <a:solidFill>
                      <a:schemeClr val="bg1"/>
                    </a:solidFill>
                  </a:rPr>
                  <a:t>controller)</a:t>
                </a:r>
                <a:endParaRPr lang="el-G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6"/>
              <p:cNvSpPr/>
              <p:nvPr/>
            </p:nvSpPr>
            <p:spPr>
              <a:xfrm>
                <a:off x="2714612" y="2071678"/>
                <a:ext cx="1428760" cy="71438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>
                    <a:solidFill>
                      <a:schemeClr val="bg1"/>
                    </a:solidFill>
                  </a:rPr>
                  <a:t>Σύστημα</a:t>
                </a:r>
                <a:endParaRPr lang="el-GR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714348" y="4143380"/>
              <a:ext cx="698029" cy="130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7" idx="3"/>
            </p:cNvCxnSpPr>
            <p:nvPr/>
          </p:nvCxnSpPr>
          <p:spPr>
            <a:xfrm>
              <a:off x="3539165" y="4151784"/>
              <a:ext cx="418817" cy="130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370899" y="4143380"/>
              <a:ext cx="558423" cy="130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528777" y="3664264"/>
              <a:ext cx="352334" cy="77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74360" y="3429000"/>
              <a:ext cx="789735" cy="20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00" b="1" i="1" dirty="0" smtClean="0">
                  <a:solidFill>
                    <a:schemeClr val="bg1"/>
                  </a:solidFill>
                </a:rPr>
                <a:t>Διαταραχές</a:t>
              </a:r>
              <a:endParaRPr lang="el-GR" sz="1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8596" y="4214818"/>
              <a:ext cx="676960" cy="228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i="1" dirty="0" smtClean="0">
                  <a:solidFill>
                    <a:schemeClr val="bg1"/>
                  </a:solidFill>
                </a:rPr>
                <a:t>είσοδος</a:t>
              </a:r>
              <a:endParaRPr lang="el-GR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51600" y="4193807"/>
              <a:ext cx="606350" cy="228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i="1" dirty="0" smtClean="0">
                  <a:solidFill>
                    <a:schemeClr val="bg1"/>
                  </a:solidFill>
                </a:rPr>
                <a:t>έξοδος</a:t>
              </a:r>
              <a:endParaRPr lang="el-GR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9" name="Flowchart: Summing Junction 38"/>
            <p:cNvSpPr/>
            <p:nvPr/>
          </p:nvSpPr>
          <p:spPr>
            <a:xfrm>
              <a:off x="1428728" y="4000504"/>
              <a:ext cx="285752" cy="285752"/>
            </a:xfrm>
            <a:prstGeom prst="flowChartSummingJuncti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714480" y="4143380"/>
              <a:ext cx="418817" cy="130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142976" y="414338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schemeClr val="bg1"/>
                  </a:solidFill>
                </a:rPr>
                <a:t>+</a:t>
              </a:r>
              <a:endParaRPr lang="el-GR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>
              <a:off x="5072066" y="4643446"/>
              <a:ext cx="1000132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929058" y="5143512"/>
              <a:ext cx="1643074" cy="1588"/>
            </a:xfrm>
            <a:prstGeom prst="line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2500298" y="4857760"/>
              <a:ext cx="1428760" cy="57150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i="1" dirty="0" smtClean="0">
                  <a:solidFill>
                    <a:schemeClr val="bg1"/>
                  </a:solidFill>
                </a:rPr>
                <a:t>Μετατροπέας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Connector 47"/>
            <p:cNvCxnSpPr>
              <a:stCxn id="46" idx="1"/>
            </p:cNvCxnSpPr>
            <p:nvPr/>
          </p:nvCxnSpPr>
          <p:spPr>
            <a:xfrm rot="10800000">
              <a:off x="1571604" y="5143512"/>
              <a:ext cx="928694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39" idx="4"/>
            </p:cNvCxnSpPr>
            <p:nvPr/>
          </p:nvCxnSpPr>
          <p:spPr>
            <a:xfrm rot="5400000" flipH="1" flipV="1">
              <a:off x="1142976" y="4714884"/>
              <a:ext cx="857256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357290" y="4286256"/>
              <a:ext cx="239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schemeClr val="bg1"/>
                  </a:solidFill>
                </a:rPr>
                <a:t>-</a:t>
              </a:r>
              <a:endParaRPr lang="el-G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Line Callout 2 (Accent Bar) 53"/>
            <p:cNvSpPr/>
            <p:nvPr/>
          </p:nvSpPr>
          <p:spPr>
            <a:xfrm>
              <a:off x="6000760" y="4643446"/>
              <a:ext cx="1000132" cy="42862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8628"/>
                <a:gd name="adj6" fmla="val -42221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i="1" dirty="0" smtClean="0">
                  <a:solidFill>
                    <a:schemeClr val="bg1"/>
                  </a:solidFill>
                </a:rPr>
                <a:t>ανάδραση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615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bg1"/>
                </a:solidFill>
              </a:rPr>
              <a:t>Παραδείγματα  κατηγοριών Συστημάτων Αυτομάτου Ελέγχου </a:t>
            </a:r>
            <a:endParaRPr lang="el-GR" b="1" i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00100" y="1428736"/>
            <a:ext cx="5572164" cy="1267248"/>
            <a:chOff x="1000100" y="1428736"/>
            <a:chExt cx="5572164" cy="1267248"/>
          </a:xfrm>
        </p:grpSpPr>
        <p:grpSp>
          <p:nvGrpSpPr>
            <p:cNvPr id="13" name="Group 12"/>
            <p:cNvGrpSpPr/>
            <p:nvPr/>
          </p:nvGrpSpPr>
          <p:grpSpPr>
            <a:xfrm>
              <a:off x="1000100" y="1428736"/>
              <a:ext cx="5572164" cy="1214446"/>
              <a:chOff x="142844" y="1357298"/>
              <a:chExt cx="5572164" cy="126950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071538" y="1357298"/>
                <a:ext cx="2071702" cy="71438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>
                    <a:solidFill>
                      <a:schemeClr val="bg1"/>
                    </a:solidFill>
                  </a:rPr>
                  <a:t>Χρονοδιακόπτης</a:t>
                </a:r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714744" y="1357298"/>
                <a:ext cx="2000264" cy="71438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>
                    <a:solidFill>
                      <a:schemeClr val="bg1"/>
                    </a:solidFill>
                  </a:rPr>
                  <a:t>Φώτα κήπου</a:t>
                </a:r>
              </a:p>
              <a:p>
                <a:pPr algn="ctr"/>
                <a:r>
                  <a:rPr lang="el-GR" sz="1400" b="1" i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l-GR" sz="1400" i="1" dirty="0" smtClean="0">
                    <a:solidFill>
                      <a:schemeClr val="bg1"/>
                    </a:solidFill>
                  </a:rPr>
                  <a:t>Σύστημα</a:t>
                </a:r>
                <a:r>
                  <a:rPr lang="el-GR" sz="1400" b="1" i="1" dirty="0" smtClean="0">
                    <a:solidFill>
                      <a:schemeClr val="bg1"/>
                    </a:solidFill>
                  </a:rPr>
                  <a:t>)</a:t>
                </a:r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Straight Arrow Connector 8"/>
              <p:cNvCxnSpPr>
                <a:stCxn id="3" idx="6"/>
                <a:endCxn id="4" idx="2"/>
              </p:cNvCxnSpPr>
              <p:nvPr/>
            </p:nvCxnSpPr>
            <p:spPr>
              <a:xfrm>
                <a:off x="3143240" y="1714488"/>
                <a:ext cx="571504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500034" y="1714488"/>
                <a:ext cx="571504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42844" y="1857364"/>
                <a:ext cx="12234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b="1" i="1" dirty="0" smtClean="0">
                    <a:solidFill>
                      <a:schemeClr val="bg1"/>
                    </a:solidFill>
                  </a:rPr>
                  <a:t>Χειροκίνητη </a:t>
                </a:r>
              </a:p>
              <a:p>
                <a:r>
                  <a:rPr lang="el-GR" sz="1100" b="1" i="1" dirty="0" smtClean="0">
                    <a:solidFill>
                      <a:schemeClr val="bg1"/>
                    </a:solidFill>
                  </a:rPr>
                  <a:t>εισαγωγή χρόνου</a:t>
                </a:r>
              </a:p>
              <a:p>
                <a:r>
                  <a:rPr lang="el-GR" sz="1100" b="1" i="1" dirty="0" smtClean="0">
                    <a:solidFill>
                      <a:schemeClr val="bg1"/>
                    </a:solidFill>
                  </a:rPr>
                  <a:t>(Είσοδος)</a:t>
                </a:r>
              </a:p>
              <a:p>
                <a:endParaRPr lang="el-GR" sz="11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43240" y="2357430"/>
              <a:ext cx="2030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i="1" dirty="0" smtClean="0">
                  <a:solidFill>
                    <a:schemeClr val="bg1"/>
                  </a:solidFill>
                </a:rPr>
                <a:t>ΣΑΕ ανοικτού βρόχου</a:t>
              </a:r>
              <a:endParaRPr lang="el-GR" sz="16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14348" y="3214686"/>
            <a:ext cx="7640957" cy="3053198"/>
            <a:chOff x="714348" y="3214686"/>
            <a:chExt cx="7640957" cy="3053198"/>
          </a:xfrm>
        </p:grpSpPr>
        <p:grpSp>
          <p:nvGrpSpPr>
            <p:cNvPr id="46" name="Group 45"/>
            <p:cNvGrpSpPr/>
            <p:nvPr/>
          </p:nvGrpSpPr>
          <p:grpSpPr>
            <a:xfrm>
              <a:off x="714348" y="3214686"/>
              <a:ext cx="7640957" cy="2428892"/>
              <a:chOff x="714348" y="3071810"/>
              <a:chExt cx="7640957" cy="242889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714348" y="3429000"/>
                <a:ext cx="1285884" cy="64294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200" b="1" i="1" dirty="0" smtClean="0">
                    <a:solidFill>
                      <a:schemeClr val="bg1"/>
                    </a:solidFill>
                  </a:rPr>
                  <a:t>Διάταξη επιλογής Θερμοκρασίας</a:t>
                </a:r>
                <a:endParaRPr lang="el-GR" sz="1200" b="1" i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7"/>
              <p:cNvGrpSpPr/>
              <p:nvPr/>
            </p:nvGrpSpPr>
            <p:grpSpPr>
              <a:xfrm>
                <a:off x="3643306" y="3429000"/>
                <a:ext cx="3210931" cy="588313"/>
                <a:chOff x="857224" y="2071678"/>
                <a:chExt cx="3286148" cy="71438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857224" y="2071678"/>
                  <a:ext cx="1428760" cy="71438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1400" b="1" i="1" dirty="0" smtClean="0">
                      <a:solidFill>
                        <a:schemeClr val="bg1"/>
                      </a:solidFill>
                    </a:rPr>
                    <a:t>Ελεγκτής</a:t>
                  </a:r>
                  <a:r>
                    <a:rPr lang="el-GR" sz="1200" b="1" i="1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1200" b="1" i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l-GR" sz="1200" b="1" i="1" dirty="0" smtClean="0">
                      <a:solidFill>
                        <a:schemeClr val="bg1"/>
                      </a:solidFill>
                    </a:rPr>
                    <a:t>( </a:t>
                  </a:r>
                  <a:r>
                    <a:rPr lang="en-US" sz="1200" b="1" i="1" dirty="0" smtClean="0">
                      <a:solidFill>
                        <a:schemeClr val="bg1"/>
                      </a:solidFill>
                    </a:rPr>
                    <a:t>controller)</a:t>
                  </a:r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Rounded Rectangle 6"/>
                <p:cNvSpPr/>
                <p:nvPr/>
              </p:nvSpPr>
              <p:spPr>
                <a:xfrm>
                  <a:off x="2714612" y="2071678"/>
                  <a:ext cx="1428760" cy="71438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1100" b="1" i="1" dirty="0" smtClean="0">
                      <a:solidFill>
                        <a:schemeClr val="bg1"/>
                      </a:solidFill>
                    </a:rPr>
                    <a:t> Ψυγείο</a:t>
                  </a:r>
                </a:p>
                <a:p>
                  <a:pPr algn="ctr"/>
                  <a:r>
                    <a:rPr lang="el-GR" sz="1100" b="1" i="1" dirty="0" smtClean="0">
                      <a:solidFill>
                        <a:schemeClr val="bg1"/>
                      </a:solidFill>
                    </a:rPr>
                    <a:t>(Σύστημα Ψύξης)</a:t>
                  </a:r>
                  <a:endParaRPr lang="el-GR" sz="11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0" name="Straight Arrow Connector 19"/>
              <p:cNvCxnSpPr/>
              <p:nvPr/>
            </p:nvCxnSpPr>
            <p:spPr>
              <a:xfrm>
                <a:off x="2000232" y="3714752"/>
                <a:ext cx="912343" cy="130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37" idx="3"/>
              </p:cNvCxnSpPr>
              <p:nvPr/>
            </p:nvCxnSpPr>
            <p:spPr>
              <a:xfrm>
                <a:off x="5039363" y="3723156"/>
                <a:ext cx="418817" cy="130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871097" y="3714752"/>
                <a:ext cx="558423" cy="130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000232" y="3786190"/>
                <a:ext cx="676960" cy="228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i="1" dirty="0" smtClean="0">
                    <a:solidFill>
                      <a:schemeClr val="bg1"/>
                    </a:solidFill>
                  </a:rPr>
                  <a:t>είσοδος</a:t>
                </a:r>
                <a:endParaRPr lang="el-GR" sz="12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251798" y="3765179"/>
                <a:ext cx="110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2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100" b="1" i="1" dirty="0" smtClean="0">
                    <a:solidFill>
                      <a:schemeClr val="bg1"/>
                    </a:solidFill>
                  </a:rPr>
                  <a:t>Θερμοκρασία</a:t>
                </a:r>
              </a:p>
              <a:p>
                <a:pPr algn="ctr"/>
                <a:r>
                  <a:rPr lang="el-GR" sz="1100" b="1" i="1" dirty="0" smtClean="0">
                    <a:solidFill>
                      <a:schemeClr val="bg1"/>
                    </a:solidFill>
                  </a:rPr>
                  <a:t>Ψυγείου</a:t>
                </a:r>
              </a:p>
              <a:p>
                <a:r>
                  <a:rPr lang="el-GR" sz="1200" b="1" i="1" dirty="0" smtClean="0">
                    <a:solidFill>
                      <a:schemeClr val="bg1"/>
                    </a:solidFill>
                  </a:rPr>
                  <a:t>     έξοδος</a:t>
                </a:r>
                <a:endParaRPr lang="el-GR" sz="12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lowchart: Summing Junction 26"/>
              <p:cNvSpPr/>
              <p:nvPr/>
            </p:nvSpPr>
            <p:spPr>
              <a:xfrm>
                <a:off x="2928926" y="3571876"/>
                <a:ext cx="285752" cy="285752"/>
              </a:xfrm>
              <a:prstGeom prst="flowChartSummingJunct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3214678" y="3714752"/>
                <a:ext cx="418817" cy="130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643174" y="37147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chemeClr val="bg1"/>
                    </a:solidFill>
                  </a:rPr>
                  <a:t>+</a:t>
                </a:r>
                <a:endParaRPr lang="el-GR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>
                <a:off x="6572264" y="4214818"/>
                <a:ext cx="1000132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endCxn id="32" idx="3"/>
              </p:cNvCxnSpPr>
              <p:nvPr/>
            </p:nvCxnSpPr>
            <p:spPr>
              <a:xfrm rot="10800000">
                <a:off x="5072066" y="4714884"/>
                <a:ext cx="2000264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ounded Rectangle 31"/>
              <p:cNvSpPr/>
              <p:nvPr/>
            </p:nvSpPr>
            <p:spPr>
              <a:xfrm>
                <a:off x="3643306" y="4429132"/>
                <a:ext cx="1428760" cy="571504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>
                    <a:solidFill>
                      <a:schemeClr val="bg1"/>
                    </a:solidFill>
                  </a:rPr>
                  <a:t>Θερμόμετρο</a:t>
                </a:r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32" idx="1"/>
              </p:cNvCxnSpPr>
              <p:nvPr/>
            </p:nvCxnSpPr>
            <p:spPr>
              <a:xfrm rot="10800000">
                <a:off x="3071802" y="4714884"/>
                <a:ext cx="571504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endCxn id="27" idx="4"/>
              </p:cNvCxnSpPr>
              <p:nvPr/>
            </p:nvCxnSpPr>
            <p:spPr>
              <a:xfrm rot="5400000" flipH="1" flipV="1">
                <a:off x="2643174" y="4286256"/>
                <a:ext cx="857256" cy="158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857488" y="3857628"/>
                <a:ext cx="2391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chemeClr val="bg1"/>
                    </a:solidFill>
                  </a:rPr>
                  <a:t>-</a:t>
                </a:r>
                <a:endParaRPr lang="el-GR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43174" y="3214686"/>
                <a:ext cx="8253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i="1" dirty="0" err="1" smtClean="0">
                    <a:solidFill>
                      <a:schemeClr val="bg1"/>
                    </a:solidFill>
                  </a:rPr>
                  <a:t>Συγκριτής</a:t>
                </a:r>
                <a:endParaRPr lang="el-GR" sz="12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643174" y="3071810"/>
                <a:ext cx="2643206" cy="2428892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143372" y="5143512"/>
                <a:ext cx="10484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i="1" dirty="0" smtClean="0">
                    <a:solidFill>
                      <a:schemeClr val="accent6"/>
                    </a:solidFill>
                  </a:rPr>
                  <a:t>Θερμοστάτης</a:t>
                </a:r>
                <a:endParaRPr lang="el-GR" sz="1200" b="1" i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071802" y="5929330"/>
              <a:ext cx="2152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i="1" dirty="0" smtClean="0">
                  <a:solidFill>
                    <a:schemeClr val="bg1"/>
                  </a:solidFill>
                </a:rPr>
                <a:t>ΣΑΕ  κλειστού βρόγχου</a:t>
              </a:r>
              <a:endParaRPr lang="el-GR" sz="16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395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bg1"/>
                </a:solidFill>
              </a:rPr>
              <a:t>Βασικά μέρη ενός συστήματος ελέγχου</a:t>
            </a:r>
            <a:endParaRPr lang="el-GR" b="1" i="1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428728" y="785794"/>
            <a:ext cx="7295892" cy="6072206"/>
            <a:chOff x="1428728" y="785794"/>
            <a:chExt cx="7295892" cy="6072206"/>
          </a:xfrm>
        </p:grpSpPr>
        <p:sp>
          <p:nvSpPr>
            <p:cNvPr id="63" name="Rectangle 62"/>
            <p:cNvSpPr/>
            <p:nvPr/>
          </p:nvSpPr>
          <p:spPr>
            <a:xfrm>
              <a:off x="4714876" y="3286124"/>
              <a:ext cx="3357586" cy="35718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28728" y="1571612"/>
              <a:ext cx="3357586" cy="528638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428728" y="785794"/>
              <a:ext cx="7295892" cy="5857916"/>
              <a:chOff x="1428728" y="785794"/>
              <a:chExt cx="7295892" cy="585791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428728" y="785794"/>
                <a:ext cx="5857916" cy="57150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b="1" i="1" dirty="0" smtClean="0">
                    <a:solidFill>
                      <a:schemeClr val="bg1"/>
                    </a:solidFill>
                  </a:rPr>
                  <a:t>Μηχανή </a:t>
                </a:r>
                <a:endParaRPr lang="el-GR" sz="16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928794" y="2143116"/>
                <a:ext cx="1500198" cy="571504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>
                    <a:solidFill>
                      <a:schemeClr val="bg1"/>
                    </a:solidFill>
                  </a:rPr>
                  <a:t>Αισθητήρες</a:t>
                </a:r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928794" y="3000372"/>
                <a:ext cx="1500198" cy="71438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200" b="1" i="1" dirty="0" smtClean="0">
                    <a:solidFill>
                      <a:schemeClr val="bg1"/>
                    </a:solidFill>
                  </a:rPr>
                  <a:t>Μονάδες προσαρμογής των σημάτων εισόδου</a:t>
                </a:r>
                <a:endParaRPr lang="el-GR" sz="12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824018" y="4757747"/>
                <a:ext cx="1714512" cy="71438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/>
                  <a:t>Επεξεργαστής </a:t>
                </a:r>
              </a:p>
              <a:p>
                <a:pPr algn="ctr"/>
                <a:r>
                  <a:rPr lang="el-GR" sz="1400" b="1" i="1" dirty="0" smtClean="0"/>
                  <a:t>και πρόγραμμα</a:t>
                </a:r>
                <a:endParaRPr lang="el-GR" sz="1400" b="1" i="1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681142" y="5786454"/>
                <a:ext cx="2000264" cy="71438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/>
                  <a:t>Διάλογος  </a:t>
                </a:r>
              </a:p>
              <a:p>
                <a:pPr algn="ctr"/>
                <a:r>
                  <a:rPr lang="el-GR" sz="1400" b="1" i="1" dirty="0" smtClean="0"/>
                  <a:t>ανθρώπου – μηχανής </a:t>
                </a:r>
                <a:endParaRPr lang="el-GR" sz="1400" b="1" i="1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238749" y="2300285"/>
                <a:ext cx="1500198" cy="57150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err="1" smtClean="0"/>
                  <a:t>Ενεργοποιητές</a:t>
                </a:r>
                <a:endParaRPr lang="el-GR" sz="1400" b="1" i="1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072066" y="3786190"/>
                <a:ext cx="1857388" cy="19288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b="1" i="1" dirty="0" smtClean="0"/>
                  <a:t>Έλεγχος Ισχύος</a:t>
                </a:r>
              </a:p>
              <a:p>
                <a:pPr algn="ctr"/>
                <a:endParaRPr lang="el-GR" sz="1400" b="1" i="1" dirty="0" smtClean="0"/>
              </a:p>
              <a:p>
                <a:pPr algn="ctr"/>
                <a:endParaRPr lang="el-GR" sz="1400" b="1" i="1" dirty="0" smtClean="0"/>
              </a:p>
              <a:p>
                <a:pPr algn="ctr"/>
                <a:r>
                  <a:rPr lang="el-GR" sz="1400" b="1" i="1" dirty="0" smtClean="0"/>
                  <a:t>Μονάδες προσαρμογής των σημάτων εξόδου</a:t>
                </a:r>
                <a:endParaRPr lang="el-GR" sz="1400" b="1" i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00166" y="1643050"/>
                <a:ext cx="2428892" cy="221457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00166" y="4214818"/>
                <a:ext cx="2500330" cy="242889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786314" y="1643050"/>
                <a:ext cx="2500330" cy="457203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72066" y="5857892"/>
                <a:ext cx="10958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i="1" dirty="0" smtClean="0">
                    <a:solidFill>
                      <a:schemeClr val="bg1"/>
                    </a:solidFill>
                  </a:rPr>
                  <a:t>Τμήμα εξόδου</a:t>
                </a:r>
                <a:endParaRPr lang="el-GR" sz="12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43042" y="4286256"/>
                <a:ext cx="15527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i="1" dirty="0" smtClean="0">
                    <a:solidFill>
                      <a:schemeClr val="bg1"/>
                    </a:solidFill>
                  </a:rPr>
                  <a:t>Τμήμα επεξεργασίας </a:t>
                </a:r>
              </a:p>
              <a:p>
                <a:r>
                  <a:rPr lang="el-GR" sz="1200" b="1" i="1" dirty="0" smtClean="0">
                    <a:solidFill>
                      <a:schemeClr val="bg1"/>
                    </a:solidFill>
                  </a:rPr>
                  <a:t>δεδομένων</a:t>
                </a:r>
                <a:endParaRPr lang="el-GR" sz="12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43240" y="1643050"/>
                <a:ext cx="715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 smtClean="0">
                    <a:solidFill>
                      <a:schemeClr val="bg1"/>
                    </a:solidFill>
                  </a:rPr>
                  <a:t>Τμήμα  </a:t>
                </a:r>
              </a:p>
              <a:p>
                <a:r>
                  <a:rPr lang="el-GR" sz="1200" b="1" dirty="0" smtClean="0">
                    <a:solidFill>
                      <a:schemeClr val="bg1"/>
                    </a:solidFill>
                  </a:rPr>
                  <a:t>εισόδου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5" idx="0"/>
              </p:cNvCxnSpPr>
              <p:nvPr/>
            </p:nvCxnSpPr>
            <p:spPr>
              <a:xfrm rot="16200000" flipV="1">
                <a:off x="2296714" y="1760937"/>
                <a:ext cx="761991" cy="236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6" idx="0"/>
                <a:endCxn id="5" idx="2"/>
              </p:cNvCxnSpPr>
              <p:nvPr/>
            </p:nvCxnSpPr>
            <p:spPr>
              <a:xfrm rot="5400000" flipH="1" flipV="1">
                <a:off x="2536017" y="2857496"/>
                <a:ext cx="285752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7" idx="0"/>
                <a:endCxn id="6" idx="2"/>
              </p:cNvCxnSpPr>
              <p:nvPr/>
            </p:nvCxnSpPr>
            <p:spPr>
              <a:xfrm rot="16200000" flipV="1">
                <a:off x="2158587" y="4235059"/>
                <a:ext cx="1042995" cy="238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7" idx="2"/>
                <a:endCxn id="8" idx="0"/>
              </p:cNvCxnSpPr>
              <p:nvPr/>
            </p:nvCxnSpPr>
            <p:spPr>
              <a:xfrm rot="5400000">
                <a:off x="2524111" y="5629290"/>
                <a:ext cx="314327" cy="158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7" idx="3"/>
              </p:cNvCxnSpPr>
              <p:nvPr/>
            </p:nvCxnSpPr>
            <p:spPr>
              <a:xfrm flipV="1">
                <a:off x="3538530" y="5114925"/>
                <a:ext cx="1566870" cy="1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10" idx="0"/>
                <a:endCxn id="9" idx="2"/>
              </p:cNvCxnSpPr>
              <p:nvPr/>
            </p:nvCxnSpPr>
            <p:spPr>
              <a:xfrm rot="16200000" flipV="1">
                <a:off x="5537604" y="3323034"/>
                <a:ext cx="914401" cy="1191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6200000" flipV="1">
                <a:off x="5488782" y="1831179"/>
                <a:ext cx="957276" cy="951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3750463" y="5822173"/>
                <a:ext cx="1357322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429124" y="6500834"/>
                <a:ext cx="428628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8001024" y="5929330"/>
                <a:ext cx="72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 smtClean="0">
                    <a:solidFill>
                      <a:schemeClr val="bg1"/>
                    </a:solidFill>
                  </a:rPr>
                  <a:t>Προς το </a:t>
                </a:r>
              </a:p>
              <a:p>
                <a:r>
                  <a:rPr lang="el-GR" sz="1200" b="1" dirty="0" smtClean="0">
                    <a:solidFill>
                      <a:schemeClr val="bg1"/>
                    </a:solidFill>
                  </a:rPr>
                  <a:t>δίκτυο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071934" y="3500438"/>
                <a:ext cx="1169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 smtClean="0">
                    <a:solidFill>
                      <a:schemeClr val="bg1"/>
                    </a:solidFill>
                  </a:rPr>
                  <a:t>Τμήμα ελέγχου</a:t>
                </a:r>
                <a:endParaRPr lang="el-GR" sz="12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21" y="0"/>
            <a:ext cx="90163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i="1" dirty="0" smtClean="0">
                <a:solidFill>
                  <a:schemeClr val="bg1"/>
                </a:solidFill>
              </a:rPr>
              <a:t>Αισθητήρες</a:t>
            </a:r>
          </a:p>
          <a:p>
            <a:pPr algn="ctr"/>
            <a:endParaRPr lang="el-GR" sz="1200" b="1" i="1" dirty="0" smtClean="0">
              <a:solidFill>
                <a:schemeClr val="bg1"/>
              </a:solidFill>
            </a:endParaRPr>
          </a:p>
          <a:p>
            <a:r>
              <a:rPr lang="el-GR" sz="1400" b="1" i="1" dirty="0" smtClean="0">
                <a:solidFill>
                  <a:schemeClr val="bg1"/>
                </a:solidFill>
              </a:rPr>
              <a:t>Αισθητήρες ονομάζονται οι διατάξεις εκείνες που μπορούν να μετατρέψουν ένα φυσικό μέγεθος  (</a:t>
            </a:r>
            <a:r>
              <a:rPr lang="el-GR" sz="1400" b="1" i="1" dirty="0" err="1" smtClean="0">
                <a:solidFill>
                  <a:schemeClr val="bg1"/>
                </a:solidFill>
              </a:rPr>
              <a:t>π.χ</a:t>
            </a:r>
            <a:r>
              <a:rPr lang="el-GR" sz="1400" b="1" i="1" dirty="0" smtClean="0">
                <a:solidFill>
                  <a:schemeClr val="bg1"/>
                </a:solidFill>
              </a:rPr>
              <a:t>  θερμοκρασία </a:t>
            </a:r>
          </a:p>
          <a:p>
            <a:r>
              <a:rPr lang="el-GR" sz="1400" b="1" i="1" dirty="0" smtClean="0">
                <a:solidFill>
                  <a:schemeClr val="bg1"/>
                </a:solidFill>
              </a:rPr>
              <a:t>πίεση , φωτεινότητα, δύναμη </a:t>
            </a:r>
            <a:r>
              <a:rPr lang="el-GR" sz="1400" b="1" i="1" dirty="0" err="1" smtClean="0">
                <a:solidFill>
                  <a:schemeClr val="bg1"/>
                </a:solidFill>
              </a:rPr>
              <a:t>κ.τ.λ</a:t>
            </a:r>
            <a:r>
              <a:rPr lang="el-GR" sz="1400" b="1" i="1" dirty="0" smtClean="0">
                <a:solidFill>
                  <a:schemeClr val="bg1"/>
                </a:solidFill>
              </a:rPr>
              <a:t>  σε ηλεκτρικό σήμα  (τάση, ρεύμα,  συχνότητα,  διαφορά φάσης) ώστε να μπορούν </a:t>
            </a:r>
          </a:p>
          <a:p>
            <a:r>
              <a:rPr lang="el-GR" sz="1400" b="1" i="1" dirty="0" smtClean="0">
                <a:solidFill>
                  <a:schemeClr val="bg1"/>
                </a:solidFill>
              </a:rPr>
              <a:t>να επεξεργαστούν από ηλεκτρικά και ηλεκτρονικά κυκλώματα.</a:t>
            </a:r>
            <a:endParaRPr lang="el-GR" sz="1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1872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i="1" dirty="0" smtClean="0">
                <a:solidFill>
                  <a:schemeClr val="bg1"/>
                </a:solidFill>
              </a:rPr>
              <a:t>  </a:t>
            </a:r>
            <a:r>
              <a:rPr lang="el-GR" b="1" i="1" dirty="0" smtClean="0">
                <a:solidFill>
                  <a:schemeClr val="bg1"/>
                </a:solidFill>
              </a:rPr>
              <a:t>Θερμοκρασίας</a:t>
            </a:r>
            <a:r>
              <a:rPr lang="el-GR" sz="2400" b="1" i="1" dirty="0" smtClean="0">
                <a:solidFill>
                  <a:schemeClr val="bg1"/>
                </a:solidFill>
              </a:rPr>
              <a:t> :</a:t>
            </a:r>
            <a:endParaRPr lang="el-GR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64886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err="1" smtClean="0">
                <a:solidFill>
                  <a:schemeClr val="bg1"/>
                </a:solidFill>
              </a:rPr>
              <a:t>Θερμίστορ</a:t>
            </a:r>
            <a:endParaRPr lang="el-GR" b="1" i="1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7158" y="1571612"/>
            <a:ext cx="7715304" cy="4857784"/>
            <a:chOff x="357158" y="857232"/>
            <a:chExt cx="8786842" cy="5572164"/>
          </a:xfrm>
        </p:grpSpPr>
        <p:grpSp>
          <p:nvGrpSpPr>
            <p:cNvPr id="23" name="Group 22"/>
            <p:cNvGrpSpPr/>
            <p:nvPr/>
          </p:nvGrpSpPr>
          <p:grpSpPr>
            <a:xfrm>
              <a:off x="357158" y="5143512"/>
              <a:ext cx="3714776" cy="1285884"/>
              <a:chOff x="357158" y="5143512"/>
              <a:chExt cx="3714776" cy="1285884"/>
            </a:xfrm>
          </p:grpSpPr>
          <p:pic>
            <p:nvPicPr>
              <p:cNvPr id="9" name="Picture 8" descr="What is Thermistor - The Engineering Project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7158" y="5143512"/>
                <a:ext cx="2108558" cy="1258121"/>
              </a:xfrm>
              <a:prstGeom prst="rect">
                <a:avLst/>
              </a:prstGeom>
              <a:noFill/>
            </p:spPr>
          </p:pic>
          <p:pic>
            <p:nvPicPr>
              <p:cNvPr id="10" name="Picture 22" descr="DS18b20 Temperature Sensor for Arduino and Temperature Sensor Kit ...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86051" y="5143513"/>
                <a:ext cx="1285883" cy="1285883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28596" y="1071546"/>
              <a:ext cx="3000396" cy="1780968"/>
              <a:chOff x="428596" y="1071546"/>
              <a:chExt cx="3000396" cy="1780968"/>
            </a:xfrm>
          </p:grpSpPr>
          <p:pic>
            <p:nvPicPr>
              <p:cNvPr id="22530" name="Picture 2" descr="Digi-Sense Dampened Back-Connected Dual-Scale Industrial Bimetal ...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8596" y="1071546"/>
                <a:ext cx="1357322" cy="1357322"/>
              </a:xfrm>
              <a:prstGeom prst="rect">
                <a:avLst/>
              </a:prstGeom>
              <a:noFill/>
            </p:spPr>
          </p:pic>
          <p:pic>
            <p:nvPicPr>
              <p:cNvPr id="22532" name="Picture 4" descr="Industrial thermometer 0 to 100°C Connection G1/2 brass Industrial ...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71670" y="1071546"/>
                <a:ext cx="1357322" cy="1357322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142975" y="2428868"/>
                <a:ext cx="1654971" cy="42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chemeClr val="bg1"/>
                    </a:solidFill>
                  </a:rPr>
                  <a:t>Θερμόμετρα</a:t>
                </a:r>
                <a:endParaRPr lang="el-GR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57158" y="3000372"/>
              <a:ext cx="3429024" cy="1869530"/>
              <a:chOff x="357158" y="3000372"/>
              <a:chExt cx="3429024" cy="1869530"/>
            </a:xfrm>
          </p:grpSpPr>
          <p:pic>
            <p:nvPicPr>
              <p:cNvPr id="11" name="Picture 8" descr="Hive Active Heating &amp; Hot Water Thermostat | Wireless Thermostats ...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85984" y="3000372"/>
                <a:ext cx="1500198" cy="1500198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Frigoboat Universal Thermostat - Vec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7158" y="3000372"/>
                <a:ext cx="1721891" cy="1500198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214414" y="4500570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chemeClr val="bg1"/>
                    </a:solidFill>
                  </a:rPr>
                  <a:t>Θερμοστάτες</a:t>
                </a:r>
                <a:endParaRPr lang="el-GR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857884" y="857232"/>
              <a:ext cx="3145849" cy="2899792"/>
              <a:chOff x="5429256" y="857232"/>
              <a:chExt cx="3574477" cy="3274588"/>
            </a:xfrm>
          </p:grpSpPr>
          <p:pic>
            <p:nvPicPr>
              <p:cNvPr id="22534" name="Picture 6" descr="1/2 Zoll 6mm Pt100 temperaturfühler mit tauchhülse 1 2 zoll ...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429256" y="2143116"/>
                <a:ext cx="1500198" cy="1500198"/>
              </a:xfrm>
              <a:prstGeom prst="rect">
                <a:avLst/>
              </a:prstGeom>
              <a:noFill/>
            </p:spPr>
          </p:pic>
          <p:pic>
            <p:nvPicPr>
              <p:cNvPr id="7" name="Picture 16" descr="IWTTUK150A/PRO RS PRO | Wireless Temperature Sensor K type 6x15 ...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715008" y="857232"/>
                <a:ext cx="3064792" cy="1229379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Industrial RTD Temperature Sensor with KNE head - Process Parameters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000892" y="2143116"/>
                <a:ext cx="2002841" cy="150019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429388" y="3714752"/>
                <a:ext cx="2165559" cy="417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chemeClr val="bg1"/>
                    </a:solidFill>
                  </a:rPr>
                  <a:t>Θερμοστοιχεία</a:t>
                </a:r>
                <a:endParaRPr lang="el-GR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643438" y="4572008"/>
              <a:ext cx="4500562" cy="1798092"/>
              <a:chOff x="4643438" y="4572008"/>
              <a:chExt cx="4500562" cy="1798092"/>
            </a:xfrm>
          </p:grpSpPr>
          <p:pic>
            <p:nvPicPr>
              <p:cNvPr id="22536" name="Picture 8" descr="Copper Thermostatic Valve Spool Faucet Cartridge Bath Mixer Tap ...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643438" y="4643446"/>
                <a:ext cx="1911529" cy="1138229"/>
              </a:xfrm>
              <a:prstGeom prst="rect">
                <a:avLst/>
              </a:prstGeom>
              <a:noFill/>
            </p:spPr>
          </p:pic>
          <p:pic>
            <p:nvPicPr>
              <p:cNvPr id="22538" name="Picture 10" descr="AVTA 15 thermostatic valve, 2.3m, ø9.5× 150mm, G1/2&quot;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643702" y="4572008"/>
                <a:ext cx="1214446" cy="1214446"/>
              </a:xfrm>
              <a:prstGeom prst="rect">
                <a:avLst/>
              </a:prstGeom>
              <a:noFill/>
            </p:spPr>
          </p:pic>
          <p:pic>
            <p:nvPicPr>
              <p:cNvPr id="22540" name="Picture 12" descr="Element Thermostat valve 3944194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001016" y="4643446"/>
                <a:ext cx="1142984" cy="1142984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857884" y="6000768"/>
                <a:ext cx="2643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chemeClr val="bg1"/>
                    </a:solidFill>
                  </a:rPr>
                  <a:t>Θερμοστατικές  βαλβίδες</a:t>
                </a:r>
                <a:endParaRPr lang="el-GR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29058" y="1214422"/>
              <a:ext cx="1643074" cy="2525743"/>
              <a:chOff x="3929058" y="1214422"/>
              <a:chExt cx="1643074" cy="2525743"/>
            </a:xfrm>
          </p:grpSpPr>
          <p:pic>
            <p:nvPicPr>
              <p:cNvPr id="26" name="Picture 4" descr="DHT22 Digital Temperature &amp; Humidity Sensor Module – Nyereka Tech ...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12903" t="16129" r="12902" b="16128"/>
              <a:stretch>
                <a:fillRect/>
              </a:stretch>
            </p:blipFill>
            <p:spPr bwMode="auto">
              <a:xfrm>
                <a:off x="3929058" y="1214422"/>
                <a:ext cx="1643074" cy="1500198"/>
              </a:xfrm>
              <a:prstGeom prst="rect">
                <a:avLst/>
              </a:prstGeom>
              <a:noFill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143372" y="2786058"/>
                <a:ext cx="12683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Αισθητήρας  </a:t>
                </a:r>
              </a:p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Υγρασίας  &amp;</a:t>
                </a:r>
              </a:p>
              <a:p>
                <a:r>
                  <a:rPr lang="el-GR" sz="1400" b="1" i="1" dirty="0" smtClean="0">
                    <a:solidFill>
                      <a:schemeClr val="bg1"/>
                    </a:solidFill>
                  </a:rPr>
                  <a:t>θερμοκρασίας</a:t>
                </a:r>
              </a:p>
              <a:p>
                <a:endParaRPr lang="el-GR" sz="1400" b="1" i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42852"/>
            <a:ext cx="291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 smtClean="0">
                <a:solidFill>
                  <a:schemeClr val="bg1"/>
                </a:solidFill>
              </a:rPr>
              <a:t>Αισθητήρες  Πίεσης  </a:t>
            </a:r>
            <a:endParaRPr lang="el-GR" sz="2400" b="1" i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0034" y="4000504"/>
            <a:ext cx="4857769" cy="2143140"/>
            <a:chOff x="500034" y="4000504"/>
            <a:chExt cx="4857769" cy="2143140"/>
          </a:xfrm>
        </p:grpSpPr>
        <p:pic>
          <p:nvPicPr>
            <p:cNvPr id="23556" name="Picture 4" descr="Cummins Differential Pressure Sensor BMP904.71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4000504"/>
              <a:ext cx="2143140" cy="2143140"/>
            </a:xfrm>
            <a:prstGeom prst="rect">
              <a:avLst/>
            </a:prstGeom>
            <a:noFill/>
          </p:spPr>
        </p:pic>
        <p:pic>
          <p:nvPicPr>
            <p:cNvPr id="23558" name="Picture 6" descr="M8 water-cooled PiezoStar® Cylinder Pressure Sens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4000504"/>
              <a:ext cx="2143125" cy="2143125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428596" y="1071546"/>
            <a:ext cx="4610568" cy="2512472"/>
            <a:chOff x="428596" y="1071546"/>
            <a:chExt cx="4610568" cy="2512472"/>
          </a:xfrm>
        </p:grpSpPr>
        <p:pic>
          <p:nvPicPr>
            <p:cNvPr id="3" name="Picture 4" descr="mlabs Danfoss Pressure Switch - 060-113391 for Water Pumps: Amazon ...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071546"/>
              <a:ext cx="2071702" cy="2071702"/>
            </a:xfrm>
            <a:prstGeom prst="rect">
              <a:avLst/>
            </a:prstGeom>
            <a:noFill/>
          </p:spPr>
        </p:pic>
        <p:pic>
          <p:nvPicPr>
            <p:cNvPr id="4" name="Picture 2" descr="Water Pump Pressure Switc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6050" y="1071546"/>
              <a:ext cx="2253114" cy="2040677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857356" y="3214686"/>
              <a:ext cx="1448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err="1" smtClean="0">
                  <a:solidFill>
                    <a:schemeClr val="bg1"/>
                  </a:solidFill>
                </a:rPr>
                <a:t>Πρεσοστάτες</a:t>
              </a:r>
              <a:endParaRPr lang="el-GR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72198" y="1071546"/>
            <a:ext cx="2071702" cy="2666360"/>
            <a:chOff x="6072198" y="1071546"/>
            <a:chExt cx="2071702" cy="2666360"/>
          </a:xfrm>
        </p:grpSpPr>
        <p:pic>
          <p:nvPicPr>
            <p:cNvPr id="23554" name="Picture 2" descr="G1/4&quot; inch 5V 0-1.2 MPa Pressure Transducer Sensor Oil Fuel Diesel ...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72198" y="1071546"/>
              <a:ext cx="2071702" cy="207170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429388" y="3214686"/>
              <a:ext cx="1663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schemeClr val="bg1"/>
                  </a:solidFill>
                </a:rPr>
                <a:t>Αισθητήρας πίεσης </a:t>
              </a:r>
            </a:p>
            <a:p>
              <a:r>
                <a:rPr lang="el-GR" sz="1400" b="1" dirty="0" smtClean="0">
                  <a:solidFill>
                    <a:schemeClr val="bg1"/>
                  </a:solidFill>
                </a:rPr>
                <a:t>υγρών  και αερίων</a:t>
              </a:r>
              <a:endParaRPr lang="el-G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1472" y="6143644"/>
            <a:ext cx="164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Αισθητήρας </a:t>
            </a:r>
          </a:p>
          <a:p>
            <a:r>
              <a:rPr lang="el-GR" sz="1400" b="1" dirty="0" smtClean="0">
                <a:solidFill>
                  <a:schemeClr val="bg1"/>
                </a:solidFill>
              </a:rPr>
              <a:t>διαφορικής πίεσης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992" y="6143644"/>
            <a:ext cx="1663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Αισθητήρας πίεσης </a:t>
            </a:r>
          </a:p>
          <a:p>
            <a:r>
              <a:rPr lang="el-GR" sz="1400" b="1" dirty="0" smtClean="0">
                <a:solidFill>
                  <a:schemeClr val="bg1"/>
                </a:solidFill>
              </a:rPr>
              <a:t>Ψύξης νερού</a:t>
            </a:r>
            <a:endParaRPr lang="el-GR" sz="14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5008" y="4357694"/>
            <a:ext cx="2540018" cy="2023418"/>
            <a:chOff x="5715008" y="4357694"/>
            <a:chExt cx="2540018" cy="2023418"/>
          </a:xfrm>
        </p:grpSpPr>
        <p:pic>
          <p:nvPicPr>
            <p:cNvPr id="23562" name="Picture 10" descr="External Pressure Sensor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8" y="4357694"/>
              <a:ext cx="2540018" cy="142876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215074" y="5857892"/>
              <a:ext cx="1638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schemeClr val="bg1"/>
                  </a:solidFill>
                </a:rPr>
                <a:t>Αισθητήρες πίεσης </a:t>
              </a:r>
            </a:p>
            <a:p>
              <a:r>
                <a:rPr lang="el-GR" sz="1400" b="1" dirty="0" smtClean="0">
                  <a:solidFill>
                    <a:schemeClr val="bg1"/>
                  </a:solidFill>
                </a:rPr>
                <a:t>εξωτερικοί</a:t>
              </a:r>
              <a:endParaRPr lang="el-G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5720" y="857232"/>
            <a:ext cx="4586082" cy="4379743"/>
            <a:chOff x="285720" y="857232"/>
            <a:chExt cx="4586082" cy="4379743"/>
          </a:xfrm>
        </p:grpSpPr>
        <p:grpSp>
          <p:nvGrpSpPr>
            <p:cNvPr id="12" name="Group 11"/>
            <p:cNvGrpSpPr/>
            <p:nvPr/>
          </p:nvGrpSpPr>
          <p:grpSpPr>
            <a:xfrm>
              <a:off x="500034" y="857232"/>
              <a:ext cx="4191006" cy="1767314"/>
              <a:chOff x="500034" y="857232"/>
              <a:chExt cx="4191006" cy="1767314"/>
            </a:xfrm>
          </p:grpSpPr>
          <p:pic>
            <p:nvPicPr>
              <p:cNvPr id="24578" name="Picture 2" descr="D4B4A70N Limit Switch Plunger Metal 2NC SlowAction Omron ...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034" y="857232"/>
                <a:ext cx="2428890" cy="1357322"/>
              </a:xfrm>
              <a:prstGeom prst="rect">
                <a:avLst/>
              </a:prstGeom>
              <a:noFill/>
            </p:spPr>
          </p:pic>
          <p:pic>
            <p:nvPicPr>
              <p:cNvPr id="24580" name="Picture 4" descr="1no1nc Two Way Limit Switch / Waterproof Limit Switch 250vac ...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6116" y="857232"/>
                <a:ext cx="1404924" cy="1404924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500166" y="2285992"/>
                <a:ext cx="1947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i="1" dirty="0" smtClean="0">
                    <a:solidFill>
                      <a:schemeClr val="bg1"/>
                    </a:solidFill>
                  </a:rPr>
                  <a:t>Αισθητήρες  επαφής</a:t>
                </a:r>
                <a:endParaRPr lang="el-GR" sz="16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5720" y="3143248"/>
              <a:ext cx="4586082" cy="1773737"/>
              <a:chOff x="285720" y="3143248"/>
              <a:chExt cx="4586082" cy="1773737"/>
            </a:xfrm>
          </p:grpSpPr>
          <p:pic>
            <p:nvPicPr>
              <p:cNvPr id="24582" name="Picture 6" descr="Proximity Sensor Price List | ATO.co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3571876"/>
                <a:ext cx="2476492" cy="1290383"/>
              </a:xfrm>
              <a:prstGeom prst="rect">
                <a:avLst/>
              </a:prstGeom>
              <a:noFill/>
            </p:spPr>
          </p:pic>
          <p:pic>
            <p:nvPicPr>
              <p:cNvPr id="24584" name="Picture 8" descr="ifm Electronic Capacitive proximity sensor KT5350 KT5350 M22 PNP ...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71802" y="3571876"/>
                <a:ext cx="1800000" cy="1345109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500166" y="3143248"/>
                <a:ext cx="23794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i="1" dirty="0" smtClean="0">
                    <a:solidFill>
                      <a:schemeClr val="bg1"/>
                    </a:solidFill>
                  </a:rPr>
                  <a:t>Αισθητήρες προσέγγισης </a:t>
                </a:r>
                <a:endParaRPr lang="el-GR" sz="16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00100" y="4929198"/>
              <a:ext cx="105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Επαγωγικοί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0430" y="4929198"/>
              <a:ext cx="950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Χωρητικοί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57818" y="928670"/>
            <a:ext cx="3613163" cy="5238128"/>
            <a:chOff x="5357818" y="928670"/>
            <a:chExt cx="3613163" cy="5238128"/>
          </a:xfrm>
        </p:grpSpPr>
        <p:grpSp>
          <p:nvGrpSpPr>
            <p:cNvPr id="13" name="Group 12"/>
            <p:cNvGrpSpPr/>
            <p:nvPr/>
          </p:nvGrpSpPr>
          <p:grpSpPr>
            <a:xfrm>
              <a:off x="5357818" y="928670"/>
              <a:ext cx="3613163" cy="4657520"/>
              <a:chOff x="5429256" y="1000108"/>
              <a:chExt cx="3613163" cy="4657520"/>
            </a:xfrm>
          </p:grpSpPr>
          <p:pic>
            <p:nvPicPr>
              <p:cNvPr id="6" name="Picture 10" descr="Waterproof Ldr Photoresistor Light Dependent Resistor Light Sensor ...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58082" y="1500174"/>
                <a:ext cx="1684337" cy="1684337"/>
              </a:xfrm>
              <a:prstGeom prst="rect">
                <a:avLst/>
              </a:prstGeom>
              <a:noFill/>
            </p:spPr>
          </p:pic>
          <p:pic>
            <p:nvPicPr>
              <p:cNvPr id="7" name="Picture 14" descr="Energy harvesting applications: Datasheet of ldr sensor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429256" y="1500174"/>
                <a:ext cx="1719453" cy="1714512"/>
              </a:xfrm>
              <a:prstGeom prst="rect">
                <a:avLst/>
              </a:prstGeom>
              <a:noFill/>
            </p:spPr>
          </p:pic>
          <p:pic>
            <p:nvPicPr>
              <p:cNvPr id="24586" name="Picture 10" descr="Thanks to Light Band Technology: a Single Sensor for All Objects ...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00826" y="3857628"/>
                <a:ext cx="1800000" cy="18000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00760" y="1000108"/>
                <a:ext cx="278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sz="1600" b="1" i="1" dirty="0" smtClean="0">
                    <a:solidFill>
                      <a:schemeClr val="bg1"/>
                    </a:solidFill>
                  </a:rPr>
                  <a:t>Φωτοηλεκτρικοί Αισθητήρες </a:t>
                </a:r>
                <a:endParaRPr lang="el-GR" sz="16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572264" y="3286124"/>
              <a:ext cx="1494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err="1" smtClean="0">
                  <a:solidFill>
                    <a:schemeClr val="bg1"/>
                  </a:solidFill>
                </a:rPr>
                <a:t>φωτοαντιστάσεις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9388" y="5643578"/>
              <a:ext cx="1942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i="1" dirty="0" smtClean="0">
                  <a:solidFill>
                    <a:schemeClr val="bg1"/>
                  </a:solidFill>
                </a:rPr>
                <a:t>Δέσμης  </a:t>
              </a:r>
              <a:r>
                <a:rPr lang="en-US" sz="1400" b="1" i="1" dirty="0" smtClean="0">
                  <a:solidFill>
                    <a:schemeClr val="bg1"/>
                  </a:solidFill>
                </a:rPr>
                <a:t>laser</a:t>
              </a:r>
              <a:r>
                <a:rPr lang="el-GR" sz="1400" b="1" i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l-GR" sz="1400" b="1" i="1" dirty="0" smtClean="0">
                  <a:solidFill>
                    <a:schemeClr val="bg1"/>
                  </a:solidFill>
                </a:rPr>
                <a:t>Ζεύγος  πομπού - δέκτη</a:t>
              </a:r>
              <a:endParaRPr lang="el-GR" sz="1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3174" y="214290"/>
            <a:ext cx="3234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smtClean="0">
                <a:solidFill>
                  <a:schemeClr val="bg1"/>
                </a:solidFill>
              </a:rPr>
              <a:t> </a:t>
            </a:r>
            <a:r>
              <a:rPr lang="el-GR" sz="2400" b="1" i="1" dirty="0" smtClean="0">
                <a:solidFill>
                  <a:schemeClr val="bg1"/>
                </a:solidFill>
              </a:rPr>
              <a:t>αισθητήρες Ταχύτητας </a:t>
            </a:r>
            <a:endParaRPr lang="el-GR" sz="2400" b="1" i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4348" y="1071546"/>
            <a:ext cx="4966126" cy="2370725"/>
            <a:chOff x="714348" y="1071546"/>
            <a:chExt cx="4966126" cy="2370725"/>
          </a:xfrm>
        </p:grpSpPr>
        <p:pic>
          <p:nvPicPr>
            <p:cNvPr id="25602" name="Picture 2" descr="Wheel Speed Sensor Operation &amp; Testing - YouTube"/>
            <p:cNvPicPr>
              <a:picLocks noChangeAspect="1" noChangeArrowheads="1"/>
            </p:cNvPicPr>
            <p:nvPr/>
          </p:nvPicPr>
          <p:blipFill>
            <a:blip r:embed="rId2"/>
            <a:srcRect l="16406"/>
            <a:stretch>
              <a:fillRect/>
            </a:stretch>
          </p:blipFill>
          <p:spPr bwMode="auto">
            <a:xfrm>
              <a:off x="714348" y="1071546"/>
              <a:ext cx="2547955" cy="1714512"/>
            </a:xfrm>
            <a:prstGeom prst="rect">
              <a:avLst/>
            </a:prstGeom>
            <a:noFill/>
          </p:spPr>
        </p:pic>
        <p:pic>
          <p:nvPicPr>
            <p:cNvPr id="25604" name="Picture 4" descr="Types of speed sens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868" y="1071546"/>
              <a:ext cx="2108606" cy="1714512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142976" y="3000372"/>
              <a:ext cx="1633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chemeClr val="bg1"/>
                  </a:solidFill>
                </a:rPr>
                <a:t>Αισθητήρας 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Hall</a:t>
              </a:r>
              <a:endParaRPr lang="el-G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00496" y="2857496"/>
              <a:ext cx="15660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i="1" dirty="0" smtClean="0">
                  <a:solidFill>
                    <a:schemeClr val="bg1"/>
                  </a:solidFill>
                </a:rPr>
                <a:t>Οπτικού τύπου 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600" b="1" i="1" dirty="0" smtClean="0">
                  <a:solidFill>
                    <a:schemeClr val="bg1"/>
                  </a:solidFill>
                </a:rPr>
                <a:t>(infrared laser)</a:t>
              </a:r>
              <a:endParaRPr lang="el-GR" sz="16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4348" y="3929066"/>
            <a:ext cx="5048285" cy="2503719"/>
            <a:chOff x="714348" y="3929066"/>
            <a:chExt cx="5048285" cy="2503719"/>
          </a:xfrm>
        </p:grpSpPr>
        <p:pic>
          <p:nvPicPr>
            <p:cNvPr id="25608" name="Picture 8" descr="How Rotary Encoder Works and How To Use It with Arduino - YouTube"/>
            <p:cNvPicPr>
              <a:picLocks noChangeAspect="1" noChangeArrowheads="1"/>
            </p:cNvPicPr>
            <p:nvPr/>
          </p:nvPicPr>
          <p:blipFill>
            <a:blip r:embed="rId4"/>
            <a:srcRect l="3125" t="12500" r="3124" b="12499"/>
            <a:stretch>
              <a:fillRect/>
            </a:stretch>
          </p:blipFill>
          <p:spPr bwMode="auto">
            <a:xfrm>
              <a:off x="2786050" y="3929066"/>
              <a:ext cx="2976583" cy="1785950"/>
            </a:xfrm>
            <a:prstGeom prst="rect">
              <a:avLst/>
            </a:prstGeom>
            <a:noFill/>
          </p:spPr>
        </p:pic>
        <p:pic>
          <p:nvPicPr>
            <p:cNvPr id="25610" name="Picture 10" descr="China Lpd3806-400bm-G5-24c Ab Two-Phase 5-24V 400 Pulses ...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48" y="3929066"/>
              <a:ext cx="1785950" cy="178595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571604" y="5786454"/>
              <a:ext cx="29036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>
                  <a:solidFill>
                    <a:schemeClr val="bg1"/>
                  </a:solidFill>
                </a:rPr>
                <a:t>Περιστροφικοί  διακόπτες </a:t>
              </a:r>
            </a:p>
            <a:p>
              <a:r>
                <a:rPr lang="el-GR" b="1" i="1" dirty="0" smtClean="0">
                  <a:solidFill>
                    <a:schemeClr val="bg1"/>
                  </a:solidFill>
                </a:rPr>
                <a:t>ή  κωδικοποιητές (</a:t>
              </a:r>
              <a:r>
                <a:rPr lang="en-US" b="1" i="1" dirty="0" smtClean="0">
                  <a:solidFill>
                    <a:schemeClr val="bg1"/>
                  </a:solidFill>
                </a:rPr>
                <a:t>encoders)</a:t>
              </a:r>
              <a:endParaRPr lang="el-GR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606</Words>
  <Application>Microsoft Office PowerPoint</Application>
  <PresentationFormat>On-screen Show (4:3)</PresentationFormat>
  <Paragraphs>188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Peter</cp:lastModifiedBy>
  <cp:revision>68</cp:revision>
  <dcterms:created xsi:type="dcterms:W3CDTF">2020-04-04T16:51:16Z</dcterms:created>
  <dcterms:modified xsi:type="dcterms:W3CDTF">2020-04-05T21:44:49Z</dcterms:modified>
</cp:coreProperties>
</file>