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85" r:id="rId4"/>
    <p:sldId id="286" r:id="rId5"/>
    <p:sldId id="287" r:id="rId6"/>
    <p:sldId id="284" r:id="rId7"/>
    <p:sldId id="271" r:id="rId8"/>
    <p:sldId id="257" r:id="rId9"/>
    <p:sldId id="258" r:id="rId10"/>
    <p:sldId id="272" r:id="rId11"/>
    <p:sldId id="288" r:id="rId12"/>
    <p:sldId id="290" r:id="rId13"/>
    <p:sldId id="259" r:id="rId14"/>
    <p:sldId id="289" r:id="rId15"/>
    <p:sldId id="291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45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3F43-1A32-4029-AC2C-9A07C05FA9A0}" type="datetimeFigureOut">
              <a:rPr lang="el-GR" smtClean="0"/>
              <a:t>1/10/2023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F22CA-744E-4D16-BCA2-95ED504354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9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67ED-966C-44DD-8F46-199253A9F672}" type="datetimeFigureOut">
              <a:rPr lang="el-GR" smtClean="0"/>
              <a:pPr/>
              <a:t>1/10/2023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A29DE-B4E2-49AF-8615-71142DB0BDE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164" t="19484" r="36718" b="51298"/>
          <a:stretch/>
        </p:blipFill>
        <p:spPr>
          <a:xfrm>
            <a:off x="-18256" y="44625"/>
            <a:ext cx="6300192" cy="3816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604" t="53845" r="40319" b="20797"/>
          <a:stretch/>
        </p:blipFill>
        <p:spPr>
          <a:xfrm>
            <a:off x="107504" y="3861048"/>
            <a:ext cx="6102424" cy="3312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24128" y="0"/>
            <a:ext cx="341987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5796136" y="3429000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/>
              <a:t>ΤΟΠΟΓΡΑΦΙΚΟ ΣΧΕΔΙΟ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97" t="59844" r="32289" b="9641"/>
          <a:stretch/>
        </p:blipFill>
        <p:spPr>
          <a:xfrm>
            <a:off x="467544" y="3212976"/>
            <a:ext cx="7764341" cy="3125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97" t="30313" r="32289" b="47047"/>
          <a:stretch/>
        </p:blipFill>
        <p:spPr>
          <a:xfrm>
            <a:off x="323528" y="548680"/>
            <a:ext cx="819638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217" t="16601" r="40702" b="6250"/>
          <a:stretch>
            <a:fillRect/>
          </a:stretch>
        </p:blipFill>
        <p:spPr bwMode="auto">
          <a:xfrm rot="16200000">
            <a:off x="567540" y="-281820"/>
            <a:ext cx="6857999" cy="742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500826" y="35716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Εμβαδόν απλών σχημάτων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713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56" t="40156" r="41145" b="47047"/>
          <a:stretch/>
        </p:blipFill>
        <p:spPr>
          <a:xfrm>
            <a:off x="3779912" y="1552407"/>
            <a:ext cx="5147906" cy="1153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ΤΡΙΓΩΝΟ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l-GR" b="1" dirty="0" smtClean="0"/>
              <a:t> </a:t>
            </a:r>
            <a:r>
              <a:rPr lang="el-GR" b="1" dirty="0" smtClean="0"/>
              <a:t>ΤΡΟΠΟΣ</a:t>
            </a:r>
            <a:r>
              <a:rPr lang="el-GR" dirty="0" smtClean="0"/>
              <a:t>: ΥΠΟΛΟΓΙΣΜΟΣ ΕΜΒΑΔΟΥ ΑΠΟ ΤΡΕΙΣ ΠΛΕΥΡΕΣ – ΝΟΜΟΣ ΤΟΥ ΗΡΩΝΑ</a:t>
            </a:r>
            <a:endParaRPr lang="el-GR" dirty="0"/>
          </a:p>
        </p:txBody>
      </p:sp>
      <p:sp>
        <p:nvSpPr>
          <p:cNvPr id="6" name="Freeform 5"/>
          <p:cNvSpPr/>
          <p:nvPr/>
        </p:nvSpPr>
        <p:spPr>
          <a:xfrm>
            <a:off x="1399309" y="2535382"/>
            <a:ext cx="3449782" cy="1911927"/>
          </a:xfrm>
          <a:custGeom>
            <a:avLst/>
            <a:gdLst>
              <a:gd name="connsiteX0" fmla="*/ 0 w 3449782"/>
              <a:gd name="connsiteY0" fmla="*/ 1911927 h 1911927"/>
              <a:gd name="connsiteX1" fmla="*/ 3449782 w 3449782"/>
              <a:gd name="connsiteY1" fmla="*/ 1911927 h 1911927"/>
              <a:gd name="connsiteX2" fmla="*/ 2410691 w 3449782"/>
              <a:gd name="connsiteY2" fmla="*/ 0 h 1911927"/>
              <a:gd name="connsiteX3" fmla="*/ 0 w 3449782"/>
              <a:gd name="connsiteY3" fmla="*/ 1911927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9782" h="1911927">
                <a:moveTo>
                  <a:pt x="0" y="1911927"/>
                </a:moveTo>
                <a:lnTo>
                  <a:pt x="3449782" y="1911927"/>
                </a:lnTo>
                <a:lnTo>
                  <a:pt x="2410691" y="0"/>
                </a:lnTo>
                <a:lnTo>
                  <a:pt x="0" y="191192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124200" y="44473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417043" y="315681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412504" y="29114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56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ΤΡΙΓΩΝΟ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l-GR" dirty="0" smtClean="0"/>
              <a:t> </a:t>
            </a:r>
            <a:r>
              <a:rPr lang="el-GR" dirty="0" smtClean="0"/>
              <a:t>ΤΡΟΠΟΣ: ΥΠΟΛΟΓΙΣΜΟΣ ΕΜΒΑΔΟΥ ΑΠΟ ΤΟ ΥΨΟΣ ΚΑΙ ΤΗΝ ΠΛΕΥΡΑ</a:t>
            </a:r>
            <a:endParaRPr lang="el-GR" dirty="0"/>
          </a:p>
        </p:txBody>
      </p:sp>
      <p:sp>
        <p:nvSpPr>
          <p:cNvPr id="6" name="Freeform 5"/>
          <p:cNvSpPr/>
          <p:nvPr/>
        </p:nvSpPr>
        <p:spPr>
          <a:xfrm>
            <a:off x="1399309" y="2535382"/>
            <a:ext cx="3449782" cy="1911927"/>
          </a:xfrm>
          <a:custGeom>
            <a:avLst/>
            <a:gdLst>
              <a:gd name="connsiteX0" fmla="*/ 0 w 3449782"/>
              <a:gd name="connsiteY0" fmla="*/ 1911927 h 1911927"/>
              <a:gd name="connsiteX1" fmla="*/ 3449782 w 3449782"/>
              <a:gd name="connsiteY1" fmla="*/ 1911927 h 1911927"/>
              <a:gd name="connsiteX2" fmla="*/ 2410691 w 3449782"/>
              <a:gd name="connsiteY2" fmla="*/ 0 h 1911927"/>
              <a:gd name="connsiteX3" fmla="*/ 0 w 3449782"/>
              <a:gd name="connsiteY3" fmla="*/ 1911927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9782" h="1911927">
                <a:moveTo>
                  <a:pt x="0" y="1911927"/>
                </a:moveTo>
                <a:lnTo>
                  <a:pt x="3449782" y="1911927"/>
                </a:lnTo>
                <a:lnTo>
                  <a:pt x="2410691" y="0"/>
                </a:lnTo>
                <a:lnTo>
                  <a:pt x="0" y="191192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124200" y="44473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l-GR" dirty="0"/>
          </a:p>
        </p:txBody>
      </p:sp>
      <p:cxnSp>
        <p:nvCxnSpPr>
          <p:cNvPr id="9" name="Straight Connector 8"/>
          <p:cNvCxnSpPr>
            <a:stCxn id="6" idx="0"/>
          </p:cNvCxnSpPr>
          <p:nvPr/>
        </p:nvCxnSpPr>
        <p:spPr>
          <a:xfrm flipV="1">
            <a:off x="1399309" y="2852936"/>
            <a:ext cx="2588987" cy="159437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330667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Υ1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412504" y="29114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4415393" y="32807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</a:p>
        </p:txBody>
      </p:sp>
      <p:cxnSp>
        <p:nvCxnSpPr>
          <p:cNvPr id="14" name="Straight Connector 13"/>
          <p:cNvCxnSpPr>
            <a:stCxn id="6" idx="2"/>
          </p:cNvCxnSpPr>
          <p:nvPr/>
        </p:nvCxnSpPr>
        <p:spPr>
          <a:xfrm flipH="1">
            <a:off x="3779912" y="2535382"/>
            <a:ext cx="30088" cy="1911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61382" y="376406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Υ2</a:t>
            </a:r>
            <a:endParaRPr lang="el-GR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08104" y="1989421"/>
            <a:ext cx="3096344" cy="584775"/>
            <a:chOff x="5508104" y="1989421"/>
            <a:chExt cx="3096344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5508104" y="220486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Ε= 1/2  Β  Υ1 </a:t>
              </a:r>
              <a:endParaRPr lang="el-G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2200" y="198942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/>
                <a:t>.</a:t>
              </a:r>
              <a:endParaRPr lang="el-GR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147" y="198942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/>
                <a:t>.</a:t>
              </a:r>
              <a:endParaRPr lang="el-GR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2695" y="2696015"/>
            <a:ext cx="3096344" cy="584775"/>
            <a:chOff x="5508104" y="1989421"/>
            <a:chExt cx="3096344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5508104" y="220486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Ε= 1/2  Α  Υ2 </a:t>
              </a:r>
              <a:endParaRPr lang="el-GR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2200" y="198942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/>
                <a:t>.</a:t>
              </a:r>
              <a:endParaRPr lang="el-GR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147" y="198942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/>
                <a:t>.</a:t>
              </a:r>
              <a:endParaRPr lang="el-GR" sz="32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ΤΡΙΓΩΝΟ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 </a:t>
            </a:r>
            <a:r>
              <a:rPr lang="el-GR" dirty="0" smtClean="0"/>
              <a:t>ΤΡΟΠΟΣ: ΥΠΟΛΟΓΙΣΜΟΣ ΕΜΒΑΔΟΥ ΑΠΟ ΔΥΟ ΠΛΕΥΡΕΣ ΚΑΙ ΤΗΝ ΠΕΡΙΕΧΟΜΕΝΗ ΓΩΝΙΑ</a:t>
            </a:r>
            <a:endParaRPr lang="el-GR" dirty="0"/>
          </a:p>
        </p:txBody>
      </p:sp>
      <p:sp>
        <p:nvSpPr>
          <p:cNvPr id="6" name="Freeform 5"/>
          <p:cNvSpPr/>
          <p:nvPr/>
        </p:nvSpPr>
        <p:spPr>
          <a:xfrm>
            <a:off x="1399309" y="2535382"/>
            <a:ext cx="3449782" cy="1911927"/>
          </a:xfrm>
          <a:custGeom>
            <a:avLst/>
            <a:gdLst>
              <a:gd name="connsiteX0" fmla="*/ 0 w 3449782"/>
              <a:gd name="connsiteY0" fmla="*/ 1911927 h 1911927"/>
              <a:gd name="connsiteX1" fmla="*/ 3449782 w 3449782"/>
              <a:gd name="connsiteY1" fmla="*/ 1911927 h 1911927"/>
              <a:gd name="connsiteX2" fmla="*/ 2410691 w 3449782"/>
              <a:gd name="connsiteY2" fmla="*/ 0 h 1911927"/>
              <a:gd name="connsiteX3" fmla="*/ 0 w 3449782"/>
              <a:gd name="connsiteY3" fmla="*/ 1911927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9782" h="1911927">
                <a:moveTo>
                  <a:pt x="0" y="1911927"/>
                </a:moveTo>
                <a:lnTo>
                  <a:pt x="3449782" y="1911927"/>
                </a:lnTo>
                <a:lnTo>
                  <a:pt x="2410691" y="0"/>
                </a:lnTo>
                <a:lnTo>
                  <a:pt x="0" y="191192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124200" y="44473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2213582" y="39487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504" y="29114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el-GR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08104" y="1989421"/>
            <a:ext cx="3096344" cy="584775"/>
            <a:chOff x="5508104" y="1989421"/>
            <a:chExt cx="3096344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5508104" y="2204864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Ε= 1/2  Α  Γ  </a:t>
              </a:r>
              <a:r>
                <a:rPr lang="el-GR" dirty="0" err="1" smtClean="0"/>
                <a:t>ημω</a:t>
              </a:r>
              <a:endParaRPr lang="el-G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72200" y="198942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/>
                <a:t>.</a:t>
              </a:r>
              <a:endParaRPr lang="el-GR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147" y="1989421"/>
              <a:ext cx="288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/>
                <a:t>.</a:t>
              </a:r>
              <a:endParaRPr lang="el-GR" sz="3200" dirty="0"/>
            </a:p>
          </p:txBody>
        </p:sp>
      </p:grpSp>
      <p:sp>
        <p:nvSpPr>
          <p:cNvPr id="2" name="Arc 1"/>
          <p:cNvSpPr/>
          <p:nvPr/>
        </p:nvSpPr>
        <p:spPr>
          <a:xfrm>
            <a:off x="1619672" y="3985575"/>
            <a:ext cx="558951" cy="95559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6516216" y="198884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1480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ΕΜΒΑΔΟΝ ΓΗΠΕΔΟΥ-ΑΝΑΛΥΣΗ ΣΕ ΓΝΩΣΤΑ ΣΧΗΜΑΤΑ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4473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417043" y="315681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412504" y="29114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624" t="20605" r="37292" b="32922"/>
          <a:stretch/>
        </p:blipFill>
        <p:spPr>
          <a:xfrm>
            <a:off x="2220799" y="993037"/>
            <a:ext cx="4392488" cy="45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ΕΜΒΑΔΟΝ ΓΗΠΕΔΟΥ-ΚΑΡΤΕΣΙΑΝΕΣ ΣΥΝΤΕΤΑΓΜΕΝΕΣ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3464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Καρτεσιανές συντεταγμένες</a:t>
            </a:r>
            <a:r>
              <a:rPr lang="el-GR" dirty="0" smtClean="0"/>
              <a:t>:  </a:t>
            </a:r>
            <a:r>
              <a:rPr lang="el-GR" dirty="0"/>
              <a:t>συντεταγμένες x, y στον χώρο με τις δύο διαστάσεις ή τις x, y και z στον τρισδιάστατο χώρο</a:t>
            </a:r>
            <a:r>
              <a:rPr lang="el-GR" dirty="0" smtClean="0"/>
              <a:t>. </a:t>
            </a:r>
            <a:r>
              <a:rPr lang="el-GR" dirty="0"/>
              <a:t>Ε</a:t>
            </a:r>
            <a:r>
              <a:rPr lang="el-GR" dirty="0" smtClean="0"/>
              <a:t>ίναι </a:t>
            </a:r>
            <a:r>
              <a:rPr lang="el-GR" dirty="0"/>
              <a:t>οι θέσεις ενός σημείου στον χώρο. Κάτι αντίστοιχο και χρησιμοποιούν και τα GPS για τον προσδιορισμό της θέσης μας.</a:t>
            </a:r>
            <a:br>
              <a:rPr lang="el-GR" dirty="0"/>
            </a:b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90" t="17516" r="33397" b="13579"/>
          <a:stretch/>
        </p:blipFill>
        <p:spPr>
          <a:xfrm>
            <a:off x="4211960" y="1405811"/>
            <a:ext cx="44644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4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ΕΜΒΑΔΟΝ ΓΗΠΕΔΟΥ-ΚΑΡΤΕΣΙΑΝΕΣ ΣΥΝΤΕΤΑΓΜΕΝΕΣ</a:t>
            </a:r>
            <a:endParaRPr lang="el-GR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03" t="34250" r="27309" b="39032"/>
          <a:stretch/>
        </p:blipFill>
        <p:spPr>
          <a:xfrm>
            <a:off x="323528" y="836712"/>
            <a:ext cx="8468142" cy="273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756" t="50984" r="27310" b="14563"/>
          <a:stretch/>
        </p:blipFill>
        <p:spPr>
          <a:xfrm>
            <a:off x="332408" y="3717032"/>
            <a:ext cx="8056016" cy="29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25" t="23624" r="30267" b="41923"/>
          <a:stretch/>
        </p:blipFill>
        <p:spPr>
          <a:xfrm>
            <a:off x="0" y="28848"/>
            <a:ext cx="914399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0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04664"/>
            <a:ext cx="7056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ΧΑΡΤΕΣ:</a:t>
            </a:r>
            <a:r>
              <a:rPr lang="el-GR" dirty="0" smtClean="0"/>
              <a:t>   ΟΡΘΗ ΑΠΕΙΚΟΝΙΣΗ ΣΗΜΕΙΩΝ ΓΗΣ</a:t>
            </a:r>
          </a:p>
          <a:p>
            <a:r>
              <a:rPr lang="el-GR" dirty="0"/>
              <a:t>	</a:t>
            </a:r>
            <a:r>
              <a:rPr lang="el-GR" dirty="0" smtClean="0"/>
              <a:t>        ΠΟΣΟΤΙΚΕΣ ΚΑΙ ΠΟΙΟΤΙΚΕΣ ΠΛΗΡΟΦΟΡΙΕΣ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256745" y="196270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ΧΑΡΤΗΣ ΩΣ ΥΠΟΒΑΘΡΟ</a:t>
            </a:r>
          </a:p>
          <a:p>
            <a:endParaRPr lang="el-GR" dirty="0"/>
          </a:p>
          <a:p>
            <a:r>
              <a:rPr lang="el-GR" dirty="0" smtClean="0"/>
              <a:t>ΜΕΛΕΤΗ ΤΕΧΝΙΚΟΥ ΕΡΓΟΥ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Flowchart: Merge 5"/>
          <p:cNvSpPr/>
          <p:nvPr/>
        </p:nvSpPr>
        <p:spPr>
          <a:xfrm>
            <a:off x="2483768" y="1204883"/>
            <a:ext cx="720080" cy="567933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τελικό προϊόν μιας μελέτης, που είναι ο χάρτης μαζί με το σχεδιασμένο έργο, χρησιμοποιείται για την τοποθέτηση (χάραξη) του έργου στο έδαφος, στις φυσικές του διαστάσεις:  </a:t>
            </a:r>
            <a:r>
              <a:rPr lang="el-GR" b="1" dirty="0" smtClean="0"/>
              <a:t>Τοπογραφικά </a:t>
            </a:r>
            <a:r>
              <a:rPr lang="el-GR" b="1" dirty="0"/>
              <a:t>Διαγράμματα (Σχέδια</a:t>
            </a:r>
            <a:r>
              <a:rPr lang="el-GR" b="1" dirty="0" smtClean="0"/>
              <a:t>).</a:t>
            </a:r>
          </a:p>
          <a:p>
            <a:endParaRPr lang="el-GR" b="1" dirty="0"/>
          </a:p>
          <a:p>
            <a:r>
              <a:rPr lang="el-GR" b="1" dirty="0" smtClean="0"/>
              <a:t>ΚΛΙΜΑΚΑ :      </a:t>
            </a:r>
            <a:r>
              <a:rPr lang="el-GR" dirty="0" smtClean="0"/>
              <a:t>από 1:2000 ως 1:100.</a:t>
            </a:r>
            <a:endParaRPr lang="el-GR" b="1" dirty="0"/>
          </a:p>
        </p:txBody>
      </p:sp>
      <p:sp>
        <p:nvSpPr>
          <p:cNvPr id="8" name="Flowchart: Merge 7"/>
          <p:cNvSpPr/>
          <p:nvPr/>
        </p:nvSpPr>
        <p:spPr>
          <a:xfrm>
            <a:off x="2483768" y="3111667"/>
            <a:ext cx="720080" cy="567933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5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54" t="27360" r="46680" b="25391"/>
          <a:stretch/>
        </p:blipFill>
        <p:spPr>
          <a:xfrm>
            <a:off x="251519" y="332656"/>
            <a:ext cx="856451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7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υτόματη δημιουργία τοπογραφικού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7" y="404664"/>
            <a:ext cx="88551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ενικό Πολεοδομικό Αίγινας: σημαντική συνεδρίαση αύριο τη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915740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8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1640" y="764704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Τα τοπογραφικά διαγράμματα </a:t>
            </a:r>
            <a:r>
              <a:rPr lang="el-GR" b="1" dirty="0" smtClean="0"/>
              <a:t>χρησιμοποιούνται:</a:t>
            </a:r>
          </a:p>
          <a:p>
            <a:endParaRPr lang="el-GR" dirty="0"/>
          </a:p>
          <a:p>
            <a:pPr marL="342900" indent="-342900">
              <a:buAutoNum type="arabicParenR"/>
            </a:pPr>
            <a:r>
              <a:rPr lang="el-GR" dirty="0" err="1" smtClean="0"/>
              <a:t>Κτηματογραφήσεις</a:t>
            </a:r>
            <a:r>
              <a:rPr lang="el-GR" dirty="0" smtClean="0"/>
              <a:t> </a:t>
            </a:r>
            <a:r>
              <a:rPr lang="el-GR" dirty="0"/>
              <a:t>για τις απαλλοτριώσεις στην περίπτωση κατασκευής οδών και άλλων έργων, στην περίπτωση αναδασμών, κλπ. </a:t>
            </a:r>
            <a:endParaRPr lang="el-GR" dirty="0" smtClean="0"/>
          </a:p>
          <a:p>
            <a:pPr marL="342900" indent="-342900">
              <a:buAutoNum type="arabicParenR"/>
            </a:pPr>
            <a:r>
              <a:rPr lang="el-GR" dirty="0" smtClean="0"/>
              <a:t>Εφαρμογή </a:t>
            </a:r>
            <a:r>
              <a:rPr lang="el-GR" dirty="0"/>
              <a:t>ρυμοτομικών σχεδίων, στις επεκτάσεις των πόλεων και των οικισμών. </a:t>
            </a:r>
            <a:endParaRPr lang="el-GR" dirty="0" smtClean="0"/>
          </a:p>
          <a:p>
            <a:pPr marL="342900" indent="-342900">
              <a:buAutoNum type="arabicParenR"/>
            </a:pPr>
            <a:r>
              <a:rPr lang="el-GR" dirty="0" smtClean="0"/>
              <a:t>Μελέτες </a:t>
            </a:r>
            <a:r>
              <a:rPr lang="el-GR" dirty="0"/>
              <a:t>κτιριακών έργων </a:t>
            </a:r>
            <a:endParaRPr lang="el-GR" dirty="0" smtClean="0"/>
          </a:p>
          <a:p>
            <a:pPr marL="342900" indent="-342900">
              <a:buAutoNum type="arabicParenR"/>
            </a:pPr>
            <a:r>
              <a:rPr lang="el-GR" dirty="0" smtClean="0"/>
              <a:t>Μελέτες </a:t>
            </a:r>
            <a:r>
              <a:rPr lang="el-GR" dirty="0"/>
              <a:t>και κατασκευές συγκοινωνιακών έργων, αυτοκινητοδρόμων, σιδηροδρομικών γραμμών, αεροδρομίων. </a:t>
            </a:r>
            <a:endParaRPr lang="el-GR" dirty="0" smtClean="0"/>
          </a:p>
          <a:p>
            <a:pPr marL="342900" indent="-342900">
              <a:buAutoNum type="arabicParenR"/>
            </a:pPr>
            <a:r>
              <a:rPr lang="el-GR" dirty="0" smtClean="0"/>
              <a:t>Μελέτες </a:t>
            </a:r>
            <a:r>
              <a:rPr lang="el-GR" dirty="0"/>
              <a:t>υδραυλικών έργων (ύδρευση, αποχέτευση, λιμενικά έργα, φράγματα, </a:t>
            </a:r>
            <a:r>
              <a:rPr lang="el-GR" dirty="0" err="1"/>
              <a:t>κλπ</a:t>
            </a:r>
            <a:r>
              <a:rPr lang="el-GR" dirty="0"/>
              <a:t>). </a:t>
            </a:r>
            <a:endParaRPr lang="el-GR" dirty="0" smtClean="0"/>
          </a:p>
          <a:p>
            <a:pPr marL="342900" indent="-342900">
              <a:buAutoNum type="arabicParenR"/>
            </a:pPr>
            <a:r>
              <a:rPr lang="el-GR" dirty="0" smtClean="0"/>
              <a:t>Κτηματολόγιο</a:t>
            </a:r>
            <a:r>
              <a:rPr lang="el-GR" dirty="0"/>
              <a:t>. </a:t>
            </a:r>
            <a:endParaRPr lang="el-GR" dirty="0" smtClean="0"/>
          </a:p>
          <a:p>
            <a:pPr marL="342900" indent="-342900">
              <a:buAutoNum type="arabicParenR"/>
            </a:pPr>
            <a:r>
              <a:rPr lang="el-GR" dirty="0" smtClean="0"/>
              <a:t>Στα </a:t>
            </a:r>
            <a:r>
              <a:rPr lang="el-GR" dirty="0"/>
              <a:t>Συστήματα Γεωγραφικών Πληροφοριών (ΣΓΠ ή GIS).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50851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Αποτύπωση επιφάνειας </a:t>
            </a:r>
            <a:r>
              <a:rPr lang="el-GR" u="sng" dirty="0"/>
              <a:t>ονομάζουμε το σύνολο των τοπογραφικών ενεργειών για να μετρήσουμε ,να υπολογίσουμε και να σχεδιάσουμε γήινες επιφάνειες </a:t>
            </a:r>
            <a:r>
              <a:rPr lang="el-GR" u="sng" dirty="0" smtClean="0"/>
              <a:t>υπό  </a:t>
            </a:r>
            <a:r>
              <a:rPr lang="el-GR" u="sng" dirty="0"/>
              <a:t>κλίμακα</a:t>
            </a:r>
          </a:p>
        </p:txBody>
      </p:sp>
    </p:spTree>
    <p:extLst>
      <p:ext uri="{BB962C8B-B14F-4D97-AF65-F5344CB8AC3E}">
        <p14:creationId xmlns:p14="http://schemas.microsoft.com/office/powerpoint/2010/main" val="84639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969" t="19484" r="30077" b="26375"/>
          <a:stretch/>
        </p:blipFill>
        <p:spPr>
          <a:xfrm>
            <a:off x="827584" y="980728"/>
            <a:ext cx="7632848" cy="5673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ΕΜΒΑΔΟΝ ΓΗΠΕΔΟΥ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3106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555776" y="4046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ΜΟΝΑΔΕΣ ΜΕΤΡΗΣΗΣ ΕΜΒΑΔΟΥ</a:t>
            </a:r>
            <a:endParaRPr lang="el-GR" sz="2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03" t="32282" r="27309" b="40156"/>
          <a:stretch/>
        </p:blipFill>
        <p:spPr>
          <a:xfrm>
            <a:off x="107504" y="1988840"/>
            <a:ext cx="8856985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ΥΠΟΛΟΓΙΣΜΟΣ ΕΜΒΑΔΟΥ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37" t="40157" r="33397" b="31297"/>
          <a:stretch/>
        </p:blipFill>
        <p:spPr>
          <a:xfrm>
            <a:off x="431540" y="620688"/>
            <a:ext cx="8280920" cy="2651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933056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ΑΝΑΛΥΤΙΚΟΣ ΥΠΟΛΟΓΙΣΜΟΣ ΕΜΒΑΔΟΥ( ΑΝΑΛΟΓΑ ΜΕ ΤΑ ΣΤΟΙΧΕΙΑ ΠΟΥ ΕΧΟΥΜΕ ΣΤΗ ΔΙΑΘΕΣΗ ΜΑΣ)</a:t>
            </a:r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6" name="Flowchart: Merge 5"/>
          <p:cNvSpPr/>
          <p:nvPr/>
        </p:nvSpPr>
        <p:spPr>
          <a:xfrm>
            <a:off x="3995936" y="4733275"/>
            <a:ext cx="720080" cy="567933"/>
          </a:xfrm>
          <a:prstGeom prst="flowChartMer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475656" y="5701697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ΧΩΡΙΖΟΥΜΕ ΤΟ ΓΗΠΕΔΟ ΣΕ «ΓΝΩΣΤΑ» ΓΕΩΜΕΤΡΙΚΑ ΣΧΗΜΑΤΑ (Α ΤΡΟΠΟΣ)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23892</TotalTime>
  <Words>325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giakoumis mixalis</dc:creator>
  <cp:lastModifiedBy>maria</cp:lastModifiedBy>
  <cp:revision>920</cp:revision>
  <dcterms:created xsi:type="dcterms:W3CDTF">2014-10-12T12:48:33Z</dcterms:created>
  <dcterms:modified xsi:type="dcterms:W3CDTF">2023-10-01T13:52:00Z</dcterms:modified>
</cp:coreProperties>
</file>