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899BE3-03D2-3E13-9676-AA7CADBEA40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591951A-21DA-2CE9-65E3-E6FC7FDE0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5DD560F-6278-84CD-57F3-BD2FA6016CE4}"/>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5" name="Θέση υποσέλιδου 4">
            <a:extLst>
              <a:ext uri="{FF2B5EF4-FFF2-40B4-BE49-F238E27FC236}">
                <a16:creationId xmlns:a16="http://schemas.microsoft.com/office/drawing/2014/main" id="{0724273D-18B0-419B-BB19-60390A65755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3D9B324-8ED3-09FA-4953-C11C885E65EB}"/>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1502177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B46E02-D68A-DB07-683A-DAEC395B6F6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718AD47-3930-72E3-F14F-2D76F9769EA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050FDCF-567B-F781-D1A5-F9DBE5FC1A49}"/>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5" name="Θέση υποσέλιδου 4">
            <a:extLst>
              <a:ext uri="{FF2B5EF4-FFF2-40B4-BE49-F238E27FC236}">
                <a16:creationId xmlns:a16="http://schemas.microsoft.com/office/drawing/2014/main" id="{CB474318-FAC3-2DE6-26CF-4BB104A18DA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CFB2C0A-1DD1-5E87-8761-B42B88EA817F}"/>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4011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EB03301-D444-609A-643A-D0F9E4C3EB7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C8A6210-E41F-8F48-30AA-0381DC00C0E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E2D3A92-00AB-458E-D3CB-8FCB1972BA2C}"/>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5" name="Θέση υποσέλιδου 4">
            <a:extLst>
              <a:ext uri="{FF2B5EF4-FFF2-40B4-BE49-F238E27FC236}">
                <a16:creationId xmlns:a16="http://schemas.microsoft.com/office/drawing/2014/main" id="{AB0A5C29-D304-D5E7-29EA-8BE7A16CCA3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AED588C-1473-5957-3879-2793842838D9}"/>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147246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F5E97A-80CF-2FFD-D3D0-725CB10B780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0D83B75-75CB-4AD9-8FDF-A91A88E4F87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C7E7EC1-8DB8-A2A5-AA22-2F34728FE89C}"/>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5" name="Θέση υποσέλιδου 4">
            <a:extLst>
              <a:ext uri="{FF2B5EF4-FFF2-40B4-BE49-F238E27FC236}">
                <a16:creationId xmlns:a16="http://schemas.microsoft.com/office/drawing/2014/main" id="{978A800E-486C-1D27-1C42-AF0E49DBF89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0107B03-8243-F5FD-DEAA-5D4AA7C962D5}"/>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485217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725A5E-FEED-31E3-07D6-C221D5A0765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F5ED68E-9792-7A9E-9800-8E8DD71605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058B6D5-F1D9-DD38-11CC-2203E7246441}"/>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5" name="Θέση υποσέλιδου 4">
            <a:extLst>
              <a:ext uri="{FF2B5EF4-FFF2-40B4-BE49-F238E27FC236}">
                <a16:creationId xmlns:a16="http://schemas.microsoft.com/office/drawing/2014/main" id="{25A6098A-13D1-9548-927E-838A1E1699C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44B06FD-559B-6A20-DD3D-B80365BBD8F7}"/>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133152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755F16-E602-44D6-DF29-FF5AF328E37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D37C375-C451-0EF9-6CF0-D76B7AF775E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1A9B2E0-D92D-34EC-D427-8D8043619B1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AE8085A-7209-9FAC-A634-6A933A68A5B1}"/>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6" name="Θέση υποσέλιδου 5">
            <a:extLst>
              <a:ext uri="{FF2B5EF4-FFF2-40B4-BE49-F238E27FC236}">
                <a16:creationId xmlns:a16="http://schemas.microsoft.com/office/drawing/2014/main" id="{DEE3BC48-484A-188A-B53C-CF5A314921A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A6BE92B-61D2-14EE-70AC-70E30CABD187}"/>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381849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855FB4-59FC-7C5A-B4DE-4DC5C1EBD06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E7B8EE0-3DFD-D077-668D-AF40A0910E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056187C-A21F-BF6E-ED24-EB3168E9BBD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BC58748-D712-E1E3-5ECA-7AD92EFEBC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85B79EE-5C85-EA59-3AA5-D5E38B05293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0373893-320B-3E5F-0190-4C414EEA1AD1}"/>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8" name="Θέση υποσέλιδου 7">
            <a:extLst>
              <a:ext uri="{FF2B5EF4-FFF2-40B4-BE49-F238E27FC236}">
                <a16:creationId xmlns:a16="http://schemas.microsoft.com/office/drawing/2014/main" id="{3B9B4B1C-5157-BFED-2E4F-CEC5B2EEF34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7573284-F45A-582A-4DE2-308496872851}"/>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340093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7F02A7-5C6F-67BD-A320-6C77B5CEB99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BE3352F-4D3B-63DD-4CA8-82B377242B79}"/>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4" name="Θέση υποσέλιδου 3">
            <a:extLst>
              <a:ext uri="{FF2B5EF4-FFF2-40B4-BE49-F238E27FC236}">
                <a16:creationId xmlns:a16="http://schemas.microsoft.com/office/drawing/2014/main" id="{922DEA7E-23A3-8B82-F065-07F11983DC2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3840073-7A79-AD9E-BCEC-C004258E3B1B}"/>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332077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495F0FD-1165-1CEF-9A52-D4A71BC3AA76}"/>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3" name="Θέση υποσέλιδου 2">
            <a:extLst>
              <a:ext uri="{FF2B5EF4-FFF2-40B4-BE49-F238E27FC236}">
                <a16:creationId xmlns:a16="http://schemas.microsoft.com/office/drawing/2014/main" id="{596B379A-F39C-59E4-6759-83BA540AE55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E1CA7E4-7462-F033-58CF-8B9C7B1E0620}"/>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69904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6E2834-8881-1588-6D79-FC6B68D08E0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61727C1-D7D8-19B2-7957-C7042A2FF4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06FFE43D-4A3F-6E1A-1BFA-ECF8926DDE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D44F753-55EB-3826-7432-5B00880E03B5}"/>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6" name="Θέση υποσέλιδου 5">
            <a:extLst>
              <a:ext uri="{FF2B5EF4-FFF2-40B4-BE49-F238E27FC236}">
                <a16:creationId xmlns:a16="http://schemas.microsoft.com/office/drawing/2014/main" id="{83289B11-1B1A-0250-79A9-2329685ED73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C97546D-EA38-B5B7-1233-DC82BAEE7396}"/>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120659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2565F4-46DB-0E1E-4631-B92C82D2D71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8146A62-87C8-CA7B-BB41-9D290B1327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0A58457-E234-91E6-3964-A717C9CB1D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9FAFEAB-D29F-B246-D158-623B5F481765}"/>
              </a:ext>
            </a:extLst>
          </p:cNvPr>
          <p:cNvSpPr>
            <a:spLocks noGrp="1"/>
          </p:cNvSpPr>
          <p:nvPr>
            <p:ph type="dt" sz="half" idx="10"/>
          </p:nvPr>
        </p:nvSpPr>
        <p:spPr/>
        <p:txBody>
          <a:bodyPr/>
          <a:lstStyle/>
          <a:p>
            <a:fld id="{18E7F6FC-DFAF-4D74-92C8-6DA96BBABC73}" type="datetimeFigureOut">
              <a:rPr lang="el-GR" smtClean="0"/>
              <a:t>4/3/2025</a:t>
            </a:fld>
            <a:endParaRPr lang="el-GR"/>
          </a:p>
        </p:txBody>
      </p:sp>
      <p:sp>
        <p:nvSpPr>
          <p:cNvPr id="6" name="Θέση υποσέλιδου 5">
            <a:extLst>
              <a:ext uri="{FF2B5EF4-FFF2-40B4-BE49-F238E27FC236}">
                <a16:creationId xmlns:a16="http://schemas.microsoft.com/office/drawing/2014/main" id="{067567F1-4AFC-96C3-E702-62A91C64BDB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7C57A57-2E4B-567D-929F-D1972496DF94}"/>
              </a:ext>
            </a:extLst>
          </p:cNvPr>
          <p:cNvSpPr>
            <a:spLocks noGrp="1"/>
          </p:cNvSpPr>
          <p:nvPr>
            <p:ph type="sldNum" sz="quarter" idx="12"/>
          </p:nvPr>
        </p:nvSpPr>
        <p:spPr/>
        <p:txBody>
          <a:bodyPr/>
          <a:lstStyle/>
          <a:p>
            <a:fld id="{B66B34C4-6C48-4887-A41C-83E0098395C0}" type="slidenum">
              <a:rPr lang="el-GR" smtClean="0"/>
              <a:t>‹#›</a:t>
            </a:fld>
            <a:endParaRPr lang="el-GR"/>
          </a:p>
        </p:txBody>
      </p:sp>
    </p:spTree>
    <p:extLst>
      <p:ext uri="{BB962C8B-B14F-4D97-AF65-F5344CB8AC3E}">
        <p14:creationId xmlns:p14="http://schemas.microsoft.com/office/powerpoint/2010/main" val="725108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44084F0-2F81-F576-203F-A606228629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1BCB6A7-C63A-771D-CD6D-5B24763506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7360277-6067-82B0-BC07-4338435763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E7F6FC-DFAF-4D74-92C8-6DA96BBABC73}" type="datetimeFigureOut">
              <a:rPr lang="el-GR" smtClean="0"/>
              <a:t>4/3/2025</a:t>
            </a:fld>
            <a:endParaRPr lang="el-GR"/>
          </a:p>
        </p:txBody>
      </p:sp>
      <p:sp>
        <p:nvSpPr>
          <p:cNvPr id="5" name="Θέση υποσέλιδου 4">
            <a:extLst>
              <a:ext uri="{FF2B5EF4-FFF2-40B4-BE49-F238E27FC236}">
                <a16:creationId xmlns:a16="http://schemas.microsoft.com/office/drawing/2014/main" id="{80D79E7E-A86B-9189-E021-BA466F30BA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DD2F44C-A524-9D8B-8F60-9C194BB43B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B34C4-6C48-4887-A41C-83E0098395C0}" type="slidenum">
              <a:rPr lang="el-GR" smtClean="0"/>
              <a:t>‹#›</a:t>
            </a:fld>
            <a:endParaRPr lang="el-GR"/>
          </a:p>
        </p:txBody>
      </p:sp>
    </p:spTree>
    <p:extLst>
      <p:ext uri="{BB962C8B-B14F-4D97-AF65-F5344CB8AC3E}">
        <p14:creationId xmlns:p14="http://schemas.microsoft.com/office/powerpoint/2010/main" val="4231518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87BB08-5CA8-3E2F-4954-5D11B8623890}"/>
              </a:ext>
            </a:extLst>
          </p:cNvPr>
          <p:cNvSpPr>
            <a:spLocks noGrp="1"/>
          </p:cNvSpPr>
          <p:nvPr>
            <p:ph type="ctrTitle"/>
          </p:nvPr>
        </p:nvSpPr>
        <p:spPr/>
        <p:txBody>
          <a:bodyPr/>
          <a:lstStyle/>
          <a:p>
            <a:r>
              <a:rPr lang="el-GR" dirty="0"/>
              <a:t>ΑΝΟΣΟΛΟΓΙΑ ΕΡΓΑΣΤΗΡΙΟ</a:t>
            </a:r>
          </a:p>
        </p:txBody>
      </p:sp>
      <p:sp>
        <p:nvSpPr>
          <p:cNvPr id="3" name="Υπότιτλος 2">
            <a:extLst>
              <a:ext uri="{FF2B5EF4-FFF2-40B4-BE49-F238E27FC236}">
                <a16:creationId xmlns:a16="http://schemas.microsoft.com/office/drawing/2014/main" id="{9F84751F-A1B5-283B-B4CD-054166F0D323}"/>
              </a:ext>
            </a:extLst>
          </p:cNvPr>
          <p:cNvSpPr>
            <a:spLocks noGrp="1"/>
          </p:cNvSpPr>
          <p:nvPr>
            <p:ph type="subTitle" idx="1"/>
          </p:nvPr>
        </p:nvSpPr>
        <p:spPr/>
        <p:txBody>
          <a:bodyPr/>
          <a:lstStyle/>
          <a:p>
            <a:r>
              <a:rPr lang="el-GR" dirty="0"/>
              <a:t>ΚΑΘΗΓΗΤΗΣ</a:t>
            </a:r>
            <a:r>
              <a:rPr lang="en-US" dirty="0"/>
              <a:t>:</a:t>
            </a:r>
            <a:r>
              <a:rPr lang="el-GR" dirty="0"/>
              <a:t>ΙΩΑΝΝΗΣ ΠΑΝΑΓΙΩΤΑΚΟΣ</a:t>
            </a:r>
          </a:p>
          <a:p>
            <a:r>
              <a:rPr lang="el-GR" dirty="0"/>
              <a:t>ΘΕΜΑ</a:t>
            </a:r>
            <a:r>
              <a:rPr lang="en-US" dirty="0"/>
              <a:t>:</a:t>
            </a:r>
            <a:r>
              <a:rPr lang="el-GR" dirty="0"/>
              <a:t>ΑΝΟΣΟΛΟΓΙΑ</a:t>
            </a:r>
          </a:p>
        </p:txBody>
      </p:sp>
    </p:spTree>
    <p:extLst>
      <p:ext uri="{BB962C8B-B14F-4D97-AF65-F5344CB8AC3E}">
        <p14:creationId xmlns:p14="http://schemas.microsoft.com/office/powerpoint/2010/main" val="2991735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1C4209-AF3F-8C2B-76F2-B13271F2BC08}"/>
              </a:ext>
            </a:extLst>
          </p:cNvPr>
          <p:cNvSpPr>
            <a:spLocks noGrp="1"/>
          </p:cNvSpPr>
          <p:nvPr>
            <p:ph type="title"/>
          </p:nvPr>
        </p:nvSpPr>
        <p:spPr/>
        <p:txBody>
          <a:bodyPr/>
          <a:lstStyle/>
          <a:p>
            <a:r>
              <a:rPr lang="el-GR" dirty="0"/>
              <a:t>Πότε ζητείται ο ποσοτικός προσδιορισμός των </a:t>
            </a:r>
            <a:r>
              <a:rPr lang="el-GR" dirty="0" err="1"/>
              <a:t>ανοσοσφαιρινών</a:t>
            </a:r>
            <a:r>
              <a:rPr lang="en-US" dirty="0"/>
              <a:t>;</a:t>
            </a:r>
            <a:endParaRPr lang="el-GR" dirty="0"/>
          </a:p>
        </p:txBody>
      </p:sp>
      <p:sp>
        <p:nvSpPr>
          <p:cNvPr id="3" name="Θέση περιεχομένου 2">
            <a:extLst>
              <a:ext uri="{FF2B5EF4-FFF2-40B4-BE49-F238E27FC236}">
                <a16:creationId xmlns:a16="http://schemas.microsoft.com/office/drawing/2014/main" id="{7EF588AF-EC06-1E75-1B4F-279F8A95C69B}"/>
              </a:ext>
            </a:extLst>
          </p:cNvPr>
          <p:cNvSpPr>
            <a:spLocks noGrp="1"/>
          </p:cNvSpPr>
          <p:nvPr>
            <p:ph idx="1"/>
          </p:nvPr>
        </p:nvSpPr>
        <p:spPr/>
        <p:txBody>
          <a:bodyPr>
            <a:normAutofit fontScale="77500" lnSpcReduction="20000"/>
          </a:bodyPr>
          <a:lstStyle/>
          <a:p>
            <a:r>
              <a:rPr lang="el-GR" dirty="0"/>
              <a:t>Ο ποσοτικός προσδιορισμός των </a:t>
            </a:r>
            <a:r>
              <a:rPr lang="el-GR" dirty="0" err="1"/>
              <a:t>ανοσοσφαιρινών</a:t>
            </a:r>
            <a:r>
              <a:rPr lang="el-GR" dirty="0"/>
              <a:t> στο αίμα ζητείται όταν ο ασθενής έχει συμπτώματα έλλειψης </a:t>
            </a:r>
            <a:r>
              <a:rPr lang="el-GR" dirty="0" err="1"/>
              <a:t>ανοσοσφαιρινών</a:t>
            </a:r>
            <a:r>
              <a:rPr lang="el-GR" dirty="0"/>
              <a:t> όπως υποτροπιάζουσες λοιμώξεις κυρίως της αναπνευστικής οδού (στους κόλπους, στους πνεύμονες και στα αυτιά) ή της γαστρεντερικής οδού και/ή χρόνια διάρροια.</a:t>
            </a:r>
          </a:p>
          <a:p>
            <a:endParaRPr lang="el-GR" dirty="0"/>
          </a:p>
          <a:p>
            <a:r>
              <a:rPr lang="el-GR" dirty="0"/>
              <a:t>Ο ποσοτικός προσδιορισμός των </a:t>
            </a:r>
            <a:r>
              <a:rPr lang="el-GR" dirty="0" err="1"/>
              <a:t>ανοσοσφαιρινών</a:t>
            </a:r>
            <a:r>
              <a:rPr lang="el-GR" dirty="0"/>
              <a:t> ζητείται όταν ο  ασθενής παρουσιάζει σημάδια χρόνιας φλεγμονής ή χρόνιας λοίμωξης καθώς και όταν ο γιατρός υποψιάζεται υπερβολική ή μη φυσιολογική παραγωγή </a:t>
            </a:r>
            <a:r>
              <a:rPr lang="el-GR" dirty="0" err="1"/>
              <a:t>ανοσοσφαιρινών</a:t>
            </a:r>
            <a:r>
              <a:rPr lang="el-GR" dirty="0"/>
              <a:t>. Μπορεί να ζητηθεί η τακτική επανάληψη του προσδιορισμού </a:t>
            </a:r>
            <a:r>
              <a:rPr lang="el-GR" dirty="0" err="1"/>
              <a:t>τουςσε</a:t>
            </a:r>
            <a:r>
              <a:rPr lang="el-GR" dirty="0"/>
              <a:t> τακτά χρονικά διαστήματα ώστε να παρακολουθείται η πορεία της κατάστασης του ασθενούς.</a:t>
            </a:r>
          </a:p>
          <a:p>
            <a:endParaRPr lang="el-GR" dirty="0"/>
          </a:p>
          <a:p>
            <a:r>
              <a:rPr lang="el-GR" dirty="0"/>
              <a:t>Ο ποσοτικός προσδιορισμός των </a:t>
            </a:r>
            <a:r>
              <a:rPr lang="el-GR" dirty="0" err="1"/>
              <a:t>ανοσοσφαιρινών</a:t>
            </a:r>
            <a:r>
              <a:rPr lang="el-GR" dirty="0"/>
              <a:t> μπορεί επίσης να γίνει και στο εγκεφαλονωτιαίο υγρό (ΕΝΥ) όταν ο γιατρός υποπτεύεται ότι μία παθολογική κατάσταση που επηρεάζει το κεντρικό νευρικό σύστημα σχετίζεται με την υπερβολική παραγωγή </a:t>
            </a:r>
            <a:r>
              <a:rPr lang="el-GR" dirty="0" err="1"/>
              <a:t>ανοσοσφαιρινών</a:t>
            </a:r>
            <a:r>
              <a:rPr lang="el-GR" dirty="0"/>
              <a:t>.</a:t>
            </a:r>
          </a:p>
        </p:txBody>
      </p:sp>
    </p:spTree>
    <p:extLst>
      <p:ext uri="{BB962C8B-B14F-4D97-AF65-F5344CB8AC3E}">
        <p14:creationId xmlns:p14="http://schemas.microsoft.com/office/powerpoint/2010/main" val="52860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5C8CCC-0734-9739-DA81-8CC747550741}"/>
              </a:ext>
            </a:extLst>
          </p:cNvPr>
          <p:cNvSpPr>
            <a:spLocks noGrp="1"/>
          </p:cNvSpPr>
          <p:nvPr>
            <p:ph type="title"/>
          </p:nvPr>
        </p:nvSpPr>
        <p:spPr/>
        <p:txBody>
          <a:bodyPr/>
          <a:lstStyle/>
          <a:p>
            <a:r>
              <a:rPr lang="el-GR" dirty="0"/>
              <a:t>Σημασιολογία του ποσοτικού προσδιορισμού των </a:t>
            </a:r>
            <a:r>
              <a:rPr lang="el-GR" dirty="0" err="1"/>
              <a:t>ανοσοσφαιρινών</a:t>
            </a:r>
            <a:r>
              <a:rPr lang="el-GR" dirty="0"/>
              <a:t>.</a:t>
            </a:r>
          </a:p>
        </p:txBody>
      </p:sp>
      <p:sp>
        <p:nvSpPr>
          <p:cNvPr id="3" name="Θέση περιεχομένου 2">
            <a:extLst>
              <a:ext uri="{FF2B5EF4-FFF2-40B4-BE49-F238E27FC236}">
                <a16:creationId xmlns:a16="http://schemas.microsoft.com/office/drawing/2014/main" id="{77571021-8474-A7A8-F50F-F032F0A76AEA}"/>
              </a:ext>
            </a:extLst>
          </p:cNvPr>
          <p:cNvSpPr>
            <a:spLocks noGrp="1"/>
          </p:cNvSpPr>
          <p:nvPr>
            <p:ph idx="1"/>
          </p:nvPr>
        </p:nvSpPr>
        <p:spPr/>
        <p:txBody>
          <a:bodyPr/>
          <a:lstStyle/>
          <a:p>
            <a:r>
              <a:rPr lang="el-GR" dirty="0"/>
              <a:t>Τα αποτελέσματα του ποσοτικού προσδιορισμού των </a:t>
            </a:r>
            <a:r>
              <a:rPr lang="el-GR" dirty="0" err="1"/>
              <a:t>ανοσοσφαιρινών</a:t>
            </a:r>
            <a:r>
              <a:rPr lang="el-GR" dirty="0"/>
              <a:t> </a:t>
            </a:r>
            <a:r>
              <a:rPr lang="el-GR" dirty="0" err="1"/>
              <a:t>IgG</a:t>
            </a:r>
            <a:r>
              <a:rPr lang="el-GR" dirty="0"/>
              <a:t>, </a:t>
            </a:r>
            <a:r>
              <a:rPr lang="el-GR" dirty="0" err="1"/>
              <a:t>IgAκαι</a:t>
            </a:r>
            <a:r>
              <a:rPr lang="el-GR" dirty="0"/>
              <a:t> </a:t>
            </a:r>
            <a:r>
              <a:rPr lang="el-GR" dirty="0" err="1"/>
              <a:t>IgMσυνήθως</a:t>
            </a:r>
            <a:r>
              <a:rPr lang="el-GR" dirty="0"/>
              <a:t> αξιολογούνται μαζί. Μη φυσιολογικά αποτελέσματα υποδηλώνουν ότι υπάρχει κάτι που επηρεάζει το ανοσοποιητικό σύστημα και υποδεικνύουν την ανάγκη για περεταίρω έλεγχο. Η εξέταση δεν είναι απαραίτητα διαγνωστική αλλά αποτελεί ισχυρή ένδειξη μιας ασθένειας ή μίας παθολογικής κατάστασης. Υπάρχουν πολλές παθολογικές καταστάσεις που συνδέονται με αυξημένα ή μειωμένα επίπεδα </a:t>
            </a:r>
            <a:r>
              <a:rPr lang="el-GR" dirty="0" err="1"/>
              <a:t>ανοσοσφαιρινών</a:t>
            </a:r>
            <a:r>
              <a:rPr lang="el-GR" dirty="0"/>
              <a:t>.</a:t>
            </a:r>
          </a:p>
        </p:txBody>
      </p:sp>
    </p:spTree>
    <p:extLst>
      <p:ext uri="{BB962C8B-B14F-4D97-AF65-F5344CB8AC3E}">
        <p14:creationId xmlns:p14="http://schemas.microsoft.com/office/powerpoint/2010/main" val="3553152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FBB0EC-C672-7C75-C638-631F52469E5A}"/>
              </a:ext>
            </a:extLst>
          </p:cNvPr>
          <p:cNvSpPr>
            <a:spLocks noGrp="1"/>
          </p:cNvSpPr>
          <p:nvPr>
            <p:ph type="title"/>
          </p:nvPr>
        </p:nvSpPr>
        <p:spPr/>
        <p:txBody>
          <a:bodyPr/>
          <a:lstStyle/>
          <a:p>
            <a:r>
              <a:rPr lang="el-GR" dirty="0"/>
              <a:t>Αυξημένα επίπεδα</a:t>
            </a:r>
          </a:p>
        </p:txBody>
      </p:sp>
      <p:sp>
        <p:nvSpPr>
          <p:cNvPr id="3" name="Θέση περιεχομένου 2">
            <a:extLst>
              <a:ext uri="{FF2B5EF4-FFF2-40B4-BE49-F238E27FC236}">
                <a16:creationId xmlns:a16="http://schemas.microsoft.com/office/drawing/2014/main" id="{700AFBEC-3F8C-2952-DCA5-45F814F8A70A}"/>
              </a:ext>
            </a:extLst>
          </p:cNvPr>
          <p:cNvSpPr>
            <a:spLocks noGrp="1"/>
          </p:cNvSpPr>
          <p:nvPr>
            <p:ph idx="1"/>
          </p:nvPr>
        </p:nvSpPr>
        <p:spPr/>
        <p:txBody>
          <a:bodyPr/>
          <a:lstStyle/>
          <a:p>
            <a:r>
              <a:rPr lang="el-GR" dirty="0"/>
              <a:t>Αυξημένα επίπεδα </a:t>
            </a:r>
            <a:r>
              <a:rPr lang="el-GR" dirty="0" err="1"/>
              <a:t>πολυκλωνικών</a:t>
            </a:r>
            <a:r>
              <a:rPr lang="el-GR" dirty="0"/>
              <a:t> αντισωμάτων μπορεί να παρατηρηθούν σε κίρρωση, λοιμώξεις, φλεγμονώδεις διαταραχές και ορισμένους όγκους. Αυξημένα επίπεδα </a:t>
            </a:r>
            <a:r>
              <a:rPr lang="el-GR" dirty="0" err="1"/>
              <a:t>μονοκλωνικών</a:t>
            </a:r>
            <a:r>
              <a:rPr lang="el-GR" dirty="0"/>
              <a:t> αντισωμάτων παρατηρούνται σε αιματολογικές νεοπλασίες που αφορούν λεμφοκύτταρα ή πλασματοκύτταρα όπως λέμφωμα, </a:t>
            </a:r>
            <a:r>
              <a:rPr lang="el-GR" dirty="0" err="1"/>
              <a:t>μακροσφαιριναιμία</a:t>
            </a:r>
            <a:r>
              <a:rPr lang="el-GR" dirty="0"/>
              <a:t> </a:t>
            </a:r>
            <a:r>
              <a:rPr lang="el-GR" dirty="0" err="1"/>
              <a:t>Waldenström</a:t>
            </a:r>
            <a:r>
              <a:rPr lang="el-GR" dirty="0"/>
              <a:t>, χρόνια λεμφοκυτταρική λευχαιμία και πολλαπλό </a:t>
            </a:r>
            <a:r>
              <a:rPr lang="el-GR" dirty="0" err="1"/>
              <a:t>μυέλωμα</a:t>
            </a:r>
            <a:r>
              <a:rPr lang="el-GR" dirty="0"/>
              <a:t>.</a:t>
            </a:r>
          </a:p>
        </p:txBody>
      </p:sp>
    </p:spTree>
    <p:extLst>
      <p:ext uri="{BB962C8B-B14F-4D97-AF65-F5344CB8AC3E}">
        <p14:creationId xmlns:p14="http://schemas.microsoft.com/office/powerpoint/2010/main" val="1877846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C66A24-DA95-0201-0769-8653C6A1BDEB}"/>
              </a:ext>
            </a:extLst>
          </p:cNvPr>
          <p:cNvSpPr>
            <a:spLocks noGrp="1"/>
          </p:cNvSpPr>
          <p:nvPr>
            <p:ph type="title"/>
          </p:nvPr>
        </p:nvSpPr>
        <p:spPr/>
        <p:txBody>
          <a:bodyPr/>
          <a:lstStyle/>
          <a:p>
            <a:r>
              <a:rPr lang="el-GR" dirty="0"/>
              <a:t>Μειωμένα επίπεδα</a:t>
            </a:r>
          </a:p>
        </p:txBody>
      </p:sp>
      <p:sp>
        <p:nvSpPr>
          <p:cNvPr id="3" name="Θέση περιεχομένου 2">
            <a:extLst>
              <a:ext uri="{FF2B5EF4-FFF2-40B4-BE49-F238E27FC236}">
                <a16:creationId xmlns:a16="http://schemas.microsoft.com/office/drawing/2014/main" id="{E85CEDCB-3220-C7AA-909E-DF31969B4C8C}"/>
              </a:ext>
            </a:extLst>
          </p:cNvPr>
          <p:cNvSpPr>
            <a:spLocks noGrp="1"/>
          </p:cNvSpPr>
          <p:nvPr>
            <p:ph idx="1"/>
          </p:nvPr>
        </p:nvSpPr>
        <p:spPr/>
        <p:txBody>
          <a:bodyPr/>
          <a:lstStyle/>
          <a:p>
            <a:r>
              <a:rPr lang="el-GR" dirty="0"/>
              <a:t>Επίκτητες ανεπάρκειες </a:t>
            </a:r>
            <a:r>
              <a:rPr lang="el-GR" dirty="0" err="1"/>
              <a:t>ανοσοσφαιρινών</a:t>
            </a:r>
            <a:r>
              <a:rPr lang="el-GR" dirty="0"/>
              <a:t> οι οποίες είναι αποτέλεσμα ορισμένων υποκείμενων παθολογικών καταστάσεων (δευτεροπαθείς), μπορούν να παρατηρηθούν σε ασθένειες που προκαλούν γενική απώλεια πρωτεϊνών όπως είναι τα καρκινώματα και </a:t>
            </a:r>
            <a:r>
              <a:rPr lang="el-GR" dirty="0" err="1"/>
              <a:t>ταε</a:t>
            </a:r>
            <a:r>
              <a:rPr lang="el-GR" dirty="0"/>
              <a:t> σοβαρά εγκαύματα. Ανεπάρκεια μπορεί να προκληθεί επίσης λόγω φαρμάκων όπως είναι τα </a:t>
            </a:r>
            <a:r>
              <a:rPr lang="el-GR" dirty="0" err="1"/>
              <a:t>ανοσοκατασταλτικά</a:t>
            </a:r>
            <a:r>
              <a:rPr lang="el-GR" dirty="0"/>
              <a:t>, τα </a:t>
            </a:r>
            <a:r>
              <a:rPr lang="el-GR" dirty="0" err="1"/>
              <a:t>κορτικοστεροειδή</a:t>
            </a:r>
            <a:r>
              <a:rPr lang="el-GR" dirty="0"/>
              <a:t>, η </a:t>
            </a:r>
            <a:r>
              <a:rPr lang="el-GR" dirty="0" err="1"/>
              <a:t>φαινυτοΐνη</a:t>
            </a:r>
            <a:r>
              <a:rPr lang="el-GR" dirty="0"/>
              <a:t>, η </a:t>
            </a:r>
            <a:r>
              <a:rPr lang="el-GR" dirty="0" err="1"/>
              <a:t>καρβαμαζεπίνη</a:t>
            </a:r>
            <a:r>
              <a:rPr lang="el-GR" dirty="0"/>
              <a:t> και οι τοξίνες. Οι κληρονομικές ανεπάρκειες είναι σπάνιες και μπορεί να επηρεάσουν την παραγωγή όλων των </a:t>
            </a:r>
            <a:r>
              <a:rPr lang="el-GR" dirty="0" err="1"/>
              <a:t>ανοσοσφαιρινών</a:t>
            </a:r>
            <a:r>
              <a:rPr lang="el-GR" dirty="0"/>
              <a:t>, μίας μόνο τάξης ή μίας ή περισσότερων υποτάξεων.</a:t>
            </a:r>
          </a:p>
        </p:txBody>
      </p:sp>
    </p:spTree>
    <p:extLst>
      <p:ext uri="{BB962C8B-B14F-4D97-AF65-F5344CB8AC3E}">
        <p14:creationId xmlns:p14="http://schemas.microsoft.com/office/powerpoint/2010/main" val="2945440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98781C-93AD-4E89-5F04-C7C02EDD8D80}"/>
              </a:ext>
            </a:extLst>
          </p:cNvPr>
          <p:cNvSpPr>
            <a:spLocks noGrp="1"/>
          </p:cNvSpPr>
          <p:nvPr>
            <p:ph type="title"/>
          </p:nvPr>
        </p:nvSpPr>
        <p:spPr/>
        <p:txBody>
          <a:bodyPr/>
          <a:lstStyle/>
          <a:p>
            <a:r>
              <a:rPr lang="el-GR" dirty="0"/>
              <a:t>Παθολογικές καταστάσεις/Παράγοντες που επηρεάζουν την παραγωγή </a:t>
            </a:r>
            <a:r>
              <a:rPr lang="el-GR" dirty="0" err="1"/>
              <a:t>ανοσοσφαιρινών</a:t>
            </a:r>
            <a:r>
              <a:rPr lang="el-GR" dirty="0"/>
              <a:t>:</a:t>
            </a:r>
          </a:p>
        </p:txBody>
      </p:sp>
      <p:sp>
        <p:nvSpPr>
          <p:cNvPr id="3" name="Θέση περιεχομένου 2">
            <a:extLst>
              <a:ext uri="{FF2B5EF4-FFF2-40B4-BE49-F238E27FC236}">
                <a16:creationId xmlns:a16="http://schemas.microsoft.com/office/drawing/2014/main" id="{8B4A9098-9691-7C93-FAB3-4DFE123AE14E}"/>
              </a:ext>
            </a:extLst>
          </p:cNvPr>
          <p:cNvSpPr>
            <a:spLocks noGrp="1"/>
          </p:cNvSpPr>
          <p:nvPr>
            <p:ph idx="1"/>
          </p:nvPr>
        </p:nvSpPr>
        <p:spPr/>
        <p:txBody>
          <a:bodyPr/>
          <a:lstStyle/>
          <a:p>
            <a:r>
              <a:rPr lang="el-GR" dirty="0"/>
              <a:t>Φάρμακα όπως </a:t>
            </a:r>
            <a:r>
              <a:rPr lang="el-GR" dirty="0" err="1"/>
              <a:t>φαινυτοΐνη</a:t>
            </a:r>
            <a:r>
              <a:rPr lang="el-GR" dirty="0"/>
              <a:t>, </a:t>
            </a:r>
            <a:r>
              <a:rPr lang="el-GR" dirty="0" err="1"/>
              <a:t>καρβαμαζεπίνη</a:t>
            </a:r>
            <a:r>
              <a:rPr lang="el-GR" dirty="0"/>
              <a:t>, </a:t>
            </a:r>
            <a:r>
              <a:rPr lang="el-GR" dirty="0" err="1"/>
              <a:t>ανοσοκατασταλτικά</a:t>
            </a:r>
            <a:r>
              <a:rPr lang="el-GR" dirty="0"/>
              <a:t> φάρμακα.</a:t>
            </a:r>
          </a:p>
          <a:p>
            <a:r>
              <a:rPr lang="el-GR" dirty="0"/>
              <a:t>Επιπλοκές παθήσεων όπως είναι η νεφρική ανεπάρκεια και ο διαβήτης.</a:t>
            </a:r>
          </a:p>
          <a:p>
            <a:r>
              <a:rPr lang="el-GR" dirty="0"/>
              <a:t>Καθυστέρηση στην παραγωγή </a:t>
            </a:r>
            <a:r>
              <a:rPr lang="el-GR" dirty="0" err="1"/>
              <a:t>ανοσοσφαιρινών</a:t>
            </a:r>
            <a:r>
              <a:rPr lang="el-GR" dirty="0"/>
              <a:t> στα νεογνά και ιδιαίτερα στα πρόωρα βρέφη.</a:t>
            </a:r>
          </a:p>
        </p:txBody>
      </p:sp>
    </p:spTree>
    <p:extLst>
      <p:ext uri="{BB962C8B-B14F-4D97-AF65-F5344CB8AC3E}">
        <p14:creationId xmlns:p14="http://schemas.microsoft.com/office/powerpoint/2010/main" val="2552292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B0EB40-FEF3-18E3-541B-BCD3CDCDE9A1}"/>
              </a:ext>
            </a:extLst>
          </p:cNvPr>
          <p:cNvSpPr>
            <a:spLocks noGrp="1"/>
          </p:cNvSpPr>
          <p:nvPr>
            <p:ph type="title"/>
          </p:nvPr>
        </p:nvSpPr>
        <p:spPr/>
        <p:txBody>
          <a:bodyPr/>
          <a:lstStyle/>
          <a:p>
            <a:r>
              <a:rPr lang="el-GR" dirty="0"/>
              <a:t>Παθολογικές καταστάσεις που προκαλούν τη παθολογική απώλεια πρωτεϊνών:</a:t>
            </a:r>
          </a:p>
        </p:txBody>
      </p:sp>
      <p:sp>
        <p:nvSpPr>
          <p:cNvPr id="3" name="Θέση περιεχομένου 2">
            <a:extLst>
              <a:ext uri="{FF2B5EF4-FFF2-40B4-BE49-F238E27FC236}">
                <a16:creationId xmlns:a16="http://schemas.microsoft.com/office/drawing/2014/main" id="{F13FF81C-5448-F483-53FF-52153D5E2170}"/>
              </a:ext>
            </a:extLst>
          </p:cNvPr>
          <p:cNvSpPr>
            <a:spLocks noGrp="1"/>
          </p:cNvSpPr>
          <p:nvPr>
            <p:ph idx="1"/>
          </p:nvPr>
        </p:nvSpPr>
        <p:spPr/>
        <p:txBody>
          <a:bodyPr/>
          <a:lstStyle/>
          <a:p>
            <a:r>
              <a:rPr lang="el-GR" dirty="0" err="1"/>
              <a:t>Νεφρωσικό</a:t>
            </a:r>
            <a:r>
              <a:rPr lang="el-GR" dirty="0"/>
              <a:t> σύνδρομο - νεφρική νόσος κατά την οποία οι πρωτεΐνες χάνονται στα ούρα.</a:t>
            </a:r>
          </a:p>
          <a:p>
            <a:r>
              <a:rPr lang="el-GR" dirty="0"/>
              <a:t>Εγκαύματα</a:t>
            </a:r>
          </a:p>
          <a:p>
            <a:r>
              <a:rPr lang="el-GR" dirty="0" err="1"/>
              <a:t>Εντεροπάθεια</a:t>
            </a:r>
            <a:r>
              <a:rPr lang="el-GR" dirty="0"/>
              <a:t> η οποία προκαλεί απώλεια πρωτεϊνών και γενικά οποιαδήποτε πάθηση της γαστρεντερικής οδού η οποία επηρεάζει την πέψη ή την απορρόφηση πρωτεϊνών.</a:t>
            </a:r>
          </a:p>
        </p:txBody>
      </p:sp>
    </p:spTree>
    <p:extLst>
      <p:ext uri="{BB962C8B-B14F-4D97-AF65-F5344CB8AC3E}">
        <p14:creationId xmlns:p14="http://schemas.microsoft.com/office/powerpoint/2010/main" val="1780418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D35069-FA7C-2FA1-DE00-D06205E8B2FA}"/>
              </a:ext>
            </a:extLst>
          </p:cNvPr>
          <p:cNvSpPr>
            <a:spLocks noGrp="1"/>
          </p:cNvSpPr>
          <p:nvPr>
            <p:ph type="title"/>
          </p:nvPr>
        </p:nvSpPr>
        <p:spPr/>
        <p:txBody>
          <a:bodyPr>
            <a:normAutofit/>
          </a:bodyPr>
          <a:lstStyle/>
          <a:p>
            <a:r>
              <a:rPr lang="el-GR" sz="2800" dirty="0"/>
              <a:t>Ο ποσοτικός προσδιορισμός των </a:t>
            </a:r>
            <a:r>
              <a:rPr lang="el-GR" sz="2800" dirty="0" err="1"/>
              <a:t>ανοσοσφαιρινών</a:t>
            </a:r>
            <a:r>
              <a:rPr lang="el-GR" sz="2800" dirty="0"/>
              <a:t> χρησιμοποιείται για την ανίχνευση των μη φυσιολογικών επιπέδων των τριών κύριων τάξεων των </a:t>
            </a:r>
            <a:r>
              <a:rPr lang="el-GR" sz="2800" dirty="0" err="1"/>
              <a:t>ανοσοσφαιρινών</a:t>
            </a:r>
            <a:r>
              <a:rPr lang="el-GR" sz="2800" dirty="0"/>
              <a:t> (</a:t>
            </a:r>
            <a:r>
              <a:rPr lang="el-GR" sz="2800" dirty="0" err="1"/>
              <a:t>IgG</a:t>
            </a:r>
            <a:r>
              <a:rPr lang="el-GR" sz="2800" dirty="0"/>
              <a:t>, </a:t>
            </a:r>
            <a:r>
              <a:rPr lang="el-GR" sz="2800" dirty="0" err="1"/>
              <a:t>IgAκαι</a:t>
            </a:r>
            <a:r>
              <a:rPr lang="el-GR" sz="2800" dirty="0"/>
              <a:t> </a:t>
            </a:r>
            <a:r>
              <a:rPr lang="el-GR" sz="2800" dirty="0" err="1"/>
              <a:t>IgM</a:t>
            </a:r>
            <a:r>
              <a:rPr lang="el-GR" sz="2800" dirty="0"/>
              <a:t>) στο αίμα</a:t>
            </a:r>
          </a:p>
        </p:txBody>
      </p:sp>
      <p:sp>
        <p:nvSpPr>
          <p:cNvPr id="3" name="Θέση περιεχομένου 2">
            <a:extLst>
              <a:ext uri="{FF2B5EF4-FFF2-40B4-BE49-F238E27FC236}">
                <a16:creationId xmlns:a16="http://schemas.microsoft.com/office/drawing/2014/main" id="{A32B362E-D828-6B55-7E1F-C5675CB785A1}"/>
              </a:ext>
            </a:extLst>
          </p:cNvPr>
          <p:cNvSpPr>
            <a:spLocks noGrp="1"/>
          </p:cNvSpPr>
          <p:nvPr>
            <p:ph idx="1"/>
          </p:nvPr>
        </p:nvSpPr>
        <p:spPr/>
        <p:txBody>
          <a:bodyPr/>
          <a:lstStyle/>
          <a:p>
            <a:r>
              <a:rPr lang="el-GR" dirty="0"/>
              <a:t>Η </a:t>
            </a:r>
            <a:r>
              <a:rPr lang="el-GR" dirty="0" err="1">
                <a:solidFill>
                  <a:srgbClr val="FF0000"/>
                </a:solidFill>
              </a:rPr>
              <a:t>ανοσοσφαιρίνη</a:t>
            </a:r>
            <a:r>
              <a:rPr lang="el-GR" dirty="0">
                <a:solidFill>
                  <a:srgbClr val="FF0000"/>
                </a:solidFill>
              </a:rPr>
              <a:t> </a:t>
            </a:r>
            <a:r>
              <a:rPr lang="el-GR" dirty="0" err="1">
                <a:solidFill>
                  <a:srgbClr val="FF0000"/>
                </a:solidFill>
              </a:rPr>
              <a:t>IgG</a:t>
            </a:r>
            <a:r>
              <a:rPr lang="el-GR" dirty="0">
                <a:solidFill>
                  <a:srgbClr val="FF0000"/>
                </a:solidFill>
              </a:rPr>
              <a:t> </a:t>
            </a:r>
            <a:r>
              <a:rPr lang="el-GR" dirty="0"/>
              <a:t>αποκαλείται και γ-σφαιρίνη. Περνάει τον πλακούντα και μέσω αυτής μεταβιβάζεται η παθητική ανοσία από τη μητέρα στο κύημα. Συμμετέχει ενεργά στη δευτερογενή απάντηση στο συγκεκριμένο αντιγόνο, αφού έχει προηγηθεί η ευαισθητοποίηση.</a:t>
            </a:r>
          </a:p>
          <a:p>
            <a:r>
              <a:rPr lang="el-GR" dirty="0"/>
              <a:t>Η </a:t>
            </a:r>
            <a:r>
              <a:rPr lang="el-GR" dirty="0" err="1">
                <a:solidFill>
                  <a:srgbClr val="FF0000"/>
                </a:solidFill>
              </a:rPr>
              <a:t>ανοσοσφαιρίνη</a:t>
            </a:r>
            <a:r>
              <a:rPr lang="el-GR" dirty="0">
                <a:solidFill>
                  <a:srgbClr val="FF0000"/>
                </a:solidFill>
              </a:rPr>
              <a:t> </a:t>
            </a:r>
            <a:r>
              <a:rPr lang="el-GR" dirty="0" err="1">
                <a:solidFill>
                  <a:srgbClr val="FF0000"/>
                </a:solidFill>
              </a:rPr>
              <a:t>IgA</a:t>
            </a:r>
            <a:r>
              <a:rPr lang="el-GR" dirty="0">
                <a:solidFill>
                  <a:srgbClr val="FF0000"/>
                </a:solidFill>
              </a:rPr>
              <a:t> </a:t>
            </a:r>
            <a:r>
              <a:rPr lang="el-GR" dirty="0"/>
              <a:t>είναι η κύρια </a:t>
            </a:r>
            <a:r>
              <a:rPr lang="el-GR" dirty="0" err="1"/>
              <a:t>ανοσοσφαιρίνη</a:t>
            </a:r>
            <a:r>
              <a:rPr lang="el-GR" dirty="0"/>
              <a:t> των εκκρίσεων των βλεννογόνων, όπου ο οργανισμός έρχεται σε άμεση επαφή με τους μικροοργανισμούς του περιβάλλοντος. Ανιχνεύεται στο σάλιο, στους βλεννογόνους του αναπνευστικού, στο κολπικό υγρό κ.α..</a:t>
            </a:r>
          </a:p>
        </p:txBody>
      </p:sp>
    </p:spTree>
    <p:extLst>
      <p:ext uri="{BB962C8B-B14F-4D97-AF65-F5344CB8AC3E}">
        <p14:creationId xmlns:p14="http://schemas.microsoft.com/office/powerpoint/2010/main" val="2479700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F4F3C7-3A22-669D-E75F-0C4356064F8A}"/>
              </a:ext>
            </a:extLst>
          </p:cNvPr>
          <p:cNvSpPr>
            <a:spLocks noGrp="1"/>
          </p:cNvSpPr>
          <p:nvPr>
            <p:ph type="title"/>
          </p:nvPr>
        </p:nvSpPr>
        <p:spPr/>
        <p:txBody>
          <a:bodyPr>
            <a:normAutofit/>
          </a:bodyPr>
          <a:lstStyle/>
          <a:p>
            <a:r>
              <a:rPr lang="el-GR" sz="2800" dirty="0"/>
              <a:t>Ο ποσοτικός προσδιορισμός των </a:t>
            </a:r>
            <a:r>
              <a:rPr lang="el-GR" sz="2800" dirty="0" err="1"/>
              <a:t>ανοσοσφαιρινών</a:t>
            </a:r>
            <a:r>
              <a:rPr lang="el-GR" sz="2800" dirty="0"/>
              <a:t> χρησιμοποιείται για την ανίχνευση των μη φυσιολογικών επιπέδων των τριών κύριων τάξεων των </a:t>
            </a:r>
            <a:r>
              <a:rPr lang="el-GR" sz="2800" dirty="0" err="1"/>
              <a:t>ανοσοσφαιρινών</a:t>
            </a:r>
            <a:r>
              <a:rPr lang="el-GR" sz="2800" dirty="0"/>
              <a:t> (</a:t>
            </a:r>
            <a:r>
              <a:rPr lang="el-GR" sz="2800" dirty="0" err="1"/>
              <a:t>IgG</a:t>
            </a:r>
            <a:r>
              <a:rPr lang="el-GR" sz="2800" dirty="0"/>
              <a:t>, </a:t>
            </a:r>
            <a:r>
              <a:rPr lang="el-GR" sz="2800" dirty="0" err="1"/>
              <a:t>IgAκαι</a:t>
            </a:r>
            <a:r>
              <a:rPr lang="el-GR" sz="2800" dirty="0"/>
              <a:t> </a:t>
            </a:r>
            <a:r>
              <a:rPr lang="el-GR" sz="2800" dirty="0" err="1"/>
              <a:t>IgM</a:t>
            </a:r>
            <a:r>
              <a:rPr lang="el-GR" sz="2800" dirty="0"/>
              <a:t>) στο αίμα</a:t>
            </a:r>
          </a:p>
        </p:txBody>
      </p:sp>
      <p:sp>
        <p:nvSpPr>
          <p:cNvPr id="3" name="Θέση περιεχομένου 2">
            <a:extLst>
              <a:ext uri="{FF2B5EF4-FFF2-40B4-BE49-F238E27FC236}">
                <a16:creationId xmlns:a16="http://schemas.microsoft.com/office/drawing/2014/main" id="{5562C0E6-DC7B-6EB5-182E-298241E2E7A0}"/>
              </a:ext>
            </a:extLst>
          </p:cNvPr>
          <p:cNvSpPr>
            <a:spLocks noGrp="1"/>
          </p:cNvSpPr>
          <p:nvPr>
            <p:ph idx="1"/>
          </p:nvPr>
        </p:nvSpPr>
        <p:spPr/>
        <p:txBody>
          <a:bodyPr/>
          <a:lstStyle/>
          <a:p>
            <a:r>
              <a:rPr lang="el-GR" dirty="0"/>
              <a:t>Η </a:t>
            </a:r>
            <a:r>
              <a:rPr lang="el-GR" dirty="0" err="1">
                <a:solidFill>
                  <a:srgbClr val="FF0000"/>
                </a:solidFill>
              </a:rPr>
              <a:t>ανοσοσφαιρίνη</a:t>
            </a:r>
            <a:r>
              <a:rPr lang="el-GR" dirty="0">
                <a:solidFill>
                  <a:srgbClr val="FF0000"/>
                </a:solidFill>
              </a:rPr>
              <a:t> </a:t>
            </a:r>
            <a:r>
              <a:rPr lang="el-GR" dirty="0" err="1">
                <a:solidFill>
                  <a:srgbClr val="FF0000"/>
                </a:solidFill>
              </a:rPr>
              <a:t>IgM</a:t>
            </a:r>
            <a:r>
              <a:rPr lang="el-GR" dirty="0">
                <a:solidFill>
                  <a:srgbClr val="FF0000"/>
                </a:solidFill>
              </a:rPr>
              <a:t> </a:t>
            </a:r>
            <a:r>
              <a:rPr lang="el-GR" dirty="0"/>
              <a:t>συμμετέχει στην πρώτη επαφή του οργανισμού με το συγκεκριμένο αντιγόνο. Σταδιακά δίνει τη θέση της στην </a:t>
            </a:r>
            <a:r>
              <a:rPr lang="el-GR" dirty="0" err="1"/>
              <a:t>IgG</a:t>
            </a:r>
            <a:r>
              <a:rPr lang="el-GR" dirty="0"/>
              <a:t>. Η παρουσία της σε αυξημένες ποσότητες ερμηνεύεται ως πρόσφατη λοίμωξη από μικροοργανισμό στον οποίο δεν είχε προηγηθεί ευαισθητοποίηση.</a:t>
            </a:r>
          </a:p>
        </p:txBody>
      </p:sp>
    </p:spTree>
    <p:extLst>
      <p:ext uri="{BB962C8B-B14F-4D97-AF65-F5344CB8AC3E}">
        <p14:creationId xmlns:p14="http://schemas.microsoft.com/office/powerpoint/2010/main" val="3297608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4BA1FB-B072-A768-1C00-B12436ED525C}"/>
              </a:ext>
            </a:extLst>
          </p:cNvPr>
          <p:cNvSpPr>
            <a:spLocks noGrp="1"/>
          </p:cNvSpPr>
          <p:nvPr>
            <p:ph type="title"/>
          </p:nvPr>
        </p:nvSpPr>
        <p:spPr/>
        <p:txBody>
          <a:bodyPr/>
          <a:lstStyle/>
          <a:p>
            <a:r>
              <a:rPr lang="el-GR" dirty="0"/>
              <a:t>Αύξηση των επιπέδων των </a:t>
            </a:r>
            <a:r>
              <a:rPr lang="el-GR" dirty="0" err="1"/>
              <a:t>ανοσοσφαιρινών</a:t>
            </a:r>
            <a:r>
              <a:rPr lang="el-GR" dirty="0"/>
              <a:t> έχουμε σε:</a:t>
            </a:r>
          </a:p>
        </p:txBody>
      </p:sp>
      <p:sp>
        <p:nvSpPr>
          <p:cNvPr id="3" name="Θέση περιεχομένου 2">
            <a:extLst>
              <a:ext uri="{FF2B5EF4-FFF2-40B4-BE49-F238E27FC236}">
                <a16:creationId xmlns:a16="http://schemas.microsoft.com/office/drawing/2014/main" id="{9C4D1A87-6FC8-D33B-06AB-755FD600D48B}"/>
              </a:ext>
            </a:extLst>
          </p:cNvPr>
          <p:cNvSpPr>
            <a:spLocks noGrp="1"/>
          </p:cNvSpPr>
          <p:nvPr>
            <p:ph idx="1"/>
          </p:nvPr>
        </p:nvSpPr>
        <p:spPr/>
        <p:txBody>
          <a:bodyPr>
            <a:normAutofit fontScale="32500" lnSpcReduction="20000"/>
          </a:bodyPr>
          <a:lstStyle/>
          <a:p>
            <a:r>
              <a:rPr lang="el-GR" dirty="0" err="1"/>
              <a:t>Αυτοάνοσες</a:t>
            </a:r>
            <a:r>
              <a:rPr lang="el-GR" dirty="0"/>
              <a:t> παθήσεις (ρευματοειδής αρθρίτιδα, συστηματικός </a:t>
            </a:r>
            <a:r>
              <a:rPr lang="el-GR" dirty="0" err="1"/>
              <a:t>ερυθυματώδης</a:t>
            </a:r>
            <a:r>
              <a:rPr lang="el-GR" dirty="0"/>
              <a:t> </a:t>
            </a:r>
            <a:r>
              <a:rPr lang="el-GR" dirty="0" err="1"/>
              <a:t>λύκος,σκληρόδερμα</a:t>
            </a:r>
            <a:r>
              <a:rPr lang="el-GR" dirty="0"/>
              <a:t>)</a:t>
            </a:r>
          </a:p>
          <a:p>
            <a:endParaRPr lang="el-GR" dirty="0"/>
          </a:p>
          <a:p>
            <a:r>
              <a:rPr lang="el-GR" dirty="0"/>
              <a:t>Κίρρωση</a:t>
            </a:r>
          </a:p>
          <a:p>
            <a:endParaRPr lang="el-GR" dirty="0"/>
          </a:p>
          <a:p>
            <a:r>
              <a:rPr lang="el-GR" dirty="0"/>
              <a:t>Χρόνιες φλεγμονές</a:t>
            </a:r>
          </a:p>
          <a:p>
            <a:endParaRPr lang="el-GR" dirty="0"/>
          </a:p>
          <a:p>
            <a:r>
              <a:rPr lang="el-GR" dirty="0"/>
              <a:t>Αντίδραση υπεραισθησίας του ανοσοποιητικού συστήματος</a:t>
            </a:r>
          </a:p>
          <a:p>
            <a:endParaRPr lang="el-GR" dirty="0"/>
          </a:p>
          <a:p>
            <a:r>
              <a:rPr lang="el-GR" dirty="0"/>
              <a:t>Σύνδρομο </a:t>
            </a:r>
            <a:r>
              <a:rPr lang="el-GR" dirty="0" err="1"/>
              <a:t>Wiskott-Aldrich</a:t>
            </a:r>
            <a:endParaRPr lang="el-GR" dirty="0"/>
          </a:p>
          <a:p>
            <a:endParaRPr lang="el-GR" dirty="0"/>
          </a:p>
          <a:p>
            <a:r>
              <a:rPr lang="el-GR" dirty="0" err="1"/>
              <a:t>Λοίμωξεις</a:t>
            </a:r>
            <a:r>
              <a:rPr lang="el-GR" dirty="0"/>
              <a:t> εμβρύων ( σύφιλη, τοξοπλάσμωση, ερυθρά, </a:t>
            </a:r>
            <a:r>
              <a:rPr lang="el-GR" dirty="0" err="1"/>
              <a:t>μεγαλοκυτταροϊός</a:t>
            </a:r>
            <a:r>
              <a:rPr lang="el-GR" dirty="0"/>
              <a:t>)  </a:t>
            </a:r>
          </a:p>
          <a:p>
            <a:endParaRPr lang="el-GR" dirty="0"/>
          </a:p>
          <a:p>
            <a:r>
              <a:rPr lang="el-GR" dirty="0"/>
              <a:t>Χρόνια λεμφοκυτταρική λευχαιμία</a:t>
            </a:r>
          </a:p>
          <a:p>
            <a:endParaRPr lang="el-GR" dirty="0"/>
          </a:p>
          <a:p>
            <a:r>
              <a:rPr lang="el-GR" dirty="0" err="1"/>
              <a:t>Μονοκλωνική</a:t>
            </a:r>
            <a:r>
              <a:rPr lang="el-GR" dirty="0"/>
              <a:t> </a:t>
            </a:r>
            <a:r>
              <a:rPr lang="el-GR" dirty="0" err="1"/>
              <a:t>γαμμαπάθεια</a:t>
            </a:r>
            <a:r>
              <a:rPr lang="el-GR" dirty="0"/>
              <a:t> ακαθόριστης σημασίας</a:t>
            </a:r>
          </a:p>
          <a:p>
            <a:endParaRPr lang="el-GR" dirty="0"/>
          </a:p>
          <a:p>
            <a:r>
              <a:rPr lang="el-GR" dirty="0"/>
              <a:t>Λέμφωμα</a:t>
            </a:r>
          </a:p>
          <a:p>
            <a:endParaRPr lang="el-GR" dirty="0"/>
          </a:p>
          <a:p>
            <a:r>
              <a:rPr lang="el-GR" dirty="0" err="1"/>
              <a:t>Μακροσφαιριναιμία</a:t>
            </a:r>
            <a:r>
              <a:rPr lang="el-GR" dirty="0"/>
              <a:t> </a:t>
            </a:r>
            <a:r>
              <a:rPr lang="el-GR" dirty="0" err="1"/>
              <a:t>Waldenstrom</a:t>
            </a:r>
            <a:r>
              <a:rPr lang="el-GR" dirty="0"/>
              <a:t> (</a:t>
            </a:r>
            <a:r>
              <a:rPr lang="el-GR" dirty="0" err="1"/>
              <a:t>IgM</a:t>
            </a:r>
            <a:r>
              <a:rPr lang="el-GR" dirty="0"/>
              <a:t>)</a:t>
            </a:r>
          </a:p>
        </p:txBody>
      </p:sp>
    </p:spTree>
    <p:extLst>
      <p:ext uri="{BB962C8B-B14F-4D97-AF65-F5344CB8AC3E}">
        <p14:creationId xmlns:p14="http://schemas.microsoft.com/office/powerpoint/2010/main" val="3021497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3D2DEA-BCB6-B5CC-DA17-3B6650AA743F}"/>
              </a:ext>
            </a:extLst>
          </p:cNvPr>
          <p:cNvSpPr>
            <a:spLocks noGrp="1"/>
          </p:cNvSpPr>
          <p:nvPr>
            <p:ph type="title"/>
          </p:nvPr>
        </p:nvSpPr>
        <p:spPr/>
        <p:txBody>
          <a:bodyPr/>
          <a:lstStyle/>
          <a:p>
            <a:r>
              <a:rPr lang="el-GR" dirty="0"/>
              <a:t>Μείωση των επιπέδων των </a:t>
            </a:r>
            <a:r>
              <a:rPr lang="el-GR" dirty="0" err="1"/>
              <a:t>ανοσοσφαιρινών</a:t>
            </a:r>
            <a:r>
              <a:rPr lang="el-GR" dirty="0"/>
              <a:t> έχουμε σε:</a:t>
            </a:r>
          </a:p>
        </p:txBody>
      </p:sp>
      <p:sp>
        <p:nvSpPr>
          <p:cNvPr id="3" name="Θέση περιεχομένου 2">
            <a:extLst>
              <a:ext uri="{FF2B5EF4-FFF2-40B4-BE49-F238E27FC236}">
                <a16:creationId xmlns:a16="http://schemas.microsoft.com/office/drawing/2014/main" id="{61CB916B-A0AA-BCC8-2E47-BA32EB5CD6CD}"/>
              </a:ext>
            </a:extLst>
          </p:cNvPr>
          <p:cNvSpPr>
            <a:spLocks noGrp="1"/>
          </p:cNvSpPr>
          <p:nvPr>
            <p:ph idx="1"/>
          </p:nvPr>
        </p:nvSpPr>
        <p:spPr/>
        <p:txBody>
          <a:bodyPr>
            <a:normAutofit lnSpcReduction="10000"/>
          </a:bodyPr>
          <a:lstStyle/>
          <a:p>
            <a:r>
              <a:rPr lang="el-GR" dirty="0"/>
              <a:t>Νεφρική ανεπάρκεια, διαβήτη.</a:t>
            </a:r>
          </a:p>
          <a:p>
            <a:endParaRPr lang="el-GR" dirty="0"/>
          </a:p>
          <a:p>
            <a:r>
              <a:rPr lang="el-GR" dirty="0"/>
              <a:t>Καθυστέρηση στην παραγωγή </a:t>
            </a:r>
            <a:r>
              <a:rPr lang="el-GR" dirty="0" err="1"/>
              <a:t>ανοσοσφαιρινών</a:t>
            </a:r>
            <a:r>
              <a:rPr lang="el-GR" dirty="0"/>
              <a:t>.</a:t>
            </a:r>
          </a:p>
          <a:p>
            <a:endParaRPr lang="el-GR" dirty="0"/>
          </a:p>
          <a:p>
            <a:r>
              <a:rPr lang="el-GR" dirty="0" err="1"/>
              <a:t>Νεφρωσικό</a:t>
            </a:r>
            <a:r>
              <a:rPr lang="el-GR" dirty="0"/>
              <a:t> σύνδρομο</a:t>
            </a:r>
          </a:p>
          <a:p>
            <a:endParaRPr lang="el-GR" dirty="0"/>
          </a:p>
          <a:p>
            <a:r>
              <a:rPr lang="el-GR" dirty="0"/>
              <a:t>Εγκαύματα</a:t>
            </a:r>
          </a:p>
          <a:p>
            <a:endParaRPr lang="el-GR" dirty="0"/>
          </a:p>
          <a:p>
            <a:r>
              <a:rPr lang="el-GR" dirty="0" err="1"/>
              <a:t>Εντεροπάθεια</a:t>
            </a:r>
            <a:r>
              <a:rPr lang="el-GR" dirty="0"/>
              <a:t> η οποία προκαλεί απώλεια πρωτεϊνών.</a:t>
            </a:r>
          </a:p>
        </p:txBody>
      </p:sp>
    </p:spTree>
    <p:extLst>
      <p:ext uri="{BB962C8B-B14F-4D97-AF65-F5344CB8AC3E}">
        <p14:creationId xmlns:p14="http://schemas.microsoft.com/office/powerpoint/2010/main" val="115703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036462-AC3A-9315-022A-85792E057E0C}"/>
              </a:ext>
            </a:extLst>
          </p:cNvPr>
          <p:cNvSpPr>
            <a:spLocks noGrp="1"/>
          </p:cNvSpPr>
          <p:nvPr>
            <p:ph type="title"/>
          </p:nvPr>
        </p:nvSpPr>
        <p:spPr/>
        <p:txBody>
          <a:bodyPr/>
          <a:lstStyle/>
          <a:p>
            <a:r>
              <a:rPr lang="el-GR" dirty="0"/>
              <a:t>Τι είναι η ανοσολογία</a:t>
            </a:r>
            <a:r>
              <a:rPr lang="en-US" dirty="0"/>
              <a:t>;</a:t>
            </a:r>
            <a:endParaRPr lang="el-GR" dirty="0"/>
          </a:p>
        </p:txBody>
      </p:sp>
      <p:sp>
        <p:nvSpPr>
          <p:cNvPr id="3" name="Θέση περιεχομένου 2">
            <a:extLst>
              <a:ext uri="{FF2B5EF4-FFF2-40B4-BE49-F238E27FC236}">
                <a16:creationId xmlns:a16="http://schemas.microsoft.com/office/drawing/2014/main" id="{3EEE62F9-90AC-CF4A-3D35-47D5B2B41326}"/>
              </a:ext>
            </a:extLst>
          </p:cNvPr>
          <p:cNvSpPr>
            <a:spLocks noGrp="1"/>
          </p:cNvSpPr>
          <p:nvPr>
            <p:ph idx="1"/>
          </p:nvPr>
        </p:nvSpPr>
        <p:spPr/>
        <p:txBody>
          <a:bodyPr>
            <a:normAutofit fontScale="92500" lnSpcReduction="10000"/>
          </a:bodyPr>
          <a:lstStyle/>
          <a:p>
            <a:r>
              <a:rPr lang="el-GR" dirty="0"/>
              <a:t>Κλάδος της </a:t>
            </a:r>
            <a:r>
              <a:rPr lang="el-GR" dirty="0" err="1"/>
              <a:t>βιοϊατρικής</a:t>
            </a:r>
            <a:r>
              <a:rPr lang="el-GR" dirty="0"/>
              <a:t> που καλύπτει τη μελέτη της φυσιολογίας και της λειτουργικότητας του ανοσοποιητικού συστήματος. Η ανοσολογία είναι κλάδος της βιολογίας και της Ιατρικής που καλύπτει τη μελέτη του ανοσοποιητικού συστήματος σε όλους τους οργανισμούς.</a:t>
            </a:r>
          </a:p>
          <a:p>
            <a:r>
              <a:rPr lang="el-GR" dirty="0"/>
              <a:t>Η ανοσολογία είναι το τμήμα της ιατρικής επιστήμης που αφορά στην µ</a:t>
            </a:r>
            <a:r>
              <a:rPr lang="el-GR" dirty="0" err="1"/>
              <a:t>ελέτη</a:t>
            </a:r>
            <a:r>
              <a:rPr lang="el-GR" dirty="0"/>
              <a:t> του ανοσοποιητικού </a:t>
            </a:r>
            <a:r>
              <a:rPr lang="el-GR" dirty="0" err="1"/>
              <a:t>συστήµατος</a:t>
            </a:r>
            <a:r>
              <a:rPr lang="el-GR" dirty="0"/>
              <a:t>. Ο σκοπός του </a:t>
            </a:r>
            <a:r>
              <a:rPr lang="el-GR" dirty="0" err="1"/>
              <a:t>συστήµατος</a:t>
            </a:r>
            <a:r>
              <a:rPr lang="el-GR" dirty="0"/>
              <a:t> αυτού είναι να µας προστατεύει με µ</a:t>
            </a:r>
            <a:r>
              <a:rPr lang="el-GR" dirty="0" err="1"/>
              <a:t>ια</a:t>
            </a:r>
            <a:r>
              <a:rPr lang="el-GR" dirty="0"/>
              <a:t> σειρά πολυσύνθετων µ</a:t>
            </a:r>
            <a:r>
              <a:rPr lang="el-GR" dirty="0" err="1"/>
              <a:t>ηχανισµών</a:t>
            </a:r>
            <a:r>
              <a:rPr lang="el-GR" dirty="0"/>
              <a:t> εντοπίζοντας και εξουδετερώνοντας παθογόνα μικρόβια, ιούς και καρκινογόνα κύτταρα που προσβάλλουν τον ανθρώπινο </a:t>
            </a:r>
            <a:r>
              <a:rPr lang="el-GR" dirty="0" err="1"/>
              <a:t>οργανισµό</a:t>
            </a:r>
            <a:r>
              <a:rPr lang="el-GR" dirty="0"/>
              <a:t>. Επίσης, μελετά τις δυσλειτουργίες του ανοσοποιητικού συστήματος (</a:t>
            </a:r>
            <a:r>
              <a:rPr lang="el-GR" dirty="0" err="1"/>
              <a:t>αυτοάνοσα</a:t>
            </a:r>
            <a:r>
              <a:rPr lang="el-GR" dirty="0"/>
              <a:t> νοσήματα, υπερευαισθησίες, </a:t>
            </a:r>
            <a:r>
              <a:rPr lang="el-GR" dirty="0" err="1"/>
              <a:t>ανοσοανεπάρκεια</a:t>
            </a:r>
            <a:r>
              <a:rPr lang="el-GR" dirty="0"/>
              <a:t> και περιπτώσεις απόρριψης μοσχεύματος). Επίκαιρο τμήμα της ανοσολογίας είναι και η παρασκευή εμβολίων.</a:t>
            </a:r>
          </a:p>
        </p:txBody>
      </p:sp>
    </p:spTree>
    <p:extLst>
      <p:ext uri="{BB962C8B-B14F-4D97-AF65-F5344CB8AC3E}">
        <p14:creationId xmlns:p14="http://schemas.microsoft.com/office/powerpoint/2010/main" val="1748540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14C383-8C69-0E45-CC02-E707622D23FF}"/>
              </a:ext>
            </a:extLst>
          </p:cNvPr>
          <p:cNvSpPr>
            <a:spLocks noGrp="1"/>
          </p:cNvSpPr>
          <p:nvPr>
            <p:ph type="title"/>
          </p:nvPr>
        </p:nvSpPr>
        <p:spPr/>
        <p:txBody>
          <a:bodyPr>
            <a:normAutofit fontScale="90000"/>
          </a:bodyPr>
          <a:lstStyle/>
          <a:p>
            <a:r>
              <a:rPr lang="el-GR" dirty="0"/>
              <a:t>Έλεγχος Ειδικής </a:t>
            </a:r>
            <a:r>
              <a:rPr lang="el-GR" dirty="0" err="1"/>
              <a:t>αντισωματικής</a:t>
            </a:r>
            <a:r>
              <a:rPr lang="el-GR" dirty="0"/>
              <a:t> απάντησης (ELISA)</a:t>
            </a:r>
            <a:br>
              <a:rPr lang="el-GR" dirty="0"/>
            </a:br>
            <a:endParaRPr lang="el-GR" dirty="0"/>
          </a:p>
        </p:txBody>
      </p:sp>
      <p:sp>
        <p:nvSpPr>
          <p:cNvPr id="3" name="Θέση περιεχομένου 2">
            <a:extLst>
              <a:ext uri="{FF2B5EF4-FFF2-40B4-BE49-F238E27FC236}">
                <a16:creationId xmlns:a16="http://schemas.microsoft.com/office/drawing/2014/main" id="{9A46F185-2FCC-7124-6236-BDC00EF5891D}"/>
              </a:ext>
            </a:extLst>
          </p:cNvPr>
          <p:cNvSpPr>
            <a:spLocks noGrp="1"/>
          </p:cNvSpPr>
          <p:nvPr>
            <p:ph idx="1"/>
          </p:nvPr>
        </p:nvSpPr>
        <p:spPr/>
        <p:txBody>
          <a:bodyPr/>
          <a:lstStyle/>
          <a:p>
            <a:r>
              <a:rPr lang="el-GR" dirty="0"/>
              <a:t>Η ELISA (</a:t>
            </a:r>
            <a:r>
              <a:rPr lang="el-GR" dirty="0" err="1"/>
              <a:t>ενζυμική</a:t>
            </a:r>
            <a:r>
              <a:rPr lang="el-GR" dirty="0"/>
              <a:t> </a:t>
            </a:r>
            <a:r>
              <a:rPr lang="el-GR" dirty="0" err="1"/>
              <a:t>ανοσοπροσροφητική</a:t>
            </a:r>
            <a:r>
              <a:rPr lang="el-GR" dirty="0"/>
              <a:t> δοκιμασία) είναι μια τεχνική ανάλυσης που βασίζεται σε πλάκες που έχει σχεδιαστεί για την ανίχνευση και τον ποσοτικό προσδιορισμό διαλυτών ουσιών όπως πεπτίδια, πρωτεΐνες, αντισώματα και ορμόνες. Άλλες ονομασίες, όπως η </a:t>
            </a:r>
            <a:r>
              <a:rPr lang="el-GR" dirty="0" err="1"/>
              <a:t>ενζυμική</a:t>
            </a:r>
            <a:r>
              <a:rPr lang="el-GR" dirty="0"/>
              <a:t> </a:t>
            </a:r>
            <a:r>
              <a:rPr lang="el-GR" dirty="0" err="1"/>
              <a:t>ανοσοδοκιμασία</a:t>
            </a:r>
            <a:r>
              <a:rPr lang="el-GR" dirty="0"/>
              <a:t> (EIA), χρησιμοποιούνται επίσης για την περιγραφή της ίδιας τεχνολογίας.</a:t>
            </a:r>
          </a:p>
        </p:txBody>
      </p:sp>
    </p:spTree>
    <p:extLst>
      <p:ext uri="{BB962C8B-B14F-4D97-AF65-F5344CB8AC3E}">
        <p14:creationId xmlns:p14="http://schemas.microsoft.com/office/powerpoint/2010/main" val="3022451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82881E-5A4F-8C2F-B664-E48D8BE06C6C}"/>
              </a:ext>
            </a:extLst>
          </p:cNvPr>
          <p:cNvSpPr>
            <a:spLocks noGrp="1"/>
          </p:cNvSpPr>
          <p:nvPr>
            <p:ph type="title"/>
          </p:nvPr>
        </p:nvSpPr>
        <p:spPr/>
        <p:txBody>
          <a:bodyPr>
            <a:normAutofit fontScale="90000"/>
          </a:bodyPr>
          <a:lstStyle/>
          <a:p>
            <a:r>
              <a:rPr lang="el-GR" dirty="0"/>
              <a:t>Λειτουργικότητα λεμφοκυττάρων με ποικίλες </a:t>
            </a:r>
            <a:r>
              <a:rPr lang="el-GR" dirty="0" err="1"/>
              <a:t>κυτταροκαλλιέργειες</a:t>
            </a:r>
            <a:br>
              <a:rPr lang="el-GR" dirty="0"/>
            </a:br>
            <a:endParaRPr lang="el-GR" dirty="0"/>
          </a:p>
        </p:txBody>
      </p:sp>
      <p:sp>
        <p:nvSpPr>
          <p:cNvPr id="3" name="Θέση περιεχομένου 2">
            <a:extLst>
              <a:ext uri="{FF2B5EF4-FFF2-40B4-BE49-F238E27FC236}">
                <a16:creationId xmlns:a16="http://schemas.microsoft.com/office/drawing/2014/main" id="{A16B6EDE-2666-AC88-66E5-6CA2E1304C44}"/>
              </a:ext>
            </a:extLst>
          </p:cNvPr>
          <p:cNvSpPr>
            <a:spLocks noGrp="1"/>
          </p:cNvSpPr>
          <p:nvPr>
            <p:ph idx="1"/>
          </p:nvPr>
        </p:nvSpPr>
        <p:spPr/>
        <p:txBody>
          <a:bodyPr/>
          <a:lstStyle/>
          <a:p>
            <a:r>
              <a:rPr lang="el-GR" dirty="0"/>
              <a:t>Το λεμφοκύτταρο αποτελεί είδος λευκού αιμοσφαιρίου το οποίο απαντά στον οργανισμό σε ποσοστό 20 - 40%. Στο μικροσκόπιο μπορούμε να διακρίνουμε μικρά και μεγάλα λεμφοκύτταρα. Τα μεγάλα κοκκώδη λεμφοκύτταρα αποτελούν τα κύτταρα φυσικούς φονείς (NK </a:t>
            </a:r>
            <a:r>
              <a:rPr lang="el-GR" dirty="0" err="1"/>
              <a:t>cells</a:t>
            </a:r>
            <a:r>
              <a:rPr lang="el-GR" dirty="0"/>
              <a:t>), ενώ τα μικρότερα αποτελούνται από τα Τ και Β λεμφοκύτταρα. Τα λεμφοκύτταρα αναγνωρίζονται από τον σφαιρικό τους πυρήνα που μερικές φορές παρουσιάζεται με εντομή και συμπυκνωμένη χρωματίνη, κάτι που αποτελεί τυπικό χαρακτηριστικό κυττάρων με μικρή </a:t>
            </a:r>
            <a:r>
              <a:rPr lang="el-GR" dirty="0" err="1"/>
              <a:t>βιοσυνθετική</a:t>
            </a:r>
            <a:r>
              <a:rPr lang="el-GR" dirty="0"/>
              <a:t> δραστηριότητα. Στα επιχρίσματα του αίματος ο </a:t>
            </a:r>
            <a:r>
              <a:rPr lang="el-GR" dirty="0" err="1"/>
              <a:t>πυκνοχρωματικός</a:t>
            </a:r>
            <a:r>
              <a:rPr lang="el-GR" dirty="0"/>
              <a:t> πυρήνας διευκολύνει την αναγνώριση των λεμφοκυττάρων.</a:t>
            </a:r>
          </a:p>
        </p:txBody>
      </p:sp>
    </p:spTree>
    <p:extLst>
      <p:ext uri="{BB962C8B-B14F-4D97-AF65-F5344CB8AC3E}">
        <p14:creationId xmlns:p14="http://schemas.microsoft.com/office/powerpoint/2010/main" val="3786532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BC9300-60E1-156A-D38F-15A8296C8669}"/>
              </a:ext>
            </a:extLst>
          </p:cNvPr>
          <p:cNvSpPr>
            <a:spLocks noGrp="1"/>
          </p:cNvSpPr>
          <p:nvPr>
            <p:ph type="title"/>
          </p:nvPr>
        </p:nvSpPr>
        <p:spPr/>
        <p:txBody>
          <a:bodyPr>
            <a:normAutofit fontScale="90000"/>
          </a:bodyPr>
          <a:lstStyle/>
          <a:p>
            <a:r>
              <a:rPr lang="el-GR" dirty="0"/>
              <a:t>Λειτουργικότητα </a:t>
            </a:r>
            <a:r>
              <a:rPr lang="el-GR" dirty="0" err="1"/>
              <a:t>πολυμορφοπυρήνων</a:t>
            </a:r>
            <a:r>
              <a:rPr lang="el-GR" dirty="0"/>
              <a:t> ή μονοκυττάρων</a:t>
            </a:r>
            <a:br>
              <a:rPr lang="el-GR" dirty="0"/>
            </a:br>
            <a:endParaRPr lang="el-GR" dirty="0"/>
          </a:p>
        </p:txBody>
      </p:sp>
      <p:sp>
        <p:nvSpPr>
          <p:cNvPr id="3" name="Θέση περιεχομένου 2">
            <a:extLst>
              <a:ext uri="{FF2B5EF4-FFF2-40B4-BE49-F238E27FC236}">
                <a16:creationId xmlns:a16="http://schemas.microsoft.com/office/drawing/2014/main" id="{AA2CC59B-0EAE-02DB-A2EC-D3A50262B43F}"/>
              </a:ext>
            </a:extLst>
          </p:cNvPr>
          <p:cNvSpPr>
            <a:spLocks noGrp="1"/>
          </p:cNvSpPr>
          <p:nvPr>
            <p:ph idx="1"/>
          </p:nvPr>
        </p:nvSpPr>
        <p:spPr/>
        <p:txBody>
          <a:bodyPr>
            <a:normAutofit lnSpcReduction="10000"/>
          </a:bodyPr>
          <a:lstStyle/>
          <a:p>
            <a:r>
              <a:rPr lang="el-GR" dirty="0"/>
              <a:t>Τα μονοπύρηνα ή μονοκύτταρα (αγγλ.: </a:t>
            </a:r>
            <a:r>
              <a:rPr lang="el-GR" dirty="0" err="1"/>
              <a:t>monocytes</a:t>
            </a:r>
            <a:r>
              <a:rPr lang="el-GR" dirty="0"/>
              <a:t>) είναι κύτταρα του αίματος με διακριτό πυρήνα που συμμετέχουν στην άμυνα του οργανισμού και μεταναστεύουν στους ιστούς που προσβάλλονται από παθογόνους μικροοργανισμούς.</a:t>
            </a:r>
          </a:p>
          <a:p>
            <a:r>
              <a:rPr lang="el-GR" dirty="0"/>
              <a:t>Τα ουδετερόφιλα πολυμορφοπύρηνα αποτελούν τον μεγαλύτερο πληθυσμό των λευκών αιμοσφαιρίων στα θηλαστικά και διαδραματίζουν σημαντικό ρόλο στον ανοσοποιητικό μηχανισμό του οργανισμού. Στο ευρύ κοινό είναι γνωστά είτε ως ουδετερόφιλα, είτε ως λεπτόκοκκα λευκοκύτταρα και διαχωρίζονται στα </a:t>
            </a:r>
            <a:r>
              <a:rPr lang="el-GR" dirty="0" err="1"/>
              <a:t>πολύλοβα</a:t>
            </a:r>
            <a:r>
              <a:rPr lang="el-GR" dirty="0"/>
              <a:t> και στα </a:t>
            </a:r>
            <a:r>
              <a:rPr lang="el-GR" dirty="0" err="1"/>
              <a:t>ραβδοπύρηνα</a:t>
            </a:r>
            <a:r>
              <a:rPr lang="el-GR" dirty="0"/>
              <a:t>, τα οποία είναι </a:t>
            </a:r>
            <a:r>
              <a:rPr lang="el-GR" dirty="0" err="1"/>
              <a:t>άωρες</a:t>
            </a:r>
            <a:r>
              <a:rPr lang="el-GR" dirty="0"/>
              <a:t> μορφές τους. Ανήκουν στα κοκκιώδη λευκοκύτταρα, όπως και τα </a:t>
            </a:r>
            <a:r>
              <a:rPr lang="el-GR" dirty="0" err="1"/>
              <a:t>βασεόφιλα</a:t>
            </a:r>
            <a:r>
              <a:rPr lang="el-GR" dirty="0"/>
              <a:t> και τα </a:t>
            </a:r>
            <a:r>
              <a:rPr lang="el-GR" dirty="0" err="1"/>
              <a:t>ηωσινόφιλα</a:t>
            </a:r>
            <a:r>
              <a:rPr lang="el-GR" dirty="0"/>
              <a:t>.</a:t>
            </a:r>
          </a:p>
        </p:txBody>
      </p:sp>
    </p:spTree>
    <p:extLst>
      <p:ext uri="{BB962C8B-B14F-4D97-AF65-F5344CB8AC3E}">
        <p14:creationId xmlns:p14="http://schemas.microsoft.com/office/powerpoint/2010/main" val="3525170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9C3C19-531D-B93D-5951-64931054F590}"/>
              </a:ext>
            </a:extLst>
          </p:cNvPr>
          <p:cNvSpPr>
            <a:spLocks noGrp="1"/>
          </p:cNvSpPr>
          <p:nvPr>
            <p:ph type="title"/>
          </p:nvPr>
        </p:nvSpPr>
        <p:spPr/>
        <p:txBody>
          <a:bodyPr>
            <a:normAutofit fontScale="90000"/>
          </a:bodyPr>
          <a:lstStyle/>
          <a:p>
            <a:r>
              <a:rPr lang="el-GR" sz="3600" dirty="0"/>
              <a:t>Ανοσοφαινοτυπική τυποποίηση Λευχαιμιών και παρακολούθηση της ελάχιστης υπολειπόμενης νόσου (MRD) </a:t>
            </a:r>
            <a:br>
              <a:rPr lang="el-GR" dirty="0"/>
            </a:br>
            <a:endParaRPr lang="el-GR" dirty="0"/>
          </a:p>
        </p:txBody>
      </p:sp>
      <p:sp>
        <p:nvSpPr>
          <p:cNvPr id="3" name="Θέση περιεχομένου 2">
            <a:extLst>
              <a:ext uri="{FF2B5EF4-FFF2-40B4-BE49-F238E27FC236}">
                <a16:creationId xmlns:a16="http://schemas.microsoft.com/office/drawing/2014/main" id="{57774EC0-8E94-0742-89CB-1B90FA3F9724}"/>
              </a:ext>
            </a:extLst>
          </p:cNvPr>
          <p:cNvSpPr>
            <a:spLocks noGrp="1"/>
          </p:cNvSpPr>
          <p:nvPr>
            <p:ph idx="1"/>
          </p:nvPr>
        </p:nvSpPr>
        <p:spPr/>
        <p:txBody>
          <a:bodyPr/>
          <a:lstStyle/>
          <a:p>
            <a:r>
              <a:rPr lang="el-GR" dirty="0"/>
              <a:t>Ο </a:t>
            </a:r>
            <a:r>
              <a:rPr lang="el-GR" dirty="0" err="1"/>
              <a:t>ανοσοφαινότυπος</a:t>
            </a:r>
            <a:r>
              <a:rPr lang="el-GR" dirty="0"/>
              <a:t> επιτρέπει την κατηγοριοποίηση των ALL στη Β- ή Τ-κυτταρική σειρά και τον προσδιορισμό του βαθμού διαφοροποίησης, στον οποίο βασίζεται η ταξινόμηση EGIL (Πίνακας 1). Η διαγνωστική επιβεβαίωση του </a:t>
            </a:r>
            <a:r>
              <a:rPr lang="el-GR" dirty="0" err="1"/>
              <a:t>ανοσοφαινοτυπικού</a:t>
            </a:r>
            <a:r>
              <a:rPr lang="el-GR" dirty="0"/>
              <a:t> </a:t>
            </a:r>
            <a:r>
              <a:rPr lang="el-GR" dirty="0" err="1"/>
              <a:t>υποτύπου</a:t>
            </a:r>
            <a:r>
              <a:rPr lang="el-GR" dirty="0"/>
              <a:t> έχει κλινική σημασία στη διαστρωμάτωση κινδύνου των ασθενών και στη λήψη θεραπευτικών αποφάσεων. Επιπλέον, ο </a:t>
            </a:r>
            <a:r>
              <a:rPr lang="el-GR" dirty="0" err="1"/>
              <a:t>ανοσοφαινότυπος</a:t>
            </a:r>
            <a:r>
              <a:rPr lang="el-GR" dirty="0"/>
              <a:t> χρησιμοποιείται για τον έλεγχο της αποτελεσματικότητας της θεραπείας με τον προσδιορισμό της μετρήσιμης υπολειπόμενης νόσου (MRD), ειδικά επί απουσίας μοριακών δεικτών.</a:t>
            </a:r>
          </a:p>
        </p:txBody>
      </p:sp>
    </p:spTree>
    <p:extLst>
      <p:ext uri="{BB962C8B-B14F-4D97-AF65-F5344CB8AC3E}">
        <p14:creationId xmlns:p14="http://schemas.microsoft.com/office/powerpoint/2010/main" val="1815961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0107F6-2F67-A26F-58EC-D8454B0395BB}"/>
              </a:ext>
            </a:extLst>
          </p:cNvPr>
          <p:cNvSpPr>
            <a:spLocks noGrp="1"/>
          </p:cNvSpPr>
          <p:nvPr>
            <p:ph type="title"/>
          </p:nvPr>
        </p:nvSpPr>
        <p:spPr/>
        <p:txBody>
          <a:bodyPr>
            <a:normAutofit fontScale="90000"/>
          </a:bodyPr>
          <a:lstStyle/>
          <a:p>
            <a:r>
              <a:rPr lang="el-GR" dirty="0"/>
              <a:t>Γονιδιακή HLA τυποποίηση όλων των HLA </a:t>
            </a:r>
            <a:r>
              <a:rPr lang="el-GR" dirty="0" err="1"/>
              <a:t>αλληλίων</a:t>
            </a:r>
            <a:r>
              <a:rPr lang="el-GR" dirty="0"/>
              <a:t> (PCR-SSO, PCR-SSP)</a:t>
            </a:r>
            <a:br>
              <a:rPr lang="el-GR" dirty="0"/>
            </a:br>
            <a:endParaRPr lang="el-GR" dirty="0"/>
          </a:p>
        </p:txBody>
      </p:sp>
      <p:sp>
        <p:nvSpPr>
          <p:cNvPr id="3" name="Θέση περιεχομένου 2">
            <a:extLst>
              <a:ext uri="{FF2B5EF4-FFF2-40B4-BE49-F238E27FC236}">
                <a16:creationId xmlns:a16="http://schemas.microsoft.com/office/drawing/2014/main" id="{9C9C0586-4A8B-D4DF-9792-26715B7378BA}"/>
              </a:ext>
            </a:extLst>
          </p:cNvPr>
          <p:cNvSpPr>
            <a:spLocks noGrp="1"/>
          </p:cNvSpPr>
          <p:nvPr>
            <p:ph idx="1"/>
          </p:nvPr>
        </p:nvSpPr>
        <p:spPr/>
        <p:txBody>
          <a:bodyPr/>
          <a:lstStyle/>
          <a:p>
            <a:r>
              <a:rPr lang="el-GR" dirty="0"/>
              <a:t>Τα Ανθρώπινα Λευκοκυτταρικά Αντιγόνα (Human </a:t>
            </a:r>
            <a:r>
              <a:rPr lang="el-GR" dirty="0" err="1"/>
              <a:t>Leukocyte</a:t>
            </a:r>
            <a:r>
              <a:rPr lang="el-GR" dirty="0"/>
              <a:t> </a:t>
            </a:r>
            <a:r>
              <a:rPr lang="el-GR" dirty="0" err="1"/>
              <a:t>Antigens</a:t>
            </a:r>
            <a:r>
              <a:rPr lang="el-GR" dirty="0"/>
              <a:t>, HLA) ή αλλιώς Αντιγόνα </a:t>
            </a:r>
            <a:r>
              <a:rPr lang="el-GR" dirty="0" err="1"/>
              <a:t>Ιστοσυμβατότητας</a:t>
            </a:r>
            <a:r>
              <a:rPr lang="el-GR" dirty="0"/>
              <a:t>, είναι πρωτεΐνες που υπάρχουν στην επιφάνεια κάθε κυττάρου και επιτρέπουν στο ανοσοποιητικό σύστημα να αναγνωρίζει το «εαυτό» από το «ξένο».</a:t>
            </a:r>
          </a:p>
        </p:txBody>
      </p:sp>
    </p:spTree>
    <p:extLst>
      <p:ext uri="{BB962C8B-B14F-4D97-AF65-F5344CB8AC3E}">
        <p14:creationId xmlns:p14="http://schemas.microsoft.com/office/powerpoint/2010/main" val="1503211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E2B783-30A1-5C31-9EDF-939DBB72806A}"/>
              </a:ext>
            </a:extLst>
          </p:cNvPr>
          <p:cNvSpPr>
            <a:spLocks noGrp="1"/>
          </p:cNvSpPr>
          <p:nvPr>
            <p:ph type="title"/>
          </p:nvPr>
        </p:nvSpPr>
        <p:spPr/>
        <p:txBody>
          <a:bodyPr/>
          <a:lstStyle/>
          <a:p>
            <a:r>
              <a:rPr lang="el-GR" dirty="0"/>
              <a:t>βιβλιογραφία</a:t>
            </a:r>
          </a:p>
        </p:txBody>
      </p:sp>
      <p:sp>
        <p:nvSpPr>
          <p:cNvPr id="3" name="Θέση περιεχομένου 2">
            <a:extLst>
              <a:ext uri="{FF2B5EF4-FFF2-40B4-BE49-F238E27FC236}">
                <a16:creationId xmlns:a16="http://schemas.microsoft.com/office/drawing/2014/main" id="{9D7C43CE-EFE8-A008-3DDE-D4C42138371D}"/>
              </a:ext>
            </a:extLst>
          </p:cNvPr>
          <p:cNvSpPr>
            <a:spLocks noGrp="1"/>
          </p:cNvSpPr>
          <p:nvPr>
            <p:ph idx="1"/>
          </p:nvPr>
        </p:nvSpPr>
        <p:spPr/>
        <p:txBody>
          <a:bodyPr>
            <a:normAutofit fontScale="92500" lnSpcReduction="10000"/>
          </a:bodyPr>
          <a:lstStyle/>
          <a:p>
            <a:pPr marL="0" indent="0">
              <a:buNone/>
            </a:pPr>
            <a:r>
              <a:rPr lang="en-US" dirty="0"/>
              <a:t>1. Abul </a:t>
            </a:r>
            <a:r>
              <a:rPr lang="en-US" dirty="0" err="1"/>
              <a:t>K.Abbas</a:t>
            </a:r>
            <a:r>
              <a:rPr lang="en-US" dirty="0"/>
              <a:t>, Andrew H. Lichtman, Shiv </a:t>
            </a:r>
            <a:r>
              <a:rPr lang="en-US" dirty="0" err="1"/>
              <a:t>PilIai</a:t>
            </a:r>
            <a:r>
              <a:rPr lang="en-US" dirty="0"/>
              <a:t>, CELLULAR AND</a:t>
            </a:r>
          </a:p>
          <a:p>
            <a:pPr marL="0" indent="0">
              <a:buNone/>
            </a:pPr>
            <a:r>
              <a:rPr lang="en-US" dirty="0"/>
              <a:t>MOLECULAR IMMUNOLOGY, 6/E, International Edition ISBN: 978-0-</a:t>
            </a:r>
          </a:p>
          <a:p>
            <a:pPr marL="0" indent="0">
              <a:buNone/>
            </a:pPr>
            <a:r>
              <a:rPr lang="en-US" dirty="0"/>
              <a:t>8089-2358-9 Copyright @ 2007 by Saunders, an imprint of Elsevier Inc.</a:t>
            </a:r>
            <a:endParaRPr lang="el-GR" dirty="0"/>
          </a:p>
          <a:p>
            <a:pPr marL="0" indent="0">
              <a:buNone/>
            </a:pPr>
            <a:r>
              <a:rPr lang="el-GR" dirty="0"/>
              <a:t>2.</a:t>
            </a:r>
            <a:r>
              <a:rPr lang="en-US" dirty="0" err="1"/>
              <a:t>Saijo</a:t>
            </a:r>
            <a:r>
              <a:rPr lang="en-US" dirty="0"/>
              <a:t> K, Collier JG, Li AC, Katzenellenbogen JA, Glass CK. An ADIOLER</a:t>
            </a:r>
            <a:r>
              <a:rPr lang="el-GR" dirty="0"/>
              <a:t>β-</a:t>
            </a:r>
            <a:r>
              <a:rPr lang="en-US" dirty="0" err="1"/>
              <a:t>CtBP</a:t>
            </a:r>
            <a:r>
              <a:rPr lang="en-US" dirty="0"/>
              <a:t> </a:t>
            </a:r>
            <a:r>
              <a:rPr lang="en-US" dirty="0" err="1"/>
              <a:t>transrepression</a:t>
            </a:r>
            <a:r>
              <a:rPr lang="en-US" dirty="0"/>
              <a:t> pathway negatively regulates </a:t>
            </a:r>
            <a:r>
              <a:rPr lang="en-US" dirty="0" err="1"/>
              <a:t>microgliamediated</a:t>
            </a:r>
            <a:r>
              <a:rPr lang="en-US" dirty="0"/>
              <a:t> inflammation. Cell. 2011 May 13;145(4):584-95</a:t>
            </a:r>
            <a:endParaRPr lang="el-GR" dirty="0"/>
          </a:p>
          <a:p>
            <a:pPr marL="0" indent="0">
              <a:buNone/>
            </a:pPr>
            <a:r>
              <a:rPr lang="el-GR" dirty="0"/>
              <a:t>3.ΑΝΔΡΕΑΣ ΣΚΟΡΙΛΑΣ, ΑΡΧΕΣ ΚΛΙΝΙΚΗΣ ΧΗΜΕΙΑΣ ΚΑΙ</a:t>
            </a:r>
          </a:p>
          <a:p>
            <a:pPr marL="0" indent="0">
              <a:buNone/>
            </a:pPr>
            <a:r>
              <a:rPr lang="el-GR" dirty="0"/>
              <a:t>ΜΟΡΙΑΚΗΣ ΔΙΑΓΝΩΣΤΙΚΗΣ, ΕΚΔΟΣΕΙΣ ΣΥΜΜΕΤΡΙΑ, 2009.</a:t>
            </a:r>
          </a:p>
          <a:p>
            <a:pPr marL="0" indent="0">
              <a:buNone/>
            </a:pPr>
            <a:r>
              <a:rPr lang="el-GR" dirty="0"/>
              <a:t>4.Σωτήρης Τσάκας, ΚΛΙΝΙΚΗ ΧΗΜΕΙΑ &amp; ΚΛΙΝΙΚΕΣ ΑΝΑΛΥΣΕΙΣ :</a:t>
            </a:r>
          </a:p>
          <a:p>
            <a:pPr marL="0" indent="0">
              <a:buNone/>
            </a:pPr>
            <a:r>
              <a:rPr lang="el-GR" dirty="0"/>
              <a:t>ΓΕΝΙΚΕΣ ΑΡΧΕΣ, ΠΑΝΕΠΙΣΤΗΜΙΟ ΠΑΤΡΩΝ – ΤΜΗΜΑ ΒΙΟΛΟΓΙΑΣ.</a:t>
            </a:r>
            <a:endParaRPr lang="en-US"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324731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4B5FAE-886C-7F05-1AEE-5C88A2AB46E3}"/>
              </a:ext>
            </a:extLst>
          </p:cNvPr>
          <p:cNvSpPr>
            <a:spLocks noGrp="1"/>
          </p:cNvSpPr>
          <p:nvPr>
            <p:ph type="title"/>
          </p:nvPr>
        </p:nvSpPr>
        <p:spPr/>
        <p:txBody>
          <a:bodyPr/>
          <a:lstStyle/>
          <a:p>
            <a:r>
              <a:rPr lang="el-GR" dirty="0"/>
              <a:t>ΕΥΧΑΡΙΣΤΙΕΣ</a:t>
            </a:r>
          </a:p>
        </p:txBody>
      </p:sp>
      <p:sp>
        <p:nvSpPr>
          <p:cNvPr id="3" name="Θέση περιεχομένου 2">
            <a:extLst>
              <a:ext uri="{FF2B5EF4-FFF2-40B4-BE49-F238E27FC236}">
                <a16:creationId xmlns:a16="http://schemas.microsoft.com/office/drawing/2014/main" id="{C626DA85-89FB-05D7-86DB-712EBC4381FE}"/>
              </a:ext>
            </a:extLst>
          </p:cNvPr>
          <p:cNvSpPr>
            <a:spLocks noGrp="1"/>
          </p:cNvSpPr>
          <p:nvPr>
            <p:ph idx="1"/>
          </p:nvPr>
        </p:nvSpPr>
        <p:spPr/>
        <p:txBody>
          <a:bodyPr>
            <a:normAutofit/>
          </a:bodyPr>
          <a:lstStyle/>
          <a:p>
            <a:r>
              <a:rPr lang="el-GR" sz="8000" b="1" dirty="0">
                <a:solidFill>
                  <a:srgbClr val="FF0000"/>
                </a:solidFill>
              </a:rPr>
              <a:t>Σας ευχαριστώ για την προσοχή σας!!!!!!</a:t>
            </a:r>
          </a:p>
        </p:txBody>
      </p:sp>
    </p:spTree>
    <p:extLst>
      <p:ext uri="{BB962C8B-B14F-4D97-AF65-F5344CB8AC3E}">
        <p14:creationId xmlns:p14="http://schemas.microsoft.com/office/powerpoint/2010/main" val="3921548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8AFEA8-9FFE-1793-0A1D-54EFA216D415}"/>
              </a:ext>
            </a:extLst>
          </p:cNvPr>
          <p:cNvSpPr>
            <a:spLocks noGrp="1"/>
          </p:cNvSpPr>
          <p:nvPr>
            <p:ph type="title"/>
          </p:nvPr>
        </p:nvSpPr>
        <p:spPr/>
        <p:txBody>
          <a:bodyPr/>
          <a:lstStyle/>
          <a:p>
            <a:r>
              <a:rPr lang="el-GR" dirty="0"/>
              <a:t>Τι είναι η ανοσία της αγέλης; </a:t>
            </a:r>
          </a:p>
        </p:txBody>
      </p:sp>
      <p:sp>
        <p:nvSpPr>
          <p:cNvPr id="3" name="Θέση περιεχομένου 2">
            <a:extLst>
              <a:ext uri="{FF2B5EF4-FFF2-40B4-BE49-F238E27FC236}">
                <a16:creationId xmlns:a16="http://schemas.microsoft.com/office/drawing/2014/main" id="{A32557EC-0070-2613-D398-DF9F42CFA842}"/>
              </a:ext>
            </a:extLst>
          </p:cNvPr>
          <p:cNvSpPr>
            <a:spLocks noGrp="1"/>
          </p:cNvSpPr>
          <p:nvPr>
            <p:ph idx="1"/>
          </p:nvPr>
        </p:nvSpPr>
        <p:spPr/>
        <p:txBody>
          <a:bodyPr>
            <a:normAutofit lnSpcReduction="10000"/>
          </a:bodyPr>
          <a:lstStyle/>
          <a:p>
            <a:r>
              <a:rPr lang="el-GR" dirty="0"/>
              <a:t>Τα εμβόλια συνέβαλαν στην εξαφάνιση ή στην μείωση της συχνότητας πολύ σοβαρών ασθενειών όπως ευλογιάς, ερυθράς, πολιομυελίτιδας, ιλαράς, </a:t>
            </a:r>
            <a:r>
              <a:rPr lang="el-GR" dirty="0" err="1"/>
              <a:t>παρωτίτιδας</a:t>
            </a:r>
            <a:r>
              <a:rPr lang="el-GR" dirty="0"/>
              <a:t> κ.ά. Όταν η συντριπτική πλειοψηφία του πληθυσμού εμβολιαστεί είναι πολύ πιο δύσκολο μια επιδημία να ξεσπάσει και να εξαπλωθεί. Το φαινόμενο αυτό ονομάζεται ανοσία του πληθυσμού ή ανοσία αγέλης. Παρότι, ο εμβολιασμός συνετέλεσε στο ν’ απαλλαγεί η ανθρωπότητα </a:t>
            </a:r>
            <a:r>
              <a:rPr lang="el-GR" dirty="0" err="1"/>
              <a:t>απο</a:t>
            </a:r>
            <a:r>
              <a:rPr lang="el-GR" dirty="0"/>
              <a:t> σοβαρότατες ασθένειες, τα τελευταία χρόνια έχει παρατηρηθεί άνοδος ενός </a:t>
            </a:r>
            <a:r>
              <a:rPr lang="el-GR" dirty="0" err="1"/>
              <a:t>αντιεμβολιαστικού</a:t>
            </a:r>
            <a:r>
              <a:rPr lang="el-GR" dirty="0"/>
              <a:t> κινήματος. Λόγω αυτού σήμερα με την πανδημία του SARS-CoV-2 πολλοί επηρεάζονται και δεν εμβολιάζονται, αποτέλεσμα να χαθούν πολύ περισσότερες ζωές από ό,τι περιμέναμε. Τα δεδομένα αυτά οδηγούν στο εξής ερώτημα:</a:t>
            </a:r>
          </a:p>
        </p:txBody>
      </p:sp>
    </p:spTree>
    <p:extLst>
      <p:ext uri="{BB962C8B-B14F-4D97-AF65-F5344CB8AC3E}">
        <p14:creationId xmlns:p14="http://schemas.microsoft.com/office/powerpoint/2010/main" val="2936842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8709BD-1570-566A-4F2D-A525B1CA8B1E}"/>
              </a:ext>
            </a:extLst>
          </p:cNvPr>
          <p:cNvSpPr>
            <a:spLocks noGrp="1"/>
          </p:cNvSpPr>
          <p:nvPr>
            <p:ph type="title"/>
          </p:nvPr>
        </p:nvSpPr>
        <p:spPr/>
        <p:txBody>
          <a:bodyPr/>
          <a:lstStyle/>
          <a:p>
            <a:r>
              <a:rPr lang="el-GR" dirty="0"/>
              <a:t>Είδη εμβολίων</a:t>
            </a:r>
          </a:p>
        </p:txBody>
      </p:sp>
      <p:sp>
        <p:nvSpPr>
          <p:cNvPr id="3" name="Θέση περιεχομένου 2">
            <a:extLst>
              <a:ext uri="{FF2B5EF4-FFF2-40B4-BE49-F238E27FC236}">
                <a16:creationId xmlns:a16="http://schemas.microsoft.com/office/drawing/2014/main" id="{3DE9E9CD-B9C5-C94A-B8D7-D95E11B137D0}"/>
              </a:ext>
            </a:extLst>
          </p:cNvPr>
          <p:cNvSpPr>
            <a:spLocks noGrp="1"/>
          </p:cNvSpPr>
          <p:nvPr>
            <p:ph idx="1"/>
          </p:nvPr>
        </p:nvSpPr>
        <p:spPr/>
        <p:txBody>
          <a:bodyPr/>
          <a:lstStyle/>
          <a:p>
            <a:r>
              <a:rPr lang="el-GR" dirty="0"/>
              <a:t>Εμβόλια για τον ιό της γρίπης: Τα εμβόλιο για τους ιούς της γρίπης Α και Β έχουν την ικανότητα να μεταλλάσσονται γεγονός που καθιστά απαραίτητη την παρασκευή νέων αντιγριπικών εμβολίων. Για τον λόγο αυτό πρέπει να γίνονται κάθε χρόνο. Ο εμβολιασμός αντενδείκνυται στα άτομα που εμφανίζουν υπερευαισθησία στο αυγό.</a:t>
            </a:r>
          </a:p>
          <a:p>
            <a:r>
              <a:rPr lang="el-GR" dirty="0"/>
              <a:t>Εμβόλιο για τον </a:t>
            </a:r>
            <a:r>
              <a:rPr lang="el-GR" dirty="0" err="1"/>
              <a:t>πνευμονιόκοκκο</a:t>
            </a:r>
            <a:r>
              <a:rPr lang="el-GR" dirty="0"/>
              <a:t>. Αφορά την λοίμωξη που προκαλείται από τον στρεπτόκοκκο της πνευμονίας.</a:t>
            </a:r>
          </a:p>
          <a:p>
            <a:r>
              <a:rPr lang="el-GR" dirty="0"/>
              <a:t>Εμβόλιο για τον </a:t>
            </a:r>
            <a:r>
              <a:rPr lang="el-GR" dirty="0" err="1"/>
              <a:t>έρπη</a:t>
            </a:r>
            <a:r>
              <a:rPr lang="el-GR" dirty="0"/>
              <a:t>: Είναι μία ασθένεια από τον ιό της ανεμοβλογιάς, ο οποίος συχνά προσβάλλει τους ηλικιωμένους.</a:t>
            </a:r>
          </a:p>
        </p:txBody>
      </p:sp>
    </p:spTree>
    <p:extLst>
      <p:ext uri="{BB962C8B-B14F-4D97-AF65-F5344CB8AC3E}">
        <p14:creationId xmlns:p14="http://schemas.microsoft.com/office/powerpoint/2010/main" val="122502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C12AB3-0822-9848-4530-CB890E63A891}"/>
              </a:ext>
            </a:extLst>
          </p:cNvPr>
          <p:cNvSpPr>
            <a:spLocks noGrp="1"/>
          </p:cNvSpPr>
          <p:nvPr>
            <p:ph type="title"/>
          </p:nvPr>
        </p:nvSpPr>
        <p:spPr/>
        <p:txBody>
          <a:bodyPr/>
          <a:lstStyle/>
          <a:p>
            <a:r>
              <a:rPr lang="el-GR" dirty="0"/>
              <a:t>Είδη εμβολίων 1</a:t>
            </a:r>
          </a:p>
        </p:txBody>
      </p:sp>
      <p:sp>
        <p:nvSpPr>
          <p:cNvPr id="3" name="Θέση περιεχομένου 2">
            <a:extLst>
              <a:ext uri="{FF2B5EF4-FFF2-40B4-BE49-F238E27FC236}">
                <a16:creationId xmlns:a16="http://schemas.microsoft.com/office/drawing/2014/main" id="{466880B2-4CB4-6DBD-CF32-F229B236064F}"/>
              </a:ext>
            </a:extLst>
          </p:cNvPr>
          <p:cNvSpPr>
            <a:spLocks noGrp="1"/>
          </p:cNvSpPr>
          <p:nvPr>
            <p:ph idx="1"/>
          </p:nvPr>
        </p:nvSpPr>
        <p:spPr/>
        <p:txBody>
          <a:bodyPr>
            <a:normAutofit fontScale="92500" lnSpcReduction="10000"/>
          </a:bodyPr>
          <a:lstStyle/>
          <a:p>
            <a:r>
              <a:rPr lang="el-GR" dirty="0"/>
              <a:t>Εμβόλιο ερυθράς: Θα πρέπει να εμβολιάζονται οι νέες γυναίκες αναπαραγωγικής ηλικίας καθώς και οι εργαζόμενοι σε νοσοκομεία. Αντένδειξη αποτελούν οι γυναίκες που βρίσκονται σε κατάσταση εγκυμοσύνης καθώς και όσοι είναι </a:t>
            </a:r>
            <a:r>
              <a:rPr lang="el-GR" dirty="0" err="1"/>
              <a:t>ανοσοκατασταλμένοι</a:t>
            </a:r>
            <a:r>
              <a:rPr lang="el-GR" dirty="0"/>
              <a:t>.</a:t>
            </a:r>
          </a:p>
          <a:p>
            <a:r>
              <a:rPr lang="el-GR" dirty="0"/>
              <a:t>Εμβόλιο ηπατίτιδας Β: Σήμερα παρασκευάζονται εμβόλια με τη μέθοδο του </a:t>
            </a:r>
            <a:r>
              <a:rPr lang="el-GR" dirty="0" err="1"/>
              <a:t>ανασυνδυασμένου</a:t>
            </a:r>
            <a:r>
              <a:rPr lang="el-GR" dirty="0"/>
              <a:t> DNA, χωρίς να παρουσιάζουν τον κίνδυνο εμφάνισης λοιμώδους νόσου. Με το εμβόλιο αυτό πρέπει να εμβολιάζονται εκτός από ενήλικες και νεογνά μητέρων που είναι φορείς του ιού της ηπατίτιδας Β (ΗΒV), τα παιδιά και οι έφηβοι. Επίσης, θα πρέπει να εμβολιάζονται οι νεαροί ενήλικες διότι έχουν μεγάλο κίνδυνο μόλυνσης από ηπατίτιδα Β λόγω αλλαγής ερωτικών συντρόφων. Στις ομάδες υψηλού κινδύνου ανήκουν και οι χρήστες ενδοφλέβιων τοξικών ουσιών.</a:t>
            </a:r>
          </a:p>
        </p:txBody>
      </p:sp>
    </p:spTree>
    <p:extLst>
      <p:ext uri="{BB962C8B-B14F-4D97-AF65-F5344CB8AC3E}">
        <p14:creationId xmlns:p14="http://schemas.microsoft.com/office/powerpoint/2010/main" val="816300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0C4752-34C3-15B8-CD45-104D510EE4DD}"/>
              </a:ext>
            </a:extLst>
          </p:cNvPr>
          <p:cNvSpPr>
            <a:spLocks noGrp="1"/>
          </p:cNvSpPr>
          <p:nvPr>
            <p:ph type="title"/>
          </p:nvPr>
        </p:nvSpPr>
        <p:spPr/>
        <p:txBody>
          <a:bodyPr/>
          <a:lstStyle/>
          <a:p>
            <a:r>
              <a:rPr lang="el-GR" dirty="0"/>
              <a:t>Εξετάσεις που διενεργούνται</a:t>
            </a:r>
            <a:r>
              <a:rPr lang="en-US" dirty="0"/>
              <a:t>:</a:t>
            </a:r>
            <a:endParaRPr lang="el-GR" dirty="0"/>
          </a:p>
        </p:txBody>
      </p:sp>
      <p:sp>
        <p:nvSpPr>
          <p:cNvPr id="3" name="Θέση περιεχομένου 2">
            <a:extLst>
              <a:ext uri="{FF2B5EF4-FFF2-40B4-BE49-F238E27FC236}">
                <a16:creationId xmlns:a16="http://schemas.microsoft.com/office/drawing/2014/main" id="{B6E8E94A-7EB0-EC55-3E22-FC5A3259FCFC}"/>
              </a:ext>
            </a:extLst>
          </p:cNvPr>
          <p:cNvSpPr>
            <a:spLocks noGrp="1"/>
          </p:cNvSpPr>
          <p:nvPr>
            <p:ph idx="1"/>
          </p:nvPr>
        </p:nvSpPr>
        <p:spPr/>
        <p:txBody>
          <a:bodyPr/>
          <a:lstStyle/>
          <a:p>
            <a:r>
              <a:rPr lang="el-GR" dirty="0"/>
              <a:t>Προσδιορισμός Επιπέδων </a:t>
            </a:r>
            <a:r>
              <a:rPr lang="el-GR" dirty="0" err="1"/>
              <a:t>Ανοσοσφαιρινών</a:t>
            </a:r>
            <a:r>
              <a:rPr lang="el-GR" dirty="0"/>
              <a:t> (</a:t>
            </a:r>
            <a:r>
              <a:rPr lang="el-GR" dirty="0" err="1"/>
              <a:t>IgG</a:t>
            </a:r>
            <a:r>
              <a:rPr lang="el-GR" dirty="0"/>
              <a:t>, </a:t>
            </a:r>
            <a:r>
              <a:rPr lang="el-GR" dirty="0" err="1"/>
              <a:t>IgA</a:t>
            </a:r>
            <a:r>
              <a:rPr lang="el-GR" dirty="0"/>
              <a:t>, </a:t>
            </a:r>
            <a:r>
              <a:rPr lang="el-GR" dirty="0" err="1"/>
              <a:t>IgM</a:t>
            </a:r>
            <a:r>
              <a:rPr lang="el-GR" dirty="0"/>
              <a:t>, </a:t>
            </a:r>
            <a:r>
              <a:rPr lang="el-GR" dirty="0" err="1"/>
              <a:t>ΙgD</a:t>
            </a:r>
            <a:r>
              <a:rPr lang="el-GR" dirty="0"/>
              <a:t>), Υποτάξεων </a:t>
            </a:r>
            <a:r>
              <a:rPr lang="el-GR" dirty="0" err="1"/>
              <a:t>IgG</a:t>
            </a:r>
            <a:r>
              <a:rPr lang="el-GR" dirty="0"/>
              <a:t> (</a:t>
            </a:r>
            <a:r>
              <a:rPr lang="el-GR" dirty="0" err="1"/>
              <a:t>Νεφελομετρία</a:t>
            </a:r>
            <a:r>
              <a:rPr lang="el-GR" dirty="0"/>
              <a:t>)</a:t>
            </a:r>
          </a:p>
          <a:p>
            <a:r>
              <a:rPr lang="el-GR" dirty="0"/>
              <a:t>Έλεγχος Ειδικής </a:t>
            </a:r>
            <a:r>
              <a:rPr lang="el-GR" dirty="0" err="1"/>
              <a:t>αντισωματικής</a:t>
            </a:r>
            <a:r>
              <a:rPr lang="el-GR" dirty="0"/>
              <a:t> απάντησης (ELISA)</a:t>
            </a:r>
          </a:p>
          <a:p>
            <a:r>
              <a:rPr lang="el-GR" dirty="0"/>
              <a:t>Λειτουργικότητα λεμφοκυττάρων με ποικίλες </a:t>
            </a:r>
            <a:r>
              <a:rPr lang="el-GR" dirty="0" err="1"/>
              <a:t>κυτταροκαλλιέργειες</a:t>
            </a:r>
            <a:endParaRPr lang="el-GR" dirty="0"/>
          </a:p>
          <a:p>
            <a:r>
              <a:rPr lang="el-GR" dirty="0"/>
              <a:t>Λειτουργικότητα </a:t>
            </a:r>
            <a:r>
              <a:rPr lang="el-GR" dirty="0" err="1"/>
              <a:t>πολυμορφοπυρήνων</a:t>
            </a:r>
            <a:r>
              <a:rPr lang="el-GR" dirty="0"/>
              <a:t> ή μονοκυττάρων</a:t>
            </a:r>
          </a:p>
          <a:p>
            <a:r>
              <a:rPr lang="el-GR" dirty="0"/>
              <a:t>Ανοσοφαινοτυπική τυποποίηση Λευχαιμιών και παρακολούθηση της ελάχιστης υπολειπόμενης νόσου (MRD) </a:t>
            </a:r>
          </a:p>
          <a:p>
            <a:r>
              <a:rPr lang="el-GR" dirty="0"/>
              <a:t>Γονιδιακή HLA τυποποίηση όλων των HLA </a:t>
            </a:r>
            <a:r>
              <a:rPr lang="el-GR" dirty="0" err="1"/>
              <a:t>αλληλίων</a:t>
            </a:r>
            <a:r>
              <a:rPr lang="el-GR" dirty="0"/>
              <a:t> (PCR-SSO, PCR-SSP)</a:t>
            </a:r>
          </a:p>
        </p:txBody>
      </p:sp>
    </p:spTree>
    <p:extLst>
      <p:ext uri="{BB962C8B-B14F-4D97-AF65-F5344CB8AC3E}">
        <p14:creationId xmlns:p14="http://schemas.microsoft.com/office/powerpoint/2010/main" val="270823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73CD8F-B9EB-23B8-C760-BCD877CD3424}"/>
              </a:ext>
            </a:extLst>
          </p:cNvPr>
          <p:cNvSpPr>
            <a:spLocks noGrp="1"/>
          </p:cNvSpPr>
          <p:nvPr>
            <p:ph type="title"/>
          </p:nvPr>
        </p:nvSpPr>
        <p:spPr/>
        <p:txBody>
          <a:bodyPr>
            <a:normAutofit fontScale="90000"/>
          </a:bodyPr>
          <a:lstStyle/>
          <a:p>
            <a:r>
              <a:rPr lang="el-GR" dirty="0"/>
              <a:t>Προσδιορισμός Επιπέδων </a:t>
            </a:r>
            <a:r>
              <a:rPr lang="el-GR" dirty="0" err="1"/>
              <a:t>Ανοσοσφαιρινών</a:t>
            </a:r>
            <a:r>
              <a:rPr lang="el-GR" dirty="0"/>
              <a:t> (</a:t>
            </a:r>
            <a:r>
              <a:rPr lang="el-GR" dirty="0" err="1"/>
              <a:t>IgG</a:t>
            </a:r>
            <a:r>
              <a:rPr lang="el-GR" dirty="0"/>
              <a:t>, </a:t>
            </a:r>
            <a:r>
              <a:rPr lang="el-GR" dirty="0" err="1"/>
              <a:t>IgA</a:t>
            </a:r>
            <a:r>
              <a:rPr lang="el-GR" dirty="0"/>
              <a:t>, </a:t>
            </a:r>
            <a:r>
              <a:rPr lang="el-GR" dirty="0" err="1"/>
              <a:t>IgM</a:t>
            </a:r>
            <a:r>
              <a:rPr lang="el-GR" dirty="0"/>
              <a:t>, </a:t>
            </a:r>
            <a:r>
              <a:rPr lang="el-GR" dirty="0" err="1"/>
              <a:t>ΙgD</a:t>
            </a:r>
            <a:r>
              <a:rPr lang="el-GR" dirty="0"/>
              <a:t>), Υποτάξεων </a:t>
            </a:r>
            <a:r>
              <a:rPr lang="el-GR" dirty="0" err="1"/>
              <a:t>IgG</a:t>
            </a:r>
            <a:r>
              <a:rPr lang="el-GR" dirty="0"/>
              <a:t> (</a:t>
            </a:r>
            <a:r>
              <a:rPr lang="el-GR" dirty="0" err="1"/>
              <a:t>Νεφελομετρία</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A37A7D6C-FF8E-269F-4537-D665656C0F3C}"/>
              </a:ext>
            </a:extLst>
          </p:cNvPr>
          <p:cNvSpPr>
            <a:spLocks noGrp="1"/>
          </p:cNvSpPr>
          <p:nvPr>
            <p:ph idx="1"/>
          </p:nvPr>
        </p:nvSpPr>
        <p:spPr/>
        <p:txBody>
          <a:bodyPr/>
          <a:lstStyle/>
          <a:p>
            <a:r>
              <a:rPr lang="el-GR" dirty="0"/>
              <a:t>Που χρησιμοποιείται;</a:t>
            </a:r>
          </a:p>
          <a:p>
            <a:r>
              <a:rPr lang="el-GR" dirty="0"/>
              <a:t>Ο ποσοτικός προσδιορισμός των </a:t>
            </a:r>
            <a:r>
              <a:rPr lang="el-GR" dirty="0" err="1"/>
              <a:t>ανοσοσφαιρινών</a:t>
            </a:r>
            <a:r>
              <a:rPr lang="el-GR" dirty="0"/>
              <a:t> (</a:t>
            </a:r>
            <a:r>
              <a:rPr lang="el-GR" dirty="0" err="1"/>
              <a:t>Igs</a:t>
            </a:r>
            <a:r>
              <a:rPr lang="el-GR" dirty="0"/>
              <a:t>) χρησιμοποιείται για την ανίχνευση των μη φυσιολογικών επιπέδων των τριών κύριων τάξεων των </a:t>
            </a:r>
            <a:r>
              <a:rPr lang="el-GR" dirty="0" err="1"/>
              <a:t>ανοσοσφαιρινών</a:t>
            </a:r>
            <a:r>
              <a:rPr lang="el-GR" dirty="0"/>
              <a:t> (</a:t>
            </a:r>
            <a:r>
              <a:rPr lang="el-GR" dirty="0" err="1"/>
              <a:t>IgG</a:t>
            </a:r>
            <a:r>
              <a:rPr lang="el-GR" dirty="0"/>
              <a:t>, </a:t>
            </a:r>
            <a:r>
              <a:rPr lang="el-GR" dirty="0" err="1"/>
              <a:t>IgAκαι</a:t>
            </a:r>
            <a:r>
              <a:rPr lang="el-GR" dirty="0"/>
              <a:t> </a:t>
            </a:r>
            <a:r>
              <a:rPr lang="el-GR" dirty="0" err="1"/>
              <a:t>IgM</a:t>
            </a:r>
            <a:r>
              <a:rPr lang="el-GR" dirty="0"/>
              <a:t>) στο αίμα και μερικές φορές στο εγκεφαλονωτιαίο υγρό (ΕΝΥ) ή στο σάλιο. Ορισμένες παθολογικές καταστάσεις αυξάνουν τα επίπεδα όλων των </a:t>
            </a:r>
            <a:r>
              <a:rPr lang="el-GR" dirty="0" err="1"/>
              <a:t>ανοσοσφαιρινών</a:t>
            </a:r>
            <a:r>
              <a:rPr lang="el-GR" dirty="0"/>
              <a:t> ενώ άλλες τα μειώνουν. Άλλες πάλι προκαλούν συνδυασμό αυξημένων και μειωμένων επιπέδων μεταξύ των διαφόρων τάξεων </a:t>
            </a:r>
            <a:r>
              <a:rPr lang="el-GR" dirty="0" err="1"/>
              <a:t>ανοσοσφαιρινών</a:t>
            </a:r>
            <a:r>
              <a:rPr lang="el-GR" dirty="0"/>
              <a:t>.</a:t>
            </a:r>
          </a:p>
        </p:txBody>
      </p:sp>
    </p:spTree>
    <p:extLst>
      <p:ext uri="{BB962C8B-B14F-4D97-AF65-F5344CB8AC3E}">
        <p14:creationId xmlns:p14="http://schemas.microsoft.com/office/powerpoint/2010/main" val="2677227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9B6E0A-99FA-F4E0-07B6-29F507B7A5D3}"/>
              </a:ext>
            </a:extLst>
          </p:cNvPr>
          <p:cNvSpPr>
            <a:spLocks noGrp="1"/>
          </p:cNvSpPr>
          <p:nvPr>
            <p:ph type="title"/>
          </p:nvPr>
        </p:nvSpPr>
        <p:spPr/>
        <p:txBody>
          <a:bodyPr/>
          <a:lstStyle/>
          <a:p>
            <a:r>
              <a:rPr lang="el-GR" dirty="0"/>
              <a:t>Διαταραχές </a:t>
            </a:r>
            <a:r>
              <a:rPr lang="el-GR" dirty="0" err="1"/>
              <a:t>ανοσοσφαιρινών</a:t>
            </a:r>
            <a:endParaRPr lang="el-GR" dirty="0"/>
          </a:p>
        </p:txBody>
      </p:sp>
      <p:sp>
        <p:nvSpPr>
          <p:cNvPr id="3" name="Θέση περιεχομένου 2">
            <a:extLst>
              <a:ext uri="{FF2B5EF4-FFF2-40B4-BE49-F238E27FC236}">
                <a16:creationId xmlns:a16="http://schemas.microsoft.com/office/drawing/2014/main" id="{14B6453A-FDBB-03B6-16DC-9AB62E9F769C}"/>
              </a:ext>
            </a:extLst>
          </p:cNvPr>
          <p:cNvSpPr>
            <a:spLocks noGrp="1"/>
          </p:cNvSpPr>
          <p:nvPr>
            <p:ph idx="1"/>
          </p:nvPr>
        </p:nvSpPr>
        <p:spPr/>
        <p:txBody>
          <a:bodyPr>
            <a:normAutofit fontScale="85000" lnSpcReduction="20000"/>
          </a:bodyPr>
          <a:lstStyle/>
          <a:p>
            <a:r>
              <a:rPr lang="el-GR" dirty="0"/>
              <a:t>Σε γενικές γραμμές, οι διαταραχές των </a:t>
            </a:r>
            <a:r>
              <a:rPr lang="el-GR" dirty="0" err="1"/>
              <a:t>ανοσοσφαιρινών</a:t>
            </a:r>
            <a:r>
              <a:rPr lang="el-GR" dirty="0"/>
              <a:t> μπορούν να ταξινομηθούν ως εξής:</a:t>
            </a:r>
          </a:p>
          <a:p>
            <a:endParaRPr lang="el-GR" dirty="0"/>
          </a:p>
          <a:p>
            <a:r>
              <a:rPr lang="el-GR" dirty="0"/>
              <a:t>Αυξημένα επίπεδα </a:t>
            </a:r>
            <a:r>
              <a:rPr lang="el-GR" dirty="0" err="1"/>
              <a:t>ανοσοσφαιρινών</a:t>
            </a:r>
            <a:r>
              <a:rPr lang="el-GR" dirty="0"/>
              <a:t> (περίσσεια):</a:t>
            </a:r>
          </a:p>
          <a:p>
            <a:r>
              <a:rPr lang="el-GR" dirty="0"/>
              <a:t>Οφείλονται σε πολλά διαφορετικά πλασματοκύτταρα του ανοσοποιητικού συστήματος (</a:t>
            </a:r>
            <a:r>
              <a:rPr lang="el-GR" dirty="0" err="1"/>
              <a:t>πολυκλωνικά</a:t>
            </a:r>
            <a:r>
              <a:rPr lang="el-GR" dirty="0"/>
              <a:t> αντισώματα).</a:t>
            </a:r>
          </a:p>
          <a:p>
            <a:r>
              <a:rPr lang="el-GR" dirty="0"/>
              <a:t>Παράγονται από κλώνους ενός πλασματοκυττάρου (</a:t>
            </a:r>
            <a:r>
              <a:rPr lang="el-GR" dirty="0" err="1"/>
              <a:t>μονοκλωνικά</a:t>
            </a:r>
            <a:r>
              <a:rPr lang="el-GR" dirty="0"/>
              <a:t> αντισώματα).</a:t>
            </a:r>
          </a:p>
          <a:p>
            <a:r>
              <a:rPr lang="el-GR" dirty="0"/>
              <a:t>Μειωμένα επίπεδα </a:t>
            </a:r>
            <a:r>
              <a:rPr lang="el-GR" dirty="0" err="1"/>
              <a:t>ανοσοσφαιρινών</a:t>
            </a:r>
            <a:r>
              <a:rPr lang="el-GR" dirty="0"/>
              <a:t> (ανεπάρκεια):</a:t>
            </a:r>
          </a:p>
          <a:p>
            <a:r>
              <a:rPr lang="el-GR" dirty="0"/>
              <a:t>Δευτεροπαθής (επίκτητη) ανεπάρκεια: η πιο συχνή περίπτωση η οποία είναι αποτέλεσμα υποκείμενων καταστάσεων.</a:t>
            </a:r>
          </a:p>
          <a:p>
            <a:r>
              <a:rPr lang="el-GR" dirty="0"/>
              <a:t>Πρωτοπαθής (κληρονομική) ανεπάρκεια: σπάνια διαταραχή στην οποία ο οργανισμός δεν είναι ικανός να παράγει μία ή περισσότερες τάξεις </a:t>
            </a:r>
            <a:r>
              <a:rPr lang="el-GR" dirty="0" err="1"/>
              <a:t>ανοσοσφαιρινών</a:t>
            </a:r>
            <a:r>
              <a:rPr lang="el-GR" dirty="0"/>
              <a:t>.</a:t>
            </a:r>
          </a:p>
        </p:txBody>
      </p:sp>
    </p:spTree>
    <p:extLst>
      <p:ext uri="{BB962C8B-B14F-4D97-AF65-F5344CB8AC3E}">
        <p14:creationId xmlns:p14="http://schemas.microsoft.com/office/powerpoint/2010/main" val="3417440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E51584-5BB3-9B37-715F-A2ECFE040600}"/>
              </a:ext>
            </a:extLst>
          </p:cNvPr>
          <p:cNvSpPr>
            <a:spLocks noGrp="1"/>
          </p:cNvSpPr>
          <p:nvPr>
            <p:ph type="title"/>
          </p:nvPr>
        </p:nvSpPr>
        <p:spPr/>
        <p:txBody>
          <a:bodyPr/>
          <a:lstStyle/>
          <a:p>
            <a:r>
              <a:rPr lang="el-GR" dirty="0"/>
              <a:t>Ποσοτικός προσδιορισμός </a:t>
            </a:r>
            <a:r>
              <a:rPr lang="el-GR" dirty="0" err="1"/>
              <a:t>Ανοσοσφαιρινών</a:t>
            </a:r>
            <a:endParaRPr lang="el-GR" dirty="0"/>
          </a:p>
        </p:txBody>
      </p:sp>
      <p:sp>
        <p:nvSpPr>
          <p:cNvPr id="3" name="Θέση περιεχομένου 2">
            <a:extLst>
              <a:ext uri="{FF2B5EF4-FFF2-40B4-BE49-F238E27FC236}">
                <a16:creationId xmlns:a16="http://schemas.microsoft.com/office/drawing/2014/main" id="{9BD3EA30-013B-5D4A-1CF7-F54C8E8129F5}"/>
              </a:ext>
            </a:extLst>
          </p:cNvPr>
          <p:cNvSpPr>
            <a:spLocks noGrp="1"/>
          </p:cNvSpPr>
          <p:nvPr>
            <p:ph idx="1"/>
          </p:nvPr>
        </p:nvSpPr>
        <p:spPr/>
        <p:txBody>
          <a:bodyPr>
            <a:normAutofit fontScale="92500" lnSpcReduction="10000"/>
          </a:bodyPr>
          <a:lstStyle/>
          <a:p>
            <a:r>
              <a:rPr lang="el-GR" dirty="0"/>
              <a:t>Ο ποσοτικός προσδιορισμός των </a:t>
            </a:r>
            <a:r>
              <a:rPr lang="el-GR" dirty="0" err="1"/>
              <a:t>ανοσοσφαιρινών</a:t>
            </a:r>
            <a:r>
              <a:rPr lang="el-GR" dirty="0"/>
              <a:t> ζητείται συνήθως σε συνδυασμό με άλλες εξετάσεις όπως είναι η </a:t>
            </a:r>
            <a:r>
              <a:rPr lang="el-GR" dirty="0" err="1"/>
              <a:t>ηλεκτροφόρηση</a:t>
            </a:r>
            <a:r>
              <a:rPr lang="el-GR" dirty="0"/>
              <a:t> πρωτεϊνών ορού και/ή ούρων για να βοηθήσει στην διάγνωση και την παρακολούθηση παθολογικών καταστάσεων που σχετίζονται με μη φυσιολογική ή υπερβολική παραγωγή </a:t>
            </a:r>
            <a:r>
              <a:rPr lang="el-GR" dirty="0" err="1"/>
              <a:t>ανοσοσφαιρίνης</a:t>
            </a:r>
            <a:r>
              <a:rPr lang="el-GR" dirty="0"/>
              <a:t>. Αν από την εξέταση αυτή μετρηθεί μία υπερβολικά υψηλή ποσότητα μίας τάξης </a:t>
            </a:r>
            <a:r>
              <a:rPr lang="el-GR" dirty="0" err="1"/>
              <a:t>ανοσοσφαιρίνης</a:t>
            </a:r>
            <a:r>
              <a:rPr lang="el-GR" dirty="0"/>
              <a:t>, μπορεί ζητηθεί περαιτέρω έλεγχος με </a:t>
            </a:r>
            <a:r>
              <a:rPr lang="el-GR" dirty="0" err="1"/>
              <a:t>ανοσοκαθήλωση</a:t>
            </a:r>
            <a:r>
              <a:rPr lang="el-GR" dirty="0"/>
              <a:t> ώστε να αποσαφηνιστεί εάν η </a:t>
            </a:r>
            <a:r>
              <a:rPr lang="el-GR" dirty="0" err="1"/>
              <a:t>ανοσοσφαιρίνη</a:t>
            </a:r>
            <a:r>
              <a:rPr lang="el-GR" dirty="0"/>
              <a:t> προέρχεται από ένα μοναδικό κλώνο ενός μη φυσιολογικού πλασματοκυττάρου (</a:t>
            </a:r>
            <a:r>
              <a:rPr lang="el-GR" dirty="0" err="1"/>
              <a:t>μονοκλωνική</a:t>
            </a:r>
            <a:r>
              <a:rPr lang="el-GR" dirty="0"/>
              <a:t> </a:t>
            </a:r>
            <a:r>
              <a:rPr lang="el-GR" dirty="0" err="1"/>
              <a:t>γαμμαπάθεια</a:t>
            </a:r>
            <a:r>
              <a:rPr lang="el-GR" dirty="0"/>
              <a:t>). Τέτοιες </a:t>
            </a:r>
            <a:r>
              <a:rPr lang="el-GR" dirty="0" err="1"/>
              <a:t>μονοκλωνικές</a:t>
            </a:r>
            <a:r>
              <a:rPr lang="el-GR" dirty="0"/>
              <a:t> </a:t>
            </a:r>
            <a:r>
              <a:rPr lang="el-GR" dirty="0" err="1"/>
              <a:t>γαμμοπάθειες</a:t>
            </a:r>
            <a:r>
              <a:rPr lang="el-GR" dirty="0"/>
              <a:t> παρατηρούνται στο πολλαπλό </a:t>
            </a:r>
            <a:r>
              <a:rPr lang="el-GR" dirty="0" err="1"/>
              <a:t>μυέλωμα</a:t>
            </a:r>
            <a:r>
              <a:rPr lang="el-GR" dirty="0"/>
              <a:t> που είναι μία νεοπλασία των πλασματοκυττάρων. Επίσης, τότε μπορεί να ζητηθεί και η μέτρηση των ελεύθερων ελαφρών αλυσίδων στον ορό.</a:t>
            </a:r>
          </a:p>
        </p:txBody>
      </p:sp>
    </p:spTree>
    <p:extLst>
      <p:ext uri="{BB962C8B-B14F-4D97-AF65-F5344CB8AC3E}">
        <p14:creationId xmlns:p14="http://schemas.microsoft.com/office/powerpoint/2010/main" val="171712315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2033</Words>
  <Application>Microsoft Office PowerPoint</Application>
  <PresentationFormat>Ευρεία οθόνη</PresentationFormat>
  <Paragraphs>113</Paragraphs>
  <Slides>26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26</vt:i4>
      </vt:variant>
    </vt:vector>
  </HeadingPairs>
  <TitlesOfParts>
    <vt:vector size="30" baseType="lpstr">
      <vt:lpstr>Arial</vt:lpstr>
      <vt:lpstr>Calibri</vt:lpstr>
      <vt:lpstr>Calibri Light</vt:lpstr>
      <vt:lpstr>Θέμα του Office</vt:lpstr>
      <vt:lpstr>ΑΝΟΣΟΛΟΓΙΑ ΕΡΓΑΣΤΗΡΙΟ</vt:lpstr>
      <vt:lpstr>Τι είναι η ανοσολογία;</vt:lpstr>
      <vt:lpstr>Τι είναι η ανοσία της αγέλης; </vt:lpstr>
      <vt:lpstr>Είδη εμβολίων</vt:lpstr>
      <vt:lpstr>Είδη εμβολίων 1</vt:lpstr>
      <vt:lpstr>Εξετάσεις που διενεργούνται:</vt:lpstr>
      <vt:lpstr>Προσδιορισμός Επιπέδων Ανοσοσφαιρινών (IgG, IgA, IgM, ΙgD), Υποτάξεων IgG (Νεφελομετρία) </vt:lpstr>
      <vt:lpstr>Διαταραχές ανοσοσφαιρινών</vt:lpstr>
      <vt:lpstr>Ποσοτικός προσδιορισμός Ανοσοσφαιρινών</vt:lpstr>
      <vt:lpstr>Πότε ζητείται ο ποσοτικός προσδιορισμός των ανοσοσφαιρινών;</vt:lpstr>
      <vt:lpstr>Σημασιολογία του ποσοτικού προσδιορισμού των ανοσοσφαιρινών.</vt:lpstr>
      <vt:lpstr>Αυξημένα επίπεδα</vt:lpstr>
      <vt:lpstr>Μειωμένα επίπεδα</vt:lpstr>
      <vt:lpstr>Παθολογικές καταστάσεις/Παράγοντες που επηρεάζουν την παραγωγή ανοσοσφαιρινών:</vt:lpstr>
      <vt:lpstr>Παθολογικές καταστάσεις που προκαλούν τη παθολογική απώλεια πρωτεϊνών:</vt:lpstr>
      <vt:lpstr>Ο ποσοτικός προσδιορισμός των ανοσοσφαιρινών χρησιμοποιείται για την ανίχνευση των μη φυσιολογικών επιπέδων των τριών κύριων τάξεων των ανοσοσφαιρινών (IgG, IgAκαι IgM) στο αίμα</vt:lpstr>
      <vt:lpstr>Ο ποσοτικός προσδιορισμός των ανοσοσφαιρινών χρησιμοποιείται για την ανίχνευση των μη φυσιολογικών επιπέδων των τριών κύριων τάξεων των ανοσοσφαιρινών (IgG, IgAκαι IgM) στο αίμα</vt:lpstr>
      <vt:lpstr>Αύξηση των επιπέδων των ανοσοσφαιρινών έχουμε σε:</vt:lpstr>
      <vt:lpstr>Μείωση των επιπέδων των ανοσοσφαιρινών έχουμε σε:</vt:lpstr>
      <vt:lpstr>Έλεγχος Ειδικής αντισωματικής απάντησης (ELISA) </vt:lpstr>
      <vt:lpstr>Λειτουργικότητα λεμφοκυττάρων με ποικίλες κυτταροκαλλιέργειες </vt:lpstr>
      <vt:lpstr>Λειτουργικότητα πολυμορφοπυρήνων ή μονοκυττάρων </vt:lpstr>
      <vt:lpstr>Ανοσοφαινοτυπική τυποποίηση Λευχαιμιών και παρακολούθηση της ελάχιστης υπολειπόμενης νόσου (MRD)  </vt:lpstr>
      <vt:lpstr>Γονιδιακή HLA τυποποίηση όλων των HLA αλληλίων (PCR-SSO, PCR-SSP) </vt:lpstr>
      <vt:lpstr>βιβλιογραφία</vt:lpstr>
      <vt:lpstr>ΕΥΧΑΡΙΣΤΙΕΣ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ΙΩΑΝΝΗΣ</dc:creator>
  <cp:lastModifiedBy>ΙΩΑΝΝΗΣ</cp:lastModifiedBy>
  <cp:revision>1</cp:revision>
  <dcterms:created xsi:type="dcterms:W3CDTF">2025-03-04T20:19:11Z</dcterms:created>
  <dcterms:modified xsi:type="dcterms:W3CDTF">2025-03-04T20:56:27Z</dcterms:modified>
</cp:coreProperties>
</file>