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8" r:id="rId3"/>
    <p:sldId id="275" r:id="rId4"/>
    <p:sldId id="269" r:id="rId5"/>
    <p:sldId id="276" r:id="rId6"/>
    <p:sldId id="270" r:id="rId7"/>
    <p:sldId id="272" r:id="rId8"/>
    <p:sldId id="277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2853615-BFDE-46DE-814C-47EC6EF6D371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b="1" u="sng" dirty="0">
                <a:latin typeface="Arial Black" panose="020B0A04020102020204" pitchFamily="34" charset="0"/>
              </a:rPr>
              <a:t>ΔΗΓΜΑΤΑ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37160" indent="0" algn="ctr">
              <a:buNone/>
            </a:pPr>
            <a:r>
              <a:rPr lang="el-GR" sz="2800" u="sng" dirty="0">
                <a:latin typeface="Arial Black" pitchFamily="34" charset="0"/>
              </a:rPr>
              <a:t>ΤΟΠΙΚΕΣ ΑΝΤΙΔΡΑΣΕΙΣ</a:t>
            </a:r>
          </a:p>
          <a:p>
            <a:r>
              <a:rPr lang="el-GR" b="1" dirty="0">
                <a:latin typeface="Arial" pitchFamily="34" charset="0"/>
                <a:cs typeface="Arial" pitchFamily="34" charset="0"/>
              </a:rPr>
              <a:t>1/Πόνος</a:t>
            </a:r>
          </a:p>
          <a:p>
            <a:r>
              <a:rPr lang="el-GR" b="1" dirty="0">
                <a:latin typeface="Arial" pitchFamily="34" charset="0"/>
                <a:cs typeface="Arial" pitchFamily="34" charset="0"/>
              </a:rPr>
              <a:t>2/Ερυθρότητα</a:t>
            </a:r>
          </a:p>
          <a:p>
            <a:r>
              <a:rPr lang="el-GR" b="1" dirty="0">
                <a:latin typeface="Arial" pitchFamily="34" charset="0"/>
                <a:cs typeface="Arial" pitchFamily="34" charset="0"/>
              </a:rPr>
              <a:t>3/Οίδημα</a:t>
            </a:r>
          </a:p>
          <a:p>
            <a:pPr marL="137160" indent="0" algn="ctr">
              <a:buNone/>
            </a:pPr>
            <a:r>
              <a:rPr lang="el-GR" u="sng" dirty="0">
                <a:latin typeface="Arial Black" pitchFamily="34" charset="0"/>
                <a:cs typeface="Arial" pitchFamily="34" charset="0"/>
              </a:rPr>
              <a:t>ΑΝΤΙΜΕΤΩΠΙΣΗ</a:t>
            </a:r>
          </a:p>
          <a:p>
            <a:r>
              <a:rPr lang="el-GR" b="1" dirty="0">
                <a:latin typeface="Arial" pitchFamily="34" charset="0"/>
                <a:cs typeface="Arial" pitchFamily="34" charset="0"/>
              </a:rPr>
              <a:t>1/Πάγος</a:t>
            </a:r>
          </a:p>
          <a:p>
            <a:r>
              <a:rPr lang="el-GR" b="1" dirty="0">
                <a:latin typeface="Arial" pitchFamily="34" charset="0"/>
                <a:cs typeface="Arial" pitchFamily="34" charset="0"/>
              </a:rPr>
              <a:t>2/Ανύψωση μέλους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3/</a:t>
            </a:r>
            <a:r>
              <a:rPr lang="el-GR" b="1" dirty="0">
                <a:latin typeface="Arial" pitchFamily="34" charset="0"/>
                <a:cs typeface="Arial" pitchFamily="34" charset="0"/>
              </a:rPr>
              <a:t>Περιορισμός στην κινητικότητα του μέλους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976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b="1" u="sng" dirty="0">
                <a:latin typeface="Arial Black" panose="020B0A04020102020204" pitchFamily="34" charset="0"/>
              </a:rPr>
              <a:t>ΔΗΓΜΑΤΑ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37160" indent="0" algn="ctr">
              <a:buNone/>
            </a:pPr>
            <a:r>
              <a:rPr lang="el-GR" sz="3200" u="sng" dirty="0">
                <a:latin typeface="Arial Black" pitchFamily="34" charset="0"/>
              </a:rPr>
              <a:t>ΣΥΣΤΗΜΑΤΙΚΕΣ ΑΛΛΕΡΓΙΚΕΣ ΑΝΤΙΔΡΑΣΕΙΣ</a:t>
            </a:r>
          </a:p>
          <a:p>
            <a:r>
              <a:rPr lang="el-GR" b="1" dirty="0">
                <a:latin typeface="Arial" pitchFamily="34" charset="0"/>
                <a:cs typeface="Arial" pitchFamily="34" charset="0"/>
              </a:rPr>
              <a:t>1/ΕΞΑΝΘΗΜΑ</a:t>
            </a:r>
          </a:p>
          <a:p>
            <a:r>
              <a:rPr lang="el-GR" b="1" dirty="0">
                <a:latin typeface="Arial" pitchFamily="34" charset="0"/>
                <a:cs typeface="Arial" pitchFamily="34" charset="0"/>
              </a:rPr>
              <a:t>2/ΟΙΔΗΜΑ ΛΑΡΥΓΓΑ</a:t>
            </a:r>
          </a:p>
          <a:p>
            <a:r>
              <a:rPr lang="el-GR" b="1" dirty="0">
                <a:latin typeface="Arial" pitchFamily="34" charset="0"/>
                <a:cs typeface="Arial" pitchFamily="34" charset="0"/>
              </a:rPr>
              <a:t>3/ΒΡΟΓΧΟΣΠΑΣΜΟΣ</a:t>
            </a:r>
          </a:p>
          <a:p>
            <a:r>
              <a:rPr lang="el-GR" b="1" dirty="0">
                <a:latin typeface="Arial" pitchFamily="34" charset="0"/>
                <a:cs typeface="Arial" pitchFamily="34" charset="0"/>
              </a:rPr>
              <a:t>4/ΥΠΟΤΑΣΗ</a:t>
            </a:r>
          </a:p>
          <a:p>
            <a:r>
              <a:rPr lang="el-GR" b="1" dirty="0">
                <a:latin typeface="Arial" pitchFamily="34" charset="0"/>
                <a:cs typeface="Arial" pitchFamily="34" charset="0"/>
              </a:rPr>
              <a:t>5/ΤΑΧΥΚΑΡΔΙΑ</a:t>
            </a:r>
          </a:p>
          <a:p>
            <a:r>
              <a:rPr lang="el-GR" b="1" dirty="0">
                <a:latin typeface="Arial" pitchFamily="34" charset="0"/>
                <a:cs typeface="Arial" pitchFamily="34" charset="0"/>
              </a:rPr>
              <a:t>6/ΚΟΙΛΙΑΚΑ ΑΛΓΗ</a:t>
            </a:r>
          </a:p>
          <a:p>
            <a:pPr marL="137160" indent="0" algn="ctr">
              <a:buNone/>
            </a:pPr>
            <a:r>
              <a:rPr lang="el-GR" sz="3600" u="sng" dirty="0">
                <a:latin typeface="Arial Black" pitchFamily="34" charset="0"/>
              </a:rPr>
              <a:t>ΑΝΤΙΜΕΤΩΠΙΣΗ</a:t>
            </a:r>
          </a:p>
          <a:p>
            <a:r>
              <a:rPr lang="el-GR" b="1" dirty="0">
                <a:latin typeface="Arial" pitchFamily="34" charset="0"/>
                <a:cs typeface="Arial" pitchFamily="34" charset="0"/>
              </a:rPr>
              <a:t>ΑΔΡΕΝΑΛΙΝΗ,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I.V,</a:t>
            </a:r>
            <a:r>
              <a:rPr lang="el-GR" b="1" dirty="0">
                <a:latin typeface="Arial" pitchFamily="34" charset="0"/>
                <a:cs typeface="Arial" pitchFamily="34" charset="0"/>
              </a:rPr>
              <a:t>ΚΟΡΤΙΖΟΝΗ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76296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b="1" u="sng" dirty="0">
                <a:latin typeface="Arial Black" panose="020B0A04020102020204" pitchFamily="34" charset="0"/>
              </a:rPr>
              <a:t>ΔΗΓΜΑΤΑ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l-GR" u="sng" dirty="0">
                <a:latin typeface="Arial Black" panose="020B0A04020102020204" pitchFamily="34" charset="0"/>
              </a:rPr>
              <a:t>ΔΗΓΜΑΤΑ ΑΠΟ ΘΗΛΑΣΤΙΚΑ</a:t>
            </a:r>
          </a:p>
          <a:p>
            <a:pPr algn="ctr"/>
            <a:r>
              <a:rPr lang="el-GR" dirty="0">
                <a:latin typeface="Arial Black" panose="020B0A04020102020204" pitchFamily="34" charset="0"/>
              </a:rPr>
              <a:t>Συχνότερα από σκυλιά μετά από γάτες και τέλος από ανθρώπους.</a:t>
            </a:r>
          </a:p>
          <a:p>
            <a:pPr algn="ctr"/>
            <a:r>
              <a:rPr lang="el-GR" dirty="0">
                <a:latin typeface="Arial Black" panose="020B0A04020102020204" pitchFamily="34" charset="0"/>
              </a:rPr>
              <a:t>Η επιμόλυνση οφείλεται σε μικρόβια της στοματικής κοιλότητας του ζώου ή στη χλωρίδα του δέρματος του θύματος.</a:t>
            </a:r>
          </a:p>
          <a:p>
            <a:pPr algn="ctr"/>
            <a:r>
              <a:rPr lang="el-GR" dirty="0">
                <a:latin typeface="Arial Black" panose="020B0A04020102020204" pitchFamily="34" charset="0"/>
              </a:rPr>
              <a:t>Επιβάλλεται η αντιτετανική κάλυψη .</a:t>
            </a:r>
          </a:p>
          <a:p>
            <a:pPr algn="ctr"/>
            <a:r>
              <a:rPr lang="el-GR" dirty="0">
                <a:latin typeface="Arial Black" panose="020B0A04020102020204" pitchFamily="34" charset="0"/>
              </a:rPr>
              <a:t>Προφύλαξη από λύσσα από σαρκοβόρα άγρια </a:t>
            </a:r>
            <a:r>
              <a:rPr lang="el-GR" dirty="0" err="1">
                <a:latin typeface="Arial Black" panose="020B0A04020102020204" pitchFamily="34" charset="0"/>
              </a:rPr>
              <a:t>ζώα,νυχτερίδες</a:t>
            </a:r>
            <a:r>
              <a:rPr lang="el-GR" dirty="0">
                <a:latin typeface="Arial Black" panose="020B0A04020102020204" pitchFamily="34" charset="0"/>
              </a:rPr>
              <a:t> και μη εμβολιασμένα κατοικίδια.</a:t>
            </a:r>
          </a:p>
        </p:txBody>
      </p:sp>
    </p:spTree>
    <p:extLst>
      <p:ext uri="{BB962C8B-B14F-4D97-AF65-F5344CB8AC3E}">
        <p14:creationId xmlns:p14="http://schemas.microsoft.com/office/powerpoint/2010/main" val="3102342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b="1" u="sng" dirty="0">
                <a:latin typeface="Arial Black" panose="020B0A04020102020204" pitchFamily="34" charset="0"/>
              </a:rPr>
              <a:t>ΔΗΓΜΑΤΑ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ctr">
              <a:buNone/>
            </a:pPr>
            <a:r>
              <a:rPr lang="el-GR" sz="2800" u="sng" dirty="0">
                <a:latin typeface="Arial Black" pitchFamily="34" charset="0"/>
              </a:rPr>
              <a:t>ΔΗΓΜΑΤΑ ΑΠΟ ΘΗΛΑΣΤΙΚΑ</a:t>
            </a:r>
          </a:p>
          <a:p>
            <a:r>
              <a:rPr lang="el-GR" b="1" dirty="0">
                <a:latin typeface="Arial" pitchFamily="34" charset="0"/>
                <a:cs typeface="Arial" pitchFamily="34" charset="0"/>
              </a:rPr>
              <a:t>1/ΑΜΕΣΟΣ ΚΑΘΑΡΙΣΜΟΣ ΝΕΡΟ,ΣΑΠΟΥΝΙ,ΑΝΤΙΣΗΠΤΙΚΟ</a:t>
            </a:r>
          </a:p>
          <a:p>
            <a:r>
              <a:rPr lang="el-GR" b="1" dirty="0">
                <a:latin typeface="Arial" pitchFamily="34" charset="0"/>
                <a:cs typeface="Arial" pitchFamily="34" charset="0"/>
              </a:rPr>
              <a:t>2/ΕΝΗΜΕΡΩΣΗ ΑΣΤΥΝΟΜΙΑΣ,ΥΓΕΙΟΝΟΜΙΚΩΝ ΑΡΧΩΝ</a:t>
            </a:r>
          </a:p>
          <a:p>
            <a:r>
              <a:rPr lang="el-GR" b="1" dirty="0">
                <a:latin typeface="Arial" pitchFamily="34" charset="0"/>
                <a:cs typeface="Arial" pitchFamily="34" charset="0"/>
              </a:rPr>
              <a:t>3/ΑΝΟΣΟΠΟΙΗΣΗ ΓΙΑ ΤΕΤΑΝΟ ΚΑΙ ΑΝΤΙΛΥΣΣΙΚΟΣ ΟΡΟΣ</a:t>
            </a:r>
          </a:p>
          <a:p>
            <a:r>
              <a:rPr lang="el-GR" b="1" dirty="0">
                <a:latin typeface="Arial" pitchFamily="34" charset="0"/>
                <a:cs typeface="Arial" pitchFamily="34" charset="0"/>
              </a:rPr>
              <a:t>4/ΑΚΙΝΗΤΟΠΟΙΗΣΗ,ΑΝΥΨΩΣΗ ΜΕΛΟΥΣ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76296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b="1" u="sng" dirty="0">
                <a:latin typeface="Arial Black" panose="020B0A04020102020204" pitchFamily="34" charset="0"/>
              </a:rPr>
              <a:t>ΔΗΓΜΑΤΑ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37160" indent="0" algn="ctr">
              <a:buNone/>
            </a:pPr>
            <a:r>
              <a:rPr lang="el-GR" sz="2800" u="sng" dirty="0">
                <a:latin typeface="Arial Black" pitchFamily="34" charset="0"/>
              </a:rPr>
              <a:t>ΔΗΓΜΑΤΑ ΑΠΟ ΦΙΔΙΑ</a:t>
            </a:r>
          </a:p>
          <a:p>
            <a:pPr marL="137160" indent="0" algn="ctr">
              <a:buNone/>
            </a:pPr>
            <a:endParaRPr lang="el-GR" sz="2800" u="sng" dirty="0">
              <a:latin typeface="Arial Black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1.Θύμα ζεστό, ακίνητο, ήρεμο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2.Το σημείο τραύματος κάτω από το επίπεδο της καρδιάς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3.Καθαρισμός με σαπούνι, νερό ήπιο αντισηπτικό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4.Ειδικός </a:t>
            </a:r>
            <a:r>
              <a:rPr lang="el-GR" dirty="0" err="1">
                <a:latin typeface="Arial" pitchFamily="34" charset="0"/>
                <a:cs typeface="Arial" pitchFamily="34" charset="0"/>
              </a:rPr>
              <a:t>αντιοφικός</a:t>
            </a:r>
            <a:r>
              <a:rPr lang="el-GR" dirty="0">
                <a:latin typeface="Arial" pitchFamily="34" charset="0"/>
                <a:cs typeface="Arial" pitchFamily="34" charset="0"/>
              </a:rPr>
              <a:t> ορός</a:t>
            </a:r>
          </a:p>
          <a:p>
            <a:pPr marL="68580" indent="0">
              <a:buNone/>
            </a:pPr>
            <a:r>
              <a:rPr lang="el-GR" dirty="0">
                <a:latin typeface="Arial" pitchFamily="34" charset="0"/>
                <a:cs typeface="Arial" pitchFamily="34" charset="0"/>
              </a:rPr>
              <a:t>        Αντιτετανικός ορός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5.Παρακολούθηση θύματος για 24 ώρες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49441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b="1" u="sng" dirty="0">
                <a:latin typeface="Arial Black" panose="020B0A04020102020204" pitchFamily="34" charset="0"/>
              </a:rPr>
              <a:t>ΔΗΓΜΑΤΑ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ctr">
              <a:buNone/>
            </a:pPr>
            <a:r>
              <a:rPr lang="el-GR" sz="2800" u="sng" dirty="0">
                <a:latin typeface="Arial Black" pitchFamily="34" charset="0"/>
              </a:rPr>
              <a:t>ΔΗΓΜΑΤΑ ΑΠΟ ΜΕΔΟΥΣΕΣ</a:t>
            </a:r>
          </a:p>
          <a:p>
            <a:pPr marL="137160" indent="0" algn="ctr">
              <a:buNone/>
            </a:pPr>
            <a:endParaRPr lang="el-GR" sz="2800" u="sng" dirty="0">
              <a:latin typeface="Arial Black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1/Αλκοόλη πάνω στο τραύμα για εξουδετέρωση των </a:t>
            </a:r>
            <a:r>
              <a:rPr lang="el-GR" dirty="0" err="1">
                <a:latin typeface="Arial" pitchFamily="34" charset="0"/>
                <a:cs typeface="Arial" pitchFamily="34" charset="0"/>
              </a:rPr>
              <a:t>νηματοκύστεων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2/Εμβύθυνση της βλάβης σε ζεστό νερό 43-46</a:t>
            </a:r>
            <a:r>
              <a:rPr lang="el-GR" baseline="30000" dirty="0">
                <a:latin typeface="Arial" pitchFamily="34" charset="0"/>
                <a:cs typeface="Arial" pitchFamily="34" charset="0"/>
              </a:rPr>
              <a:t>ο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C</a:t>
            </a: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76296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b="1" u="sng" dirty="0">
                <a:latin typeface="Arial Black" panose="020B0A04020102020204" pitchFamily="34" charset="0"/>
              </a:rPr>
              <a:t>ΔΗΓΜΑΤΑ</a:t>
            </a:r>
          </a:p>
        </p:txBody>
      </p:sp>
      <p:pic>
        <p:nvPicPr>
          <p:cNvPr id="4" name="4 - Εικόνα" descr="http://www.clevermarket.gr/Uploads/Resources/21959/2-enlarge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324100"/>
            <a:ext cx="6624736" cy="376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4755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1B2E1C-9969-D84C-4B93-2AA626FB0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ΒΙΒΛΙΟΓΡΑΦΙΑ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25EA2DC-014A-1EC0-830B-50D33CD19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Σημειώσεις ΙΕΚ-ΕΚΑΒ Αθήνας.</a:t>
            </a:r>
          </a:p>
          <a:p>
            <a:r>
              <a:rPr lang="el-GR" dirty="0"/>
              <a:t>     Σημειώσεις ΕΠΙ ΕΚΑΒ.</a:t>
            </a:r>
          </a:p>
          <a:p>
            <a:r>
              <a:rPr lang="el-GR" dirty="0"/>
              <a:t>Σημειώσεις συνεχιζόμενης εκπαίδευσης </a:t>
            </a:r>
            <a:r>
              <a:rPr lang="el-GR" dirty="0" err="1"/>
              <a:t>Διασωστών</a:t>
            </a:r>
            <a:r>
              <a:rPr lang="el-GR" dirty="0"/>
              <a:t> ΕΚΑΒ.</a:t>
            </a:r>
          </a:p>
          <a:p>
            <a:r>
              <a:rPr lang="el-GR" dirty="0"/>
              <a:t>     </a:t>
            </a:r>
            <a:r>
              <a:rPr lang="en-US" dirty="0"/>
              <a:t>ERC Guidelines 2015.</a:t>
            </a:r>
          </a:p>
          <a:p>
            <a:r>
              <a:rPr lang="en-US" dirty="0"/>
              <a:t>PHTLS 8th Edition, </a:t>
            </a:r>
            <a:r>
              <a:rPr lang="el-GR" dirty="0"/>
              <a:t>Ελληνική Έκδοση, Ιατρικές Εκδόσεις Λαγός </a:t>
            </a:r>
            <a:r>
              <a:rPr lang="el-GR" dirty="0" err="1"/>
              <a:t>Δημ</a:t>
            </a:r>
            <a:r>
              <a:rPr lang="el-GR" dirty="0"/>
              <a:t>.</a:t>
            </a:r>
          </a:p>
          <a:p>
            <a:r>
              <a:rPr lang="en-US" dirty="0"/>
              <a:t>Bleeding Control for the injured Courses, NAEMT.</a:t>
            </a:r>
          </a:p>
          <a:p>
            <a:r>
              <a:rPr lang="en-US" dirty="0"/>
              <a:t>PHTLS for First Responders .</a:t>
            </a:r>
          </a:p>
          <a:p>
            <a:r>
              <a:rPr lang="el-GR" dirty="0"/>
              <a:t>Διαχείριση Αεραγωγού, Ελληνική Εταιρεία Διαχείρισης Αεραγωγού.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36435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Γωνίες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Κλασικό Offic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73</TotalTime>
  <Words>272</Words>
  <Application>Microsoft Office PowerPoint</Application>
  <PresentationFormat>Προβολή στην οθόνη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Times New Roman</vt:lpstr>
      <vt:lpstr>Wingdings 2</vt:lpstr>
      <vt:lpstr>Austin</vt:lpstr>
      <vt:lpstr>ΔΗΓΜΑΤΑ</vt:lpstr>
      <vt:lpstr>ΔΗΓΜΑΤΑ</vt:lpstr>
      <vt:lpstr>ΔΗΓΜΑΤΑ</vt:lpstr>
      <vt:lpstr>ΔΗΓΜΑΤΑ</vt:lpstr>
      <vt:lpstr>ΔΗΓΜΑΤΑ</vt:lpstr>
      <vt:lpstr>ΔΗΓΜΑΤΑ</vt:lpstr>
      <vt:lpstr>ΔΗΓΜΑΤΑ</vt:lpstr>
      <vt:lpstr>ΒΙΒΛΙΟΓΡΑΦΙΑ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ΔΗΛΗΤΗΡΙΑΣΕΙΣ</dc:title>
  <dc:creator>Maria</dc:creator>
  <cp:lastModifiedBy>ΙΩΑΝΝΗΣ</cp:lastModifiedBy>
  <cp:revision>23</cp:revision>
  <dcterms:created xsi:type="dcterms:W3CDTF">2015-12-28T13:53:30Z</dcterms:created>
  <dcterms:modified xsi:type="dcterms:W3CDTF">2025-03-04T19:52:00Z</dcterms:modified>
</cp:coreProperties>
</file>