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1"/>
  </p:sldMasterIdLst>
  <p:notesMasterIdLst>
    <p:notesMasterId r:id="rId8"/>
  </p:notesMasterIdLst>
  <p:handoutMasterIdLst>
    <p:handoutMasterId r:id="rId9"/>
  </p:handoutMasterIdLst>
  <p:sldIdLst>
    <p:sldId id="343" r:id="rId2"/>
    <p:sldId id="388" r:id="rId3"/>
    <p:sldId id="402" r:id="rId4"/>
    <p:sldId id="382" r:id="rId5"/>
    <p:sldId id="391" r:id="rId6"/>
    <p:sldId id="403" r:id="rId7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551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4" pos="1050" userDrawn="1">
          <p15:clr>
            <a:srgbClr val="A4A3A4"/>
          </p15:clr>
        </p15:guide>
        <p15:guide id="5" pos="892" userDrawn="1">
          <p15:clr>
            <a:srgbClr val="A4A3A4"/>
          </p15:clr>
        </p15:guide>
        <p15:guide id="6" pos="1822" userDrawn="1">
          <p15:clr>
            <a:srgbClr val="A4A3A4"/>
          </p15:clr>
        </p15:guide>
        <p15:guide id="7" pos="4089" userDrawn="1">
          <p15:clr>
            <a:srgbClr val="A4A3A4"/>
          </p15:clr>
        </p15:guide>
        <p15:guide id="8" orient="horz" pos="935" userDrawn="1">
          <p15:clr>
            <a:srgbClr val="A4A3A4"/>
          </p15:clr>
        </p15:guide>
        <p15:guide id="9" orient="horz" pos="1548" userDrawn="1">
          <p15:clr>
            <a:srgbClr val="A4A3A4"/>
          </p15:clr>
        </p15:guide>
        <p15:guide id="10" orient="horz" pos="1865" userDrawn="1">
          <p15:clr>
            <a:srgbClr val="A4A3A4"/>
          </p15:clr>
        </p15:guide>
        <p15:guide id="11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CC"/>
    <a:srgbClr val="D60093"/>
    <a:srgbClr val="8A8E96"/>
    <a:srgbClr val="8FBDE8"/>
    <a:srgbClr val="F4F9FE"/>
    <a:srgbClr val="EEF6F1"/>
    <a:srgbClr val="E6E6E6"/>
    <a:srgbClr val="E7E9F6"/>
    <a:srgbClr val="2B2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88889" autoAdjust="0"/>
  </p:normalViewPr>
  <p:slideViewPr>
    <p:cSldViewPr snapToGrid="0">
      <p:cViewPr varScale="1">
        <p:scale>
          <a:sx n="60" d="100"/>
          <a:sy n="60" d="100"/>
        </p:scale>
        <p:origin x="-756" y="-72"/>
      </p:cViewPr>
      <p:guideLst>
        <p:guide orient="horz" pos="572"/>
        <p:guide orient="horz" pos="366"/>
        <p:guide orient="horz" pos="267"/>
        <p:guide orient="horz" pos="3801"/>
        <p:guide orient="horz" pos="3956"/>
        <p:guide pos="551"/>
        <p:guide pos="7242"/>
        <p:guide pos="722"/>
        <p:guide pos="256"/>
        <p:guide pos="382"/>
        <p:guide pos="74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34" Type="http://schemas.microsoft.com/office/2018/10/relationships/authors" Target="NUL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1BD8B79-0CF6-47D9-9DB2-44E72BFB31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35B8400-500A-4335-8DDE-5584C13FB7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9402C-F218-4EF6-9A0D-AC1B615D4C4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36E7BF-70CC-4433-85A3-E1FFEBB1AE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9927904-4DA9-4CE2-BB15-A029DAA48B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8661A-D262-4809-9338-7F2C27870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3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hape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A716A-96FF-444E-85A3-889DB32D1FBA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4" name="Shape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hape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hape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hape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4AF92-FB35-FC4B-A1DD-7C909C20A5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hape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4AF92-FB35-FC4B-A1DD-7C909C20A5E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4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hape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AF92-FB35-FC4B-A1DD-7C909C20A5E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39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hape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AF92-FB35-FC4B-A1DD-7C909C20A5E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20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hape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4AF92-FB35-FC4B-A1DD-7C909C20A5E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33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hape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AF92-FB35-FC4B-A1DD-7C909C20A5E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16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Στρογγυλεμένο ορθογώνιο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D0C9-DCEA-F448-A25E-CBBFA477327C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C3D1286-2ED5-F249-91B4-A7CB34113F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Ορθογώνιο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D0C9-DCEA-F448-A25E-CBBFA477327C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1286-2ED5-F249-91B4-A7CB34113F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D0C9-DCEA-F448-A25E-CBBFA477327C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1286-2ED5-F249-91B4-A7CB34113F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D0C9-DCEA-F448-A25E-CBBFA477327C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1286-2ED5-F249-91B4-A7CB34113F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Στρογγυλεμένο ορθογώνιο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D0C9-DCEA-F448-A25E-CBBFA477327C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Ορθογώνιο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6C3D1286-2ED5-F249-91B4-A7CB34113F5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D0C9-DCEA-F448-A25E-CBBFA477327C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1286-2ED5-F249-91B4-A7CB34113F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D0C9-DCEA-F448-A25E-CBBFA477327C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1286-2ED5-F249-91B4-A7CB34113F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D0C9-DCEA-F448-A25E-CBBFA477327C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1286-2ED5-F249-91B4-A7CB34113F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D0C9-DCEA-F448-A25E-CBBFA477327C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1286-2ED5-F249-91B4-A7CB34113F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Στρογγυλεμένο ορθογώνιο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D0C9-DCEA-F448-A25E-CBBFA477327C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1286-2ED5-F249-91B4-A7CB34113F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D0C9-DCEA-F448-A25E-CBBFA477327C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6C3D1286-2ED5-F249-91B4-A7CB34113F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Ορθογώνιο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Ορθογώνιο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Στρογγυλεμένο ορθογώνιο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07D0C9-DCEA-F448-A25E-CBBFA477327C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C3D1286-2ED5-F249-91B4-A7CB34113F5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1.xml"/><Relationship Id="rId7" Type="http://schemas.microsoft.com/office/2007/relationships/hdphoto" Target="../media/hdphoto1.wdp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>
            <a:extLst>
              <a:ext uri="{FF2B5EF4-FFF2-40B4-BE49-F238E27FC236}">
                <a16:creationId xmlns:a16="http://schemas.microsoft.com/office/drawing/2014/main" xmlns="" id="{8F32C49C-CA82-44AD-87B5-61623BBFE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590" y="0"/>
            <a:ext cx="12192000" cy="6858000"/>
          </a:xfrm>
          <a:prstGeom prst="rect">
            <a:avLst/>
          </a:prstGeom>
        </p:spPr>
      </p:pic>
      <p:pic>
        <p:nvPicPr>
          <p:cNvPr id="14" name="Shape">
            <a:extLst>
              <a:ext uri="{FF2B5EF4-FFF2-40B4-BE49-F238E27FC236}">
                <a16:creationId xmlns:a16="http://schemas.microsoft.com/office/drawing/2014/main" xmlns="" id="{BA09CACA-FFD9-4CEE-B13D-B5F506A4BE4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6467" y="742639"/>
            <a:ext cx="4085999" cy="6115361"/>
          </a:xfrm>
          <a:prstGeom prst="rect">
            <a:avLst/>
          </a:prstGeom>
        </p:spPr>
      </p:pic>
      <p:sp>
        <p:nvSpPr>
          <p:cNvPr id="6" name="Shape">
            <a:extLst>
              <a:ext uri="{FF2B5EF4-FFF2-40B4-BE49-F238E27FC236}">
                <a16:creationId xmlns:a16="http://schemas.microsoft.com/office/drawing/2014/main" xmlns="" id="{BBEA695F-D986-489A-8059-0CF6C4DDBACF}"/>
              </a:ext>
            </a:extLst>
          </p:cNvPr>
          <p:cNvSpPr txBox="1">
            <a:spLocks/>
          </p:cNvSpPr>
          <p:nvPr/>
        </p:nvSpPr>
        <p:spPr>
          <a:xfrm flipH="1">
            <a:off x="709944" y="2082341"/>
            <a:ext cx="5595162" cy="1717978"/>
          </a:xfrm>
          <a:prstGeom prst="wedgeRoundRectCallout">
            <a:avLst>
              <a:gd name="adj1" fmla="val -53184"/>
              <a:gd name="adj2" fmla="val 2135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254000" dist="127000" dir="5400000" algn="ctr" rotWithShape="0">
              <a:srgbClr val="C0B8A3">
                <a:alpha val="26000"/>
              </a:srgbClr>
            </a:outerShdw>
          </a:effectLst>
        </p:spPr>
        <p:txBody>
          <a:bodyPr lIns="216000" tIns="144000" rIns="216000" bIns="144000" anchor="ctr">
            <a:noAutofit/>
          </a:bodyPr>
          <a:lstStyle>
            <a:defPPr>
              <a:defRPr lang="en-US"/>
            </a:defPPr>
            <a:lvl1pPr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lnSpc>
                <a:spcPct val="114000"/>
              </a:lnSpc>
            </a:pPr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Θέμα Μαθήματος: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Πολλαπλασιασμός με Παραδείγματα</a:t>
            </a:r>
            <a:endParaRPr lang="en-US" sz="2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6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>
            <a:extLst>
              <a:ext uri="{FF2B5EF4-FFF2-40B4-BE49-F238E27FC236}">
                <a16:creationId xmlns:a16="http://schemas.microsoft.com/office/drawing/2014/main" xmlns="" id="{9821958F-8C85-4EC6-AB93-D0BC7FA33552}"/>
              </a:ext>
            </a:extLst>
          </p:cNvPr>
          <p:cNvSpPr txBox="1"/>
          <p:nvPr/>
        </p:nvSpPr>
        <p:spPr>
          <a:xfrm>
            <a:off x="988828" y="385713"/>
            <a:ext cx="10507847" cy="61863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3600" b="1" dirty="0">
                <a:solidFill>
                  <a:schemeClr val="accent2">
                    <a:lumMod val="75000"/>
                  </a:schemeClr>
                </a:solidFill>
              </a:rPr>
              <a:t>Τ</a:t>
            </a:r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ι </a:t>
            </a:r>
            <a:r>
              <a:rPr lang="el-GR" sz="3600" b="1" dirty="0">
                <a:solidFill>
                  <a:schemeClr val="accent2">
                    <a:lumMod val="75000"/>
                  </a:schemeClr>
                </a:solidFill>
              </a:rPr>
              <a:t>είναι Πολλαπλασιασμός;</a:t>
            </a:r>
          </a:p>
          <a:p>
            <a:r>
              <a:rPr lang="el-GR" sz="3600" dirty="0"/>
              <a:t>Ο πολλαπλασιασμός είναι ένας τρόπος να προσθέτουμε </a:t>
            </a:r>
            <a:r>
              <a:rPr lang="el-GR" sz="3600" b="1" dirty="0"/>
              <a:t>τον ίδιο αριθμό πολλές φορές</a:t>
            </a:r>
            <a:r>
              <a:rPr lang="el-GR" sz="3600" dirty="0" smtClean="0"/>
              <a:t>.</a:t>
            </a:r>
          </a:p>
          <a:p>
            <a:endParaRPr lang="el-GR" sz="3600" dirty="0"/>
          </a:p>
          <a:p>
            <a:r>
              <a:rPr lang="el-GR" sz="3600" dirty="0" err="1"/>
              <a:t>🔍</a:t>
            </a:r>
            <a:r>
              <a:rPr lang="el-GR" sz="3600" dirty="0"/>
              <a:t> Για παράδειγμα:</a:t>
            </a:r>
          </a:p>
          <a:p>
            <a:r>
              <a:rPr lang="el-GR" sz="3600" dirty="0"/>
              <a:t>Αν έχουμε 3 σακούλες με 4 μήλα η κάθε μία, αντί να κάνουμε 4 + 4 + 4, κάνουμε:</a:t>
            </a:r>
            <a:br>
              <a:rPr lang="el-GR" sz="3600" dirty="0"/>
            </a:br>
            <a:r>
              <a:rPr lang="el-GR" sz="3600" b="1" dirty="0"/>
              <a:t>3 × 4 = </a:t>
            </a:r>
            <a:r>
              <a:rPr lang="el-GR" sz="3600" b="1" dirty="0" smtClean="0"/>
              <a:t>12</a:t>
            </a:r>
          </a:p>
          <a:p>
            <a:endParaRPr lang="el-GR" sz="3600" dirty="0"/>
          </a:p>
          <a:p>
            <a:r>
              <a:rPr lang="el-GR" sz="3600" dirty="0" err="1"/>
              <a:t>📌</a:t>
            </a:r>
            <a:r>
              <a:rPr lang="el-GR" sz="3600" dirty="0"/>
              <a:t> Άλλο παράδειγμα:</a:t>
            </a:r>
          </a:p>
          <a:p>
            <a:r>
              <a:rPr lang="el-GR" sz="3600" dirty="0"/>
              <a:t>2 × 5 = 10 σημαίνει ότι έχουμε </a:t>
            </a:r>
            <a:r>
              <a:rPr lang="el-GR" sz="3600" b="1" dirty="0"/>
              <a:t>δύο φορές από 5</a:t>
            </a:r>
            <a:r>
              <a:rPr lang="el-GR" sz="3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5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">
            <a:extLst>
              <a:ext uri="{FF2B5EF4-FFF2-40B4-BE49-F238E27FC236}">
                <a16:creationId xmlns:a16="http://schemas.microsoft.com/office/drawing/2014/main" xmlns="" id="{874C658C-67FF-4EF0-B160-117082C281B1}"/>
              </a:ext>
            </a:extLst>
          </p:cNvPr>
          <p:cNvGrpSpPr/>
          <p:nvPr/>
        </p:nvGrpSpPr>
        <p:grpSpPr>
          <a:xfrm>
            <a:off x="874713" y="182109"/>
            <a:ext cx="4306887" cy="1505177"/>
            <a:chOff x="785811" y="5309230"/>
            <a:chExt cx="3376613" cy="959645"/>
          </a:xfrm>
        </p:grpSpPr>
        <p:pic>
          <p:nvPicPr>
            <p:cNvPr id="9" name="Shape">
              <a:extLst>
                <a:ext uri="{FF2B5EF4-FFF2-40B4-BE49-F238E27FC236}">
                  <a16:creationId xmlns:a16="http://schemas.microsoft.com/office/drawing/2014/main" xmlns="" id="{086F956D-B0AE-4F67-9D73-19938D821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811" y="5309230"/>
              <a:ext cx="3376613" cy="9596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</p:pic>
        <p:sp>
          <p:nvSpPr>
            <p:cNvPr id="10" name="Shape">
              <a:extLst>
                <a:ext uri="{FF2B5EF4-FFF2-40B4-BE49-F238E27FC236}">
                  <a16:creationId xmlns:a16="http://schemas.microsoft.com/office/drawing/2014/main" xmlns="" id="{C11DE939-D928-4113-ABDB-F76CC072A8BF}"/>
                </a:ext>
              </a:extLst>
            </p:cNvPr>
            <p:cNvSpPr/>
            <p:nvPr/>
          </p:nvSpPr>
          <p:spPr>
            <a:xfrm>
              <a:off x="1834490" y="5606170"/>
              <a:ext cx="1935350" cy="49866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l-GR" b="1" dirty="0" smtClean="0">
                  <a:solidFill>
                    <a:srgbClr val="64646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Ας δούμε μερικά παραδείγματα</a:t>
              </a:r>
              <a:endParaRPr lang="en-US" b="1" dirty="0">
                <a:solidFill>
                  <a:srgbClr val="6464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1" name="Shape">
              <a:extLst>
                <a:ext uri="{FF2B5EF4-FFF2-40B4-BE49-F238E27FC236}">
                  <a16:creationId xmlns:a16="http://schemas.microsoft.com/office/drawing/2014/main" xmlns="" id="{651AC193-5A3F-4494-81CA-2DE72AAA67D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595"/>
            <a:stretch/>
          </p:blipFill>
          <p:spPr>
            <a:xfrm>
              <a:off x="785811" y="5471422"/>
              <a:ext cx="827475" cy="693348"/>
            </a:xfrm>
            <a:prstGeom prst="ellipse">
              <a:avLst/>
            </a:prstGeom>
            <a:solidFill>
              <a:srgbClr val="F6E8DE"/>
            </a:solidFill>
            <a:ln w="57150">
              <a:noFill/>
            </a:ln>
          </p:spPr>
        </p:pic>
      </p:grp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507977"/>
              </p:ext>
            </p:extLst>
          </p:nvPr>
        </p:nvGraphicFramePr>
        <p:xfrm>
          <a:off x="874713" y="1807029"/>
          <a:ext cx="10515600" cy="4121785"/>
        </p:xfrm>
        <a:graphic>
          <a:graphicData uri="http://schemas.openxmlformats.org/drawingml/2006/table">
            <a:tbl>
              <a:tblPr/>
              <a:tblGrid>
                <a:gridCol w="5257800"/>
                <a:gridCol w="5257800"/>
              </a:tblGrid>
              <a:tr h="498015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Πράξη</a:t>
                      </a:r>
                      <a:endParaRPr lang="el-GR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Περιγραφή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l-GR" sz="2000" dirty="0" smtClean="0"/>
                        <a:t>2 × 3</a:t>
                      </a:r>
                      <a:endParaRPr lang="el-GR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l-GR" sz="2000" dirty="0"/>
                        <a:t>2 φορές από 3 =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l-GR" sz="2000" dirty="0" smtClean="0"/>
                        <a:t>4 × 5</a:t>
                      </a:r>
                      <a:endParaRPr lang="el-GR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l-GR" sz="2000" dirty="0"/>
                        <a:t>4 φορές από 5 = 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l-GR" sz="2000" dirty="0" smtClean="0"/>
                        <a:t>6 × 2</a:t>
                      </a:r>
                      <a:endParaRPr lang="el-GR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l-GR" sz="2000" dirty="0"/>
                        <a:t>6 φορές από 2 = 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l-GR" sz="2000" dirty="0"/>
                        <a:t>10 ×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l-GR" sz="2000" dirty="0"/>
                        <a:t>10 φορές από 1 = 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l-GR" sz="2000" dirty="0"/>
                        <a:t>3 × 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l-GR" sz="2000" dirty="0"/>
                        <a:t>3 φορές από τίποτα = 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917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">
            <a:extLst>
              <a:ext uri="{FF2B5EF4-FFF2-40B4-BE49-F238E27FC236}">
                <a16:creationId xmlns:a16="http://schemas.microsoft.com/office/drawing/2014/main" xmlns="" id="{143A808D-8579-4DA1-A333-CC9238B79EF2}"/>
              </a:ext>
            </a:extLst>
          </p:cNvPr>
          <p:cNvSpPr/>
          <p:nvPr/>
        </p:nvSpPr>
        <p:spPr>
          <a:xfrm>
            <a:off x="6629578" y="2104638"/>
            <a:ext cx="5406478" cy="461513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ln>
            <a:noFill/>
          </a:ln>
          <a:effectLst>
            <a:innerShdw blurRad="127000" dist="1270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pSp>
        <p:nvGrpSpPr>
          <p:cNvPr id="2" name="Shape">
            <a:extLst>
              <a:ext uri="{FF2B5EF4-FFF2-40B4-BE49-F238E27FC236}">
                <a16:creationId xmlns:a16="http://schemas.microsoft.com/office/drawing/2014/main" xmlns="" id="{8A25F301-92D8-4C70-BCB9-1454A7DE6C35}"/>
              </a:ext>
            </a:extLst>
          </p:cNvPr>
          <p:cNvGrpSpPr/>
          <p:nvPr/>
        </p:nvGrpSpPr>
        <p:grpSpPr>
          <a:xfrm>
            <a:off x="6832105" y="304270"/>
            <a:ext cx="4870511" cy="1057404"/>
            <a:chOff x="6832107" y="343201"/>
            <a:chExt cx="4168508" cy="668612"/>
          </a:xfrm>
        </p:grpSpPr>
        <p:sp>
          <p:nvSpPr>
            <p:cNvPr id="38" name="Shape">
              <a:extLst>
                <a:ext uri="{FF2B5EF4-FFF2-40B4-BE49-F238E27FC236}">
                  <a16:creationId xmlns:a16="http://schemas.microsoft.com/office/drawing/2014/main" xmlns="" id="{7D4E907A-B7D4-429F-9737-A9E0E2638AD2}"/>
                </a:ext>
              </a:extLst>
            </p:cNvPr>
            <p:cNvSpPr/>
            <p:nvPr/>
          </p:nvSpPr>
          <p:spPr>
            <a:xfrm>
              <a:off x="8046375" y="343201"/>
              <a:ext cx="2954240" cy="6655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l-GR" sz="1600" b="1" dirty="0" smtClean="0">
                  <a:solidFill>
                    <a:schemeClr val="accent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Πόσους μπλε κύκλους έχω; Πως να το γράψω με πράξη πολλαπλασιασμού</a:t>
              </a:r>
              <a:r>
                <a:rPr lang="el-GR" sz="1200" dirty="0" smtClean="0">
                  <a:solidFill>
                    <a:srgbClr val="64646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;</a:t>
              </a:r>
              <a:endParaRPr lang="en-US" sz="1200" dirty="0">
                <a:solidFill>
                  <a:srgbClr val="6464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0" name="Shape">
              <a:extLst>
                <a:ext uri="{FF2B5EF4-FFF2-40B4-BE49-F238E27FC236}">
                  <a16:creationId xmlns:a16="http://schemas.microsoft.com/office/drawing/2014/main" xmlns="" id="{F22B6A04-CF03-4EEE-894C-2115728D1880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595"/>
            <a:stretch/>
          </p:blipFill>
          <p:spPr>
            <a:xfrm>
              <a:off x="6832107" y="423862"/>
              <a:ext cx="832067" cy="587951"/>
            </a:xfrm>
            <a:prstGeom prst="ellipse">
              <a:avLst/>
            </a:prstGeom>
            <a:solidFill>
              <a:srgbClr val="F6E8DE"/>
            </a:solidFill>
            <a:ln w="57150">
              <a:noFill/>
            </a:ln>
          </p:spPr>
        </p:pic>
      </p:grpSp>
      <p:pic>
        <p:nvPicPr>
          <p:cNvPr id="3" name="Εικόνα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73" y="35100"/>
            <a:ext cx="6033197" cy="62450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14" y="2234408"/>
            <a:ext cx="4630036" cy="4355598"/>
          </a:xfrm>
          <a:prstGeom prst="rect">
            <a:avLst/>
          </a:prstGeom>
        </p:spPr>
      </p:pic>
      <p:sp>
        <p:nvSpPr>
          <p:cNvPr id="6" name="Έλλειψη 5"/>
          <p:cNvSpPr/>
          <p:nvPr/>
        </p:nvSpPr>
        <p:spPr>
          <a:xfrm>
            <a:off x="8070109" y="1521163"/>
            <a:ext cx="361507" cy="3203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8655786" y="1521163"/>
            <a:ext cx="361507" cy="3203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9240688" y="1521873"/>
            <a:ext cx="396285" cy="3203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9815332" y="1521163"/>
            <a:ext cx="423821" cy="3203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Ελλειψοειδής επεξήγηση 9"/>
          <p:cNvSpPr/>
          <p:nvPr/>
        </p:nvSpPr>
        <p:spPr>
          <a:xfrm>
            <a:off x="10770781" y="1116419"/>
            <a:ext cx="1169582" cy="725850"/>
          </a:xfrm>
          <a:prstGeom prst="wedgeEllipse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0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">
            <a:extLst>
              <a:ext uri="{FF2B5EF4-FFF2-40B4-BE49-F238E27FC236}">
                <a16:creationId xmlns:a16="http://schemas.microsoft.com/office/drawing/2014/main" xmlns="" id="{320E63B5-FD8C-4D5A-82C4-87CC1F4B35C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0"/>
            <a:ext cx="12192003" cy="6858000"/>
          </a:xfrm>
          <a:prstGeom prst="rect">
            <a:avLst/>
          </a:prstGeom>
        </p:spPr>
      </p:pic>
      <p:pic>
        <p:nvPicPr>
          <p:cNvPr id="20" name="Shape">
            <a:extLst>
              <a:ext uri="{FF2B5EF4-FFF2-40B4-BE49-F238E27FC236}">
                <a16:creationId xmlns:a16="http://schemas.microsoft.com/office/drawing/2014/main" xmlns="" id="{6754196A-9B5A-415C-A4EA-A018072E769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" y="0"/>
            <a:ext cx="12192003" cy="6858000"/>
          </a:xfrm>
          <a:prstGeom prst="rect">
            <a:avLst/>
          </a:prstGeom>
        </p:spPr>
      </p:pic>
      <p:sp>
        <p:nvSpPr>
          <p:cNvPr id="69" name="Shape">
            <a:extLst>
              <a:ext uri="{FF2B5EF4-FFF2-40B4-BE49-F238E27FC236}">
                <a16:creationId xmlns:a16="http://schemas.microsoft.com/office/drawing/2014/main" xmlns="" id="{6A3B771D-6F2B-4522-BE51-8C1117759C2C}"/>
              </a:ext>
            </a:extLst>
          </p:cNvPr>
          <p:cNvSpPr/>
          <p:nvPr/>
        </p:nvSpPr>
        <p:spPr>
          <a:xfrm>
            <a:off x="406400" y="423863"/>
            <a:ext cx="7581013" cy="303027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DF8F3">
                  <a:alpha val="0"/>
                </a:srgbClr>
              </a:gs>
              <a:gs pos="27495">
                <a:srgbClr val="FDF8F3">
                  <a:alpha val="72000"/>
                </a:srgbClr>
              </a:gs>
              <a:gs pos="65000">
                <a:srgbClr val="FDF8F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Σας ευχαριστώ πολύ για τη προσοχή σας!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6175" y="4612266"/>
            <a:ext cx="7504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9933"/>
                </a:solidFill>
              </a:rPr>
              <a:t>Σημείωση: Εργασία για το σπίτι και την επόμενη φορά : Ασκήσεις 1 και 2 σελίδα 35 στο τετράδιο μαθητή</a:t>
            </a:r>
            <a:endParaRPr lang="el-GR" sz="2400" b="1" dirty="0">
              <a:solidFill>
                <a:srgbClr val="FF9933"/>
              </a:solidFill>
            </a:endParaRPr>
          </a:p>
        </p:txBody>
      </p:sp>
      <p:sp>
        <p:nvSpPr>
          <p:cNvPr id="4" name="Γελαστό πρόσωπο 3"/>
          <p:cNvSpPr/>
          <p:nvPr/>
        </p:nvSpPr>
        <p:spPr>
          <a:xfrm>
            <a:off x="7538483" y="5103628"/>
            <a:ext cx="448930" cy="42530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1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l-GR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12" name="ISPRING_QUIZ_SHAPE3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3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l-GR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1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12530" y="4221126"/>
            <a:ext cx="8534400" cy="1600200"/>
          </a:xfrm>
        </p:spPr>
        <p:txBody>
          <a:bodyPr/>
          <a:lstStyle/>
          <a:p>
            <a:r>
              <a:rPr lang="el-GR" dirty="0" smtClean="0"/>
              <a:t>Σημείωση : Ασκήσεις για το σπίτι 1 και 2 σελίδα 35 στο τετράδιο του μαθητή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9831572" cy="1470025"/>
          </a:xfrm>
        </p:spPr>
        <p:txBody>
          <a:bodyPr>
            <a:normAutofit/>
          </a:bodyPr>
          <a:lstStyle/>
          <a:p>
            <a:r>
              <a:rPr lang="el-GR" dirty="0" smtClean="0"/>
              <a:t>      Σας ευχαριστώ πολύ για την προσοχή.</a:t>
            </a:r>
            <a:br>
              <a:rPr lang="el-GR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97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A2BEFAB0-6140-49E8-B66A-5762F05F0554}"/>
  <p:tag name="ISPRING_RESOURCE_FOLDER" val="C:\Users\gtara\OneDrive\Υπολογιστής\Getting Started with iSpring Suite\"/>
  <p:tag name="ISPRING_PRESENTATION_PATH" val="C:\Users\gtara\OneDrive\Υπολογιστής\Getting Started with iSpring Suite.pptx"/>
  <p:tag name="ISPRING_PROJECT_VERSION" val="9.3"/>
  <p:tag name="ISPRING_PROJECT_FOLDER_UPDATED" val="1"/>
  <p:tag name="ISPRING_SCREEN_RECS_UPDATED" val="C:\Users\gtara\OneDrive\Υπολογιστής\Getting Started with iSpring Suite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3wUSZ1nfFb6zjy9_4CzyPg&quot;,&quot;gi&quot;:&quot;ZqUB4r9CPbk03dVHK47JkA&quot;,&quot;ti&quot;:&quot;backgrounds&quot;,&quot;vs&quot;:{&quot;f&quot;:[421],&quot;i&quot;:{&quot;d&quot;:&quot;3wUSZ1nfFb6zjy9_4CzyPg&quot;,&quot;p&quot;:true}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3wUSZ1nfFb6zjy9_4CzyPg&quot;,&quot;gi&quot;:&quot;ZqUB4r9CPbk03dVHK47JkA&quot;,&quot;ti&quot;:&quot;backgrounds&quot;,&quot;vs&quot;:{&quot;f&quot;:[421],&quot;i&quot;:{&quot;d&quot;:&quot;3wUSZ1nfFb6zjy9_4CzyPg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B89C91-5B84-49A7-B1F9-CDB2C26A9427}:343"/>
  <p:tag name="GENSWF_ADVANCE_TIME" val="5.000"/>
  <p:tag name="ISPRING_CUSTOM_TIMING_USED" val="1"/>
  <p:tag name="ISPRING_SLIDE_ID_2" val="{064F7B86-F103-4206-A740-E94D973C08CA}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bIi3Im0iIk7RbazTPozegQ&quot;,&quot;gi&quot;:&quot;V-QsfqXVl3lXJ-VEWdKevw&quot;,&quot;ti&quot;:&quot;characters&quot;,&quot;vs&quot;:{&quot;f&quot;:[2393,708],&quot;i&quot;:{&quot;d&quot;:&quot;bIi3Im0iIk7RbazTPozegQ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GENSWF_SLIDE_UID" val="{F4C60C51-190A-47D6-A016-607D85408F53}:388"/>
  <p:tag name="ISPRING_SLIDE_ID_2" val="{A751ADFC-B42B-4D85-A161-998BDEE1FDFE}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1D4E77B-3EAC-4E9B-A7B3-26FA2C69AC6B}"/>
  <p:tag name="GENSWF_SLIDE_UID" val="{FCAEADEA-B5C7-40CB-8FDA-F2D1C1419086}:402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7xo8TnTDb2yDyHmtds08UA&quot;,&quot;gi&quot;:&quot;V-QsfqXVl3lXJ-VEWdKevw&quot;,&quot;ti&quot;:&quot;characters&quot;,&quot;vs&quot;:{&quot;f&quot;:[2393,708],&quot;i&quot;:{&quot;d&quot;:&quot;7xo8TnTDb2yDyHmtds08UA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GENSWF_ADVANCE_TIME" val="5.000"/>
  <p:tag name="ISPRING_CUSTOM_TIMING_USED" val="1"/>
  <p:tag name="GENSWF_SLIDE_UID" val="{631C3FF8-48F2-4886-9A6F-95C415BD05F0}:382"/>
  <p:tag name="ISPRING_SLIDE_ID_2" val="{81C1A09B-70CD-43C8-B187-85DEB7084BB8}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7xo8TnTDb2yDyHmtds08UA&quot;,&quot;gi&quot;:&quot;V-QsfqXVl3lXJ-VEWdKevw&quot;,&quot;ti&quot;:&quot;characters&quot;,&quot;vs&quot;:{&quot;f&quot;:[2393,708],&quot;i&quot;:{&quot;d&quot;:&quot;7xo8TnTDb2yDyHmtds08UA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4E86B3F5-6F43-4BA8-B534-73AAC5546EF4}"/>
  <p:tag name="GENSWF_SLIDE_UID" val="{163C9F92-F7CA-493D-BFF7-5400A7688EC7}:391"/>
  <p:tag name="ARTICULATE_SLIDE_THUMBNAIL_REFRESH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gtara\OneDrive\Υπολογιστής\Getting Started with iSpring Suite\quiz\quiz2.quiz"/>
  <p:tag name="ISPRING_QUIZ_RELATIVE_PATH" val="Getting Started with iSpring Suite\quiz\quiz2.quiz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180</Words>
  <Application>Microsoft Office PowerPoint</Application>
  <PresentationFormat>Προσαρμογή</PresentationFormat>
  <Paragraphs>35</Paragraphs>
  <Slides>6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Δικαιοσύνη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  Σας ευχαριστώ πολύ για την προσοχή.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2024-08-05T14:29:46Z</dcterms:created>
  <dcterms:modified xsi:type="dcterms:W3CDTF">2025-05-16T16:27:52Z</dcterms:modified>
</cp:coreProperties>
</file>