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93" r:id="rId19"/>
    <p:sldId id="29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0" r:id="rId33"/>
    <p:sldId id="286" r:id="rId34"/>
    <p:sldId id="288" r:id="rId35"/>
    <p:sldId id="289" r:id="rId36"/>
    <p:sldId id="291" r:id="rId37"/>
    <p:sldId id="292" r:id="rId38"/>
    <p:sldId id="294" r:id="rId39"/>
    <p:sldId id="295" r:id="rId40"/>
    <p:sldId id="296" r:id="rId41"/>
    <p:sldId id="297"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55" autoAdjust="0"/>
  </p:normalViewPr>
  <p:slideViewPr>
    <p:cSldViewPr>
      <p:cViewPr varScale="1">
        <p:scale>
          <a:sx n="90" d="100"/>
          <a:sy n="90" d="100"/>
        </p:scale>
        <p:origin x="-9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3801F-04BA-48E4-92B3-1DD867884372}" type="datetimeFigureOut">
              <a:rPr lang="el-GR" smtClean="0"/>
              <a:pPr/>
              <a:t>27/3/2021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492EC-E927-40AA-9460-C254318FF65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Ένας αθλητής ή ένας </a:t>
            </a:r>
            <a:r>
              <a:rPr lang="el-GR" dirty="0" err="1" smtClean="0"/>
              <a:t>bodybuilder</a:t>
            </a:r>
            <a:r>
              <a:rPr lang="el-GR" dirty="0" smtClean="0"/>
              <a:t> ιδιαίτερα μυώδης μπορεί να έχει αυξημένο βάρος, αυτό όμως δεν τον καθιστά παχύσαρκο. Ως παχύσαρκο θεωρούμε το άτομο που έχει μεγάλη συσσώρευση </a:t>
            </a:r>
            <a:r>
              <a:rPr lang="el-GR" b="1" dirty="0" smtClean="0"/>
              <a:t>λίπους</a:t>
            </a:r>
            <a:r>
              <a:rPr lang="el-GR" dirty="0" smtClean="0"/>
              <a:t> στο σώμα.</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n-US" dirty="0" smtClean="0"/>
              <a:t> </a:t>
            </a:r>
            <a:r>
              <a:rPr lang="el-GR" dirty="0" smtClean="0"/>
              <a:t>Μετά</a:t>
            </a:r>
            <a:r>
              <a:rPr lang="el-GR" baseline="0" dirty="0" smtClean="0"/>
              <a:t> τη θεραπεία γίνεται μάλαξη της περιοχής (πονάει λίγο)</a:t>
            </a:r>
            <a:endParaRPr lang="en-US" baseline="0" dirty="0" smtClean="0"/>
          </a:p>
          <a:p>
            <a:pPr>
              <a:buFont typeface="Wingdings" pitchFamily="2" charset="2"/>
              <a:buChar char="v"/>
            </a:pPr>
            <a:r>
              <a:rPr lang="en-US" baseline="0" dirty="0" smtClean="0"/>
              <a:t> </a:t>
            </a:r>
            <a:r>
              <a:rPr lang="el-GR" baseline="0" dirty="0" smtClean="0"/>
              <a:t>Δείξε βίντεο </a:t>
            </a:r>
            <a:r>
              <a:rPr lang="en-US" baseline="0" dirty="0" err="1" smtClean="0"/>
              <a:t>cryolipolisis</a:t>
            </a:r>
            <a:endParaRPr lang="en-US" baseline="0" dirty="0" smtClean="0"/>
          </a:p>
          <a:p>
            <a:pPr>
              <a:buFont typeface="Wingdings" pitchFamily="2" charset="2"/>
              <a:buChar char="v"/>
            </a:pP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Η τεχνολογία αυτή αρχικά αναπτύχθηκε</a:t>
            </a:r>
            <a:r>
              <a:rPr lang="el-GR" baseline="0" dirty="0" smtClean="0"/>
              <a:t> για να βοηθήσει στην διαδικασία αποκατάστασης μετά από λιποαναρρόφηση. Βρέθηκε όμως ότι αυτά τα </a:t>
            </a:r>
            <a:r>
              <a:rPr lang="en-US" baseline="0" dirty="0" smtClean="0"/>
              <a:t>laser </a:t>
            </a:r>
            <a:r>
              <a:rPr lang="el-GR" baseline="0" dirty="0" smtClean="0"/>
              <a:t>μπορούν να προκαλέσουν </a:t>
            </a:r>
            <a:r>
              <a:rPr lang="el-GR" baseline="0" dirty="0" err="1" smtClean="0"/>
              <a:t>λιποδιάλυση</a:t>
            </a:r>
            <a:r>
              <a:rPr lang="el-GR" baseline="0" dirty="0" smtClean="0"/>
              <a:t> μέσω της απελευθέρωσης του αποθηκευμένου λίπους στον </a:t>
            </a:r>
            <a:r>
              <a:rPr lang="el-GR" baseline="0" dirty="0" err="1" smtClean="0"/>
              <a:t>εξωκυττάριο</a:t>
            </a:r>
            <a:r>
              <a:rPr lang="el-GR" baseline="0" dirty="0" smtClean="0"/>
              <a:t> χώρο.</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Να τονιστεί ότι όταν</a:t>
            </a:r>
            <a:r>
              <a:rPr lang="el-GR" baseline="0" dirty="0" smtClean="0"/>
              <a:t> η πελάτισσα ή ο πελάτης πρέπει να χάσει πολλά κιλά θα πρέπει αρχικά να εφαρμοστεί πρόγραμμα διατροφής και άσκησης και οι θεραπείες να γίνουν στις περιοχές όπου το πάχος επιμένει (κοιλιά, γλουτοί, μηροί κτλ). Δηλαδή τα μηχανήματα δεν είναι μέθοδοι ολικού αδυνατίσματος αλλά τοπικού και εφαρμόζονται πάντα με διατροφή και άσκηση.</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17</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Οι ουσίες που εκχέουμε είναι βιταμίνες, ένζυμα, πεπτίδια,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υαλουρονικό</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οξύ, οργανικό πυρίτιο</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για παραγωγή κολλαγόνου &amp;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ελαστίνης</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και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φωσφατιδοχολίνη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για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λιποδιάλυση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Επίσης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λιποδιάλυση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μπορουμε</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να κάνουμε και με καφεΐνη,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καρνιτίνη</a:t>
            </a:r>
            <a:endParaRPr kumimoji="0" lang="el-G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 Ο μικροτραυματισμός που προκαλεί ενεργοποιεί την παραγωγή κολλαγόνου και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ελαστίνης</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μέσω της διαδικασίας της επούλωσης. Μπορούμε και να το χρησιμοποιήσουμε χωρίς προϊόν</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(dry method)</a:t>
            </a:r>
            <a:endParaRPr kumimoji="0" lang="el-G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l-GR" sz="1200" b="0" i="0" u="none" strike="noStrike" kern="1200" cap="none" spc="0" normalizeH="0" baseline="0" noProof="0" dirty="0" smtClean="0">
                <a:ln>
                  <a:noFill/>
                </a:ln>
                <a:solidFill>
                  <a:prstClr val="black"/>
                </a:solidFill>
                <a:effectLst/>
                <a:uLnTx/>
                <a:uFillTx/>
                <a:latin typeface="+mn-lt"/>
                <a:ea typeface="+mn-ea"/>
                <a:cs typeface="+mn-cs"/>
              </a:rPr>
              <a:t> Αν χρησιμοποιήσουμε προϊόν τοποθετούμε το προϊόν και μετά κάνουμε με το μηχάνημα</a:t>
            </a:r>
          </a:p>
          <a:p>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18</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Οι θεραπείες</a:t>
            </a:r>
            <a:r>
              <a:rPr lang="el-GR" baseline="0" dirty="0" smtClean="0"/>
              <a:t> με τα προϊόντα από μόνες τους έχουν φτωχό αποτέλεσμα, αλλά συνδυαζόμενες με μηχανήματα είναι σημαντικό βοήθημα γιατί αποτοξινώνουν το σώμα και χαρίζουν στιλπνή εμφάνιση στο δέρμα.</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19</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r>
              <a:rPr lang="el-GR" dirty="0" smtClean="0"/>
              <a:t>Για</a:t>
            </a:r>
            <a:r>
              <a:rPr lang="el-GR" baseline="0" dirty="0" smtClean="0"/>
              <a:t> να καταλάβουμε καλύτερα πως σχηματίζεται η κυτταρίτιδα θα πρέπει να θυμηθούμε μερικά πράγματα από την ανατομία του δέρματος. </a:t>
            </a:r>
          </a:p>
          <a:p>
            <a:pPr>
              <a:buFont typeface="Wingdings" pitchFamily="2" charset="2"/>
              <a:buNone/>
            </a:pPr>
            <a:r>
              <a:rPr lang="el-GR" baseline="0" dirty="0" smtClean="0"/>
              <a:t>Η πάνω στοιβάδα του δέρματος λέγεται επιδερμίδα. Η επόμενη στοιβάδα λέγεται κυρίως δέρμα ή χόριο και είναι πλούσιο σε ιδρωτοποιούς και σμηγματογόνους αδένες, θυλάκους τριχών, αγγεία, νεύρα και συνδετικό ιστό. Η επόμενη στοιβάδα λέγεται υπόδερμα ή υποδόριο και περιέχει το λίπος. </a:t>
            </a:r>
          </a:p>
          <a:p>
            <a:pPr>
              <a:buFont typeface="Wingdings" pitchFamily="2" charset="2"/>
              <a:buNone/>
            </a:pPr>
            <a:r>
              <a:rPr lang="el-GR" baseline="0" dirty="0" smtClean="0"/>
              <a:t>Η λιπώδης στοιβάδα χωρίζεται σε επιφανειακή και εν τω </a:t>
            </a:r>
            <a:r>
              <a:rPr lang="el-GR" baseline="0" dirty="0" err="1" smtClean="0"/>
              <a:t>βάθει</a:t>
            </a:r>
            <a:r>
              <a:rPr lang="el-GR" baseline="0" dirty="0" smtClean="0"/>
              <a:t>.</a:t>
            </a:r>
          </a:p>
          <a:p>
            <a:pPr>
              <a:buFont typeface="Wingdings" pitchFamily="2" charset="2"/>
              <a:buNone/>
            </a:pPr>
            <a:r>
              <a:rPr lang="el-GR" baseline="0" dirty="0" smtClean="0"/>
              <a:t>Στην επιφανειακή λιπώδη στοιβάδα υπάρχουν ίνες συνδετικού ιστού που προσφέρουν σταθερότητα και ελαστικότητα στο δέρμα. Οι ίνες αυτές αποτελούνται από κολλαγόνο που προσφέρει σταθερότητα και </a:t>
            </a:r>
            <a:r>
              <a:rPr lang="el-GR" baseline="0" dirty="0" err="1" smtClean="0"/>
              <a:t>ελαστίνη</a:t>
            </a:r>
            <a:r>
              <a:rPr lang="el-GR" baseline="0" dirty="0" smtClean="0"/>
              <a:t> που προσφέρει ελαστικότητα.</a:t>
            </a:r>
          </a:p>
          <a:p>
            <a:pPr>
              <a:buFont typeface="Wingdings" pitchFamily="2" charset="2"/>
              <a:buNone/>
            </a:pPr>
            <a:r>
              <a:rPr lang="el-GR" baseline="0" dirty="0" smtClean="0"/>
              <a:t>Η κυτταρίτιδα προκαλείται από μικρές </a:t>
            </a:r>
            <a:r>
              <a:rPr lang="el-GR" baseline="0" dirty="0" err="1" smtClean="0"/>
              <a:t>προσεκβολές</a:t>
            </a:r>
            <a:r>
              <a:rPr lang="el-GR" baseline="0" dirty="0" smtClean="0"/>
              <a:t> του υποδόριου λίπους μέσα στο χόριο. Τα </a:t>
            </a:r>
            <a:r>
              <a:rPr lang="el-GR" baseline="0" dirty="0" err="1" smtClean="0"/>
              <a:t>λιποκύτταρα</a:t>
            </a:r>
            <a:r>
              <a:rPr lang="el-GR" baseline="0" dirty="0" smtClean="0"/>
              <a:t> τα οποία αυξάνουν σε αριθμό και μέγεθος προβάλλουν μέσα στο χόριο δίνοντας ανώμαλη υφή στην επιδερμίδα.</a:t>
            </a:r>
          </a:p>
          <a:p>
            <a:pPr>
              <a:buFont typeface="Wingdings" pitchFamily="2" charset="2"/>
              <a:buNone/>
            </a:pPr>
            <a:r>
              <a:rPr lang="el-GR" baseline="0" dirty="0" smtClean="0"/>
              <a:t>Ουσιαστικά τα σημεία διόγκωσης οφείλονται στο λίπος που προβάλλει μέσα στο χόριο, ενώ τα σημεία εμβάθυνσης στις ίνες συνδετικού ιστού που κρατάνε το δέρμα καθηλωμένο στους βαθύτερους ιστούς</a:t>
            </a:r>
          </a:p>
          <a:p>
            <a:pPr>
              <a:buFont typeface="Wingdings" pitchFamily="2" charset="2"/>
              <a:buNone/>
            </a:pPr>
            <a:r>
              <a:rPr lang="el-GR" baseline="0" dirty="0" smtClean="0"/>
              <a:t>Επίσης με την πάροδο της ηλικίας ο συνδετικός ιστός χαλαρώνει με αποτέλεσμα το δέρμα να κρεμάει και η κυτταρίτιδα να χειροτερεύει</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21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Στους άνδρες</a:t>
            </a:r>
            <a:r>
              <a:rPr lang="el-GR" baseline="0" dirty="0" smtClean="0"/>
              <a:t> οι ίνες του συνδετικού ιστού διατάσσονται χιαστί ενώ στις γυναίκες κατακόρυφα. </a:t>
            </a:r>
          </a:p>
          <a:p>
            <a:r>
              <a:rPr lang="el-GR" baseline="0" dirty="0" smtClean="0"/>
              <a:t>Αυτή η διάταξη επιτρέπει στο λιπώδη ιστό στις γυναίκες να προβάλλει μέσα το χόριο.</a:t>
            </a:r>
          </a:p>
          <a:p>
            <a:r>
              <a:rPr lang="el-GR" baseline="0" dirty="0" smtClean="0"/>
              <a:t>Στους άνδρες η χιαστί διάταξη προσφέρει μεγαλύτερη σταθερότητα ενώ αν υπάρξει διαταραχή στο λιπώδη ιστό αυτός προβάλλει πλευρικά ή προς τα κάτω.</a:t>
            </a:r>
          </a:p>
          <a:p>
            <a:r>
              <a:rPr lang="el-GR" baseline="0" dirty="0" smtClean="0"/>
              <a:t>Επίσης η επιδερμίδα είναι πιο χοντρή στους άνδρες που εμποδίζει το φαινόμενο της κυτταρίτιδας.</a:t>
            </a:r>
          </a:p>
          <a:p>
            <a:r>
              <a:rPr lang="el-GR" baseline="0" dirty="0" smtClean="0"/>
              <a:t>Κυτταρίτιδα εμφανίζουν οι πολύ παχύσαρκοι άντρες και αυτοί που έχουν έλλειψη ανδρικών ορμονών.</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22</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n-US" dirty="0" smtClean="0"/>
              <a:t> </a:t>
            </a:r>
            <a:r>
              <a:rPr lang="el-GR" dirty="0" smtClean="0"/>
              <a:t>Το</a:t>
            </a:r>
            <a:r>
              <a:rPr lang="el-GR" baseline="0" dirty="0" smtClean="0"/>
              <a:t> αυξημένο βάρος είναι επιβαρυντικός παράγοντας για την κυτταρίτιδα αλλά δεν είναι η μοναδική αιτία. Άλλωστε και αδύνατες γυναίκες έχουν κυτταρίτιδα.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baseline="0" dirty="0" smtClean="0"/>
              <a:t> Οι ορμονικές διαταραχές προκαλούν κατακράτηση υγρών.</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baseline="0" dirty="0" smtClean="0"/>
              <a:t> Διατροφή πλούσια σε απλούς υδατάνθρακες, τηγανητά, λίπη, επεξεργασμένα και έτοιμα τρόφιμα, αναψυκτικά, ζάχαρη αυξάνει την αποθήκευση λίπους στο σώμα. Το αλκοόλ το ίδιο. Η υπερκατανάλωση καφέ προκαλεί συστολή των αγγείων και δυσκολεύει την κυκλοφορία. </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baseline="0" dirty="0" smtClean="0"/>
              <a:t> Το κάπνισμα δηλητηριάζει τον οργανισμό με τοξίνες και επιπλέον φράσσει τα αγγεία και δυσκολεύει την κυκλοφορία.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baseline="0" dirty="0" smtClean="0"/>
              <a:t> Στη δυσκοιλιότητα ο μεγάλος όγκος των εντέρων πιέζει τα αιμοφόρα αγγεία που διοχετεύουν αίμα στα κάτω άκρα και δυσκολεύει την κυκλοφορία. Το ίδιο και η εγκυμοσύνη.</a:t>
            </a:r>
          </a:p>
          <a:p>
            <a:pPr>
              <a:buFont typeface="Wingdings" pitchFamily="2" charset="2"/>
              <a:buChar char="v"/>
            </a:pPr>
            <a:r>
              <a:rPr lang="el-GR" baseline="0" dirty="0" smtClean="0"/>
              <a:t> Τα ψηλοτάκουνα προκαλούν βράχυνση του </a:t>
            </a:r>
            <a:r>
              <a:rPr lang="el-GR" baseline="0" dirty="0" err="1" smtClean="0"/>
              <a:t>γαστροκνήμιου</a:t>
            </a:r>
            <a:r>
              <a:rPr lang="el-GR" baseline="0" dirty="0" smtClean="0"/>
              <a:t> μυ με αποτέλεσμα να δυσκολεύεται η κυκλοφορία του αίματος και της λέμφου. Το ίδιο και η πλατυποδία</a:t>
            </a:r>
          </a:p>
          <a:p>
            <a:pPr>
              <a:buFont typeface="Wingdings" pitchFamily="2" charset="2"/>
              <a:buChar char="v"/>
            </a:pPr>
            <a:r>
              <a:rPr lang="el-GR" baseline="0" dirty="0" smtClean="0"/>
              <a:t> Το άγχος προκαλεί έκκριση αδρεναλίνης που επηρεάζει την κυκλοφορία (αγγειοσυστολή) και τον μεταβολισμό</a:t>
            </a:r>
          </a:p>
          <a:p>
            <a:pPr>
              <a:buFont typeface="Wingdings" pitchFamily="2" charset="2"/>
              <a:buChar char="v"/>
            </a:pPr>
            <a:r>
              <a:rPr lang="el-GR" baseline="0" dirty="0" smtClean="0"/>
              <a:t> Η κορτιζόνη και τα αντισυλληπτικά προκαλούν κατακράτηση υγρών.</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26</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Πιέζουμε με τις παλάμες</a:t>
            </a:r>
            <a:r>
              <a:rPr lang="el-GR" baseline="0" dirty="0" smtClean="0"/>
              <a:t> προς τα κάτω και σπρώχνουμε σαν να προσπαθούμε να πλησιάσουμε τα χέρια μας</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27</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Εικόνα Α</a:t>
            </a:r>
            <a:r>
              <a:rPr lang="en-US" dirty="0" smtClean="0"/>
              <a:t>:</a:t>
            </a:r>
            <a:r>
              <a:rPr lang="el-GR" baseline="0" dirty="0" smtClean="0"/>
              <a:t> στάδιο 0</a:t>
            </a:r>
          </a:p>
          <a:p>
            <a:pPr>
              <a:buFont typeface="Wingdings" pitchFamily="2" charset="2"/>
              <a:buChar char="v"/>
            </a:pPr>
            <a:r>
              <a:rPr lang="el-GR" baseline="0" dirty="0" smtClean="0"/>
              <a:t> Εικόνα Β</a:t>
            </a:r>
            <a:r>
              <a:rPr lang="en-US" baseline="0" dirty="0" smtClean="0"/>
              <a:t>:</a:t>
            </a:r>
            <a:r>
              <a:rPr lang="el-GR" baseline="0" dirty="0" smtClean="0"/>
              <a:t> στάδιο 1</a:t>
            </a:r>
          </a:p>
          <a:p>
            <a:pPr>
              <a:buFont typeface="Wingdings" pitchFamily="2" charset="2"/>
              <a:buChar char="v"/>
            </a:pPr>
            <a:r>
              <a:rPr lang="el-GR" baseline="0" dirty="0" smtClean="0"/>
              <a:t> Εικόνα </a:t>
            </a:r>
            <a:r>
              <a:rPr lang="en-US" baseline="0" dirty="0" smtClean="0"/>
              <a:t>C: </a:t>
            </a:r>
            <a:r>
              <a:rPr lang="el-GR" baseline="0" dirty="0" smtClean="0"/>
              <a:t>στάδιο 2</a:t>
            </a:r>
          </a:p>
          <a:p>
            <a:pPr>
              <a:buFont typeface="Wingdings" pitchFamily="2" charset="2"/>
              <a:buChar char="v"/>
            </a:pPr>
            <a:r>
              <a:rPr lang="el-GR" baseline="0" dirty="0" smtClean="0"/>
              <a:t> Εικόνα </a:t>
            </a:r>
            <a:r>
              <a:rPr lang="en-US" baseline="0" dirty="0" smtClean="0"/>
              <a:t>D: </a:t>
            </a:r>
            <a:r>
              <a:rPr lang="el-GR" baseline="0" dirty="0" smtClean="0"/>
              <a:t>στάδιο 3</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Το μεταβολικό σύνδρομο είναι μία σχετικά νέα νοσολογική οντότητα, η οποία στηρίζεται στην παρατήρηση ότι πολλοί παράγοντες καρδιαγγειακού κινδύνου, όπως παχυσαρκία, σακχαρώδης διαβήτης τύπου 2, αρτηριακή υπέρταση και </a:t>
            </a:r>
            <a:r>
              <a:rPr lang="el-GR" dirty="0" err="1" smtClean="0"/>
              <a:t>δυσλιπιδαιμία</a:t>
            </a:r>
            <a:r>
              <a:rPr lang="el-GR" dirty="0" smtClean="0"/>
              <a:t>, συνυπάρχουν στο ίδιο άτομο.</a:t>
            </a:r>
          </a:p>
          <a:p>
            <a:pPr>
              <a:buFont typeface="Wingdings" pitchFamily="2" charset="2"/>
              <a:buChar char="v"/>
            </a:pPr>
            <a:r>
              <a:rPr lang="el-GR" dirty="0" smtClean="0"/>
              <a:t> Σύνδρομο </a:t>
            </a:r>
            <a:r>
              <a:rPr lang="el-GR" dirty="0" err="1" smtClean="0"/>
              <a:t>Cushing</a:t>
            </a:r>
            <a:r>
              <a:rPr lang="el-GR" dirty="0" smtClean="0"/>
              <a:t> είναι το σύνολο των συμπτωμάτων και κλινικών εκδηλώσεων που προκαλείται από την υπερβολική ποσότητα </a:t>
            </a:r>
            <a:r>
              <a:rPr lang="el-GR" dirty="0" err="1" smtClean="0"/>
              <a:t>κορτιζόλης</a:t>
            </a:r>
            <a:r>
              <a:rPr lang="el-GR" dirty="0" smtClean="0"/>
              <a:t> στον οργανισμό. Η </a:t>
            </a:r>
            <a:r>
              <a:rPr lang="el-GR" dirty="0" err="1" smtClean="0"/>
              <a:t>κορτιζόλη</a:t>
            </a:r>
            <a:r>
              <a:rPr lang="el-GR" dirty="0" smtClean="0"/>
              <a:t> είναι μία ορμόνη που παράγεται από τα επινεφρίδια και είναι ζωτικής σημασίας για τον οργανισμό: ρυθμίζει τον μεταβολισμό, την καρδιαγγειακή λειτουργία, το ανοσολογικό σύστημα και βοηθά τον οργανισμό να ανταποκρίνεται στο στρες. Τα συμπτώματα της νόσου </a:t>
            </a:r>
            <a:r>
              <a:rPr lang="el-GR" dirty="0" err="1" smtClean="0"/>
              <a:t>Cushing</a:t>
            </a:r>
            <a:r>
              <a:rPr lang="el-GR" dirty="0" smtClean="0"/>
              <a:t> είναι: αύξηση βάρους, παχυσαρκία κορμού, </a:t>
            </a:r>
            <a:r>
              <a:rPr lang="el-GR" dirty="0" err="1" smtClean="0"/>
              <a:t>πανσεληνοειδές</a:t>
            </a:r>
            <a:r>
              <a:rPr lang="el-GR" dirty="0" smtClean="0"/>
              <a:t> προσωπείο (στρογγυλό, ερυθρό, φουσκωμένο πρόσωπο), πορφυρές ραβδώσεις του δέρματος στην κοιλιά, μεταβολικές / καρδιαγγειακές εκδηλώσεις κ.λπ.</a:t>
            </a:r>
          </a:p>
          <a:p>
            <a:pPr>
              <a:buFont typeface="Wingdings" pitchFamily="2" charset="2"/>
              <a:buChar char="v"/>
            </a:pPr>
            <a:r>
              <a:rPr lang="el-GR" dirty="0" smtClean="0"/>
              <a:t> Στον υποθυρεοειδισμό ο αδένας</a:t>
            </a:r>
            <a:r>
              <a:rPr lang="el-GR" baseline="0" dirty="0" smtClean="0"/>
              <a:t> υπολειτουργεί και παράγονται λιγότερες ορμόνες με αποτέλεσμα να γίνονται λιγότερες καύσεις και να παίρνουμε βάρος.</a:t>
            </a:r>
          </a:p>
          <a:p>
            <a:pPr>
              <a:buFont typeface="Wingdings" pitchFamily="2" charset="2"/>
              <a:buChar char="v"/>
            </a:pPr>
            <a:r>
              <a:rPr lang="el-GR" baseline="0" dirty="0" smtClean="0"/>
              <a:t> Στο σύνδρομο </a:t>
            </a:r>
            <a:r>
              <a:rPr lang="el-GR" baseline="0" dirty="0" err="1" smtClean="0"/>
              <a:t>πολυκυστικών</a:t>
            </a:r>
            <a:r>
              <a:rPr lang="el-GR" baseline="0" dirty="0" smtClean="0"/>
              <a:t> ωοθηκών οι ωοθήκες είναι ελαφρά διογκωμένες και παρουσιάζουν πολλαπλές μικρές κύστες στην επιφάνειά τους. Υπάρχει </a:t>
            </a:r>
            <a:r>
              <a:rPr lang="el-GR" baseline="0" dirty="0" err="1" smtClean="0"/>
              <a:t>αμμηνόρροια</a:t>
            </a:r>
            <a:r>
              <a:rPr lang="el-GR" baseline="0" dirty="0" smtClean="0"/>
              <a:t>, αύξηση της </a:t>
            </a:r>
            <a:r>
              <a:rPr lang="el-GR" baseline="0" dirty="0" err="1" smtClean="0"/>
              <a:t>τριχοφυίας</a:t>
            </a:r>
            <a:r>
              <a:rPr lang="el-GR" baseline="0" dirty="0" smtClean="0"/>
              <a:t>, αύξηση του σωματικού βάρους και ακμή.</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4</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κολλαγόνο</a:t>
            </a:r>
            <a:r>
              <a:rPr lang="el-GR" baseline="0" dirty="0" smtClean="0"/>
              <a:t> &amp; </a:t>
            </a:r>
            <a:r>
              <a:rPr lang="el-GR" baseline="0" dirty="0" err="1" smtClean="0"/>
              <a:t>ελαστίνη</a:t>
            </a:r>
            <a:r>
              <a:rPr lang="el-GR" baseline="0" dirty="0" smtClean="0"/>
              <a:t> με </a:t>
            </a:r>
            <a:r>
              <a:rPr lang="el-GR" baseline="0" dirty="0" err="1" smtClean="0"/>
              <a:t>υαλουρονικό</a:t>
            </a:r>
            <a:endParaRPr lang="el-GR" baseline="0" dirty="0" smtClean="0"/>
          </a:p>
          <a:p>
            <a:pPr>
              <a:buFont typeface="Wingdings" pitchFamily="2" charset="2"/>
              <a:buChar char="v"/>
            </a:pPr>
            <a:r>
              <a:rPr lang="el-GR" baseline="0" dirty="0" smtClean="0"/>
              <a:t> ενυδάτωση με βιταμίνες (Α&amp;Ε)</a:t>
            </a:r>
          </a:p>
          <a:p>
            <a:pPr>
              <a:buFont typeface="Wingdings" pitchFamily="2" charset="2"/>
              <a:buChar char="v"/>
            </a:pPr>
            <a:r>
              <a:rPr lang="el-GR" baseline="0" dirty="0" smtClean="0"/>
              <a:t> </a:t>
            </a:r>
            <a:r>
              <a:rPr lang="el-GR" baseline="0" dirty="0" err="1" smtClean="0"/>
              <a:t>λιπολυτική</a:t>
            </a:r>
            <a:r>
              <a:rPr lang="el-GR" baseline="0" dirty="0" smtClean="0"/>
              <a:t> δράση με καφεΐνη, </a:t>
            </a:r>
            <a:r>
              <a:rPr lang="el-GR" baseline="0" dirty="0" err="1" smtClean="0"/>
              <a:t>αμινοφυλλίνη</a:t>
            </a:r>
            <a:r>
              <a:rPr lang="el-GR" baseline="0" dirty="0" smtClean="0"/>
              <a:t>, </a:t>
            </a:r>
            <a:r>
              <a:rPr lang="el-GR" baseline="0" dirty="0" err="1" smtClean="0"/>
              <a:t>θεοφυλλίνη</a:t>
            </a:r>
            <a:r>
              <a:rPr lang="el-GR"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36</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endParaRPr lang="el-GR" sz="1200" baseline="0" dirty="0" smtClean="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37</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Ουσίες</a:t>
            </a:r>
            <a:r>
              <a:rPr lang="el-GR" baseline="0" dirty="0" smtClean="0"/>
              <a:t> κατά της κυτταρίτιδας</a:t>
            </a:r>
            <a:r>
              <a:rPr lang="en-US" baseline="0" dirty="0" smtClean="0"/>
              <a:t>: </a:t>
            </a:r>
            <a:r>
              <a:rPr lang="el-GR" baseline="0" dirty="0" err="1" smtClean="0"/>
              <a:t>αμινοφυλλίνη</a:t>
            </a:r>
            <a:r>
              <a:rPr lang="el-GR" baseline="0" dirty="0" smtClean="0"/>
              <a:t>, </a:t>
            </a:r>
            <a:r>
              <a:rPr lang="el-GR" baseline="0" dirty="0" err="1" smtClean="0"/>
              <a:t>θεοφυλλίνη</a:t>
            </a:r>
            <a:r>
              <a:rPr lang="el-GR" baseline="0" dirty="0" smtClean="0"/>
              <a:t>, καφεΐνη, </a:t>
            </a:r>
            <a:r>
              <a:rPr lang="el-GR" baseline="0" dirty="0" err="1" smtClean="0"/>
              <a:t>υαλουρονικό</a:t>
            </a:r>
            <a:r>
              <a:rPr lang="el-GR" baseline="0" dirty="0" smtClean="0"/>
              <a:t> οξύ, οργανικό πυρίτιο, </a:t>
            </a:r>
            <a:r>
              <a:rPr lang="el-GR" baseline="0" dirty="0" err="1" smtClean="0"/>
              <a:t>φωσφατιδοχολίνη</a:t>
            </a:r>
            <a:r>
              <a:rPr lang="el-GR" baseline="0" dirty="0" smtClean="0"/>
              <a:t> κτλ.</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39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Το λίπος γύρω</a:t>
            </a:r>
            <a:r>
              <a:rPr lang="el-GR" baseline="0" dirty="0" smtClean="0"/>
              <a:t> από την κοιλιά χάνεται πιο εύκολα ενώ σε μηρούς – γλουτούς είναι πιο επίμονο.</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Η τεχνική αναπτύχθηκε τη</a:t>
            </a:r>
            <a:r>
              <a:rPr lang="el-GR" baseline="0" dirty="0" smtClean="0"/>
              <a:t> δεκαετία του 1970 </a:t>
            </a:r>
            <a:r>
              <a:rPr lang="el-GR" dirty="0" smtClean="0"/>
              <a:t>από ένα Γάλλο μηχανικό τον </a:t>
            </a:r>
            <a:r>
              <a:rPr lang="en-US" dirty="0" smtClean="0"/>
              <a:t>Louis – Paul</a:t>
            </a:r>
            <a:r>
              <a:rPr lang="en-US" baseline="0" dirty="0" smtClean="0"/>
              <a:t> </a:t>
            </a:r>
            <a:r>
              <a:rPr lang="en-US" baseline="0" dirty="0" err="1" smtClean="0"/>
              <a:t>Guitary</a:t>
            </a:r>
            <a:r>
              <a:rPr lang="el-GR" baseline="0" dirty="0" smtClean="0"/>
              <a:t> ο οποίος έπαθε εκτεταμένες ζημιές στο δέρμα του σε τροχαίο ατύχημα. Ο </a:t>
            </a:r>
            <a:r>
              <a:rPr lang="en-US" baseline="0" dirty="0" err="1" smtClean="0"/>
              <a:t>Guitary</a:t>
            </a:r>
            <a:r>
              <a:rPr lang="en-US" baseline="0" dirty="0" smtClean="0"/>
              <a:t> </a:t>
            </a:r>
            <a:r>
              <a:rPr lang="el-GR" baseline="0" dirty="0" smtClean="0"/>
              <a:t>υποβλήθηκε σε θεραπείες μασάζ προκειμένου να βελτιωθούν οι ουλές που απέκτησε μετά το ατύχημα (ήθελαν οι ουλές να μαλακώσουν και να γίνουν πιο εκτατές). Συνέλαβε την ιδέα να κατασκευάσει ένα μηχάνημα που θα μιμείται τις κινήσεις των θεραπευτών. Το μηχάνημα αρχικά χρησιμοποιήθηκε για τη βελτίωση των ουλών από ατυχήματα και εγκαύματα με μεγάλη επιτυχία και αργότερα βρήκαν ότι είχε αποτέλεσμα στη βελτίωση της κυτταρίτιδας και του τοπικού πάχους.</a:t>
            </a:r>
          </a:p>
          <a:p>
            <a:pPr>
              <a:buFont typeface="Wingdings" pitchFamily="2" charset="2"/>
              <a:buChar char="v"/>
            </a:pPr>
            <a:r>
              <a:rPr lang="el-GR" baseline="0" dirty="0" smtClean="0"/>
              <a:t> Η πελάτισσα φοράει ειδική στολή από λεπτό και ελαστικό ύφασμα για να </a:t>
            </a:r>
            <a:r>
              <a:rPr lang="el-GR" baseline="0" dirty="0" err="1" smtClean="0"/>
              <a:t>γλυστράνε</a:t>
            </a:r>
            <a:r>
              <a:rPr lang="el-GR" baseline="0" dirty="0" smtClean="0"/>
              <a:t> τα </a:t>
            </a:r>
            <a:r>
              <a:rPr lang="en-US" baseline="0" dirty="0" smtClean="0"/>
              <a:t>rollers.</a:t>
            </a:r>
          </a:p>
          <a:p>
            <a:pPr>
              <a:buFont typeface="Wingdings" pitchFamily="2" charset="2"/>
              <a:buChar char="v"/>
            </a:pPr>
            <a:r>
              <a:rPr lang="en-US" baseline="0" dirty="0" smtClean="0"/>
              <a:t> </a:t>
            </a:r>
            <a:r>
              <a:rPr lang="el-GR" baseline="0" dirty="0" smtClean="0"/>
              <a:t>Δείξε βίντεο </a:t>
            </a:r>
            <a:r>
              <a:rPr lang="en-US" baseline="0" dirty="0" smtClean="0"/>
              <a:t>LPG </a:t>
            </a:r>
            <a:r>
              <a:rPr lang="en-US" baseline="0" dirty="0" err="1" smtClean="0"/>
              <a:t>endermologie</a:t>
            </a:r>
            <a:endParaRPr lang="en-US" baseline="0" dirty="0" smtClean="0"/>
          </a:p>
          <a:p>
            <a:pPr>
              <a:buFont typeface="Wingdings" pitchFamily="2" charset="2"/>
              <a:buChar char="v"/>
            </a:pP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Έχουμε</a:t>
            </a:r>
            <a:r>
              <a:rPr lang="el-GR" baseline="0" dirty="0" smtClean="0"/>
              <a:t> καταστροφή των </a:t>
            </a:r>
            <a:r>
              <a:rPr lang="el-GR" baseline="0" dirty="0" err="1" smtClean="0"/>
              <a:t>λιποκυττάρων</a:t>
            </a:r>
            <a:r>
              <a:rPr lang="el-GR" baseline="0" dirty="0" smtClean="0"/>
              <a:t> λόγω θέρμανσης.</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n-US" dirty="0" smtClean="0"/>
              <a:t> </a:t>
            </a:r>
            <a:r>
              <a:rPr lang="el-GR" dirty="0" smtClean="0"/>
              <a:t>Δείξε</a:t>
            </a:r>
            <a:r>
              <a:rPr lang="el-GR" baseline="0" dirty="0" smtClean="0"/>
              <a:t> βίντεο </a:t>
            </a:r>
            <a:r>
              <a:rPr lang="en-US" baseline="0" dirty="0" smtClean="0"/>
              <a:t>ultrasound mechanism of </a:t>
            </a:r>
            <a:r>
              <a:rPr lang="en-US" baseline="0" dirty="0" smtClean="0"/>
              <a:t>action</a:t>
            </a:r>
            <a:endParaRPr lang="el-GR" baseline="0" dirty="0" smtClean="0"/>
          </a:p>
          <a:p>
            <a:pPr>
              <a:buFont typeface="Wingdings" pitchFamily="2" charset="2"/>
              <a:buChar char="v"/>
            </a:pPr>
            <a:r>
              <a:rPr lang="el-GR" baseline="0" dirty="0" smtClean="0"/>
              <a:t> Τα υπερηχητικά κύματα προκαλούν φυσαλίδες σε ιστούς που περιέχουν πολύ νερό όπως το λίπος λόγω αύξησης της θερμοκρασίας. Οι φυσαλίδες πιέζουν τα κύτταρα και τα καταστρέφουν (σπάνε τις </a:t>
            </a:r>
            <a:r>
              <a:rPr lang="el-GR" baseline="0" smtClean="0"/>
              <a:t>κυτταρικές μεμβράνες)</a:t>
            </a:r>
            <a:endParaRPr lang="el-GR" baseline="0" dirty="0" smtClean="0"/>
          </a:p>
          <a:p>
            <a:pPr>
              <a:buFont typeface="Wingdings" pitchFamily="2" charset="2"/>
              <a:buChar char="v"/>
            </a:pPr>
            <a:r>
              <a:rPr lang="el-GR" baseline="0" dirty="0" smtClean="0"/>
              <a:t> </a:t>
            </a:r>
            <a:r>
              <a:rPr lang="el-GR" baseline="0" dirty="0" err="1" smtClean="0"/>
              <a:t>Ουσιες</a:t>
            </a:r>
            <a:r>
              <a:rPr lang="el-GR" baseline="0" dirty="0" smtClean="0"/>
              <a:t> με </a:t>
            </a:r>
            <a:r>
              <a:rPr lang="el-GR" baseline="0" dirty="0" err="1" smtClean="0"/>
              <a:t>λιπολυτική</a:t>
            </a:r>
            <a:r>
              <a:rPr lang="el-GR" baseline="0" dirty="0" smtClean="0"/>
              <a:t> δράση </a:t>
            </a:r>
            <a:r>
              <a:rPr lang="el-GR" baseline="0" dirty="0" err="1" smtClean="0"/>
              <a:t>καφεϊνη</a:t>
            </a:r>
            <a:r>
              <a:rPr lang="el-GR" baseline="0" dirty="0" smtClean="0"/>
              <a:t>, </a:t>
            </a:r>
            <a:r>
              <a:rPr lang="el-GR" baseline="0" dirty="0" err="1" smtClean="0"/>
              <a:t>αμινοφυλλίνη</a:t>
            </a:r>
            <a:r>
              <a:rPr lang="el-GR" baseline="0" dirty="0" smtClean="0"/>
              <a:t>, </a:t>
            </a:r>
            <a:r>
              <a:rPr lang="el-GR" baseline="0" dirty="0" err="1" smtClean="0"/>
              <a:t>θεοφυλίνη</a:t>
            </a:r>
            <a:r>
              <a:rPr lang="el-GR" baseline="0" dirty="0" smtClean="0"/>
              <a:t>.</a:t>
            </a:r>
          </a:p>
          <a:p>
            <a:pPr>
              <a:buFont typeface="Wingdings" pitchFamily="2" charset="2"/>
              <a:buChar char="v"/>
            </a:pPr>
            <a:r>
              <a:rPr lang="el-GR" baseline="0" dirty="0" smtClean="0"/>
              <a:t> Η διαπερατότητα αυξάνεται με μηχανικό τρόπο </a:t>
            </a:r>
            <a:r>
              <a:rPr lang="el-GR" baseline="0" dirty="0" err="1" smtClean="0"/>
              <a:t>λογω</a:t>
            </a:r>
            <a:r>
              <a:rPr lang="el-GR" baseline="0" dirty="0" smtClean="0"/>
              <a:t> των ταλαντώσεων.</a:t>
            </a:r>
          </a:p>
          <a:p>
            <a:pPr>
              <a:buFont typeface="Wingdings" pitchFamily="2" charset="2"/>
              <a:buChar char="v"/>
            </a:pPr>
            <a:r>
              <a:rPr lang="el-GR" baseline="0" dirty="0" smtClean="0"/>
              <a:t> Θεραπευτικά όρια υπερήχων 0,</a:t>
            </a:r>
            <a:r>
              <a:rPr lang="en-US" baseline="0" dirty="0" smtClean="0"/>
              <a:t>7</a:t>
            </a:r>
            <a:r>
              <a:rPr lang="el-GR" baseline="0" dirty="0" smtClean="0"/>
              <a:t> – 3</a:t>
            </a:r>
            <a:r>
              <a:rPr lang="en-US" baseline="0" dirty="0" smtClean="0"/>
              <a:t>,3</a:t>
            </a:r>
            <a:r>
              <a:rPr lang="el-GR" baseline="0" dirty="0" smtClean="0"/>
              <a:t> </a:t>
            </a:r>
            <a:r>
              <a:rPr lang="en-US" baseline="0" dirty="0" err="1" smtClean="0"/>
              <a:t>Mhz</a:t>
            </a:r>
            <a:endParaRPr lang="en-US" baseline="0" dirty="0" smtClean="0"/>
          </a:p>
          <a:p>
            <a:pPr>
              <a:buFont typeface="Wingdings" pitchFamily="2" charset="2"/>
              <a:buChar char="v"/>
            </a:pPr>
            <a:endParaRPr lang="en-US" baseline="0" dirty="0" smtClean="0"/>
          </a:p>
          <a:p>
            <a:pPr>
              <a:buFont typeface="Wingdings" pitchFamily="2" charset="2"/>
              <a:buChar char="v"/>
            </a:pP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baseline="0" dirty="0" smtClean="0"/>
              <a:t> Οι χαμηλής έντασης/χαμηλής συχνότητας επειδή δεν έχουν θερμικό αποτέλεσμα δεν προκαλούν ενεργοποίηση των </a:t>
            </a:r>
            <a:r>
              <a:rPr lang="el-GR" baseline="0" dirty="0" err="1" smtClean="0"/>
              <a:t>ινοβλαστών</a:t>
            </a:r>
            <a:r>
              <a:rPr lang="el-GR" baseline="0" dirty="0" smtClean="0"/>
              <a:t> και είναι αναποτελεσματικοί για σύσφιξη</a:t>
            </a:r>
          </a:p>
          <a:p>
            <a:pPr>
              <a:buFont typeface="Wingdings" pitchFamily="2" charset="2"/>
              <a:buChar char="v"/>
            </a:pPr>
            <a:r>
              <a:rPr lang="el-GR" dirty="0" smtClean="0"/>
              <a:t> Αν εφαρμόσουμε σε αρθρώσεις επειδή η άρθρωση</a:t>
            </a:r>
            <a:r>
              <a:rPr lang="el-GR" baseline="0" dirty="0" smtClean="0"/>
              <a:t> έχει υγρό δημιουργούνται φυσαλίδες στο υγρό με αποτέλεσμα να αυξάνεται η πίεση και να γίνεται ζημιά στην άρθρωση.</a:t>
            </a:r>
          </a:p>
          <a:p>
            <a:pPr>
              <a:buFont typeface="Wingdings" pitchFamily="2" charset="2"/>
              <a:buChar char="v"/>
            </a:pPr>
            <a:r>
              <a:rPr lang="el-GR" baseline="0" dirty="0" smtClean="0"/>
              <a:t> Τα οστά απορροφούν πολύ το υπερηχητικό κύμα και προκαλείται έντονος πόνος.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12</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Η ηλεκτρική ενέργεια</a:t>
            </a:r>
            <a:r>
              <a:rPr lang="el-GR" baseline="0" dirty="0" smtClean="0"/>
              <a:t> του κεραυνού μετατρέπεται σε ηχητική. Ο ήχος μεταδίδεται στο περιβάλλον και όταν τα ηχητικά κύματα προσκρούσουν πάνω στα τζάμια του σπιτιού η ηχητική ενέργεια μετατρέπεται σε μηχανική προκαλώντας δονήσεις. Στην ίδια αρχή βασίζεται και η θεραπεία με κρουστικά κύματα. </a:t>
            </a:r>
          </a:p>
          <a:p>
            <a:pPr>
              <a:buFont typeface="Wingdings" pitchFamily="2" charset="2"/>
              <a:buChar char="v"/>
            </a:pPr>
            <a:r>
              <a:rPr lang="el-GR" baseline="0" dirty="0" smtClean="0"/>
              <a:t> Αρχικά τα κρουστικά κύματα χρησιμοποιήθηκαν για τη θεραπεία των πετρών στα νεφρά. Το μηχάνημα που χρησιμοποιούμε στην αισθητική </a:t>
            </a:r>
            <a:r>
              <a:rPr lang="el-GR" baseline="0" dirty="0" err="1" smtClean="0"/>
              <a:t>εχει</a:t>
            </a:r>
            <a:r>
              <a:rPr lang="el-GR" baseline="0" dirty="0" smtClean="0"/>
              <a:t> πιο χαμηλή ενέργεια.</a:t>
            </a:r>
          </a:p>
          <a:p>
            <a:pPr>
              <a:buFont typeface="Wingdings" pitchFamily="2" charset="2"/>
              <a:buChar char="v"/>
            </a:pPr>
            <a:r>
              <a:rPr lang="el-GR" baseline="0" dirty="0" smtClean="0"/>
              <a:t> Η θεραπεία γίνεται αντιληπτή σαν ένα πολύ γρήγορο και βαθύ μασάζ</a:t>
            </a:r>
            <a:endParaRPr lang="el-GR" dirty="0"/>
          </a:p>
        </p:txBody>
      </p:sp>
      <p:sp>
        <p:nvSpPr>
          <p:cNvPr id="4" name="3 - Θέση αριθμού διαφάνειας"/>
          <p:cNvSpPr>
            <a:spLocks noGrp="1"/>
          </p:cNvSpPr>
          <p:nvPr>
            <p:ph type="sldNum" sz="quarter" idx="10"/>
          </p:nvPr>
        </p:nvSpPr>
        <p:spPr/>
        <p:txBody>
          <a:bodyPr/>
          <a:lstStyle/>
          <a:p>
            <a:fld id="{CEE492EC-E927-40AA-9460-C254318FF65F}"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27/3/2021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27/3/2021</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27/3/2021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27/3/2021</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27/3/2021</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27/3/2021</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27/3/2021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67744" y="1700808"/>
            <a:ext cx="6172200" cy="1894362"/>
          </a:xfrm>
        </p:spPr>
        <p:txBody>
          <a:bodyPr>
            <a:normAutofit/>
          </a:bodyPr>
          <a:lstStyle/>
          <a:p>
            <a:pPr algn="ctr"/>
            <a:r>
              <a:rPr lang="el-GR" sz="4400" dirty="0" err="1" smtClean="0"/>
              <a:t>αδυνατισμα</a:t>
            </a:r>
            <a:r>
              <a:rPr lang="el-GR" sz="4400" dirty="0" smtClean="0"/>
              <a:t> - </a:t>
            </a:r>
            <a:r>
              <a:rPr lang="el-GR" sz="4400" dirty="0" err="1" smtClean="0"/>
              <a:t>κυτταριτιδα</a:t>
            </a:r>
            <a:endParaRPr lang="el-GR" sz="44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95736" y="0"/>
            <a:ext cx="4766792" cy="648072"/>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395536" y="836712"/>
            <a:ext cx="5400600" cy="5400600"/>
          </a:xfrm>
        </p:spPr>
        <p:txBody>
          <a:bodyPr>
            <a:normAutofit/>
          </a:bodyPr>
          <a:lstStyle/>
          <a:p>
            <a:pPr algn="just">
              <a:buFont typeface="Wingdings" pitchFamily="2" charset="2"/>
              <a:buChar char="Ø"/>
            </a:pPr>
            <a:r>
              <a:rPr lang="el-GR" sz="2000" b="1" dirty="0" smtClean="0"/>
              <a:t>Ραδιοσυχνότητες (</a:t>
            </a:r>
            <a:r>
              <a:rPr lang="en-US" sz="2000" b="1" dirty="0" smtClean="0"/>
              <a:t>Radio Frequency)</a:t>
            </a:r>
            <a:r>
              <a:rPr lang="en-US" sz="2000" dirty="0" smtClean="0"/>
              <a:t>:</a:t>
            </a:r>
            <a:r>
              <a:rPr lang="en-US" sz="2000" b="1" dirty="0" smtClean="0"/>
              <a:t> </a:t>
            </a:r>
            <a:r>
              <a:rPr lang="el-GR" sz="2000" dirty="0" smtClean="0"/>
              <a:t>Χρησιμοποιούμε</a:t>
            </a:r>
            <a:r>
              <a:rPr lang="en-US" sz="2000" dirty="0" smtClean="0"/>
              <a:t> </a:t>
            </a:r>
            <a:r>
              <a:rPr lang="el-GR" sz="2000" dirty="0" smtClean="0"/>
              <a:t>συσκευές που παράγουν ηλεκτρομαγνητική ακτινοβολία από 3</a:t>
            </a:r>
            <a:r>
              <a:rPr lang="en-US" sz="2000" dirty="0" err="1" smtClean="0"/>
              <a:t>Khz</a:t>
            </a:r>
            <a:r>
              <a:rPr lang="en-US" sz="2000" dirty="0" smtClean="0"/>
              <a:t> – 300 </a:t>
            </a:r>
            <a:r>
              <a:rPr lang="en-US" sz="2000" dirty="0" err="1" smtClean="0"/>
              <a:t>Ghz</a:t>
            </a:r>
            <a:r>
              <a:rPr lang="en-US" sz="2000" dirty="0" smtClean="0"/>
              <a:t> </a:t>
            </a:r>
            <a:r>
              <a:rPr lang="el-GR" sz="2000" dirty="0" smtClean="0"/>
              <a:t>οι οποίες απορροφώνται από βαθύτερες στοιβάδες του δέρματος αφήνοντας τις επιφανειακές ανέπαφες. Η εφαρμογή ραδιοσυχνοτήτων έχει ως αποτέλεσμα τη </a:t>
            </a:r>
            <a:r>
              <a:rPr lang="el-GR" sz="2000" dirty="0" err="1" smtClean="0"/>
              <a:t>στοχευμένη</a:t>
            </a:r>
            <a:r>
              <a:rPr lang="el-GR" sz="2000" dirty="0" smtClean="0"/>
              <a:t> θέρμανση του λιπώδους ιστού, την αύξηση της κυκλοφορίας και του μεταβολισμού και την αποβολή του λίπους. Επειδή προκαλούν ενεργοποίηση των </a:t>
            </a:r>
            <a:r>
              <a:rPr lang="el-GR" sz="2000" dirty="0" err="1" smtClean="0"/>
              <a:t>ινοβλαστών</a:t>
            </a:r>
            <a:r>
              <a:rPr lang="el-GR" sz="2000" dirty="0" smtClean="0"/>
              <a:t> μπορούν να χρησιμοποιηθούν και στο πρόσωπο για μείωση των ρυτίδων έκφρασης και σύσφιξη.</a:t>
            </a:r>
          </a:p>
          <a:p>
            <a:pPr algn="just">
              <a:buNone/>
            </a:pPr>
            <a:r>
              <a:rPr lang="el-GR" sz="2000" dirty="0" smtClean="0"/>
              <a:t>	</a:t>
            </a:r>
            <a:r>
              <a:rPr lang="el-GR" sz="2000" i="1" dirty="0" smtClean="0"/>
              <a:t>Αντενδείξεις</a:t>
            </a:r>
            <a:r>
              <a:rPr lang="en-US" sz="2000" dirty="0" smtClean="0"/>
              <a:t>: </a:t>
            </a:r>
            <a:r>
              <a:rPr lang="el-GR" sz="2000" dirty="0" smtClean="0"/>
              <a:t>Κιρσοί, φλεβίτιδα, εγκυμοσύνη, μεταλλικά προθέματα, καρκίνος</a:t>
            </a:r>
            <a:endParaRPr lang="el-GR" sz="2000" dirty="0"/>
          </a:p>
        </p:txBody>
      </p:sp>
      <p:sp>
        <p:nvSpPr>
          <p:cNvPr id="7" name="6 - Έλλειψη"/>
          <p:cNvSpPr/>
          <p:nvPr/>
        </p:nvSpPr>
        <p:spPr>
          <a:xfrm>
            <a:off x="8100392" y="5661248"/>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7993225" y="5456110"/>
            <a:ext cx="864096"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228184" y="1052736"/>
            <a:ext cx="2316648" cy="50405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9752" y="116632"/>
            <a:ext cx="3923928" cy="648072"/>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611560" y="836712"/>
            <a:ext cx="7416824" cy="5544616"/>
          </a:xfrm>
        </p:spPr>
        <p:txBody>
          <a:bodyPr>
            <a:normAutofit/>
          </a:bodyPr>
          <a:lstStyle/>
          <a:p>
            <a:pPr algn="just">
              <a:buFont typeface="Wingdings" pitchFamily="2" charset="2"/>
              <a:buChar char="Ø"/>
            </a:pPr>
            <a:r>
              <a:rPr lang="el-GR" sz="2000" b="1" dirty="0" smtClean="0"/>
              <a:t>Υπέρηχοι</a:t>
            </a:r>
            <a:r>
              <a:rPr lang="en-US" sz="2000" b="1" dirty="0" smtClean="0"/>
              <a:t> (ultrasound)</a:t>
            </a:r>
            <a:r>
              <a:rPr lang="en-US" sz="2000" dirty="0" smtClean="0"/>
              <a:t>:</a:t>
            </a:r>
            <a:r>
              <a:rPr lang="en-US" sz="2000" b="1" dirty="0" smtClean="0"/>
              <a:t> </a:t>
            </a:r>
            <a:r>
              <a:rPr lang="el-GR" sz="2000" dirty="0" smtClean="0"/>
              <a:t>υπέρηχος είναι ήχος με συχνότητα πάνω από αυτή που μπορεί να ακούσει ο άνθρωπος (20</a:t>
            </a:r>
            <a:r>
              <a:rPr lang="en-US" sz="2000" dirty="0" smtClean="0"/>
              <a:t> </a:t>
            </a:r>
            <a:r>
              <a:rPr lang="en-US" sz="2000" dirty="0" err="1" smtClean="0"/>
              <a:t>Khz</a:t>
            </a:r>
            <a:r>
              <a:rPr lang="en-US" sz="2000" dirty="0" smtClean="0"/>
              <a:t>). </a:t>
            </a:r>
            <a:endParaRPr lang="el-GR" sz="2000" dirty="0" smtClean="0"/>
          </a:p>
          <a:p>
            <a:pPr algn="just">
              <a:buNone/>
            </a:pPr>
            <a:r>
              <a:rPr lang="el-GR" sz="2000" dirty="0" smtClean="0"/>
              <a:t>	</a:t>
            </a:r>
            <a:r>
              <a:rPr lang="en-US" sz="2000" dirty="0" smtClean="0"/>
              <a:t>T</a:t>
            </a:r>
            <a:r>
              <a:rPr lang="el-GR" sz="2000" dirty="0" smtClean="0"/>
              <a:t>α υπερηχητικά κύματα διεισδύουν βαθιά και απορροφώνται από το λιπώδη ιστό. Έχουν μηχανική και θερμική δράση προκαλώντας τη διάσπαση των </a:t>
            </a:r>
            <a:r>
              <a:rPr lang="el-GR" sz="2000" dirty="0" err="1" smtClean="0"/>
              <a:t>λιποκυττάρων</a:t>
            </a:r>
            <a:r>
              <a:rPr lang="el-GR" sz="2000" dirty="0" smtClean="0"/>
              <a:t>.</a:t>
            </a:r>
            <a:r>
              <a:rPr lang="en-US" sz="2000" dirty="0" smtClean="0"/>
              <a:t> </a:t>
            </a:r>
            <a:r>
              <a:rPr lang="el-GR" sz="2000" dirty="0" smtClean="0"/>
              <a:t>Όταν το υπερηχητικό κύμα πέσει πάνω στους ιστούς προκαλεί ισχυρές ταλαντώσεις, θέρμανση και δημιουργία φυσαλίδων. Η πίεση που ασκείται στους ιστούς προκαλεί ρήξη των κυτταρικών μεμβρανών (φαινόμενο </a:t>
            </a:r>
            <a:r>
              <a:rPr lang="el-GR" sz="2000" dirty="0" err="1" smtClean="0"/>
              <a:t>σπηλαιοποίησης</a:t>
            </a:r>
            <a:r>
              <a:rPr lang="el-GR" sz="2000" dirty="0" smtClean="0"/>
              <a:t> – </a:t>
            </a:r>
            <a:r>
              <a:rPr lang="en-US" sz="2000" dirty="0" err="1" smtClean="0"/>
              <a:t>cavitation</a:t>
            </a:r>
            <a:r>
              <a:rPr lang="en-US" sz="2000" dirty="0" smtClean="0"/>
              <a:t>)</a:t>
            </a:r>
            <a:r>
              <a:rPr lang="el-GR" sz="2000" dirty="0" smtClean="0"/>
              <a:t> και καταστροφή των </a:t>
            </a:r>
            <a:r>
              <a:rPr lang="el-GR" sz="2000" dirty="0" err="1" smtClean="0"/>
              <a:t>λιποκυττάρων</a:t>
            </a:r>
            <a:r>
              <a:rPr lang="el-GR" sz="2000" dirty="0" smtClean="0"/>
              <a:t>. </a:t>
            </a:r>
          </a:p>
          <a:p>
            <a:pPr algn="just">
              <a:buNone/>
            </a:pPr>
            <a:r>
              <a:rPr lang="el-GR" sz="2000" dirty="0" smtClean="0"/>
              <a:t>	Το περιεχόμενο λίπος και τα υπολείμματα των κυττάρων απορροφώνται από τη λεμφική κυκλοφορία. Η δράση των υπερήχων εστιάζεται στο λιπώδη ιστό αφήνοντας ανέπαφα τα γειτονικά κύτταρα. </a:t>
            </a:r>
          </a:p>
          <a:p>
            <a:pPr marL="252000" indent="0" algn="just">
              <a:buNone/>
            </a:pPr>
            <a:r>
              <a:rPr lang="el-GR" sz="2000" dirty="0" smtClean="0"/>
              <a:t>Επίσης οι υπέρηχοι αυξάνουν τη διαπερατότητα του δέρματος, μπορούμε να πετύχουμε διείσδυση ουσιών με </a:t>
            </a:r>
            <a:r>
              <a:rPr lang="el-GR" sz="2000" dirty="0" err="1" smtClean="0"/>
              <a:t>λιπολυτική</a:t>
            </a:r>
            <a:r>
              <a:rPr lang="el-GR" sz="2000" dirty="0" smtClean="0"/>
              <a:t> δράση.</a:t>
            </a:r>
            <a:endParaRPr lang="en-US" sz="2000" dirty="0" smtClean="0"/>
          </a:p>
          <a:p>
            <a:pPr algn="just">
              <a:buNone/>
            </a:pPr>
            <a:r>
              <a:rPr lang="en-US" sz="2000" dirty="0" smtClean="0"/>
              <a:t>	</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1760" y="116632"/>
            <a:ext cx="4716016" cy="692696"/>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467544" y="1052736"/>
            <a:ext cx="4608512" cy="5184576"/>
          </a:xfrm>
        </p:spPr>
        <p:txBody>
          <a:bodyPr>
            <a:normAutofit lnSpcReduction="10000"/>
          </a:bodyPr>
          <a:lstStyle/>
          <a:p>
            <a:pPr algn="just">
              <a:buNone/>
            </a:pPr>
            <a:r>
              <a:rPr lang="el-GR" sz="2000" dirty="0" smtClean="0"/>
              <a:t>	Υπάρχουν 2 ειδών υπέρηχοι</a:t>
            </a:r>
            <a:r>
              <a:rPr lang="en-US" sz="2000" dirty="0" smtClean="0"/>
              <a:t>: </a:t>
            </a:r>
          </a:p>
          <a:p>
            <a:pPr marL="288000" indent="-288000" algn="just">
              <a:buSzPct val="85000"/>
              <a:buFont typeface="+mj-lt"/>
              <a:buAutoNum type="alphaLcParenR"/>
            </a:pPr>
            <a:r>
              <a:rPr lang="el-GR" sz="2000" dirty="0" smtClean="0"/>
              <a:t>οι χαμηλής έντασης/χαμηλής συχνότητας (17,5</a:t>
            </a:r>
            <a:r>
              <a:rPr lang="en-US" sz="2000" dirty="0" smtClean="0"/>
              <a:t> w/cm</a:t>
            </a:r>
            <a:r>
              <a:rPr lang="en-US" sz="2000" baseline="30000" dirty="0" smtClean="0"/>
              <a:t>2</a:t>
            </a:r>
            <a:r>
              <a:rPr lang="en-US" sz="2000" dirty="0" smtClean="0"/>
              <a:t> – 200Khz)</a:t>
            </a:r>
            <a:r>
              <a:rPr lang="el-GR" sz="2000" dirty="0" smtClean="0"/>
              <a:t> που δεν προκαλούν θέρμανση του λιπώδους ιστού και καταστρέφουν τα κύτταρα με μηχανικό </a:t>
            </a:r>
            <a:r>
              <a:rPr lang="en-US" sz="2000" dirty="0" smtClean="0"/>
              <a:t>stress.</a:t>
            </a:r>
          </a:p>
          <a:p>
            <a:pPr marL="288000" indent="-288000" algn="just">
              <a:buSzPct val="85000"/>
              <a:buFont typeface="+mj-lt"/>
              <a:buAutoNum type="alphaLcParenR"/>
            </a:pPr>
            <a:r>
              <a:rPr lang="el-GR" sz="2000" dirty="0" smtClean="0"/>
              <a:t>και οι υψηλής έντασης/υψηλής συχνότητας </a:t>
            </a:r>
            <a:r>
              <a:rPr lang="en-US" sz="2000" dirty="0" smtClean="0"/>
              <a:t>(1000 w/cm</a:t>
            </a:r>
            <a:r>
              <a:rPr lang="en-US" sz="2000" baseline="30000" dirty="0" smtClean="0"/>
              <a:t>2</a:t>
            </a:r>
            <a:r>
              <a:rPr lang="en-US" sz="2000" dirty="0" smtClean="0"/>
              <a:t> – 2Mhz) </a:t>
            </a:r>
            <a:r>
              <a:rPr lang="el-GR" sz="2000" dirty="0" smtClean="0"/>
              <a:t>που έχουν θερμικό αποτέλεσμα</a:t>
            </a:r>
            <a:r>
              <a:rPr lang="en-US" sz="2000" dirty="0" smtClean="0"/>
              <a:t> </a:t>
            </a:r>
            <a:r>
              <a:rPr lang="el-GR" sz="2000" dirty="0" smtClean="0"/>
              <a:t>και προκαλούν πηκτική νέκρωση των </a:t>
            </a:r>
            <a:r>
              <a:rPr lang="el-GR" sz="2000" dirty="0" err="1" smtClean="0"/>
              <a:t>λιποκυττάρων</a:t>
            </a:r>
            <a:r>
              <a:rPr lang="el-GR" sz="2000" dirty="0" smtClean="0"/>
              <a:t>. </a:t>
            </a:r>
          </a:p>
          <a:p>
            <a:pPr algn="just">
              <a:buNone/>
            </a:pPr>
            <a:r>
              <a:rPr lang="el-GR" sz="2000" dirty="0" smtClean="0"/>
              <a:t>	</a:t>
            </a:r>
            <a:r>
              <a:rPr lang="el-GR" sz="2000" i="1" dirty="0" smtClean="0"/>
              <a:t>Αντενδείξεις</a:t>
            </a:r>
            <a:r>
              <a:rPr lang="en-US" sz="2000" dirty="0" smtClean="0"/>
              <a:t>: </a:t>
            </a:r>
            <a:r>
              <a:rPr lang="el-GR" sz="2000" dirty="0" smtClean="0"/>
              <a:t>καρκίνος, φλεβίτιδα, μεταλλικά εμφυτεύματα, μειωμένη κυκλοφορία, κατάγματα, εγκυμοσύνη, εφαρμογή σε οστέινες περιοχές και αρθρώσεις.</a:t>
            </a:r>
          </a:p>
          <a:p>
            <a:pPr>
              <a:buNone/>
            </a:pPr>
            <a:endParaRPr lang="el-GR" sz="2000" dirty="0"/>
          </a:p>
        </p:txBody>
      </p:sp>
      <p:pic>
        <p:nvPicPr>
          <p:cNvPr id="4" name="3 - Εικόνα" descr="rBVaSlrkLuuAS8z9AADVYFEtZns941.jpg"/>
          <p:cNvPicPr>
            <a:picLocks noChangeAspect="1"/>
          </p:cNvPicPr>
          <p:nvPr/>
        </p:nvPicPr>
        <p:blipFill>
          <a:blip r:embed="rId3" cstate="print"/>
          <a:stretch>
            <a:fillRect/>
          </a:stretch>
        </p:blipFill>
        <p:spPr>
          <a:xfrm>
            <a:off x="5076056" y="1124744"/>
            <a:ext cx="3712379" cy="36724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0"/>
            <a:ext cx="5908576" cy="620688"/>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323528" y="620688"/>
            <a:ext cx="6192688" cy="6076056"/>
          </a:xfrm>
        </p:spPr>
        <p:txBody>
          <a:bodyPr>
            <a:normAutofit lnSpcReduction="10000"/>
          </a:bodyPr>
          <a:lstStyle/>
          <a:p>
            <a:pPr algn="just">
              <a:buFont typeface="Wingdings" pitchFamily="2" charset="2"/>
              <a:buChar char="Ø"/>
            </a:pPr>
            <a:r>
              <a:rPr lang="el-GR" sz="2000" b="1" dirty="0" smtClean="0"/>
              <a:t>Κρουστικά κύματα (</a:t>
            </a:r>
            <a:r>
              <a:rPr lang="en-US" sz="2000" b="1" dirty="0" smtClean="0"/>
              <a:t>shock wave therapy)</a:t>
            </a:r>
            <a:r>
              <a:rPr lang="en-US" sz="2000" dirty="0" smtClean="0"/>
              <a:t>: </a:t>
            </a:r>
            <a:r>
              <a:rPr lang="el-GR" sz="2000" dirty="0" smtClean="0"/>
              <a:t>τα κρουστικά κύματα είναι ηχητικά κύματα με πολύ μεγάλη ενέργεια παρόμοια με αυτά που παρουσιάζονται στην ατμόσφαιρα μετά από ένα κεραυνό. Η ηλεκτρική ενέργεια μετατρέπεται σε μηχανική προκαλώντας πίεση στο λιπώδη ιστό. </a:t>
            </a:r>
          </a:p>
          <a:p>
            <a:pPr algn="just">
              <a:buNone/>
            </a:pPr>
            <a:r>
              <a:rPr lang="el-GR" sz="2000" dirty="0" smtClean="0"/>
              <a:t>	Με αυτή τη θεραπεία αυξάνεται η διαπερατότητα των κυτταρικών μεμβρανών των </a:t>
            </a:r>
            <a:r>
              <a:rPr lang="el-GR" sz="2000" dirty="0" err="1" smtClean="0"/>
              <a:t>λιποκυττάρων</a:t>
            </a:r>
            <a:r>
              <a:rPr lang="el-GR" sz="2000" dirty="0" smtClean="0"/>
              <a:t> και το λίπος αποβάλλεται μέσω της λεμφικής οδού από το σώμα. </a:t>
            </a:r>
          </a:p>
          <a:p>
            <a:pPr algn="just">
              <a:buNone/>
            </a:pPr>
            <a:r>
              <a:rPr lang="el-GR" sz="2000" dirty="0" smtClean="0"/>
              <a:t>	Έτσι τα κρουστικά κύματα θεωρούνται πιο ήπιας μορφής θεραπεία </a:t>
            </a:r>
            <a:r>
              <a:rPr lang="el-GR" sz="2000" dirty="0" err="1" smtClean="0"/>
              <a:t>λιπογλυπτικής</a:t>
            </a:r>
            <a:r>
              <a:rPr lang="el-GR" sz="2000" dirty="0" smtClean="0"/>
              <a:t> σε σύγκριση με άλλες μεθόδους που καταστρέφουν τα </a:t>
            </a:r>
            <a:r>
              <a:rPr lang="el-GR" sz="2000" dirty="0" err="1" smtClean="0"/>
              <a:t>λιποκύτταρα</a:t>
            </a:r>
            <a:r>
              <a:rPr lang="el-GR" sz="2000" dirty="0" smtClean="0"/>
              <a:t>. Τα κρουστικά κύματα διαφέρουν από τους υπέρηχους λόγω του ότι έχουν μεγαλύτερο εύρος πίεσης. </a:t>
            </a:r>
          </a:p>
          <a:p>
            <a:pPr algn="just">
              <a:buNone/>
            </a:pPr>
            <a:r>
              <a:rPr lang="el-GR" sz="2000" dirty="0" smtClean="0"/>
              <a:t>	Επίσης ενεργοποιούν την παραγωγή του κολλαγόνου και της </a:t>
            </a:r>
            <a:r>
              <a:rPr lang="el-GR" sz="2000" dirty="0" err="1" smtClean="0"/>
              <a:t>ελαστίνης</a:t>
            </a:r>
            <a:r>
              <a:rPr lang="el-GR" sz="2000" dirty="0" smtClean="0"/>
              <a:t> και το δέρμα γίνεται πιο ελαστικό και σφριγηλό.</a:t>
            </a:r>
          </a:p>
          <a:p>
            <a:pPr algn="just">
              <a:buNone/>
            </a:pPr>
            <a:r>
              <a:rPr lang="en-US" sz="2000" i="1" dirty="0" smtClean="0"/>
              <a:t>	</a:t>
            </a:r>
            <a:r>
              <a:rPr lang="el-GR" sz="2000" i="1" dirty="0" smtClean="0"/>
              <a:t>Αντενδείξεις</a:t>
            </a:r>
            <a:r>
              <a:rPr lang="en-US" sz="2000" dirty="0" smtClean="0"/>
              <a:t>: </a:t>
            </a:r>
            <a:r>
              <a:rPr lang="el-GR" sz="2000" dirty="0" smtClean="0"/>
              <a:t>καρδιακές παθήσεις, αιμορροφιλία, φλεγμονές του δέρματος, καρκίνος, εγκυμοσύνη.</a:t>
            </a:r>
            <a:endParaRPr lang="el-GR" sz="2000" dirty="0"/>
          </a:p>
        </p:txBody>
      </p:sp>
      <p:pic>
        <p:nvPicPr>
          <p:cNvPr id="4" name="3 - Εικόνα" descr="zimmer-zwave_1_530x@2x.png"/>
          <p:cNvPicPr>
            <a:picLocks noChangeAspect="1"/>
          </p:cNvPicPr>
          <p:nvPr/>
        </p:nvPicPr>
        <p:blipFill>
          <a:blip r:embed="rId3" cstate="print"/>
          <a:stretch>
            <a:fillRect/>
          </a:stretch>
        </p:blipFill>
        <p:spPr>
          <a:xfrm>
            <a:off x="6732240" y="980728"/>
            <a:ext cx="1871349" cy="42210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331640" y="188640"/>
            <a:ext cx="6084168" cy="648072"/>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539552" y="908720"/>
            <a:ext cx="7560840" cy="3672408"/>
          </a:xfrm>
        </p:spPr>
        <p:txBody>
          <a:bodyPr>
            <a:normAutofit/>
          </a:bodyPr>
          <a:lstStyle/>
          <a:p>
            <a:pPr algn="just">
              <a:buFont typeface="Wingdings" pitchFamily="2" charset="2"/>
              <a:buChar char="Ø"/>
            </a:pPr>
            <a:r>
              <a:rPr lang="el-GR" sz="2000" b="1" dirty="0" err="1" smtClean="0"/>
              <a:t>Κρυολιπόλυση</a:t>
            </a:r>
            <a:r>
              <a:rPr lang="en-US" sz="2000" dirty="0" smtClean="0"/>
              <a:t>: </a:t>
            </a:r>
            <a:r>
              <a:rPr lang="el-GR" sz="2000" dirty="0" smtClean="0"/>
              <a:t>η αποτελεσματικότητα της μεθόδου βασίζεται στο γεγονός ότι τα </a:t>
            </a:r>
            <a:r>
              <a:rPr lang="el-GR" sz="2000" dirty="0" err="1" smtClean="0"/>
              <a:t>λιποκύτταρα</a:t>
            </a:r>
            <a:r>
              <a:rPr lang="el-GR" sz="2000" dirty="0" smtClean="0"/>
              <a:t> είναι πιο ευαίσθητα στο κρύο </a:t>
            </a:r>
            <a:r>
              <a:rPr lang="el-GR" sz="2000" dirty="0" err="1" smtClean="0"/>
              <a:t>απ΄ότι</a:t>
            </a:r>
            <a:r>
              <a:rPr lang="el-GR" sz="2000" dirty="0" smtClean="0"/>
              <a:t> οι υπόλοιποι ιστοί του σώματος. </a:t>
            </a:r>
          </a:p>
          <a:p>
            <a:pPr algn="just">
              <a:buNone/>
            </a:pPr>
            <a:r>
              <a:rPr lang="el-GR" sz="2000" dirty="0" smtClean="0"/>
              <a:t>	Η συσκευή έχει μια κεφαλή ο οποία αναρροφεί και παράλληλα παγώνει το δέρμα. Η αναρρόφηση περιορίζει την κυκλοφορία του αίματος κάνοντας την εφαρμογή του κρύου πιο αποτελεσματική. Η θερμοκρασία εφαρμογής κυμαίνεται από </a:t>
            </a:r>
            <a:r>
              <a:rPr lang="en-US" sz="2000" dirty="0" smtClean="0"/>
              <a:t>7</a:t>
            </a:r>
            <a:r>
              <a:rPr lang="en-US" sz="2000" baseline="30000" dirty="0" smtClean="0"/>
              <a:t>o</a:t>
            </a:r>
            <a:r>
              <a:rPr lang="en-US" sz="2000" dirty="0" smtClean="0"/>
              <a:t>C </a:t>
            </a:r>
            <a:r>
              <a:rPr lang="el-GR" sz="2000" dirty="0" smtClean="0"/>
              <a:t>έως -2</a:t>
            </a:r>
            <a:r>
              <a:rPr lang="el-GR" sz="2000" baseline="30000" dirty="0" smtClean="0"/>
              <a:t>ο</a:t>
            </a:r>
            <a:r>
              <a:rPr lang="en-US" sz="2000" dirty="0" smtClean="0"/>
              <a:t>C.</a:t>
            </a:r>
          </a:p>
          <a:p>
            <a:pPr algn="just">
              <a:buNone/>
            </a:pPr>
            <a:r>
              <a:rPr lang="en-US" sz="2000" dirty="0" smtClean="0"/>
              <a:t>	</a:t>
            </a:r>
            <a:r>
              <a:rPr lang="el-GR" sz="2000" dirty="0" smtClean="0"/>
              <a:t>Το κρύο προκαλεί φλεγμονή στο λιπώδη ιστό και νέκρωση των κυττάρων τα οποία τελικά απορροφώνται από την κυκλοφορία. Η δράση είναι επιλεκτική στο λιπώδη ιστό αφήνοντας τα τριγύρω κύτταρα ανέπαφα.</a:t>
            </a:r>
            <a:endParaRPr lang="el-GR" sz="2000" dirty="0"/>
          </a:p>
        </p:txBody>
      </p:sp>
      <p:sp>
        <p:nvSpPr>
          <p:cNvPr id="7" name="6 - Θέση περιεχομένου"/>
          <p:cNvSpPr>
            <a:spLocks noGrp="1"/>
          </p:cNvSpPr>
          <p:nvPr>
            <p:ph sz="quarter" idx="2"/>
          </p:nvPr>
        </p:nvSpPr>
        <p:spPr>
          <a:xfrm>
            <a:off x="179512" y="3140968"/>
            <a:ext cx="4968552" cy="3284984"/>
          </a:xfrm>
        </p:spPr>
        <p:txBody>
          <a:bodyPr>
            <a:normAutofit/>
          </a:bodyPr>
          <a:lstStyle/>
          <a:p>
            <a:pPr algn="just">
              <a:buNone/>
            </a:pPr>
            <a:r>
              <a:rPr lang="el-GR" sz="2000" dirty="0" smtClean="0"/>
              <a:t>	</a:t>
            </a: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1475656" y="0"/>
            <a:ext cx="6048672" cy="620688"/>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6" name="5 - Θέση περιεχομένου"/>
          <p:cNvSpPr>
            <a:spLocks noGrp="1"/>
          </p:cNvSpPr>
          <p:nvPr>
            <p:ph sz="quarter" idx="1"/>
          </p:nvPr>
        </p:nvSpPr>
        <p:spPr>
          <a:xfrm>
            <a:off x="683568" y="620688"/>
            <a:ext cx="7467600" cy="2736304"/>
          </a:xfrm>
        </p:spPr>
        <p:txBody>
          <a:bodyPr>
            <a:normAutofit/>
          </a:bodyPr>
          <a:lstStyle/>
          <a:p>
            <a:pPr algn="just">
              <a:buNone/>
            </a:pPr>
            <a:r>
              <a:rPr lang="el-GR" sz="2000" dirty="0" smtClean="0"/>
              <a:t>	Τα αποτελέσματα της </a:t>
            </a:r>
            <a:r>
              <a:rPr lang="el-GR" sz="2000" dirty="0" err="1" smtClean="0"/>
              <a:t>κρυολιπόλυσης</a:t>
            </a:r>
            <a:r>
              <a:rPr lang="el-GR" sz="2000" dirty="0" smtClean="0"/>
              <a:t> δεν φαίνονται αμέσως αφού χρειάζεται χρόνος για να αναπτυχθεί η φλεγμονή, να νεκρωθούν τα κύτταρα και τελικά να απορροφηθούν από τον οργανισμό. Η διαδικασία μπορεί να πάρει μέχρι και 90 μέρες. Εννοείται ότι σε αυτό το διάστημα οφείλουμε να διατηρούμε υγιεινή διατροφή.</a:t>
            </a:r>
          </a:p>
          <a:p>
            <a:pPr algn="just">
              <a:buNone/>
            </a:pPr>
            <a:r>
              <a:rPr lang="el-GR" sz="2000" dirty="0" smtClean="0"/>
              <a:t>	</a:t>
            </a:r>
            <a:r>
              <a:rPr lang="el-GR" sz="2000" i="1" dirty="0" smtClean="0"/>
              <a:t>Αντενδείξεις</a:t>
            </a:r>
            <a:r>
              <a:rPr lang="en-US" sz="2000" dirty="0" smtClean="0"/>
              <a:t>: </a:t>
            </a:r>
            <a:r>
              <a:rPr lang="el-GR" sz="2000" dirty="0" smtClean="0"/>
              <a:t>έκζεμα, πληγές, κακή κυκλοφορία, μειωμένη αισθητικότητα, χρήση αντιπηκτικών, εγκυμοσύνη, γαλουχία.</a:t>
            </a:r>
          </a:p>
          <a:p>
            <a:pPr>
              <a:buNone/>
            </a:pPr>
            <a:endParaRPr lang="el-GR" sz="2000" dirty="0"/>
          </a:p>
        </p:txBody>
      </p:sp>
      <p:pic>
        <p:nvPicPr>
          <p:cNvPr id="7" name="6 - Εικόνα" descr="zlipo-behandlung_huefte_24.jpg"/>
          <p:cNvPicPr>
            <a:picLocks noChangeAspect="1"/>
          </p:cNvPicPr>
          <p:nvPr/>
        </p:nvPicPr>
        <p:blipFill>
          <a:blip r:embed="rId2" cstate="print"/>
          <a:stretch>
            <a:fillRect/>
          </a:stretch>
        </p:blipFill>
        <p:spPr>
          <a:xfrm>
            <a:off x="1979712" y="3140968"/>
            <a:ext cx="5112569" cy="34083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55776" y="188640"/>
            <a:ext cx="4176464" cy="648072"/>
          </a:xfrm>
        </p:spPr>
        <p:txBody>
          <a:bodyPr>
            <a:normAutofit/>
          </a:bodyPr>
          <a:lstStyle/>
          <a:p>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611560" y="980728"/>
            <a:ext cx="3744416" cy="5112568"/>
          </a:xfrm>
        </p:spPr>
        <p:txBody>
          <a:bodyPr>
            <a:normAutofit/>
          </a:bodyPr>
          <a:lstStyle/>
          <a:p>
            <a:pPr algn="just">
              <a:buFont typeface="Wingdings" pitchFamily="2" charset="2"/>
              <a:buChar char="Ø"/>
            </a:pPr>
            <a:r>
              <a:rPr lang="en-US" sz="2000" b="1" dirty="0" smtClean="0"/>
              <a:t>Laser</a:t>
            </a:r>
            <a:r>
              <a:rPr lang="en-US" sz="2000" dirty="0" smtClean="0"/>
              <a:t>:</a:t>
            </a:r>
            <a:r>
              <a:rPr lang="el-GR" sz="2000" dirty="0" smtClean="0"/>
              <a:t> χρησιμοποιούμε τεχνολογία που ονομάζεται </a:t>
            </a:r>
            <a:r>
              <a:rPr lang="en-US" sz="2000" dirty="0" smtClean="0"/>
              <a:t>low level laser technology (LLLT). </a:t>
            </a:r>
            <a:r>
              <a:rPr lang="el-GR" sz="2000" dirty="0" smtClean="0"/>
              <a:t>Η ακτινοβολία του </a:t>
            </a:r>
            <a:r>
              <a:rPr lang="en-US" sz="2000" dirty="0" smtClean="0"/>
              <a:t>laser </a:t>
            </a:r>
            <a:r>
              <a:rPr lang="el-GR" sz="2000" dirty="0" smtClean="0"/>
              <a:t>προκαλεί μικρά ανοίγματα στην κυτταρική μεμβράνη των </a:t>
            </a:r>
            <a:r>
              <a:rPr lang="el-GR" sz="2000" dirty="0" err="1" smtClean="0"/>
              <a:t>λιποκυττάρων</a:t>
            </a:r>
            <a:r>
              <a:rPr lang="el-GR" sz="2000" dirty="0" smtClean="0"/>
              <a:t> μέσα από τα οποία το λίπος απελευθερώνεται στον </a:t>
            </a:r>
            <a:r>
              <a:rPr lang="el-GR" sz="2000" dirty="0" err="1" smtClean="0"/>
              <a:t>εξωκυττάριο</a:t>
            </a:r>
            <a:r>
              <a:rPr lang="el-GR" sz="2000" dirty="0" smtClean="0"/>
              <a:t> χώρο και απορροφάται από τη λεμφική κυκλοφορία. </a:t>
            </a:r>
          </a:p>
          <a:p>
            <a:pPr algn="just">
              <a:buNone/>
            </a:pPr>
            <a:r>
              <a:rPr lang="el-GR" sz="2000" dirty="0" smtClean="0"/>
              <a:t>	Η μέθοδος δεν προκαλεί κάποια αισθητή θέρμανση των ιστών και δεν καταστρέφει τα </a:t>
            </a:r>
            <a:r>
              <a:rPr lang="el-GR" sz="2000" dirty="0" err="1" smtClean="0"/>
              <a:t>λιποκύτταρα</a:t>
            </a:r>
            <a:r>
              <a:rPr lang="el-GR" sz="2000" dirty="0" smtClean="0"/>
              <a:t>.</a:t>
            </a:r>
            <a:endParaRPr lang="el-GR" sz="2000" dirty="0"/>
          </a:p>
        </p:txBody>
      </p:sp>
      <p:pic>
        <p:nvPicPr>
          <p:cNvPr id="4" name="3 - Εικόνα" descr="Screenshot_2019-05-19 Non-Surgical Scarless Weight Loss Treatments Zerona Z6.png"/>
          <p:cNvPicPr>
            <a:picLocks noChangeAspect="1"/>
          </p:cNvPicPr>
          <p:nvPr/>
        </p:nvPicPr>
        <p:blipFill>
          <a:blip r:embed="rId3" cstate="print"/>
          <a:stretch>
            <a:fillRect/>
          </a:stretch>
        </p:blipFill>
        <p:spPr>
          <a:xfrm>
            <a:off x="4499992" y="1340768"/>
            <a:ext cx="4141837" cy="41858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116632"/>
            <a:ext cx="6696744" cy="616842"/>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683568" y="764704"/>
            <a:ext cx="7241232" cy="3456384"/>
          </a:xfrm>
        </p:spPr>
        <p:txBody>
          <a:bodyPr>
            <a:normAutofit lnSpcReduction="10000"/>
          </a:bodyPr>
          <a:lstStyle/>
          <a:p>
            <a:pPr algn="just">
              <a:buFont typeface="Wingdings" pitchFamily="2" charset="2"/>
              <a:buChar char="Ø"/>
            </a:pPr>
            <a:r>
              <a:rPr lang="el-GR" sz="2000" b="1" dirty="0" smtClean="0"/>
              <a:t>Θερμοθεραπεία</a:t>
            </a:r>
            <a:r>
              <a:rPr lang="en-US" sz="2000" dirty="0" smtClean="0"/>
              <a:t>: </a:t>
            </a:r>
            <a:r>
              <a:rPr lang="el-GR" sz="2000" dirty="0" smtClean="0"/>
              <a:t>η μέθοδος βασίζεται στην τοπική ή γενικευμένη θέρμανση του σώματος και στην αύξηση σου μεταβολισμού που προκαλεί. Υπάρχουν οι εξής μορφές θερμοθεραπείας</a:t>
            </a:r>
            <a:r>
              <a:rPr lang="en-US" sz="2000" dirty="0" smtClean="0"/>
              <a:t>:</a:t>
            </a:r>
            <a:endParaRPr lang="el-GR" sz="2000" dirty="0" smtClean="0"/>
          </a:p>
          <a:p>
            <a:pPr marL="288000" indent="-288000" algn="just">
              <a:buSzPct val="85000"/>
              <a:buFont typeface="+mj-lt"/>
              <a:buAutoNum type="alphaLcParenR"/>
            </a:pPr>
            <a:r>
              <a:rPr lang="el-GR" sz="2000" dirty="0" err="1" smtClean="0"/>
              <a:t>Θερμοκουβέρτα</a:t>
            </a:r>
            <a:endParaRPr lang="el-GR" sz="2000" dirty="0" smtClean="0"/>
          </a:p>
          <a:p>
            <a:pPr marL="288000" indent="-288000" algn="just">
              <a:buSzPct val="85000"/>
              <a:buFont typeface="+mj-lt"/>
              <a:buAutoNum type="alphaLcParenR"/>
            </a:pPr>
            <a:r>
              <a:rPr lang="el-GR" sz="2000" dirty="0" smtClean="0"/>
              <a:t>Υπέρυθρη ακτινοβολία</a:t>
            </a:r>
          </a:p>
          <a:p>
            <a:pPr marL="288000" indent="-288000" algn="just">
              <a:buSzPct val="85000"/>
              <a:buFont typeface="+mj-lt"/>
              <a:buAutoNum type="alphaLcParenR"/>
            </a:pPr>
            <a:r>
              <a:rPr lang="el-GR" sz="2000" dirty="0" err="1" smtClean="0"/>
              <a:t>Παραφινόλουτρο</a:t>
            </a:r>
            <a:endParaRPr lang="el-GR" sz="2000" dirty="0" smtClean="0"/>
          </a:p>
          <a:p>
            <a:pPr marL="288000" indent="-288000" algn="just">
              <a:buSzPct val="85000"/>
              <a:buFont typeface="+mj-lt"/>
              <a:buAutoNum type="alphaLcParenR"/>
            </a:pPr>
            <a:r>
              <a:rPr lang="el-GR" sz="2000" dirty="0" smtClean="0"/>
              <a:t>Σάουνα</a:t>
            </a:r>
          </a:p>
          <a:p>
            <a:pPr marL="288000" indent="-288000" algn="just">
              <a:buSzPct val="85000"/>
              <a:buFont typeface="+mj-lt"/>
              <a:buAutoNum type="alphaLcParenR"/>
            </a:pPr>
            <a:r>
              <a:rPr lang="el-GR" sz="2000" dirty="0" smtClean="0"/>
              <a:t>Ατμόλουτρο</a:t>
            </a:r>
          </a:p>
          <a:p>
            <a:pPr marL="288000" indent="-288000" algn="just">
              <a:buSzPct val="85000"/>
              <a:buFont typeface="+mj-lt"/>
              <a:buAutoNum type="alphaLcParenR"/>
            </a:pPr>
            <a:r>
              <a:rPr lang="el-GR" sz="2000" dirty="0" err="1" smtClean="0"/>
              <a:t>Δινόλουτρο</a:t>
            </a:r>
            <a:endParaRPr lang="el-GR" sz="2000" dirty="0" smtClean="0"/>
          </a:p>
        </p:txBody>
      </p:sp>
      <p:pic>
        <p:nvPicPr>
          <p:cNvPr id="4" name="3 - Εικόνα" descr="maxresdefault.jpg"/>
          <p:cNvPicPr>
            <a:picLocks noChangeAspect="1"/>
          </p:cNvPicPr>
          <p:nvPr/>
        </p:nvPicPr>
        <p:blipFill>
          <a:blip r:embed="rId3" cstate="print"/>
          <a:stretch>
            <a:fillRect/>
          </a:stretch>
        </p:blipFill>
        <p:spPr>
          <a:xfrm>
            <a:off x="611560" y="4293096"/>
            <a:ext cx="3384376" cy="1903711"/>
          </a:xfrm>
          <a:prstGeom prst="rect">
            <a:avLst/>
          </a:prstGeom>
        </p:spPr>
      </p:pic>
      <p:pic>
        <p:nvPicPr>
          <p:cNvPr id="5" name="4 - Εικόνα" descr="thermokouverta.jpg"/>
          <p:cNvPicPr>
            <a:picLocks noChangeAspect="1"/>
          </p:cNvPicPr>
          <p:nvPr/>
        </p:nvPicPr>
        <p:blipFill>
          <a:blip r:embed="rId4" cstate="print"/>
          <a:stretch>
            <a:fillRect/>
          </a:stretch>
        </p:blipFill>
        <p:spPr>
          <a:xfrm>
            <a:off x="4860032" y="4293096"/>
            <a:ext cx="2819797" cy="1974534"/>
          </a:xfrm>
          <a:prstGeom prst="rect">
            <a:avLst/>
          </a:prstGeom>
        </p:spPr>
      </p:pic>
      <p:sp>
        <p:nvSpPr>
          <p:cNvPr id="6" name="5 - TextBox"/>
          <p:cNvSpPr txBox="1"/>
          <p:nvPr/>
        </p:nvSpPr>
        <p:spPr>
          <a:xfrm>
            <a:off x="395536" y="6309320"/>
            <a:ext cx="3994299" cy="276999"/>
          </a:xfrm>
          <a:prstGeom prst="rect">
            <a:avLst/>
          </a:prstGeom>
          <a:noFill/>
        </p:spPr>
        <p:txBody>
          <a:bodyPr wrap="none" rtlCol="0">
            <a:spAutoFit/>
          </a:bodyPr>
          <a:lstStyle/>
          <a:p>
            <a:r>
              <a:rPr lang="el-GR" sz="1200" dirty="0" smtClean="0"/>
              <a:t>Ακτινοβολούμενη θερμότητα από φωτεινή πηγή υπερύθρων</a:t>
            </a:r>
            <a:endParaRPr lang="el-GR" sz="1200" dirty="0"/>
          </a:p>
        </p:txBody>
      </p:sp>
      <p:sp>
        <p:nvSpPr>
          <p:cNvPr id="7" name="6 - TextBox"/>
          <p:cNvSpPr txBox="1"/>
          <p:nvPr/>
        </p:nvSpPr>
        <p:spPr>
          <a:xfrm>
            <a:off x="5724128" y="6309320"/>
            <a:ext cx="1186928" cy="276999"/>
          </a:xfrm>
          <a:prstGeom prst="rect">
            <a:avLst/>
          </a:prstGeom>
          <a:noFill/>
        </p:spPr>
        <p:txBody>
          <a:bodyPr wrap="none" rtlCol="0">
            <a:spAutoFit/>
          </a:bodyPr>
          <a:lstStyle/>
          <a:p>
            <a:r>
              <a:rPr lang="el-GR" sz="1200" dirty="0" err="1" smtClean="0"/>
              <a:t>θερμοκουβέρτα</a:t>
            </a:r>
            <a:endParaRPr lang="el-G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16632"/>
            <a:ext cx="6480720" cy="603448"/>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683568" y="764704"/>
            <a:ext cx="7467600" cy="3096344"/>
          </a:xfrm>
        </p:spPr>
        <p:txBody>
          <a:bodyPr>
            <a:normAutofit/>
          </a:bodyPr>
          <a:lstStyle/>
          <a:p>
            <a:pPr lvl="0" algn="just">
              <a:buClr>
                <a:srgbClr val="FE8637"/>
              </a:buClr>
              <a:buFont typeface="Wingdings" pitchFamily="2" charset="2"/>
              <a:buChar char="Ø"/>
            </a:pPr>
            <a:r>
              <a:rPr lang="el-GR" sz="2000" b="1" dirty="0" err="1" smtClean="0">
                <a:solidFill>
                  <a:prstClr val="black"/>
                </a:solidFill>
              </a:rPr>
              <a:t>Μεσοθεραπεία</a:t>
            </a:r>
            <a:r>
              <a:rPr lang="el-GR" sz="2000" b="1" dirty="0" smtClean="0">
                <a:solidFill>
                  <a:prstClr val="black"/>
                </a:solidFill>
              </a:rPr>
              <a:t> </a:t>
            </a:r>
            <a:r>
              <a:rPr lang="en-US" sz="2000" b="1" dirty="0" smtClean="0">
                <a:solidFill>
                  <a:prstClr val="black"/>
                </a:solidFill>
              </a:rPr>
              <a:t>(</a:t>
            </a:r>
            <a:r>
              <a:rPr lang="en-US" sz="2000" b="1" dirty="0" err="1" smtClean="0">
                <a:solidFill>
                  <a:prstClr val="black"/>
                </a:solidFill>
              </a:rPr>
              <a:t>microneedling</a:t>
            </a:r>
            <a:r>
              <a:rPr lang="en-US" sz="2000" b="1" dirty="0" smtClean="0">
                <a:solidFill>
                  <a:prstClr val="black"/>
                </a:solidFill>
              </a:rPr>
              <a:t>)</a:t>
            </a:r>
            <a:r>
              <a:rPr lang="en-US" sz="2000" dirty="0" smtClean="0">
                <a:solidFill>
                  <a:prstClr val="black"/>
                </a:solidFill>
              </a:rPr>
              <a:t>: </a:t>
            </a:r>
            <a:r>
              <a:rPr lang="el-GR" sz="2000" dirty="0" smtClean="0">
                <a:solidFill>
                  <a:prstClr val="black"/>
                </a:solidFill>
              </a:rPr>
              <a:t>είναι η έκχυση ουσιών στο μεσόδερμα (χόριο) με τη βοήθεια πολύ μικρών βελονών </a:t>
            </a:r>
            <a:r>
              <a:rPr lang="en-US" sz="2000" dirty="0" smtClean="0">
                <a:solidFill>
                  <a:prstClr val="black"/>
                </a:solidFill>
              </a:rPr>
              <a:t>(</a:t>
            </a:r>
            <a:r>
              <a:rPr lang="en-US" sz="2000" dirty="0" err="1" smtClean="0">
                <a:solidFill>
                  <a:prstClr val="black"/>
                </a:solidFill>
              </a:rPr>
              <a:t>dermapen</a:t>
            </a:r>
            <a:r>
              <a:rPr lang="en-US" sz="2000" dirty="0" smtClean="0">
                <a:solidFill>
                  <a:prstClr val="black"/>
                </a:solidFill>
              </a:rPr>
              <a:t>). </a:t>
            </a:r>
            <a:r>
              <a:rPr lang="el-GR" sz="2000" dirty="0" smtClean="0">
                <a:solidFill>
                  <a:prstClr val="black"/>
                </a:solidFill>
              </a:rPr>
              <a:t>Η </a:t>
            </a:r>
            <a:r>
              <a:rPr lang="el-GR" sz="2000" dirty="0" err="1" smtClean="0">
                <a:solidFill>
                  <a:prstClr val="black"/>
                </a:solidFill>
              </a:rPr>
              <a:t>μεσοθεραπεία</a:t>
            </a:r>
            <a:r>
              <a:rPr lang="el-GR" sz="2000" dirty="0" smtClean="0">
                <a:solidFill>
                  <a:prstClr val="black"/>
                </a:solidFill>
              </a:rPr>
              <a:t> έχει </a:t>
            </a:r>
            <a:r>
              <a:rPr lang="el-GR" sz="2000" dirty="0" err="1" smtClean="0">
                <a:solidFill>
                  <a:prstClr val="black"/>
                </a:solidFill>
              </a:rPr>
              <a:t>λιπολυτική</a:t>
            </a:r>
            <a:r>
              <a:rPr lang="el-GR" sz="2000" dirty="0" smtClean="0">
                <a:solidFill>
                  <a:prstClr val="black"/>
                </a:solidFill>
              </a:rPr>
              <a:t> δράση, βελτιώνει την παραγωγή κολλαγόνου και </a:t>
            </a:r>
            <a:r>
              <a:rPr lang="el-GR" sz="2000" dirty="0" err="1" smtClean="0">
                <a:solidFill>
                  <a:prstClr val="black"/>
                </a:solidFill>
              </a:rPr>
              <a:t>ελαστίνης</a:t>
            </a:r>
            <a:r>
              <a:rPr lang="el-GR" sz="2000" dirty="0" smtClean="0">
                <a:solidFill>
                  <a:prstClr val="black"/>
                </a:solidFill>
              </a:rPr>
              <a:t> και συσφίγγει το δέρμα. </a:t>
            </a:r>
          </a:p>
          <a:p>
            <a:pPr lvl="0" indent="0" algn="just">
              <a:buClr>
                <a:srgbClr val="FE8637"/>
              </a:buClr>
              <a:buNone/>
            </a:pPr>
            <a:r>
              <a:rPr lang="el-GR" sz="2000" dirty="0" smtClean="0">
                <a:solidFill>
                  <a:prstClr val="black"/>
                </a:solidFill>
              </a:rPr>
              <a:t>Η συσκευή αποτελείται από μια κεφαλή με 12 πολύ λεπτές βελόνες οι οποίες τρυπούν επανειλημμένα και με μεγάλη ταχύτητα το δέρμα. Από τα ανοίγματα που προκαλούνται στην επιδερμίδα οι ουσίες που εφαρμόζουμε διεισδύουν σε βαθύτερα στρώματα του δέρματος.</a:t>
            </a:r>
          </a:p>
          <a:p>
            <a:pPr>
              <a:buNone/>
            </a:pPr>
            <a:endParaRPr lang="el-GR" dirty="0"/>
          </a:p>
        </p:txBody>
      </p:sp>
      <p:pic>
        <p:nvPicPr>
          <p:cNvPr id="4" name="3 - Εικόνα" descr="dermapen-clinica-dermestetica-bucuresti.jpg"/>
          <p:cNvPicPr>
            <a:picLocks noChangeAspect="1"/>
          </p:cNvPicPr>
          <p:nvPr/>
        </p:nvPicPr>
        <p:blipFill>
          <a:blip r:embed="rId3" cstate="print"/>
          <a:stretch>
            <a:fillRect/>
          </a:stretch>
        </p:blipFill>
        <p:spPr>
          <a:xfrm>
            <a:off x="2483768" y="3789040"/>
            <a:ext cx="4176464" cy="2439056"/>
          </a:xfrm>
          <a:prstGeom prst="rect">
            <a:avLst/>
          </a:prstGeom>
        </p:spPr>
      </p:pic>
      <p:sp>
        <p:nvSpPr>
          <p:cNvPr id="5" name="4 - TextBox"/>
          <p:cNvSpPr txBox="1"/>
          <p:nvPr/>
        </p:nvSpPr>
        <p:spPr>
          <a:xfrm>
            <a:off x="3347864" y="6309320"/>
            <a:ext cx="2523448" cy="369332"/>
          </a:xfrm>
          <a:prstGeom prst="rect">
            <a:avLst/>
          </a:prstGeom>
          <a:noFill/>
        </p:spPr>
        <p:txBody>
          <a:bodyPr wrap="none" rtlCol="0">
            <a:spAutoFit/>
          </a:bodyPr>
          <a:lstStyle/>
          <a:p>
            <a:r>
              <a:rPr lang="el-GR" dirty="0" smtClean="0"/>
              <a:t>Συσκευή </a:t>
            </a:r>
            <a:r>
              <a:rPr lang="el-GR" dirty="0" err="1" smtClean="0"/>
              <a:t>μεσοθεραπείας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908720"/>
            <a:ext cx="7467600" cy="3312368"/>
          </a:xfrm>
        </p:spPr>
        <p:txBody>
          <a:bodyPr>
            <a:normAutofit/>
          </a:bodyPr>
          <a:lstStyle/>
          <a:p>
            <a:pPr>
              <a:buFont typeface="Wingdings" pitchFamily="2" charset="2"/>
              <a:buChar char="Ø"/>
            </a:pPr>
            <a:r>
              <a:rPr lang="el-GR" sz="2000" b="1" dirty="0" smtClean="0"/>
              <a:t>Ηλεκτροθεραπεία. </a:t>
            </a:r>
            <a:endParaRPr lang="el-GR" sz="2000" dirty="0" smtClean="0"/>
          </a:p>
          <a:p>
            <a:pPr lvl="1">
              <a:buFont typeface="Courier New" pitchFamily="49" charset="0"/>
              <a:buChar char="o"/>
            </a:pPr>
            <a:r>
              <a:rPr lang="el-GR" sz="2000" dirty="0" err="1" smtClean="0"/>
              <a:t>Φαραδικό</a:t>
            </a:r>
            <a:r>
              <a:rPr lang="el-GR" sz="2000" dirty="0" smtClean="0"/>
              <a:t> ρεύμα</a:t>
            </a:r>
          </a:p>
          <a:p>
            <a:pPr lvl="1">
              <a:buFont typeface="Courier New" pitchFamily="49" charset="0"/>
              <a:buChar char="o"/>
            </a:pPr>
            <a:r>
              <a:rPr lang="el-GR" sz="2000" dirty="0" smtClean="0"/>
              <a:t>Παρεμβαλλόμενα ρεύματα</a:t>
            </a:r>
          </a:p>
          <a:p>
            <a:pPr lvl="1">
              <a:buFont typeface="Courier New" pitchFamily="49" charset="0"/>
              <a:buChar char="o"/>
            </a:pPr>
            <a:r>
              <a:rPr lang="el-GR" sz="2000" dirty="0" smtClean="0"/>
              <a:t>Γαλβανικό ρεύμα</a:t>
            </a:r>
          </a:p>
          <a:p>
            <a:pPr>
              <a:buFont typeface="Wingdings" pitchFamily="2" charset="2"/>
              <a:buChar char="Ø"/>
            </a:pPr>
            <a:r>
              <a:rPr lang="el-GR" sz="2000" b="1" dirty="0" smtClean="0"/>
              <a:t>Θεραπείες με προϊόντα που έχουν </a:t>
            </a:r>
            <a:r>
              <a:rPr lang="el-GR" sz="2000" b="1" dirty="0" err="1" smtClean="0"/>
              <a:t>απισχαντική</a:t>
            </a:r>
            <a:r>
              <a:rPr lang="el-GR" sz="2000" b="1" dirty="0" smtClean="0"/>
              <a:t> δράση</a:t>
            </a:r>
          </a:p>
          <a:p>
            <a:pPr lvl="1">
              <a:buFont typeface="Courier New" pitchFamily="49" charset="0"/>
              <a:buChar char="o"/>
            </a:pPr>
            <a:r>
              <a:rPr lang="el-GR" sz="2000" dirty="0" err="1" smtClean="0"/>
              <a:t>Θαλασσοθεραπεία</a:t>
            </a:r>
            <a:endParaRPr lang="el-GR" sz="2000" dirty="0" smtClean="0"/>
          </a:p>
          <a:p>
            <a:pPr lvl="1">
              <a:buFont typeface="Courier New" pitchFamily="49" charset="0"/>
              <a:buChar char="o"/>
            </a:pPr>
            <a:r>
              <a:rPr lang="el-GR" sz="2000" dirty="0" err="1" smtClean="0"/>
              <a:t>Λασποθεραπεία</a:t>
            </a:r>
            <a:endParaRPr lang="el-GR" sz="2000" dirty="0" smtClean="0"/>
          </a:p>
          <a:p>
            <a:pPr lvl="1">
              <a:buFont typeface="Courier New" pitchFamily="49" charset="0"/>
              <a:buChar char="o"/>
            </a:pPr>
            <a:r>
              <a:rPr lang="el-GR" sz="2000" dirty="0" smtClean="0"/>
              <a:t>Μάσκες και κρέμες σώματος</a:t>
            </a:r>
          </a:p>
          <a:p>
            <a:pPr lvl="1">
              <a:buNone/>
            </a:pPr>
            <a:endParaRPr lang="el-GR" sz="2000" dirty="0"/>
          </a:p>
        </p:txBody>
      </p:sp>
      <p:sp>
        <p:nvSpPr>
          <p:cNvPr id="4" name="1 - Τίτλος"/>
          <p:cNvSpPr>
            <a:spLocks noGrp="1"/>
          </p:cNvSpPr>
          <p:nvPr>
            <p:ph type="title"/>
          </p:nvPr>
        </p:nvSpPr>
        <p:spPr>
          <a:xfrm>
            <a:off x="467544" y="188640"/>
            <a:ext cx="7467600" cy="652934"/>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5" name="4 - TextBox"/>
          <p:cNvSpPr txBox="1"/>
          <p:nvPr/>
        </p:nvSpPr>
        <p:spPr>
          <a:xfrm>
            <a:off x="899592" y="4221088"/>
            <a:ext cx="6912768" cy="1323439"/>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l-GR" sz="2000" dirty="0" smtClean="0"/>
              <a:t>Οι θεραπείες με τα προϊόντα από μόνες τους έχουν φτωχό αποτέλεσμα, αλλά συνδυαζόμενες με μηχανήματα είναι σημαντικό βοήθημα γιατί αποτοξινώνουν το σώμα και χαρίζουν στιλπνή εμφάνιση στο δέρμα.</a:t>
            </a: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7467600" cy="580926"/>
          </a:xfrm>
        </p:spPr>
        <p:txBody>
          <a:bodyPr/>
          <a:lstStyle/>
          <a:p>
            <a:pPr algn="ctr"/>
            <a:r>
              <a:rPr lang="el-GR" dirty="0" err="1" smtClean="0"/>
              <a:t>αδυνατισμα</a:t>
            </a:r>
            <a:r>
              <a:rPr lang="el-GR" dirty="0" smtClean="0"/>
              <a:t> (</a:t>
            </a:r>
            <a:r>
              <a:rPr lang="el-GR" dirty="0" err="1" smtClean="0"/>
              <a:t>απισχανση</a:t>
            </a:r>
            <a:r>
              <a:rPr lang="el-GR" dirty="0" smtClean="0"/>
              <a:t>)</a:t>
            </a:r>
            <a:endParaRPr lang="el-GR" dirty="0"/>
          </a:p>
        </p:txBody>
      </p:sp>
      <p:sp>
        <p:nvSpPr>
          <p:cNvPr id="3" name="2 - Θέση περιεχομένου"/>
          <p:cNvSpPr>
            <a:spLocks noGrp="1"/>
          </p:cNvSpPr>
          <p:nvPr>
            <p:ph sz="quarter" idx="1"/>
          </p:nvPr>
        </p:nvSpPr>
        <p:spPr>
          <a:xfrm>
            <a:off x="539552" y="764704"/>
            <a:ext cx="7467600" cy="4873752"/>
          </a:xfrm>
        </p:spPr>
        <p:txBody>
          <a:bodyPr>
            <a:normAutofit/>
          </a:bodyPr>
          <a:lstStyle/>
          <a:p>
            <a:pPr algn="just">
              <a:buFont typeface="Wingdings" pitchFamily="2" charset="2"/>
              <a:buChar char="Ø"/>
            </a:pPr>
            <a:r>
              <a:rPr lang="el-GR" sz="2000" dirty="0" smtClean="0"/>
              <a:t>Αδυνάτισμα είναι η γενικευμένη ή τοπική απώλεια λίπους για θεραπευτικό ή αισθητικό σκοπό μέσω μειωμένης πρόσληψης τροφής σε συνδυασμό με άσκηση και εξειδικευμένες θεραπείες αισθητικής.</a:t>
            </a:r>
          </a:p>
          <a:p>
            <a:pPr algn="just">
              <a:buFont typeface="Wingdings" pitchFamily="2" charset="2"/>
              <a:buChar char="Ø"/>
            </a:pPr>
            <a:r>
              <a:rPr lang="el-GR" sz="2000" dirty="0" smtClean="0"/>
              <a:t>Τα πρότυπα ομορφιάς αλλάζουν από εποχή σε εποχή και οι άνθρωποι προσπαθούν να διαμορφώσουν το </a:t>
            </a:r>
            <a:r>
              <a:rPr lang="el-GR" sz="2000" dirty="0" err="1" smtClean="0"/>
              <a:t>σωματότυπό</a:t>
            </a:r>
            <a:r>
              <a:rPr lang="el-GR" sz="2000" dirty="0" smtClean="0"/>
              <a:t> τους σύμφωνα με αυτά τα πρότυπα. </a:t>
            </a:r>
          </a:p>
          <a:p>
            <a:pPr algn="just">
              <a:buFont typeface="Wingdings" pitchFamily="2" charset="2"/>
              <a:buChar char="Ø"/>
            </a:pPr>
            <a:r>
              <a:rPr lang="el-GR" sz="2000" dirty="0" smtClean="0"/>
              <a:t>Η παχυσαρκία ονομάζουμε την υπερβολική συσσώρευση λίπους στο σώμα. Προκαλεί σοβαρά προβλήματα στην υγεία όπως καρδιαγγειακές παθήσεις, εγκεφαλικό, διαβήτη, καρκίνο, άσθμα, οστεοαρθρίτιδα, και μειώνει το προσδόκιμο ζωής. Έρευνες έχουν δείξει ότι η παχυσαρκία μπορεί να μειώσει το προσδόκιμο ζωής μέχρι και 10 έτη ενώ η ποιότητα της ζωής επηρεάζεται σημαντικά.</a:t>
            </a:r>
            <a:endParaRPr lang="el-G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7467600" cy="580926"/>
          </a:xfrm>
        </p:spPr>
        <p:txBody>
          <a:bodyPr/>
          <a:lstStyle/>
          <a:p>
            <a:pPr algn="ctr"/>
            <a:r>
              <a:rPr lang="el-GR" dirty="0" err="1" smtClean="0"/>
              <a:t>Κυτταριτιδα</a:t>
            </a:r>
            <a:endParaRPr lang="el-GR" dirty="0"/>
          </a:p>
        </p:txBody>
      </p:sp>
      <p:sp>
        <p:nvSpPr>
          <p:cNvPr id="3" name="2 - Θέση περιεχομένου"/>
          <p:cNvSpPr>
            <a:spLocks noGrp="1"/>
          </p:cNvSpPr>
          <p:nvPr>
            <p:ph sz="quarter" idx="1"/>
          </p:nvPr>
        </p:nvSpPr>
        <p:spPr>
          <a:xfrm>
            <a:off x="539552" y="764704"/>
            <a:ext cx="7467600" cy="4248472"/>
          </a:xfrm>
        </p:spPr>
        <p:txBody>
          <a:bodyPr>
            <a:normAutofit/>
          </a:bodyPr>
          <a:lstStyle/>
          <a:p>
            <a:pPr algn="just">
              <a:buFont typeface="Wingdings" pitchFamily="2" charset="2"/>
              <a:buChar char="Ø"/>
            </a:pPr>
            <a:r>
              <a:rPr lang="el-GR" sz="2000" dirty="0" smtClean="0"/>
              <a:t>Η κυτταρίτιδα είναι η εναπόθεση νερού και λίπους στο δέρμα και το λιπώδη ιστό που συνοδεύεται από διαταραχή της κυκλοφορίας του αίματος της λέμφου και της οξυγόνωσης των ιστών. Η κλινική εικόνα της κυτταρίτιδας είναι χαρακτηριστικές πτυχές του δέρματος που μοιάζουν με φλούδα πορτοκαλιού και σε σοβαρές περιπτώσεις προκαλούν πόνο.</a:t>
            </a:r>
          </a:p>
          <a:p>
            <a:pPr algn="just">
              <a:buFont typeface="Wingdings" pitchFamily="2" charset="2"/>
              <a:buChar char="Ø"/>
            </a:pPr>
            <a:r>
              <a:rPr lang="el-GR" sz="2000" dirty="0" smtClean="0"/>
              <a:t>Η κυτταρίτιδα προσβάλει τις γυναίκες σε ποσοστό 85 με 95%, ενώ οι άντρες προσβάλλονται σε ποσοστό 15 με 30%.</a:t>
            </a:r>
          </a:p>
          <a:p>
            <a:pPr algn="just">
              <a:buFont typeface="Wingdings" pitchFamily="2" charset="2"/>
              <a:buChar char="Ø"/>
            </a:pPr>
            <a:r>
              <a:rPr lang="el-GR" sz="2000" dirty="0" smtClean="0"/>
              <a:t>Εμφανίζεται κυρίως σε γλουτούς, μηρούς, γάμπες, στομάχι, κοιλιά και μπράτσα.</a:t>
            </a:r>
          </a:p>
          <a:p>
            <a:pPr algn="just">
              <a:buFont typeface="Wingdings" pitchFamily="2" charset="2"/>
              <a:buChar char="Ø"/>
            </a:pPr>
            <a:r>
              <a:rPr lang="el-GR" sz="2000" dirty="0" smtClean="0"/>
              <a:t>Είναι </a:t>
            </a:r>
            <a:r>
              <a:rPr lang="el-GR" sz="2000" dirty="0" err="1" smtClean="0"/>
              <a:t>πολυπαραγοντικό</a:t>
            </a:r>
            <a:r>
              <a:rPr lang="el-GR" sz="2000" dirty="0" smtClean="0"/>
              <a:t> πρόβλημα και η αντιμετώπισή του απαιτεί σχεδιασμό και επιμονή.</a:t>
            </a:r>
            <a:endParaRPr lang="el-G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Σχηματισμοσ</a:t>
            </a:r>
            <a:r>
              <a:rPr lang="el-GR" dirty="0" smtClean="0"/>
              <a:t> </a:t>
            </a:r>
            <a:r>
              <a:rPr lang="el-GR" dirty="0" err="1" smtClean="0"/>
              <a:t>κυτταριτιδασ</a:t>
            </a:r>
            <a:endParaRPr lang="el-GR" dirty="0"/>
          </a:p>
        </p:txBody>
      </p:sp>
      <p:pic>
        <p:nvPicPr>
          <p:cNvPr id="9" name="8 - Θέση περιεχομένου" descr="CSS-cellulite-info.jpg"/>
          <p:cNvPicPr>
            <a:picLocks noGrp="1" noChangeAspect="1"/>
          </p:cNvPicPr>
          <p:nvPr>
            <p:ph sz="quarter" idx="1"/>
          </p:nvPr>
        </p:nvPicPr>
        <p:blipFill>
          <a:blip r:embed="rId3" cstate="print"/>
          <a:stretch>
            <a:fillRect/>
          </a:stretch>
        </p:blipFill>
        <p:spPr>
          <a:xfrm>
            <a:off x="1043608" y="908720"/>
            <a:ext cx="6712858" cy="48752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Ανατομικεσ</a:t>
            </a:r>
            <a:r>
              <a:rPr lang="el-GR" dirty="0" smtClean="0"/>
              <a:t> </a:t>
            </a:r>
            <a:r>
              <a:rPr lang="el-GR" dirty="0" err="1" smtClean="0"/>
              <a:t>διαφορεσ</a:t>
            </a:r>
            <a:r>
              <a:rPr lang="el-GR" dirty="0" smtClean="0"/>
              <a:t> </a:t>
            </a:r>
            <a:r>
              <a:rPr lang="el-GR" dirty="0" err="1" smtClean="0"/>
              <a:t>αντρων</a:t>
            </a:r>
            <a:r>
              <a:rPr lang="el-GR" dirty="0" smtClean="0"/>
              <a:t> - </a:t>
            </a:r>
            <a:r>
              <a:rPr lang="el-GR" dirty="0" err="1" smtClean="0"/>
              <a:t>γυναικων</a:t>
            </a:r>
            <a:endParaRPr lang="el-GR" dirty="0"/>
          </a:p>
        </p:txBody>
      </p:sp>
      <p:pic>
        <p:nvPicPr>
          <p:cNvPr id="7" name="6 - Θέση περιεχομένου" descr="655617beff0d927ae81443e7e81d9887be2abc85608ef246c488090ab8c49ebf.jpg"/>
          <p:cNvPicPr>
            <a:picLocks noGrp="1" noChangeAspect="1"/>
          </p:cNvPicPr>
          <p:nvPr>
            <p:ph sz="quarter" idx="1"/>
          </p:nvPr>
        </p:nvPicPr>
        <p:blipFill>
          <a:blip r:embed="rId3" cstate="print"/>
          <a:stretch>
            <a:fillRect/>
          </a:stretch>
        </p:blipFill>
        <p:spPr>
          <a:xfrm>
            <a:off x="611560" y="1124744"/>
            <a:ext cx="7467600" cy="452869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Ειδη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611560" y="836712"/>
            <a:ext cx="7467600" cy="4320480"/>
          </a:xfrm>
        </p:spPr>
        <p:txBody>
          <a:bodyPr>
            <a:normAutofit/>
          </a:bodyPr>
          <a:lstStyle/>
          <a:p>
            <a:pPr algn="just">
              <a:buFont typeface="Wingdings" pitchFamily="2" charset="2"/>
              <a:buChar char="Ø"/>
            </a:pPr>
            <a:r>
              <a:rPr lang="el-GR" sz="2000" b="1" dirty="0" smtClean="0"/>
              <a:t>Σκληρή ή συμπαγής κυτταρίτιδα</a:t>
            </a:r>
            <a:r>
              <a:rPr lang="en-US" sz="2000" dirty="0" smtClean="0"/>
              <a:t>: </a:t>
            </a:r>
            <a:r>
              <a:rPr lang="el-GR" sz="2000" dirty="0" smtClean="0"/>
              <a:t>εντοπίζεται κυρίως στους γλουτούς και στο πάνω μέρος των μηρών. Το δέρμα είναι σφιχτό, τεντωμένο και δίνει κοκκώδη αίσθηση κατά την ψηλάφηση. Εμφανίζεται κυρίως σε υπέρβαρα άτομα αλλά μπορεί να εμφανιστεί και σε άτομα με φυσιολογικό βάρος. Το δέρμα μπορεί να είναι ευαίσθητο εξαιτίας της συμπίεσης των νευρικών απολήξεων.</a:t>
            </a:r>
          </a:p>
          <a:p>
            <a:pPr algn="just">
              <a:buFont typeface="Wingdings" pitchFamily="2" charset="2"/>
              <a:buChar char="Ø"/>
            </a:pPr>
            <a:r>
              <a:rPr lang="el-GR" sz="2000" b="1" dirty="0" smtClean="0"/>
              <a:t>Χαλαρή ή μαλθακή κυτταρίτιδα</a:t>
            </a:r>
            <a:r>
              <a:rPr lang="en-US" sz="2000" dirty="0" smtClean="0"/>
              <a:t>:</a:t>
            </a:r>
            <a:r>
              <a:rPr lang="el-GR" sz="2000" dirty="0" smtClean="0"/>
              <a:t> είναι περισσότερο εκτεταμένη και όπως υποδηλώνει το όνομά της το δέρμα είναι χαλαρό και έχει μαλακή υφή. Χειροτερεύει με τις απότομες αυξομειώσεις βάρους και όταν το άτομο δεν γυμνάζεται. Φαίνεται σαν να μετακινείται όταν το άτομο βαδίζει.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652934"/>
          </a:xfrm>
        </p:spPr>
        <p:txBody>
          <a:bodyPr/>
          <a:lstStyle/>
          <a:p>
            <a:pPr algn="ctr"/>
            <a:r>
              <a:rPr lang="el-GR" dirty="0" err="1" smtClean="0"/>
              <a:t>Ειδη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539552" y="836712"/>
            <a:ext cx="3960440" cy="4752528"/>
          </a:xfrm>
        </p:spPr>
        <p:txBody>
          <a:bodyPr>
            <a:normAutofit/>
          </a:bodyPr>
          <a:lstStyle/>
          <a:p>
            <a:pPr algn="just">
              <a:buFont typeface="Wingdings" pitchFamily="2" charset="2"/>
              <a:buChar char="Ø"/>
            </a:pPr>
            <a:r>
              <a:rPr lang="el-GR" sz="2000" b="1" dirty="0" smtClean="0"/>
              <a:t>Οιδηματώδης</a:t>
            </a:r>
            <a:r>
              <a:rPr lang="en-US" sz="2000" b="1" dirty="0" smtClean="0"/>
              <a:t> </a:t>
            </a:r>
            <a:r>
              <a:rPr lang="el-GR" sz="2000" b="1" dirty="0" smtClean="0"/>
              <a:t>κυτταρίτιδα</a:t>
            </a:r>
            <a:r>
              <a:rPr lang="en-US" sz="2000" dirty="0" smtClean="0"/>
              <a:t>:</a:t>
            </a:r>
          </a:p>
          <a:p>
            <a:pPr algn="just">
              <a:spcBef>
                <a:spcPts val="0"/>
              </a:spcBef>
              <a:buNone/>
            </a:pPr>
            <a:r>
              <a:rPr lang="en-US" sz="2000" dirty="0" smtClean="0"/>
              <a:t>   </a:t>
            </a:r>
            <a:r>
              <a:rPr lang="el-GR" sz="2000" dirty="0" smtClean="0"/>
              <a:t> </a:t>
            </a:r>
            <a:r>
              <a:rPr lang="en-US" sz="2000" dirty="0" smtClean="0"/>
              <a:t> </a:t>
            </a:r>
            <a:r>
              <a:rPr lang="el-GR" sz="2000" dirty="0" smtClean="0"/>
              <a:t>παρουσιάζεται κακή κυκλοφορία του αίματος και της λέμφου που προκαλεί οιδήματα τα οποία επηρεάζουν το σχήμα των ποδιών. Το δέρμα έχει ζυμώδη υφή και είναι πολύ χαλαρό, ενώ κατά την ψηλάφηση ή όταν το άτομο κάθεται για πολύ ώρα παρουσιάζεται πόνος. Λόγω της κατακράτησης υγρών υπάρχει αίσθημα βάρους στα πόδια ενώ συνυπάρχουν </a:t>
            </a:r>
            <a:r>
              <a:rPr lang="el-GR" sz="2000" dirty="0" err="1" smtClean="0"/>
              <a:t>ευρυαγγείες</a:t>
            </a:r>
            <a:r>
              <a:rPr lang="el-GR" sz="2000" dirty="0" smtClean="0"/>
              <a:t> και κιρσοί. </a:t>
            </a:r>
          </a:p>
          <a:p>
            <a:pPr>
              <a:buNone/>
            </a:pPr>
            <a:endParaRPr lang="el-GR" sz="2000" dirty="0"/>
          </a:p>
        </p:txBody>
      </p:sp>
      <p:pic>
        <p:nvPicPr>
          <p:cNvPr id="4" name="3 - Εικόνα" descr="edematous cellulite.jpg"/>
          <p:cNvPicPr>
            <a:picLocks noChangeAspect="1"/>
          </p:cNvPicPr>
          <p:nvPr/>
        </p:nvPicPr>
        <p:blipFill>
          <a:blip r:embed="rId2" cstate="print"/>
          <a:stretch>
            <a:fillRect/>
          </a:stretch>
        </p:blipFill>
        <p:spPr>
          <a:xfrm>
            <a:off x="5292080" y="980728"/>
            <a:ext cx="3072341" cy="41764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652934"/>
          </a:xfrm>
        </p:spPr>
        <p:txBody>
          <a:bodyPr/>
          <a:lstStyle/>
          <a:p>
            <a:pPr algn="ctr"/>
            <a:r>
              <a:rPr lang="el-GR" dirty="0" err="1" smtClean="0"/>
              <a:t>Σταδια</a:t>
            </a:r>
            <a:r>
              <a:rPr lang="el-GR" dirty="0" smtClean="0"/>
              <a:t> – </a:t>
            </a:r>
            <a:r>
              <a:rPr lang="el-GR" dirty="0" err="1" smtClean="0"/>
              <a:t>βαθμοι</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836712"/>
            <a:ext cx="7467600" cy="3240360"/>
          </a:xfrm>
        </p:spPr>
        <p:txBody>
          <a:bodyPr>
            <a:normAutofit/>
          </a:bodyPr>
          <a:lstStyle/>
          <a:p>
            <a:pPr algn="just">
              <a:buFont typeface="Wingdings" pitchFamily="2" charset="2"/>
              <a:buChar char="Ø"/>
            </a:pPr>
            <a:r>
              <a:rPr lang="el-GR" sz="2000" b="1" dirty="0" smtClean="0"/>
              <a:t>Στάδιο 0</a:t>
            </a:r>
            <a:r>
              <a:rPr lang="en-US" sz="2000" dirty="0" smtClean="0"/>
              <a:t>: </a:t>
            </a:r>
            <a:r>
              <a:rPr lang="el-GR" sz="2000" dirty="0" smtClean="0"/>
              <a:t>η κυτταρίτιδα δεν είναι ορατή ούτε σε όρθια ούτε σε ξαπλωμένη θέση. Αν πιέσουμε το δέρμα εμφανίζονται πτυχές αλλά όχι κυτταρίτιδα.</a:t>
            </a:r>
          </a:p>
          <a:p>
            <a:pPr algn="just">
              <a:buFont typeface="Wingdings" pitchFamily="2" charset="2"/>
              <a:buChar char="Ø"/>
            </a:pPr>
            <a:r>
              <a:rPr lang="el-GR" sz="2000" b="1" dirty="0" smtClean="0"/>
              <a:t>Στάδιο 1</a:t>
            </a:r>
            <a:r>
              <a:rPr lang="en-US" sz="2000" dirty="0" smtClean="0"/>
              <a:t>: </a:t>
            </a:r>
            <a:r>
              <a:rPr lang="el-GR" sz="2000" dirty="0" smtClean="0"/>
              <a:t>η κυτταρίτιδα είναι ορατή μόνο αν πιέσουμε το δέρμα. Σε όρθια ή ξαπλωμένη θέση το δέρμα είναι λείο.</a:t>
            </a:r>
          </a:p>
          <a:p>
            <a:pPr algn="just">
              <a:buFont typeface="Wingdings" pitchFamily="2" charset="2"/>
              <a:buChar char="Ø"/>
            </a:pPr>
            <a:r>
              <a:rPr lang="el-GR" sz="2000" b="1" dirty="0" smtClean="0"/>
              <a:t>Στάδιο 2</a:t>
            </a:r>
            <a:r>
              <a:rPr lang="en-US" sz="2000" dirty="0" smtClean="0"/>
              <a:t>: </a:t>
            </a:r>
            <a:r>
              <a:rPr lang="el-GR" sz="2000" dirty="0" smtClean="0"/>
              <a:t>η κυτταρίτιδα είναι ορατή σε όρθια θέση αλλά σε ξαπλωμένη το δέρμα είναι λείο.</a:t>
            </a:r>
          </a:p>
          <a:p>
            <a:pPr algn="just">
              <a:buFont typeface="Wingdings" pitchFamily="2" charset="2"/>
              <a:buChar char="Ø"/>
            </a:pPr>
            <a:r>
              <a:rPr lang="el-GR" sz="2000" b="1" dirty="0" smtClean="0"/>
              <a:t>Στάδιο 3</a:t>
            </a:r>
            <a:r>
              <a:rPr lang="en-US" sz="2000" dirty="0" smtClean="0"/>
              <a:t>: </a:t>
            </a:r>
            <a:r>
              <a:rPr lang="el-GR" sz="2000" dirty="0" smtClean="0"/>
              <a:t>η κυτταρίτιδα είναι εμφανής σε κάθε θέση. Εμφανίζεται σε παχύσαρκα άτομα και </a:t>
            </a:r>
            <a:r>
              <a:rPr lang="el-GR" sz="2000" dirty="0" err="1" smtClean="0"/>
              <a:t>μετεμηνοπαυσιακές</a:t>
            </a:r>
            <a:r>
              <a:rPr lang="el-GR" sz="2000" dirty="0" smtClean="0"/>
              <a:t> γυναίκες.</a:t>
            </a:r>
            <a:endParaRPr lang="el-GR" sz="2000" dirty="0"/>
          </a:p>
        </p:txBody>
      </p:sp>
      <p:pic>
        <p:nvPicPr>
          <p:cNvPr id="4" name="3 - Εικόνα" descr="cellulite-page-image.jpg"/>
          <p:cNvPicPr>
            <a:picLocks noChangeAspect="1"/>
          </p:cNvPicPr>
          <p:nvPr/>
        </p:nvPicPr>
        <p:blipFill>
          <a:blip r:embed="rId2" cstate="print"/>
          <a:stretch>
            <a:fillRect/>
          </a:stretch>
        </p:blipFill>
        <p:spPr>
          <a:xfrm>
            <a:off x="755576" y="4077072"/>
            <a:ext cx="7285062" cy="21700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Αιτιολογια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611560" y="620688"/>
            <a:ext cx="7467600" cy="5904656"/>
          </a:xfrm>
        </p:spPr>
        <p:txBody>
          <a:bodyPr>
            <a:normAutofit fontScale="92500" lnSpcReduction="20000"/>
          </a:bodyPr>
          <a:lstStyle/>
          <a:p>
            <a:pPr marL="0" indent="0" algn="just">
              <a:buNone/>
            </a:pPr>
            <a:r>
              <a:rPr lang="el-GR" sz="2200" dirty="0" smtClean="0"/>
              <a:t>Η κυτταρίτιδα είναι μια σύνθετη κατάσταση που οφείλεται σε πολλούς παράγοντες και γι’ αυτό η αντιμετώπισή της είναι δύσκολη.</a:t>
            </a:r>
          </a:p>
          <a:p>
            <a:pPr>
              <a:buFont typeface="Wingdings" pitchFamily="2" charset="2"/>
              <a:buChar char="Ø"/>
            </a:pPr>
            <a:r>
              <a:rPr lang="el-GR" sz="2200" dirty="0" smtClean="0"/>
              <a:t>Αυξημένο βάρος – παχυσαρκία</a:t>
            </a:r>
          </a:p>
          <a:p>
            <a:pPr>
              <a:buFont typeface="Wingdings" pitchFamily="2" charset="2"/>
              <a:buChar char="Ø"/>
            </a:pPr>
            <a:r>
              <a:rPr lang="el-GR" sz="2200" dirty="0" smtClean="0"/>
              <a:t>Κληρονομικότητα</a:t>
            </a:r>
          </a:p>
          <a:p>
            <a:pPr>
              <a:buFont typeface="Wingdings" pitchFamily="2" charset="2"/>
              <a:buChar char="Ø"/>
            </a:pPr>
            <a:r>
              <a:rPr lang="el-GR" sz="2200" dirty="0" smtClean="0"/>
              <a:t>Ορμονικές διαταραχές (</a:t>
            </a:r>
            <a:r>
              <a:rPr lang="el-GR" sz="2200" dirty="0" err="1" smtClean="0"/>
              <a:t>πολυκυστικές</a:t>
            </a:r>
            <a:r>
              <a:rPr lang="el-GR" sz="2200" dirty="0" smtClean="0"/>
              <a:t> ωοθήκες, υποθυρεοειδισμός)</a:t>
            </a:r>
          </a:p>
          <a:p>
            <a:pPr>
              <a:buFont typeface="Wingdings" pitchFamily="2" charset="2"/>
              <a:buChar char="Ø"/>
            </a:pPr>
            <a:r>
              <a:rPr lang="el-GR" sz="2200" dirty="0" smtClean="0"/>
              <a:t>Κακή κυκλοφορία του αίματος</a:t>
            </a:r>
          </a:p>
          <a:p>
            <a:pPr>
              <a:buFont typeface="Wingdings" pitchFamily="2" charset="2"/>
              <a:buChar char="Ø"/>
            </a:pPr>
            <a:r>
              <a:rPr lang="el-GR" sz="2200" dirty="0" smtClean="0"/>
              <a:t>Κακός μεταβολισμός</a:t>
            </a:r>
          </a:p>
          <a:p>
            <a:pPr>
              <a:buFont typeface="Wingdings" pitchFamily="2" charset="2"/>
              <a:buChar char="Ø"/>
            </a:pPr>
            <a:r>
              <a:rPr lang="el-GR" sz="2200" dirty="0" smtClean="0"/>
              <a:t>Καθιστικός τρόπος ζωής</a:t>
            </a:r>
          </a:p>
          <a:p>
            <a:pPr>
              <a:buFont typeface="Wingdings" pitchFamily="2" charset="2"/>
              <a:buChar char="Ø"/>
            </a:pPr>
            <a:r>
              <a:rPr lang="el-GR" sz="2200" dirty="0" smtClean="0"/>
              <a:t>Κακή διατροφή</a:t>
            </a:r>
          </a:p>
          <a:p>
            <a:pPr>
              <a:buFont typeface="Wingdings" pitchFamily="2" charset="2"/>
              <a:buChar char="Ø"/>
            </a:pPr>
            <a:r>
              <a:rPr lang="el-GR" sz="2200" dirty="0" smtClean="0"/>
              <a:t>Απουσία σωματικής άσκησης</a:t>
            </a:r>
          </a:p>
          <a:p>
            <a:pPr>
              <a:buFont typeface="Wingdings" pitchFamily="2" charset="2"/>
              <a:buChar char="Ø"/>
            </a:pPr>
            <a:r>
              <a:rPr lang="el-GR" sz="2200" dirty="0" smtClean="0"/>
              <a:t>Μη λήψη επαρκούς ποσότητας υγρών</a:t>
            </a:r>
          </a:p>
          <a:p>
            <a:pPr>
              <a:buFont typeface="Wingdings" pitchFamily="2" charset="2"/>
              <a:buChar char="Ø"/>
            </a:pPr>
            <a:r>
              <a:rPr lang="el-GR" sz="2200" dirty="0" smtClean="0"/>
              <a:t>Κάπνισμα</a:t>
            </a:r>
          </a:p>
          <a:p>
            <a:pPr>
              <a:buFont typeface="Wingdings" pitchFamily="2" charset="2"/>
              <a:buChar char="Ø"/>
            </a:pPr>
            <a:r>
              <a:rPr lang="el-GR" sz="2200" dirty="0" smtClean="0"/>
              <a:t>Δυσκοιλιότητα</a:t>
            </a:r>
          </a:p>
          <a:p>
            <a:pPr>
              <a:buFont typeface="Wingdings" pitchFamily="2" charset="2"/>
              <a:buChar char="Ø"/>
            </a:pPr>
            <a:r>
              <a:rPr lang="el-GR" sz="2200" dirty="0" smtClean="0"/>
              <a:t>Εγκυμοσύνη</a:t>
            </a:r>
          </a:p>
          <a:p>
            <a:pPr>
              <a:buFont typeface="Wingdings" pitchFamily="2" charset="2"/>
              <a:buChar char="Ø"/>
            </a:pPr>
            <a:r>
              <a:rPr lang="el-GR" sz="2200" dirty="0" smtClean="0"/>
              <a:t>Η συχνή χρήση υποδημάτων με ψηλό τακούνι</a:t>
            </a:r>
          </a:p>
          <a:p>
            <a:pPr>
              <a:buFont typeface="Wingdings" pitchFamily="2" charset="2"/>
              <a:buChar char="Ø"/>
            </a:pPr>
            <a:r>
              <a:rPr lang="el-GR" sz="2200" dirty="0" smtClean="0"/>
              <a:t>Πλατυποδία</a:t>
            </a:r>
          </a:p>
          <a:p>
            <a:pPr>
              <a:buFont typeface="Wingdings" pitchFamily="2" charset="2"/>
              <a:buChar char="Ø"/>
            </a:pPr>
            <a:r>
              <a:rPr lang="el-GR" sz="2200" dirty="0" smtClean="0"/>
              <a:t>Άγχος</a:t>
            </a:r>
          </a:p>
          <a:p>
            <a:pPr>
              <a:buFont typeface="Wingdings" pitchFamily="2" charset="2"/>
              <a:buChar char="Ø"/>
            </a:pPr>
            <a:r>
              <a:rPr lang="el-GR" sz="2200" dirty="0" smtClean="0"/>
              <a:t>Φάρμακα (όπως κορτιζόνη &amp; αντισυλληπτικά)</a:t>
            </a:r>
          </a:p>
          <a:p>
            <a:pPr>
              <a:buFont typeface="Wingdings" pitchFamily="2" charset="2"/>
              <a:buChar char="Ø"/>
            </a:pPr>
            <a:endParaRPr lang="el-GR" sz="2000" dirty="0" smtClean="0"/>
          </a:p>
          <a:p>
            <a:pPr>
              <a:buFont typeface="Wingdings" pitchFamily="2" charset="2"/>
              <a:buChar char="Ø"/>
            </a:pPr>
            <a:endParaRPr lang="el-G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Διαγνωση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539552" y="692696"/>
            <a:ext cx="7920880" cy="1728192"/>
          </a:xfrm>
        </p:spPr>
        <p:txBody>
          <a:bodyPr>
            <a:normAutofit/>
          </a:bodyPr>
          <a:lstStyle/>
          <a:p>
            <a:pPr algn="just">
              <a:buFont typeface="Wingdings" pitchFamily="2" charset="2"/>
              <a:buChar char="Ø"/>
            </a:pPr>
            <a:r>
              <a:rPr lang="en-US" sz="2000" b="1" dirty="0" smtClean="0"/>
              <a:t>Test </a:t>
            </a:r>
            <a:r>
              <a:rPr lang="el-GR" sz="2000" b="1" dirty="0" smtClean="0"/>
              <a:t>φλούδας πορτοκαλιού</a:t>
            </a:r>
            <a:r>
              <a:rPr lang="en-US" sz="2000" dirty="0" smtClean="0"/>
              <a:t>: </a:t>
            </a:r>
            <a:r>
              <a:rPr lang="el-GR" sz="2000" dirty="0" smtClean="0"/>
              <a:t>τοποθετούμε τις παλάμες των χεριών ανοικτές στην περιοχή που θέλουμε να εξετάσουμε. Στη συνέχεια πιέζουμε το με τους αντίχειρες και τα δάχτυλα. Αν η επιδερμίδα εμφανιστεί χαλαρωμένη και με την χαρακτηριστική υφή της φλούδας πορτοκαλιού τότε υπάρχει κυτταρίτιδα.</a:t>
            </a:r>
            <a:endParaRPr lang="el-GR" sz="2000" dirty="0"/>
          </a:p>
        </p:txBody>
      </p:sp>
      <p:pic>
        <p:nvPicPr>
          <p:cNvPr id="4" name="3 - Εικόνα" descr="shutterstock_714738253-199cff35.png"/>
          <p:cNvPicPr>
            <a:picLocks noChangeAspect="1"/>
          </p:cNvPicPr>
          <p:nvPr/>
        </p:nvPicPr>
        <p:blipFill>
          <a:blip r:embed="rId3" cstate="print"/>
          <a:stretch>
            <a:fillRect/>
          </a:stretch>
        </p:blipFill>
        <p:spPr>
          <a:xfrm>
            <a:off x="1835696" y="2708920"/>
            <a:ext cx="5412164" cy="28083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580926"/>
          </a:xfrm>
        </p:spPr>
        <p:txBody>
          <a:bodyPr>
            <a:normAutofit/>
          </a:bodyPr>
          <a:lstStyle/>
          <a:p>
            <a:pPr algn="ctr"/>
            <a:r>
              <a:rPr lang="el-GR" dirty="0" err="1" smtClean="0"/>
              <a:t>Διαγνωση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764704"/>
            <a:ext cx="7467600" cy="4873752"/>
          </a:xfrm>
        </p:spPr>
        <p:txBody>
          <a:bodyPr>
            <a:normAutofit/>
          </a:bodyPr>
          <a:lstStyle/>
          <a:p>
            <a:pPr algn="just">
              <a:buFont typeface="Wingdings" pitchFamily="2" charset="2"/>
              <a:buChar char="Ø"/>
            </a:pPr>
            <a:r>
              <a:rPr lang="en-US" sz="2000" b="1" dirty="0" smtClean="0"/>
              <a:t>Test </a:t>
            </a:r>
            <a:r>
              <a:rPr lang="el-GR" sz="2000" b="1" dirty="0" smtClean="0"/>
              <a:t>τσιμπήματος</a:t>
            </a:r>
            <a:r>
              <a:rPr lang="en-US" sz="2000" dirty="0" smtClean="0"/>
              <a:t>: </a:t>
            </a:r>
            <a:r>
              <a:rPr lang="el-GR" sz="2000" dirty="0" smtClean="0"/>
              <a:t>απλώς τσιμπάμε το δέρμα με το δείκτη και τον αντίχειρα και των δύο χεριών και το ανασηκώνουμε. Αν η πελάτισσα αισθανθεί έντονο πόνο τότε υπάρχει κυτταρίτιδα. Ο ελαφρύς πόνος είναι φυσιολογικός.</a:t>
            </a:r>
            <a:endParaRPr lang="el-GR" sz="2000" dirty="0"/>
          </a:p>
        </p:txBody>
      </p:sp>
      <p:pic>
        <p:nvPicPr>
          <p:cNvPr id="4" name="3 - Εικόνα" descr="cellulite_pinch_test.jpg"/>
          <p:cNvPicPr>
            <a:picLocks noChangeAspect="1"/>
          </p:cNvPicPr>
          <p:nvPr/>
        </p:nvPicPr>
        <p:blipFill>
          <a:blip r:embed="rId2" cstate="print"/>
          <a:stretch>
            <a:fillRect/>
          </a:stretch>
        </p:blipFill>
        <p:spPr>
          <a:xfrm>
            <a:off x="2267744" y="2420888"/>
            <a:ext cx="4286250" cy="2857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Διαγνωση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539552" y="692696"/>
            <a:ext cx="7848872" cy="1512168"/>
          </a:xfrm>
        </p:spPr>
        <p:txBody>
          <a:bodyPr>
            <a:normAutofit lnSpcReduction="10000"/>
          </a:bodyPr>
          <a:lstStyle/>
          <a:p>
            <a:pPr algn="just">
              <a:buFont typeface="Wingdings" pitchFamily="2" charset="2"/>
              <a:buChar char="Ø"/>
            </a:pPr>
            <a:r>
              <a:rPr lang="el-GR" sz="2000" b="1" dirty="0" err="1" smtClean="0"/>
              <a:t>Θερμογραφία</a:t>
            </a:r>
            <a:r>
              <a:rPr lang="en-US" sz="2000" dirty="0" smtClean="0"/>
              <a:t>: </a:t>
            </a:r>
            <a:r>
              <a:rPr lang="el-GR" sz="2000" dirty="0" smtClean="0"/>
              <a:t>χρησιμοποιούμε μια ειδική κάμερα η οποία καταγράφει την υπέρυθρη ακτινοβολία που εκπέμπει το σώμα. Οι περιοχές που πάσχουν από κυτταρίτιδα έχουν ασύμμετρη και ετερογενή κατανομή θερμοκρασίας,  που φαίνεται σαν κηλίδες διαφόρων σχημάτων και μεγεθών στην </a:t>
            </a:r>
            <a:r>
              <a:rPr lang="el-GR" sz="2000" dirty="0" err="1" smtClean="0"/>
              <a:t>θερμογραφική</a:t>
            </a:r>
            <a:r>
              <a:rPr lang="el-GR" sz="2000" dirty="0" smtClean="0"/>
              <a:t> απεικόνιση.</a:t>
            </a:r>
          </a:p>
        </p:txBody>
      </p:sp>
      <p:pic>
        <p:nvPicPr>
          <p:cNvPr id="4" name="3 - Εικόνα" descr="cellulite.JPG"/>
          <p:cNvPicPr>
            <a:picLocks noChangeAspect="1"/>
          </p:cNvPicPr>
          <p:nvPr/>
        </p:nvPicPr>
        <p:blipFill>
          <a:blip r:embed="rId3" cstate="print"/>
          <a:stretch>
            <a:fillRect/>
          </a:stretch>
        </p:blipFill>
        <p:spPr>
          <a:xfrm>
            <a:off x="1835696" y="2348880"/>
            <a:ext cx="5256584" cy="41859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580926"/>
          </a:xfrm>
        </p:spPr>
        <p:txBody>
          <a:bodyPr/>
          <a:lstStyle/>
          <a:p>
            <a:pPr algn="ctr"/>
            <a:r>
              <a:rPr lang="el-GR" dirty="0" err="1" smtClean="0"/>
              <a:t>διαγνωση</a:t>
            </a:r>
            <a:r>
              <a:rPr lang="el-GR" dirty="0" smtClean="0"/>
              <a:t> </a:t>
            </a:r>
            <a:r>
              <a:rPr lang="el-GR" dirty="0" err="1" smtClean="0"/>
              <a:t>παχυσαρκιασ</a:t>
            </a:r>
            <a:endParaRPr lang="el-GR" dirty="0"/>
          </a:p>
        </p:txBody>
      </p:sp>
      <p:sp>
        <p:nvSpPr>
          <p:cNvPr id="3" name="2 - Θέση περιεχομένου"/>
          <p:cNvSpPr>
            <a:spLocks noGrp="1"/>
          </p:cNvSpPr>
          <p:nvPr>
            <p:ph sz="quarter" idx="1"/>
          </p:nvPr>
        </p:nvSpPr>
        <p:spPr>
          <a:xfrm>
            <a:off x="611560" y="620688"/>
            <a:ext cx="7467600" cy="6048672"/>
          </a:xfrm>
        </p:spPr>
        <p:txBody>
          <a:bodyPr>
            <a:normAutofit/>
          </a:bodyPr>
          <a:lstStyle/>
          <a:p>
            <a:pPr marL="0" indent="0" algn="just">
              <a:buNone/>
            </a:pPr>
            <a:r>
              <a:rPr lang="el-GR" sz="2000" dirty="0" smtClean="0"/>
              <a:t>Ένας απλός τρόπος να διαπιστώσουμε αν κάποιος έχει φυσιολογικό βάρος είναι ο </a:t>
            </a:r>
            <a:r>
              <a:rPr lang="el-GR" sz="2000" b="1" dirty="0" smtClean="0"/>
              <a:t>δείκτης μάζας σώματος </a:t>
            </a:r>
            <a:r>
              <a:rPr lang="el-GR" sz="2000" dirty="0" smtClean="0"/>
              <a:t>που εκφράζεται από το πηλίκο του βάρους σε κιλά προς το ύψος στο τετράγωνο σε μέτρα. </a:t>
            </a:r>
            <a:endParaRPr lang="en-US" sz="2000" dirty="0" smtClean="0"/>
          </a:p>
          <a:p>
            <a:pPr>
              <a:buNone/>
            </a:pPr>
            <a:endParaRPr lang="en-US" sz="2000" dirty="0" smtClean="0"/>
          </a:p>
          <a:p>
            <a:pPr>
              <a:buNone/>
            </a:pPr>
            <a:endParaRPr lang="en-US" sz="2000" dirty="0" smtClean="0"/>
          </a:p>
          <a:p>
            <a:pPr>
              <a:buNone/>
            </a:pPr>
            <a:endParaRPr lang="el-GR" sz="2000" dirty="0" smtClean="0"/>
          </a:p>
          <a:p>
            <a:pPr>
              <a:buNone/>
            </a:pPr>
            <a:endParaRPr lang="en-US" sz="2000" dirty="0" smtClean="0"/>
          </a:p>
          <a:p>
            <a:pPr>
              <a:spcBef>
                <a:spcPts val="0"/>
              </a:spcBef>
              <a:buNone/>
            </a:pPr>
            <a:r>
              <a:rPr lang="el-GR" sz="2000" dirty="0" smtClean="0"/>
              <a:t>Ο δείκτης μάζας σώματος αξιολογείται ως εξής</a:t>
            </a:r>
            <a:r>
              <a:rPr lang="en-US" sz="2000" dirty="0" smtClean="0"/>
              <a:t>:</a:t>
            </a:r>
          </a:p>
          <a:p>
            <a:pPr>
              <a:buFont typeface="Wingdings" pitchFamily="2" charset="2"/>
              <a:buChar char="Ø"/>
            </a:pPr>
            <a:r>
              <a:rPr lang="en-US" sz="2000" dirty="0" smtClean="0"/>
              <a:t>BMI &lt; 18,5 </a:t>
            </a:r>
            <a:r>
              <a:rPr lang="el-GR" sz="2000" dirty="0" smtClean="0"/>
              <a:t>	αδύνατος</a:t>
            </a:r>
            <a:endParaRPr lang="en-US" sz="2000" dirty="0" smtClean="0"/>
          </a:p>
          <a:p>
            <a:pPr>
              <a:buFont typeface="Wingdings" pitchFamily="2" charset="2"/>
              <a:buChar char="Ø"/>
            </a:pPr>
            <a:r>
              <a:rPr lang="en-US" sz="2000" dirty="0" smtClean="0"/>
              <a:t>BMI 18,5 – 25</a:t>
            </a:r>
            <a:r>
              <a:rPr lang="el-GR" sz="2000" dirty="0" smtClean="0"/>
              <a:t>	φυσιολογικό βάρος</a:t>
            </a:r>
            <a:endParaRPr lang="en-US" sz="2000" dirty="0" smtClean="0"/>
          </a:p>
          <a:p>
            <a:pPr>
              <a:buFont typeface="Wingdings" pitchFamily="2" charset="2"/>
              <a:buChar char="Ø"/>
            </a:pPr>
            <a:r>
              <a:rPr lang="en-US" sz="2000" dirty="0" smtClean="0"/>
              <a:t>BMI 25 – 30</a:t>
            </a:r>
            <a:r>
              <a:rPr lang="el-GR" sz="2000" dirty="0" smtClean="0"/>
              <a:t> 	υπέρβαρος</a:t>
            </a:r>
            <a:endParaRPr lang="en-US" sz="2000" dirty="0" smtClean="0"/>
          </a:p>
          <a:p>
            <a:pPr>
              <a:buFont typeface="Wingdings" pitchFamily="2" charset="2"/>
              <a:buChar char="Ø"/>
            </a:pPr>
            <a:r>
              <a:rPr lang="en-US" sz="2000" dirty="0" smtClean="0"/>
              <a:t>BMI 30 – 40</a:t>
            </a:r>
            <a:r>
              <a:rPr lang="el-GR" sz="2000" dirty="0" smtClean="0"/>
              <a:t>	παχύσαρκος</a:t>
            </a:r>
            <a:endParaRPr lang="en-US" sz="2000" dirty="0" smtClean="0"/>
          </a:p>
          <a:p>
            <a:pPr>
              <a:buFont typeface="Wingdings" pitchFamily="2" charset="2"/>
              <a:buChar char="Ø"/>
            </a:pPr>
            <a:r>
              <a:rPr lang="en-US" sz="2000" dirty="0" smtClean="0"/>
              <a:t>BMI &gt; 40</a:t>
            </a:r>
            <a:r>
              <a:rPr lang="el-GR" sz="2000" dirty="0" smtClean="0"/>
              <a:t> 	πολύ παχύσαρκος</a:t>
            </a:r>
            <a:endParaRPr lang="en-US" sz="2000" dirty="0" smtClean="0"/>
          </a:p>
          <a:p>
            <a:pPr marL="0" indent="0" algn="just">
              <a:buNone/>
            </a:pPr>
            <a:r>
              <a:rPr lang="el-GR" sz="2000" u="sng" dirty="0" smtClean="0"/>
              <a:t>Προσοχή</a:t>
            </a:r>
            <a:r>
              <a:rPr lang="en-US" sz="2000" dirty="0" smtClean="0"/>
              <a:t>:  </a:t>
            </a:r>
            <a:r>
              <a:rPr lang="el-GR" sz="2000" dirty="0" smtClean="0"/>
              <a:t>Ο ΔΜΣ από μόνος του δεν μπορεί να μας δώσει εικόνα για το ποσοστό του λίπους στο σώμα ούτε και για το πώς αυτό κατανέμεται. Για το λόγο αυτό διενεργούμε </a:t>
            </a:r>
            <a:r>
              <a:rPr lang="el-GR" sz="2000" b="1" dirty="0" err="1" smtClean="0"/>
              <a:t>λιπομέτρηση</a:t>
            </a:r>
            <a:r>
              <a:rPr lang="el-GR" sz="2000" dirty="0" smtClean="0"/>
              <a:t> και </a:t>
            </a:r>
            <a:r>
              <a:rPr lang="el-GR" sz="2000" b="1" dirty="0" smtClean="0"/>
              <a:t>μετρήσεις σώματος</a:t>
            </a:r>
            <a:r>
              <a:rPr lang="el-GR" sz="2000" dirty="0" smtClean="0"/>
              <a:t>.</a:t>
            </a:r>
          </a:p>
          <a:p>
            <a:pPr>
              <a:buNone/>
            </a:pPr>
            <a:endParaRPr lang="en-US" sz="2000" dirty="0" smtClean="0"/>
          </a:p>
          <a:p>
            <a:pPr>
              <a:buNone/>
            </a:pPr>
            <a:endParaRPr lang="el-GR" sz="2000" dirty="0"/>
          </a:p>
        </p:txBody>
      </p:sp>
      <p:pic>
        <p:nvPicPr>
          <p:cNvPr id="4" name="3 - Εικόνα" descr="Untitled-12.jpg"/>
          <p:cNvPicPr>
            <a:picLocks noChangeAspect="1"/>
          </p:cNvPicPr>
          <p:nvPr/>
        </p:nvPicPr>
        <p:blipFill>
          <a:blip r:embed="rId3" cstate="print"/>
          <a:stretch>
            <a:fillRect/>
          </a:stretch>
        </p:blipFill>
        <p:spPr>
          <a:xfrm>
            <a:off x="3203848" y="1700808"/>
            <a:ext cx="2448272" cy="12961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7467600" cy="580926"/>
          </a:xfrm>
        </p:spPr>
        <p:txBody>
          <a:bodyPr/>
          <a:lstStyle/>
          <a:p>
            <a:pPr algn="ctr"/>
            <a:r>
              <a:rPr lang="el-GR" dirty="0" err="1" smtClean="0"/>
              <a:t>Διαγνωση</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611560" y="836712"/>
            <a:ext cx="7467600" cy="2808312"/>
          </a:xfrm>
        </p:spPr>
        <p:txBody>
          <a:bodyPr/>
          <a:lstStyle/>
          <a:p>
            <a:pPr algn="just">
              <a:buFont typeface="Wingdings" pitchFamily="2" charset="2"/>
              <a:buChar char="Ø"/>
            </a:pPr>
            <a:r>
              <a:rPr lang="el-GR" sz="2000" b="1" dirty="0" smtClean="0"/>
              <a:t>Ψηλάφηση της περιοχής</a:t>
            </a:r>
            <a:r>
              <a:rPr lang="en-US" sz="2000" dirty="0" smtClean="0"/>
              <a:t>:</a:t>
            </a:r>
            <a:r>
              <a:rPr lang="el-GR" sz="2000" dirty="0" smtClean="0"/>
              <a:t> χρησιμοποιούμε την αφή μας για να προσδιορίσουμε την υφή των ιστών. Στην σκληρή κυτταρίτιδα το δέρμα είναι τεντωμένο με σκληρά οζίδια και υπάρχει πόνος. </a:t>
            </a:r>
          </a:p>
          <a:p>
            <a:pPr marL="252000" indent="0" algn="just">
              <a:spcBef>
                <a:spcPts val="0"/>
              </a:spcBef>
              <a:buNone/>
            </a:pPr>
            <a:r>
              <a:rPr lang="el-GR" sz="2000" dirty="0" smtClean="0"/>
              <a:t>Στη μαλακή κυτταρίτιδα το δέρμα είναι χαλαρό και δεν υπάρχει πόνος. </a:t>
            </a:r>
          </a:p>
          <a:p>
            <a:pPr marL="252000" indent="0" algn="just">
              <a:spcBef>
                <a:spcPts val="0"/>
              </a:spcBef>
              <a:buNone/>
            </a:pPr>
            <a:r>
              <a:rPr lang="el-GR" sz="2000" dirty="0" smtClean="0"/>
              <a:t>Στην οιδηματώδη κυτταρίτιδα το δέρμα έχει ζυμώδη υφή, η παρουσία οιδήματος είναι αντιληπτή και ο χειρισμός είναι επώδυνος.</a:t>
            </a:r>
          </a:p>
          <a:p>
            <a:pPr>
              <a:buNone/>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620688"/>
            <a:ext cx="7467600" cy="6048672"/>
          </a:xfrm>
        </p:spPr>
        <p:txBody>
          <a:bodyPr>
            <a:normAutofit/>
          </a:bodyPr>
          <a:lstStyle/>
          <a:p>
            <a:pPr algn="just">
              <a:buFont typeface="Wingdings" pitchFamily="2" charset="2"/>
              <a:buChar char="Ø"/>
            </a:pPr>
            <a:r>
              <a:rPr lang="el-GR" sz="2000" b="1" dirty="0" smtClean="0"/>
              <a:t>Μάλαξη</a:t>
            </a:r>
            <a:r>
              <a:rPr lang="en-US" sz="2000" b="1" dirty="0" smtClean="0"/>
              <a:t> </a:t>
            </a:r>
            <a:r>
              <a:rPr lang="el-GR" sz="2000" b="1" dirty="0" smtClean="0"/>
              <a:t>κυτταρίτιδας</a:t>
            </a:r>
            <a:r>
              <a:rPr lang="en-US" sz="2000" dirty="0" smtClean="0"/>
              <a:t>: </a:t>
            </a:r>
            <a:r>
              <a:rPr lang="el-GR" sz="2000" dirty="0" smtClean="0"/>
              <a:t>εφαρμόζουμε κυρίως γρήγορες και βαθιές </a:t>
            </a:r>
            <a:r>
              <a:rPr lang="el-GR" sz="2000" dirty="0" err="1" smtClean="0"/>
              <a:t>ανατρίψεις</a:t>
            </a:r>
            <a:r>
              <a:rPr lang="el-GR" sz="2000" dirty="0" smtClean="0"/>
              <a:t>. Με αυτό τον τρόπο αυξάνεται η κυκλοφορία του αίματος σε μεγάλο βαθμό, αποβάλλονται τα προϊόντα του μεταβολισμού και βελτιώνονται οι λειτουργίες των κυττάρων</a:t>
            </a:r>
          </a:p>
          <a:p>
            <a:pPr algn="just">
              <a:buFont typeface="Wingdings" pitchFamily="2" charset="2"/>
              <a:buChar char="Ø"/>
            </a:pPr>
            <a:r>
              <a:rPr lang="el-GR" sz="2000" b="1" dirty="0" smtClean="0"/>
              <a:t>Λεμφική μάλαξη</a:t>
            </a:r>
            <a:r>
              <a:rPr lang="en-US" sz="2000" dirty="0" smtClean="0"/>
              <a:t>: </a:t>
            </a:r>
            <a:r>
              <a:rPr lang="el-GR" sz="2000" dirty="0" smtClean="0"/>
              <a:t>γίνεται με ειδικούς ήπιους χειρισμούς που έχουν σαν στόχο τη βελτίωση της λεμφικής κυκλοφορίας την απομάκρυνση των τοξινών και τη μείωση του οιδήματος.</a:t>
            </a:r>
            <a:endParaRPr lang="en-US" sz="2000" dirty="0" smtClean="0"/>
          </a:p>
          <a:p>
            <a:pPr algn="just">
              <a:buFont typeface="Wingdings" pitchFamily="2" charset="2"/>
              <a:buChar char="Ø"/>
            </a:pPr>
            <a:r>
              <a:rPr lang="el-GR" sz="2000" b="1" dirty="0" smtClean="0"/>
              <a:t>Θερμοθεραπεία – μέσα εφίδρωσης</a:t>
            </a:r>
            <a:r>
              <a:rPr lang="en-US" sz="2000" dirty="0" smtClean="0"/>
              <a:t>:</a:t>
            </a:r>
            <a:r>
              <a:rPr lang="el-GR" sz="2000" dirty="0" smtClean="0"/>
              <a:t> με τη θερμοθεραπεία επιτυγχάνουμε αύξηση της ροής του αίματος και της οξυγόνωσης των ιστών. Βελτιώνεται ο μεταβολισμός, μειώνεται ο πόνος και το οίδημα. Τα μέσα που χρησιμοποιούμε για το σκοπό αυτό είναι</a:t>
            </a:r>
            <a:r>
              <a:rPr lang="en-US" sz="2000" dirty="0" smtClean="0"/>
              <a:t>:</a:t>
            </a:r>
          </a:p>
          <a:p>
            <a:pPr lvl="1" algn="just">
              <a:buFont typeface="Courier New" pitchFamily="49" charset="0"/>
              <a:buChar char="o"/>
            </a:pPr>
            <a:r>
              <a:rPr lang="el-GR" sz="2000" dirty="0" smtClean="0"/>
              <a:t>Η σάουνα</a:t>
            </a:r>
          </a:p>
          <a:p>
            <a:pPr lvl="1" algn="just">
              <a:buFont typeface="Courier New" pitchFamily="49" charset="0"/>
              <a:buChar char="o"/>
            </a:pPr>
            <a:r>
              <a:rPr lang="el-GR" sz="2000" dirty="0" smtClean="0"/>
              <a:t>Τα ατμόλουτρα</a:t>
            </a:r>
          </a:p>
          <a:p>
            <a:pPr lvl="1" algn="just">
              <a:buFont typeface="Courier New" pitchFamily="49" charset="0"/>
              <a:buChar char="o"/>
            </a:pPr>
            <a:r>
              <a:rPr lang="el-GR" sz="2000" dirty="0" smtClean="0"/>
              <a:t>Το </a:t>
            </a:r>
            <a:r>
              <a:rPr lang="el-GR" sz="2000" dirty="0" err="1" smtClean="0"/>
              <a:t>παραφινόλουτρο</a:t>
            </a:r>
            <a:endParaRPr lang="el-GR" sz="2000" dirty="0" smtClean="0"/>
          </a:p>
          <a:p>
            <a:pPr lvl="1" algn="just">
              <a:buFont typeface="Courier New" pitchFamily="49" charset="0"/>
              <a:buChar char="o"/>
            </a:pPr>
            <a:r>
              <a:rPr lang="el-GR" sz="2000" dirty="0" smtClean="0"/>
              <a:t>Η ηλεκτρική κουβέρτα</a:t>
            </a:r>
          </a:p>
          <a:p>
            <a:pPr lvl="1" algn="just">
              <a:buFont typeface="Courier New" pitchFamily="49" charset="0"/>
              <a:buChar char="o"/>
            </a:pPr>
            <a:r>
              <a:rPr lang="el-GR" sz="2000" dirty="0" smtClean="0"/>
              <a:t>Η υπέρυθρη ακτινοβολία</a:t>
            </a:r>
          </a:p>
          <a:p>
            <a:pPr lvl="1" algn="just">
              <a:buFont typeface="Courier New" pitchFamily="49" charset="0"/>
              <a:buChar char="o"/>
            </a:pPr>
            <a:r>
              <a:rPr lang="el-GR" sz="2000" dirty="0" err="1" smtClean="0"/>
              <a:t>Δινόλουτρο</a:t>
            </a:r>
            <a:endParaRPr lang="el-GR" sz="2000" dirty="0" smtClean="0"/>
          </a:p>
          <a:p>
            <a:pPr algn="just">
              <a:buFont typeface="Wingdings" pitchFamily="2" charset="2"/>
              <a:buChar char="Ø"/>
            </a:pPr>
            <a:endParaRPr lang="el-G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539552" y="764704"/>
            <a:ext cx="7467600" cy="4873752"/>
          </a:xfrm>
        </p:spPr>
        <p:txBody>
          <a:bodyPr/>
          <a:lstStyle/>
          <a:p>
            <a:pPr marL="273600" lvl="1" indent="-273600" algn="just">
              <a:buClr>
                <a:srgbClr val="FE8637"/>
              </a:buClr>
              <a:buFont typeface="Wingdings" pitchFamily="2" charset="2"/>
              <a:buChar char="Ø"/>
            </a:pPr>
            <a:r>
              <a:rPr lang="el-GR" sz="2000" b="1" dirty="0" smtClean="0">
                <a:solidFill>
                  <a:prstClr val="black"/>
                </a:solidFill>
              </a:rPr>
              <a:t>Μπάνια μεγάλων διαφορών θερμοκρασίας</a:t>
            </a:r>
            <a:r>
              <a:rPr lang="en-US" sz="2000" dirty="0" smtClean="0">
                <a:solidFill>
                  <a:prstClr val="black"/>
                </a:solidFill>
              </a:rPr>
              <a:t>: </a:t>
            </a:r>
            <a:r>
              <a:rPr lang="el-GR" sz="2000" dirty="0" smtClean="0">
                <a:solidFill>
                  <a:prstClr val="black"/>
                </a:solidFill>
              </a:rPr>
              <a:t>πρόκειται για </a:t>
            </a:r>
            <a:r>
              <a:rPr lang="el-GR" sz="2000" dirty="0" err="1" smtClean="0">
                <a:solidFill>
                  <a:prstClr val="black"/>
                </a:solidFill>
              </a:rPr>
              <a:t>εμβυθίσεις</a:t>
            </a:r>
            <a:r>
              <a:rPr lang="el-GR" sz="2000" dirty="0" smtClean="0">
                <a:solidFill>
                  <a:prstClr val="black"/>
                </a:solidFill>
              </a:rPr>
              <a:t>  περιοχών του σώματος σε νερό με εναλλαγές ζεστού (37,7 – 43</a:t>
            </a:r>
            <a:r>
              <a:rPr lang="en-US" sz="2000" baseline="30000" dirty="0" err="1" smtClean="0">
                <a:solidFill>
                  <a:prstClr val="black"/>
                </a:solidFill>
              </a:rPr>
              <a:t>o</a:t>
            </a:r>
            <a:r>
              <a:rPr lang="en-US" sz="2000" dirty="0" err="1" smtClean="0">
                <a:solidFill>
                  <a:prstClr val="black"/>
                </a:solidFill>
              </a:rPr>
              <a:t>C</a:t>
            </a:r>
            <a:r>
              <a:rPr lang="en-US" sz="2000" dirty="0" smtClean="0">
                <a:solidFill>
                  <a:prstClr val="black"/>
                </a:solidFill>
              </a:rPr>
              <a:t>) </a:t>
            </a:r>
            <a:r>
              <a:rPr lang="el-GR" sz="2000" dirty="0" smtClean="0">
                <a:solidFill>
                  <a:prstClr val="black"/>
                </a:solidFill>
              </a:rPr>
              <a:t>και κρύου (12,7 – 18,3</a:t>
            </a:r>
            <a:r>
              <a:rPr lang="el-GR" sz="2000" baseline="30000" dirty="0" smtClean="0">
                <a:solidFill>
                  <a:prstClr val="black"/>
                </a:solidFill>
              </a:rPr>
              <a:t>ο</a:t>
            </a:r>
            <a:r>
              <a:rPr lang="en-US" sz="2000" dirty="0" smtClean="0">
                <a:solidFill>
                  <a:prstClr val="black"/>
                </a:solidFill>
              </a:rPr>
              <a:t>C ). </a:t>
            </a:r>
            <a:r>
              <a:rPr lang="el-GR" sz="2000" dirty="0" smtClean="0">
                <a:solidFill>
                  <a:prstClr val="black"/>
                </a:solidFill>
              </a:rPr>
              <a:t>Βασίζεται στο φυσιολογικό αποτέλεσμα που προκαλούν οι εναλλαγές αυτές που είναι αγγειοδιαστολή- αγγειοσυστολή με αποτέλεσμα την ενεργοποίηση της κυκλοφορίας.</a:t>
            </a:r>
          </a:p>
          <a:p>
            <a:pPr>
              <a:buNone/>
            </a:pPr>
            <a:endParaRPr lang="el-GR" dirty="0"/>
          </a:p>
        </p:txBody>
      </p:sp>
      <p:pic>
        <p:nvPicPr>
          <p:cNvPr id="4" name="9 - Θέση περιεχομένου" descr="06c14c8c49b648d32429b2194e282e70_XL.jpg"/>
          <p:cNvPicPr>
            <a:picLocks noChangeAspect="1"/>
          </p:cNvPicPr>
          <p:nvPr/>
        </p:nvPicPr>
        <p:blipFill>
          <a:blip r:embed="rId2" cstate="print"/>
          <a:stretch>
            <a:fillRect/>
          </a:stretch>
        </p:blipFill>
        <p:spPr>
          <a:xfrm>
            <a:off x="395536" y="2924944"/>
            <a:ext cx="4008232" cy="2664296"/>
          </a:xfrm>
          <a:prstGeom prst="rect">
            <a:avLst/>
          </a:prstGeom>
        </p:spPr>
      </p:pic>
      <p:pic>
        <p:nvPicPr>
          <p:cNvPr id="5" name="4 - Εικόνα" descr="61122_3.jpg"/>
          <p:cNvPicPr>
            <a:picLocks noChangeAspect="1"/>
          </p:cNvPicPr>
          <p:nvPr/>
        </p:nvPicPr>
        <p:blipFill>
          <a:blip r:embed="rId3" cstate="print"/>
          <a:stretch>
            <a:fillRect/>
          </a:stretch>
        </p:blipFill>
        <p:spPr>
          <a:xfrm>
            <a:off x="4716016" y="2780928"/>
            <a:ext cx="3792421" cy="2844316"/>
          </a:xfrm>
          <a:prstGeom prst="rect">
            <a:avLst/>
          </a:prstGeom>
        </p:spPr>
      </p:pic>
      <p:sp>
        <p:nvSpPr>
          <p:cNvPr id="6" name="5 - TextBox"/>
          <p:cNvSpPr txBox="1"/>
          <p:nvPr/>
        </p:nvSpPr>
        <p:spPr>
          <a:xfrm>
            <a:off x="1403648" y="5733256"/>
            <a:ext cx="1745093" cy="369332"/>
          </a:xfrm>
          <a:prstGeom prst="rect">
            <a:avLst/>
          </a:prstGeom>
          <a:noFill/>
        </p:spPr>
        <p:txBody>
          <a:bodyPr wrap="none" rtlCol="0">
            <a:spAutoFit/>
          </a:bodyPr>
          <a:lstStyle/>
          <a:p>
            <a:r>
              <a:rPr lang="el-GR" dirty="0" smtClean="0"/>
              <a:t>Σάουνα ομαδική</a:t>
            </a:r>
            <a:endParaRPr lang="el-GR" dirty="0"/>
          </a:p>
        </p:txBody>
      </p:sp>
      <p:sp>
        <p:nvSpPr>
          <p:cNvPr id="7" name="6 - TextBox"/>
          <p:cNvSpPr txBox="1"/>
          <p:nvPr/>
        </p:nvSpPr>
        <p:spPr>
          <a:xfrm>
            <a:off x="5940152" y="5733256"/>
            <a:ext cx="1716945" cy="369332"/>
          </a:xfrm>
          <a:prstGeom prst="rect">
            <a:avLst/>
          </a:prstGeom>
          <a:noFill/>
        </p:spPr>
        <p:txBody>
          <a:bodyPr wrap="none" rtlCol="0">
            <a:spAutoFit/>
          </a:bodyPr>
          <a:lstStyle/>
          <a:p>
            <a:r>
              <a:rPr lang="el-GR" dirty="0" smtClean="0"/>
              <a:t>Σάουνα ατομική</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pic>
        <p:nvPicPr>
          <p:cNvPr id="4" name="3 - Θέση περιεχομένου" descr="stemmt.jpg"/>
          <p:cNvPicPr>
            <a:picLocks noGrp="1" noChangeAspect="1"/>
          </p:cNvPicPr>
          <p:nvPr>
            <p:ph sz="quarter" idx="1"/>
          </p:nvPr>
        </p:nvPicPr>
        <p:blipFill>
          <a:blip r:embed="rId2" cstate="print"/>
          <a:stretch>
            <a:fillRect/>
          </a:stretch>
        </p:blipFill>
        <p:spPr>
          <a:xfrm>
            <a:off x="251520" y="1052736"/>
            <a:ext cx="4035872" cy="2754712"/>
          </a:xfrm>
          <a:prstGeom prst="rect">
            <a:avLst/>
          </a:prstGeom>
        </p:spPr>
      </p:pic>
      <p:pic>
        <p:nvPicPr>
          <p:cNvPr id="5" name="4 - Εικόνα" descr="parafinoloutro2.jpg"/>
          <p:cNvPicPr>
            <a:picLocks noChangeAspect="1"/>
          </p:cNvPicPr>
          <p:nvPr/>
        </p:nvPicPr>
        <p:blipFill>
          <a:blip r:embed="rId3" cstate="print"/>
          <a:stretch>
            <a:fillRect/>
          </a:stretch>
        </p:blipFill>
        <p:spPr>
          <a:xfrm>
            <a:off x="4572000" y="1052736"/>
            <a:ext cx="4104456" cy="2736304"/>
          </a:xfrm>
          <a:prstGeom prst="rect">
            <a:avLst/>
          </a:prstGeom>
        </p:spPr>
      </p:pic>
      <p:sp>
        <p:nvSpPr>
          <p:cNvPr id="6" name="5 - TextBox"/>
          <p:cNvSpPr txBox="1"/>
          <p:nvPr/>
        </p:nvSpPr>
        <p:spPr>
          <a:xfrm>
            <a:off x="1475656" y="3861048"/>
            <a:ext cx="1332224" cy="369332"/>
          </a:xfrm>
          <a:prstGeom prst="rect">
            <a:avLst/>
          </a:prstGeom>
          <a:noFill/>
        </p:spPr>
        <p:txBody>
          <a:bodyPr wrap="none" rtlCol="0">
            <a:spAutoFit/>
          </a:bodyPr>
          <a:lstStyle/>
          <a:p>
            <a:r>
              <a:rPr lang="el-GR" dirty="0" smtClean="0"/>
              <a:t>Ατμόλουτρο</a:t>
            </a:r>
            <a:endParaRPr lang="el-GR" dirty="0"/>
          </a:p>
        </p:txBody>
      </p:sp>
      <p:sp>
        <p:nvSpPr>
          <p:cNvPr id="7" name="6 - TextBox"/>
          <p:cNvSpPr txBox="1"/>
          <p:nvPr/>
        </p:nvSpPr>
        <p:spPr>
          <a:xfrm>
            <a:off x="5868144" y="3861048"/>
            <a:ext cx="1824346" cy="369332"/>
          </a:xfrm>
          <a:prstGeom prst="rect">
            <a:avLst/>
          </a:prstGeom>
          <a:noFill/>
        </p:spPr>
        <p:txBody>
          <a:bodyPr wrap="none" rtlCol="0">
            <a:spAutoFit/>
          </a:bodyPr>
          <a:lstStyle/>
          <a:p>
            <a:r>
              <a:rPr lang="el-GR" dirty="0" err="1" smtClean="0"/>
              <a:t>Παραφινόλουτρο</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539552" y="692696"/>
            <a:ext cx="7467600" cy="4873752"/>
          </a:xfrm>
        </p:spPr>
        <p:txBody>
          <a:bodyPr/>
          <a:lstStyle/>
          <a:p>
            <a:pPr algn="just">
              <a:buFont typeface="Wingdings" pitchFamily="2" charset="2"/>
              <a:buChar char="Ø"/>
            </a:pPr>
            <a:r>
              <a:rPr lang="el-GR" sz="2000" b="1" dirty="0" smtClean="0"/>
              <a:t>Μηχάνημα </a:t>
            </a:r>
            <a:r>
              <a:rPr lang="el-GR" sz="2000" b="1" dirty="0" err="1" smtClean="0"/>
              <a:t>ενδερμολογίας</a:t>
            </a:r>
            <a:r>
              <a:rPr lang="en-US" sz="2000" dirty="0" smtClean="0"/>
              <a:t>: </a:t>
            </a:r>
            <a:r>
              <a:rPr lang="el-GR" sz="2000" dirty="0" smtClean="0"/>
              <a:t>κάνει βαθύ μασάζ στο δέρμα και βελτιώνει την κυκλοφορία και την απορρόφηση της λέμφου.</a:t>
            </a:r>
            <a:endParaRPr lang="el-GR" sz="2000" b="1" dirty="0" smtClean="0"/>
          </a:p>
          <a:p>
            <a:pPr algn="just">
              <a:buFont typeface="Wingdings" pitchFamily="2" charset="2"/>
              <a:buChar char="Ø"/>
            </a:pPr>
            <a:r>
              <a:rPr lang="el-GR" sz="2000" b="1" dirty="0" err="1" smtClean="0"/>
              <a:t>Πρεσοθεραπεία</a:t>
            </a:r>
            <a:r>
              <a:rPr lang="en-US" sz="2000" dirty="0" smtClean="0"/>
              <a:t>: </a:t>
            </a:r>
            <a:r>
              <a:rPr lang="el-GR" sz="2000" dirty="0" smtClean="0"/>
              <a:t>η συσκευή έχει αεροθαλάμους που φουσκώνουν με αέρα και ξεφουσκώνουν και μέσω της αυξομείωσης της πίεσης βελτιώνεται η κυκλοφορία του αίματος και της λέμφου</a:t>
            </a:r>
            <a:r>
              <a:rPr lang="en-US" sz="2000" dirty="0" smtClean="0"/>
              <a:t>.</a:t>
            </a:r>
            <a:r>
              <a:rPr lang="el-GR" sz="2000" dirty="0" smtClean="0"/>
              <a:t> Με αυτόν τον τρόπο απορροφώνται τα υγρά των ιστών και οι τοξίνες που συσσωρεύονται στα σημεία που πάσχουν από κυτταρίτιδα.</a:t>
            </a:r>
          </a:p>
          <a:p>
            <a:pPr>
              <a:buFont typeface="Wingdings" pitchFamily="2" charset="2"/>
              <a:buChar char="Ø"/>
            </a:pPr>
            <a:endParaRPr lang="el-GR" dirty="0"/>
          </a:p>
        </p:txBody>
      </p:sp>
      <p:pic>
        <p:nvPicPr>
          <p:cNvPr id="4" name="3 - Εικόνα" descr="z_basic_pressotherapy06.jpg"/>
          <p:cNvPicPr>
            <a:picLocks noChangeAspect="1"/>
          </p:cNvPicPr>
          <p:nvPr/>
        </p:nvPicPr>
        <p:blipFill>
          <a:blip r:embed="rId2" cstate="print"/>
          <a:stretch>
            <a:fillRect/>
          </a:stretch>
        </p:blipFill>
        <p:spPr>
          <a:xfrm>
            <a:off x="2339752" y="3212976"/>
            <a:ext cx="4517008" cy="3007037"/>
          </a:xfrm>
          <a:prstGeom prst="rect">
            <a:avLst/>
          </a:prstGeom>
        </p:spPr>
      </p:pic>
      <p:sp>
        <p:nvSpPr>
          <p:cNvPr id="5" name="4 - TextBox"/>
          <p:cNvSpPr txBox="1"/>
          <p:nvPr/>
        </p:nvSpPr>
        <p:spPr>
          <a:xfrm>
            <a:off x="3563888" y="6237312"/>
            <a:ext cx="1700722" cy="369332"/>
          </a:xfrm>
          <a:prstGeom prst="rect">
            <a:avLst/>
          </a:prstGeom>
          <a:noFill/>
        </p:spPr>
        <p:txBody>
          <a:bodyPr wrap="none" rtlCol="0">
            <a:spAutoFit/>
          </a:bodyPr>
          <a:lstStyle/>
          <a:p>
            <a:r>
              <a:rPr lang="el-GR" dirty="0" err="1" smtClean="0"/>
              <a:t>Πρεσοθεραπεία</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764704"/>
            <a:ext cx="7467600" cy="2088232"/>
          </a:xfrm>
        </p:spPr>
        <p:txBody>
          <a:bodyPr>
            <a:normAutofit/>
          </a:bodyPr>
          <a:lstStyle/>
          <a:p>
            <a:pPr algn="just">
              <a:buFont typeface="Wingdings" pitchFamily="2" charset="2"/>
              <a:buChar char="Ø"/>
            </a:pPr>
            <a:r>
              <a:rPr lang="el-GR" sz="2000" b="1" dirty="0" smtClean="0"/>
              <a:t>Παθητική </a:t>
            </a:r>
            <a:r>
              <a:rPr lang="el-GR" sz="2000" b="1" dirty="0" err="1" smtClean="0"/>
              <a:t>μυογυμναστική</a:t>
            </a:r>
            <a:r>
              <a:rPr lang="en-US" sz="2000" dirty="0" smtClean="0"/>
              <a:t>:  </a:t>
            </a:r>
            <a:r>
              <a:rPr lang="el-GR" sz="2000" dirty="0" smtClean="0"/>
              <a:t>χρησιμοποιούμε μηχάνημα </a:t>
            </a:r>
            <a:r>
              <a:rPr lang="el-GR" sz="2000" dirty="0" err="1" smtClean="0"/>
              <a:t>φαραδικού</a:t>
            </a:r>
            <a:r>
              <a:rPr lang="el-GR" sz="2000" dirty="0" smtClean="0"/>
              <a:t> ρεύματος που κάνει ηλεκτρική διέγερση των μυών. Οι μύες κάνουν </a:t>
            </a:r>
            <a:r>
              <a:rPr lang="el-GR" sz="2000" dirty="0" err="1" smtClean="0"/>
              <a:t>συπάσεις</a:t>
            </a:r>
            <a:r>
              <a:rPr lang="el-GR" sz="2000" dirty="0" smtClean="0"/>
              <a:t> με αποτέλεσμα να βελτιώνεται ο μυϊκός τόνος και το δέρμα να γίνεται πιο σφριγηλό. Επίσης με τις κινήσεις των μυών ενεργοποιείται η κυκλοφορία και έχουμε αποσυμφόρηση της περιοχής. </a:t>
            </a:r>
            <a:endParaRPr lang="el-GR" sz="2000" dirty="0"/>
          </a:p>
        </p:txBody>
      </p:sp>
      <p:pic>
        <p:nvPicPr>
          <p:cNvPr id="4" name="3 - Εικόνα" descr="61hYdhDSjHL._AC_SY355_.jpg"/>
          <p:cNvPicPr>
            <a:picLocks noChangeAspect="1"/>
          </p:cNvPicPr>
          <p:nvPr/>
        </p:nvPicPr>
        <p:blipFill>
          <a:blip r:embed="rId2" cstate="print"/>
          <a:stretch>
            <a:fillRect/>
          </a:stretch>
        </p:blipFill>
        <p:spPr>
          <a:xfrm>
            <a:off x="539552" y="3068960"/>
            <a:ext cx="3081899" cy="2373263"/>
          </a:xfrm>
          <a:prstGeom prst="rect">
            <a:avLst/>
          </a:prstGeom>
        </p:spPr>
      </p:pic>
      <p:pic>
        <p:nvPicPr>
          <p:cNvPr id="5" name="4 - Εικόνα" descr="tensor-aplica-003-1.jpg"/>
          <p:cNvPicPr>
            <a:picLocks noChangeAspect="1"/>
          </p:cNvPicPr>
          <p:nvPr/>
        </p:nvPicPr>
        <p:blipFill>
          <a:blip r:embed="rId3" cstate="print"/>
          <a:stretch>
            <a:fillRect/>
          </a:stretch>
        </p:blipFill>
        <p:spPr>
          <a:xfrm>
            <a:off x="4427984" y="3140968"/>
            <a:ext cx="3545336" cy="2232248"/>
          </a:xfrm>
          <a:prstGeom prst="rect">
            <a:avLst/>
          </a:prstGeom>
        </p:spPr>
      </p:pic>
      <p:sp>
        <p:nvSpPr>
          <p:cNvPr id="6" name="5 - TextBox"/>
          <p:cNvSpPr txBox="1"/>
          <p:nvPr/>
        </p:nvSpPr>
        <p:spPr>
          <a:xfrm>
            <a:off x="2771800" y="5661248"/>
            <a:ext cx="3064237" cy="369332"/>
          </a:xfrm>
          <a:prstGeom prst="rect">
            <a:avLst/>
          </a:prstGeom>
          <a:noFill/>
        </p:spPr>
        <p:txBody>
          <a:bodyPr wrap="none" rtlCol="0">
            <a:spAutoFit/>
          </a:bodyPr>
          <a:lstStyle/>
          <a:p>
            <a:r>
              <a:rPr lang="el-GR" dirty="0" smtClean="0"/>
              <a:t>Συσκευή </a:t>
            </a:r>
            <a:r>
              <a:rPr lang="el-GR" dirty="0" err="1" smtClean="0"/>
              <a:t>φαραδικού</a:t>
            </a:r>
            <a:r>
              <a:rPr lang="el-GR" dirty="0" smtClean="0"/>
              <a:t> ρεύματος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692696"/>
            <a:ext cx="7467600" cy="2952328"/>
          </a:xfrm>
        </p:spPr>
        <p:txBody>
          <a:bodyPr>
            <a:normAutofit/>
          </a:bodyPr>
          <a:lstStyle/>
          <a:p>
            <a:pPr algn="just">
              <a:buFont typeface="Wingdings" pitchFamily="2" charset="2"/>
              <a:buChar char="Ø"/>
            </a:pPr>
            <a:r>
              <a:rPr lang="el-GR" sz="2000" b="1" dirty="0" err="1" smtClean="0"/>
              <a:t>Ιοντοφόρεση</a:t>
            </a:r>
            <a:r>
              <a:rPr lang="en-US" sz="2000" dirty="0" smtClean="0"/>
              <a:t>: </a:t>
            </a:r>
            <a:r>
              <a:rPr lang="el-GR" sz="2000" dirty="0" smtClean="0"/>
              <a:t>χρησιμοποιούμε το μηχάνημα του γαλβανικού ρεύματος με τη βοήθεια του οποίου επιτυγχάνουμε τη διείσδυση </a:t>
            </a:r>
            <a:r>
              <a:rPr lang="el-GR" sz="2000" dirty="0" err="1" smtClean="0"/>
              <a:t>μεγαλομοριακών</a:t>
            </a:r>
            <a:r>
              <a:rPr lang="el-GR" sz="2000" dirty="0" smtClean="0"/>
              <a:t> ουσιών σε βαθύτερες στοιβάδες του δέρματος. Με τη μέθοδο αυτή, ανάλογα με το προϊόν που ιονίζουμε, μπορεί να πετύχουμε</a:t>
            </a:r>
            <a:r>
              <a:rPr lang="en-US" sz="2000" dirty="0" smtClean="0"/>
              <a:t>: </a:t>
            </a:r>
          </a:p>
          <a:p>
            <a:pPr lvl="1" algn="just">
              <a:buFont typeface="Courier New" pitchFamily="49" charset="0"/>
              <a:buChar char="o"/>
            </a:pPr>
            <a:r>
              <a:rPr lang="el-GR" sz="2000" dirty="0" smtClean="0"/>
              <a:t>την παραγωγή κολλαγόνου και </a:t>
            </a:r>
            <a:r>
              <a:rPr lang="el-GR" sz="2000" dirty="0" err="1" smtClean="0"/>
              <a:t>ελαστίνης</a:t>
            </a:r>
            <a:endParaRPr lang="en-US" sz="2000" dirty="0" smtClean="0"/>
          </a:p>
          <a:p>
            <a:pPr lvl="1" algn="just">
              <a:buFont typeface="Courier New" pitchFamily="49" charset="0"/>
              <a:buChar char="o"/>
            </a:pPr>
            <a:r>
              <a:rPr lang="el-GR" sz="2000" dirty="0" smtClean="0"/>
              <a:t>βαθειά ενυδάτωση</a:t>
            </a:r>
          </a:p>
          <a:p>
            <a:pPr lvl="1" algn="just">
              <a:buFont typeface="Courier New" pitchFamily="49" charset="0"/>
              <a:buChar char="o"/>
            </a:pPr>
            <a:r>
              <a:rPr lang="el-GR" sz="2000" dirty="0" err="1" smtClean="0"/>
              <a:t>λιπολυτική</a:t>
            </a:r>
            <a:r>
              <a:rPr lang="el-GR" sz="2000" dirty="0" smtClean="0"/>
              <a:t> δράση</a:t>
            </a:r>
          </a:p>
          <a:p>
            <a:pPr lvl="1" algn="just">
              <a:buFont typeface="Courier New" pitchFamily="49" charset="0"/>
              <a:buChar char="o"/>
            </a:pPr>
            <a:endParaRPr lang="el-GR" sz="2000" dirty="0"/>
          </a:p>
        </p:txBody>
      </p:sp>
      <p:pic>
        <p:nvPicPr>
          <p:cNvPr id="4" name="3 - Εικόνα" descr="galvanic-current.jpg"/>
          <p:cNvPicPr>
            <a:picLocks noChangeAspect="1"/>
          </p:cNvPicPr>
          <p:nvPr/>
        </p:nvPicPr>
        <p:blipFill>
          <a:blip r:embed="rId3" cstate="print"/>
          <a:stretch>
            <a:fillRect/>
          </a:stretch>
        </p:blipFill>
        <p:spPr>
          <a:xfrm>
            <a:off x="2771800" y="3501008"/>
            <a:ext cx="3233936" cy="2425452"/>
          </a:xfrm>
          <a:prstGeom prst="rect">
            <a:avLst/>
          </a:prstGeom>
        </p:spPr>
      </p:pic>
      <p:sp>
        <p:nvSpPr>
          <p:cNvPr id="5" name="4 - TextBox"/>
          <p:cNvSpPr txBox="1"/>
          <p:nvPr/>
        </p:nvSpPr>
        <p:spPr>
          <a:xfrm>
            <a:off x="2915816" y="6021288"/>
            <a:ext cx="3064237" cy="369332"/>
          </a:xfrm>
          <a:prstGeom prst="rect">
            <a:avLst/>
          </a:prstGeom>
          <a:noFill/>
        </p:spPr>
        <p:txBody>
          <a:bodyPr wrap="none" rtlCol="0">
            <a:spAutoFit/>
          </a:bodyPr>
          <a:lstStyle/>
          <a:p>
            <a:r>
              <a:rPr lang="el-GR" dirty="0" smtClean="0"/>
              <a:t>Συσκευή </a:t>
            </a:r>
            <a:r>
              <a:rPr lang="el-GR" dirty="0" err="1" smtClean="0"/>
              <a:t>φαραδικού</a:t>
            </a:r>
            <a:r>
              <a:rPr lang="el-GR" dirty="0" smtClean="0"/>
              <a:t> ρεύματος</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Θεραπεια</a:t>
            </a:r>
            <a:r>
              <a:rPr lang="el-GR" dirty="0" smtClean="0"/>
              <a:t> </a:t>
            </a:r>
            <a:r>
              <a:rPr lang="el-GR" dirty="0" err="1" smtClean="0"/>
              <a:t>κυτταριτιδασ</a:t>
            </a:r>
            <a:endParaRPr lang="el-GR" dirty="0"/>
          </a:p>
        </p:txBody>
      </p:sp>
      <p:sp>
        <p:nvSpPr>
          <p:cNvPr id="3" name="2 - Θέση περιεχομένου"/>
          <p:cNvSpPr>
            <a:spLocks noGrp="1"/>
          </p:cNvSpPr>
          <p:nvPr>
            <p:ph sz="quarter" idx="1"/>
          </p:nvPr>
        </p:nvSpPr>
        <p:spPr>
          <a:xfrm>
            <a:off x="467544" y="620688"/>
            <a:ext cx="7457256" cy="5904656"/>
          </a:xfrm>
        </p:spPr>
        <p:txBody>
          <a:bodyPr>
            <a:normAutofit lnSpcReduction="10000"/>
          </a:bodyPr>
          <a:lstStyle/>
          <a:p>
            <a:pPr algn="just">
              <a:buFont typeface="Wingdings" pitchFamily="2" charset="2"/>
              <a:buChar char="Ø"/>
            </a:pPr>
            <a:r>
              <a:rPr lang="el-GR" sz="2000" b="1" dirty="0" smtClean="0"/>
              <a:t>Υπέρηχοι</a:t>
            </a:r>
            <a:r>
              <a:rPr lang="en-US" sz="2000" dirty="0" smtClean="0"/>
              <a:t>: </a:t>
            </a:r>
            <a:r>
              <a:rPr lang="el-GR" sz="2000" dirty="0" smtClean="0"/>
              <a:t>έχουν έντονη δράση στο λιπώδη ιστό, μειώνουν τον αριθμό και το μέγεθος των </a:t>
            </a:r>
            <a:r>
              <a:rPr lang="el-GR" sz="2000" dirty="0" err="1" smtClean="0"/>
              <a:t>λιποκυττάρων</a:t>
            </a:r>
            <a:r>
              <a:rPr lang="el-GR" sz="2000" dirty="0" smtClean="0"/>
              <a:t> και βελτιώνεται η κυτταρίτιδα.  Επίσης βοηθούν τη διείσδυση ουσιών. </a:t>
            </a:r>
            <a:endParaRPr lang="en-US" sz="2000" dirty="0" smtClean="0"/>
          </a:p>
          <a:p>
            <a:pPr algn="just">
              <a:buFont typeface="Wingdings" pitchFamily="2" charset="2"/>
              <a:buChar char="Ø"/>
            </a:pPr>
            <a:r>
              <a:rPr lang="el-GR" sz="2000" b="1" dirty="0" smtClean="0"/>
              <a:t>Κρουστικά κύματα (</a:t>
            </a:r>
            <a:r>
              <a:rPr lang="en-US" sz="2000" b="1" dirty="0" smtClean="0"/>
              <a:t>shock wave therapy)</a:t>
            </a:r>
            <a:r>
              <a:rPr lang="en-US" sz="2000" dirty="0" smtClean="0"/>
              <a:t>: </a:t>
            </a:r>
            <a:r>
              <a:rPr lang="el-GR" sz="2000" dirty="0" smtClean="0"/>
              <a:t>βοηθούν στη </a:t>
            </a:r>
            <a:r>
              <a:rPr lang="el-GR" sz="2000" dirty="0" err="1" smtClean="0"/>
              <a:t>λιποδιάλυση</a:t>
            </a:r>
            <a:r>
              <a:rPr lang="en-US" sz="2000" dirty="0" smtClean="0"/>
              <a:t>, </a:t>
            </a:r>
            <a:r>
              <a:rPr lang="el-GR" sz="2000" dirty="0" smtClean="0"/>
              <a:t>την κυκλοφορία και την παραγωγή κολλαγόνου και </a:t>
            </a:r>
            <a:r>
              <a:rPr lang="el-GR" sz="2000" dirty="0" err="1" smtClean="0"/>
              <a:t>ελαστίνης</a:t>
            </a:r>
            <a:r>
              <a:rPr lang="el-GR" sz="2000" dirty="0" smtClean="0"/>
              <a:t>. Τι δέρμα γίνεται πιο λείο και σφριγηλό.</a:t>
            </a:r>
          </a:p>
          <a:p>
            <a:pPr algn="just">
              <a:buFont typeface="Wingdings" pitchFamily="2" charset="2"/>
              <a:buChar char="Ø"/>
            </a:pPr>
            <a:r>
              <a:rPr lang="el-GR" sz="2000" b="1" dirty="0" smtClean="0"/>
              <a:t>Ραδιοσυχνότητες</a:t>
            </a:r>
            <a:r>
              <a:rPr lang="en-US" sz="2000" b="1" dirty="0" smtClean="0"/>
              <a:t>:</a:t>
            </a:r>
            <a:r>
              <a:rPr lang="en-US" sz="2000" dirty="0" smtClean="0"/>
              <a:t> </a:t>
            </a:r>
            <a:r>
              <a:rPr lang="el-GR" sz="2000" dirty="0" smtClean="0"/>
              <a:t>έχουν θερμικό αποτέλεσμα προάγουν τη </a:t>
            </a:r>
            <a:r>
              <a:rPr lang="el-GR" sz="2000" dirty="0" err="1" smtClean="0"/>
              <a:t>λιποδιάλυση</a:t>
            </a:r>
            <a:r>
              <a:rPr lang="el-GR" sz="2000" dirty="0" smtClean="0"/>
              <a:t> και την κυκλοφορία.</a:t>
            </a:r>
          </a:p>
          <a:p>
            <a:pPr algn="just">
              <a:buFont typeface="Wingdings" pitchFamily="2" charset="2"/>
              <a:buChar char="Ø"/>
            </a:pPr>
            <a:r>
              <a:rPr lang="en-US" sz="2000" b="1" dirty="0" smtClean="0"/>
              <a:t>Laser:</a:t>
            </a:r>
            <a:r>
              <a:rPr lang="el-GR" sz="2000" dirty="0" smtClean="0"/>
              <a:t> προκαλούν ανοίγματα στην κυτταρική μεμβράνη των </a:t>
            </a:r>
            <a:r>
              <a:rPr lang="el-GR" sz="2000" dirty="0" err="1" smtClean="0"/>
              <a:t>λιποκυττάρων</a:t>
            </a:r>
            <a:r>
              <a:rPr lang="el-GR" sz="2000" dirty="0" smtClean="0"/>
              <a:t> και το λίπος απορροφάται από την κυκλοφορία.</a:t>
            </a:r>
            <a:endParaRPr lang="el-GR" sz="2000" b="1" dirty="0" smtClean="0"/>
          </a:p>
          <a:p>
            <a:pPr algn="just">
              <a:buFont typeface="Wingdings" pitchFamily="2" charset="2"/>
              <a:buChar char="Ø"/>
            </a:pPr>
            <a:r>
              <a:rPr lang="el-GR" sz="2000" b="1" dirty="0" smtClean="0"/>
              <a:t>Υδροθεραπεία</a:t>
            </a:r>
            <a:r>
              <a:rPr lang="en-US" sz="2000" dirty="0" smtClean="0"/>
              <a:t>: </a:t>
            </a:r>
            <a:r>
              <a:rPr lang="el-GR" sz="2000" dirty="0" smtClean="0"/>
              <a:t>το νερό πέφτει με πίεση πάνω στις πάσχουσες περιοχές και βελτιώνει την κυκλοφορία του αίματος και της λέμφου. Η περιοχή αποτοξινώνεται και τα κύτταρα λειτουργούν καλύτερα.</a:t>
            </a:r>
          </a:p>
          <a:p>
            <a:pPr algn="just">
              <a:buFont typeface="Wingdings" pitchFamily="2" charset="2"/>
              <a:buChar char="Ø"/>
            </a:pPr>
            <a:r>
              <a:rPr lang="el-GR" sz="2000" b="1" dirty="0" err="1" smtClean="0"/>
              <a:t>Μεσοθεραπεία</a:t>
            </a:r>
            <a:r>
              <a:rPr lang="el-GR" sz="2000" b="1" dirty="0" smtClean="0"/>
              <a:t> </a:t>
            </a:r>
            <a:r>
              <a:rPr lang="en-US" sz="2000" b="1" dirty="0" smtClean="0"/>
              <a:t>(</a:t>
            </a:r>
            <a:r>
              <a:rPr lang="en-US" sz="2000" b="1" dirty="0" err="1" smtClean="0"/>
              <a:t>microneedling</a:t>
            </a:r>
            <a:r>
              <a:rPr lang="en-US" sz="2000" b="1" dirty="0" smtClean="0"/>
              <a:t>)</a:t>
            </a:r>
            <a:r>
              <a:rPr lang="en-US" sz="2000" dirty="0" smtClean="0"/>
              <a:t>: </a:t>
            </a:r>
            <a:r>
              <a:rPr lang="el-GR" sz="2000" dirty="0" smtClean="0"/>
              <a:t>έχει </a:t>
            </a:r>
            <a:r>
              <a:rPr lang="el-GR" sz="2000" dirty="0" err="1" smtClean="0"/>
              <a:t>λιπολυτική</a:t>
            </a:r>
            <a:r>
              <a:rPr lang="el-GR" sz="2000" dirty="0" smtClean="0"/>
              <a:t> δράση και βοηθάει την παραγωγή κολλαγόνου και </a:t>
            </a:r>
            <a:r>
              <a:rPr lang="el-GR" sz="2000" dirty="0" err="1" smtClean="0"/>
              <a:t>ελαστίνης</a:t>
            </a:r>
            <a:r>
              <a:rPr lang="el-GR" sz="2000" dirty="0" smtClean="0"/>
              <a:t>.</a:t>
            </a:r>
          </a:p>
          <a:p>
            <a:pPr algn="just">
              <a:buFont typeface="Wingdings" pitchFamily="2" charset="2"/>
              <a:buChar char="Ø"/>
            </a:pPr>
            <a:r>
              <a:rPr lang="el-GR" sz="2000" b="1" dirty="0" smtClean="0"/>
              <a:t>Κρυοθεραπεία</a:t>
            </a:r>
            <a:r>
              <a:rPr lang="en-US" sz="2000" dirty="0" smtClean="0"/>
              <a:t>: </a:t>
            </a:r>
            <a:r>
              <a:rPr lang="el-GR" sz="2000" dirty="0" smtClean="0"/>
              <a:t>προκαλεί νέκρωση των </a:t>
            </a:r>
            <a:r>
              <a:rPr lang="el-GR" sz="2000" dirty="0" err="1" smtClean="0"/>
              <a:t>λιποκυττάρων</a:t>
            </a:r>
            <a:r>
              <a:rPr lang="el-GR" sz="2000" dirty="0" smtClean="0"/>
              <a:t> τα οποία αποβάλλονται από την κυκλοφορία</a:t>
            </a:r>
          </a:p>
          <a:p>
            <a:pPr algn="just">
              <a:buFont typeface="Wingdings" pitchFamily="2" charset="2"/>
              <a:buChar char="Ø"/>
            </a:pPr>
            <a:endParaRPr lang="el-G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580926"/>
          </a:xfrm>
        </p:spPr>
        <p:txBody>
          <a:bodyPr/>
          <a:lstStyle/>
          <a:p>
            <a:pPr algn="ctr"/>
            <a:r>
              <a:rPr lang="el-GR" dirty="0" err="1" smtClean="0"/>
              <a:t>Εναλλακτικεσ</a:t>
            </a:r>
            <a:r>
              <a:rPr lang="el-GR" dirty="0" smtClean="0"/>
              <a:t> </a:t>
            </a:r>
            <a:r>
              <a:rPr lang="el-GR" dirty="0" err="1" smtClean="0"/>
              <a:t>θεραπειεσ</a:t>
            </a:r>
            <a:r>
              <a:rPr lang="el-GR" dirty="0" smtClean="0"/>
              <a:t> &amp; </a:t>
            </a:r>
            <a:r>
              <a:rPr lang="el-GR" dirty="0" err="1" smtClean="0"/>
              <a:t>προϊοντα</a:t>
            </a:r>
            <a:endParaRPr lang="el-GR" dirty="0"/>
          </a:p>
        </p:txBody>
      </p:sp>
      <p:sp>
        <p:nvSpPr>
          <p:cNvPr id="3" name="2 - Θέση περιεχομένου"/>
          <p:cNvSpPr>
            <a:spLocks noGrp="1"/>
          </p:cNvSpPr>
          <p:nvPr>
            <p:ph sz="quarter" idx="1"/>
          </p:nvPr>
        </p:nvSpPr>
        <p:spPr>
          <a:xfrm>
            <a:off x="539552" y="692696"/>
            <a:ext cx="7467600" cy="5184576"/>
          </a:xfrm>
        </p:spPr>
        <p:txBody>
          <a:bodyPr>
            <a:normAutofit/>
          </a:bodyPr>
          <a:lstStyle/>
          <a:p>
            <a:pPr algn="just">
              <a:buFont typeface="Wingdings" pitchFamily="2" charset="2"/>
              <a:buChar char="Ø"/>
            </a:pPr>
            <a:r>
              <a:rPr lang="el-GR" sz="2000" b="1" dirty="0" err="1" smtClean="0"/>
              <a:t>Βοτανοθεραπεία</a:t>
            </a:r>
            <a:r>
              <a:rPr lang="en-US" sz="2000" dirty="0" smtClean="0"/>
              <a:t>: </a:t>
            </a:r>
            <a:r>
              <a:rPr lang="el-GR" sz="2000" dirty="0" smtClean="0"/>
              <a:t>τα βότανα ενισχύουν το ανοσοποιητικό και βελτιώνουν τη λειτουργία του σώματος, ενώ κάποια από αυτά έχουν διουρητική δράση που βοηθάει στην αποβολή των τοξινών και τη μείωση του οιδήματος. Μπορούν να είναι είτε σε πόσιμη μορφή ή να εφαρμόζονται τοπικά σαν κομπρέσες. Βότανα που μπορούμε να χρησιμοποιήσουμε κατά της κυτταρίτιδας είναι η πικραλίδα, το χαμομήλι, το πράσινο τσάι, η τσουκνίδα, ο κισσός, ο μαϊντανός, το </a:t>
            </a:r>
            <a:r>
              <a:rPr lang="el-GR" sz="2000" dirty="0" err="1" smtClean="0"/>
              <a:t>μελισσόχορτο</a:t>
            </a:r>
            <a:r>
              <a:rPr lang="el-GR" sz="2000" dirty="0" smtClean="0"/>
              <a:t>, το φασκόμηλο, το </a:t>
            </a:r>
            <a:r>
              <a:rPr lang="el-GR" sz="2000" dirty="0" err="1" smtClean="0"/>
              <a:t>λεμονόχορτο</a:t>
            </a:r>
            <a:r>
              <a:rPr lang="el-GR" sz="2000" dirty="0" smtClean="0"/>
              <a:t> (</a:t>
            </a:r>
            <a:r>
              <a:rPr lang="el-GR" sz="2000" dirty="0" err="1" smtClean="0"/>
              <a:t>λουΐζα</a:t>
            </a:r>
            <a:r>
              <a:rPr lang="el-GR" sz="2000" dirty="0" smtClean="0"/>
              <a:t>), το δεντρολίβανο και άλλα.</a:t>
            </a:r>
          </a:p>
          <a:p>
            <a:pPr algn="just">
              <a:buFont typeface="Wingdings" pitchFamily="2" charset="2"/>
              <a:buChar char="Ø"/>
            </a:pPr>
            <a:r>
              <a:rPr lang="el-GR" sz="2000" b="1" dirty="0" err="1" smtClean="0"/>
              <a:t>Αρωματοθεραπεία</a:t>
            </a:r>
            <a:r>
              <a:rPr lang="en-US" sz="2000" dirty="0" smtClean="0"/>
              <a:t>: </a:t>
            </a:r>
            <a:r>
              <a:rPr lang="el-GR" sz="2000" dirty="0" smtClean="0"/>
              <a:t>τα αιθέρια έλαια χρησιμοποιούνται σε συνδυασμό με μάλαξη και απορροφώνται βαθιά. Προτιμάμε έλαια με υπεραιμική και </a:t>
            </a:r>
            <a:r>
              <a:rPr lang="el-GR" sz="2000" dirty="0" err="1" smtClean="0"/>
              <a:t>αποτοξινωτική</a:t>
            </a:r>
            <a:r>
              <a:rPr lang="el-GR" sz="2000" dirty="0" smtClean="0"/>
              <a:t> δράση, όπως δεντρολίβανο, κέδρο, κισσό, </a:t>
            </a:r>
            <a:r>
              <a:rPr lang="el-GR" sz="2000" dirty="0" err="1" smtClean="0"/>
              <a:t>τζίντζερ</a:t>
            </a:r>
            <a:r>
              <a:rPr lang="el-GR" sz="2000" dirty="0" smtClean="0"/>
              <a:t>, ευκάλυπτο, </a:t>
            </a:r>
            <a:r>
              <a:rPr lang="el-GR" sz="2000" dirty="0" err="1" smtClean="0"/>
              <a:t>καγιέν</a:t>
            </a:r>
            <a:r>
              <a:rPr lang="el-GR" sz="2000" dirty="0" smtClean="0"/>
              <a:t> και άλλα.</a:t>
            </a:r>
          </a:p>
          <a:p>
            <a:pPr algn="just">
              <a:buFont typeface="Wingdings" pitchFamily="2" charset="2"/>
              <a:buChar char="Ø"/>
            </a:pPr>
            <a:r>
              <a:rPr lang="el-GR" sz="2000" b="1" dirty="0" err="1" smtClean="0"/>
              <a:t>Λασποθεραπεία</a:t>
            </a:r>
            <a:r>
              <a:rPr lang="en-US" sz="2000" dirty="0" smtClean="0"/>
              <a:t>:</a:t>
            </a:r>
            <a:r>
              <a:rPr lang="el-GR" sz="2000" dirty="0" smtClean="0"/>
              <a:t> χρησιμοποιούμε λάσπες από ιαματικές πηγές που είναι πλούσιες σε ιχνοστοιχεία και μέταλλα. Αποτοξινώνουν το δέρμα και χαρίζουν ομοιόμορφη εμφάνιση.</a:t>
            </a:r>
            <a:endParaRPr lang="el-G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57256" cy="576064"/>
          </a:xfrm>
        </p:spPr>
        <p:txBody>
          <a:bodyPr/>
          <a:lstStyle/>
          <a:p>
            <a:pPr algn="ctr"/>
            <a:r>
              <a:rPr lang="el-GR" dirty="0" err="1" smtClean="0"/>
              <a:t>Εναλλακτικεσ</a:t>
            </a:r>
            <a:r>
              <a:rPr lang="el-GR" dirty="0" smtClean="0"/>
              <a:t> </a:t>
            </a:r>
            <a:r>
              <a:rPr lang="el-GR" dirty="0" err="1" smtClean="0"/>
              <a:t>θεραπειεσ</a:t>
            </a:r>
            <a:r>
              <a:rPr lang="el-GR" dirty="0" smtClean="0"/>
              <a:t> &amp; </a:t>
            </a:r>
            <a:r>
              <a:rPr lang="el-GR" dirty="0" err="1" smtClean="0"/>
              <a:t>προϊοντα</a:t>
            </a:r>
            <a:endParaRPr lang="el-GR" dirty="0"/>
          </a:p>
        </p:txBody>
      </p:sp>
      <p:sp>
        <p:nvSpPr>
          <p:cNvPr id="3" name="2 - Θέση περιεχομένου"/>
          <p:cNvSpPr>
            <a:spLocks noGrp="1"/>
          </p:cNvSpPr>
          <p:nvPr>
            <p:ph sz="quarter" idx="1"/>
          </p:nvPr>
        </p:nvSpPr>
        <p:spPr>
          <a:xfrm>
            <a:off x="467544" y="836712"/>
            <a:ext cx="7467600" cy="3456384"/>
          </a:xfrm>
        </p:spPr>
        <p:txBody>
          <a:bodyPr>
            <a:normAutofit/>
          </a:bodyPr>
          <a:lstStyle/>
          <a:p>
            <a:pPr algn="just">
              <a:buFont typeface="Wingdings" pitchFamily="2" charset="2"/>
              <a:buChar char="Ø"/>
            </a:pPr>
            <a:r>
              <a:rPr lang="el-GR" sz="2000" b="1" dirty="0" smtClean="0"/>
              <a:t>Φύκια</a:t>
            </a:r>
            <a:r>
              <a:rPr lang="en-US" sz="2000" dirty="0" smtClean="0"/>
              <a:t>:  </a:t>
            </a:r>
            <a:r>
              <a:rPr lang="el-GR" sz="2000" dirty="0" smtClean="0"/>
              <a:t>χρησιμοποιούμε πολτό από φύκια λιμνών ή θάλασσας. Τα φύκια περιέχουν ιχνοστοιχεία, βιταμίνες, χλωροφύλλη και αποτοξινώνουν το δέρμα. Οι θεραπείες με λάσπες και φύκια είναι πιο αποτελεσματικές όταν συνδυάζονται με περιτύλιξη και </a:t>
            </a:r>
            <a:r>
              <a:rPr lang="el-GR" sz="2000" dirty="0" err="1" smtClean="0"/>
              <a:t>θερμοκουβέρτα</a:t>
            </a:r>
            <a:endParaRPr lang="el-GR" sz="2000" dirty="0" smtClean="0"/>
          </a:p>
          <a:p>
            <a:pPr algn="just">
              <a:buFont typeface="Wingdings" pitchFamily="2" charset="2"/>
              <a:buChar char="Ø"/>
            </a:pPr>
            <a:r>
              <a:rPr lang="el-GR" sz="2000" b="1" dirty="0" smtClean="0"/>
              <a:t>Θεραπείες με κρέμες και μάσκες</a:t>
            </a:r>
            <a:r>
              <a:rPr lang="en-US" sz="2000" dirty="0" smtClean="0"/>
              <a:t>: </a:t>
            </a:r>
            <a:r>
              <a:rPr lang="el-GR" sz="2000" dirty="0" smtClean="0"/>
              <a:t>μπορούμε να χρησιμοποιήσουμε κρέμες που περιέχουν αιθέρια έλαια, βιταμίνες, βότανα, </a:t>
            </a:r>
            <a:r>
              <a:rPr lang="el-GR" sz="2000" dirty="0" err="1" smtClean="0"/>
              <a:t>αυτοθερμαινόμενες</a:t>
            </a:r>
            <a:r>
              <a:rPr lang="el-GR" sz="2000" dirty="0" smtClean="0"/>
              <a:t> μάσκες κτλ. Στο εμπόριο </a:t>
            </a:r>
            <a:r>
              <a:rPr lang="el-GR" sz="2000" dirty="0" err="1" smtClean="0"/>
              <a:t>πάρχει</a:t>
            </a:r>
            <a:r>
              <a:rPr lang="el-GR" sz="2000" dirty="0" smtClean="0"/>
              <a:t> μεγάλη πληθώρα προϊόντων, με συνδυασμό ουσιών για το σκοπό αυτό.</a:t>
            </a:r>
          </a:p>
          <a:p>
            <a:pPr algn="just">
              <a:buNone/>
            </a:pPr>
            <a:endParaRPr lang="el-GR" sz="2000" dirty="0"/>
          </a:p>
        </p:txBody>
      </p:sp>
      <p:sp>
        <p:nvSpPr>
          <p:cNvPr id="4" name="3 - TextBox"/>
          <p:cNvSpPr txBox="1"/>
          <p:nvPr/>
        </p:nvSpPr>
        <p:spPr>
          <a:xfrm>
            <a:off x="1115616" y="4365104"/>
            <a:ext cx="6480720" cy="1631216"/>
          </a:xfrm>
          <a:prstGeom prst="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l-GR" sz="2000" dirty="0" smtClean="0"/>
              <a:t>Θα πρέπει να τονίσουμε ότι οι εναλλακτικές θεραπείες και τα προϊόντα αν και είναι σημαντικός σύμμαχος στη μάχη κατά της κυτταρίτιδας, προσφέρουν φτωχά αποτελέσματα όταν χρησιμοποιούνται μόνες τους. Γι’ αυτό θα πρέπει να συνδυάζονται πάντα με κάποιο μηχάνημα της επιλογής μας.</a:t>
            </a:r>
            <a:endParaRPr 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7467600" cy="580926"/>
          </a:xfrm>
        </p:spPr>
        <p:txBody>
          <a:bodyPr/>
          <a:lstStyle/>
          <a:p>
            <a:pPr algn="ctr"/>
            <a:r>
              <a:rPr lang="el-GR" dirty="0" err="1" smtClean="0"/>
              <a:t>αιτια</a:t>
            </a:r>
            <a:r>
              <a:rPr lang="el-GR" dirty="0" smtClean="0"/>
              <a:t>  </a:t>
            </a:r>
            <a:r>
              <a:rPr lang="el-GR" dirty="0" err="1" smtClean="0"/>
              <a:t>παχυσαρκιασ</a:t>
            </a:r>
            <a:endParaRPr lang="el-GR" dirty="0"/>
          </a:p>
        </p:txBody>
      </p:sp>
      <p:sp>
        <p:nvSpPr>
          <p:cNvPr id="3" name="2 - Θέση περιεχομένου"/>
          <p:cNvSpPr>
            <a:spLocks noGrp="1"/>
          </p:cNvSpPr>
          <p:nvPr>
            <p:ph sz="quarter" idx="1"/>
          </p:nvPr>
        </p:nvSpPr>
        <p:spPr>
          <a:xfrm>
            <a:off x="611560" y="548680"/>
            <a:ext cx="7467600" cy="5688632"/>
          </a:xfrm>
        </p:spPr>
        <p:txBody>
          <a:bodyPr>
            <a:normAutofit lnSpcReduction="10000"/>
          </a:bodyPr>
          <a:lstStyle/>
          <a:p>
            <a:pPr algn="just">
              <a:buFont typeface="Wingdings" pitchFamily="2" charset="2"/>
              <a:buChar char="Ø"/>
            </a:pPr>
            <a:r>
              <a:rPr lang="el-GR" sz="2000" u="sng" dirty="0" smtClean="0"/>
              <a:t>Κληρονομικότητα</a:t>
            </a:r>
            <a:r>
              <a:rPr lang="el-GR" sz="2000" dirty="0" smtClean="0"/>
              <a:t>. Έρευνες έχουν αποδείξει ότι τα παιδιά παχύσαρκων γονέων έχουν 25-30% περισσότερες πιθανότητες να γίνουν και αυτά παχύσαρκα. Υπάρχουν γονίδια τα οποία επιδρούν σε τμήματα του εγκεφάλου τα οποία ελέγχουν την όρεξη και την πληρότητα στο φαγητό και άλλα τα οποία ρυθμίζουν τον τρόπο με τον οποίο το σώμα καίει τις θερμίδες και αποθηκεύει το λίπος. Ωστόσο αυτό μπορεί να μην οφείλεται 100% στο γονιδιακό παράγοντα αλλά στο γεγονός ότι τα παιδιά υιοθετούν τις διατροφικές συνήθειες των παχύσαρκων γονιών τους και καταναλώνουν περισσότερη τροφή από όση χρειάζονται.</a:t>
            </a:r>
          </a:p>
          <a:p>
            <a:pPr algn="just">
              <a:buFont typeface="Wingdings" pitchFamily="2" charset="2"/>
              <a:buChar char="Ø"/>
            </a:pPr>
            <a:r>
              <a:rPr lang="el-GR" sz="2000" u="sng" dirty="0" smtClean="0"/>
              <a:t>Ασθένειες</a:t>
            </a:r>
            <a:r>
              <a:rPr lang="el-GR" sz="2000" dirty="0" smtClean="0"/>
              <a:t>. Παθήσεις όπως υποθυρεοειδισμός, σύνδρομο </a:t>
            </a:r>
            <a:r>
              <a:rPr lang="el-GR" sz="2000" dirty="0" err="1" smtClean="0"/>
              <a:t>πολυκυστικών</a:t>
            </a:r>
            <a:r>
              <a:rPr lang="el-GR" sz="2000" dirty="0" smtClean="0"/>
              <a:t> ωοθηκών, </a:t>
            </a:r>
            <a:r>
              <a:rPr lang="el-GR" sz="2000" dirty="0" err="1" smtClean="0"/>
              <a:t>σύνδομο</a:t>
            </a:r>
            <a:r>
              <a:rPr lang="el-GR" sz="2000" dirty="0" smtClean="0"/>
              <a:t> </a:t>
            </a:r>
            <a:r>
              <a:rPr lang="en-US" sz="2000" dirty="0" err="1" smtClean="0"/>
              <a:t>cushing</a:t>
            </a:r>
            <a:r>
              <a:rPr lang="el-GR" sz="2000" dirty="0" smtClean="0"/>
              <a:t>, προκαλούν αύξηση του σωματικού βάρους.</a:t>
            </a:r>
          </a:p>
          <a:p>
            <a:pPr algn="just">
              <a:buFont typeface="Wingdings" pitchFamily="2" charset="2"/>
              <a:buChar char="Ø"/>
            </a:pPr>
            <a:r>
              <a:rPr lang="el-GR" sz="2000" u="sng" dirty="0" smtClean="0"/>
              <a:t>Ψυχολογικά αίτια</a:t>
            </a:r>
            <a:r>
              <a:rPr lang="el-GR" sz="2000" dirty="0" smtClean="0"/>
              <a:t>. Πολλοί άνθρωποι αντιδρούν στα συναισθήματα του άγχους, της λύπης και του θυμού τρώγοντας περισσότερο. Πρόσφατη έρευνα αποκάλυψε πως το 70% των ανθρώπων, όταν αγχώνεται, καταφεύγει στο ψυγείο. Το φαγητό θεωρείται ένα ισχυρό καταπραϋντικό-ηρεμιστικό σε έντονα αρνητικά συναισθήματα.</a:t>
            </a:r>
            <a:endParaRPr lang="el-G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7467600" cy="652934"/>
          </a:xfrm>
        </p:spPr>
        <p:txBody>
          <a:bodyPr/>
          <a:lstStyle/>
          <a:p>
            <a:pPr algn="ctr"/>
            <a:r>
              <a:rPr lang="el-GR" dirty="0" smtClean="0"/>
              <a:t>Η </a:t>
            </a:r>
            <a:r>
              <a:rPr lang="el-GR" dirty="0" err="1" smtClean="0"/>
              <a:t>σημασια</a:t>
            </a:r>
            <a:r>
              <a:rPr lang="el-GR" dirty="0" smtClean="0"/>
              <a:t> </a:t>
            </a:r>
            <a:r>
              <a:rPr lang="el-GR" dirty="0" err="1" smtClean="0"/>
              <a:t>τησ</a:t>
            </a:r>
            <a:r>
              <a:rPr lang="el-GR" dirty="0" smtClean="0"/>
              <a:t> </a:t>
            </a:r>
            <a:r>
              <a:rPr lang="el-GR" dirty="0" err="1" smtClean="0"/>
              <a:t>σωστησ</a:t>
            </a:r>
            <a:r>
              <a:rPr lang="el-GR" dirty="0" smtClean="0"/>
              <a:t> </a:t>
            </a:r>
            <a:r>
              <a:rPr lang="el-GR" dirty="0" err="1" smtClean="0"/>
              <a:t>διατροφησ</a:t>
            </a:r>
            <a:r>
              <a:rPr lang="el-GR" dirty="0" smtClean="0"/>
              <a:t> και </a:t>
            </a:r>
            <a:r>
              <a:rPr lang="el-GR" dirty="0" err="1" smtClean="0"/>
              <a:t>τησ</a:t>
            </a:r>
            <a:r>
              <a:rPr lang="el-GR" dirty="0" smtClean="0"/>
              <a:t> </a:t>
            </a:r>
            <a:r>
              <a:rPr lang="el-GR" dirty="0" err="1" smtClean="0"/>
              <a:t>ασκησησ</a:t>
            </a:r>
            <a:endParaRPr lang="el-GR" dirty="0"/>
          </a:p>
        </p:txBody>
      </p:sp>
      <p:sp>
        <p:nvSpPr>
          <p:cNvPr id="3" name="2 - Θέση περιεχομένου"/>
          <p:cNvSpPr>
            <a:spLocks noGrp="1"/>
          </p:cNvSpPr>
          <p:nvPr>
            <p:ph sz="quarter" idx="1"/>
          </p:nvPr>
        </p:nvSpPr>
        <p:spPr>
          <a:xfrm>
            <a:off x="539552" y="836712"/>
            <a:ext cx="7467600" cy="5184576"/>
          </a:xfrm>
        </p:spPr>
        <p:txBody>
          <a:bodyPr>
            <a:normAutofit/>
          </a:bodyPr>
          <a:lstStyle/>
          <a:p>
            <a:pPr marL="0" indent="0" algn="just">
              <a:buNone/>
            </a:pPr>
            <a:r>
              <a:rPr lang="el-GR" sz="2000" dirty="0" smtClean="0"/>
              <a:t>Η σωστή διατροφή είναι ζωτικής σημασίας για την αντιμετώπιση της κυτταρίτιδας και της παχυσαρκίας. Η πελάτισσα θα πρέπει να ακολουθήσει ισορροπημένη διατροφή πλούσια σε φρούτα, λαχανικά, άπαχο κρέας, όσπρια, δημητριακά ολικής άλεσης, σύνθετους υδατάνθρακες και νερό. Θα πρέπει να αποφεύγει</a:t>
            </a:r>
            <a:r>
              <a:rPr lang="en-US" sz="2000" dirty="0" smtClean="0"/>
              <a:t>:</a:t>
            </a:r>
          </a:p>
          <a:p>
            <a:pPr algn="just">
              <a:buFont typeface="Wingdings" pitchFamily="2" charset="2"/>
              <a:buChar char="Ø"/>
            </a:pPr>
            <a:r>
              <a:rPr lang="el-GR" sz="2000" dirty="0" smtClean="0"/>
              <a:t>Αλάτι και μπαχαρικά</a:t>
            </a:r>
          </a:p>
          <a:p>
            <a:pPr algn="just">
              <a:buFont typeface="Wingdings" pitchFamily="2" charset="2"/>
              <a:buChar char="Ø"/>
            </a:pPr>
            <a:r>
              <a:rPr lang="el-GR" sz="2000" dirty="0" smtClean="0"/>
              <a:t>Απλούς υδατάνθρακες (λευκό ψωμί, άσπρα μακαρόνια κτλ)</a:t>
            </a:r>
          </a:p>
          <a:p>
            <a:pPr algn="just">
              <a:buFont typeface="Wingdings" pitchFamily="2" charset="2"/>
              <a:buChar char="Ø"/>
            </a:pPr>
            <a:r>
              <a:rPr lang="en-US" sz="2000" dirty="0" smtClean="0"/>
              <a:t>Fast food </a:t>
            </a:r>
            <a:r>
              <a:rPr lang="el-GR" sz="2000" dirty="0" smtClean="0"/>
              <a:t>και γενικά έτοιμο φαγητό</a:t>
            </a:r>
          </a:p>
          <a:p>
            <a:pPr algn="just">
              <a:buFont typeface="Wingdings" pitchFamily="2" charset="2"/>
              <a:buChar char="Ø"/>
            </a:pPr>
            <a:r>
              <a:rPr lang="el-GR" sz="2000" dirty="0" smtClean="0"/>
              <a:t>Ζάχαρη</a:t>
            </a:r>
          </a:p>
          <a:p>
            <a:pPr algn="just">
              <a:buFont typeface="Wingdings" pitchFamily="2" charset="2"/>
              <a:buChar char="Ø"/>
            </a:pPr>
            <a:r>
              <a:rPr lang="el-GR" sz="2000" dirty="0" smtClean="0"/>
              <a:t>Αναψυκτικά</a:t>
            </a:r>
          </a:p>
          <a:p>
            <a:pPr algn="just">
              <a:buFont typeface="Wingdings" pitchFamily="2" charset="2"/>
              <a:buChar char="Ø"/>
            </a:pPr>
            <a:r>
              <a:rPr lang="el-GR" sz="2000" dirty="0" smtClean="0"/>
              <a:t>Μεγάλες ποσότητες καφέ</a:t>
            </a:r>
          </a:p>
          <a:p>
            <a:pPr algn="just">
              <a:buFont typeface="Wingdings" pitchFamily="2" charset="2"/>
              <a:buChar char="Ø"/>
            </a:pPr>
            <a:r>
              <a:rPr lang="el-GR" sz="2000" dirty="0" smtClean="0"/>
              <a:t>Τηγανητά</a:t>
            </a:r>
          </a:p>
          <a:p>
            <a:pPr algn="just">
              <a:buFont typeface="Wingdings" pitchFamily="2" charset="2"/>
              <a:buChar char="Ø"/>
            </a:pPr>
            <a:r>
              <a:rPr lang="el-GR" sz="2000" dirty="0" smtClean="0"/>
              <a:t>Λιπαρές τροφές</a:t>
            </a:r>
          </a:p>
          <a:p>
            <a:pPr algn="just">
              <a:buFont typeface="Wingdings" pitchFamily="2" charset="2"/>
              <a:buChar char="Ø"/>
            </a:pPr>
            <a:r>
              <a:rPr lang="el-GR" sz="2000" dirty="0" smtClean="0"/>
              <a:t>Αλκοόλ</a:t>
            </a:r>
            <a:endParaRPr lang="el-GR" sz="2000" dirty="0"/>
          </a:p>
        </p:txBody>
      </p:sp>
      <p:pic>
        <p:nvPicPr>
          <p:cNvPr id="1027" name="Picture 3"/>
          <p:cNvPicPr>
            <a:picLocks noChangeAspect="1" noChangeArrowheads="1"/>
          </p:cNvPicPr>
          <p:nvPr/>
        </p:nvPicPr>
        <p:blipFill>
          <a:blip r:embed="rId2" cstate="print"/>
          <a:srcRect/>
          <a:stretch>
            <a:fillRect/>
          </a:stretch>
        </p:blipFill>
        <p:spPr bwMode="auto">
          <a:xfrm>
            <a:off x="4499992" y="4077072"/>
            <a:ext cx="3515835" cy="201622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467600" cy="652934"/>
          </a:xfrm>
        </p:spPr>
        <p:txBody>
          <a:bodyPr/>
          <a:lstStyle/>
          <a:p>
            <a:r>
              <a:rPr lang="el-GR" dirty="0" smtClean="0"/>
              <a:t>Η </a:t>
            </a:r>
            <a:r>
              <a:rPr lang="el-GR" dirty="0" err="1" smtClean="0"/>
              <a:t>σημασια</a:t>
            </a:r>
            <a:r>
              <a:rPr lang="el-GR" dirty="0" smtClean="0"/>
              <a:t> </a:t>
            </a:r>
            <a:r>
              <a:rPr lang="el-GR" dirty="0" err="1" smtClean="0"/>
              <a:t>τησ</a:t>
            </a:r>
            <a:r>
              <a:rPr lang="el-GR" dirty="0" smtClean="0"/>
              <a:t> </a:t>
            </a:r>
            <a:r>
              <a:rPr lang="el-GR" dirty="0" err="1" smtClean="0"/>
              <a:t>σωστησ</a:t>
            </a:r>
            <a:r>
              <a:rPr lang="el-GR" dirty="0" smtClean="0"/>
              <a:t> </a:t>
            </a:r>
            <a:r>
              <a:rPr lang="el-GR" dirty="0" err="1" smtClean="0"/>
              <a:t>διατροφησ</a:t>
            </a:r>
            <a:r>
              <a:rPr lang="el-GR" dirty="0" smtClean="0"/>
              <a:t> και </a:t>
            </a:r>
            <a:r>
              <a:rPr lang="el-GR" dirty="0" err="1" smtClean="0"/>
              <a:t>τησ</a:t>
            </a:r>
            <a:r>
              <a:rPr lang="el-GR" dirty="0" smtClean="0"/>
              <a:t> </a:t>
            </a:r>
            <a:r>
              <a:rPr lang="el-GR" dirty="0" err="1" smtClean="0"/>
              <a:t>ασκησησ</a:t>
            </a:r>
            <a:endParaRPr lang="el-GR" dirty="0"/>
          </a:p>
        </p:txBody>
      </p:sp>
      <p:sp>
        <p:nvSpPr>
          <p:cNvPr id="3" name="2 - Θέση περιεχομένου"/>
          <p:cNvSpPr>
            <a:spLocks noGrp="1"/>
          </p:cNvSpPr>
          <p:nvPr>
            <p:ph sz="quarter" idx="1"/>
          </p:nvPr>
        </p:nvSpPr>
        <p:spPr>
          <a:xfrm>
            <a:off x="611560" y="980728"/>
            <a:ext cx="4824536" cy="2952328"/>
          </a:xfrm>
        </p:spPr>
        <p:txBody>
          <a:bodyPr>
            <a:normAutofit/>
          </a:bodyPr>
          <a:lstStyle/>
          <a:p>
            <a:pPr marL="0" indent="0" algn="just">
              <a:buNone/>
            </a:pPr>
            <a:r>
              <a:rPr lang="el-GR" sz="2000" dirty="0" smtClean="0"/>
              <a:t>Η άσκηση βοηθάει στην καύση του λίπους, αυξάνει το μεταβολισμό και αποτοξινώνει τον οργανισμό. Επίσης βελτιώνει τον τόνο των μυών το σώμα γίνεται πιο σφριγηλό και η κυτταρίτιδα βελτιώνεται. Ο συνδυασμός αεροβικής άσκησης και προπόνησης με αντιστάσεις (βάρη</a:t>
            </a:r>
            <a:r>
              <a:rPr lang="en-US" sz="2000" dirty="0" smtClean="0"/>
              <a:t>,</a:t>
            </a:r>
            <a:r>
              <a:rPr lang="el-GR" sz="2000" dirty="0" smtClean="0"/>
              <a:t> </a:t>
            </a:r>
            <a:r>
              <a:rPr lang="en-US" sz="2000" dirty="0" err="1" smtClean="0"/>
              <a:t>trx</a:t>
            </a:r>
            <a:r>
              <a:rPr lang="el-GR" sz="2000" dirty="0" smtClean="0"/>
              <a:t>, άρσεις σώματος</a:t>
            </a:r>
            <a:r>
              <a:rPr lang="en-US" sz="2000" dirty="0" smtClean="0"/>
              <a:t>) </a:t>
            </a:r>
            <a:r>
              <a:rPr lang="el-GR" sz="2000" dirty="0" smtClean="0"/>
              <a:t>με μέτρια ένταση είναι ιδανικός.</a:t>
            </a:r>
            <a:endParaRPr lang="el-GR" sz="2000" dirty="0"/>
          </a:p>
        </p:txBody>
      </p:sp>
      <p:pic>
        <p:nvPicPr>
          <p:cNvPr id="4" name="3 - Εικόνα" descr="b05b9575dfafbeb31354c15a00c57d7b.jpg"/>
          <p:cNvPicPr>
            <a:picLocks noChangeAspect="1"/>
          </p:cNvPicPr>
          <p:nvPr/>
        </p:nvPicPr>
        <p:blipFill>
          <a:blip r:embed="rId2" cstate="print"/>
          <a:stretch>
            <a:fillRect/>
          </a:stretch>
        </p:blipFill>
        <p:spPr>
          <a:xfrm>
            <a:off x="5652120" y="764704"/>
            <a:ext cx="2850301" cy="3153721"/>
          </a:xfrm>
          <a:prstGeom prst="rect">
            <a:avLst/>
          </a:prstGeom>
        </p:spPr>
      </p:pic>
      <p:sp>
        <p:nvSpPr>
          <p:cNvPr id="5" name="4 - TextBox"/>
          <p:cNvSpPr txBox="1"/>
          <p:nvPr/>
        </p:nvSpPr>
        <p:spPr>
          <a:xfrm>
            <a:off x="683568" y="4077072"/>
            <a:ext cx="7416824" cy="1631216"/>
          </a:xfrm>
          <a:prstGeom prst="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l-GR" sz="2000" dirty="0" smtClean="0"/>
              <a:t>Είναι σημαντικό να δώσουμε στην πελάτισσά μας να καταλάβει ότι είναι απαραίτητο οι θεραπείες αδυνατίσματος και κυτταρίτιδας στο ινστιτούτο να συνδυαστούν με αλλαγές στον τρόπο ζωής της. Η σωστή διατροφή και η άσκηση θα τη βοηθήσουν να φτάσει στο στόχο της και θα παρατείνουν το αποτέλεσμα των θεραπειών μας.</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52520" y="908720"/>
            <a:ext cx="144016" cy="5328592"/>
          </a:xfrm>
        </p:spPr>
        <p:txBody>
          <a:bodyPr>
            <a:normAutofit/>
          </a:bodyPr>
          <a:lstStyle/>
          <a:p>
            <a:endParaRPr lang="el-GR" sz="800" dirty="0"/>
          </a:p>
        </p:txBody>
      </p:sp>
      <p:sp>
        <p:nvSpPr>
          <p:cNvPr id="3" name="2 - Θέση περιεχομένου"/>
          <p:cNvSpPr>
            <a:spLocks noGrp="1"/>
          </p:cNvSpPr>
          <p:nvPr>
            <p:ph sz="quarter" idx="1"/>
          </p:nvPr>
        </p:nvSpPr>
        <p:spPr>
          <a:xfrm>
            <a:off x="611560" y="548680"/>
            <a:ext cx="7467600" cy="3096344"/>
          </a:xfrm>
        </p:spPr>
        <p:txBody>
          <a:bodyPr>
            <a:normAutofit/>
          </a:bodyPr>
          <a:lstStyle/>
          <a:p>
            <a:pPr algn="just">
              <a:buFont typeface="Wingdings" pitchFamily="2" charset="2"/>
              <a:buChar char="Ø"/>
            </a:pPr>
            <a:r>
              <a:rPr lang="el-GR" sz="2000" u="sng" dirty="0" smtClean="0"/>
              <a:t>Φάρμακα</a:t>
            </a:r>
            <a:r>
              <a:rPr lang="el-GR" sz="2000" dirty="0" smtClean="0"/>
              <a:t>. Ορισμένα φάρμακα όπως η κορτιζόνη, τα αντικαταθλιπτικά, η ινσουλίνη αυξάνουν την τάση του οργανισμού να αποθηκεύει λίπος.</a:t>
            </a:r>
            <a:endParaRPr lang="el-GR" sz="2000" u="sng" dirty="0" smtClean="0"/>
          </a:p>
          <a:p>
            <a:pPr algn="just">
              <a:buFont typeface="Wingdings" pitchFamily="2" charset="2"/>
              <a:buChar char="Ø"/>
            </a:pPr>
            <a:r>
              <a:rPr lang="el-GR" sz="2000" u="sng" dirty="0" smtClean="0"/>
              <a:t>Κακή διατροφή</a:t>
            </a:r>
            <a:r>
              <a:rPr lang="el-GR" sz="2000" dirty="0" smtClean="0"/>
              <a:t>. Η υπερβολική κατανάλωση επεξεργασμένων τροφών, λίπους, ζάχαρης, απλών υδατανθράκων προκαλεί συσσώρευση λίπους στο σώμα.</a:t>
            </a:r>
          </a:p>
          <a:p>
            <a:pPr algn="just">
              <a:buFont typeface="Wingdings" pitchFamily="2" charset="2"/>
              <a:buChar char="Ø"/>
            </a:pPr>
            <a:r>
              <a:rPr lang="el-GR" sz="2000" u="sng" dirty="0" smtClean="0"/>
              <a:t>Καθιστική ζωή</a:t>
            </a:r>
            <a:r>
              <a:rPr lang="el-GR" sz="2000" dirty="0" smtClean="0"/>
              <a:t>. Η έλλειψη σωματικής άσκησης σε συνδυασμό με την αυξημένη θερμιδική πρόσληψη οδηγεί σε παχυσαρκία.</a:t>
            </a:r>
          </a:p>
          <a:p>
            <a:pPr algn="just">
              <a:buNone/>
            </a:pPr>
            <a:endParaRPr lang="el-GR" sz="2000" dirty="0"/>
          </a:p>
        </p:txBody>
      </p:sp>
      <p:sp>
        <p:nvSpPr>
          <p:cNvPr id="5" name="4 - TextBox"/>
          <p:cNvSpPr txBox="1"/>
          <p:nvPr/>
        </p:nvSpPr>
        <p:spPr>
          <a:xfrm>
            <a:off x="1259632" y="3861048"/>
            <a:ext cx="6624736" cy="6463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Στο δυτικό κόσμο το μεγαλύτερο ποσοστό παχυσαρκίας οφείλεται σε λανθασμένες διατροφικές συνήθειες και σε έλλειψη άσκησης.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467600" cy="580926"/>
          </a:xfrm>
        </p:spPr>
        <p:txBody>
          <a:bodyPr>
            <a:normAutofit/>
          </a:bodyPr>
          <a:lstStyle/>
          <a:p>
            <a:pPr algn="ctr"/>
            <a:r>
              <a:rPr lang="el-GR" dirty="0" err="1" smtClean="0"/>
              <a:t>μορφεσ</a:t>
            </a:r>
            <a:r>
              <a:rPr lang="el-GR" dirty="0" smtClean="0"/>
              <a:t> </a:t>
            </a:r>
            <a:r>
              <a:rPr lang="el-GR" dirty="0" err="1" smtClean="0"/>
              <a:t>παχυσαρκιασ</a:t>
            </a:r>
            <a:endParaRPr lang="el-GR" dirty="0"/>
          </a:p>
        </p:txBody>
      </p:sp>
      <p:sp>
        <p:nvSpPr>
          <p:cNvPr id="3" name="2 - Θέση περιεχομένου"/>
          <p:cNvSpPr>
            <a:spLocks noGrp="1"/>
          </p:cNvSpPr>
          <p:nvPr>
            <p:ph sz="quarter" idx="1"/>
          </p:nvPr>
        </p:nvSpPr>
        <p:spPr>
          <a:xfrm>
            <a:off x="611560" y="548680"/>
            <a:ext cx="7859216" cy="3196952"/>
          </a:xfrm>
        </p:spPr>
        <p:txBody>
          <a:bodyPr>
            <a:normAutofit lnSpcReduction="10000"/>
          </a:bodyPr>
          <a:lstStyle/>
          <a:p>
            <a:pPr marL="0" indent="0" algn="just">
              <a:buNone/>
            </a:pPr>
            <a:r>
              <a:rPr lang="el-GR" sz="2000" dirty="0" smtClean="0"/>
              <a:t>Ανάλογα με την κατανομή του λίπους στο σώμα η παχυσαρκία διακρίνεται σε</a:t>
            </a:r>
            <a:r>
              <a:rPr lang="en-US" sz="2000" dirty="0" smtClean="0"/>
              <a:t>:</a:t>
            </a:r>
            <a:endParaRPr lang="el-GR" sz="2000" dirty="0" smtClean="0"/>
          </a:p>
          <a:p>
            <a:pPr algn="just">
              <a:buFont typeface="Wingdings" pitchFamily="2" charset="2"/>
              <a:buChar char="Ø"/>
            </a:pPr>
            <a:r>
              <a:rPr lang="el-GR" sz="2000" u="sng" dirty="0" err="1" smtClean="0"/>
              <a:t>Ανδροειδής</a:t>
            </a:r>
            <a:r>
              <a:rPr lang="el-GR" sz="2000" u="sng" dirty="0" smtClean="0"/>
              <a:t> παχυσαρκία</a:t>
            </a:r>
            <a:r>
              <a:rPr lang="en-US" sz="2000" dirty="0" smtClean="0"/>
              <a:t>. T</a:t>
            </a:r>
            <a:r>
              <a:rPr lang="el-GR" sz="2000" dirty="0" smtClean="0"/>
              <a:t>ο λίπος συσσωρεύεται γύρω από τη κοιλιακή χώρα. Τα πόδια και το στέρνο δεν παρουσιάζουν ιδιαίτερο πρόβλημα με αποτέλεσμα το σώμα να μοιάζει σαν μήλο. Συνοδεύεται από αυξημένο κίνδυνο καρδιοπαθειών και σακχαρώδους διαβήτη.</a:t>
            </a:r>
          </a:p>
          <a:p>
            <a:pPr algn="just">
              <a:buFont typeface="Wingdings" pitchFamily="2" charset="2"/>
              <a:buChar char="Ø"/>
            </a:pPr>
            <a:r>
              <a:rPr lang="el-GR" sz="2000" u="sng" dirty="0" err="1" smtClean="0"/>
              <a:t>Γυναικοειδής</a:t>
            </a:r>
            <a:r>
              <a:rPr lang="el-GR" sz="2000" u="sng" dirty="0" smtClean="0"/>
              <a:t> παχυσαρκία</a:t>
            </a:r>
            <a:r>
              <a:rPr lang="en-US" sz="2000" dirty="0" smtClean="0"/>
              <a:t>. T</a:t>
            </a:r>
            <a:r>
              <a:rPr lang="el-GR" sz="2000" dirty="0" smtClean="0"/>
              <a:t>ο λίπος συσσωρεύεται γύρω από την περιοχή των μηρών και των γλουτών. Οι γάμπες το στήθος και ο κορμός είναι σε φυσιολογικό μέγεθος με αποτέλεσμα να παρατηρείται αυξημένη περιφέρεια (</a:t>
            </a:r>
            <a:r>
              <a:rPr lang="el-GR" sz="2000" dirty="0" err="1" smtClean="0"/>
              <a:t>σωματότυπος</a:t>
            </a:r>
            <a:r>
              <a:rPr lang="el-GR" sz="2000" dirty="0" smtClean="0"/>
              <a:t> αχλάδι).  </a:t>
            </a:r>
            <a:endParaRPr lang="el-GR" sz="2000" dirty="0"/>
          </a:p>
        </p:txBody>
      </p:sp>
      <p:sp>
        <p:nvSpPr>
          <p:cNvPr id="5" name="4 - Θέση περιεχομένου"/>
          <p:cNvSpPr>
            <a:spLocks noGrp="1"/>
          </p:cNvSpPr>
          <p:nvPr>
            <p:ph sz="quarter" idx="2"/>
          </p:nvPr>
        </p:nvSpPr>
        <p:spPr>
          <a:xfrm>
            <a:off x="899592" y="3573016"/>
            <a:ext cx="3816424" cy="3024336"/>
          </a:xfrm>
        </p:spPr>
        <p:txBody>
          <a:bodyPr>
            <a:normAutofit lnSpcReduction="10000"/>
          </a:bodyPr>
          <a:lstStyle/>
          <a:p>
            <a:pPr marL="0" lvl="0" indent="0" algn="just">
              <a:buClr>
                <a:srgbClr val="FE8637"/>
              </a:buClr>
              <a:buNone/>
            </a:pPr>
            <a:r>
              <a:rPr lang="el-GR" sz="2000" dirty="0" smtClean="0">
                <a:solidFill>
                  <a:prstClr val="black"/>
                </a:solidFill>
              </a:rPr>
              <a:t>Σε αυτό τον τύπο παχυσαρκίας υπάρχει μεγαλύτερος κίνδυνος να εμφανιστεί οστεοπόρωση ενώ στα σημεία που υπάρχει συσσώρευση λίπους  παρουσιάζονται κιρσοί λόγω του ότι το λίπος πιέζει τις φλέβες και εμποδίζει την κυκλοφορία.</a:t>
            </a:r>
          </a:p>
          <a:p>
            <a:endParaRPr lang="el-GR" dirty="0"/>
          </a:p>
        </p:txBody>
      </p:sp>
      <p:pic>
        <p:nvPicPr>
          <p:cNvPr id="4" name="3 - Εικόνα" descr="milo-axladi-center.jpg"/>
          <p:cNvPicPr>
            <a:picLocks noChangeAspect="1"/>
          </p:cNvPicPr>
          <p:nvPr/>
        </p:nvPicPr>
        <p:blipFill>
          <a:blip r:embed="rId3" cstate="print"/>
          <a:stretch>
            <a:fillRect/>
          </a:stretch>
        </p:blipFill>
        <p:spPr>
          <a:xfrm>
            <a:off x="4860032" y="3573016"/>
            <a:ext cx="3894466" cy="2687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9144000" y="476672"/>
            <a:ext cx="112440" cy="5242594"/>
          </a:xfrm>
        </p:spPr>
        <p:txBody>
          <a:bodyPr>
            <a:normAutofit/>
          </a:bodyPr>
          <a:lstStyle/>
          <a:p>
            <a:endParaRPr lang="el-GR" sz="800" dirty="0"/>
          </a:p>
        </p:txBody>
      </p:sp>
      <p:sp>
        <p:nvSpPr>
          <p:cNvPr id="6" name="5 - Θέση περιεχομένου"/>
          <p:cNvSpPr>
            <a:spLocks noGrp="1"/>
          </p:cNvSpPr>
          <p:nvPr>
            <p:ph sz="quarter" idx="1"/>
          </p:nvPr>
        </p:nvSpPr>
        <p:spPr>
          <a:xfrm>
            <a:off x="611560" y="332656"/>
            <a:ext cx="7467600" cy="3960440"/>
          </a:xfrm>
        </p:spPr>
        <p:txBody>
          <a:bodyPr>
            <a:normAutofit/>
          </a:bodyPr>
          <a:lstStyle/>
          <a:p>
            <a:pPr marL="0" indent="0" algn="just">
              <a:buNone/>
            </a:pPr>
            <a:r>
              <a:rPr lang="el-GR" sz="2000" dirty="0" smtClean="0"/>
              <a:t>Ανάλογα με την αιτιολογία αύξησης του λιπώδους ιστού η παχυσαρκία διακρίνεται σε</a:t>
            </a:r>
            <a:r>
              <a:rPr lang="en-US" sz="2000" dirty="0" smtClean="0"/>
              <a:t>:</a:t>
            </a:r>
          </a:p>
          <a:p>
            <a:pPr algn="just">
              <a:buFont typeface="Wingdings" pitchFamily="2" charset="2"/>
              <a:buChar char="Ø"/>
            </a:pPr>
            <a:r>
              <a:rPr lang="el-GR" sz="2000" u="sng" dirty="0" smtClean="0"/>
              <a:t>Υπερτροφική παχυσαρκία</a:t>
            </a:r>
            <a:r>
              <a:rPr lang="el-GR" sz="2000" dirty="0" smtClean="0"/>
              <a:t> όπου έχουμε αύξηση του μεγέθους των </a:t>
            </a:r>
            <a:r>
              <a:rPr lang="el-GR" sz="2000" dirty="0" err="1" smtClean="0"/>
              <a:t>λιποκυττάρων</a:t>
            </a:r>
            <a:r>
              <a:rPr lang="el-GR" sz="2000" dirty="0" smtClean="0"/>
              <a:t>.</a:t>
            </a:r>
          </a:p>
          <a:p>
            <a:pPr algn="just">
              <a:buFont typeface="Wingdings" pitchFamily="2" charset="2"/>
              <a:buChar char="Ø"/>
            </a:pPr>
            <a:r>
              <a:rPr lang="el-GR" sz="2000" u="sng" dirty="0" err="1" smtClean="0"/>
              <a:t>Υπερπλαστική</a:t>
            </a:r>
            <a:r>
              <a:rPr lang="el-GR" sz="2000" u="sng" dirty="0" smtClean="0"/>
              <a:t> παχυσαρκία</a:t>
            </a:r>
            <a:r>
              <a:rPr lang="el-GR" sz="2000" dirty="0" smtClean="0"/>
              <a:t> όπου έχουμε αύξηση του αριθμού των </a:t>
            </a:r>
            <a:r>
              <a:rPr lang="el-GR" sz="2000" dirty="0" err="1" smtClean="0"/>
              <a:t>λιποκυττάρων</a:t>
            </a:r>
            <a:r>
              <a:rPr lang="el-GR" sz="2000" dirty="0" smtClean="0"/>
              <a:t>.</a:t>
            </a:r>
          </a:p>
          <a:p>
            <a:pPr marL="0" indent="0" algn="just">
              <a:buNone/>
            </a:pPr>
            <a:r>
              <a:rPr lang="el-GR" sz="2000" dirty="0" smtClean="0"/>
              <a:t>Κατά την παιδική ηλικία επειδή το παιδί αναπτύσσεται, αυξάνεται ο αριθμός των </a:t>
            </a:r>
            <a:r>
              <a:rPr lang="el-GR" sz="2000" dirty="0" err="1" smtClean="0"/>
              <a:t>λιποκυττάρων</a:t>
            </a:r>
            <a:r>
              <a:rPr lang="el-GR" sz="2000" dirty="0" smtClean="0"/>
              <a:t>. Κατά την ενηλικίωση αυξάνεται το μέγεθος αυτών. Συνεπώς η παιδική παχυσαρκία είναι </a:t>
            </a:r>
            <a:r>
              <a:rPr lang="el-GR" sz="2000" dirty="0" err="1" smtClean="0"/>
              <a:t>υπερπλαστικού</a:t>
            </a:r>
            <a:r>
              <a:rPr lang="el-GR" sz="2000" dirty="0" smtClean="0"/>
              <a:t> τύπου και γι’ αυτό τα παχύσαρκα παιδιά έχουν πολύ μεγάλη πιθανότητα να γίνουν παχύσαρκοι ενήλικες.</a:t>
            </a:r>
            <a:endParaRPr lang="el-GR" sz="2000" dirty="0"/>
          </a:p>
        </p:txBody>
      </p:sp>
      <p:sp>
        <p:nvSpPr>
          <p:cNvPr id="7" name="6 - TextBox"/>
          <p:cNvSpPr txBox="1"/>
          <p:nvPr/>
        </p:nvSpPr>
        <p:spPr>
          <a:xfrm>
            <a:off x="899592" y="4293096"/>
            <a:ext cx="6912768" cy="707886"/>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Η παιδική παχυσαρκία βρίσκεται σε έξαρση στη χώρα μας με τα Ελληνόπουλα να είναι τα πιο παχύσαρκα παιδιά της Ευρώπης.</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16632"/>
            <a:ext cx="7467600" cy="580926"/>
          </a:xfrm>
        </p:spPr>
        <p:txBody>
          <a:bodyPr/>
          <a:lstStyle/>
          <a:p>
            <a:pPr algn="ctr"/>
            <a:r>
              <a:rPr lang="el-GR" dirty="0" err="1" smtClean="0"/>
              <a:t>θεραπειεσ</a:t>
            </a:r>
            <a:r>
              <a:rPr lang="el-GR" dirty="0" smtClean="0"/>
              <a:t> </a:t>
            </a:r>
            <a:r>
              <a:rPr lang="el-GR" dirty="0" err="1" smtClean="0"/>
              <a:t>αδυνατισματοσ</a:t>
            </a:r>
            <a:endParaRPr lang="el-GR" dirty="0"/>
          </a:p>
        </p:txBody>
      </p:sp>
      <p:sp>
        <p:nvSpPr>
          <p:cNvPr id="3" name="2 - Θέση περιεχομένου"/>
          <p:cNvSpPr>
            <a:spLocks noGrp="1"/>
          </p:cNvSpPr>
          <p:nvPr>
            <p:ph sz="quarter" idx="1"/>
          </p:nvPr>
        </p:nvSpPr>
        <p:spPr>
          <a:xfrm>
            <a:off x="611560" y="764704"/>
            <a:ext cx="7467600" cy="4873752"/>
          </a:xfrm>
        </p:spPr>
        <p:txBody>
          <a:bodyPr>
            <a:normAutofit/>
          </a:bodyPr>
          <a:lstStyle/>
          <a:p>
            <a:pPr algn="just">
              <a:buFont typeface="Wingdings" pitchFamily="2" charset="2"/>
              <a:buChar char="Ø"/>
            </a:pPr>
            <a:r>
              <a:rPr lang="el-GR" sz="2000" b="1" dirty="0" smtClean="0"/>
              <a:t>Δίαιτα &amp; σωματική δραστηριότητα</a:t>
            </a:r>
            <a:r>
              <a:rPr lang="en-US" sz="2000" dirty="0" smtClean="0"/>
              <a:t>:</a:t>
            </a:r>
            <a:r>
              <a:rPr lang="el-GR" sz="2000" dirty="0" smtClean="0"/>
              <a:t> το πρόγραμμα διατροφής και άσκησης θα πρέπει να είναι προσαρμοσμένο στις ανάγκες του ατόμου και πάντα με στόχο την απώλεια μέχρι δύο κιλών το μήνα.</a:t>
            </a:r>
            <a:endParaRPr lang="en-US" sz="2000" dirty="0" smtClean="0"/>
          </a:p>
          <a:p>
            <a:pPr algn="just">
              <a:buFont typeface="Wingdings" pitchFamily="2" charset="2"/>
              <a:buChar char="Ø"/>
            </a:pPr>
            <a:r>
              <a:rPr lang="el-GR" sz="2000" b="1" dirty="0" smtClean="0"/>
              <a:t>Μάλαξη </a:t>
            </a:r>
            <a:r>
              <a:rPr lang="el-GR" sz="2000" b="1" dirty="0" err="1" smtClean="0"/>
              <a:t>απίσχανσης</a:t>
            </a:r>
            <a:r>
              <a:rPr lang="en-US" sz="2000" dirty="0" smtClean="0"/>
              <a:t>: </a:t>
            </a:r>
            <a:r>
              <a:rPr lang="el-GR" sz="2000" dirty="0" smtClean="0"/>
              <a:t>η τεχνική βασίζεται σε κινήσεις που έχουν μεγάλη ένταση και ταχύτητα αυξάνουν τοπικά το μεταβολισμό και ενεργοποιούν το λιπώδη ιστό.</a:t>
            </a:r>
          </a:p>
          <a:p>
            <a:pPr algn="just">
              <a:buFont typeface="Wingdings" pitchFamily="2" charset="2"/>
              <a:buChar char="Ø"/>
            </a:pPr>
            <a:r>
              <a:rPr lang="el-GR" sz="2000" b="1" dirty="0" smtClean="0"/>
              <a:t>Λεμφική μάλαξη</a:t>
            </a:r>
            <a:r>
              <a:rPr lang="en-US" sz="2000" dirty="0" smtClean="0"/>
              <a:t>:</a:t>
            </a:r>
            <a:r>
              <a:rPr lang="el-GR" sz="2000" dirty="0" smtClean="0"/>
              <a:t> στοχεύουμε στην απομάκρυνση των τοξινών που δημιουργούνται από την καύση του λίπους και στη βελτίωση της κυκλοφορίας.</a:t>
            </a:r>
          </a:p>
          <a:p>
            <a:pPr algn="just">
              <a:buFont typeface="Wingdings" pitchFamily="2" charset="2"/>
              <a:buChar char="Ø"/>
            </a:pPr>
            <a:endParaRPr lang="el-GR" sz="2000" dirty="0"/>
          </a:p>
        </p:txBody>
      </p:sp>
      <p:pic>
        <p:nvPicPr>
          <p:cNvPr id="4" name="3 - Εικόνα" descr="786041-diet-vs-exercise-thinkstock.jpg"/>
          <p:cNvPicPr>
            <a:picLocks noChangeAspect="1"/>
          </p:cNvPicPr>
          <p:nvPr/>
        </p:nvPicPr>
        <p:blipFill>
          <a:blip r:embed="rId3" cstate="print"/>
          <a:stretch>
            <a:fillRect/>
          </a:stretch>
        </p:blipFill>
        <p:spPr>
          <a:xfrm>
            <a:off x="2339752" y="3933056"/>
            <a:ext cx="4536504" cy="25517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0"/>
            <a:ext cx="6696744" cy="603448"/>
          </a:xfrm>
        </p:spPr>
        <p:txBody>
          <a:bodyPr>
            <a:normAutofit/>
          </a:bodyPr>
          <a:lstStyle/>
          <a:p>
            <a:pPr algn="ctr"/>
            <a:r>
              <a:rPr lang="el-GR" dirty="0" err="1" smtClean="0">
                <a:solidFill>
                  <a:srgbClr val="575F6D"/>
                </a:solidFill>
              </a:rPr>
              <a:t>θεραπειεσ</a:t>
            </a:r>
            <a:r>
              <a:rPr lang="el-GR" dirty="0" smtClean="0">
                <a:solidFill>
                  <a:srgbClr val="575F6D"/>
                </a:solidFill>
              </a:rPr>
              <a:t> </a:t>
            </a:r>
            <a:r>
              <a:rPr lang="el-GR" dirty="0" err="1" smtClean="0">
                <a:solidFill>
                  <a:srgbClr val="575F6D"/>
                </a:solidFill>
              </a:rPr>
              <a:t>αδυνατισματοσ</a:t>
            </a:r>
            <a:endParaRPr lang="el-GR" sz="800" dirty="0"/>
          </a:p>
        </p:txBody>
      </p:sp>
      <p:sp>
        <p:nvSpPr>
          <p:cNvPr id="3" name="2 - Θέση περιεχομένου"/>
          <p:cNvSpPr>
            <a:spLocks noGrp="1"/>
          </p:cNvSpPr>
          <p:nvPr>
            <p:ph sz="quarter" idx="1"/>
          </p:nvPr>
        </p:nvSpPr>
        <p:spPr>
          <a:xfrm>
            <a:off x="539552" y="620688"/>
            <a:ext cx="7755632" cy="2808312"/>
          </a:xfrm>
        </p:spPr>
        <p:txBody>
          <a:bodyPr/>
          <a:lstStyle/>
          <a:p>
            <a:pPr lvl="0" algn="just">
              <a:buClr>
                <a:srgbClr val="FE8637"/>
              </a:buClr>
              <a:buFont typeface="Wingdings" pitchFamily="2" charset="2"/>
              <a:buChar char="Ø"/>
            </a:pPr>
            <a:r>
              <a:rPr lang="el-GR" sz="2000" b="1" dirty="0" smtClean="0">
                <a:solidFill>
                  <a:prstClr val="black"/>
                </a:solidFill>
              </a:rPr>
              <a:t>Μηχάνημα </a:t>
            </a:r>
            <a:r>
              <a:rPr lang="el-GR" sz="2000" b="1" dirty="0" err="1" smtClean="0">
                <a:solidFill>
                  <a:prstClr val="black"/>
                </a:solidFill>
              </a:rPr>
              <a:t>ενδερμολογίας</a:t>
            </a:r>
            <a:r>
              <a:rPr lang="en-US" sz="2000" dirty="0" smtClean="0">
                <a:solidFill>
                  <a:prstClr val="black"/>
                </a:solidFill>
              </a:rPr>
              <a:t>: </a:t>
            </a:r>
            <a:r>
              <a:rPr lang="el-GR" sz="2000" dirty="0" smtClean="0">
                <a:solidFill>
                  <a:prstClr val="black"/>
                </a:solidFill>
              </a:rPr>
              <a:t>η συσκευή χρησιμοποιεί κυλίνδρους οι οποίοι ζυμώνουν το δέρμα, ενώ παράλληλα κάνει αναρρόφηση. Βελτιώνεται η κυκλοφορία του αίματος και της λέμφου, παράγεται κολλαγόνο και </a:t>
            </a:r>
            <a:r>
              <a:rPr lang="el-GR" sz="2000" dirty="0" err="1" smtClean="0">
                <a:solidFill>
                  <a:prstClr val="black"/>
                </a:solidFill>
              </a:rPr>
              <a:t>ελαστίνη</a:t>
            </a:r>
            <a:r>
              <a:rPr lang="el-GR" sz="2000" dirty="0" smtClean="0">
                <a:solidFill>
                  <a:prstClr val="black"/>
                </a:solidFill>
              </a:rPr>
              <a:t>, το δέρμα γίνεται πιο ελαστικό και σφριγηλό. Μετά από επέμβαση λιποαναρρόφησης έχει εξαιρετικά αποτελέσματα γιατί μειώνει το οίδημα και διορθώνει τυχόν ασυμμετρίες.</a:t>
            </a:r>
          </a:p>
          <a:p>
            <a:pPr lvl="0" algn="just">
              <a:buClr>
                <a:srgbClr val="FE8637"/>
              </a:buClr>
              <a:buNone/>
            </a:pPr>
            <a:r>
              <a:rPr lang="el-GR" sz="2000" dirty="0" smtClean="0">
                <a:solidFill>
                  <a:prstClr val="black"/>
                </a:solidFill>
              </a:rPr>
              <a:t>	</a:t>
            </a:r>
            <a:r>
              <a:rPr lang="el-GR" sz="2000" i="1" dirty="0" smtClean="0">
                <a:solidFill>
                  <a:prstClr val="black"/>
                </a:solidFill>
              </a:rPr>
              <a:t>Αντενδείξεις</a:t>
            </a:r>
            <a:r>
              <a:rPr lang="en-US" sz="2000" dirty="0" smtClean="0">
                <a:solidFill>
                  <a:prstClr val="black"/>
                </a:solidFill>
              </a:rPr>
              <a:t>: </a:t>
            </a:r>
            <a:r>
              <a:rPr lang="el-GR" sz="2000" dirty="0" smtClean="0">
                <a:solidFill>
                  <a:prstClr val="black"/>
                </a:solidFill>
              </a:rPr>
              <a:t>πληγές και φλεγμονές του δέρματος, κιρσοί, καρκίνος.</a:t>
            </a:r>
          </a:p>
          <a:p>
            <a:pPr>
              <a:buNone/>
            </a:pPr>
            <a:endParaRPr lang="el-GR" dirty="0"/>
          </a:p>
        </p:txBody>
      </p:sp>
      <p:pic>
        <p:nvPicPr>
          <p:cNvPr id="4" name="3 - Εικόνα" descr="Endermologie-body-treatment-700x400.jpg"/>
          <p:cNvPicPr>
            <a:picLocks noChangeAspect="1"/>
          </p:cNvPicPr>
          <p:nvPr/>
        </p:nvPicPr>
        <p:blipFill>
          <a:blip r:embed="rId3" cstate="print"/>
          <a:stretch>
            <a:fillRect/>
          </a:stretch>
        </p:blipFill>
        <p:spPr>
          <a:xfrm>
            <a:off x="2051720" y="3573016"/>
            <a:ext cx="5121932" cy="292681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2641</TotalTime>
  <Words>4136</Words>
  <Application>Microsoft Office PowerPoint</Application>
  <PresentationFormat>Προβολή στην οθόνη (4:3)</PresentationFormat>
  <Paragraphs>284</Paragraphs>
  <Slides>41</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Προεξοχή</vt:lpstr>
      <vt:lpstr>αδυνατισμα - κυτταριτιδα</vt:lpstr>
      <vt:lpstr>αδυνατισμα (απισχανση)</vt:lpstr>
      <vt:lpstr>διαγνωση παχυσαρκιασ</vt:lpstr>
      <vt:lpstr>αιτια  παχυσαρκιασ</vt:lpstr>
      <vt:lpstr>Διαφάνεια 5</vt:lpstr>
      <vt:lpstr>μορφεσ παχυσαρκιασ</vt:lpstr>
      <vt:lpstr>Διαφάνεια 7</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θεραπειεσ αδυνατισματοσ</vt:lpstr>
      <vt:lpstr>Κυτταριτιδα</vt:lpstr>
      <vt:lpstr>Σχηματισμοσ κυτταριτιδασ</vt:lpstr>
      <vt:lpstr>Ανατομικεσ διαφορεσ αντρων - γυναικων</vt:lpstr>
      <vt:lpstr>Ειδη κυτταριτιδασ</vt:lpstr>
      <vt:lpstr>Ειδη κυτταριτιδασ</vt:lpstr>
      <vt:lpstr>Σταδια – βαθμοι κυτταριτιδασ</vt:lpstr>
      <vt:lpstr>Αιτιολογια κυτταριτιδασ</vt:lpstr>
      <vt:lpstr>Διαγνωση κυτταριτιδασ</vt:lpstr>
      <vt:lpstr>Διαγνωση κυτταριτιδασ</vt:lpstr>
      <vt:lpstr>Διαγνωση κυτταριτιδασ</vt:lpstr>
      <vt:lpstr>Διαγνωση κυτταριτιδασ</vt:lpstr>
      <vt:lpstr>Θεραπεια κυτταριτιδασ</vt:lpstr>
      <vt:lpstr>Θεραπεια κυτταριτιδασ</vt:lpstr>
      <vt:lpstr>Θεραπεια κυτταριτιδασ</vt:lpstr>
      <vt:lpstr>Θεραπεια κυτταριτιδασ</vt:lpstr>
      <vt:lpstr>Θεραπεια κυτταριτιδασ</vt:lpstr>
      <vt:lpstr>Θεραπεια κυτταριτιδασ</vt:lpstr>
      <vt:lpstr>Θεραπεια κυτταριτιδασ</vt:lpstr>
      <vt:lpstr>Εναλλακτικεσ θεραπειεσ &amp; προϊοντα</vt:lpstr>
      <vt:lpstr>Εναλλακτικεσ θεραπειεσ &amp; προϊοντα</vt:lpstr>
      <vt:lpstr>Η σημασια τησ σωστησ διατροφησ και τησ ασκησησ</vt:lpstr>
      <vt:lpstr>Η σημασια τησ σωστησ διατροφησ και τησ ασκησησ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αδυνατισμα - κυτταριτιδα</dc:title>
  <dc:creator>Vaggelis</dc:creator>
  <cp:lastModifiedBy>Vaggelis</cp:lastModifiedBy>
  <cp:revision>252</cp:revision>
  <dcterms:created xsi:type="dcterms:W3CDTF">2019-05-14T17:34:34Z</dcterms:created>
  <dcterms:modified xsi:type="dcterms:W3CDTF">2021-03-27T19:15:17Z</dcterms:modified>
</cp:coreProperties>
</file>