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Default Extension="png" ContentType="image/png"/>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6"/>
  </p:notesMasterIdLst>
  <p:sldIdLst>
    <p:sldId id="256" r:id="rId2"/>
    <p:sldId id="257" r:id="rId3"/>
    <p:sldId id="258" r:id="rId4"/>
    <p:sldId id="259" r:id="rId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10" d="100"/>
          <a:sy n="110" d="100"/>
        </p:scale>
        <p:origin x="-558" y="-90"/>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 Θέση κεφαλίδας"/>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2 - Θέση ημερομηνίας"/>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080F5D4-76E6-47A5-977D-F81EFE5F78F9}" type="datetimeFigureOut">
              <a:rPr lang="en-US" smtClean="0"/>
              <a:t>10/12/2026</a:t>
            </a:fld>
            <a:endParaRPr lang="en-US"/>
          </a:p>
        </p:txBody>
      </p:sp>
      <p:sp>
        <p:nvSpPr>
          <p:cNvPr id="4" name="3 - Θέση εικόνας διαφάνειας"/>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4 - Θέση σημειώσεων"/>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l-GR" smtClean="0"/>
              <a:t>Kλικ για επεξεργασία των στυλ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n-US"/>
          </a:p>
        </p:txBody>
      </p:sp>
      <p:sp>
        <p:nvSpPr>
          <p:cNvPr id="6" name="5 - Θέση υποσέλιδου"/>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6 - Θέση αριθμού διαφάνειας"/>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A1581E2-1E93-4FA5-8222-67DF686970C7}"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Εισαγωγή στους πραγματικούς κύκλους λειτουργίας των Μηχανών Εσωτερικής Καύσης. Ανάλυση των αποκλίσεων από τους θεωρητικούς κύκλους λόγω της αδράνειας των αερίων, της πεπερασμένης ταχύτητας καύσεως και της ανάγκης για επαρκή χρόνο εναλλαγής των αερίων.</a:t>
            </a:r>
          </a:p>
        </p:txBody>
      </p:sp>
      <p:sp>
        <p:nvSpPr>
          <p:cNvPr id="4" name="Slide Number Placeholder 3"/>
          <p:cNvSpPr>
            <a:spLocks noGrp="1"/>
          </p:cNvSpPr>
          <p:nvPr>
            <p:ph type="sldNum" sz="quarter" idx="5"/>
          </p:nvPr>
        </p:nvSpPr>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Ανάλυση 4-χρονης πετρελαιομηχανής:</a:t>
            </a:r>
          </a:p>
          <a:p>
            <a:r>
              <a:t>1. Η βαλβίδα εισαγωγής ανοίγει πρόωρα (προπορεία 10°-35° π.ΑΝΣ) ώστε να είναι πλήρως ανοικτή όταν το έμβολο αρχίσει να κατέρχεται.</a:t>
            </a:r>
          </a:p>
          <a:p>
            <a:r>
              <a:t>2. Κλείνει καθυστερημένα (βραδυπορεία 25°-50° μ.ΚΝΣ) εκμεταλλευόμενη την κινητική ενέργεια του εισερχόμενου αέρα.</a:t>
            </a:r>
          </a:p>
          <a:p>
            <a:r>
              <a:t>3. Η βαλβίδα εξαγωγής ανοίγει πρόωρα (30°-50° π.ΚΝΣ) για να εκτονωθεί η πίεση προς την ατμόσφαιρα και να μην καταναλώνεται έργο στην άνοδο του εμβόλου.</a:t>
            </a:r>
          </a:p>
          <a:p>
            <a:r>
              <a:t>4. Η έγχυση ξεκινά 10°-30° π.ΑΝΣ λόγω του χρόνου χημικής υστέρησης της αυτανάφλεξης.</a:t>
            </a:r>
          </a:p>
        </p:txBody>
      </p:sp>
      <p:sp>
        <p:nvSpPr>
          <p:cNvPr id="4" name="Slide Number Placeholder 3"/>
          <p:cNvSpPr>
            <a:spLocks noGrp="1"/>
          </p:cNvSpPr>
          <p:nvPr>
            <p:ph type="sldNum" sz="quarter" idx="5"/>
          </p:nvPr>
        </p:nvSpPr>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Ανάλυση 2-χρονης πετρελαιομηχανής με θυρίδες:</a:t>
            </a:r>
          </a:p>
          <a:p>
            <a:r>
              <a:t>1. Ο έλεγχος της ροής γίνεται αποκλειστικά από την παλινδρόμηση του εμβόλου που αποκαλύπτει/καλύπτει τις θυρίδες.</a:t>
            </a:r>
          </a:p>
          <a:p>
            <a:r>
              <a:t>2. Οι θυρίδες εξαγωγής έχουν μεγαλύτερο ύψος από τις θυρίδες σάρωσης, ώστε να ανοίγουν 15°-25° νωρίτερα και να πέφτει η πίεση.</a:t>
            </a:r>
          </a:p>
          <a:p>
            <a:r>
              <a:t>3. Η σάρωση διαρκεί 80°-100° γύρω από το ΚΝΣ με τη βοήθεια αντλίας σαρώσεως (θετική υπερπίεση 0.2-0.3 bar).</a:t>
            </a:r>
          </a:p>
          <a:p>
            <a:r>
              <a:t>4. Ο παθητικός χρόνος είναι μόλις 180°, επιτρέποντας μικρότερο και ελαφρύτερο σφόνδυλο σε σύγκριση με την 4-χρονη.</a:t>
            </a:r>
          </a:p>
        </p:txBody>
      </p:sp>
      <p:sp>
        <p:nvSpPr>
          <p:cNvPr id="4" name="Slide Number Placeholder 3"/>
          <p:cNvSpPr>
            <a:spLocks noGrp="1"/>
          </p:cNvSpPr>
          <p:nvPr>
            <p:ph type="sldNum" sz="quarter" idx="5"/>
          </p:nvPr>
        </p:nvSpPr>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dirty="0" err="1"/>
              <a:t>Συγκριτική</a:t>
            </a:r>
            <a:r>
              <a:rPr dirty="0"/>
              <a:t> </a:t>
            </a:r>
            <a:r>
              <a:rPr dirty="0" err="1"/>
              <a:t>επισκόπηση</a:t>
            </a:r>
            <a:r>
              <a:rPr dirty="0"/>
              <a:t> </a:t>
            </a:r>
            <a:r>
              <a:rPr dirty="0" err="1"/>
              <a:t>των</a:t>
            </a:r>
            <a:r>
              <a:rPr dirty="0"/>
              <a:t> </a:t>
            </a:r>
            <a:r>
              <a:rPr dirty="0" err="1"/>
              <a:t>δύο</a:t>
            </a:r>
            <a:r>
              <a:rPr dirty="0"/>
              <a:t> </a:t>
            </a:r>
            <a:r>
              <a:rPr dirty="0" err="1"/>
              <a:t>τύπων</a:t>
            </a:r>
            <a:r>
              <a:rPr dirty="0"/>
              <a:t> </a:t>
            </a:r>
            <a:r>
              <a:rPr dirty="0" err="1"/>
              <a:t>κινητήρων</a:t>
            </a:r>
            <a:r>
              <a:rPr dirty="0"/>
              <a:t>:</a:t>
            </a:r>
          </a:p>
          <a:p>
            <a:r>
              <a:rPr dirty="0"/>
              <a:t>- Η 4-χρονη </a:t>
            </a:r>
            <a:r>
              <a:rPr dirty="0" err="1"/>
              <a:t>επιτυγχάνει</a:t>
            </a:r>
            <a:r>
              <a:rPr dirty="0"/>
              <a:t> </a:t>
            </a:r>
            <a:r>
              <a:rPr dirty="0" err="1"/>
              <a:t>υψηλότερο</a:t>
            </a:r>
            <a:r>
              <a:rPr dirty="0"/>
              <a:t> </a:t>
            </a:r>
            <a:r>
              <a:rPr dirty="0" err="1"/>
              <a:t>βαθμό</a:t>
            </a:r>
            <a:r>
              <a:rPr dirty="0"/>
              <a:t> </a:t>
            </a:r>
            <a:r>
              <a:rPr dirty="0" err="1"/>
              <a:t>πλήρωσης</a:t>
            </a:r>
            <a:r>
              <a:rPr dirty="0"/>
              <a:t> </a:t>
            </a:r>
            <a:r>
              <a:rPr dirty="0" err="1"/>
              <a:t>και</a:t>
            </a:r>
            <a:r>
              <a:rPr dirty="0"/>
              <a:t> </a:t>
            </a:r>
            <a:r>
              <a:rPr dirty="0" err="1"/>
              <a:t>ανεξάρτητο</a:t>
            </a:r>
            <a:r>
              <a:rPr dirty="0"/>
              <a:t> </a:t>
            </a:r>
            <a:r>
              <a:rPr dirty="0" err="1"/>
              <a:t>έλεγχο</a:t>
            </a:r>
            <a:r>
              <a:rPr dirty="0"/>
              <a:t> </a:t>
            </a:r>
            <a:r>
              <a:rPr dirty="0" err="1"/>
              <a:t>βαλβίδων</a:t>
            </a:r>
            <a:r>
              <a:rPr dirty="0"/>
              <a:t> </a:t>
            </a:r>
            <a:r>
              <a:rPr dirty="0" err="1"/>
              <a:t>χωρίς</a:t>
            </a:r>
            <a:r>
              <a:rPr dirty="0"/>
              <a:t> </a:t>
            </a:r>
            <a:r>
              <a:rPr dirty="0" err="1"/>
              <a:t>απώλειες</a:t>
            </a:r>
            <a:r>
              <a:rPr dirty="0"/>
              <a:t> </a:t>
            </a:r>
            <a:r>
              <a:rPr dirty="0" err="1"/>
              <a:t>αέρα</a:t>
            </a:r>
            <a:r>
              <a:rPr dirty="0"/>
              <a:t> </a:t>
            </a:r>
            <a:r>
              <a:rPr dirty="0" err="1"/>
              <a:t>από</a:t>
            </a:r>
            <a:r>
              <a:rPr dirty="0"/>
              <a:t> </a:t>
            </a:r>
            <a:r>
              <a:rPr dirty="0" err="1"/>
              <a:t>θυρίδες</a:t>
            </a:r>
            <a:r>
              <a:rPr dirty="0"/>
              <a:t>.</a:t>
            </a:r>
          </a:p>
          <a:p>
            <a:r>
              <a:rPr dirty="0"/>
              <a:t>- Η 2-χρονη </a:t>
            </a:r>
            <a:r>
              <a:rPr dirty="0" err="1"/>
              <a:t>παρέχει</a:t>
            </a:r>
            <a:r>
              <a:rPr dirty="0"/>
              <a:t> </a:t>
            </a:r>
            <a:r>
              <a:rPr dirty="0" err="1"/>
              <a:t>διπλάσιες</a:t>
            </a:r>
            <a:r>
              <a:rPr dirty="0"/>
              <a:t> </a:t>
            </a:r>
            <a:r>
              <a:rPr dirty="0" err="1"/>
              <a:t>διαδρομές</a:t>
            </a:r>
            <a:r>
              <a:rPr dirty="0"/>
              <a:t> </a:t>
            </a:r>
            <a:r>
              <a:rPr dirty="0" err="1"/>
              <a:t>ισχύος</a:t>
            </a:r>
            <a:r>
              <a:rPr dirty="0"/>
              <a:t> </a:t>
            </a:r>
            <a:r>
              <a:rPr dirty="0" err="1"/>
              <a:t>ανά</a:t>
            </a:r>
            <a:r>
              <a:rPr dirty="0"/>
              <a:t> </a:t>
            </a:r>
            <a:r>
              <a:rPr dirty="0" err="1"/>
              <a:t>περιστροφή</a:t>
            </a:r>
            <a:r>
              <a:rPr dirty="0"/>
              <a:t>, </a:t>
            </a:r>
            <a:r>
              <a:rPr dirty="0" err="1"/>
              <a:t>αλλά</a:t>
            </a:r>
            <a:r>
              <a:rPr dirty="0"/>
              <a:t> </a:t>
            </a:r>
            <a:r>
              <a:rPr dirty="0" err="1"/>
              <a:t>απαιτεί</a:t>
            </a:r>
            <a:r>
              <a:rPr dirty="0"/>
              <a:t> </a:t>
            </a:r>
            <a:r>
              <a:rPr dirty="0" err="1"/>
              <a:t>αυξημένη</a:t>
            </a:r>
            <a:r>
              <a:rPr dirty="0"/>
              <a:t> </a:t>
            </a:r>
            <a:r>
              <a:rPr dirty="0" err="1"/>
              <a:t>πίεση</a:t>
            </a:r>
            <a:r>
              <a:rPr dirty="0"/>
              <a:t> </a:t>
            </a:r>
            <a:r>
              <a:rPr dirty="0" err="1"/>
              <a:t>σάρωσης</a:t>
            </a:r>
            <a:r>
              <a:rPr dirty="0"/>
              <a:t> </a:t>
            </a:r>
            <a:r>
              <a:rPr dirty="0" err="1"/>
              <a:t>και</a:t>
            </a:r>
            <a:r>
              <a:rPr dirty="0"/>
              <a:t> </a:t>
            </a:r>
            <a:r>
              <a:rPr dirty="0" err="1"/>
              <a:t>έχει</a:t>
            </a:r>
            <a:r>
              <a:rPr dirty="0"/>
              <a:t> </a:t>
            </a:r>
            <a:r>
              <a:rPr dirty="0" err="1"/>
              <a:t>γεωμετρικά</a:t>
            </a:r>
            <a:r>
              <a:rPr dirty="0"/>
              <a:t> </a:t>
            </a:r>
            <a:r>
              <a:rPr dirty="0" err="1"/>
              <a:t>συμμετρικό</a:t>
            </a:r>
            <a:r>
              <a:rPr dirty="0"/>
              <a:t> </a:t>
            </a:r>
            <a:r>
              <a:rPr dirty="0" err="1"/>
              <a:t>χρονισμό</a:t>
            </a:r>
            <a:r>
              <a:rPr dirty="0"/>
              <a:t>.</a:t>
            </a:r>
          </a:p>
          <a:p>
            <a:r>
              <a:rPr dirty="0"/>
              <a:t>- </a:t>
            </a:r>
            <a:r>
              <a:rPr dirty="0" err="1"/>
              <a:t>Και</a:t>
            </a:r>
            <a:r>
              <a:rPr dirty="0"/>
              <a:t> </a:t>
            </a:r>
            <a:r>
              <a:rPr dirty="0" err="1"/>
              <a:t>στις</a:t>
            </a:r>
            <a:r>
              <a:rPr dirty="0"/>
              <a:t> </a:t>
            </a:r>
            <a:r>
              <a:rPr dirty="0" err="1"/>
              <a:t>δύο</a:t>
            </a:r>
            <a:r>
              <a:rPr dirty="0"/>
              <a:t> </a:t>
            </a:r>
            <a:r>
              <a:rPr dirty="0" err="1"/>
              <a:t>μηχανές</a:t>
            </a:r>
            <a:r>
              <a:rPr dirty="0"/>
              <a:t> η </a:t>
            </a:r>
            <a:r>
              <a:rPr dirty="0" err="1"/>
              <a:t>προπορεία</a:t>
            </a:r>
            <a:r>
              <a:rPr dirty="0"/>
              <a:t> </a:t>
            </a:r>
            <a:r>
              <a:rPr dirty="0" err="1"/>
              <a:t>έγχυσης</a:t>
            </a:r>
            <a:r>
              <a:rPr dirty="0"/>
              <a:t> (10°-30°) </a:t>
            </a:r>
            <a:r>
              <a:rPr dirty="0" err="1"/>
              <a:t>είναι</a:t>
            </a:r>
            <a:r>
              <a:rPr dirty="0"/>
              <a:t> </a:t>
            </a:r>
            <a:r>
              <a:rPr dirty="0" err="1"/>
              <a:t>κρίσιμη</a:t>
            </a:r>
            <a:r>
              <a:rPr dirty="0"/>
              <a:t> </a:t>
            </a:r>
            <a:r>
              <a:rPr dirty="0" err="1"/>
              <a:t>για</a:t>
            </a:r>
            <a:r>
              <a:rPr dirty="0"/>
              <a:t> </a:t>
            </a:r>
            <a:r>
              <a:rPr dirty="0" err="1"/>
              <a:t>την</a:t>
            </a:r>
            <a:r>
              <a:rPr dirty="0"/>
              <a:t> </a:t>
            </a:r>
            <a:r>
              <a:rPr dirty="0" err="1"/>
              <a:t>αποφυγή</a:t>
            </a:r>
            <a:r>
              <a:rPr dirty="0"/>
              <a:t> </a:t>
            </a:r>
            <a:r>
              <a:rPr dirty="0" err="1"/>
              <a:t>κρουστικής</a:t>
            </a:r>
            <a:r>
              <a:rPr dirty="0"/>
              <a:t> </a:t>
            </a:r>
            <a:r>
              <a:rPr dirty="0" err="1"/>
              <a:t>καύσης</a:t>
            </a:r>
            <a:r>
              <a:rPr dirty="0"/>
              <a:t> </a:t>
            </a:r>
            <a:r>
              <a:rPr dirty="0" err="1"/>
              <a:t>και</a:t>
            </a:r>
            <a:r>
              <a:rPr dirty="0"/>
              <a:t> </a:t>
            </a:r>
            <a:r>
              <a:rPr dirty="0" err="1"/>
              <a:t>την</a:t>
            </a:r>
            <a:r>
              <a:rPr dirty="0"/>
              <a:t> </a:t>
            </a:r>
            <a:r>
              <a:rPr dirty="0" err="1"/>
              <a:t>ολοκλήρωση</a:t>
            </a:r>
            <a:r>
              <a:rPr dirty="0"/>
              <a:t> </a:t>
            </a:r>
            <a:r>
              <a:rPr dirty="0" err="1"/>
              <a:t>της</a:t>
            </a:r>
            <a:r>
              <a:rPr dirty="0"/>
              <a:t> </a:t>
            </a:r>
            <a:r>
              <a:rPr dirty="0" err="1"/>
              <a:t>καύσεως</a:t>
            </a:r>
            <a:r>
              <a:rPr dirty="0"/>
              <a:t> </a:t>
            </a:r>
            <a:r>
              <a:rPr dirty="0" err="1"/>
              <a:t>κοντά</a:t>
            </a:r>
            <a:r>
              <a:rPr dirty="0"/>
              <a:t> </a:t>
            </a:r>
            <a:r>
              <a:rPr dirty="0" err="1"/>
              <a:t>στο</a:t>
            </a:r>
            <a:r>
              <a:rPr dirty="0"/>
              <a:t> ΑΝΣ.</a:t>
            </a:r>
          </a:p>
        </p:txBody>
      </p:sp>
      <p:sp>
        <p:nvSpPr>
          <p:cNvPr id="4" name="Slide Number Placeholder 3"/>
          <p:cNvSpPr>
            <a:spLocks noGrp="1"/>
          </p:cNvSpPr>
          <p:nvPr>
            <p:ph type="sldNum" sz="quarter" idx="5"/>
          </p:nvPr>
        </p:nvSpPr>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pPr/>
              <a:t>10/12/2026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p14="http://schemas.microsoft.com/office/powerpoint/2010/main" xmlns=""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pPr/>
              <a:t>10/12/2026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p14="http://schemas.microsoft.com/office/powerpoint/2010/main" xmlns=""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pPr/>
              <a:t>10/12/2026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p14="http://schemas.microsoft.com/office/powerpoint/2010/main" xmlns=""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BCAD085-E8A6-8845-BD4E-CB4CCA059FC4}" type="datetimeFigureOut">
              <a:rPr lang="en-US" smtClean="0"/>
              <a:pPr/>
              <a:t>10/12/2026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p14="http://schemas.microsoft.com/office/powerpoint/2010/main" xmlns=""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BCAD085-E8A6-8845-BD4E-CB4CCA059FC4}" type="datetimeFigureOut">
              <a:rPr lang="en-US" smtClean="0"/>
              <a:pPr/>
              <a:t>10/12/2026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p14="http://schemas.microsoft.com/office/powerpoint/2010/main" xmlns=""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BCAD085-E8A6-8845-BD4E-CB4CCA059FC4}" type="datetimeFigureOut">
              <a:rPr lang="en-US" smtClean="0"/>
              <a:pPr/>
              <a:t>10/12/2026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p14="http://schemas.microsoft.com/office/powerpoint/2010/main" xmlns=""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pPr/>
              <a:t>10/12/2026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p14="http://schemas.microsoft.com/office/powerpoint/2010/main" xmlns="" val="1212999818"/>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pPr/>
              <a:t>10/12/2026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p14="http://schemas.microsoft.com/office/powerpoint/2010/main" xmlns=""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pPr/>
              <a:t>10/12/2026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p14="http://schemas.microsoft.com/office/powerpoint/2010/main" xmlns=""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pPr/>
              <a:t>10/12/2026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p14="http://schemas.microsoft.com/office/powerpoint/2010/main" xmlns=""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pPr/>
              <a:t>10/12/2026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p14="http://schemas.microsoft.com/office/powerpoint/2010/main" xmlns="" val="3612223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pPr/>
              <a:t>10/12/2026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pPr/>
              <a:t>‹#›</a:t>
            </a:fld>
            <a:endParaRPr lang="en-US"/>
          </a:p>
        </p:txBody>
      </p:sp>
    </p:spTree>
    <p:extLst>
      <p:ext uri="{BB962C8B-B14F-4D97-AF65-F5344CB8AC3E}">
        <p14:creationId xmlns:p14="http://schemas.microsoft.com/office/powerpoint/2010/main" xmlns=""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chemeClr val="tx1"/>
        </a:solidFill>
        <a:effectLst/>
      </p:bgPr>
    </p:bg>
    <p:spTree>
      <p:nvGrpSpPr>
        <p:cNvPr id="1" name=""/>
        <p:cNvGrpSpPr/>
        <p:nvPr/>
      </p:nvGrpSpPr>
      <p:grpSpPr>
        <a:xfrm>
          <a:off x="0" y="0"/>
          <a:ext cx="0" cy="0"/>
          <a:chOff x="0" y="0"/>
          <a:chExt cx="0" cy="0"/>
        </a:xfrm>
      </p:grpSpPr>
      <p:sp>
        <p:nvSpPr>
          <p:cNvPr id="2" name="TextBox 1"/>
          <p:cNvSpPr txBox="1"/>
          <p:nvPr/>
        </p:nvSpPr>
        <p:spPr>
          <a:xfrm>
            <a:off x="914400" y="1097280"/>
            <a:ext cx="10362895" cy="584775"/>
          </a:xfrm>
          <a:prstGeom prst="rect">
            <a:avLst/>
          </a:prstGeom>
          <a:noFill/>
        </p:spPr>
        <p:txBody>
          <a:bodyPr wrap="square">
            <a:spAutoFit/>
          </a:bodyPr>
          <a:lstStyle/>
          <a:p>
            <a:pPr>
              <a:spcAft>
                <a:spcPts val="1000"/>
              </a:spcAft>
              <a:defRPr sz="3200" b="1">
                <a:solidFill>
                  <a:srgbClr val="FFFFFF"/>
                </a:solidFill>
                <a:latin typeface="Arial"/>
              </a:defRPr>
            </a:pPr>
            <a:r>
              <a:rPr dirty="0" err="1"/>
              <a:t>Πραγματικοί</a:t>
            </a:r>
            <a:r>
              <a:rPr dirty="0"/>
              <a:t> </a:t>
            </a:r>
            <a:r>
              <a:rPr dirty="0" err="1"/>
              <a:t>Κύκλοι</a:t>
            </a:r>
            <a:r>
              <a:rPr dirty="0"/>
              <a:t> </a:t>
            </a:r>
            <a:r>
              <a:rPr dirty="0" err="1" smtClean="0"/>
              <a:t>Μηχανών</a:t>
            </a:r>
            <a:r>
              <a:rPr dirty="0" smtClean="0"/>
              <a:t> </a:t>
            </a:r>
            <a:r>
              <a:rPr dirty="0" err="1"/>
              <a:t>Εσωτερικής</a:t>
            </a:r>
            <a:r>
              <a:rPr dirty="0"/>
              <a:t> </a:t>
            </a:r>
            <a:r>
              <a:rPr dirty="0" err="1" smtClean="0"/>
              <a:t>Καύσης</a:t>
            </a:r>
            <a:endParaRPr dirty="0"/>
          </a:p>
        </p:txBody>
      </p:sp>
      <p:sp>
        <p:nvSpPr>
          <p:cNvPr id="3" name="Rounded Rectangle 2"/>
          <p:cNvSpPr/>
          <p:nvPr/>
        </p:nvSpPr>
        <p:spPr>
          <a:xfrm>
            <a:off x="603849" y="2503385"/>
            <a:ext cx="5029200" cy="2775981"/>
          </a:xfrm>
          <a:prstGeom prst="roundRect">
            <a:avLst/>
          </a:prstGeom>
          <a:solidFill>
            <a:srgbClr val="1B2A4A"/>
          </a:solidFill>
          <a:ln w="22860">
            <a:solidFill>
              <a:srgbClr val="2980B9"/>
            </a:solidFill>
          </a:ln>
        </p:spPr>
        <p:style>
          <a:lnRef idx="1">
            <a:schemeClr val="accent1"/>
          </a:lnRef>
          <a:fillRef idx="3">
            <a:schemeClr val="accent1"/>
          </a:fillRef>
          <a:effectRef idx="2">
            <a:schemeClr val="accent1"/>
          </a:effectRef>
          <a:fontRef idx="minor">
            <a:schemeClr val="lt1"/>
          </a:fontRef>
        </p:style>
        <p:txBody>
          <a:bodyPr wrap="square" lIns="228600" tIns="182880" rIns="228600" rtlCol="0" anchor="t"/>
          <a:lstStyle/>
          <a:p>
            <a:pPr algn="ctr">
              <a:spcAft>
                <a:spcPts val="1000"/>
              </a:spcAft>
              <a:defRPr sz="1300" b="1">
                <a:solidFill>
                  <a:srgbClr val="2980B9"/>
                </a:solidFill>
                <a:latin typeface="Arial"/>
              </a:defRPr>
            </a:pPr>
            <a:r>
              <a:rPr lang="en-US" sz="2000" dirty="0" smtClean="0"/>
              <a:t>4</a:t>
            </a:r>
            <a:r>
              <a:rPr sz="2000" dirty="0" smtClean="0"/>
              <a:t>-ΧΡΟΝΟΣ </a:t>
            </a:r>
            <a:r>
              <a:rPr sz="2000" dirty="0"/>
              <a:t>ΚΥΚΛΟΣ (720°)</a:t>
            </a:r>
          </a:p>
          <a:p>
            <a:pPr>
              <a:lnSpc>
                <a:spcPct val="150000"/>
              </a:lnSpc>
              <a:defRPr sz="1100">
                <a:solidFill>
                  <a:srgbClr val="ECF0F1"/>
                </a:solidFill>
                <a:latin typeface="Arial"/>
              </a:defRPr>
            </a:pPr>
            <a:r>
              <a:rPr sz="1400" b="1" dirty="0"/>
              <a:t>• </a:t>
            </a:r>
            <a:r>
              <a:rPr sz="1400" b="1" dirty="0" smtClean="0"/>
              <a:t>2 </a:t>
            </a:r>
            <a:r>
              <a:rPr sz="1400" b="1" dirty="0" err="1"/>
              <a:t>πλήρεις</a:t>
            </a:r>
            <a:r>
              <a:rPr sz="1400" b="1" dirty="0"/>
              <a:t> </a:t>
            </a:r>
            <a:r>
              <a:rPr sz="1400" b="1" dirty="0" err="1"/>
              <a:t>περιστροφές</a:t>
            </a:r>
            <a:r>
              <a:rPr sz="1400" b="1" dirty="0"/>
              <a:t> </a:t>
            </a:r>
            <a:r>
              <a:rPr sz="1400" b="1" dirty="0" err="1"/>
              <a:t>στροφάλου</a:t>
            </a:r>
            <a:r>
              <a:rPr sz="1400" b="1" dirty="0"/>
              <a:t/>
            </a:r>
            <a:br>
              <a:rPr sz="1400" b="1" dirty="0"/>
            </a:br>
            <a:r>
              <a:rPr sz="1400" b="1" dirty="0"/>
              <a:t>• </a:t>
            </a:r>
            <a:r>
              <a:rPr sz="1400" b="1" dirty="0" smtClean="0"/>
              <a:t>4 </a:t>
            </a:r>
            <a:r>
              <a:rPr sz="1400" b="1" dirty="0" err="1"/>
              <a:t>ξεχωριστοί</a:t>
            </a:r>
            <a:r>
              <a:rPr sz="1400" b="1" dirty="0"/>
              <a:t> </a:t>
            </a:r>
            <a:r>
              <a:rPr sz="1400" b="1" dirty="0" err="1"/>
              <a:t>χρόνοι</a:t>
            </a:r>
            <a:r>
              <a:rPr sz="1400" b="1" dirty="0"/>
              <a:t> </a:t>
            </a:r>
            <a:r>
              <a:rPr sz="1400" b="1" dirty="0" err="1"/>
              <a:t>εμβόλου</a:t>
            </a:r>
            <a:r>
              <a:rPr sz="1400" b="1" dirty="0"/>
              <a:t/>
            </a:r>
            <a:br>
              <a:rPr sz="1400" b="1" dirty="0"/>
            </a:br>
            <a:r>
              <a:rPr sz="1400" b="1" dirty="0"/>
              <a:t>• </a:t>
            </a:r>
            <a:r>
              <a:rPr sz="1400" b="1" dirty="0" err="1" smtClean="0"/>
              <a:t>Έλεγχος</a:t>
            </a:r>
            <a:r>
              <a:rPr sz="1400" b="1" dirty="0" smtClean="0"/>
              <a:t> </a:t>
            </a:r>
            <a:r>
              <a:rPr sz="1400" b="1" dirty="0" err="1"/>
              <a:t>μέσω</a:t>
            </a:r>
            <a:r>
              <a:rPr sz="1400" b="1" dirty="0"/>
              <a:t> </a:t>
            </a:r>
            <a:r>
              <a:rPr sz="1400" b="1" dirty="0" err="1"/>
              <a:t>βαλβίδων</a:t>
            </a:r>
            <a:r>
              <a:rPr sz="1400" b="1" dirty="0"/>
              <a:t> </a:t>
            </a:r>
            <a:r>
              <a:rPr sz="1400" b="1" dirty="0" err="1"/>
              <a:t>εισαγωγής</a:t>
            </a:r>
            <a:r>
              <a:rPr sz="1400" b="1" dirty="0"/>
              <a:t>/</a:t>
            </a:r>
            <a:r>
              <a:rPr sz="1400" b="1" dirty="0" err="1"/>
              <a:t>εξαγωγής</a:t>
            </a:r>
            <a:r>
              <a:rPr sz="1400" b="1" dirty="0"/>
              <a:t/>
            </a:r>
            <a:br>
              <a:rPr sz="1400" b="1" dirty="0"/>
            </a:br>
            <a:r>
              <a:rPr sz="1400" b="1" dirty="0"/>
              <a:t>• </a:t>
            </a:r>
            <a:r>
              <a:rPr sz="1400" b="1" dirty="0" err="1" smtClean="0"/>
              <a:t>Προπορεία</a:t>
            </a:r>
            <a:r>
              <a:rPr sz="1400" b="1" dirty="0" smtClean="0"/>
              <a:t> </a:t>
            </a:r>
            <a:r>
              <a:rPr sz="1400" b="1" dirty="0"/>
              <a:t>&amp; </a:t>
            </a:r>
            <a:r>
              <a:rPr sz="1400" b="1" dirty="0" err="1"/>
              <a:t>βραδυπορεία</a:t>
            </a:r>
            <a:r>
              <a:rPr sz="1400" b="1" dirty="0"/>
              <a:t> </a:t>
            </a:r>
            <a:r>
              <a:rPr sz="1400" b="1" dirty="0" err="1"/>
              <a:t>για</a:t>
            </a:r>
            <a:r>
              <a:rPr sz="1400" b="1" dirty="0"/>
              <a:t> </a:t>
            </a:r>
            <a:r>
              <a:rPr sz="1400" b="1" dirty="0" err="1"/>
              <a:t>μέγιστη</a:t>
            </a:r>
            <a:r>
              <a:rPr sz="1400" b="1" dirty="0"/>
              <a:t> </a:t>
            </a:r>
            <a:r>
              <a:rPr sz="1400" b="1" dirty="0" err="1"/>
              <a:t>πλήρωση</a:t>
            </a:r>
            <a:r>
              <a:rPr sz="1400" b="1" dirty="0"/>
              <a:t/>
            </a:r>
            <a:br>
              <a:rPr sz="1400" b="1" dirty="0"/>
            </a:br>
            <a:r>
              <a:rPr sz="1400" b="1" dirty="0"/>
              <a:t>• </a:t>
            </a:r>
            <a:r>
              <a:rPr sz="1400" b="1" dirty="0" err="1"/>
              <a:t>Επικάλυψη</a:t>
            </a:r>
            <a:r>
              <a:rPr sz="1400" b="1" dirty="0"/>
              <a:t> </a:t>
            </a:r>
            <a:r>
              <a:rPr sz="1400" b="1" dirty="0" err="1"/>
              <a:t>βαλβίδων</a:t>
            </a:r>
            <a:r>
              <a:rPr sz="1400" b="1" dirty="0"/>
              <a:t> </a:t>
            </a:r>
            <a:r>
              <a:rPr sz="1400" b="1" dirty="0" smtClean="0"/>
              <a:t>(</a:t>
            </a:r>
            <a:r>
              <a:rPr lang="en-US" sz="1400" b="1" dirty="0" smtClean="0"/>
              <a:t>-</a:t>
            </a:r>
            <a:r>
              <a:rPr sz="1400" b="1" dirty="0" smtClean="0"/>
              <a:t>15°</a:t>
            </a:r>
            <a:r>
              <a:rPr lang="en-US" sz="1400" b="1" dirty="0" smtClean="0"/>
              <a:t>) </a:t>
            </a:r>
            <a:r>
              <a:rPr sz="1400" b="1" dirty="0" smtClean="0"/>
              <a:t>–</a:t>
            </a:r>
            <a:r>
              <a:rPr lang="en-US" sz="1400" b="1" dirty="0" smtClean="0"/>
              <a:t> (+</a:t>
            </a:r>
            <a:r>
              <a:rPr sz="1400" b="1" dirty="0" smtClean="0"/>
              <a:t>60</a:t>
            </a:r>
            <a:r>
              <a:rPr sz="1400" b="1" dirty="0"/>
              <a:t>°) </a:t>
            </a:r>
            <a:r>
              <a:rPr lang="el-GR" sz="1400" b="1" dirty="0" smtClean="0"/>
              <a:t>από το</a:t>
            </a:r>
            <a:r>
              <a:rPr sz="1400" b="1" dirty="0" smtClean="0"/>
              <a:t> </a:t>
            </a:r>
            <a:r>
              <a:rPr sz="1400" b="1" dirty="0"/>
              <a:t>ΑΝΣ</a:t>
            </a:r>
          </a:p>
        </p:txBody>
      </p:sp>
      <p:sp>
        <p:nvSpPr>
          <p:cNvPr id="4" name="Rounded Rectangle 3"/>
          <p:cNvSpPr/>
          <p:nvPr/>
        </p:nvSpPr>
        <p:spPr>
          <a:xfrm>
            <a:off x="6083003" y="2503385"/>
            <a:ext cx="5070952" cy="2775980"/>
          </a:xfrm>
          <a:prstGeom prst="roundRect">
            <a:avLst/>
          </a:prstGeom>
          <a:solidFill>
            <a:srgbClr val="1B2A4A"/>
          </a:solidFill>
          <a:ln w="22860">
            <a:solidFill>
              <a:srgbClr val="8E44AD"/>
            </a:solidFill>
          </a:ln>
        </p:spPr>
        <p:style>
          <a:lnRef idx="1">
            <a:schemeClr val="accent1"/>
          </a:lnRef>
          <a:fillRef idx="3">
            <a:schemeClr val="accent1"/>
          </a:fillRef>
          <a:effectRef idx="2">
            <a:schemeClr val="accent1"/>
          </a:effectRef>
          <a:fontRef idx="minor">
            <a:schemeClr val="lt1"/>
          </a:fontRef>
        </p:style>
        <p:txBody>
          <a:bodyPr wrap="square" lIns="228600" tIns="182880" rIns="228600" rtlCol="0" anchor="t"/>
          <a:lstStyle/>
          <a:p>
            <a:pPr algn="ctr">
              <a:lnSpc>
                <a:spcPct val="150000"/>
              </a:lnSpc>
              <a:spcAft>
                <a:spcPts val="1000"/>
              </a:spcAft>
              <a:defRPr sz="1300" b="1">
                <a:solidFill>
                  <a:srgbClr val="8E44AD"/>
                </a:solidFill>
                <a:latin typeface="Arial"/>
              </a:defRPr>
            </a:pPr>
            <a:r>
              <a:rPr sz="2000" dirty="0"/>
              <a:t>2-ΧΡΟΝΟΣ ΚΥΚΛΟΣ (360°)</a:t>
            </a:r>
          </a:p>
          <a:p>
            <a:pPr>
              <a:lnSpc>
                <a:spcPct val="150000"/>
              </a:lnSpc>
              <a:defRPr sz="1100">
                <a:solidFill>
                  <a:srgbClr val="ECF0F1"/>
                </a:solidFill>
                <a:latin typeface="Arial"/>
              </a:defRPr>
            </a:pPr>
            <a:r>
              <a:rPr sz="1400" b="1" dirty="0"/>
              <a:t>• 1 </a:t>
            </a:r>
            <a:r>
              <a:rPr sz="1400" b="1" dirty="0" err="1"/>
              <a:t>πλήρης</a:t>
            </a:r>
            <a:r>
              <a:rPr sz="1400" b="1" dirty="0"/>
              <a:t> </a:t>
            </a:r>
            <a:r>
              <a:rPr sz="1400" b="1" dirty="0" err="1"/>
              <a:t>περιστροφή</a:t>
            </a:r>
            <a:r>
              <a:rPr sz="1400" b="1" dirty="0"/>
              <a:t> </a:t>
            </a:r>
            <a:r>
              <a:rPr sz="1400" b="1" dirty="0" err="1"/>
              <a:t>στροφάλου</a:t>
            </a:r>
            <a:r>
              <a:rPr sz="1400" b="1" dirty="0"/>
              <a:t/>
            </a:r>
            <a:br>
              <a:rPr sz="1400" b="1" dirty="0"/>
            </a:br>
            <a:r>
              <a:rPr sz="1400" b="1" dirty="0"/>
              <a:t>• 2 </a:t>
            </a:r>
            <a:r>
              <a:rPr sz="1400" b="1" dirty="0" err="1"/>
              <a:t>χρόνοι</a:t>
            </a:r>
            <a:r>
              <a:rPr sz="1400" b="1" dirty="0"/>
              <a:t> </a:t>
            </a:r>
            <a:r>
              <a:rPr sz="1400" b="1" dirty="0" err="1"/>
              <a:t>εμβόλου</a:t>
            </a:r>
            <a:r>
              <a:rPr sz="1400" b="1" dirty="0"/>
              <a:t> (</a:t>
            </a:r>
            <a:r>
              <a:rPr sz="1400" b="1" dirty="0" err="1"/>
              <a:t>σάρωση</a:t>
            </a:r>
            <a:r>
              <a:rPr sz="1400" b="1" dirty="0"/>
              <a:t> </a:t>
            </a:r>
            <a:r>
              <a:rPr sz="1400" b="1" dirty="0" err="1"/>
              <a:t>στο</a:t>
            </a:r>
            <a:r>
              <a:rPr sz="1400" b="1" dirty="0"/>
              <a:t> ΚΝΣ)</a:t>
            </a:r>
            <a:br>
              <a:rPr sz="1400" b="1" dirty="0"/>
            </a:br>
            <a:r>
              <a:rPr sz="1400" b="1" dirty="0"/>
              <a:t>• </a:t>
            </a:r>
            <a:r>
              <a:rPr sz="1400" b="1" dirty="0" err="1"/>
              <a:t>Γεωμετρικός</a:t>
            </a:r>
            <a:r>
              <a:rPr sz="1400" b="1" dirty="0"/>
              <a:t> </a:t>
            </a:r>
            <a:r>
              <a:rPr sz="1400" b="1" dirty="0" err="1"/>
              <a:t>έλεγχος</a:t>
            </a:r>
            <a:r>
              <a:rPr sz="1400" b="1" dirty="0"/>
              <a:t> </a:t>
            </a:r>
            <a:r>
              <a:rPr sz="1400" b="1" dirty="0" err="1"/>
              <a:t>μέσω</a:t>
            </a:r>
            <a:r>
              <a:rPr sz="1400" b="1" dirty="0"/>
              <a:t> </a:t>
            </a:r>
            <a:r>
              <a:rPr sz="1400" b="1" dirty="0" err="1"/>
              <a:t>θυρίδων</a:t>
            </a:r>
            <a:r>
              <a:rPr sz="1400" b="1" dirty="0"/>
              <a:t> </a:t>
            </a:r>
            <a:r>
              <a:rPr sz="1400" b="1" dirty="0" err="1"/>
              <a:t>χιτωνίου</a:t>
            </a:r>
            <a:r>
              <a:rPr sz="1400" b="1" dirty="0"/>
              <a:t/>
            </a:r>
            <a:br>
              <a:rPr sz="1400" b="1" dirty="0"/>
            </a:br>
            <a:r>
              <a:rPr sz="1400" b="1" dirty="0"/>
              <a:t>• </a:t>
            </a:r>
            <a:r>
              <a:rPr sz="1400" b="1" dirty="0" err="1"/>
              <a:t>Αυστηρά</a:t>
            </a:r>
            <a:r>
              <a:rPr sz="1400" b="1" dirty="0"/>
              <a:t> </a:t>
            </a:r>
            <a:r>
              <a:rPr sz="1400" b="1" dirty="0" err="1"/>
              <a:t>συμμετρικό</a:t>
            </a:r>
            <a:r>
              <a:rPr sz="1400" b="1" dirty="0"/>
              <a:t> </a:t>
            </a:r>
            <a:r>
              <a:rPr sz="1400" b="1" dirty="0" err="1"/>
              <a:t>άνοιγμα</a:t>
            </a:r>
            <a:r>
              <a:rPr sz="1400" b="1" dirty="0"/>
              <a:t> </a:t>
            </a:r>
            <a:r>
              <a:rPr sz="1400" b="1" dirty="0" err="1"/>
              <a:t>ως</a:t>
            </a:r>
            <a:r>
              <a:rPr sz="1400" b="1" dirty="0"/>
              <a:t> </a:t>
            </a:r>
            <a:r>
              <a:rPr sz="1400" b="1" dirty="0" err="1"/>
              <a:t>προς</a:t>
            </a:r>
            <a:r>
              <a:rPr sz="1400" b="1" dirty="0"/>
              <a:t> </a:t>
            </a:r>
            <a:r>
              <a:rPr sz="1400" b="1" dirty="0" err="1"/>
              <a:t>το</a:t>
            </a:r>
            <a:r>
              <a:rPr sz="1400" b="1" dirty="0"/>
              <a:t> ΚΝΣ</a:t>
            </a:r>
            <a:br>
              <a:rPr sz="1400" b="1" dirty="0"/>
            </a:br>
            <a:r>
              <a:rPr sz="1400" b="1" dirty="0"/>
              <a:t>• </a:t>
            </a:r>
            <a:r>
              <a:rPr sz="1400" b="1" dirty="0" err="1"/>
              <a:t>Μεγαλύτερο</a:t>
            </a:r>
            <a:r>
              <a:rPr sz="1400" b="1" dirty="0"/>
              <a:t> </a:t>
            </a:r>
            <a:r>
              <a:rPr sz="1400" b="1" dirty="0" err="1"/>
              <a:t>ύψος</a:t>
            </a:r>
            <a:r>
              <a:rPr sz="1400" b="1" dirty="0"/>
              <a:t> </a:t>
            </a:r>
            <a:r>
              <a:rPr sz="1400" b="1" dirty="0" err="1"/>
              <a:t>θυρίδων</a:t>
            </a:r>
            <a:r>
              <a:rPr sz="1400" b="1" dirty="0"/>
              <a:t> </a:t>
            </a:r>
            <a:r>
              <a:rPr sz="1400" b="1" dirty="0" err="1"/>
              <a:t>εξαγωγής</a:t>
            </a:r>
            <a:endParaRPr sz="1400" b="1"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8F9FA"/>
        </a:solidFill>
        <a:effectLst/>
      </p:bgPr>
    </p:bg>
    <p:spTree>
      <p:nvGrpSpPr>
        <p:cNvPr id="1" name=""/>
        <p:cNvGrpSpPr/>
        <p:nvPr/>
      </p:nvGrpSpPr>
      <p:grpSpPr>
        <a:xfrm>
          <a:off x="0" y="0"/>
          <a:ext cx="0" cy="0"/>
          <a:chOff x="0" y="0"/>
          <a:chExt cx="0" cy="0"/>
        </a:xfrm>
      </p:grpSpPr>
      <p:sp>
        <p:nvSpPr>
          <p:cNvPr id="2" name="TextBox 1"/>
          <p:cNvSpPr txBox="1"/>
          <p:nvPr/>
        </p:nvSpPr>
        <p:spPr>
          <a:xfrm>
            <a:off x="548640" y="365760"/>
            <a:ext cx="11094415" cy="369332"/>
          </a:xfrm>
          <a:prstGeom prst="rect">
            <a:avLst/>
          </a:prstGeom>
          <a:noFill/>
        </p:spPr>
        <p:txBody>
          <a:bodyPr wrap="square" lIns="0" tIns="0" rIns="0" bIns="0">
            <a:spAutoFit/>
          </a:bodyPr>
          <a:lstStyle/>
          <a:p>
            <a:pPr algn="ctr">
              <a:spcAft>
                <a:spcPts val="300"/>
              </a:spcAft>
              <a:defRPr sz="2100" b="1">
                <a:solidFill>
                  <a:srgbClr val="0F1E36"/>
                </a:solidFill>
                <a:latin typeface="Arial"/>
              </a:defRPr>
            </a:pPr>
            <a:r>
              <a:rPr sz="2400" dirty="0"/>
              <a:t>4-Χρονη </a:t>
            </a:r>
            <a:r>
              <a:rPr sz="2400" dirty="0" err="1" smtClean="0"/>
              <a:t>Πετρελαιομηχανή</a:t>
            </a:r>
            <a:endParaRPr sz="2400" dirty="0"/>
          </a:p>
        </p:txBody>
      </p:sp>
      <p:pic>
        <p:nvPicPr>
          <p:cNvPr id="5" name="Picture 4" descr="timing_4stroke.png"/>
          <p:cNvPicPr>
            <a:picLocks noChangeAspect="1"/>
          </p:cNvPicPr>
          <p:nvPr/>
        </p:nvPicPr>
        <p:blipFill>
          <a:blip r:embed="rId3"/>
          <a:stretch>
            <a:fillRect/>
          </a:stretch>
        </p:blipFill>
        <p:spPr>
          <a:xfrm>
            <a:off x="5187462" y="848413"/>
            <a:ext cx="6455593" cy="5756836"/>
          </a:xfrm>
          <a:prstGeom prst="rect">
            <a:avLst/>
          </a:prstGeom>
        </p:spPr>
      </p:pic>
      <p:pic>
        <p:nvPicPr>
          <p:cNvPr id="11" name="Picture 3" descr="engine_4stroke_final.png"/>
          <p:cNvPicPr>
            <a:picLocks noChangeAspect="1"/>
          </p:cNvPicPr>
          <p:nvPr/>
        </p:nvPicPr>
        <p:blipFill>
          <a:blip r:embed="rId4"/>
          <a:stretch>
            <a:fillRect/>
          </a:stretch>
        </p:blipFill>
        <p:spPr>
          <a:xfrm>
            <a:off x="548640" y="848413"/>
            <a:ext cx="4638822" cy="5756836"/>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20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8F9FA"/>
        </a:solidFill>
        <a:effectLst/>
      </p:bgPr>
    </p:bg>
    <p:spTree>
      <p:nvGrpSpPr>
        <p:cNvPr id="1" name=""/>
        <p:cNvGrpSpPr/>
        <p:nvPr/>
      </p:nvGrpSpPr>
      <p:grpSpPr>
        <a:xfrm>
          <a:off x="0" y="0"/>
          <a:ext cx="0" cy="0"/>
          <a:chOff x="0" y="0"/>
          <a:chExt cx="0" cy="0"/>
        </a:xfrm>
      </p:grpSpPr>
      <p:sp>
        <p:nvSpPr>
          <p:cNvPr id="2" name="TextBox 1"/>
          <p:cNvSpPr txBox="1"/>
          <p:nvPr/>
        </p:nvSpPr>
        <p:spPr>
          <a:xfrm>
            <a:off x="548640" y="204177"/>
            <a:ext cx="11094415" cy="369332"/>
          </a:xfrm>
          <a:prstGeom prst="rect">
            <a:avLst/>
          </a:prstGeom>
          <a:noFill/>
        </p:spPr>
        <p:txBody>
          <a:bodyPr wrap="square" lIns="0" tIns="0" rIns="0" bIns="0">
            <a:spAutoFit/>
          </a:bodyPr>
          <a:lstStyle/>
          <a:p>
            <a:pPr algn="ctr">
              <a:spcAft>
                <a:spcPts val="300"/>
              </a:spcAft>
              <a:defRPr sz="2100" b="1">
                <a:solidFill>
                  <a:srgbClr val="0F1E36"/>
                </a:solidFill>
                <a:latin typeface="Arial"/>
              </a:defRPr>
            </a:pPr>
            <a:r>
              <a:rPr sz="2400" dirty="0"/>
              <a:t>2-Χρονη </a:t>
            </a:r>
            <a:r>
              <a:rPr sz="2400" dirty="0" err="1" smtClean="0"/>
              <a:t>Πετρελαιομηχανή</a:t>
            </a:r>
            <a:endParaRPr sz="2400" dirty="0"/>
          </a:p>
        </p:txBody>
      </p:sp>
      <p:pic>
        <p:nvPicPr>
          <p:cNvPr id="5" name="Picture 4" descr="timing_2stroke.png"/>
          <p:cNvPicPr>
            <a:picLocks noChangeAspect="1"/>
          </p:cNvPicPr>
          <p:nvPr/>
        </p:nvPicPr>
        <p:blipFill>
          <a:blip r:embed="rId3"/>
          <a:stretch>
            <a:fillRect/>
          </a:stretch>
        </p:blipFill>
        <p:spPr>
          <a:xfrm>
            <a:off x="5822812" y="696483"/>
            <a:ext cx="5595956" cy="5953019"/>
          </a:xfrm>
          <a:prstGeom prst="rect">
            <a:avLst/>
          </a:prstGeom>
        </p:spPr>
      </p:pic>
      <p:pic>
        <p:nvPicPr>
          <p:cNvPr id="11" name="Picture 3" descr="engine_2stroke_final.png"/>
          <p:cNvPicPr>
            <a:picLocks noChangeAspect="1"/>
          </p:cNvPicPr>
          <p:nvPr/>
        </p:nvPicPr>
        <p:blipFill>
          <a:blip r:embed="rId4"/>
          <a:stretch>
            <a:fillRect/>
          </a:stretch>
        </p:blipFill>
        <p:spPr>
          <a:xfrm>
            <a:off x="735832" y="688925"/>
            <a:ext cx="5086980" cy="5960577"/>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20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8F9FA"/>
        </a:solidFill>
        <a:effectLst/>
      </p:bgPr>
    </p:bg>
    <p:spTree>
      <p:nvGrpSpPr>
        <p:cNvPr id="1" name=""/>
        <p:cNvGrpSpPr/>
        <p:nvPr/>
      </p:nvGrpSpPr>
      <p:grpSpPr>
        <a:xfrm>
          <a:off x="0" y="0"/>
          <a:ext cx="0" cy="0"/>
          <a:chOff x="0" y="0"/>
          <a:chExt cx="0" cy="0"/>
        </a:xfrm>
      </p:grpSpPr>
      <p:sp>
        <p:nvSpPr>
          <p:cNvPr id="2" name="TextBox 1"/>
          <p:cNvSpPr txBox="1"/>
          <p:nvPr/>
        </p:nvSpPr>
        <p:spPr>
          <a:xfrm>
            <a:off x="548640" y="365760"/>
            <a:ext cx="11094415" cy="553998"/>
          </a:xfrm>
          <a:prstGeom prst="rect">
            <a:avLst/>
          </a:prstGeom>
          <a:noFill/>
        </p:spPr>
        <p:txBody>
          <a:bodyPr wrap="square" lIns="0" tIns="0" rIns="0" bIns="0">
            <a:spAutoFit/>
          </a:bodyPr>
          <a:lstStyle/>
          <a:p>
            <a:pPr algn="ctr">
              <a:spcAft>
                <a:spcPts val="300"/>
              </a:spcAft>
              <a:defRPr sz="2100" b="1">
                <a:solidFill>
                  <a:srgbClr val="0F1E36"/>
                </a:solidFill>
                <a:latin typeface="Arial"/>
              </a:defRPr>
            </a:pPr>
            <a:r>
              <a:rPr sz="3600" dirty="0" smtClean="0"/>
              <a:t>4-</a:t>
            </a:r>
            <a:r>
              <a:rPr lang="el-GR" sz="3600" dirty="0" smtClean="0"/>
              <a:t>χ</a:t>
            </a:r>
            <a:r>
              <a:rPr sz="3600" dirty="0" err="1" smtClean="0"/>
              <a:t>ρον</a:t>
            </a:r>
            <a:r>
              <a:rPr lang="el-GR" sz="3600" dirty="0" smtClean="0"/>
              <a:t>η</a:t>
            </a:r>
            <a:r>
              <a:rPr sz="3600" dirty="0" smtClean="0"/>
              <a:t> </a:t>
            </a:r>
            <a:r>
              <a:rPr sz="3600" dirty="0"/>
              <a:t>(720°) </a:t>
            </a:r>
            <a:r>
              <a:rPr lang="en-US" sz="3600" dirty="0" err="1" smtClean="0"/>
              <a:t>vs</a:t>
            </a:r>
            <a:r>
              <a:rPr sz="3600" dirty="0" smtClean="0"/>
              <a:t> 2-</a:t>
            </a:r>
            <a:r>
              <a:rPr lang="el-GR" sz="3600" dirty="0" smtClean="0"/>
              <a:t>χ</a:t>
            </a:r>
            <a:r>
              <a:rPr sz="3600" dirty="0" err="1" smtClean="0"/>
              <a:t>ρον</a:t>
            </a:r>
            <a:r>
              <a:rPr lang="el-GR" sz="3600" dirty="0" smtClean="0"/>
              <a:t>η</a:t>
            </a:r>
            <a:r>
              <a:rPr sz="3600" dirty="0" smtClean="0"/>
              <a:t> </a:t>
            </a:r>
            <a:r>
              <a:rPr sz="3600" dirty="0"/>
              <a:t>(360</a:t>
            </a:r>
            <a:r>
              <a:rPr sz="3600" dirty="0" smtClean="0"/>
              <a:t>°)</a:t>
            </a:r>
            <a:endParaRPr sz="3600" dirty="0"/>
          </a:p>
        </p:txBody>
      </p:sp>
      <p:sp>
        <p:nvSpPr>
          <p:cNvPr id="3" name="Rectangle 2"/>
          <p:cNvSpPr/>
          <p:nvPr/>
        </p:nvSpPr>
        <p:spPr>
          <a:xfrm>
            <a:off x="548640" y="1261872"/>
            <a:ext cx="11094415" cy="25400"/>
          </a:xfrm>
          <a:prstGeom prst="rect">
            <a:avLst/>
          </a:prstGeom>
          <a:solidFill>
            <a:srgbClr val="DCE1E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graphicFrame>
        <p:nvGraphicFramePr>
          <p:cNvPr id="4" name="Table 3"/>
          <p:cNvGraphicFramePr>
            <a:graphicFrameLocks noGrp="1"/>
          </p:cNvGraphicFramePr>
          <p:nvPr/>
        </p:nvGraphicFramePr>
        <p:xfrm>
          <a:off x="548640" y="1417316"/>
          <a:ext cx="11094415" cy="4815015"/>
        </p:xfrm>
        <a:graphic>
          <a:graphicData uri="http://schemas.openxmlformats.org/drawingml/2006/table">
            <a:tbl>
              <a:tblPr firstRow="1" bandRow="1">
                <a:tableStyleId>{5C22544A-7EE6-4342-B048-85BDC9FD1C3A}</a:tableStyleId>
              </a:tblPr>
              <a:tblGrid>
                <a:gridCol w="2286000"/>
                <a:gridCol w="2926080"/>
                <a:gridCol w="2926080"/>
                <a:gridCol w="2956255"/>
              </a:tblGrid>
              <a:tr h="600291">
                <a:tc>
                  <a:txBody>
                    <a:bodyPr/>
                    <a:lstStyle/>
                    <a:p>
                      <a:pPr>
                        <a:defRPr sz="1050" b="1">
                          <a:solidFill>
                            <a:srgbClr val="FFFFFF"/>
                          </a:solidFill>
                          <a:latin typeface="Arial"/>
                        </a:defRPr>
                      </a:pPr>
                      <a:r>
                        <a:rPr sz="1400" dirty="0" err="1"/>
                        <a:t>Παράμετρος</a:t>
                      </a:r>
                      <a:r>
                        <a:rPr sz="1400" dirty="0"/>
                        <a:t> </a:t>
                      </a:r>
                      <a:r>
                        <a:rPr sz="1400" dirty="0" err="1"/>
                        <a:t>Χρονισμού</a:t>
                      </a:r>
                      <a:endParaRPr sz="1400" dirty="0"/>
                    </a:p>
                  </a:txBody>
                  <a:tcPr>
                    <a:solidFill>
                      <a:srgbClr val="0F1E36"/>
                    </a:solidFill>
                  </a:tcPr>
                </a:tc>
                <a:tc>
                  <a:txBody>
                    <a:bodyPr/>
                    <a:lstStyle/>
                    <a:p>
                      <a:pPr>
                        <a:defRPr sz="1050" b="1">
                          <a:solidFill>
                            <a:srgbClr val="FFFFFF"/>
                          </a:solidFill>
                          <a:latin typeface="Arial"/>
                        </a:defRPr>
                      </a:pPr>
                      <a:r>
                        <a:rPr sz="1400" dirty="0"/>
                        <a:t>4-Χρονη </a:t>
                      </a:r>
                      <a:r>
                        <a:rPr sz="1400" dirty="0" err="1"/>
                        <a:t>Πετρελαιομηχανή</a:t>
                      </a:r>
                      <a:r>
                        <a:rPr sz="1400" dirty="0"/>
                        <a:t> (</a:t>
                      </a:r>
                      <a:r>
                        <a:rPr sz="1400" dirty="0" err="1"/>
                        <a:t>Βαλβίδες</a:t>
                      </a:r>
                      <a:r>
                        <a:rPr sz="1400" dirty="0"/>
                        <a:t>)</a:t>
                      </a:r>
                    </a:p>
                  </a:txBody>
                  <a:tcPr>
                    <a:solidFill>
                      <a:srgbClr val="0F1E36"/>
                    </a:solidFill>
                  </a:tcPr>
                </a:tc>
                <a:tc>
                  <a:txBody>
                    <a:bodyPr/>
                    <a:lstStyle/>
                    <a:p>
                      <a:pPr>
                        <a:defRPr sz="1050" b="1">
                          <a:solidFill>
                            <a:srgbClr val="FFFFFF"/>
                          </a:solidFill>
                          <a:latin typeface="Arial"/>
                        </a:defRPr>
                      </a:pPr>
                      <a:r>
                        <a:rPr sz="1400"/>
                        <a:t>2-Χρονη Πετρελαιομηχανή (Θυρίδες)</a:t>
                      </a:r>
                    </a:p>
                  </a:txBody>
                  <a:tcPr>
                    <a:solidFill>
                      <a:srgbClr val="0F1E36"/>
                    </a:solidFill>
                  </a:tcPr>
                </a:tc>
                <a:tc>
                  <a:txBody>
                    <a:bodyPr/>
                    <a:lstStyle/>
                    <a:p>
                      <a:pPr>
                        <a:defRPr sz="1050" b="1">
                          <a:solidFill>
                            <a:srgbClr val="FFFFFF"/>
                          </a:solidFill>
                          <a:latin typeface="Arial"/>
                        </a:defRPr>
                      </a:pPr>
                      <a:r>
                        <a:rPr sz="1400" dirty="0" err="1"/>
                        <a:t>Λειτουργικός</a:t>
                      </a:r>
                      <a:r>
                        <a:rPr sz="1400" dirty="0"/>
                        <a:t> </a:t>
                      </a:r>
                      <a:r>
                        <a:rPr sz="1400" dirty="0" err="1"/>
                        <a:t>Σκοπός</a:t>
                      </a:r>
                      <a:r>
                        <a:rPr sz="1400" dirty="0"/>
                        <a:t> &amp; </a:t>
                      </a:r>
                      <a:r>
                        <a:rPr sz="1400" dirty="0" err="1"/>
                        <a:t>Φυσική</a:t>
                      </a:r>
                      <a:r>
                        <a:rPr sz="1400" dirty="0"/>
                        <a:t> </a:t>
                      </a:r>
                      <a:r>
                        <a:rPr sz="1400" dirty="0" err="1"/>
                        <a:t>Ερμηνεία</a:t>
                      </a:r>
                      <a:endParaRPr sz="1400" dirty="0"/>
                    </a:p>
                  </a:txBody>
                  <a:tcPr>
                    <a:solidFill>
                      <a:srgbClr val="0F1E36"/>
                    </a:solidFill>
                  </a:tcPr>
                </a:tc>
              </a:tr>
              <a:tr h="600291">
                <a:tc>
                  <a:txBody>
                    <a:bodyPr/>
                    <a:lstStyle/>
                    <a:p>
                      <a:pPr>
                        <a:defRPr sz="950" b="1">
                          <a:solidFill>
                            <a:srgbClr val="2C3E50"/>
                          </a:solidFill>
                          <a:latin typeface="Arial"/>
                        </a:defRPr>
                      </a:pPr>
                      <a:r>
                        <a:rPr sz="1100" dirty="0" err="1"/>
                        <a:t>Διάρκεια</a:t>
                      </a:r>
                      <a:r>
                        <a:rPr sz="1100" dirty="0"/>
                        <a:t> </a:t>
                      </a:r>
                      <a:r>
                        <a:rPr sz="1100" dirty="0" err="1"/>
                        <a:t>Πλήρους</a:t>
                      </a:r>
                      <a:r>
                        <a:rPr sz="1100" dirty="0"/>
                        <a:t> </a:t>
                      </a:r>
                      <a:r>
                        <a:rPr sz="1100" dirty="0" err="1"/>
                        <a:t>Κύκλου</a:t>
                      </a:r>
                      <a:endParaRPr sz="1100" dirty="0"/>
                    </a:p>
                  </a:txBody>
                  <a:tcPr marL="88900" marR="88900" marT="50800" marB="50800">
                    <a:solidFill>
                      <a:srgbClr val="FFFFFF"/>
                    </a:solidFill>
                  </a:tcPr>
                </a:tc>
                <a:tc>
                  <a:txBody>
                    <a:bodyPr/>
                    <a:lstStyle/>
                    <a:p>
                      <a:pPr>
                        <a:defRPr sz="950">
                          <a:solidFill>
                            <a:srgbClr val="1A252F"/>
                          </a:solidFill>
                          <a:latin typeface="Arial"/>
                        </a:defRPr>
                      </a:pPr>
                      <a:r>
                        <a:rPr sz="1100"/>
                        <a:t>720° γωνίας στροφάλου</a:t>
                      </a:r>
                      <a:br>
                        <a:rPr sz="1100"/>
                      </a:br>
                      <a:r>
                        <a:rPr sz="1100"/>
                        <a:t>(2 περιστροφές, 4 διαδρομές)</a:t>
                      </a:r>
                    </a:p>
                  </a:txBody>
                  <a:tcPr marL="88900" marR="88900" marT="50800" marB="50800">
                    <a:solidFill>
                      <a:srgbClr val="FFFFFF"/>
                    </a:solidFill>
                  </a:tcPr>
                </a:tc>
                <a:tc>
                  <a:txBody>
                    <a:bodyPr/>
                    <a:lstStyle/>
                    <a:p>
                      <a:pPr>
                        <a:defRPr sz="950">
                          <a:solidFill>
                            <a:srgbClr val="1A252F"/>
                          </a:solidFill>
                          <a:latin typeface="Arial"/>
                        </a:defRPr>
                      </a:pPr>
                      <a:r>
                        <a:rPr sz="1100"/>
                        <a:t>360° γωνίας στροφάλου</a:t>
                      </a:r>
                      <a:br>
                        <a:rPr sz="1100"/>
                      </a:br>
                      <a:r>
                        <a:rPr sz="1100"/>
                        <a:t>(1 περιστροφή, 2 διαδρομές)</a:t>
                      </a:r>
                    </a:p>
                  </a:txBody>
                  <a:tcPr marL="88900" marR="88900" marT="50800" marB="50800">
                    <a:solidFill>
                      <a:srgbClr val="FFFFFF"/>
                    </a:solidFill>
                  </a:tcPr>
                </a:tc>
                <a:tc>
                  <a:txBody>
                    <a:bodyPr/>
                    <a:lstStyle/>
                    <a:p>
                      <a:pPr>
                        <a:defRPr sz="950">
                          <a:solidFill>
                            <a:srgbClr val="1A252F"/>
                          </a:solidFill>
                          <a:latin typeface="Arial"/>
                        </a:defRPr>
                      </a:pPr>
                      <a:r>
                        <a:rPr sz="1100" dirty="0" err="1"/>
                        <a:t>Ολοκλήρωση</a:t>
                      </a:r>
                      <a:r>
                        <a:rPr sz="1100" dirty="0"/>
                        <a:t> </a:t>
                      </a:r>
                      <a:r>
                        <a:rPr sz="1100" dirty="0" err="1"/>
                        <a:t>των</a:t>
                      </a:r>
                      <a:r>
                        <a:rPr sz="1100" dirty="0"/>
                        <a:t> 4 </a:t>
                      </a:r>
                      <a:r>
                        <a:rPr sz="1100" dirty="0" err="1"/>
                        <a:t>φάσεων</a:t>
                      </a:r>
                      <a:r>
                        <a:rPr sz="1100" dirty="0"/>
                        <a:t> (</a:t>
                      </a:r>
                      <a:r>
                        <a:rPr sz="1100" dirty="0" err="1"/>
                        <a:t>εισαγωγή</a:t>
                      </a:r>
                      <a:r>
                        <a:rPr sz="1100" dirty="0"/>
                        <a:t>, </a:t>
                      </a:r>
                      <a:r>
                        <a:rPr sz="1100" dirty="0" err="1"/>
                        <a:t>συμπίεση</a:t>
                      </a:r>
                      <a:r>
                        <a:rPr sz="1100" dirty="0"/>
                        <a:t>, </a:t>
                      </a:r>
                      <a:r>
                        <a:rPr sz="1100" dirty="0" err="1"/>
                        <a:t>εκτόνωση</a:t>
                      </a:r>
                      <a:r>
                        <a:rPr sz="1100" dirty="0"/>
                        <a:t>, </a:t>
                      </a:r>
                      <a:r>
                        <a:rPr sz="1100" dirty="0" err="1"/>
                        <a:t>εξαγωγή</a:t>
                      </a:r>
                      <a:r>
                        <a:rPr sz="1100" dirty="0"/>
                        <a:t>).</a:t>
                      </a:r>
                    </a:p>
                  </a:txBody>
                  <a:tcPr marL="88900" marR="88900" marT="50800" marB="50800">
                    <a:solidFill>
                      <a:srgbClr val="FFFFFF"/>
                    </a:solidFill>
                  </a:tcPr>
                </a:tc>
              </a:tr>
              <a:tr h="600291">
                <a:tc>
                  <a:txBody>
                    <a:bodyPr/>
                    <a:lstStyle/>
                    <a:p>
                      <a:pPr>
                        <a:defRPr sz="950" b="1">
                          <a:solidFill>
                            <a:srgbClr val="2C3E50"/>
                          </a:solidFill>
                          <a:latin typeface="Arial"/>
                        </a:defRPr>
                      </a:pPr>
                      <a:r>
                        <a:rPr sz="1100" dirty="0" err="1"/>
                        <a:t>Μηχανισμός</a:t>
                      </a:r>
                      <a:r>
                        <a:rPr sz="1100" dirty="0"/>
                        <a:t> </a:t>
                      </a:r>
                      <a:r>
                        <a:rPr sz="1100" dirty="0" err="1"/>
                        <a:t>Ελέγχου</a:t>
                      </a:r>
                      <a:r>
                        <a:rPr sz="1100" dirty="0"/>
                        <a:t> </a:t>
                      </a:r>
                      <a:r>
                        <a:rPr sz="1100" dirty="0" err="1"/>
                        <a:t>Ροής</a:t>
                      </a:r>
                      <a:endParaRPr sz="1100" dirty="0"/>
                    </a:p>
                  </a:txBody>
                  <a:tcPr marL="88900" marR="88900" marT="50800" marB="50800">
                    <a:solidFill>
                      <a:srgbClr val="F2F4F7"/>
                    </a:solidFill>
                  </a:tcPr>
                </a:tc>
                <a:tc>
                  <a:txBody>
                    <a:bodyPr/>
                    <a:lstStyle/>
                    <a:p>
                      <a:pPr>
                        <a:defRPr sz="950">
                          <a:solidFill>
                            <a:srgbClr val="1A252F"/>
                          </a:solidFill>
                          <a:latin typeface="Arial"/>
                        </a:defRPr>
                      </a:pPr>
                      <a:r>
                        <a:rPr sz="1100" dirty="0" err="1"/>
                        <a:t>Βαλβίδες</a:t>
                      </a:r>
                      <a:r>
                        <a:rPr sz="1100" dirty="0"/>
                        <a:t> </a:t>
                      </a:r>
                      <a:r>
                        <a:rPr sz="1100" dirty="0" err="1"/>
                        <a:t>στο</a:t>
                      </a:r>
                      <a:r>
                        <a:rPr sz="1100" dirty="0"/>
                        <a:t> </a:t>
                      </a:r>
                      <a:r>
                        <a:rPr sz="1100" dirty="0" err="1"/>
                        <a:t>πώμα</a:t>
                      </a:r>
                      <a:r>
                        <a:rPr sz="1100" dirty="0"/>
                        <a:t> / </a:t>
                      </a:r>
                      <a:r>
                        <a:rPr sz="1100" dirty="0" err="1"/>
                        <a:t>κεφαλή</a:t>
                      </a:r>
                      <a:r>
                        <a:rPr sz="1100" dirty="0"/>
                        <a:t/>
                      </a:r>
                      <a:br>
                        <a:rPr sz="1100" dirty="0"/>
                      </a:br>
                      <a:r>
                        <a:rPr sz="1100" dirty="0"/>
                        <a:t>(</a:t>
                      </a:r>
                      <a:r>
                        <a:rPr sz="1100" dirty="0" err="1"/>
                        <a:t>Ασύμμετρος</a:t>
                      </a:r>
                      <a:r>
                        <a:rPr sz="1100" dirty="0"/>
                        <a:t> </a:t>
                      </a:r>
                      <a:r>
                        <a:rPr sz="1100" dirty="0" err="1"/>
                        <a:t>χρονισμός</a:t>
                      </a:r>
                      <a:r>
                        <a:rPr sz="1100" dirty="0"/>
                        <a:t>)</a:t>
                      </a:r>
                    </a:p>
                  </a:txBody>
                  <a:tcPr marL="88900" marR="88900" marT="50800" marB="50800">
                    <a:solidFill>
                      <a:srgbClr val="F2F4F7"/>
                    </a:solidFill>
                  </a:tcPr>
                </a:tc>
                <a:tc>
                  <a:txBody>
                    <a:bodyPr/>
                    <a:lstStyle/>
                    <a:p>
                      <a:pPr>
                        <a:defRPr sz="950">
                          <a:solidFill>
                            <a:srgbClr val="1A252F"/>
                          </a:solidFill>
                          <a:latin typeface="Arial"/>
                        </a:defRPr>
                      </a:pPr>
                      <a:r>
                        <a:rPr sz="1100"/>
                        <a:t>Θυρίδες στο κάτω μέρος χιτωνίου</a:t>
                      </a:r>
                      <a:br>
                        <a:rPr sz="1100"/>
                      </a:br>
                      <a:r>
                        <a:rPr sz="1100"/>
                        <a:t>(Συμμετρικός γεωμετρικός έλεγχος)</a:t>
                      </a:r>
                    </a:p>
                  </a:txBody>
                  <a:tcPr marL="88900" marR="88900" marT="50800" marB="50800">
                    <a:solidFill>
                      <a:srgbClr val="F2F4F7"/>
                    </a:solidFill>
                  </a:tcPr>
                </a:tc>
                <a:tc>
                  <a:txBody>
                    <a:bodyPr/>
                    <a:lstStyle/>
                    <a:p>
                      <a:pPr>
                        <a:defRPr sz="950">
                          <a:solidFill>
                            <a:srgbClr val="1A252F"/>
                          </a:solidFill>
                          <a:latin typeface="Arial"/>
                        </a:defRPr>
                      </a:pPr>
                      <a:r>
                        <a:rPr sz="1100"/>
                        <a:t>Το έμβολο στη δίχρονη λειτουργεί ως βαλβίδα αποκαλύπτοντας τις θυρίδες.</a:t>
                      </a:r>
                    </a:p>
                  </a:txBody>
                  <a:tcPr marL="88900" marR="88900" marT="50800" marB="50800">
                    <a:solidFill>
                      <a:srgbClr val="F2F4F7"/>
                    </a:solidFill>
                  </a:tcPr>
                </a:tc>
              </a:tr>
              <a:tr h="600291">
                <a:tc>
                  <a:txBody>
                    <a:bodyPr/>
                    <a:lstStyle/>
                    <a:p>
                      <a:pPr>
                        <a:defRPr sz="950" b="1">
                          <a:solidFill>
                            <a:srgbClr val="2C3E50"/>
                          </a:solidFill>
                          <a:latin typeface="Arial"/>
                        </a:defRPr>
                      </a:pPr>
                      <a:r>
                        <a:rPr sz="1100"/>
                        <a:t>Εισαγωγή Αέρα / Σάρωση</a:t>
                      </a:r>
                    </a:p>
                  </a:txBody>
                  <a:tcPr marL="88900" marR="88900" marT="50800" marB="50800">
                    <a:solidFill>
                      <a:srgbClr val="FFFFFF"/>
                    </a:solidFill>
                  </a:tcPr>
                </a:tc>
                <a:tc>
                  <a:txBody>
                    <a:bodyPr/>
                    <a:lstStyle/>
                    <a:p>
                      <a:pPr>
                        <a:defRPr sz="950">
                          <a:solidFill>
                            <a:srgbClr val="1A252F"/>
                          </a:solidFill>
                          <a:latin typeface="Arial"/>
                        </a:defRPr>
                      </a:pPr>
                      <a:r>
                        <a:rPr sz="1100" dirty="0" err="1"/>
                        <a:t>Άνοιγμα</a:t>
                      </a:r>
                      <a:r>
                        <a:rPr sz="1100" dirty="0"/>
                        <a:t>: 10°–35° </a:t>
                      </a:r>
                      <a:r>
                        <a:rPr sz="1100" dirty="0" err="1"/>
                        <a:t>π.ΑΝΣ</a:t>
                      </a:r>
                      <a:r>
                        <a:rPr sz="1100" dirty="0"/>
                        <a:t> (</a:t>
                      </a:r>
                      <a:r>
                        <a:rPr sz="1100" dirty="0" err="1"/>
                        <a:t>έως</a:t>
                      </a:r>
                      <a:r>
                        <a:rPr sz="1100" dirty="0"/>
                        <a:t> 80° </a:t>
                      </a:r>
                      <a:r>
                        <a:rPr sz="1100" dirty="0" err="1"/>
                        <a:t>υπερπλ</a:t>
                      </a:r>
                      <a:r>
                        <a:rPr sz="1100" dirty="0"/>
                        <a:t>.)</a:t>
                      </a:r>
                      <a:br>
                        <a:rPr sz="1100" dirty="0"/>
                      </a:br>
                      <a:r>
                        <a:rPr sz="1100" dirty="0" err="1"/>
                        <a:t>Κλείσιμο</a:t>
                      </a:r>
                      <a:r>
                        <a:rPr sz="1100" dirty="0"/>
                        <a:t>: 25°–50° </a:t>
                      </a:r>
                      <a:r>
                        <a:rPr sz="1100" dirty="0" err="1"/>
                        <a:t>μ.ΚΝΣ</a:t>
                      </a:r>
                      <a:endParaRPr sz="1100" dirty="0"/>
                    </a:p>
                  </a:txBody>
                  <a:tcPr marL="88900" marR="88900" marT="50800" marB="50800">
                    <a:solidFill>
                      <a:srgbClr val="FFFFFF"/>
                    </a:solidFill>
                  </a:tcPr>
                </a:tc>
                <a:tc>
                  <a:txBody>
                    <a:bodyPr/>
                    <a:lstStyle/>
                    <a:p>
                      <a:pPr>
                        <a:defRPr sz="950">
                          <a:solidFill>
                            <a:srgbClr val="1A252F"/>
                          </a:solidFill>
                          <a:latin typeface="Arial"/>
                        </a:defRPr>
                      </a:pPr>
                      <a:r>
                        <a:rPr sz="1100" dirty="0" err="1"/>
                        <a:t>Άνοιγμα</a:t>
                      </a:r>
                      <a:r>
                        <a:rPr sz="1100" dirty="0"/>
                        <a:t>: 40°–50° </a:t>
                      </a:r>
                      <a:r>
                        <a:rPr sz="1100" dirty="0" err="1"/>
                        <a:t>π.ΚΝΣ</a:t>
                      </a:r>
                      <a:r>
                        <a:rPr sz="1100" dirty="0"/>
                        <a:t/>
                      </a:r>
                      <a:br>
                        <a:rPr sz="1100" dirty="0"/>
                      </a:br>
                      <a:r>
                        <a:rPr sz="1100" dirty="0" err="1"/>
                        <a:t>Κλείσιμο</a:t>
                      </a:r>
                      <a:r>
                        <a:rPr sz="1100" dirty="0"/>
                        <a:t>: 40°–50° </a:t>
                      </a:r>
                      <a:r>
                        <a:rPr sz="1100" dirty="0" err="1"/>
                        <a:t>μ.ΚΝΣ</a:t>
                      </a:r>
                      <a:r>
                        <a:rPr sz="1100" dirty="0"/>
                        <a:t> (</a:t>
                      </a:r>
                      <a:r>
                        <a:rPr sz="1100" dirty="0" err="1"/>
                        <a:t>Διάρκεια</a:t>
                      </a:r>
                      <a:r>
                        <a:rPr sz="1100" dirty="0"/>
                        <a:t>: 80°–100°)</a:t>
                      </a:r>
                    </a:p>
                  </a:txBody>
                  <a:tcPr marL="88900" marR="88900" marT="50800" marB="50800">
                    <a:solidFill>
                      <a:srgbClr val="FFFFFF"/>
                    </a:solidFill>
                  </a:tcPr>
                </a:tc>
                <a:tc>
                  <a:txBody>
                    <a:bodyPr/>
                    <a:lstStyle/>
                    <a:p>
                      <a:pPr>
                        <a:defRPr sz="950">
                          <a:solidFill>
                            <a:srgbClr val="1A252F"/>
                          </a:solidFill>
                          <a:latin typeface="Arial"/>
                        </a:defRPr>
                      </a:pPr>
                      <a:r>
                        <a:rPr sz="1100"/>
                        <a:t>Μέγιστη πλήρωση καθαρού αέρα με αξιοποίηση αδράνειας και αντλίας σάρωσης.</a:t>
                      </a:r>
                    </a:p>
                  </a:txBody>
                  <a:tcPr marL="88900" marR="88900" marT="50800" marB="50800">
                    <a:solidFill>
                      <a:srgbClr val="FFFFFF"/>
                    </a:solidFill>
                  </a:tcPr>
                </a:tc>
              </a:tr>
              <a:tr h="600291">
                <a:tc>
                  <a:txBody>
                    <a:bodyPr/>
                    <a:lstStyle/>
                    <a:p>
                      <a:pPr>
                        <a:defRPr sz="950" b="1">
                          <a:solidFill>
                            <a:srgbClr val="2C3E50"/>
                          </a:solidFill>
                          <a:latin typeface="Arial"/>
                        </a:defRPr>
                      </a:pPr>
                      <a:r>
                        <a:rPr sz="1100"/>
                        <a:t>Εξαγωγή Καυσαερίων</a:t>
                      </a:r>
                    </a:p>
                  </a:txBody>
                  <a:tcPr marL="88900" marR="88900" marT="50800" marB="50800">
                    <a:solidFill>
                      <a:srgbClr val="F2F4F7"/>
                    </a:solidFill>
                  </a:tcPr>
                </a:tc>
                <a:tc>
                  <a:txBody>
                    <a:bodyPr/>
                    <a:lstStyle/>
                    <a:p>
                      <a:pPr>
                        <a:defRPr sz="950">
                          <a:solidFill>
                            <a:srgbClr val="1A252F"/>
                          </a:solidFill>
                          <a:latin typeface="Arial"/>
                        </a:defRPr>
                      </a:pPr>
                      <a:r>
                        <a:rPr sz="1100"/>
                        <a:t>Άνοιγμα: 30°–50° π.ΚΝΣ (45°–70° υπερπλ.)</a:t>
                      </a:r>
                      <a:br>
                        <a:rPr sz="1100"/>
                      </a:br>
                      <a:r>
                        <a:rPr sz="1100"/>
                        <a:t>Κλείσιμο: 5°–25° μ.ΑΝΣ</a:t>
                      </a:r>
                    </a:p>
                  </a:txBody>
                  <a:tcPr marL="88900" marR="88900" marT="50800" marB="50800">
                    <a:solidFill>
                      <a:srgbClr val="F2F4F7"/>
                    </a:solidFill>
                  </a:tcPr>
                </a:tc>
                <a:tc>
                  <a:txBody>
                    <a:bodyPr/>
                    <a:lstStyle/>
                    <a:p>
                      <a:pPr>
                        <a:defRPr sz="950">
                          <a:solidFill>
                            <a:srgbClr val="1A252F"/>
                          </a:solidFill>
                          <a:latin typeface="Arial"/>
                        </a:defRPr>
                      </a:pPr>
                      <a:r>
                        <a:rPr sz="1100" dirty="0" err="1"/>
                        <a:t>Άνοιγμα</a:t>
                      </a:r>
                      <a:r>
                        <a:rPr sz="1100" dirty="0"/>
                        <a:t>: 60°–80° </a:t>
                      </a:r>
                      <a:r>
                        <a:rPr sz="1100" dirty="0" err="1"/>
                        <a:t>π.ΚΝΣ</a:t>
                      </a:r>
                      <a:r>
                        <a:rPr sz="1100" dirty="0"/>
                        <a:t/>
                      </a:r>
                      <a:br>
                        <a:rPr sz="1100" dirty="0"/>
                      </a:br>
                      <a:r>
                        <a:rPr sz="1100" dirty="0" err="1"/>
                        <a:t>Κλείσιμο</a:t>
                      </a:r>
                      <a:r>
                        <a:rPr sz="1100" dirty="0"/>
                        <a:t>: 60°–80° </a:t>
                      </a:r>
                      <a:r>
                        <a:rPr sz="1100" dirty="0" err="1"/>
                        <a:t>μ.ΚΝΣ</a:t>
                      </a:r>
                      <a:r>
                        <a:rPr sz="1100" dirty="0"/>
                        <a:t> (</a:t>
                      </a:r>
                      <a:r>
                        <a:rPr sz="1100" dirty="0" err="1"/>
                        <a:t>Διάρκεια</a:t>
                      </a:r>
                      <a:r>
                        <a:rPr sz="1100" dirty="0"/>
                        <a:t>: 120°–160°)</a:t>
                      </a:r>
                    </a:p>
                  </a:txBody>
                  <a:tcPr marL="88900" marR="88900" marT="50800" marB="50800">
                    <a:solidFill>
                      <a:srgbClr val="F2F4F7"/>
                    </a:solidFill>
                  </a:tcPr>
                </a:tc>
                <a:tc>
                  <a:txBody>
                    <a:bodyPr/>
                    <a:lstStyle/>
                    <a:p>
                      <a:pPr>
                        <a:defRPr sz="950">
                          <a:solidFill>
                            <a:srgbClr val="1A252F"/>
                          </a:solidFill>
                          <a:latin typeface="Arial"/>
                        </a:defRPr>
                      </a:pPr>
                      <a:r>
                        <a:rPr sz="1100"/>
                        <a:t>Έγκαιρη πτώση πίεσης κυλίνδρου πριν το ΚΝΣ για αποφυγή αρνητικού έργου.</a:t>
                      </a:r>
                    </a:p>
                  </a:txBody>
                  <a:tcPr marL="88900" marR="88900" marT="50800" marB="50800">
                    <a:solidFill>
                      <a:srgbClr val="F2F4F7"/>
                    </a:solidFill>
                  </a:tcPr>
                </a:tc>
              </a:tr>
              <a:tr h="600291">
                <a:tc>
                  <a:txBody>
                    <a:bodyPr/>
                    <a:lstStyle/>
                    <a:p>
                      <a:pPr>
                        <a:defRPr sz="950" b="1">
                          <a:solidFill>
                            <a:srgbClr val="2C3E50"/>
                          </a:solidFill>
                          <a:latin typeface="Arial"/>
                        </a:defRPr>
                      </a:pPr>
                      <a:r>
                        <a:rPr sz="1100"/>
                        <a:t>Προπορεία Έγχυσης Καυσίμου</a:t>
                      </a:r>
                    </a:p>
                  </a:txBody>
                  <a:tcPr marL="88900" marR="88900" marT="50800" marB="50800">
                    <a:solidFill>
                      <a:srgbClr val="FFFFFF"/>
                    </a:solidFill>
                  </a:tcPr>
                </a:tc>
                <a:tc>
                  <a:txBody>
                    <a:bodyPr/>
                    <a:lstStyle/>
                    <a:p>
                      <a:pPr>
                        <a:defRPr sz="950">
                          <a:solidFill>
                            <a:srgbClr val="1A252F"/>
                          </a:solidFill>
                          <a:latin typeface="Arial"/>
                        </a:defRPr>
                      </a:pPr>
                      <a:r>
                        <a:rPr sz="1100"/>
                        <a:t>10°–30° πριν το ΑΝΣ</a:t>
                      </a:r>
                      <a:br>
                        <a:rPr sz="1100"/>
                      </a:br>
                      <a:r>
                        <a:rPr sz="1100"/>
                        <a:t>(8°–10° αργόστροφες, 25°–30° ταχύστροφες)</a:t>
                      </a:r>
                    </a:p>
                  </a:txBody>
                  <a:tcPr marL="88900" marR="88900" marT="50800" marB="50800">
                    <a:solidFill>
                      <a:srgbClr val="FFFFFF"/>
                    </a:solidFill>
                  </a:tcPr>
                </a:tc>
                <a:tc>
                  <a:txBody>
                    <a:bodyPr/>
                    <a:lstStyle/>
                    <a:p>
                      <a:pPr>
                        <a:defRPr sz="950">
                          <a:solidFill>
                            <a:srgbClr val="1A252F"/>
                          </a:solidFill>
                          <a:latin typeface="Arial"/>
                        </a:defRPr>
                      </a:pPr>
                      <a:r>
                        <a:rPr sz="1100" dirty="0"/>
                        <a:t>10°–25° </a:t>
                      </a:r>
                      <a:r>
                        <a:rPr sz="1100" dirty="0" err="1"/>
                        <a:t>πριν</a:t>
                      </a:r>
                      <a:r>
                        <a:rPr sz="1100" dirty="0"/>
                        <a:t> </a:t>
                      </a:r>
                      <a:r>
                        <a:rPr sz="1100" dirty="0" err="1"/>
                        <a:t>το</a:t>
                      </a:r>
                      <a:r>
                        <a:rPr sz="1100" dirty="0"/>
                        <a:t> ΑΝΣ</a:t>
                      </a:r>
                      <a:br>
                        <a:rPr sz="1100" dirty="0"/>
                      </a:br>
                      <a:r>
                        <a:rPr sz="1100" dirty="0"/>
                        <a:t>(</a:t>
                      </a:r>
                      <a:r>
                        <a:rPr sz="1100" dirty="0" err="1"/>
                        <a:t>Τέλος</a:t>
                      </a:r>
                      <a:r>
                        <a:rPr sz="1100" dirty="0"/>
                        <a:t> </a:t>
                      </a:r>
                      <a:r>
                        <a:rPr sz="1100" dirty="0" err="1"/>
                        <a:t>έγχυσης</a:t>
                      </a:r>
                      <a:r>
                        <a:rPr sz="1100" dirty="0"/>
                        <a:t>/</a:t>
                      </a:r>
                      <a:r>
                        <a:rPr sz="1100" dirty="0" err="1"/>
                        <a:t>καύσης</a:t>
                      </a:r>
                      <a:r>
                        <a:rPr sz="1100" dirty="0"/>
                        <a:t>: 10°–30° </a:t>
                      </a:r>
                      <a:r>
                        <a:rPr sz="1100" dirty="0" err="1"/>
                        <a:t>μ.ΑΝΣ</a:t>
                      </a:r>
                      <a:r>
                        <a:rPr sz="1100" dirty="0"/>
                        <a:t>)</a:t>
                      </a:r>
                    </a:p>
                  </a:txBody>
                  <a:tcPr marL="88900" marR="88900" marT="50800" marB="50800">
                    <a:solidFill>
                      <a:srgbClr val="FFFFFF"/>
                    </a:solidFill>
                  </a:tcPr>
                </a:tc>
                <a:tc>
                  <a:txBody>
                    <a:bodyPr/>
                    <a:lstStyle/>
                    <a:p>
                      <a:pPr>
                        <a:defRPr sz="950">
                          <a:solidFill>
                            <a:srgbClr val="1A252F"/>
                          </a:solidFill>
                          <a:latin typeface="Arial"/>
                        </a:defRPr>
                      </a:pPr>
                      <a:r>
                        <a:rPr sz="1100" dirty="0" err="1"/>
                        <a:t>Αντιστάθμιση</a:t>
                      </a:r>
                      <a:r>
                        <a:rPr sz="1100" dirty="0"/>
                        <a:t> </a:t>
                      </a:r>
                      <a:r>
                        <a:rPr sz="1100" dirty="0" err="1"/>
                        <a:t>χρόνου</a:t>
                      </a:r>
                      <a:r>
                        <a:rPr sz="1100" dirty="0"/>
                        <a:t> </a:t>
                      </a:r>
                      <a:r>
                        <a:rPr sz="1100" dirty="0" err="1"/>
                        <a:t>χημικής</a:t>
                      </a:r>
                      <a:r>
                        <a:rPr sz="1100" dirty="0"/>
                        <a:t> </a:t>
                      </a:r>
                      <a:r>
                        <a:rPr sz="1100" dirty="0" err="1"/>
                        <a:t>υστέρησης</a:t>
                      </a:r>
                      <a:r>
                        <a:rPr sz="1100" dirty="0"/>
                        <a:t> </a:t>
                      </a:r>
                      <a:r>
                        <a:rPr sz="1100" dirty="0" err="1"/>
                        <a:t>αυτανάφλεξης</a:t>
                      </a:r>
                      <a:r>
                        <a:rPr sz="1100" dirty="0"/>
                        <a:t> </a:t>
                      </a:r>
                      <a:r>
                        <a:rPr sz="1100" dirty="0" err="1"/>
                        <a:t>του</a:t>
                      </a:r>
                      <a:r>
                        <a:rPr sz="1100" dirty="0"/>
                        <a:t> </a:t>
                      </a:r>
                      <a:r>
                        <a:rPr sz="1100" dirty="0" err="1"/>
                        <a:t>πετρελαίου</a:t>
                      </a:r>
                      <a:r>
                        <a:rPr sz="1100" dirty="0"/>
                        <a:t>.</a:t>
                      </a:r>
                    </a:p>
                  </a:txBody>
                  <a:tcPr marL="88900" marR="88900" marT="50800" marB="50800">
                    <a:solidFill>
                      <a:srgbClr val="FFFFFF"/>
                    </a:solidFill>
                  </a:tcPr>
                </a:tc>
              </a:tr>
              <a:tr h="600291">
                <a:tc>
                  <a:txBody>
                    <a:bodyPr/>
                    <a:lstStyle/>
                    <a:p>
                      <a:pPr>
                        <a:defRPr sz="950" b="1">
                          <a:solidFill>
                            <a:srgbClr val="2C3E50"/>
                          </a:solidFill>
                          <a:latin typeface="Arial"/>
                        </a:defRPr>
                      </a:pPr>
                      <a:r>
                        <a:rPr sz="1100"/>
                        <a:t>Επικάλυψη / Ταυτόχρονη Ροή</a:t>
                      </a:r>
                    </a:p>
                  </a:txBody>
                  <a:tcPr marL="88900" marR="88900" marT="50800" marB="50800">
                    <a:solidFill>
                      <a:srgbClr val="F2F4F7"/>
                    </a:solidFill>
                  </a:tcPr>
                </a:tc>
                <a:tc>
                  <a:txBody>
                    <a:bodyPr/>
                    <a:lstStyle/>
                    <a:p>
                      <a:pPr>
                        <a:defRPr sz="950">
                          <a:solidFill>
                            <a:srgbClr val="1A252F"/>
                          </a:solidFill>
                          <a:latin typeface="Arial"/>
                        </a:defRPr>
                      </a:pPr>
                      <a:r>
                        <a:rPr sz="1100"/>
                        <a:t>Επικάλυψη Βαλβίδων στο ΑΝΣ: 15°–60°</a:t>
                      </a:r>
                      <a:br>
                        <a:rPr sz="1100"/>
                      </a:br>
                      <a:r>
                        <a:rPr sz="1100"/>
                        <a:t>(έως 150° σε υπερπληρωμένες)</a:t>
                      </a:r>
                    </a:p>
                  </a:txBody>
                  <a:tcPr marL="88900" marR="88900" marT="50800" marB="50800">
                    <a:solidFill>
                      <a:srgbClr val="F2F4F7"/>
                    </a:solidFill>
                  </a:tcPr>
                </a:tc>
                <a:tc>
                  <a:txBody>
                    <a:bodyPr/>
                    <a:lstStyle/>
                    <a:p>
                      <a:pPr>
                        <a:defRPr sz="950">
                          <a:solidFill>
                            <a:srgbClr val="1A252F"/>
                          </a:solidFill>
                          <a:latin typeface="Arial"/>
                        </a:defRPr>
                      </a:pPr>
                      <a:r>
                        <a:rPr sz="1100"/>
                        <a:t>Ταυτόχρονο άνοιγμα στο ΚΝΣ: 80°–100°</a:t>
                      </a:r>
                      <a:br>
                        <a:rPr sz="1100"/>
                      </a:br>
                      <a:r>
                        <a:rPr sz="1100"/>
                        <a:t>(Διάστημα Blowdown: 15°–25°)</a:t>
                      </a:r>
                    </a:p>
                  </a:txBody>
                  <a:tcPr marL="88900" marR="88900" marT="50800" marB="50800">
                    <a:solidFill>
                      <a:srgbClr val="F2F4F7"/>
                    </a:solidFill>
                  </a:tcPr>
                </a:tc>
                <a:tc>
                  <a:txBody>
                    <a:bodyPr/>
                    <a:lstStyle/>
                    <a:p>
                      <a:pPr>
                        <a:defRPr sz="950">
                          <a:solidFill>
                            <a:srgbClr val="1A252F"/>
                          </a:solidFill>
                          <a:latin typeface="Arial"/>
                        </a:defRPr>
                      </a:pPr>
                      <a:r>
                        <a:rPr sz="1100" dirty="0" err="1"/>
                        <a:t>Απόπλυση</a:t>
                      </a:r>
                      <a:r>
                        <a:rPr sz="1100" dirty="0"/>
                        <a:t> </a:t>
                      </a:r>
                      <a:r>
                        <a:rPr sz="1100" dirty="0" err="1"/>
                        <a:t>κυλίνδρου</a:t>
                      </a:r>
                      <a:r>
                        <a:rPr sz="1100" dirty="0"/>
                        <a:t> </a:t>
                      </a:r>
                      <a:r>
                        <a:rPr sz="1100" dirty="0" err="1"/>
                        <a:t>από</a:t>
                      </a:r>
                      <a:r>
                        <a:rPr sz="1100" dirty="0"/>
                        <a:t> </a:t>
                      </a:r>
                      <a:r>
                        <a:rPr sz="1100" dirty="0" err="1"/>
                        <a:t>κατάλοιπα</a:t>
                      </a:r>
                      <a:r>
                        <a:rPr sz="1100" dirty="0"/>
                        <a:t> </a:t>
                      </a:r>
                      <a:r>
                        <a:rPr sz="1100" dirty="0" err="1"/>
                        <a:t>καύσης</a:t>
                      </a:r>
                      <a:r>
                        <a:rPr sz="1100" dirty="0"/>
                        <a:t> </a:t>
                      </a:r>
                      <a:r>
                        <a:rPr sz="1100" dirty="0" err="1"/>
                        <a:t>και</a:t>
                      </a:r>
                      <a:r>
                        <a:rPr sz="1100" dirty="0"/>
                        <a:t> </a:t>
                      </a:r>
                      <a:r>
                        <a:rPr sz="1100" dirty="0" err="1"/>
                        <a:t>εντατική</a:t>
                      </a:r>
                      <a:r>
                        <a:rPr sz="1100" dirty="0"/>
                        <a:t> </a:t>
                      </a:r>
                      <a:r>
                        <a:rPr sz="1100" dirty="0" err="1"/>
                        <a:t>ψύξη</a:t>
                      </a:r>
                      <a:r>
                        <a:rPr sz="1100" dirty="0"/>
                        <a:t> </a:t>
                      </a:r>
                      <a:r>
                        <a:rPr sz="1100" dirty="0" err="1"/>
                        <a:t>εξαρτημάτων</a:t>
                      </a:r>
                      <a:r>
                        <a:rPr sz="1100" dirty="0"/>
                        <a:t>.</a:t>
                      </a:r>
                    </a:p>
                  </a:txBody>
                  <a:tcPr marL="88900" marR="88900" marT="50800" marB="50800">
                    <a:solidFill>
                      <a:srgbClr val="F2F4F7"/>
                    </a:solidFill>
                  </a:tcPr>
                </a:tc>
              </a:tr>
              <a:tr h="600291">
                <a:tc>
                  <a:txBody>
                    <a:bodyPr/>
                    <a:lstStyle/>
                    <a:p>
                      <a:pPr>
                        <a:defRPr sz="950" b="1">
                          <a:solidFill>
                            <a:srgbClr val="2C3E50"/>
                          </a:solidFill>
                          <a:latin typeface="Arial"/>
                        </a:defRPr>
                      </a:pPr>
                      <a:r>
                        <a:rPr sz="1100"/>
                        <a:t>Ενεργός έναντι Παθητικού Χρόνου</a:t>
                      </a:r>
                    </a:p>
                  </a:txBody>
                  <a:tcPr marL="88900" marR="88900" marT="50800" marB="50800">
                    <a:solidFill>
                      <a:srgbClr val="FFFFFF"/>
                    </a:solidFill>
                  </a:tcPr>
                </a:tc>
                <a:tc>
                  <a:txBody>
                    <a:bodyPr/>
                    <a:lstStyle/>
                    <a:p>
                      <a:pPr>
                        <a:defRPr sz="950">
                          <a:solidFill>
                            <a:srgbClr val="1A252F"/>
                          </a:solidFill>
                          <a:latin typeface="Arial"/>
                        </a:defRPr>
                      </a:pPr>
                      <a:r>
                        <a:rPr sz="1100"/>
                        <a:t>Ενεργός: 180° | Παθητικοί: 540°</a:t>
                      </a:r>
                      <a:br>
                        <a:rPr sz="1100"/>
                      </a:br>
                      <a:r>
                        <a:rPr sz="1100"/>
                        <a:t>(Απαιτείται βαρύτερος σφόνδυλος)</a:t>
                      </a:r>
                    </a:p>
                  </a:txBody>
                  <a:tcPr marL="88900" marR="88900" marT="50800" marB="50800">
                    <a:solidFill>
                      <a:srgbClr val="FFFFFF"/>
                    </a:solidFill>
                  </a:tcPr>
                </a:tc>
                <a:tc>
                  <a:txBody>
                    <a:bodyPr/>
                    <a:lstStyle/>
                    <a:p>
                      <a:pPr>
                        <a:defRPr sz="950">
                          <a:solidFill>
                            <a:srgbClr val="1A252F"/>
                          </a:solidFill>
                          <a:latin typeface="Arial"/>
                        </a:defRPr>
                      </a:pPr>
                      <a:r>
                        <a:rPr sz="1100"/>
                        <a:t>Ενεργός: 180° | Παθητικός: 180°</a:t>
                      </a:r>
                      <a:br>
                        <a:rPr sz="1100"/>
                      </a:br>
                      <a:r>
                        <a:rPr sz="1100"/>
                        <a:t>(Απαιτείται ελαφρύτερος σφόνδυλος)</a:t>
                      </a:r>
                    </a:p>
                  </a:txBody>
                  <a:tcPr marL="88900" marR="88900" marT="50800" marB="50800">
                    <a:solidFill>
                      <a:srgbClr val="FFFFFF"/>
                    </a:solidFill>
                  </a:tcPr>
                </a:tc>
                <a:tc>
                  <a:txBody>
                    <a:bodyPr/>
                    <a:lstStyle/>
                    <a:p>
                      <a:pPr>
                        <a:defRPr sz="950">
                          <a:solidFill>
                            <a:srgbClr val="1A252F"/>
                          </a:solidFill>
                          <a:latin typeface="Arial"/>
                        </a:defRPr>
                      </a:pPr>
                      <a:r>
                        <a:rPr sz="1100" dirty="0" err="1"/>
                        <a:t>Στη</a:t>
                      </a:r>
                      <a:r>
                        <a:rPr sz="1100" dirty="0"/>
                        <a:t> 2-χρονη </a:t>
                      </a:r>
                      <a:r>
                        <a:rPr sz="1100" dirty="0" err="1"/>
                        <a:t>κάθε</a:t>
                      </a:r>
                      <a:r>
                        <a:rPr sz="1100" dirty="0"/>
                        <a:t> </a:t>
                      </a:r>
                      <a:r>
                        <a:rPr sz="1100" dirty="0" err="1"/>
                        <a:t>διαδρομή</a:t>
                      </a:r>
                      <a:r>
                        <a:rPr sz="1100" dirty="0"/>
                        <a:t> </a:t>
                      </a:r>
                      <a:r>
                        <a:rPr sz="1100" dirty="0" err="1"/>
                        <a:t>προς</a:t>
                      </a:r>
                      <a:r>
                        <a:rPr sz="1100" dirty="0"/>
                        <a:t> </a:t>
                      </a:r>
                      <a:r>
                        <a:rPr sz="1100" dirty="0" err="1"/>
                        <a:t>τα</a:t>
                      </a:r>
                      <a:r>
                        <a:rPr sz="1100" dirty="0"/>
                        <a:t> </a:t>
                      </a:r>
                      <a:r>
                        <a:rPr sz="1100" dirty="0" err="1"/>
                        <a:t>κάτω</a:t>
                      </a:r>
                      <a:r>
                        <a:rPr sz="1100" dirty="0"/>
                        <a:t> </a:t>
                      </a:r>
                      <a:r>
                        <a:rPr sz="1100" dirty="0" err="1"/>
                        <a:t>παράγει</a:t>
                      </a:r>
                      <a:r>
                        <a:rPr sz="1100" dirty="0"/>
                        <a:t> </a:t>
                      </a:r>
                      <a:r>
                        <a:rPr sz="1100" dirty="0" err="1"/>
                        <a:t>ωφέλιμο</a:t>
                      </a:r>
                      <a:r>
                        <a:rPr sz="1100" dirty="0"/>
                        <a:t> </a:t>
                      </a:r>
                      <a:r>
                        <a:rPr sz="1100" dirty="0" err="1"/>
                        <a:t>μηχανικό</a:t>
                      </a:r>
                      <a:r>
                        <a:rPr sz="1100" dirty="0"/>
                        <a:t> </a:t>
                      </a:r>
                      <a:r>
                        <a:rPr sz="1100" dirty="0" err="1"/>
                        <a:t>έργο</a:t>
                      </a:r>
                      <a:r>
                        <a:rPr sz="1100" dirty="0"/>
                        <a:t>.</a:t>
                      </a:r>
                    </a:p>
                  </a:txBody>
                  <a:tcPr marL="88900" marR="88900" marT="50800" marB="50800">
                    <a:solidFill>
                      <a:srgbClr val="FFFFFF"/>
                    </a:solidFill>
                  </a:tcPr>
                </a:tc>
              </a:tr>
            </a:tbl>
          </a:graphicData>
        </a:graphic>
      </p:graphicFrame>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Θέμα του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290</TotalTime>
  <Words>577</Words>
  <Application>Microsoft Office PowerPoint</Application>
  <PresentationFormat>Προσαρμογή</PresentationFormat>
  <Paragraphs>55</Paragraphs>
  <Slides>4</Slides>
  <Notes>4</Notes>
  <HiddenSlides>0</HiddenSlides>
  <MMClips>0</MMClips>
  <ScaleCrop>false</ScaleCrop>
  <HeadingPairs>
    <vt:vector size="4" baseType="variant">
      <vt:variant>
        <vt:lpstr>Θέμα</vt:lpstr>
      </vt:variant>
      <vt:variant>
        <vt:i4>1</vt:i4>
      </vt:variant>
      <vt:variant>
        <vt:lpstr>Τίτλοι διαφανειών</vt:lpstr>
      </vt:variant>
      <vt:variant>
        <vt:i4>4</vt:i4>
      </vt:variant>
    </vt:vector>
  </HeadingPairs>
  <TitlesOfParts>
    <vt:vector size="5" baseType="lpstr">
      <vt:lpstr>Office Theme</vt:lpstr>
      <vt:lpstr>Διαφάνεια 1</vt:lpstr>
      <vt:lpstr>Διαφάνεια 2</vt:lpstr>
      <vt:lpstr>Διαφάνεια 3</vt:lpstr>
      <vt:lpstr>Διαφάνεια 4</vt:lpstr>
    </vt:vector>
  </TitlesOfParts>
  <LinksUpToDate>false</LinksUpToDate>
  <SharedDoc>false</SharedDoc>
  <HyperlinkBase/>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Διαφάνεια 1</dc:title>
  <dc:creator>andreas</dc:creator>
  <dc:description>generated using python-pptx</dc:description>
  <cp:lastModifiedBy>andreas</cp:lastModifiedBy>
  <cp:revision>15</cp:revision>
  <dcterms:created xsi:type="dcterms:W3CDTF">2013-01-27T09:14:16Z</dcterms:created>
  <dcterms:modified xsi:type="dcterms:W3CDTF">2026-10-12T19:22:28Z</dcterms:modified>
</cp:coreProperties>
</file>