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0" r:id="rId5"/>
    <p:sldId id="261" r:id="rId6"/>
    <p:sldId id="262"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2094" y="-5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085CB30-6305-448F-9CC2-0E464CD8B410}" type="datetimeFigureOut">
              <a:rPr lang="el-GR" smtClean="0"/>
              <a:pPr/>
              <a:t>1/12/2020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CCD445C-538A-4033-894C-C2C861949D67}"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085CB30-6305-448F-9CC2-0E464CD8B410}" type="datetimeFigureOut">
              <a:rPr lang="el-GR" smtClean="0"/>
              <a:pPr/>
              <a:t>1/12/2020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CCD445C-538A-4033-894C-C2C861949D6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085CB30-6305-448F-9CC2-0E464CD8B410}" type="datetimeFigureOut">
              <a:rPr lang="el-GR" smtClean="0"/>
              <a:pPr/>
              <a:t>1/12/2020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CCD445C-538A-4033-894C-C2C861949D6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085CB30-6305-448F-9CC2-0E464CD8B410}" type="datetimeFigureOut">
              <a:rPr lang="el-GR" smtClean="0"/>
              <a:pPr/>
              <a:t>1/12/2020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CCD445C-538A-4033-894C-C2C861949D6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085CB30-6305-448F-9CC2-0E464CD8B410}" type="datetimeFigureOut">
              <a:rPr lang="el-GR" smtClean="0"/>
              <a:pPr/>
              <a:t>1/12/2020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CCD445C-538A-4033-894C-C2C861949D67}"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085CB30-6305-448F-9CC2-0E464CD8B410}" type="datetimeFigureOut">
              <a:rPr lang="el-GR" smtClean="0"/>
              <a:pPr/>
              <a:t>1/12/2020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CCD445C-538A-4033-894C-C2C861949D6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085CB30-6305-448F-9CC2-0E464CD8B410}" type="datetimeFigureOut">
              <a:rPr lang="el-GR" smtClean="0"/>
              <a:pPr/>
              <a:t>1/12/2020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CCD445C-538A-4033-894C-C2C861949D6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085CB30-6305-448F-9CC2-0E464CD8B410}" type="datetimeFigureOut">
              <a:rPr lang="el-GR" smtClean="0"/>
              <a:pPr/>
              <a:t>1/12/2020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CCD445C-538A-4033-894C-C2C861949D6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085CB30-6305-448F-9CC2-0E464CD8B410}" type="datetimeFigureOut">
              <a:rPr lang="el-GR" smtClean="0"/>
              <a:pPr/>
              <a:t>1/12/2020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CCD445C-538A-4033-894C-C2C861949D6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085CB30-6305-448F-9CC2-0E464CD8B410}" type="datetimeFigureOut">
              <a:rPr lang="el-GR" smtClean="0"/>
              <a:pPr/>
              <a:t>1/12/2020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CCD445C-538A-4033-894C-C2C861949D6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085CB30-6305-448F-9CC2-0E464CD8B410}" type="datetimeFigureOut">
              <a:rPr lang="el-GR" smtClean="0"/>
              <a:pPr/>
              <a:t>1/12/2020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CCD445C-538A-4033-894C-C2C861949D67}"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85CB30-6305-448F-9CC2-0E464CD8B410}" type="datetimeFigureOut">
              <a:rPr lang="el-GR" smtClean="0"/>
              <a:pPr/>
              <a:t>1/12/2020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CD445C-538A-4033-894C-C2C861949D67}"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23022" y="286367"/>
            <a:ext cx="8694700" cy="5741203"/>
          </a:xfrm>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a:lstStyle/>
          <a:p>
            <a:r>
              <a:rPr lang="el-GR" dirty="0" smtClean="0"/>
              <a:t>ΑΕΙΦΟΡΟΣ ΑΝΑΠΤΥΞΗ</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186766" cy="923702"/>
          </a:xfrm>
        </p:spPr>
        <p:txBody>
          <a:bodyPr/>
          <a:lstStyle/>
          <a:p>
            <a:pPr algn="ctr"/>
            <a:r>
              <a:rPr lang="el-GR" sz="5400" dirty="0" smtClean="0"/>
              <a:t>ΟΡΙΣΜΟΣ</a:t>
            </a:r>
            <a:endParaRPr lang="el-GR" sz="5400" dirty="0"/>
          </a:p>
        </p:txBody>
      </p:sp>
      <p:sp>
        <p:nvSpPr>
          <p:cNvPr id="4" name="3 - Θέση κειμένου"/>
          <p:cNvSpPr>
            <a:spLocks noGrp="1"/>
          </p:cNvSpPr>
          <p:nvPr>
            <p:ph type="body" sz="half" idx="2"/>
          </p:nvPr>
        </p:nvSpPr>
        <p:spPr>
          <a:xfrm>
            <a:off x="428596" y="1285860"/>
            <a:ext cx="3400420" cy="4691063"/>
          </a:xfrm>
        </p:spPr>
        <p:txBody>
          <a:bodyPr>
            <a:noAutofit/>
          </a:bodyPr>
          <a:lstStyle/>
          <a:p>
            <a:r>
              <a:rPr lang="el-GR" sz="1800" b="1" dirty="0" err="1" smtClean="0"/>
              <a:t>Αειφορία</a:t>
            </a:r>
            <a:r>
              <a:rPr lang="el-GR" sz="1800" b="1" dirty="0" smtClean="0"/>
              <a:t> ή αειφόρος ανάπτυξη</a:t>
            </a:r>
            <a:endParaRPr lang="en-US" sz="1800" b="1" dirty="0" smtClean="0"/>
          </a:p>
          <a:p>
            <a:r>
              <a:rPr lang="el-GR" sz="1800" b="1" dirty="0" smtClean="0"/>
              <a:t>ή βιώσιμη ανάπτυξη</a:t>
            </a:r>
            <a:r>
              <a:rPr lang="el-GR" sz="1800" dirty="0" smtClean="0"/>
              <a:t> είναι η διαδικασία με την</a:t>
            </a:r>
            <a:r>
              <a:rPr lang="en-US" sz="1800" dirty="0" smtClean="0"/>
              <a:t> o</a:t>
            </a:r>
            <a:r>
              <a:rPr lang="el-GR" sz="1800" dirty="0" smtClean="0"/>
              <a:t>ποία </a:t>
            </a:r>
            <a:endParaRPr lang="en-US" sz="1800" dirty="0" smtClean="0"/>
          </a:p>
          <a:p>
            <a:r>
              <a:rPr lang="el-GR" sz="1800" dirty="0" smtClean="0"/>
              <a:t>ικανοποιούνται  οι ανάγκες  μας για το σήμερα, ενώ λαμβάνεται μέριμνα και για τις απαιτήσεις των μελλοντικών γενεών.</a:t>
            </a:r>
            <a:endParaRPr lang="en-US" sz="1800" dirty="0" smtClean="0"/>
          </a:p>
          <a:p>
            <a:r>
              <a:rPr lang="el-GR" sz="1800" dirty="0" smtClean="0"/>
              <a:t>Έτσι π.χ. η </a:t>
            </a:r>
            <a:r>
              <a:rPr lang="el-GR" sz="1800" dirty="0" err="1" smtClean="0"/>
              <a:t>αειφορία</a:t>
            </a:r>
            <a:r>
              <a:rPr lang="el-GR" sz="1800" dirty="0" smtClean="0"/>
              <a:t> μπορεί να εξασφαλίσει τη διαρκή αξιοποίηση  των φυσικών πόρων, χωρίς να προκληθούν μόνιμες ζημιογόνες μεταβολές στο περιβάλλον. </a:t>
            </a:r>
            <a:endParaRPr lang="en-US" sz="1800" dirty="0" smtClean="0"/>
          </a:p>
          <a:p>
            <a:r>
              <a:rPr lang="el-GR" sz="1800" dirty="0" smtClean="0"/>
              <a:t>Το τρίπτυχο της </a:t>
            </a:r>
            <a:r>
              <a:rPr lang="el-GR" sz="1800" dirty="0" err="1" smtClean="0"/>
              <a:t>αειφορίας</a:t>
            </a:r>
            <a:r>
              <a:rPr lang="el-GR" sz="1800" dirty="0" smtClean="0"/>
              <a:t> περιλαμβάνει το περιβάλλον, την κοινωνία και την οικονομία.</a:t>
            </a:r>
            <a:endParaRPr lang="el-GR" sz="1800" dirty="0"/>
          </a:p>
        </p:txBody>
      </p:sp>
      <p:pic>
        <p:nvPicPr>
          <p:cNvPr id="5" name="Picture 2"/>
          <p:cNvPicPr>
            <a:picLocks noGrp="1" noChangeAspect="1" noChangeArrowheads="1"/>
          </p:cNvPicPr>
          <p:nvPr>
            <p:ph idx="1"/>
          </p:nvPr>
        </p:nvPicPr>
        <p:blipFill>
          <a:blip r:embed="rId2" cstate="print"/>
          <a:srcRect/>
          <a:stretch>
            <a:fillRect/>
          </a:stretch>
        </p:blipFill>
        <p:spPr bwMode="auto">
          <a:xfrm>
            <a:off x="4143372" y="1228344"/>
            <a:ext cx="4640588" cy="522499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8 - Τίτλος"/>
          <p:cNvSpPr>
            <a:spLocks noGrp="1"/>
          </p:cNvSpPr>
          <p:nvPr>
            <p:ph type="title"/>
          </p:nvPr>
        </p:nvSpPr>
        <p:spPr/>
        <p:txBody>
          <a:bodyPr>
            <a:noAutofit/>
          </a:bodyPr>
          <a:lstStyle/>
          <a:p>
            <a:pPr algn="ctr"/>
            <a:r>
              <a:rPr lang="el-GR" sz="2600" i="1" dirty="0" smtClean="0">
                <a:solidFill>
                  <a:schemeClr val="accent3">
                    <a:lumMod val="40000"/>
                    <a:lumOff val="60000"/>
                  </a:schemeClr>
                </a:solidFill>
              </a:rPr>
              <a:t>=</a:t>
            </a:r>
            <a:endParaRPr lang="el-GR" sz="2600" i="1" dirty="0">
              <a:solidFill>
                <a:schemeClr val="accent3">
                  <a:lumMod val="40000"/>
                  <a:lumOff val="60000"/>
                </a:schemeClr>
              </a:solidFill>
            </a:endParaRPr>
          </a:p>
        </p:txBody>
      </p:sp>
      <p:pic>
        <p:nvPicPr>
          <p:cNvPr id="8" name="7 - Θέση περιεχομένου" descr="αιωνια αναπτυξη.jpg"/>
          <p:cNvPicPr>
            <a:picLocks noGrp="1" noChangeAspect="1"/>
          </p:cNvPicPr>
          <p:nvPr>
            <p:ph type="pic" idx="1"/>
          </p:nvPr>
        </p:nvPicPr>
        <p:blipFill>
          <a:blip r:embed="rId2" cstate="print"/>
          <a:srcRect t="13609" b="13609"/>
          <a:stretch>
            <a:fillRect/>
          </a:stretch>
        </p:blipFill>
        <p:spPr>
          <a:xfrm>
            <a:off x="500034" y="396609"/>
            <a:ext cx="8138967" cy="6104225"/>
          </a:xfrm>
        </p:spPr>
      </p:pic>
      <p:sp>
        <p:nvSpPr>
          <p:cNvPr id="10" name="9 - Θέση κειμένου"/>
          <p:cNvSpPr>
            <a:spLocks noGrp="1"/>
          </p:cNvSpPr>
          <p:nvPr>
            <p:ph type="body" sz="half" idx="2"/>
          </p:nvPr>
        </p:nvSpPr>
        <p:spPr/>
        <p:txBody>
          <a:bodyPr/>
          <a:lstStyle/>
          <a:p>
            <a:r>
              <a:rPr lang="el-GR" dirty="0" smtClean="0"/>
              <a:t> </a:t>
            </a:r>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ctrTitle"/>
          </p:nvPr>
        </p:nvSpPr>
        <p:spPr>
          <a:xfrm>
            <a:off x="642910" y="214290"/>
            <a:ext cx="7772400" cy="1071545"/>
          </a:xfrm>
        </p:spPr>
        <p:txBody>
          <a:bodyPr>
            <a:normAutofit/>
          </a:bodyPr>
          <a:lstStyle/>
          <a:p>
            <a:r>
              <a:rPr lang="el-GR" b="1" i="1" dirty="0" smtClean="0"/>
              <a:t>Στόχοι αειφόρου ανάπτυξης</a:t>
            </a:r>
            <a:endParaRPr lang="el-GR" b="1" i="1" dirty="0"/>
          </a:p>
        </p:txBody>
      </p:sp>
      <p:sp>
        <p:nvSpPr>
          <p:cNvPr id="6" name="5 - Υπότιτλος"/>
          <p:cNvSpPr>
            <a:spLocks noGrp="1"/>
          </p:cNvSpPr>
          <p:nvPr>
            <p:ph type="subTitle" idx="1"/>
          </p:nvPr>
        </p:nvSpPr>
        <p:spPr>
          <a:xfrm>
            <a:off x="611560" y="1700808"/>
            <a:ext cx="8318158" cy="4680520"/>
          </a:xfrm>
        </p:spPr>
        <p:txBody>
          <a:bodyPr>
            <a:normAutofit fontScale="85000" lnSpcReduction="20000"/>
          </a:bodyPr>
          <a:lstStyle/>
          <a:p>
            <a:pPr algn="l">
              <a:buFont typeface="Wingdings" pitchFamily="2" charset="2"/>
              <a:buChar char="v"/>
            </a:pPr>
            <a:r>
              <a:rPr lang="el-GR" sz="2800" i="1" dirty="0" smtClean="0">
                <a:solidFill>
                  <a:schemeClr val="tx1"/>
                </a:solidFill>
              </a:rPr>
              <a:t>Η κάλυψη των σημερινών αναγκών με τέτοιο τρόπο ώστε να μην υπονομεύεται η κάλυψη των αναγκών των μελλοντικών γενεών.</a:t>
            </a:r>
          </a:p>
          <a:p>
            <a:pPr algn="l"/>
            <a:endParaRPr lang="en-US" sz="2600" i="1" dirty="0" smtClean="0">
              <a:solidFill>
                <a:schemeClr val="tx1"/>
              </a:solidFill>
            </a:endParaRPr>
          </a:p>
          <a:p>
            <a:pPr algn="l">
              <a:buFont typeface="Wingdings" pitchFamily="2" charset="2"/>
              <a:buChar char="v"/>
            </a:pPr>
            <a:r>
              <a:rPr lang="el-GR" sz="2800" i="1" dirty="0" smtClean="0">
                <a:solidFill>
                  <a:schemeClr val="tx1"/>
                </a:solidFill>
              </a:rPr>
              <a:t>Η ορθολογική διαχείριση των φυσικών πόρων  χωρίς την εξάντλησή τους.</a:t>
            </a:r>
          </a:p>
          <a:p>
            <a:pPr algn="l">
              <a:buFont typeface="Wingdings" pitchFamily="2" charset="2"/>
              <a:buChar char="v"/>
            </a:pPr>
            <a:endParaRPr lang="en-US" sz="2600" i="1" dirty="0" smtClean="0">
              <a:solidFill>
                <a:schemeClr val="tx1"/>
              </a:solidFill>
            </a:endParaRPr>
          </a:p>
          <a:p>
            <a:pPr algn="l">
              <a:buFont typeface="Wingdings" pitchFamily="2" charset="2"/>
              <a:buChar char="v"/>
            </a:pPr>
            <a:r>
              <a:rPr lang="el-GR" sz="2800" i="1" dirty="0" smtClean="0">
                <a:solidFill>
                  <a:schemeClr val="tx1"/>
                </a:solidFill>
              </a:rPr>
              <a:t>Η συνεχή χρήση και η εξοικονόμηση αναλώσιμων φυσικών πόρων αλλά και η εξασφάλιση της δυνατότητας αναπλήρωσης των ανανεώσιμων πόρων.</a:t>
            </a:r>
          </a:p>
          <a:p>
            <a:pPr algn="l"/>
            <a:endParaRPr lang="el-GR" sz="2800" i="1" dirty="0" smtClean="0">
              <a:solidFill>
                <a:schemeClr val="tx1"/>
              </a:solidFill>
            </a:endParaRPr>
          </a:p>
          <a:p>
            <a:pPr algn="l">
              <a:buFont typeface="Wingdings" pitchFamily="2" charset="2"/>
              <a:buChar char="v"/>
            </a:pPr>
            <a:r>
              <a:rPr lang="el-GR" sz="2800" i="1" dirty="0" smtClean="0">
                <a:solidFill>
                  <a:schemeClr val="tx1"/>
                </a:solidFill>
              </a:rPr>
              <a:t>Η προώθηση ανάπτυξης νέων τεχνολογιών φιλικών προς το περιβάλλον ώστε η χρήση των φυσικών πόρων να είναι πιο αποτελεσματική.</a:t>
            </a:r>
            <a:endParaRPr lang="en-US" sz="2800" i="1" dirty="0" smtClean="0">
              <a:solidFill>
                <a:schemeClr val="tx1"/>
              </a:solidFill>
            </a:endParaRPr>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 </a:t>
            </a:r>
            <a:br>
              <a:rPr lang="en-US" dirty="0" smtClean="0"/>
            </a:br>
            <a:endParaRPr lang="el-GR" dirty="0"/>
          </a:p>
        </p:txBody>
      </p:sp>
      <p:pic>
        <p:nvPicPr>
          <p:cNvPr id="7" name="6 - Θέση περιεχομένου" descr="Στιγμιότυπο οθόνης (101).png"/>
          <p:cNvPicPr>
            <a:picLocks noGrp="1" noChangeAspect="1"/>
          </p:cNvPicPr>
          <p:nvPr>
            <p:ph idx="1"/>
          </p:nvPr>
        </p:nvPicPr>
        <p:blipFill>
          <a:blip r:embed="rId2" cstate="print"/>
          <a:stretch>
            <a:fillRect/>
          </a:stretch>
        </p:blipFill>
        <p:spPr>
          <a:xfrm>
            <a:off x="251520" y="116632"/>
            <a:ext cx="8496944" cy="6426714"/>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 </a:t>
            </a:r>
            <a:endParaRPr lang="el-GR" dirty="0"/>
          </a:p>
        </p:txBody>
      </p:sp>
      <p:sp>
        <p:nvSpPr>
          <p:cNvPr id="3" name="2 - Θέση περιεχομένου"/>
          <p:cNvSpPr>
            <a:spLocks noGrp="1"/>
          </p:cNvSpPr>
          <p:nvPr>
            <p:ph idx="1"/>
          </p:nvPr>
        </p:nvSpPr>
        <p:spPr>
          <a:xfrm>
            <a:off x="4214810" y="476672"/>
            <a:ext cx="4714908" cy="5649491"/>
          </a:xfrm>
          <a:solidFill>
            <a:schemeClr val="bg2">
              <a:lumMod val="90000"/>
            </a:schemeClr>
          </a:solidFill>
        </p:spPr>
        <p:txBody>
          <a:bodyPr>
            <a:noAutofit/>
          </a:bodyPr>
          <a:lstStyle/>
          <a:p>
            <a:pPr fontAlgn="t"/>
            <a:r>
              <a:rPr lang="el-GR" sz="2200" dirty="0" smtClean="0"/>
              <a:t>i) η επεξεργασία των αποβλήτων</a:t>
            </a:r>
            <a:r>
              <a:rPr lang="en-US" sz="2200" dirty="0" smtClean="0"/>
              <a:t>,</a:t>
            </a:r>
          </a:p>
          <a:p>
            <a:pPr fontAlgn="t"/>
            <a:r>
              <a:rPr lang="el-GR" sz="2200" dirty="0" smtClean="0"/>
              <a:t>ii) ο έλεγχος της ατμοσφαιρικής ρύπανσης</a:t>
            </a:r>
            <a:r>
              <a:rPr lang="en-US" sz="2200" dirty="0" smtClean="0"/>
              <a:t>,</a:t>
            </a:r>
          </a:p>
          <a:p>
            <a:pPr fontAlgn="t"/>
            <a:r>
              <a:rPr lang="el-GR" sz="2200" dirty="0" smtClean="0"/>
              <a:t>iii) η ενέργεια (εξοικονόμηση ενέργειας, ανανεώσιμες πηγές ενέργειας)</a:t>
            </a:r>
            <a:r>
              <a:rPr lang="en-US" sz="2200" dirty="0" smtClean="0"/>
              <a:t>,</a:t>
            </a:r>
          </a:p>
          <a:p>
            <a:pPr fontAlgn="t"/>
            <a:r>
              <a:rPr lang="el-GR" sz="2200" dirty="0" smtClean="0"/>
              <a:t>iv) η διατήρηση της φύσης</a:t>
            </a:r>
            <a:r>
              <a:rPr lang="en-US" sz="2200" dirty="0" smtClean="0"/>
              <a:t>,</a:t>
            </a:r>
          </a:p>
          <a:p>
            <a:pPr fontAlgn="t"/>
            <a:r>
              <a:rPr lang="el-GR" sz="2200" dirty="0" smtClean="0"/>
              <a:t>ν) το πόσιμο νερό,</a:t>
            </a:r>
            <a:endParaRPr lang="en-US" sz="2200" dirty="0" smtClean="0"/>
          </a:p>
          <a:p>
            <a:pPr fontAlgn="t"/>
            <a:r>
              <a:rPr lang="el-GR" sz="2200" dirty="0" smtClean="0"/>
              <a:t>vi) η διαχείριση των στερεών αποβλήτων</a:t>
            </a:r>
            <a:r>
              <a:rPr lang="en-US" sz="2200" dirty="0" smtClean="0"/>
              <a:t>,</a:t>
            </a:r>
            <a:endParaRPr lang="el-GR" sz="2200" dirty="0" smtClean="0"/>
          </a:p>
          <a:p>
            <a:r>
              <a:rPr lang="el-GR" sz="2200" dirty="0" smtClean="0"/>
              <a:t>vii) η ανακύκλωση</a:t>
            </a:r>
            <a:r>
              <a:rPr lang="en-US" sz="2200" dirty="0" smtClean="0"/>
              <a:t>,</a:t>
            </a:r>
          </a:p>
          <a:p>
            <a:r>
              <a:rPr lang="el-GR" sz="2200" dirty="0" smtClean="0"/>
              <a:t>viii) η διατήρηση του φυσικού περιβάλλοντος</a:t>
            </a:r>
            <a:endParaRPr lang="en-US" sz="2200" dirty="0" smtClean="0"/>
          </a:p>
          <a:p>
            <a:r>
              <a:rPr lang="el-GR" sz="2200" dirty="0" smtClean="0"/>
              <a:t>ix) η διατήρηση και η ανάπλαση των αστικών περιοχών.</a:t>
            </a:r>
            <a:endParaRPr lang="el-GR" sz="2200" dirty="0"/>
          </a:p>
        </p:txBody>
      </p:sp>
      <p:sp>
        <p:nvSpPr>
          <p:cNvPr id="4" name="3 - TextBox"/>
          <p:cNvSpPr txBox="1"/>
          <p:nvPr/>
        </p:nvSpPr>
        <p:spPr>
          <a:xfrm>
            <a:off x="357158" y="714356"/>
            <a:ext cx="3286148" cy="5509200"/>
          </a:xfrm>
          <a:prstGeom prst="rect">
            <a:avLst/>
          </a:prstGeom>
          <a:noFill/>
        </p:spPr>
        <p:txBody>
          <a:bodyPr wrap="square" rtlCol="0">
            <a:spAutoFit/>
          </a:bodyPr>
          <a:lstStyle/>
          <a:p>
            <a:pPr algn="ctr"/>
            <a:r>
              <a:rPr lang="el-GR" sz="2200" dirty="0" smtClean="0"/>
              <a:t>Μια άλλη πλευρά που σπάνια θίγεται είναι κατά πόσο τα θέματα της περιβαλλοντικής διαχείρισης και της έννοιας της αειφόρου ανάπτυξης επηρεάζουν ένα από τα μεγαλύτερα προβλήματα της παγκόσμιας κοινότητας, την ανεργία. Ωστόσο, πρέπει να είναι σαφές ότι η απασχόληση κερδίζει από την δράση και για το περιβάλλον σε τομείς όπως:</a:t>
            </a:r>
            <a:endParaRPr lang="el-GR" sz="2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177</Words>
  <Application>Microsoft Office PowerPoint</Application>
  <PresentationFormat>Προβολή στην οθόνη (4:3)</PresentationFormat>
  <Paragraphs>29</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Θέμα του Office</vt:lpstr>
      <vt:lpstr>ΑΕΙΦΟΡΟΣ ΑΝΑΠΤΥΞΗ</vt:lpstr>
      <vt:lpstr>ΟΡΙΣΜΟΣ</vt:lpstr>
      <vt:lpstr>=</vt:lpstr>
      <vt:lpstr>Στόχοι αειφόρου ανάπτυξης</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ΑΕΙΦΟΡΟΣ ΑΝΑΠΤΥΞΗ</dc:title>
  <dc:creator>pante</dc:creator>
  <cp:lastModifiedBy>user</cp:lastModifiedBy>
  <cp:revision>12</cp:revision>
  <dcterms:created xsi:type="dcterms:W3CDTF">2017-04-03T15:57:18Z</dcterms:created>
  <dcterms:modified xsi:type="dcterms:W3CDTF">2020-12-01T18:47:21Z</dcterms:modified>
</cp:coreProperties>
</file>