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2353055"/>
            <a:ext cx="193548" cy="1813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2276855"/>
            <a:ext cx="193548" cy="1813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2200655"/>
            <a:ext cx="193548" cy="1813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124455"/>
            <a:ext cx="193548" cy="1813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2048255"/>
            <a:ext cx="193548" cy="1813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0" y="1972055"/>
            <a:ext cx="193548" cy="1813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0" y="2429255"/>
            <a:ext cx="193548" cy="1813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531352" y="2353055"/>
            <a:ext cx="611124" cy="18135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8531352" y="2276855"/>
            <a:ext cx="611124" cy="18135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531352" y="2200655"/>
            <a:ext cx="611124" cy="18135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8531352" y="2124455"/>
            <a:ext cx="611124" cy="18135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531352" y="2048255"/>
            <a:ext cx="611124" cy="18135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8531352" y="1972055"/>
            <a:ext cx="611124" cy="18135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531352" y="2438400"/>
            <a:ext cx="611124" cy="18135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558783" y="6309359"/>
            <a:ext cx="178307" cy="18135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E2AED7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E2AED7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E2AED7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59021" y="145491"/>
            <a:ext cx="1425956" cy="636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E2AED7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7593" y="1310081"/>
            <a:ext cx="7985125" cy="163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Η ρίζα είναι </a:t>
            </a:r>
            <a:r>
              <a:rPr spc="5" dirty="0"/>
              <a:t>το </a:t>
            </a:r>
            <a:r>
              <a:rPr b="1" dirty="0">
                <a:solidFill>
                  <a:srgbClr val="E26305"/>
                </a:solidFill>
                <a:latin typeface="Trebuchet MS"/>
                <a:cs typeface="Trebuchet MS"/>
              </a:rPr>
              <a:t>υπόγειο </a:t>
            </a:r>
            <a:r>
              <a:rPr spc="-5" dirty="0"/>
              <a:t>μέρος </a:t>
            </a:r>
            <a:r>
              <a:rPr dirty="0"/>
              <a:t>του</a:t>
            </a:r>
            <a:r>
              <a:rPr spc="645" dirty="0"/>
              <a:t> </a:t>
            </a:r>
            <a:r>
              <a:rPr dirty="0"/>
              <a:t>φυτού (αναπτύσσεται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μέσα στο</a:t>
            </a:r>
            <a:r>
              <a:rPr spc="-10" dirty="0"/>
              <a:t> </a:t>
            </a:r>
            <a:r>
              <a:rPr spc="-5" dirty="0"/>
              <a:t>έδαφος).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103505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Προσφέρει στο</a:t>
            </a:r>
            <a:r>
              <a:rPr spc="40" dirty="0"/>
              <a:t> </a:t>
            </a:r>
            <a:r>
              <a:rPr spc="-5" dirty="0"/>
              <a:t>φυτό: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26155" y="3432505"/>
            <a:ext cx="54667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25550" algn="l"/>
                <a:tab pos="2061210" algn="l"/>
                <a:tab pos="4018915" algn="l"/>
              </a:tabLst>
            </a:pP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νερού	</a:t>
            </a:r>
            <a:r>
              <a:rPr sz="2400" spc="-10" dirty="0">
                <a:solidFill>
                  <a:srgbClr val="FFFFFF"/>
                </a:solidFill>
                <a:latin typeface="Trebuchet MS"/>
                <a:cs typeface="Trebuchet MS"/>
              </a:rPr>
              <a:t>και	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ανόργανων	θρεπτικών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7593" y="2921123"/>
            <a:ext cx="2137410" cy="126936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670"/>
              </a:spcBef>
              <a:buChar char="-"/>
              <a:tabLst>
                <a:tab pos="356870" algn="l"/>
                <a:tab pos="357505" algn="l"/>
              </a:tabLst>
            </a:pP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στήριξη</a:t>
            </a:r>
            <a:endParaRPr sz="2400">
              <a:latin typeface="Trebuchet MS"/>
              <a:cs typeface="Trebuchet MS"/>
            </a:endParaRPr>
          </a:p>
          <a:p>
            <a:pPr marL="356870" indent="-344805">
              <a:lnSpc>
                <a:spcPct val="100000"/>
              </a:lnSpc>
              <a:spcBef>
                <a:spcPts val="580"/>
              </a:spcBef>
              <a:buChar char="-"/>
              <a:tabLst>
                <a:tab pos="356870" algn="l"/>
                <a:tab pos="357505" algn="l"/>
              </a:tabLst>
            </a:pP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απορρόφηση</a:t>
            </a:r>
            <a:endParaRPr sz="2400">
              <a:latin typeface="Trebuchet MS"/>
              <a:cs typeface="Trebuchet MS"/>
            </a:endParaRPr>
          </a:p>
          <a:p>
            <a:pPr marL="356870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συστατικών.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7593" y="4237990"/>
            <a:ext cx="7990205" cy="156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  <a:buChar char="-"/>
              <a:tabLst>
                <a:tab pos="356870" algn="l"/>
                <a:tab pos="357505" algn="l"/>
              </a:tabLst>
            </a:pP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αποθηκευτικό όργανο θρεπτικών ουσιών, </a:t>
            </a:r>
            <a:r>
              <a:rPr sz="2400" spc="10" dirty="0">
                <a:solidFill>
                  <a:srgbClr val="FFFFFF"/>
                </a:solidFill>
                <a:latin typeface="Trebuchet MS"/>
                <a:cs typeface="Trebuchet MS"/>
              </a:rPr>
              <a:t>σε 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ορισμένα  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φυτικά 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είδη </a:t>
            </a:r>
            <a:r>
              <a:rPr sz="2400" spc="-10" dirty="0">
                <a:solidFill>
                  <a:srgbClr val="FFFFFF"/>
                </a:solidFill>
                <a:latin typeface="Trebuchet MS"/>
                <a:cs typeface="Trebuchet MS"/>
              </a:rPr>
              <a:t>(καρότα, 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ζαχαρότευτλα</a:t>
            </a:r>
            <a:r>
              <a:rPr sz="2400" spc="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κλπ).</a:t>
            </a:r>
            <a:endParaRPr sz="2400">
              <a:latin typeface="Trebuchet MS"/>
              <a:cs typeface="Trebuchet MS"/>
            </a:endParaRPr>
          </a:p>
          <a:p>
            <a:pPr marL="356870" marR="8255" indent="-344805">
              <a:lnSpc>
                <a:spcPct val="100000"/>
              </a:lnSpc>
              <a:spcBef>
                <a:spcPts val="575"/>
              </a:spcBef>
              <a:buChar char="-"/>
              <a:tabLst>
                <a:tab pos="356870" algn="l"/>
                <a:tab pos="357505" algn="l"/>
                <a:tab pos="2076450" algn="l"/>
                <a:tab pos="3448685" algn="l"/>
                <a:tab pos="4119245" algn="l"/>
                <a:tab pos="6055360" algn="l"/>
                <a:tab pos="7506970" algn="l"/>
              </a:tabLst>
            </a:pP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ανα</a:t>
            </a:r>
            <a:r>
              <a:rPr sz="2400" spc="-1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400" spc="30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υν	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ξυ</a:t>
            </a:r>
            <a:r>
              <a:rPr sz="2400" spc="1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ο	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ι	</a:t>
            </a:r>
            <a:r>
              <a:rPr sz="2400" spc="1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400" spc="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400" spc="-10" dirty="0">
                <a:solidFill>
                  <a:srgbClr val="FFFFFF"/>
                </a:solidFill>
                <a:latin typeface="Trebuchet MS"/>
                <a:cs typeface="Trebuchet MS"/>
              </a:rPr>
              <a:t>β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άλ</a:t>
            </a:r>
            <a:r>
              <a:rPr sz="24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υν	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δι</a:t>
            </a:r>
            <a:r>
              <a:rPr sz="2400" spc="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ξε</a:t>
            </a:r>
            <a:r>
              <a:rPr sz="2400" spc="5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δι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ο	τ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υ  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άνθρακα.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27355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Ρ</a:t>
            </a:r>
            <a:r>
              <a:rPr spc="-15" dirty="0"/>
              <a:t>ί</a:t>
            </a:r>
            <a:r>
              <a:rPr spc="5" dirty="0"/>
              <a:t>ζα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9816" y="76581"/>
            <a:ext cx="505841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spc="-75" dirty="0">
                <a:solidFill>
                  <a:srgbClr val="E26305"/>
                </a:solidFill>
                <a:latin typeface="Arial"/>
                <a:cs typeface="Arial"/>
              </a:rPr>
              <a:t>Τύποι </a:t>
            </a:r>
            <a:r>
              <a:rPr sz="3200" spc="-30" dirty="0">
                <a:solidFill>
                  <a:srgbClr val="E26305"/>
                </a:solidFill>
                <a:latin typeface="Arial"/>
                <a:cs typeface="Arial"/>
              </a:rPr>
              <a:t>ριζικού</a:t>
            </a:r>
            <a:r>
              <a:rPr sz="3200" spc="35" dirty="0">
                <a:solidFill>
                  <a:srgbClr val="E26305"/>
                </a:solidFill>
                <a:latin typeface="Arial"/>
                <a:cs typeface="Arial"/>
              </a:rPr>
              <a:t> </a:t>
            </a:r>
            <a:r>
              <a:rPr sz="3200" spc="-20" dirty="0">
                <a:solidFill>
                  <a:srgbClr val="E26305"/>
                </a:solidFill>
                <a:latin typeface="Arial"/>
                <a:cs typeface="Arial"/>
              </a:rPr>
              <a:t>συστήματος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319" y="838961"/>
            <a:ext cx="8131809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29995" algn="r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D387C5"/>
                </a:solidFill>
                <a:latin typeface="Arial"/>
                <a:cs typeface="Arial"/>
              </a:rPr>
              <a:t>α. </a:t>
            </a:r>
            <a:r>
              <a:rPr sz="2400" b="1" spc="-15" dirty="0">
                <a:solidFill>
                  <a:srgbClr val="D387C5"/>
                </a:solidFill>
                <a:latin typeface="Arial"/>
                <a:cs typeface="Arial"/>
              </a:rPr>
              <a:t>θυσσανωτός </a:t>
            </a:r>
            <a:r>
              <a:rPr sz="24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πολλές,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λεπτές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κοντές</a:t>
            </a:r>
            <a:r>
              <a:rPr sz="24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ρίζες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tabLst>
                <a:tab pos="471805" algn="l"/>
                <a:tab pos="2636520" algn="l"/>
                <a:tab pos="3133725" algn="l"/>
                <a:tab pos="3752850" algn="l"/>
                <a:tab pos="5191760" algn="l"/>
                <a:tab pos="5920740" algn="l"/>
                <a:tab pos="6677025" algn="l"/>
                <a:tab pos="7317105" algn="l"/>
              </a:tabLst>
            </a:pPr>
            <a:r>
              <a:rPr sz="2400" b="1" spc="-5" dirty="0">
                <a:solidFill>
                  <a:srgbClr val="D387C5"/>
                </a:solidFill>
                <a:latin typeface="Arial"/>
                <a:cs typeface="Arial"/>
              </a:rPr>
              <a:t>β</a:t>
            </a:r>
            <a:r>
              <a:rPr sz="2400" b="1" dirty="0">
                <a:solidFill>
                  <a:srgbClr val="D387C5"/>
                </a:solidFill>
                <a:latin typeface="Arial"/>
                <a:cs typeface="Arial"/>
              </a:rPr>
              <a:t>.	</a:t>
            </a:r>
            <a:r>
              <a:rPr sz="2400" b="1" spc="-65" dirty="0">
                <a:solidFill>
                  <a:srgbClr val="D387C5"/>
                </a:solidFill>
                <a:latin typeface="Arial"/>
                <a:cs typeface="Arial"/>
              </a:rPr>
              <a:t>π</a:t>
            </a:r>
            <a:r>
              <a:rPr sz="2400" b="1" spc="-15" dirty="0">
                <a:solidFill>
                  <a:srgbClr val="D387C5"/>
                </a:solidFill>
                <a:latin typeface="Arial"/>
                <a:cs typeface="Arial"/>
              </a:rPr>
              <a:t>α</a:t>
            </a:r>
            <a:r>
              <a:rPr sz="2400" b="1" spc="-10" dirty="0">
                <a:solidFill>
                  <a:srgbClr val="D387C5"/>
                </a:solidFill>
                <a:latin typeface="Arial"/>
                <a:cs typeface="Arial"/>
              </a:rPr>
              <a:t>σσ</a:t>
            </a:r>
            <a:r>
              <a:rPr sz="2400" b="1" spc="-15" dirty="0">
                <a:solidFill>
                  <a:srgbClr val="D387C5"/>
                </a:solidFill>
                <a:latin typeface="Arial"/>
                <a:cs typeface="Arial"/>
              </a:rPr>
              <a:t>α</a:t>
            </a:r>
            <a:r>
              <a:rPr sz="2400" b="1" spc="-40" dirty="0">
                <a:solidFill>
                  <a:srgbClr val="D387C5"/>
                </a:solidFill>
                <a:latin typeface="Arial"/>
                <a:cs typeface="Arial"/>
              </a:rPr>
              <a:t>λ</a:t>
            </a:r>
            <a:r>
              <a:rPr sz="2400" b="1" spc="10" dirty="0">
                <a:solidFill>
                  <a:srgbClr val="D387C5"/>
                </a:solidFill>
                <a:latin typeface="Arial"/>
                <a:cs typeface="Arial"/>
              </a:rPr>
              <a:t>ώ</a:t>
            </a:r>
            <a:r>
              <a:rPr sz="2400" b="1" spc="5" dirty="0">
                <a:solidFill>
                  <a:srgbClr val="D387C5"/>
                </a:solidFill>
                <a:latin typeface="Arial"/>
                <a:cs typeface="Arial"/>
              </a:rPr>
              <a:t>δ</a:t>
            </a:r>
            <a:r>
              <a:rPr sz="2400" b="1" dirty="0">
                <a:solidFill>
                  <a:srgbClr val="D387C5"/>
                </a:solidFill>
                <a:latin typeface="Arial"/>
                <a:cs typeface="Arial"/>
              </a:rPr>
              <a:t>ης	</a:t>
            </a:r>
            <a:r>
              <a:rPr sz="24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μ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	κυ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ρ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ί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αρχ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η	ρ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ί</a:t>
            </a:r>
            <a:r>
              <a:rPr sz="2400" spc="-170" dirty="0">
                <a:solidFill>
                  <a:srgbClr val="FFFFFF"/>
                </a:solidFill>
                <a:latin typeface="Arial"/>
                <a:cs typeface="Arial"/>
              </a:rPr>
              <a:t>ζ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απ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ό	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τη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ν	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π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endParaRPr sz="24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tabLst>
                <a:tab pos="2393315" algn="l"/>
                <a:tab pos="4304665" algn="l"/>
              </a:tabLst>
            </a:pP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δ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ακ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λ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δ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ί</a:t>
            </a:r>
            <a:r>
              <a:rPr sz="2400" spc="-175" dirty="0">
                <a:solidFill>
                  <a:srgbClr val="FFFFFF"/>
                </a:solidFill>
                <a:latin typeface="Arial"/>
                <a:cs typeface="Arial"/>
              </a:rPr>
              <a:t>ζ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ι	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μ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ρ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ό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ρ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ς	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κα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endParaRPr sz="2400">
              <a:latin typeface="Arial"/>
              <a:cs typeface="Arial"/>
            </a:endParaRPr>
          </a:p>
          <a:p>
            <a:pPr marR="1250315" algn="r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λεπτότερες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δευτερογενείς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56104" y="2859022"/>
            <a:ext cx="4785360" cy="3895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353055"/>
            <a:ext cx="193548" cy="1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76855"/>
            <a:ext cx="193548" cy="1813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00655"/>
            <a:ext cx="193548" cy="1813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2124455"/>
            <a:ext cx="193548" cy="1813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2048255"/>
            <a:ext cx="193548" cy="1813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972055"/>
            <a:ext cx="193548" cy="1813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2429255"/>
            <a:ext cx="193548" cy="1813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531352" y="2353055"/>
            <a:ext cx="611124" cy="1813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531352" y="2276855"/>
            <a:ext cx="611124" cy="18135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531352" y="2200655"/>
            <a:ext cx="611124" cy="18135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31352" y="2124455"/>
            <a:ext cx="611124" cy="18135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31352" y="2048255"/>
            <a:ext cx="611124" cy="18135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531352" y="1972055"/>
            <a:ext cx="611124" cy="18135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31352" y="2438400"/>
            <a:ext cx="611124" cy="18135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58783" y="6309359"/>
            <a:ext cx="178307" cy="18135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422275" y="493776"/>
          <a:ext cx="8001000" cy="47852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0500"/>
                <a:gridCol w="4000500"/>
              </a:tblGrid>
              <a:tr h="822833">
                <a:tc gridSpan="2"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spc="-10" dirty="0">
                          <a:latin typeface="Trebuchet MS"/>
                          <a:cs typeface="Trebuchet MS"/>
                        </a:rPr>
                        <a:t>Πλεονεκτήματα των τύπων </a:t>
                      </a:r>
                      <a:r>
                        <a:rPr sz="2400" b="1" spc="-5" dirty="0">
                          <a:latin typeface="Trebuchet MS"/>
                          <a:cs typeface="Trebuchet MS"/>
                        </a:rPr>
                        <a:t>ριζικού</a:t>
                      </a:r>
                      <a:r>
                        <a:rPr sz="2400" b="1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00" b="1" spc="-5" dirty="0">
                          <a:latin typeface="Trebuchet MS"/>
                          <a:cs typeface="Trebuchet MS"/>
                        </a:rPr>
                        <a:t>συστήματος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83C6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822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spc="-10" dirty="0">
                          <a:latin typeface="Trebuchet MS"/>
                          <a:cs typeface="Trebuchet MS"/>
                        </a:rPr>
                        <a:t>Πασσαλώδης</a:t>
                      </a:r>
                      <a:r>
                        <a:rPr sz="2400" b="1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00" b="1" spc="-5" dirty="0">
                          <a:latin typeface="Trebuchet MS"/>
                          <a:cs typeface="Trebuchet MS"/>
                        </a:rPr>
                        <a:t>τύπος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B03E9A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B03E9A"/>
                      </a:solidFill>
                      <a:prstDash val="solid"/>
                    </a:lnB>
                    <a:solidFill>
                      <a:srgbClr val="E6CED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spc="-5" dirty="0">
                          <a:latin typeface="Trebuchet MS"/>
                          <a:cs typeface="Trebuchet MS"/>
                        </a:rPr>
                        <a:t>Θυσσανωτός τύπος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B03E9A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B03E9A"/>
                      </a:solidFill>
                      <a:prstDash val="solid"/>
                    </a:lnB>
                    <a:solidFill>
                      <a:srgbClr val="E6CED3"/>
                    </a:solidFill>
                  </a:tcPr>
                </a:tc>
              </a:tr>
              <a:tr h="3139440">
                <a:tc>
                  <a:txBody>
                    <a:bodyPr/>
                    <a:lstStyle/>
                    <a:p>
                      <a:pPr marL="91440" marR="86360" algn="just">
                        <a:lnSpc>
                          <a:spcPct val="100000"/>
                        </a:lnSpc>
                        <a:spcBef>
                          <a:spcPts val="310"/>
                        </a:spcBef>
                        <a:buFont typeface="Wingdings"/>
                        <a:buChar char=""/>
                        <a:tabLst>
                          <a:tab pos="369570" algn="l"/>
                        </a:tabLst>
                      </a:pPr>
                      <a:r>
                        <a:rPr sz="2000" spc="-5" dirty="0">
                          <a:latin typeface="Trebuchet MS"/>
                          <a:cs typeface="Trebuchet MS"/>
                        </a:rPr>
                        <a:t>εισχωρούν βαθύτερα </a:t>
                      </a:r>
                      <a:r>
                        <a:rPr sz="2000" spc="-10" dirty="0">
                          <a:latin typeface="Trebuchet MS"/>
                          <a:cs typeface="Trebuchet MS"/>
                        </a:rPr>
                        <a:t>στο  </a:t>
                      </a:r>
                      <a:r>
                        <a:rPr sz="2000" spc="-5" dirty="0">
                          <a:latin typeface="Trebuchet MS"/>
                          <a:cs typeface="Trebuchet MS"/>
                        </a:rPr>
                        <a:t>έδαφος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buFont typeface="Wingdings"/>
                        <a:buChar char=""/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 marR="85725" algn="just">
                        <a:lnSpc>
                          <a:spcPct val="100000"/>
                        </a:lnSpc>
                        <a:buFont typeface="Wingdings"/>
                        <a:buChar char=""/>
                        <a:tabLst>
                          <a:tab pos="369570" algn="l"/>
                        </a:tabLst>
                      </a:pPr>
                      <a:r>
                        <a:rPr sz="2000" spc="-5" dirty="0">
                          <a:latin typeface="Trebuchet MS"/>
                          <a:cs typeface="Trebuchet MS"/>
                        </a:rPr>
                        <a:t>άντληση νερού </a:t>
                      </a:r>
                      <a:r>
                        <a:rPr sz="2000" spc="-10" dirty="0">
                          <a:latin typeface="Trebuchet MS"/>
                          <a:cs typeface="Trebuchet MS"/>
                        </a:rPr>
                        <a:t>και </a:t>
                      </a:r>
                      <a:r>
                        <a:rPr sz="2000" spc="-5" dirty="0">
                          <a:latin typeface="Trebuchet MS"/>
                          <a:cs typeface="Trebuchet MS"/>
                        </a:rPr>
                        <a:t>θρεπτικών  στοιχείων</a:t>
                      </a:r>
                      <a:r>
                        <a:rPr sz="2000" spc="5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000" spc="-5" dirty="0">
                          <a:latin typeface="Trebuchet MS"/>
                          <a:cs typeface="Trebuchet MS"/>
                        </a:rPr>
                        <a:t>από  βαθύτερα  </a:t>
                      </a:r>
                      <a:r>
                        <a:rPr sz="2000" spc="-10" dirty="0">
                          <a:latin typeface="Trebuchet MS"/>
                          <a:cs typeface="Trebuchet MS"/>
                        </a:rPr>
                        <a:t>στρώματα του</a:t>
                      </a:r>
                      <a:r>
                        <a:rPr sz="2000" spc="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000" spc="-5" dirty="0">
                          <a:latin typeface="Trebuchet MS"/>
                          <a:cs typeface="Trebuchet MS"/>
                        </a:rPr>
                        <a:t>εδάφους.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Wingdings"/>
                        <a:buChar char=""/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Wingdings"/>
                        <a:buChar char=""/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368935" indent="-278130" algn="just">
                        <a:lnSpc>
                          <a:spcPct val="100000"/>
                        </a:lnSpc>
                        <a:buFont typeface="Wingdings"/>
                        <a:buChar char=""/>
                        <a:tabLst>
                          <a:tab pos="369570" algn="l"/>
                        </a:tabLst>
                      </a:pPr>
                      <a:r>
                        <a:rPr sz="2000" spc="-10" dirty="0">
                          <a:latin typeface="Trebuchet MS"/>
                          <a:cs typeface="Trebuchet MS"/>
                        </a:rPr>
                        <a:t>ανθεκτικότητα </a:t>
                      </a:r>
                      <a:r>
                        <a:rPr sz="2000" spc="-5" dirty="0">
                          <a:latin typeface="Trebuchet MS"/>
                          <a:cs typeface="Trebuchet MS"/>
                        </a:rPr>
                        <a:t>στην</a:t>
                      </a:r>
                      <a:r>
                        <a:rPr sz="2000" spc="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000" spc="-10" dirty="0">
                          <a:latin typeface="Trebuchet MS"/>
                          <a:cs typeface="Trebuchet MS"/>
                        </a:rPr>
                        <a:t>ξηρασία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B03E9A"/>
                      </a:solidFill>
                      <a:prstDash val="solid"/>
                    </a:lnR>
                    <a:lnT w="38100">
                      <a:solidFill>
                        <a:srgbClr val="B03E9A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80010">
                        <a:lnSpc>
                          <a:spcPct val="100000"/>
                        </a:lnSpc>
                        <a:spcBef>
                          <a:spcPts val="310"/>
                        </a:spcBef>
                        <a:buFont typeface="Wingdings"/>
                        <a:buChar char=""/>
                        <a:tabLst>
                          <a:tab pos="370840" algn="l"/>
                        </a:tabLst>
                      </a:pPr>
                      <a:r>
                        <a:rPr sz="2000" spc="-10" dirty="0">
                          <a:latin typeface="Trebuchet MS"/>
                          <a:cs typeface="Trebuchet MS"/>
                        </a:rPr>
                        <a:t>συγκρατούν </a:t>
                      </a:r>
                      <a:r>
                        <a:rPr sz="2000" dirty="0">
                          <a:latin typeface="Trebuchet MS"/>
                          <a:cs typeface="Trebuchet MS"/>
                        </a:rPr>
                        <a:t>το </a:t>
                      </a:r>
                      <a:r>
                        <a:rPr sz="2000" spc="-5" dirty="0">
                          <a:latin typeface="Trebuchet MS"/>
                          <a:cs typeface="Trebuchet MS"/>
                        </a:rPr>
                        <a:t>έδαφος και </a:t>
                      </a:r>
                      <a:r>
                        <a:rPr sz="2000" spc="5" dirty="0">
                          <a:latin typeface="Trebuchet MS"/>
                          <a:cs typeface="Trebuchet MS"/>
                        </a:rPr>
                        <a:t>το  </a:t>
                      </a:r>
                      <a:r>
                        <a:rPr sz="2000" spc="-5" dirty="0">
                          <a:latin typeface="Trebuchet MS"/>
                          <a:cs typeface="Trebuchet MS"/>
                        </a:rPr>
                        <a:t>προστατεύουν </a:t>
                      </a:r>
                      <a:r>
                        <a:rPr sz="2000" spc="-10" dirty="0">
                          <a:latin typeface="Trebuchet MS"/>
                          <a:cs typeface="Trebuchet MS"/>
                        </a:rPr>
                        <a:t>από </a:t>
                      </a:r>
                      <a:r>
                        <a:rPr sz="2000" spc="-5" dirty="0">
                          <a:latin typeface="Trebuchet MS"/>
                          <a:cs typeface="Trebuchet MS"/>
                        </a:rPr>
                        <a:t>τη</a:t>
                      </a:r>
                      <a:r>
                        <a:rPr sz="20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000" spc="-10" dirty="0">
                          <a:latin typeface="Trebuchet MS"/>
                          <a:cs typeface="Trebuchet MS"/>
                        </a:rPr>
                        <a:t>διάβρωση.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buFont typeface="Wingdings"/>
                        <a:buChar char=""/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370205" indent="-278130">
                        <a:lnSpc>
                          <a:spcPct val="100000"/>
                        </a:lnSpc>
                        <a:buFont typeface="Wingdings"/>
                        <a:buChar char=""/>
                        <a:tabLst>
                          <a:tab pos="370840" algn="l"/>
                          <a:tab pos="2038350" algn="l"/>
                          <a:tab pos="3553460" algn="l"/>
                        </a:tabLst>
                      </a:pPr>
                      <a:r>
                        <a:rPr sz="2000" spc="-10" dirty="0">
                          <a:latin typeface="Trebuchet MS"/>
                          <a:cs typeface="Trebuchet MS"/>
                        </a:rPr>
                        <a:t>αξιοποιούν	</a:t>
                      </a:r>
                      <a:r>
                        <a:rPr sz="2000" spc="-5" dirty="0">
                          <a:latin typeface="Trebuchet MS"/>
                          <a:cs typeface="Trebuchet MS"/>
                        </a:rPr>
                        <a:t>καλύτερα	</a:t>
                      </a:r>
                      <a:r>
                        <a:rPr sz="2000" spc="-15" dirty="0">
                          <a:latin typeface="Trebuchet MS"/>
                          <a:cs typeface="Trebuchet MS"/>
                        </a:rPr>
                        <a:t>και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10" dirty="0">
                          <a:latin typeface="Trebuchet MS"/>
                          <a:cs typeface="Trebuchet MS"/>
                        </a:rPr>
                        <a:t>γρηγορότερα </a:t>
                      </a:r>
                      <a:r>
                        <a:rPr sz="2000" spc="-5" dirty="0">
                          <a:latin typeface="Trebuchet MS"/>
                          <a:cs typeface="Trebuchet MS"/>
                        </a:rPr>
                        <a:t>τη</a:t>
                      </a:r>
                      <a:r>
                        <a:rPr sz="2000" spc="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000" spc="-10" dirty="0">
                          <a:latin typeface="Trebuchet MS"/>
                          <a:cs typeface="Trebuchet MS"/>
                        </a:rPr>
                        <a:t>λίπανση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38100">
                      <a:solidFill>
                        <a:srgbClr val="B03E9A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B03E9A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8E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3319" y="238505"/>
            <a:ext cx="3557270" cy="1003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935" indent="-35687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69570" algn="l"/>
              </a:tabLst>
            </a:pPr>
            <a:r>
              <a:rPr sz="2400" b="1" spc="-15" dirty="0">
                <a:solidFill>
                  <a:srgbClr val="E26305"/>
                </a:solidFill>
                <a:latin typeface="Arial"/>
                <a:cs typeface="Arial"/>
              </a:rPr>
              <a:t>Καλύπτρα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15"/>
              </a:spcBef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λεπτό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περίβλημα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στο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άκρο</a:t>
            </a:r>
            <a:r>
              <a:rPr sz="2000" spc="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των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319" y="1216863"/>
            <a:ext cx="133223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65505" algn="l"/>
              </a:tabLst>
            </a:pP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ρ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000" spc="-145" dirty="0">
                <a:solidFill>
                  <a:srgbClr val="FFFFFF"/>
                </a:solidFill>
                <a:latin typeface="Arial"/>
                <a:cs typeface="Arial"/>
              </a:rPr>
              <a:t>ζ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ών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π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υ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προστασία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3319" y="1826717"/>
            <a:ext cx="1710689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τραυματισμούς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1048" y="1216863"/>
            <a:ext cx="2070100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5"/>
              </a:spcBef>
              <a:tabLst>
                <a:tab pos="652145" algn="l"/>
                <a:tab pos="1624965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χ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σ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κ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π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ό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την</a:t>
            </a:r>
            <a:endParaRPr sz="2000">
              <a:latin typeface="Arial"/>
              <a:cs typeface="Arial"/>
            </a:endParaRPr>
          </a:p>
          <a:p>
            <a:pPr marR="8255" algn="r">
              <a:lnSpc>
                <a:spcPct val="100000"/>
              </a:lnSpc>
              <a:tabLst>
                <a:tab pos="688975" algn="l"/>
                <a:tab pos="1579245" algn="l"/>
              </a:tabLst>
            </a:pP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ων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10" dirty="0">
                <a:solidFill>
                  <a:srgbClr val="FFFFFF"/>
                </a:solidFill>
                <a:latin typeface="Arial"/>
                <a:cs typeface="Arial"/>
              </a:rPr>
              <a:t>ρ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000" spc="-145" dirty="0">
                <a:solidFill>
                  <a:srgbClr val="FFFFFF"/>
                </a:solidFill>
                <a:latin typeface="Arial"/>
                <a:cs typeface="Arial"/>
              </a:rPr>
              <a:t>ζ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ώ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από</a:t>
            </a:r>
            <a:endParaRPr sz="2000">
              <a:latin typeface="Arial"/>
              <a:cs typeface="Arial"/>
            </a:endParaRPr>
          </a:p>
          <a:p>
            <a:pPr marR="7620" algn="r">
              <a:lnSpc>
                <a:spcPct val="100000"/>
              </a:lnSpc>
              <a:tabLst>
                <a:tab pos="996950" algn="l"/>
              </a:tabLst>
            </a:pP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κ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ά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την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3319" y="2132202"/>
            <a:ext cx="3484879" cy="13690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εισχώρησή τους στο</a:t>
            </a:r>
            <a:r>
              <a:rPr sz="2000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έδαφος.</a:t>
            </a:r>
            <a:endParaRPr sz="2000">
              <a:latin typeface="Arial"/>
              <a:cs typeface="Arial"/>
            </a:endParaRPr>
          </a:p>
          <a:p>
            <a:pPr marL="285115" indent="-273050">
              <a:lnSpc>
                <a:spcPct val="100000"/>
              </a:lnSpc>
              <a:spcBef>
                <a:spcPts val="1830"/>
              </a:spcBef>
              <a:buSzPct val="95833"/>
              <a:buFont typeface="Wingdings"/>
              <a:buChar char=""/>
              <a:tabLst>
                <a:tab pos="285750" algn="l"/>
              </a:tabLst>
            </a:pPr>
            <a:r>
              <a:rPr sz="2400" b="1" spc="-20" dirty="0">
                <a:solidFill>
                  <a:srgbClr val="E26305"/>
                </a:solidFill>
                <a:latin typeface="Arial"/>
                <a:cs typeface="Arial"/>
              </a:rPr>
              <a:t>Ριζικά</a:t>
            </a:r>
            <a:r>
              <a:rPr sz="2400" b="1" spc="-60" dirty="0">
                <a:solidFill>
                  <a:srgbClr val="E26305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E26305"/>
                </a:solidFill>
                <a:latin typeface="Arial"/>
                <a:cs typeface="Arial"/>
              </a:rPr>
              <a:t>τριχίδια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λεπτά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μακριά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κύτταρα</a:t>
            </a:r>
            <a:r>
              <a:rPr sz="20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που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3319" y="3476320"/>
            <a:ext cx="14027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21715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έ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χ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υ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την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εισχωρούν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80464" y="3781805"/>
            <a:ext cx="80899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ύ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κ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λ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3319" y="4086605"/>
            <a:ext cx="275209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18870" algn="l"/>
                <a:tab pos="1896745" algn="l"/>
              </a:tabLst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με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αξ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ύ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ω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κ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ό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κ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κ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ων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34032" y="3476320"/>
            <a:ext cx="174434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8255" algn="r">
              <a:lnSpc>
                <a:spcPct val="100000"/>
              </a:lnSpc>
              <a:spcBef>
                <a:spcPts val="95"/>
              </a:spcBef>
              <a:tabLst>
                <a:tab pos="1445260" algn="l"/>
              </a:tabLst>
            </a:pP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κ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ό</a:t>
            </a:r>
            <a:r>
              <a:rPr sz="2000" spc="20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η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να</a:t>
            </a:r>
            <a:endParaRPr sz="20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tabLst>
                <a:tab pos="585470" algn="l"/>
              </a:tabLst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σ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25" dirty="0">
                <a:solidFill>
                  <a:srgbClr val="FFFFFF"/>
                </a:solidFill>
                <a:latin typeface="Arial"/>
                <a:cs typeface="Arial"/>
              </a:rPr>
              <a:t>κ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ά</a:t>
            </a:r>
            <a:endParaRPr sz="20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ου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3319" y="4391659"/>
            <a:ext cx="3482975" cy="12439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  <a:tabLst>
                <a:tab pos="1118870" algn="l"/>
                <a:tab pos="1591310" algn="l"/>
                <a:tab pos="2005964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δ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άφ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υ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ς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κ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απ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sz="2000" spc="10" dirty="0">
                <a:solidFill>
                  <a:srgbClr val="FFFFFF"/>
                </a:solidFill>
                <a:latin typeface="Arial"/>
                <a:cs typeface="Arial"/>
              </a:rPr>
              <a:t>ρ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ρ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φ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ύ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ν 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νερό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και θρεπτικά</a:t>
            </a:r>
            <a:r>
              <a:rPr sz="2000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στοιχεία.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17830" algn="l"/>
                <a:tab pos="1179830" algn="l"/>
                <a:tab pos="2149475" algn="l"/>
                <a:tab pos="2780665" algn="l"/>
              </a:tabLst>
            </a:pPr>
            <a:r>
              <a:rPr sz="2000" spc="-190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ρ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ζικ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ά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20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ρ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000" spc="25" dirty="0">
                <a:solidFill>
                  <a:srgbClr val="FFFFFF"/>
                </a:solidFill>
                <a:latin typeface="Arial"/>
                <a:cs typeface="Arial"/>
              </a:rPr>
              <a:t>χ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ί</a:t>
            </a:r>
            <a:r>
              <a:rPr sz="2000" spc="10" dirty="0">
                <a:solidFill>
                  <a:srgbClr val="FFFFFF"/>
                </a:solidFill>
                <a:latin typeface="Arial"/>
                <a:cs typeface="Arial"/>
              </a:rPr>
              <a:t>δ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ίν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π</a:t>
            </a:r>
            <a:r>
              <a:rPr sz="2000" spc="15" dirty="0">
                <a:solidFill>
                  <a:srgbClr val="FFFFFF"/>
                </a:solidFill>
                <a:latin typeface="Arial"/>
                <a:cs typeface="Arial"/>
              </a:rPr>
              <a:t>ά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3319" y="5610860"/>
            <a:ext cx="21697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11860" algn="l"/>
                <a:tab pos="1914525" algn="l"/>
              </a:tabLst>
            </a:pP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έα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γ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ατ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ί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τα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καταστρέφονται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55163" y="5610860"/>
            <a:ext cx="8223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95"/>
              </a:spcBef>
            </a:pP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π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λ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ά</a:t>
            </a:r>
            <a:endParaRPr sz="20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κ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αι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3319" y="6220764"/>
            <a:ext cx="287655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αντικαθίστανται</a:t>
            </a:r>
            <a:r>
              <a:rPr sz="2000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συνεχώς.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002023" y="131063"/>
            <a:ext cx="5035296" cy="6583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</Words>
  <Application>Microsoft Office PowerPoint</Application>
  <PresentationFormat>Προβολή στην οθόνη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Office Theme</vt:lpstr>
      <vt:lpstr>Ρίζα</vt:lpstr>
      <vt:lpstr>Τύποι ριζικού συστήματος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Ρίζα</dc:title>
  <dc:creator>Μαρίζα Σαραντοπούλου</dc:creator>
  <cp:lastModifiedBy>user</cp:lastModifiedBy>
  <cp:revision>1</cp:revision>
  <dcterms:created xsi:type="dcterms:W3CDTF">2020-12-22T23:42:05Z</dcterms:created>
  <dcterms:modified xsi:type="dcterms:W3CDTF">2020-12-22T23:42:22Z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2020-12-22T00:00:00Z</vt:filetime>
  </property>
</Properties>
</file>