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E2630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E2630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E2630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99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99" cy="68579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353055"/>
            <a:ext cx="193548" cy="1813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2276855"/>
            <a:ext cx="193548" cy="18135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2200655"/>
            <a:ext cx="193548" cy="18135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2124455"/>
            <a:ext cx="193548" cy="18135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2048255"/>
            <a:ext cx="193548" cy="18135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1972055"/>
            <a:ext cx="193548" cy="18135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2429255"/>
            <a:ext cx="193548" cy="18135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531352" y="2353055"/>
            <a:ext cx="611124" cy="18135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531352" y="2276855"/>
            <a:ext cx="611124" cy="18135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531352" y="2200655"/>
            <a:ext cx="611124" cy="18135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531352" y="2124455"/>
            <a:ext cx="611124" cy="18135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531352" y="2048255"/>
            <a:ext cx="611124" cy="18135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8531352" y="1972055"/>
            <a:ext cx="611124" cy="18135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8531352" y="2438400"/>
            <a:ext cx="611124" cy="18135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8558783" y="6309359"/>
            <a:ext cx="178307" cy="18135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79397" y="449961"/>
            <a:ext cx="6585204" cy="8807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E2630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4642" y="3294710"/>
            <a:ext cx="8058150" cy="2367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642" y="953261"/>
            <a:ext cx="805942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Βλαστός 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είναι </a:t>
            </a:r>
            <a:r>
              <a:rPr sz="2400" spc="10" dirty="0">
                <a:solidFill>
                  <a:srgbClr val="FFFFFF"/>
                </a:solidFill>
                <a:latin typeface="Trebuchet MS"/>
                <a:cs typeface="Trebuchet MS"/>
              </a:rPr>
              <a:t>το 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τμήμα του φυτού που φέρει 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φύλλα,  άνθη, καρπούς 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και 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αναπτύσσεται σε αντίθετη κατεύθυνση  προς τη 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ρίζα 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(</a:t>
            </a:r>
            <a:r>
              <a:rPr sz="2400" b="1" spc="-5" dirty="0">
                <a:solidFill>
                  <a:srgbClr val="DF9207"/>
                </a:solidFill>
                <a:latin typeface="Trebuchet MS"/>
                <a:cs typeface="Trebuchet MS"/>
              </a:rPr>
              <a:t>υπέργειο</a:t>
            </a:r>
            <a:r>
              <a:rPr sz="2400" b="1" spc="60" dirty="0">
                <a:solidFill>
                  <a:srgbClr val="DF9207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μέρος).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4642" y="2562809"/>
            <a:ext cx="3478529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91945" algn="l"/>
                <a:tab pos="2247265" algn="l"/>
              </a:tabLst>
            </a:pP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Υπάρχουν	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και	</a:t>
            </a:r>
            <a:r>
              <a:rPr sz="2400" b="1" dirty="0">
                <a:solidFill>
                  <a:srgbClr val="DF9207"/>
                </a:solidFill>
                <a:latin typeface="Trebuchet MS"/>
                <a:cs typeface="Trebuchet MS"/>
              </a:rPr>
              <a:t>υπόγειοι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546225" algn="l"/>
                <a:tab pos="2363470" algn="l"/>
              </a:tabLst>
            </a:pP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ριζώματα	</a:t>
            </a:r>
            <a:r>
              <a:rPr sz="2400" spc="-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400" spc="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χ.	π</a:t>
            </a:r>
            <a:r>
              <a:rPr sz="2400" spc="1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400" spc="10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41775" y="2562809"/>
            <a:ext cx="438404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60170" algn="l"/>
                <a:tab pos="3049270" algn="l"/>
                <a:tab pos="4198620" algn="l"/>
              </a:tabLst>
            </a:pPr>
            <a:r>
              <a:rPr sz="2400" b="1" spc="5" dirty="0">
                <a:solidFill>
                  <a:srgbClr val="DF9207"/>
                </a:solidFill>
                <a:latin typeface="Trebuchet MS"/>
                <a:cs typeface="Trebuchet MS"/>
              </a:rPr>
              <a:t>β</a:t>
            </a:r>
            <a:r>
              <a:rPr sz="2400" b="1" spc="-5" dirty="0">
                <a:solidFill>
                  <a:srgbClr val="DF9207"/>
                </a:solidFill>
                <a:latin typeface="Trebuchet MS"/>
                <a:cs typeface="Trebuchet MS"/>
              </a:rPr>
              <a:t>λ</a:t>
            </a:r>
            <a:r>
              <a:rPr sz="2400" b="1" spc="-10" dirty="0">
                <a:solidFill>
                  <a:srgbClr val="DF9207"/>
                </a:solidFill>
                <a:latin typeface="Trebuchet MS"/>
                <a:cs typeface="Trebuchet MS"/>
              </a:rPr>
              <a:t>α</a:t>
            </a:r>
            <a:r>
              <a:rPr sz="2400" b="1" spc="-5" dirty="0">
                <a:solidFill>
                  <a:srgbClr val="DF9207"/>
                </a:solidFill>
                <a:latin typeface="Trebuchet MS"/>
                <a:cs typeface="Trebuchet MS"/>
              </a:rPr>
              <a:t>στο</a:t>
            </a:r>
            <a:r>
              <a:rPr sz="2400" b="1" dirty="0">
                <a:solidFill>
                  <a:srgbClr val="DF9207"/>
                </a:solidFill>
                <a:latin typeface="Trebuchet MS"/>
                <a:cs typeface="Trebuchet MS"/>
              </a:rPr>
              <a:t>ί	</a:t>
            </a:r>
            <a:r>
              <a:rPr sz="2400" spc="25" dirty="0">
                <a:solidFill>
                  <a:srgbClr val="FFFFFF"/>
                </a:solidFill>
                <a:latin typeface="Trebuchet MS"/>
                <a:cs typeface="Trebuchet MS"/>
              </a:rPr>
              <a:t>(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κό</a:t>
            </a:r>
            <a:r>
              <a:rPr sz="2400" spc="2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4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ι,	</a:t>
            </a:r>
            <a:r>
              <a:rPr sz="2400" spc="5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400" spc="10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ί	ή</a:t>
            </a:r>
            <a:endParaRPr sz="2400">
              <a:latin typeface="Trebuchet MS"/>
              <a:cs typeface="Trebuchet MS"/>
            </a:endParaRPr>
          </a:p>
          <a:p>
            <a:pPr marL="40005">
              <a:lnSpc>
                <a:spcPct val="100000"/>
              </a:lnSpc>
              <a:spcBef>
                <a:spcPts val="5"/>
              </a:spcBef>
              <a:tabLst>
                <a:tab pos="1402715" algn="l"/>
                <a:tab pos="2954655" algn="l"/>
              </a:tabLst>
            </a:pP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400" spc="1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400" spc="5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,	</a:t>
            </a:r>
            <a:r>
              <a:rPr sz="2400" spc="1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υλίπ</a:t>
            </a:r>
            <a:r>
              <a:rPr sz="2400" spc="2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ς,	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400" spc="5" dirty="0">
                <a:solidFill>
                  <a:srgbClr val="FFFFFF"/>
                </a:solidFill>
                <a:latin typeface="Trebuchet MS"/>
                <a:cs typeface="Trebuchet MS"/>
              </a:rPr>
              <a:t>εμμ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ύδια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κ.ά.). </a:t>
            </a:r>
            <a:r>
              <a:rPr dirty="0"/>
              <a:t>Είναι </a:t>
            </a:r>
            <a:r>
              <a:rPr spc="-5" dirty="0"/>
              <a:t>πλούσιοι </a:t>
            </a:r>
            <a:r>
              <a:rPr dirty="0"/>
              <a:t>σε </a:t>
            </a:r>
            <a:r>
              <a:rPr spc="-5" dirty="0"/>
              <a:t>αποθησαυριστικές</a:t>
            </a:r>
            <a:r>
              <a:rPr spc="114" dirty="0"/>
              <a:t> </a:t>
            </a:r>
            <a:r>
              <a:rPr spc="-5" dirty="0"/>
              <a:t>ουσίες,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/>
          </a:p>
          <a:p>
            <a:pPr marL="12700" marR="5080" algn="just">
              <a:lnSpc>
                <a:spcPct val="100000"/>
              </a:lnSpc>
            </a:pPr>
            <a:r>
              <a:rPr dirty="0"/>
              <a:t>Ο βλαστός μεταφέρει στα φύλλα (με </a:t>
            </a:r>
            <a:r>
              <a:rPr spc="-5" dirty="0"/>
              <a:t>τα </a:t>
            </a:r>
            <a:r>
              <a:rPr dirty="0"/>
              <a:t>αγγεία που τον  </a:t>
            </a:r>
            <a:r>
              <a:rPr spc="-5" dirty="0"/>
              <a:t>διατρέχουν) </a:t>
            </a:r>
            <a:r>
              <a:rPr spc="5" dirty="0"/>
              <a:t>νερό </a:t>
            </a:r>
            <a:r>
              <a:rPr spc="-10" dirty="0"/>
              <a:t>και </a:t>
            </a:r>
            <a:r>
              <a:rPr dirty="0"/>
              <a:t>θρεπτικά στοιχεία ενώ προς </a:t>
            </a:r>
            <a:r>
              <a:rPr spc="-5" dirty="0"/>
              <a:t>τη </a:t>
            </a:r>
            <a:r>
              <a:rPr dirty="0"/>
              <a:t>ρίζα  </a:t>
            </a:r>
            <a:r>
              <a:rPr spc="-10" dirty="0"/>
              <a:t>και </a:t>
            </a:r>
            <a:r>
              <a:rPr spc="5" dirty="0"/>
              <a:t>τα </a:t>
            </a:r>
            <a:r>
              <a:rPr spc="-5" dirty="0"/>
              <a:t>άλλα </a:t>
            </a:r>
            <a:r>
              <a:rPr dirty="0"/>
              <a:t>μέρη </a:t>
            </a:r>
            <a:r>
              <a:rPr spc="-5" dirty="0"/>
              <a:t>του </a:t>
            </a:r>
            <a:r>
              <a:rPr dirty="0"/>
              <a:t>φυτού οργανικές </a:t>
            </a:r>
            <a:r>
              <a:rPr spc="-5" dirty="0"/>
              <a:t>ουσίες </a:t>
            </a:r>
            <a:r>
              <a:rPr dirty="0"/>
              <a:t>για  </a:t>
            </a:r>
            <a:r>
              <a:rPr spc="-5" dirty="0"/>
              <a:t>διατροφή </a:t>
            </a:r>
            <a:r>
              <a:rPr dirty="0"/>
              <a:t>ή</a:t>
            </a:r>
            <a:r>
              <a:rPr spc="45" dirty="0"/>
              <a:t> </a:t>
            </a:r>
            <a:r>
              <a:rPr spc="-5" dirty="0"/>
              <a:t>αποθήκευση.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82948" y="145491"/>
            <a:ext cx="199453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dirty="0">
                <a:solidFill>
                  <a:srgbClr val="E2AED7"/>
                </a:solidFill>
                <a:latin typeface="Trebuchet MS"/>
                <a:cs typeface="Trebuchet MS"/>
              </a:rPr>
              <a:t>Β</a:t>
            </a:r>
            <a:r>
              <a:rPr sz="4000" spc="-15" dirty="0">
                <a:solidFill>
                  <a:srgbClr val="E2AED7"/>
                </a:solidFill>
                <a:latin typeface="Trebuchet MS"/>
                <a:cs typeface="Trebuchet MS"/>
              </a:rPr>
              <a:t>λ</a:t>
            </a:r>
            <a:r>
              <a:rPr sz="4000" dirty="0">
                <a:solidFill>
                  <a:srgbClr val="E2AED7"/>
                </a:solidFill>
                <a:latin typeface="Trebuchet MS"/>
                <a:cs typeface="Trebuchet MS"/>
              </a:rPr>
              <a:t>ασ</a:t>
            </a:r>
            <a:r>
              <a:rPr sz="4000" spc="5" dirty="0">
                <a:solidFill>
                  <a:srgbClr val="E2AED7"/>
                </a:solidFill>
                <a:latin typeface="Trebuchet MS"/>
                <a:cs typeface="Trebuchet MS"/>
              </a:rPr>
              <a:t>τός</a:t>
            </a:r>
            <a:endParaRPr sz="4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44111" y="0"/>
            <a:ext cx="5199887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667258"/>
            <a:ext cx="3700779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05104" algn="l"/>
                <a:tab pos="1536700" algn="l"/>
                <a:tab pos="2024380" algn="l"/>
                <a:tab pos="3131820" algn="l"/>
              </a:tabLst>
            </a:pPr>
            <a:r>
              <a:rPr sz="2400" b="1" spc="-5" dirty="0">
                <a:solidFill>
                  <a:srgbClr val="DF9207"/>
                </a:solidFill>
                <a:latin typeface="Arial"/>
                <a:cs typeface="Arial"/>
              </a:rPr>
              <a:t>Γό</a:t>
            </a:r>
            <a:r>
              <a:rPr sz="2400" b="1" spc="-15" dirty="0">
                <a:solidFill>
                  <a:srgbClr val="DF9207"/>
                </a:solidFill>
                <a:latin typeface="Arial"/>
                <a:cs typeface="Arial"/>
              </a:rPr>
              <a:t>ν</a:t>
            </a:r>
            <a:r>
              <a:rPr sz="2400" b="1" spc="-10" dirty="0">
                <a:solidFill>
                  <a:srgbClr val="DF9207"/>
                </a:solidFill>
                <a:latin typeface="Arial"/>
                <a:cs typeface="Arial"/>
              </a:rPr>
              <a:t>α</a:t>
            </a:r>
            <a:r>
              <a:rPr sz="2400" b="1" spc="-65" dirty="0">
                <a:solidFill>
                  <a:srgbClr val="DF9207"/>
                </a:solidFill>
                <a:latin typeface="Arial"/>
                <a:cs typeface="Arial"/>
              </a:rPr>
              <a:t>τ</a:t>
            </a:r>
            <a:r>
              <a:rPr sz="2400" b="1" spc="-20" dirty="0">
                <a:solidFill>
                  <a:srgbClr val="DF9207"/>
                </a:solidFill>
                <a:latin typeface="Arial"/>
                <a:cs typeface="Arial"/>
              </a:rPr>
              <a:t>α</a:t>
            </a:r>
            <a:r>
              <a:rPr sz="2400" b="1" dirty="0">
                <a:solidFill>
                  <a:srgbClr val="DF9207"/>
                </a:solidFill>
                <a:latin typeface="Arial"/>
                <a:cs typeface="Arial"/>
              </a:rPr>
              <a:t>:	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	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σημ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από 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όπου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εκφύονται τα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φύλλα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881962"/>
            <a:ext cx="17526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4470" indent="-19240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05104" algn="l"/>
              </a:tabLst>
            </a:pPr>
            <a:r>
              <a:rPr sz="2400" b="1" spc="-5" dirty="0">
                <a:solidFill>
                  <a:srgbClr val="DF9207"/>
                </a:solidFill>
                <a:latin typeface="Arial"/>
                <a:cs typeface="Arial"/>
              </a:rPr>
              <a:t>Οφθαλμοί: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78863" y="1881962"/>
            <a:ext cx="170116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985" algn="r">
              <a:lnSpc>
                <a:spcPct val="100000"/>
              </a:lnSpc>
              <a:spcBef>
                <a:spcPts val="100"/>
              </a:spcBef>
            </a:pP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β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ρ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ί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σ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κο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αι</a:t>
            </a:r>
            <a:endParaRPr sz="2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Δ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ακ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ρ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ί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αι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248280"/>
            <a:ext cx="17811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4104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	γ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ό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 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σε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7892" y="2613736"/>
            <a:ext cx="16706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solidFill>
                  <a:srgbClr val="E2AED7"/>
                </a:solidFill>
                <a:latin typeface="Arial"/>
                <a:cs typeface="Arial"/>
              </a:rPr>
              <a:t>ξ</a:t>
            </a:r>
            <a:r>
              <a:rPr sz="2400" dirty="0">
                <a:solidFill>
                  <a:srgbClr val="E2AED7"/>
                </a:solidFill>
                <a:latin typeface="Arial"/>
                <a:cs typeface="Arial"/>
              </a:rPr>
              <a:t>υ</a:t>
            </a:r>
            <a:r>
              <a:rPr sz="2400" spc="-45" dirty="0">
                <a:solidFill>
                  <a:srgbClr val="E2AED7"/>
                </a:solidFill>
                <a:latin typeface="Arial"/>
                <a:cs typeface="Arial"/>
              </a:rPr>
              <a:t>λ</a:t>
            </a:r>
            <a:r>
              <a:rPr sz="2400" dirty="0">
                <a:solidFill>
                  <a:srgbClr val="E2AED7"/>
                </a:solidFill>
                <a:latin typeface="Arial"/>
                <a:cs typeface="Arial"/>
              </a:rPr>
              <a:t>ο</a:t>
            </a:r>
            <a:r>
              <a:rPr sz="2400" spc="-5" dirty="0">
                <a:solidFill>
                  <a:srgbClr val="E2AED7"/>
                </a:solidFill>
                <a:latin typeface="Arial"/>
                <a:cs typeface="Arial"/>
              </a:rPr>
              <a:t>φ</a:t>
            </a:r>
            <a:r>
              <a:rPr sz="2400" spc="5" dirty="0">
                <a:solidFill>
                  <a:srgbClr val="E2AED7"/>
                </a:solidFill>
                <a:latin typeface="Arial"/>
                <a:cs typeface="Arial"/>
              </a:rPr>
              <a:t>ό</a:t>
            </a:r>
            <a:r>
              <a:rPr sz="2400" dirty="0">
                <a:solidFill>
                  <a:srgbClr val="E2AED7"/>
                </a:solidFill>
                <a:latin typeface="Arial"/>
                <a:cs typeface="Arial"/>
              </a:rPr>
              <a:t>ρ</a:t>
            </a:r>
            <a:r>
              <a:rPr sz="2400" spc="5" dirty="0">
                <a:solidFill>
                  <a:srgbClr val="E2AED7"/>
                </a:solidFill>
                <a:latin typeface="Arial"/>
                <a:cs typeface="Arial"/>
              </a:rPr>
              <a:t>ο</a:t>
            </a:r>
            <a:r>
              <a:rPr sz="2400" dirty="0">
                <a:solidFill>
                  <a:srgbClr val="E2AED7"/>
                </a:solidFill>
                <a:latin typeface="Arial"/>
                <a:cs typeface="Arial"/>
              </a:rPr>
              <a:t>υς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74060" y="2613736"/>
            <a:ext cx="10033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δί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ουν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2980182"/>
            <a:ext cx="27482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44930" algn="l"/>
              </a:tabLst>
            </a:pP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έου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ς	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β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λ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σ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ού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ς)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62705" y="2980182"/>
            <a:ext cx="41655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κ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74060" y="3345637"/>
            <a:ext cx="10033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δί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ουν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39" y="3345637"/>
            <a:ext cx="171894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E2AED7"/>
                </a:solidFill>
                <a:latin typeface="Arial"/>
                <a:cs typeface="Arial"/>
              </a:rPr>
              <a:t>ανθοφόρους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άνθη).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739" y="4443729"/>
            <a:ext cx="370141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Ο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οφθαλμός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που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βρίσκεται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στην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άκρη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του  βλαστού 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λέγεται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DF9207"/>
                </a:solidFill>
                <a:latin typeface="Arial"/>
                <a:cs typeface="Arial"/>
              </a:rPr>
              <a:t>επάκριος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965" y="1829511"/>
            <a:ext cx="7849234" cy="295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015" indent="-247015">
              <a:lnSpc>
                <a:spcPct val="100000"/>
              </a:lnSpc>
              <a:spcBef>
                <a:spcPts val="100"/>
              </a:spcBef>
              <a:buClr>
                <a:srgbClr val="FFFFFF"/>
              </a:buClr>
              <a:buSzPct val="83333"/>
              <a:buFont typeface="Arial"/>
              <a:buChar char="•"/>
              <a:tabLst>
                <a:tab pos="247015" algn="l"/>
                <a:tab pos="260350" algn="l"/>
                <a:tab pos="1435735" algn="l"/>
                <a:tab pos="2103755" algn="l"/>
                <a:tab pos="3063875" algn="l"/>
                <a:tab pos="4088765" algn="l"/>
                <a:tab pos="4439285" algn="l"/>
                <a:tab pos="5552440" algn="l"/>
                <a:tab pos="7497445" algn="l"/>
              </a:tabLst>
            </a:pPr>
            <a:r>
              <a:rPr sz="2400" b="1" spc="-5" dirty="0">
                <a:solidFill>
                  <a:srgbClr val="E2AED7"/>
                </a:solidFill>
                <a:latin typeface="Arial"/>
                <a:cs typeface="Arial"/>
              </a:rPr>
              <a:t>δέντρα	</a:t>
            </a:r>
            <a:r>
              <a:rPr sz="24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έχουν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κορμό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ο	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οποίος	διακλαδίζεται	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σε</a:t>
            </a:r>
            <a:endParaRPr sz="2400">
              <a:latin typeface="Arial"/>
              <a:cs typeface="Arial"/>
            </a:endParaRPr>
          </a:p>
          <a:p>
            <a:pPr marL="191770" algn="ct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ορισμένο ύψος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πάνω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από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το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έδαφος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Arial"/>
              <a:cs typeface="Arial"/>
            </a:endParaRPr>
          </a:p>
          <a:p>
            <a:pPr marL="229870" marR="7620" indent="-22987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29870" algn="l"/>
              </a:tabLst>
            </a:pPr>
            <a:r>
              <a:rPr sz="2400" b="1" spc="-10" dirty="0">
                <a:solidFill>
                  <a:srgbClr val="E2AED7"/>
                </a:solidFill>
                <a:latin typeface="Arial"/>
                <a:cs typeface="Arial"/>
              </a:rPr>
              <a:t>θάμνους </a:t>
            </a:r>
            <a:r>
              <a:rPr sz="24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δεν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έχουν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κορμό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η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διακλάδωση αρχίζει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κατευθείαν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από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το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έδαφος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2500">
              <a:latin typeface="Arial"/>
              <a:cs typeface="Arial"/>
            </a:endParaRPr>
          </a:p>
          <a:p>
            <a:pPr marL="237490" indent="-23749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Char char="•"/>
              <a:tabLst>
                <a:tab pos="237490" algn="l"/>
                <a:tab pos="250825" algn="l"/>
                <a:tab pos="1091565" algn="l"/>
                <a:tab pos="1518285" algn="l"/>
                <a:tab pos="2423795" algn="l"/>
                <a:tab pos="3533140" algn="l"/>
                <a:tab pos="4009390" algn="l"/>
                <a:tab pos="5167630" algn="l"/>
                <a:tab pos="6722745" algn="l"/>
                <a:tab pos="7155815" algn="l"/>
              </a:tabLst>
            </a:pPr>
            <a:r>
              <a:rPr sz="2400" b="1" spc="-5" dirty="0">
                <a:solidFill>
                  <a:srgbClr val="E2AED7"/>
                </a:solidFill>
                <a:latin typeface="Arial"/>
                <a:cs typeface="Arial"/>
              </a:rPr>
              <a:t>πόες	</a:t>
            </a:r>
            <a:r>
              <a:rPr sz="240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έχουν	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βλαστό	μη	ξυλώδη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(τρυφερό).	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Οι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πόες</a:t>
            </a:r>
            <a:endParaRPr sz="2400">
              <a:latin typeface="Arial"/>
              <a:cs typeface="Arial"/>
            </a:endParaRPr>
          </a:p>
          <a:p>
            <a:pPr marL="1265555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μπορεί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να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είναι μονοετείς,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διετείς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και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πολυετείς.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90170" algn="ctr">
              <a:lnSpc>
                <a:spcPct val="100000"/>
              </a:lnSpc>
              <a:spcBef>
                <a:spcPts val="105"/>
              </a:spcBef>
            </a:pPr>
            <a:r>
              <a:rPr dirty="0"/>
              <a:t>Διάκριση </a:t>
            </a:r>
            <a:r>
              <a:rPr spc="-25" dirty="0"/>
              <a:t>των</a:t>
            </a:r>
            <a:r>
              <a:rPr spc="-75" dirty="0"/>
              <a:t> </a:t>
            </a:r>
            <a:r>
              <a:rPr spc="-20" dirty="0"/>
              <a:t>φυτών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ανάλογα </a:t>
            </a:r>
            <a:r>
              <a:rPr spc="5" dirty="0"/>
              <a:t>με </a:t>
            </a:r>
            <a:r>
              <a:rPr dirty="0"/>
              <a:t>τη </a:t>
            </a:r>
            <a:r>
              <a:rPr spc="-5" dirty="0"/>
              <a:t>μορφή </a:t>
            </a:r>
            <a:r>
              <a:rPr spc="-30" dirty="0"/>
              <a:t>του </a:t>
            </a:r>
            <a:r>
              <a:rPr spc="-20" dirty="0"/>
              <a:t>κορμού</a:t>
            </a:r>
            <a:r>
              <a:rPr spc="-15" dirty="0"/>
              <a:t> </a:t>
            </a:r>
            <a:r>
              <a:rPr spc="-25" dirty="0"/>
              <a:t>τους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9079" y="344424"/>
            <a:ext cx="8619744" cy="62118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</Words>
  <Application>Microsoft Office PowerPoint</Application>
  <PresentationFormat>Προβολή στην οθόνη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Office Theme</vt:lpstr>
      <vt:lpstr>Βλαστός</vt:lpstr>
      <vt:lpstr>Παρουσίαση του PowerPoint</vt:lpstr>
      <vt:lpstr>Διάκριση των φυτών ανάλογα με τη μορφή του κορμού τους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Βλαστός</dc:title>
  <dc:creator>Μαρίζα Σαραντοπούλου</dc:creator>
  <cp:lastModifiedBy>user</cp:lastModifiedBy>
  <cp:revision>1</cp:revision>
  <dcterms:created xsi:type="dcterms:W3CDTF">2020-12-22T23:42:41Z</dcterms:created>
  <dcterms:modified xsi:type="dcterms:W3CDTF">2020-12-22T23:42:54Z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2020-12-22T00:00:00Z</vt:filetime>
  </property>
</Properties>
</file>